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69" r:id="rId4"/>
    <p:sldId id="258" r:id="rId5"/>
    <p:sldId id="278" r:id="rId6"/>
    <p:sldId id="259" r:id="rId7"/>
    <p:sldId id="260" r:id="rId8"/>
    <p:sldId id="279" r:id="rId9"/>
    <p:sldId id="272" r:id="rId10"/>
    <p:sldId id="273" r:id="rId11"/>
    <p:sldId id="293" r:id="rId12"/>
    <p:sldId id="270" r:id="rId13"/>
    <p:sldId id="261" r:id="rId14"/>
    <p:sldId id="274" r:id="rId15"/>
    <p:sldId id="263" r:id="rId16"/>
    <p:sldId id="285" r:id="rId17"/>
    <p:sldId id="275" r:id="rId18"/>
    <p:sldId id="276" r:id="rId19"/>
    <p:sldId id="277" r:id="rId20"/>
    <p:sldId id="286" r:id="rId21"/>
    <p:sldId id="294" r:id="rId22"/>
    <p:sldId id="262" r:id="rId23"/>
    <p:sldId id="265" r:id="rId24"/>
    <p:sldId id="295" r:id="rId25"/>
    <p:sldId id="264" r:id="rId26"/>
    <p:sldId id="266" r:id="rId27"/>
    <p:sldId id="280" r:id="rId28"/>
    <p:sldId id="284" r:id="rId29"/>
    <p:sldId id="299" r:id="rId30"/>
    <p:sldId id="301" r:id="rId31"/>
    <p:sldId id="303" r:id="rId32"/>
    <p:sldId id="288" r:id="rId33"/>
    <p:sldId id="290" r:id="rId34"/>
    <p:sldId id="291" r:id="rId35"/>
    <p:sldId id="289" r:id="rId36"/>
    <p:sldId id="292" r:id="rId37"/>
    <p:sldId id="296" r:id="rId38"/>
    <p:sldId id="297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D0E2"/>
    <a:srgbClr val="878787"/>
    <a:srgbClr val="AE1022"/>
    <a:srgbClr val="D0D0D0"/>
    <a:srgbClr val="D3D3D3"/>
    <a:srgbClr val="E0E0E0"/>
    <a:srgbClr val="F28C26"/>
    <a:srgbClr val="FFBF08"/>
    <a:srgbClr val="B62A79"/>
    <a:srgbClr val="F3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6" autoAdjust="0"/>
    <p:restoredTop sz="96197"/>
  </p:normalViewPr>
  <p:slideViewPr>
    <p:cSldViewPr showGuides="1">
      <p:cViewPr varScale="1">
        <p:scale>
          <a:sx n="105" d="100"/>
          <a:sy n="105" d="100"/>
        </p:scale>
        <p:origin x="542" y="62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20/08/2024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8/20/2024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9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fr-FR"/>
              <a:t>Cliquez pour modifier les styles du texte du masque</a:t>
            </a:r>
          </a:p>
          <a:p>
            <a:pPr marL="266700" lvl="1" indent="-266700"/>
            <a:r>
              <a:rPr lang="fr-FR"/>
              <a:t>Deuxième niveau</a:t>
            </a:r>
          </a:p>
          <a:p>
            <a:pPr marL="266700" lvl="2" indent="-266700"/>
            <a:r>
              <a:rPr lang="fr-FR"/>
              <a:t>Troisième niveau</a:t>
            </a:r>
          </a:p>
          <a:p>
            <a:pPr marL="266700" lvl="3" indent="-266700"/>
            <a:r>
              <a:rPr lang="fr-FR"/>
              <a:t>Quatrième niveau</a:t>
            </a:r>
          </a:p>
          <a:p>
            <a:pPr marL="266700" lvl="4" indent="-266700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virtual2020.scai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AC423-CA87-4A97-AD0F-1B7CC1FD15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0048" y="2499742"/>
            <a:ext cx="6844590" cy="338554"/>
          </a:xfrm>
        </p:spPr>
        <p:txBody>
          <a:bodyPr/>
          <a:lstStyle/>
          <a:p>
            <a:r>
              <a:rPr lang="en-US" dirty="0"/>
              <a:t>Fasting versus No Fasting Prior to Cardiac Catheterisation Procedures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54CD9-6332-4018-80C0-8851DA2A6F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September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0484-47B9-407B-AAD0-5EFF6D5A3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David Ferreira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148CC-D3A4-4136-AA81-28BD3CC08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3610" y="927760"/>
            <a:ext cx="7272806" cy="1202510"/>
          </a:xfrm>
        </p:spPr>
        <p:txBody>
          <a:bodyPr/>
          <a:lstStyle/>
          <a:p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Safety and Care OF no Fasting prior to catheterisation laboratory procedures: a non-inferiority randomised control trial (SCOFF Trial)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4531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F40803-BDB0-F98D-1BD6-AE13D95315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Secondary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5B723-F738-B867-4771-A910A3B3F5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208590" cy="3890434"/>
          </a:xfrm>
        </p:spPr>
        <p:txBody>
          <a:bodyPr/>
          <a:lstStyle/>
          <a:p>
            <a:r>
              <a:rPr lang="en-AU" dirty="0"/>
              <a:t>Secondary Outcomes</a:t>
            </a:r>
          </a:p>
          <a:p>
            <a:pPr lvl="1"/>
            <a:r>
              <a:rPr lang="en-AU" dirty="0"/>
              <a:t>Individual components of the primary outcome</a:t>
            </a:r>
          </a:p>
          <a:p>
            <a:pPr lvl="1"/>
            <a:r>
              <a:rPr lang="en-AU" dirty="0"/>
              <a:t>New intensive-care unit admission post procedure</a:t>
            </a:r>
          </a:p>
          <a:p>
            <a:pPr lvl="1"/>
            <a:r>
              <a:rPr lang="en-AU" dirty="0"/>
              <a:t>New non-invasive or invasive ventilation requirement post procedure</a:t>
            </a:r>
          </a:p>
          <a:p>
            <a:pPr lvl="1"/>
            <a:r>
              <a:rPr lang="en-AU" dirty="0"/>
              <a:t>30-day mortality </a:t>
            </a:r>
          </a:p>
          <a:p>
            <a:pPr lvl="1"/>
            <a:r>
              <a:rPr lang="en-AU" dirty="0"/>
              <a:t>30-day readmission </a:t>
            </a:r>
          </a:p>
          <a:p>
            <a:pPr lvl="1"/>
            <a:r>
              <a:rPr lang="en-AU" dirty="0"/>
              <a:t>30-day pneumonia events </a:t>
            </a:r>
          </a:p>
          <a:p>
            <a:pPr lvl="1"/>
            <a:r>
              <a:rPr lang="en-AU" dirty="0"/>
              <a:t>Pre procedure Patient Satisfaction Survey (5)</a:t>
            </a:r>
          </a:p>
          <a:p>
            <a:pPr lvl="1"/>
            <a:r>
              <a:rPr lang="en-AU" dirty="0"/>
              <a:t>Pre procedure EuroQol-5D 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9751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20440E-6C9F-5A55-041C-A6AB289B3C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Patient Satisfaction Score (5)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912A5D-7504-66DB-E18C-A25E787F63DC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3529641"/>
              </p:ext>
            </p:extLst>
          </p:nvPr>
        </p:nvGraphicFramePr>
        <p:xfrm>
          <a:off x="899592" y="899509"/>
          <a:ext cx="7272807" cy="334448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239214595"/>
                    </a:ext>
                  </a:extLst>
                </a:gridCol>
                <a:gridCol w="3744415">
                  <a:extLst>
                    <a:ext uri="{9D8B030D-6E8A-4147-A177-3AD203B41FA5}">
                      <a16:colId xmlns:a16="http://schemas.microsoft.com/office/drawing/2014/main" val="2953458839"/>
                    </a:ext>
                  </a:extLst>
                </a:gridCol>
              </a:tblGrid>
              <a:tr h="245839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effectLst/>
                        </a:rPr>
                        <a:t>PATIENT SATISFACTION QUESTIONNAIRE (5-point ordinal scale response)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039371"/>
                  </a:ext>
                </a:extLst>
              </a:tr>
              <a:tr h="29965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PRE-PROCEDURE QUESTIONS:</a:t>
                      </a:r>
                    </a:p>
                    <a:p>
                      <a:pPr marL="536575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AU" sz="1800" b="0" dirty="0">
                          <a:effectLst/>
                        </a:rPr>
                        <a:t>I am thirsty.</a:t>
                      </a:r>
                    </a:p>
                    <a:p>
                      <a:pPr marL="536575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AU" sz="1800" b="0" dirty="0">
                          <a:effectLst/>
                        </a:rPr>
                        <a:t>I am hungry.</a:t>
                      </a:r>
                    </a:p>
                    <a:p>
                      <a:pPr marL="536575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AU" sz="1800" b="0" dirty="0">
                          <a:effectLst/>
                        </a:rPr>
                        <a:t>My voice is hoarse.</a:t>
                      </a:r>
                    </a:p>
                    <a:p>
                      <a:pPr marL="536575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AU" sz="1800" b="0" dirty="0">
                          <a:effectLst/>
                        </a:rPr>
                        <a:t>I am feeling anxious. </a:t>
                      </a:r>
                    </a:p>
                    <a:p>
                      <a:pPr marL="536575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AU" sz="1800" b="0" dirty="0">
                          <a:effectLst/>
                        </a:rPr>
                        <a:t>I feel weak.</a:t>
                      </a:r>
                    </a:p>
                    <a:p>
                      <a:pPr marL="536575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AU" sz="1800" b="0" dirty="0">
                          <a:effectLst/>
                        </a:rPr>
                        <a:t>I am nauseous. </a:t>
                      </a:r>
                    </a:p>
                    <a:p>
                      <a:pPr marL="22860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 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AU" sz="1800" b="1" dirty="0">
                          <a:effectLst/>
                        </a:rPr>
                        <a:t>RESPONSE OPTIONS:</a:t>
                      </a:r>
                    </a:p>
                    <a:p>
                      <a:pPr marL="623888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AU" sz="1800" dirty="0">
                          <a:effectLst/>
                        </a:rPr>
                        <a:t>Strongly Disagree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23888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AU" sz="1800" dirty="0">
                          <a:effectLst/>
                        </a:rPr>
                        <a:t>Disagree</a:t>
                      </a:r>
                    </a:p>
                    <a:p>
                      <a:pPr marL="623888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AU" sz="1800" dirty="0">
                          <a:effectLst/>
                        </a:rPr>
                        <a:t>Neutral</a:t>
                      </a:r>
                    </a:p>
                    <a:p>
                      <a:pPr marL="623888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AU" sz="1800" dirty="0">
                          <a:effectLst/>
                        </a:rPr>
                        <a:t>Agree</a:t>
                      </a:r>
                    </a:p>
                    <a:p>
                      <a:pPr marL="623888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AU" sz="1800" dirty="0">
                          <a:effectLst/>
                        </a:rPr>
                        <a:t>Strongly Agree</a:t>
                      </a:r>
                    </a:p>
                    <a:p>
                      <a:pPr marL="623888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en-AU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4636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85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7C5788-E6E3-DF72-9650-AE6DF45CBF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Power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0A1E-0C12-6B95-7622-1FA0EC744B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5536" y="771550"/>
            <a:ext cx="8352928" cy="4032448"/>
          </a:xfrm>
        </p:spPr>
        <p:txBody>
          <a:bodyPr>
            <a:noAutofit/>
          </a:bodyPr>
          <a:lstStyle/>
          <a:p>
            <a:r>
              <a:rPr lang="en-AU" dirty="0"/>
              <a:t>Absolute n</a:t>
            </a:r>
            <a:r>
              <a:rPr lang="en-US" dirty="0"/>
              <a:t>on-Inferiority margin of </a:t>
            </a: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3% </a:t>
            </a:r>
          </a:p>
          <a:p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0" dirty="0"/>
              <a:t>600 patients would be required to declare non-inferiority in 80% (power) of simulations </a:t>
            </a:r>
          </a:p>
          <a:p>
            <a:endParaRPr lang="en-US" b="0" dirty="0"/>
          </a:p>
          <a:p>
            <a:r>
              <a:rPr lang="en-US" b="0" dirty="0"/>
              <a:t>Aimed to recruit 700 patients (600 coronary procedures and 100 device procedures) </a:t>
            </a:r>
          </a:p>
          <a:p>
            <a:endParaRPr lang="en-US" sz="1600" b="0" dirty="0"/>
          </a:p>
          <a:p>
            <a:endParaRPr lang="en-AU" sz="1600" b="0" dirty="0"/>
          </a:p>
        </p:txBody>
      </p:sp>
    </p:spTree>
    <p:extLst>
      <p:ext uri="{BB962C8B-B14F-4D97-AF65-F5344CB8AC3E}">
        <p14:creationId xmlns:p14="http://schemas.microsoft.com/office/powerpoint/2010/main" val="54833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7C5788-E6E3-DF72-9650-AE6DF45CBF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Statistical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0A1E-0C12-6B95-7622-1FA0EC744B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7504" y="987574"/>
            <a:ext cx="9361040" cy="40324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2800" b="0" dirty="0"/>
              <a:t>Probability of non-inferiority &gt;95% -&gt; Non-Inferiority declared  </a:t>
            </a:r>
          </a:p>
          <a:p>
            <a:pPr marL="514350" indent="-514350">
              <a:buFont typeface="+mj-lt"/>
              <a:buAutoNum type="arabicPeriod"/>
            </a:pPr>
            <a:endParaRPr lang="en-AU" sz="2800" b="0" dirty="0"/>
          </a:p>
          <a:p>
            <a:pPr marL="514350" indent="-514350">
              <a:buFont typeface="+mj-lt"/>
              <a:buAutoNum type="arabicPeriod"/>
            </a:pPr>
            <a:r>
              <a:rPr lang="en-AU" sz="2800" b="0" dirty="0"/>
              <a:t>If non-inferiority confirmed -&gt; Analyse for superiority  </a:t>
            </a:r>
          </a:p>
          <a:p>
            <a:pPr marL="514350" indent="-514350">
              <a:buFont typeface="+mj-lt"/>
              <a:buAutoNum type="arabicPeriod"/>
            </a:pPr>
            <a:endParaRPr lang="en-AU" sz="2800" b="0" dirty="0"/>
          </a:p>
          <a:p>
            <a:pPr marL="514350" indent="-514350">
              <a:buFont typeface="+mj-lt"/>
              <a:buAutoNum type="arabicPeriod"/>
            </a:pPr>
            <a:r>
              <a:rPr lang="en-AU" sz="2800" b="0" dirty="0"/>
              <a:t>If probability of superiority &gt;95% -&gt; Superiority declared </a:t>
            </a:r>
          </a:p>
          <a:p>
            <a:endParaRPr lang="en-AU" b="0" dirty="0"/>
          </a:p>
          <a:p>
            <a:endParaRPr lang="en-AU" b="0" dirty="0"/>
          </a:p>
          <a:p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13775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B2A5F2-368F-71D7-4806-C5CB454F8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Consort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27B06-515A-A707-CD31-C7898A27C8D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 descr="A flowchart of a patient&#10;&#10;Description automatically generated">
            <a:extLst>
              <a:ext uri="{FF2B5EF4-FFF2-40B4-BE49-F238E27FC236}">
                <a16:creationId xmlns:a16="http://schemas.microsoft.com/office/drawing/2014/main" id="{E5512567-7AFE-FBF0-BCBE-2809A780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1763688" y="231490"/>
            <a:ext cx="6911731" cy="468052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016162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D572C2-7855-2CE5-ACB2-5379BB1848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7631757" cy="432048"/>
          </a:xfrm>
        </p:spPr>
        <p:txBody>
          <a:bodyPr/>
          <a:lstStyle/>
          <a:p>
            <a:r>
              <a:rPr lang="en-AU" dirty="0"/>
              <a:t>BASELINE CHARACTERISTICS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6F55B9D7-E3A0-519D-25AD-CC7334147C24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31540123"/>
              </p:ext>
            </p:extLst>
          </p:nvPr>
        </p:nvGraphicFramePr>
        <p:xfrm>
          <a:off x="1331640" y="566203"/>
          <a:ext cx="7344816" cy="4181988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848393">
                  <a:extLst>
                    <a:ext uri="{9D8B030D-6E8A-4147-A177-3AD203B41FA5}">
                      <a16:colId xmlns:a16="http://schemas.microsoft.com/office/drawing/2014/main" val="1852756577"/>
                    </a:ext>
                  </a:extLst>
                </a:gridCol>
                <a:gridCol w="1730505">
                  <a:extLst>
                    <a:ext uri="{9D8B030D-6E8A-4147-A177-3AD203B41FA5}">
                      <a16:colId xmlns:a16="http://schemas.microsoft.com/office/drawing/2014/main" val="3236340021"/>
                    </a:ext>
                  </a:extLst>
                </a:gridCol>
                <a:gridCol w="1765918">
                  <a:extLst>
                    <a:ext uri="{9D8B030D-6E8A-4147-A177-3AD203B41FA5}">
                      <a16:colId xmlns:a16="http://schemas.microsoft.com/office/drawing/2014/main" val="312716105"/>
                    </a:ext>
                  </a:extLst>
                </a:gridCol>
              </a:tblGrid>
              <a:tr h="3490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Baseline Characteristics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Fasting (N=358)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No Fasting (N=358)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extLst>
                  <a:ext uri="{0D108BD9-81ED-4DB2-BD59-A6C34878D82A}">
                    <a16:rowId xmlns:a16="http://schemas.microsoft.com/office/drawing/2014/main" val="2072627118"/>
                  </a:ext>
                </a:extLst>
              </a:tr>
              <a:tr h="2744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Age (years) – mean±SD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70±11.4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69±10.9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extLst>
                  <a:ext uri="{0D108BD9-81ED-4DB2-BD59-A6C34878D82A}">
                    <a16:rowId xmlns:a16="http://schemas.microsoft.com/office/drawing/2014/main" val="2816125866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Male Sex –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231/358 (64.5)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236/358 (65.9)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extLst>
                  <a:ext uri="{0D108BD9-81ED-4DB2-BD59-A6C34878D82A}">
                    <a16:rowId xmlns:a16="http://schemas.microsoft.com/office/drawing/2014/main" val="1394070605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Body Mass Index† (kg/m</a:t>
                      </a:r>
                      <a:r>
                        <a:rPr lang="en-AU" sz="1600" b="0" baseline="30000" dirty="0">
                          <a:effectLst/>
                        </a:rPr>
                        <a:t>2</a:t>
                      </a:r>
                      <a:r>
                        <a:rPr lang="en-AU" sz="1600" b="0" dirty="0">
                          <a:effectLst/>
                        </a:rPr>
                        <a:t>) – mean±SD 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29.6±5.9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29.6±5.9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extLst>
                  <a:ext uri="{0D108BD9-81ED-4DB2-BD59-A6C34878D82A}">
                    <a16:rowId xmlns:a16="http://schemas.microsoft.com/office/drawing/2014/main" val="799909523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Hypertension –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250/358 (69.8)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249/358 (69.6)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extLst>
                  <a:ext uri="{0D108BD9-81ED-4DB2-BD59-A6C34878D82A}">
                    <a16:rowId xmlns:a16="http://schemas.microsoft.com/office/drawing/2014/main" val="194470645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Myocardial Infarction –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72/358 (20.1)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89/356 (25)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extLst>
                  <a:ext uri="{0D108BD9-81ED-4DB2-BD59-A6C34878D82A}">
                    <a16:rowId xmlns:a16="http://schemas.microsoft.com/office/drawing/2014/main" val="1809047014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Heart Failure –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43/358 (12.0)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51/358 (14.3)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extLst>
                  <a:ext uri="{0D108BD9-81ED-4DB2-BD59-A6C34878D82A}">
                    <a16:rowId xmlns:a16="http://schemas.microsoft.com/office/drawing/2014/main" val="3397627558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Chronic Kidney Disease –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77/350 (22.0)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69/354 (19.5)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extLst>
                  <a:ext uri="{0D108BD9-81ED-4DB2-BD59-A6C34878D82A}">
                    <a16:rowId xmlns:a16="http://schemas.microsoft.com/office/drawing/2014/main" val="2076630357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Type 2 Diabetes Mellitus –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97/358 (27.1)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95/358 (26.5)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extLst>
                  <a:ext uri="{0D108BD9-81ED-4DB2-BD59-A6C34878D82A}">
                    <a16:rowId xmlns:a16="http://schemas.microsoft.com/office/drawing/2014/main" val="1893704672"/>
                  </a:ext>
                </a:extLst>
              </a:tr>
              <a:tr h="2839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Ischemic Stroke/TIA –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20/356 (5.6)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29/357 (8.1)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extLst>
                  <a:ext uri="{0D108BD9-81ED-4DB2-BD59-A6C34878D82A}">
                    <a16:rowId xmlns:a16="http://schemas.microsoft.com/office/drawing/2014/main" val="3414020685"/>
                  </a:ext>
                </a:extLst>
              </a:tr>
              <a:tr h="2755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Hemorrhagic Stroke –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5/358 (1.4)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2/357 (0.6)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extLst>
                  <a:ext uri="{0D108BD9-81ED-4DB2-BD59-A6C34878D82A}">
                    <a16:rowId xmlns:a16="http://schemas.microsoft.com/office/drawing/2014/main" val="3079011137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Baseline Serology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extLst>
                  <a:ext uri="{0D108BD9-81ED-4DB2-BD59-A6C34878D82A}">
                    <a16:rowId xmlns:a16="http://schemas.microsoft.com/office/drawing/2014/main" val="4134039973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      Creatinine (µmol/L) – mean±SD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98±71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97±70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extLst>
                  <a:ext uri="{0D108BD9-81ED-4DB2-BD59-A6C34878D82A}">
                    <a16:rowId xmlns:a16="http://schemas.microsoft.com/office/drawing/2014/main" val="2063076229"/>
                  </a:ext>
                </a:extLst>
              </a:tr>
              <a:tr h="279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      Haemoglobin (g/L) – mean±SD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137±17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137±18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extLst>
                  <a:ext uri="{0D108BD9-81ED-4DB2-BD59-A6C34878D82A}">
                    <a16:rowId xmlns:a16="http://schemas.microsoft.com/office/drawing/2014/main" val="3145747292"/>
                  </a:ext>
                </a:extLst>
              </a:tr>
              <a:tr h="206756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2" marR="48562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6246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88B5180-027F-28DA-4C42-DE6A2A92A388}"/>
              </a:ext>
            </a:extLst>
          </p:cNvPr>
          <p:cNvSpPr/>
          <p:nvPr/>
        </p:nvSpPr>
        <p:spPr>
          <a:xfrm>
            <a:off x="1331640" y="915566"/>
            <a:ext cx="7344816" cy="288032"/>
          </a:xfrm>
          <a:prstGeom prst="rect">
            <a:avLst/>
          </a:prstGeom>
          <a:noFill/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DC3D2-C64B-4A90-C910-4A61458CD7A2}"/>
              </a:ext>
            </a:extLst>
          </p:cNvPr>
          <p:cNvSpPr/>
          <p:nvPr/>
        </p:nvSpPr>
        <p:spPr>
          <a:xfrm>
            <a:off x="1336592" y="1443271"/>
            <a:ext cx="7344816" cy="288032"/>
          </a:xfrm>
          <a:prstGeom prst="rect">
            <a:avLst/>
          </a:prstGeom>
          <a:noFill/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21B7A9-9FB4-8EE8-B262-4B947D938F47}"/>
              </a:ext>
            </a:extLst>
          </p:cNvPr>
          <p:cNvSpPr/>
          <p:nvPr/>
        </p:nvSpPr>
        <p:spPr>
          <a:xfrm>
            <a:off x="1339523" y="2859782"/>
            <a:ext cx="7344816" cy="288032"/>
          </a:xfrm>
          <a:prstGeom prst="rect">
            <a:avLst/>
          </a:prstGeom>
          <a:noFill/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0809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BEAF70-E52D-4A65-2A6B-3F54C7DBD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51470"/>
            <a:ext cx="7631757" cy="432048"/>
          </a:xfrm>
        </p:spPr>
        <p:txBody>
          <a:bodyPr/>
          <a:lstStyle/>
          <a:p>
            <a:r>
              <a:rPr lang="en-AU" dirty="0"/>
              <a:t>PROCEDURAL CHARACTERISTICS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9BEFF9-A757-D5E1-35C5-4270A62F140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01111398"/>
              </p:ext>
            </p:extLst>
          </p:nvPr>
        </p:nvGraphicFramePr>
        <p:xfrm>
          <a:off x="1331640" y="483519"/>
          <a:ext cx="7128792" cy="417646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902076">
                  <a:extLst>
                    <a:ext uri="{9D8B030D-6E8A-4147-A177-3AD203B41FA5}">
                      <a16:colId xmlns:a16="http://schemas.microsoft.com/office/drawing/2014/main" val="1698471131"/>
                    </a:ext>
                  </a:extLst>
                </a:gridCol>
                <a:gridCol w="1650878">
                  <a:extLst>
                    <a:ext uri="{9D8B030D-6E8A-4147-A177-3AD203B41FA5}">
                      <a16:colId xmlns:a16="http://schemas.microsoft.com/office/drawing/2014/main" val="2830500812"/>
                    </a:ext>
                  </a:extLst>
                </a:gridCol>
                <a:gridCol w="1575838">
                  <a:extLst>
                    <a:ext uri="{9D8B030D-6E8A-4147-A177-3AD203B41FA5}">
                      <a16:colId xmlns:a16="http://schemas.microsoft.com/office/drawing/2014/main" val="2625328735"/>
                    </a:ext>
                  </a:extLst>
                </a:gridCol>
              </a:tblGrid>
              <a:tr h="2768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Procedural Characteristics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Fasting (N=358)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No Fasting (N=358)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1564966250"/>
                  </a:ext>
                </a:extLst>
              </a:tr>
              <a:tr h="2839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Coronary Procedure – no./total no. (%)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297/358 (83.0)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306/358 (85.5)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3744220919"/>
                  </a:ext>
                </a:extLst>
              </a:tr>
              <a:tr h="3197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effectLst/>
                        </a:rPr>
                        <a:t>      Radial Access Attempted – no./total no. (%)</a:t>
                      </a:r>
                      <a:endParaRPr lang="en-A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288/297 (97)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293/304 (95.7)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1315621784"/>
                  </a:ext>
                </a:extLst>
              </a:tr>
              <a:tr h="3018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effectLst/>
                        </a:rPr>
                        <a:t>      Femoral Access Attempted – no./total no. (%)</a:t>
                      </a:r>
                      <a:endParaRPr lang="en-A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17/297 (5.7)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18/304 (5.9)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452377739"/>
                  </a:ext>
                </a:extLst>
              </a:tr>
              <a:tr h="2817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effectLst/>
                        </a:rPr>
                        <a:t>      Coronary Intervention</a:t>
                      </a:r>
                      <a:r>
                        <a:rPr lang="en-AU" sz="1400" b="0" baseline="30000" dirty="0">
                          <a:effectLst/>
                        </a:rPr>
                        <a:t>£</a:t>
                      </a:r>
                      <a:r>
                        <a:rPr lang="en-AU" sz="1400" b="0" dirty="0">
                          <a:effectLst/>
                        </a:rPr>
                        <a:t> – no./total no. (%)</a:t>
                      </a:r>
                      <a:endParaRPr lang="en-A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90/297 (30.3)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113/306 (36.9)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172218569"/>
                  </a:ext>
                </a:extLst>
              </a:tr>
              <a:tr h="3220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effectLst/>
                        </a:rPr>
                        <a:t>           Physiology Assessment – no./total no. (%)</a:t>
                      </a:r>
                      <a:endParaRPr lang="en-A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19/297 (6.4)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29/306 (9.5)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2362492182"/>
                  </a:ext>
                </a:extLst>
              </a:tr>
              <a:tr h="2817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effectLst/>
                        </a:rPr>
                        <a:t>           Coronary Stent/Balloon – no./total no. (%)</a:t>
                      </a:r>
                      <a:endParaRPr lang="en-A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72/297 (24.2)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83/306 (27.1)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391223300"/>
                  </a:ext>
                </a:extLst>
              </a:tr>
              <a:tr h="3220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effectLst/>
                        </a:rPr>
                        <a:t>           Number of Stents </a:t>
                      </a:r>
                      <a:endParaRPr lang="en-A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1.4±0.7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1.4±0.7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3156747194"/>
                  </a:ext>
                </a:extLst>
              </a:tr>
              <a:tr h="2839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Device Procedure – no./total no. (%)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61/358 (17.0)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52/358 (14.5)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925232992"/>
                  </a:ext>
                </a:extLst>
              </a:tr>
              <a:tr h="3175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effectLst/>
                        </a:rPr>
                        <a:t>      Pacemaker – no./total no. (%)</a:t>
                      </a:r>
                      <a:endParaRPr lang="en-A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40/61 (65.6)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28/52 (53.8)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4081332586"/>
                  </a:ext>
                </a:extLst>
              </a:tr>
              <a:tr h="2996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effectLst/>
                        </a:rPr>
                        <a:t>      Defibrillator – no./total no. (%)</a:t>
                      </a:r>
                      <a:endParaRPr lang="en-A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9/61 (14.8)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4/52 (7.8)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1838109590"/>
                  </a:ext>
                </a:extLst>
              </a:tr>
              <a:tr h="2907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effectLst/>
                        </a:rPr>
                        <a:t>      Lead Revision – no./total no. (%)</a:t>
                      </a:r>
                      <a:endParaRPr lang="en-A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5/61 (8.2)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2/52 (3.8)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1660853609"/>
                  </a:ext>
                </a:extLst>
              </a:tr>
              <a:tr h="3129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effectLst/>
                        </a:rPr>
                        <a:t>      Generator Change – no./total no. (%)</a:t>
                      </a:r>
                      <a:endParaRPr lang="en-A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7/61 (11.5)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18/52 (34.6)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2781201597"/>
                  </a:ext>
                </a:extLst>
              </a:tr>
              <a:tr h="281538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28647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DDE3ED2-1280-B340-9797-5A88FDEE3FF2}"/>
              </a:ext>
            </a:extLst>
          </p:cNvPr>
          <p:cNvSpPr/>
          <p:nvPr/>
        </p:nvSpPr>
        <p:spPr>
          <a:xfrm>
            <a:off x="1321708" y="1651412"/>
            <a:ext cx="7146607" cy="288032"/>
          </a:xfrm>
          <a:prstGeom prst="rect">
            <a:avLst/>
          </a:prstGeom>
          <a:noFill/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4F5B3C-7D5A-709A-1DD2-ECB802CF6A13}"/>
              </a:ext>
            </a:extLst>
          </p:cNvPr>
          <p:cNvSpPr/>
          <p:nvPr/>
        </p:nvSpPr>
        <p:spPr>
          <a:xfrm>
            <a:off x="1331640" y="2557682"/>
            <a:ext cx="7128792" cy="288032"/>
          </a:xfrm>
          <a:prstGeom prst="rect">
            <a:avLst/>
          </a:prstGeom>
          <a:noFill/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4074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BEAF70-E52D-4A65-2A6B-3F54C7DBD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FASTING BETWEEN GROUPS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9BEFF9-A757-D5E1-35C5-4270A62F140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70634237"/>
              </p:ext>
            </p:extLst>
          </p:nvPr>
        </p:nvGraphicFramePr>
        <p:xfrm>
          <a:off x="467544" y="1131590"/>
          <a:ext cx="8496943" cy="3093327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674354">
                  <a:extLst>
                    <a:ext uri="{9D8B030D-6E8A-4147-A177-3AD203B41FA5}">
                      <a16:colId xmlns:a16="http://schemas.microsoft.com/office/drawing/2014/main" val="1698471131"/>
                    </a:ext>
                  </a:extLst>
                </a:gridCol>
                <a:gridCol w="1798254">
                  <a:extLst>
                    <a:ext uri="{9D8B030D-6E8A-4147-A177-3AD203B41FA5}">
                      <a16:colId xmlns:a16="http://schemas.microsoft.com/office/drawing/2014/main" val="283050081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625328735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381045971"/>
                    </a:ext>
                  </a:extLst>
                </a:gridCol>
              </a:tblGrid>
              <a:tr h="2972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Procedural Characteristics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Fasting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(N=358)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No Fasting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(N=358)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Bayes Factor</a:t>
                      </a: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1564966250"/>
                  </a:ext>
                </a:extLst>
              </a:tr>
              <a:tr h="3508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In-Patient Procedure – no./total no. (%)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122/358 (34.1)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125/358 (34.9)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3675271200"/>
                  </a:ext>
                </a:extLst>
              </a:tr>
              <a:tr h="3121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Sedation Provision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311/358 (87)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318/358 (89)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3162830183"/>
                  </a:ext>
                </a:extLst>
              </a:tr>
              <a:tr h="3408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      Midazolam (mg) – mean±SD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1.3±0.75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1.2±0.5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3813082704"/>
                  </a:ext>
                </a:extLst>
              </a:tr>
              <a:tr h="3240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      Fentanyl (microg) – mean±SD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40.3±20.4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41.3±24.4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666109605"/>
                  </a:ext>
                </a:extLst>
              </a:tr>
              <a:tr h="3240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Fasting Times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3052393082"/>
                  </a:ext>
                </a:extLst>
              </a:tr>
              <a:tr h="3216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      Solid Food Fasting Time, hours (IQR)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13.2 (8.5-15.1)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3.0 (1.8-4.2)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&gt;100</a:t>
                      </a: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2650597886"/>
                  </a:ext>
                </a:extLst>
              </a:tr>
              <a:tr h="3072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      Clear Liquid Fasting Time, hours (IQR)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7.0 (4.2-12.1)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2.4 (1.2-3.5)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&gt;100</a:t>
                      </a: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1606044233"/>
                  </a:ext>
                </a:extLst>
              </a:tr>
              <a:tr h="302219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28647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FF505B6-1AED-8EE0-BA46-D04225F1DBB2}"/>
              </a:ext>
            </a:extLst>
          </p:cNvPr>
          <p:cNvSpPr/>
          <p:nvPr/>
        </p:nvSpPr>
        <p:spPr>
          <a:xfrm>
            <a:off x="465053" y="3291830"/>
            <a:ext cx="8496943" cy="648072"/>
          </a:xfrm>
          <a:prstGeom prst="rect">
            <a:avLst/>
          </a:prstGeom>
          <a:noFill/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7578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BEAF70-E52D-4A65-2A6B-3F54C7DBD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175" y="195486"/>
            <a:ext cx="8700378" cy="432048"/>
          </a:xfrm>
        </p:spPr>
        <p:txBody>
          <a:bodyPr/>
          <a:lstStyle/>
          <a:p>
            <a:r>
              <a:rPr lang="en-AU" dirty="0"/>
              <a:t>PRIMARY COMPOSITE OUTCOME MET NON-INFERIORITY AND SUPERIORITY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4D17C2-FA64-A6D8-5AB9-5E6A45A6605C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28259127"/>
              </p:ext>
            </p:extLst>
          </p:nvPr>
        </p:nvGraphicFramePr>
        <p:xfrm>
          <a:off x="156838" y="915566"/>
          <a:ext cx="8893052" cy="2494366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5310622">
                  <a:extLst>
                    <a:ext uri="{9D8B030D-6E8A-4147-A177-3AD203B41FA5}">
                      <a16:colId xmlns:a16="http://schemas.microsoft.com/office/drawing/2014/main" val="216675192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4196494"/>
                    </a:ext>
                  </a:extLst>
                </a:gridCol>
                <a:gridCol w="1782230">
                  <a:extLst>
                    <a:ext uri="{9D8B030D-6E8A-4147-A177-3AD203B41FA5}">
                      <a16:colId xmlns:a16="http://schemas.microsoft.com/office/drawing/2014/main" val="336304868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500" dirty="0">
                          <a:effectLst/>
                        </a:rPr>
                        <a:t>Outcomes</a:t>
                      </a:r>
                      <a:endParaRPr lang="en-A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500" dirty="0">
                          <a:effectLst/>
                        </a:rPr>
                        <a:t>Fasting (N=358)</a:t>
                      </a:r>
                      <a:endParaRPr lang="en-A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500" dirty="0">
                          <a:effectLst/>
                        </a:rPr>
                        <a:t>No Fasting (N=358)</a:t>
                      </a:r>
                      <a:endParaRPr lang="en-A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3866338307"/>
                  </a:ext>
                </a:extLst>
              </a:tr>
              <a:tr h="288032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Primary Composite Outcome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2086173285"/>
                  </a:ext>
                </a:extLst>
              </a:tr>
              <a:tr h="660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Composite of procedure related aspiration pneumonia, hypotension, hyperglycaemia, hypoglycaemia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4000" dirty="0">
                          <a:effectLst/>
                        </a:rPr>
                        <a:t> </a:t>
                      </a:r>
                      <a:r>
                        <a:rPr lang="en-AU" sz="4000" b="1" dirty="0">
                          <a:effectLst/>
                        </a:rPr>
                        <a:t>19.1%</a:t>
                      </a:r>
                      <a:endParaRPr lang="en-A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4000" b="1" dirty="0">
                          <a:effectLst/>
                        </a:rPr>
                        <a:t>12.0% </a:t>
                      </a:r>
                      <a:endParaRPr lang="en-AU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2917158970"/>
                  </a:ext>
                </a:extLst>
              </a:tr>
              <a:tr h="27609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391751"/>
                  </a:ext>
                </a:extLst>
              </a:tr>
              <a:tr h="276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effectLst/>
                        </a:rPr>
                        <a:t>95% Credible Interval</a:t>
                      </a:r>
                      <a:endParaRPr lang="en-A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3613180151"/>
                  </a:ext>
                </a:extLst>
              </a:tr>
              <a:tr h="3856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b="0" dirty="0">
                          <a:effectLst/>
                        </a:rPr>
                        <a:t>Relative Difference in the Primary Composite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2000" dirty="0">
                          <a:effectLst/>
                        </a:rPr>
                        <a:t>0.68 (0.46 - 0.91)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2569451206"/>
                  </a:ext>
                </a:extLst>
              </a:tr>
              <a:tr h="200043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29438166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A269A8-CE84-FBF8-263E-DA0A10E0B282}"/>
              </a:ext>
            </a:extLst>
          </p:cNvPr>
          <p:cNvSpPr txBox="1"/>
          <p:nvPr/>
        </p:nvSpPr>
        <p:spPr>
          <a:xfrm>
            <a:off x="121231" y="3409932"/>
            <a:ext cx="915694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AU" sz="3200" b="1" i="0" kern="1200" dirty="0">
                <a:solidFill>
                  <a:schemeClr val="tx1"/>
                </a:solidFill>
                <a:latin typeface="+mn-lt"/>
                <a:ea typeface="+mn-ea"/>
              </a:rPr>
              <a:t>PROBABILITY OF NON-</a:t>
            </a:r>
            <a:r>
              <a:rPr lang="en-AU" sz="3200" b="1" dirty="0"/>
              <a:t>INFERIORITY – &gt;99.5</a:t>
            </a: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AU" sz="3200" b="1" i="0" kern="1200" dirty="0">
                <a:solidFill>
                  <a:schemeClr val="tx1"/>
                </a:solidFill>
                <a:latin typeface="+mn-lt"/>
                <a:ea typeface="+mn-ea"/>
              </a:rPr>
              <a:t>PROBABILITY OF SUPERIORITY – 99</a:t>
            </a:r>
            <a:r>
              <a:rPr lang="en-AU" sz="3200" b="1" dirty="0"/>
              <a:t>.1%</a:t>
            </a:r>
            <a:endParaRPr lang="en-AU" sz="32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3115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BEAF70-E52D-4A65-2A6B-3F54C7DBD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618" y="339502"/>
            <a:ext cx="8567862" cy="432048"/>
          </a:xfrm>
        </p:spPr>
        <p:txBody>
          <a:bodyPr/>
          <a:lstStyle/>
          <a:p>
            <a:r>
              <a:rPr lang="en-AU" dirty="0"/>
              <a:t>FOREST PLOT OF THE PRIMARY COMPOSITE OUTCOME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000985-BBB9-7368-A29D-7F5FA471B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41" y="987574"/>
            <a:ext cx="841373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7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E0A3FA-2A86-FDC5-AC81-502D46601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5" y="1995686"/>
            <a:ext cx="9198915" cy="87381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A5A98-297F-4C9F-846A-FA7A7E3FD8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352606" cy="3890434"/>
          </a:xfrm>
        </p:spPr>
        <p:txBody>
          <a:bodyPr/>
          <a:lstStyle/>
          <a:p>
            <a:r>
              <a:rPr lang="en-US" dirty="0"/>
              <a:t>The American Society of Anesthesiology 2017 (1) and 2023 (2)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528BE4-168C-4A7D-2233-C35CA20E2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911" y="1318164"/>
            <a:ext cx="4416886" cy="820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25171F-BD5D-8C2E-E53B-B1B82BD43FBA}"/>
              </a:ext>
            </a:extLst>
          </p:cNvPr>
          <p:cNvSpPr txBox="1"/>
          <p:nvPr/>
        </p:nvSpPr>
        <p:spPr>
          <a:xfrm>
            <a:off x="30872" y="3190661"/>
            <a:ext cx="9180806" cy="1426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0" i="0" dirty="0"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“</a:t>
            </a:r>
            <a:r>
              <a:rPr lang="en-US" sz="2000" b="1" i="0" dirty="0"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Fasting from the intake of a light meal 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(</a:t>
            </a:r>
            <a:r>
              <a:rPr lang="en-US" sz="2000" b="0" i="1" dirty="0"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e.g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., toast and a clear liquid) of </a:t>
            </a:r>
            <a:r>
              <a:rPr lang="en-US" sz="2000" b="1" i="0" dirty="0"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6 or more hours 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before elective procedures requiring general anesthesia, regional anesthesia, or </a:t>
            </a:r>
            <a:r>
              <a:rPr lang="en-US" sz="2000" b="1" i="0" dirty="0"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procedural sedation 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and analgesia </a:t>
            </a:r>
            <a:r>
              <a:rPr lang="en-US" sz="2000" b="1" i="0" dirty="0">
                <a:effectLst/>
                <a:highlight>
                  <a:srgbClr val="FFFFFF"/>
                </a:highlight>
                <a:latin typeface="Lato" panose="020F0502020204030203" pitchFamily="34" charset="0"/>
              </a:rPr>
              <a:t>should be maintained</a:t>
            </a:r>
            <a:r>
              <a:rPr lang="en-US" sz="2000" dirty="0">
                <a:highlight>
                  <a:srgbClr val="FFFFFF"/>
                </a:highlight>
                <a:latin typeface="Lato" panose="020F0502020204030203" pitchFamily="34" charset="0"/>
              </a:rPr>
              <a:t>”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83352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BEAF70-E52D-4A65-2A6B-3F54C7DBD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SECONDARY OUTCOMES BETWEEN GROUPS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4D17C2-FA64-A6D8-5AB9-5E6A45A6605C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29191956"/>
              </p:ext>
            </p:extLst>
          </p:nvPr>
        </p:nvGraphicFramePr>
        <p:xfrm>
          <a:off x="575556" y="987574"/>
          <a:ext cx="7992888" cy="326060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4645446">
                  <a:extLst>
                    <a:ext uri="{9D8B030D-6E8A-4147-A177-3AD203B41FA5}">
                      <a16:colId xmlns:a16="http://schemas.microsoft.com/office/drawing/2014/main" val="2166751923"/>
                    </a:ext>
                  </a:extLst>
                </a:gridCol>
                <a:gridCol w="1640223">
                  <a:extLst>
                    <a:ext uri="{9D8B030D-6E8A-4147-A177-3AD203B41FA5}">
                      <a16:colId xmlns:a16="http://schemas.microsoft.com/office/drawing/2014/main" val="614913679"/>
                    </a:ext>
                  </a:extLst>
                </a:gridCol>
                <a:gridCol w="1707219">
                  <a:extLst>
                    <a:ext uri="{9D8B030D-6E8A-4147-A177-3AD203B41FA5}">
                      <a16:colId xmlns:a16="http://schemas.microsoft.com/office/drawing/2014/main" val="1597694596"/>
                    </a:ext>
                  </a:extLst>
                </a:gridCol>
              </a:tblGrid>
              <a:tr h="431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Secondary Outcomes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Fasting (N=358)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No Fasting (N=358)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3866338307"/>
                  </a:ext>
                </a:extLst>
              </a:tr>
              <a:tr h="358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Contrast Induced Nephropathy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3/78 (3.8)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5/80 (6.3)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335301634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New Ventilation Requirement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0/358 (0)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0/358 (0)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2000009286"/>
                  </a:ext>
                </a:extLst>
              </a:tr>
              <a:tr h="3775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New Intensive Care Unit Admission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0/358 (0)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0/358 (0)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3415348037"/>
                  </a:ext>
                </a:extLst>
              </a:tr>
              <a:tr h="3425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Readmission within 30 days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28/358 (7.8)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28/358 (7.8)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983962254"/>
                  </a:ext>
                </a:extLst>
              </a:tr>
              <a:tr h="3425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Death within 30 days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1/358 (0.3)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1/358 (0.3)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3229719265"/>
                  </a:ext>
                </a:extLst>
              </a:tr>
              <a:tr h="3425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Pneumonia within 30 days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2/358 (0.6)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0/358 (0)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4275316754"/>
                  </a:ext>
                </a:extLst>
              </a:tr>
              <a:tr h="3404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Patient Satisfaction Score</a:t>
                      </a:r>
                      <a:r>
                        <a:rPr lang="en-AU" sz="1600" b="0" baseline="30000" dirty="0">
                          <a:effectLst/>
                        </a:rPr>
                        <a:t>£</a:t>
                      </a:r>
                      <a:r>
                        <a:rPr lang="en-AU" sz="1600" b="0" dirty="0">
                          <a:effectLst/>
                        </a:rPr>
                        <a:t> – mean±SD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15±4.3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11±4.0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830657678"/>
                  </a:ext>
                </a:extLst>
              </a:tr>
              <a:tr h="286671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400453681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F07244A-B38E-AB49-9DA4-43F25CCB60ED}"/>
              </a:ext>
            </a:extLst>
          </p:cNvPr>
          <p:cNvSpPr/>
          <p:nvPr/>
        </p:nvSpPr>
        <p:spPr>
          <a:xfrm>
            <a:off x="578967" y="3291830"/>
            <a:ext cx="7992889" cy="648072"/>
          </a:xfrm>
          <a:prstGeom prst="rect">
            <a:avLst/>
          </a:prstGeom>
          <a:noFill/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780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471961-DB74-33F4-CC3E-0715DB127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72" y="339502"/>
            <a:ext cx="8495854" cy="432048"/>
          </a:xfrm>
        </p:spPr>
        <p:txBody>
          <a:bodyPr/>
          <a:lstStyle/>
          <a:p>
            <a:r>
              <a:rPr lang="en-AU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Decisive Evidence of Im</a:t>
            </a:r>
            <a:r>
              <a:rPr lang="en-AU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provement in Patient Satisfaction Scores with No Fasting</a:t>
            </a:r>
          </a:p>
          <a:p>
            <a:endParaRPr lang="en-AU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AU" sz="24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Fasting Arm – 15 ± 4.3 	</a:t>
            </a:r>
          </a:p>
          <a:p>
            <a:endParaRPr lang="en-AU" sz="2400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AU" sz="24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Fasting Arm – 11 </a:t>
            </a:r>
            <a:r>
              <a:rPr lang="en-AU" sz="24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± </a:t>
            </a:r>
            <a:r>
              <a:rPr lang="en-AU" sz="24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4.0</a:t>
            </a:r>
          </a:p>
          <a:p>
            <a:endParaRPr lang="en-AU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D74B0C-C405-7DA1-4DE3-FC5C667B8B9D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66375631"/>
              </p:ext>
            </p:extLst>
          </p:nvPr>
        </p:nvGraphicFramePr>
        <p:xfrm>
          <a:off x="107892" y="2571750"/>
          <a:ext cx="8928213" cy="1709124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766904">
                  <a:extLst>
                    <a:ext uri="{9D8B030D-6E8A-4147-A177-3AD203B41FA5}">
                      <a16:colId xmlns:a16="http://schemas.microsoft.com/office/drawing/2014/main" val="3689005014"/>
                    </a:ext>
                  </a:extLst>
                </a:gridCol>
                <a:gridCol w="3099243">
                  <a:extLst>
                    <a:ext uri="{9D8B030D-6E8A-4147-A177-3AD203B41FA5}">
                      <a16:colId xmlns:a16="http://schemas.microsoft.com/office/drawing/2014/main" val="2953825875"/>
                    </a:ext>
                  </a:extLst>
                </a:gridCol>
                <a:gridCol w="2066162">
                  <a:extLst>
                    <a:ext uri="{9D8B030D-6E8A-4147-A177-3AD203B41FA5}">
                      <a16:colId xmlns:a16="http://schemas.microsoft.com/office/drawing/2014/main" val="1710994300"/>
                    </a:ext>
                  </a:extLst>
                </a:gridCol>
                <a:gridCol w="995904">
                  <a:extLst>
                    <a:ext uri="{9D8B030D-6E8A-4147-A177-3AD203B41FA5}">
                      <a16:colId xmlns:a16="http://schemas.microsoft.com/office/drawing/2014/main" val="448521942"/>
                    </a:ext>
                  </a:extLst>
                </a:gridCol>
              </a:tblGrid>
              <a:tr h="5327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Analysis</a:t>
                      </a:r>
                      <a:endParaRPr lang="en-AU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Patient Satisfaction Score </a:t>
                      </a:r>
                      <a:endParaRPr lang="en-AU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effectLst/>
                        </a:rPr>
                        <a:t>Difference</a:t>
                      </a:r>
                      <a:endParaRPr lang="en-AU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>
                          <a:effectLst/>
                        </a:rPr>
                        <a:t>Bayes Factor </a:t>
                      </a:r>
                      <a:endParaRPr lang="en-AU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7061046"/>
                  </a:ext>
                </a:extLst>
              </a:tr>
              <a:tr h="8395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Bayes Factor Analysis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Complete Case Population</a:t>
                      </a:r>
                      <a:endParaRPr lang="en-AU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Estimate of Difference (95% CI)</a:t>
                      </a:r>
                      <a:endParaRPr lang="en-AU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dirty="0">
                          <a:effectLst/>
                        </a:rPr>
                        <a:t>-4.02 (-4.67 to -3.34)</a:t>
                      </a:r>
                      <a:endParaRPr lang="en-AU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3200" b="1" dirty="0">
                          <a:effectLst/>
                        </a:rPr>
                        <a:t>&gt;100</a:t>
                      </a:r>
                      <a:endParaRPr lang="en-AU" sz="32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2924443"/>
                  </a:ext>
                </a:extLst>
              </a:tr>
              <a:tr h="293351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* CI refers to credible intervals.</a:t>
                      </a:r>
                      <a:endParaRPr lang="en-AU" sz="28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47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414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E3284C-BF89-E7DC-7E53-50D11FA58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73BB7-3149-2DBF-246E-A7A70DB9CAB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1925" y="770940"/>
            <a:ext cx="8820150" cy="3890434"/>
          </a:xfrm>
        </p:spPr>
        <p:txBody>
          <a:bodyPr>
            <a:normAutofit/>
          </a:bodyPr>
          <a:lstStyle/>
          <a:p>
            <a:r>
              <a:rPr lang="en-AU" dirty="0"/>
              <a:t>No fasting was non-inferior and superior to fasting for the primary composite outcome</a:t>
            </a:r>
          </a:p>
          <a:p>
            <a:endParaRPr lang="en-AU" b="0" dirty="0"/>
          </a:p>
          <a:p>
            <a:r>
              <a:rPr lang="en-AU" b="0" dirty="0"/>
              <a:t>Result was robust to Per-Protocol analysis with uninformative priors </a:t>
            </a:r>
          </a:p>
          <a:p>
            <a:endParaRPr lang="en-AU" b="0" dirty="0"/>
          </a:p>
          <a:p>
            <a:r>
              <a:rPr lang="en-AU" b="0" dirty="0"/>
              <a:t>No fasting was superior for patient satisfaction scores</a:t>
            </a:r>
          </a:p>
          <a:p>
            <a:endParaRPr lang="en-AU" b="0" dirty="0"/>
          </a:p>
          <a:p>
            <a:r>
              <a:rPr lang="en-AU" b="0" dirty="0"/>
              <a:t>It seems reasonable to let patients modulate their own intake </a:t>
            </a:r>
          </a:p>
          <a:p>
            <a:endParaRPr lang="en-AU" b="0" dirty="0"/>
          </a:p>
          <a:p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4241979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20655C-7374-78BB-E113-F9651E81C1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92B30-AE40-2D8A-00B6-19760AC1ED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771550"/>
            <a:ext cx="8352606" cy="3890434"/>
          </a:xfrm>
        </p:spPr>
        <p:txBody>
          <a:bodyPr>
            <a:normAutofit lnSpcReduction="10000"/>
          </a:bodyPr>
          <a:lstStyle/>
          <a:p>
            <a:r>
              <a:rPr lang="en-AU" b="0" dirty="0"/>
              <a:t>Performance Bias - Unable to blind patients and caregivers to group allocation</a:t>
            </a:r>
          </a:p>
          <a:p>
            <a:endParaRPr lang="en-AU" b="0" dirty="0"/>
          </a:p>
          <a:p>
            <a:r>
              <a:rPr lang="en-AU" b="0" dirty="0"/>
              <a:t>Routine intravenous hydration was not protocolised </a:t>
            </a:r>
          </a:p>
          <a:p>
            <a:endParaRPr lang="en-AU" b="0" dirty="0"/>
          </a:p>
          <a:p>
            <a:r>
              <a:rPr lang="en-AU" b="0" dirty="0"/>
              <a:t>Food content and volume was not recorded</a:t>
            </a:r>
          </a:p>
          <a:p>
            <a:endParaRPr lang="en-AU" b="0" dirty="0"/>
          </a:p>
          <a:p>
            <a:r>
              <a:rPr lang="en-US" b="0" dirty="0"/>
              <a:t>57% of patients no-fasting arm reported no clear liquid intake within 2 hours of procedure (91.1% of the intervention group were “not fasted” according to guidelines)</a:t>
            </a:r>
          </a:p>
          <a:p>
            <a:endParaRPr lang="en-US" b="0" dirty="0"/>
          </a:p>
          <a:p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111445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EC2FA3-0E16-4021-3063-F43F19186F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618" y="195486"/>
            <a:ext cx="7631757" cy="432048"/>
          </a:xfrm>
        </p:spPr>
        <p:txBody>
          <a:bodyPr/>
          <a:lstStyle/>
          <a:p>
            <a:r>
              <a:rPr lang="en-AU" dirty="0"/>
              <a:t>The case for non-inferiority of no fasting is strong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615D3-893F-510B-EC01-4F1EF94779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4618" y="627534"/>
            <a:ext cx="8639870" cy="4464496"/>
          </a:xfrm>
        </p:spPr>
        <p:txBody>
          <a:bodyPr>
            <a:normAutofit lnSpcReduction="10000"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i="0" dirty="0">
                <a:solidFill>
                  <a:srgbClr val="000000"/>
                </a:solidFill>
                <a:effectLst/>
                <a:latin typeface="+mj-lt"/>
              </a:rPr>
              <a:t>Mishra, A. Strict versus no fasting prior to cardiac catheterization: a prospective evaluation of safety and clinical outcomes. Can we safely have our patients eat with cardiac catheterization - nix or allow: the CHOW NOW study [abstract 11758]. SCAI 2020 Virtual Scientific Sessions: Virtual Conference, May 14 to 16, 2020. Accessed January 19, 2021.</a:t>
            </a:r>
          </a:p>
          <a:p>
            <a:pPr marL="228600" indent="-228600">
              <a:buFont typeface="+mj-lt"/>
              <a:buAutoNum type="arabicPeriod"/>
            </a:pPr>
            <a:endParaRPr lang="en-AU" sz="1200" dirty="0">
              <a:latin typeface="+mj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AU" sz="1200" dirty="0" err="1">
                <a:latin typeface="+mj-lt"/>
              </a:rPr>
              <a:t>Boukantar</a:t>
            </a:r>
            <a:r>
              <a:rPr lang="en-AU" sz="1200" dirty="0">
                <a:latin typeface="+mj-lt"/>
              </a:rPr>
              <a:t>, M, </a:t>
            </a:r>
            <a:r>
              <a:rPr lang="en-AU" sz="1200" dirty="0" err="1">
                <a:latin typeface="+mj-lt"/>
              </a:rPr>
              <a:t>Chiaroni</a:t>
            </a:r>
            <a:r>
              <a:rPr lang="en-AU" sz="1200" dirty="0">
                <a:latin typeface="+mj-lt"/>
              </a:rPr>
              <a:t>, P, </a:t>
            </a:r>
            <a:r>
              <a:rPr lang="en-AU" sz="1200" dirty="0" err="1">
                <a:latin typeface="+mj-lt"/>
              </a:rPr>
              <a:t>Gallet</a:t>
            </a:r>
            <a:r>
              <a:rPr lang="en-AU" sz="1200" dirty="0">
                <a:latin typeface="+mj-lt"/>
              </a:rPr>
              <a:t>, R. et al. A Randomized Controlled Trial of </a:t>
            </a:r>
            <a:r>
              <a:rPr lang="en-AU" sz="1200" dirty="0" err="1">
                <a:latin typeface="+mj-lt"/>
              </a:rPr>
              <a:t>Nonfasting</a:t>
            </a:r>
            <a:r>
              <a:rPr lang="en-AU" sz="1200" dirty="0">
                <a:latin typeface="+mj-lt"/>
              </a:rPr>
              <a:t> vs Fasting Before Interventional Coronary Procedures: The TONIC Trial. J Am Coll </a:t>
            </a:r>
            <a:r>
              <a:rPr lang="en-AU" sz="1200" dirty="0" err="1">
                <a:latin typeface="+mj-lt"/>
              </a:rPr>
              <a:t>Cardiol</a:t>
            </a:r>
            <a:r>
              <a:rPr lang="en-AU" sz="1200" dirty="0">
                <a:latin typeface="+mj-lt"/>
              </a:rPr>
              <a:t> </a:t>
            </a:r>
            <a:r>
              <a:rPr lang="en-AU" sz="1200" dirty="0" err="1">
                <a:latin typeface="+mj-lt"/>
              </a:rPr>
              <a:t>Intv</a:t>
            </a:r>
            <a:r>
              <a:rPr lang="en-AU" sz="1200" dirty="0">
                <a:latin typeface="+mj-lt"/>
              </a:rPr>
              <a:t>. 2024 May, 17 (10) 1200–1210.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+mj-lt"/>
              <a:ea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+mj-lt"/>
                <a:ea typeface="Calibri" panose="020F0502020204030204" pitchFamily="34" charset="0"/>
              </a:rPr>
              <a:t>Bode K, Gerhards M, Doering M, Lucas J, </a:t>
            </a:r>
            <a:r>
              <a:rPr lang="en-US" sz="1200" dirty="0" err="1">
                <a:latin typeface="+mj-lt"/>
                <a:ea typeface="Calibri" panose="020F0502020204030204" pitchFamily="34" charset="0"/>
              </a:rPr>
              <a:t>Tijssen</a:t>
            </a:r>
            <a:r>
              <a:rPr lang="en-US" sz="1200" dirty="0">
                <a:latin typeface="+mj-lt"/>
                <a:ea typeface="Calibri" panose="020F0502020204030204" pitchFamily="34" charset="0"/>
              </a:rPr>
              <a:t> J, </a:t>
            </a:r>
            <a:r>
              <a:rPr lang="en-US" sz="1200" dirty="0" err="1">
                <a:latin typeface="+mj-lt"/>
                <a:ea typeface="Calibri" panose="020F0502020204030204" pitchFamily="34" charset="0"/>
              </a:rPr>
              <a:t>Dagres</a:t>
            </a:r>
            <a:r>
              <a:rPr lang="en-US" sz="1200" dirty="0">
                <a:latin typeface="+mj-lt"/>
                <a:ea typeface="Calibri" panose="020F0502020204030204" pitchFamily="34" charset="0"/>
              </a:rPr>
              <a:t> N, et al. A randomized trial of non-fasting vs. fasting for cardiac implantable electronic device procedures (Fast-CIED Study). </a:t>
            </a:r>
            <a:r>
              <a:rPr lang="en-US" sz="1200" dirty="0" err="1">
                <a:latin typeface="+mj-lt"/>
                <a:ea typeface="Calibri" panose="020F0502020204030204" pitchFamily="34" charset="0"/>
              </a:rPr>
              <a:t>Europace</a:t>
            </a:r>
            <a:r>
              <a:rPr lang="en-US" sz="1200" dirty="0">
                <a:latin typeface="+mj-lt"/>
                <a:ea typeface="Calibri" panose="020F0502020204030204" pitchFamily="34" charset="0"/>
              </a:rPr>
              <a:t>. 2022;24(10):1617-26.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+mj-lt"/>
              <a:ea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+mj-lt"/>
                <a:ea typeface="Calibri" panose="020F0502020204030204" pitchFamily="34" charset="0"/>
              </a:rPr>
              <a:t>Woods C, Wood M, Boylan A, Flanagan ME, Powers J. Fasting Versus a Heart-Healthy Diet Before Cardiac Catheterization: A Randomized Controlled Trial. American Journal of Critical Care. 2024;33(1):29-33.</a:t>
            </a:r>
            <a:endParaRPr lang="en-AU" sz="1200" dirty="0">
              <a:latin typeface="+mj-lt"/>
              <a:ea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AU" sz="1200" dirty="0">
              <a:latin typeface="+mj-lt"/>
              <a:ea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>
                <a:latin typeface="+mj-lt"/>
                <a:ea typeface="Calibri" panose="020F0502020204030204" pitchFamily="34" charset="0"/>
              </a:rPr>
              <a:t>Tamborrino</a:t>
            </a:r>
            <a:r>
              <a:rPr lang="en-US" sz="1200" dirty="0">
                <a:latin typeface="+mj-lt"/>
                <a:ea typeface="Calibri" panose="020F0502020204030204" pitchFamily="34" charset="0"/>
              </a:rPr>
              <a:t>, Pietro Paolo et al. Do We Need Fasting Prior to Coronary Angiography? The CORO-NF Randomized Pragmatic Study. The American Journal of Medicine, Volume 137, Issue 7, 666 - 672</a:t>
            </a:r>
          </a:p>
          <a:p>
            <a:pPr marL="228600" indent="-228600">
              <a:buFont typeface="+mj-lt"/>
              <a:buAutoNum type="arabicPeriod"/>
            </a:pPr>
            <a:endParaRPr lang="en-US" sz="1200" b="0" dirty="0">
              <a:latin typeface="+mj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0" dirty="0">
                <a:latin typeface="+mj-lt"/>
              </a:rPr>
              <a:t>Proctor R, Wong A, Robinson R, Said C, Kempton H, Muller D. Fasting Prior to Coronary Procedures, a Thing of the Past: A Retrospective Audit. Heart, Lung and Circulation. 2023;32:S434-S5.</a:t>
            </a:r>
          </a:p>
          <a:p>
            <a:pPr marL="228600" indent="-228600">
              <a:buFont typeface="+mj-lt"/>
              <a:buAutoNum type="arabicPeriod"/>
            </a:pPr>
            <a:endParaRPr lang="en-AU" sz="1200" b="0" dirty="0">
              <a:latin typeface="+mj-lt"/>
            </a:endParaRPr>
          </a:p>
          <a:p>
            <a:pPr marL="228600" indent="-2286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200" b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Bacus</a:t>
            </a:r>
            <a:r>
              <a:rPr lang="en-AU" sz="12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SB, Parsons J, Benatar J, </a:t>
            </a:r>
            <a:r>
              <a:rPr lang="en-AU" sz="1200" b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Somaratne</a:t>
            </a:r>
            <a:r>
              <a:rPr lang="en-AU" sz="12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J, Webster M, Parke R. Fasting prior to cardiac catheterisation: a single-centre observational study. N Z Med J. 2020;133(1510):16-22.</a:t>
            </a:r>
            <a:endParaRPr lang="en-US" sz="1200" b="0" dirty="0">
              <a:effectLst/>
              <a:latin typeface="+mj-lt"/>
              <a:ea typeface="Calibri" panose="020F0502020204030204" pitchFamily="34" charset="0"/>
            </a:endParaRPr>
          </a:p>
          <a:p>
            <a:endParaRPr lang="en-AU" sz="1000" b="0" dirty="0">
              <a:latin typeface="+mj-lt"/>
            </a:endParaRPr>
          </a:p>
          <a:p>
            <a:endParaRPr lang="en-AU" sz="1000" b="0" dirty="0">
              <a:latin typeface="+mj-lt"/>
            </a:endParaRPr>
          </a:p>
          <a:p>
            <a:endParaRPr lang="en-AU" sz="1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8824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7922B6-828D-2DE2-E5DA-FAE1B9BFE9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Take 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8533-BCE1-7BA7-86C8-A3F5C683A09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280598" cy="389043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AU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fasting was non-inferior and superior to fasting prior to cardiac catheterisation coronary and implantable cardiac device procedures for the primary composite outcome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endParaRPr lang="en-AU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AU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were not fasted had significant improvements in patient reported satisfaction scores</a:t>
            </a:r>
            <a:endParaRPr lang="en-AU" sz="2800" b="0" dirty="0"/>
          </a:p>
        </p:txBody>
      </p:sp>
    </p:spTree>
    <p:extLst>
      <p:ext uri="{BB962C8B-B14F-4D97-AF65-F5344CB8AC3E}">
        <p14:creationId xmlns:p14="http://schemas.microsoft.com/office/powerpoint/2010/main" val="161230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FFCA79-287A-EFDA-1D6D-8F174A21D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50BEC-5FE5-C0FD-2884-FB9B43701A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675" y="772716"/>
            <a:ext cx="7632700" cy="3890434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1100" b="0" dirty="0"/>
              <a:t>Practice Guidelines for Preoperative Fasting and the Use of Pharmacologic Agents to Reduce the Risk of Pulmonary Aspiration: Application to Healthy Patients Undergoing Elective Procedures: An Updated Report by the American Society of Anesthesiologists Task Force on Preoperative Fasting and the Use of Pharmacologic Agents to Reduce the Risk of Pulmonary Aspiration. Anesthesiology 2017; 126:376–393</a:t>
            </a:r>
          </a:p>
          <a:p>
            <a:pPr marL="342900" indent="-342900">
              <a:buAutoNum type="arabicPeriod"/>
            </a:pPr>
            <a:endParaRPr lang="en-US" sz="1100" b="0" dirty="0"/>
          </a:p>
          <a:p>
            <a:pPr marL="342900" indent="-342900">
              <a:buAutoNum type="arabicPeriod"/>
            </a:pPr>
            <a:r>
              <a:rPr lang="en-AU" sz="1100" b="0" dirty="0"/>
              <a:t>Girish P. Joshi, et al. 2023 American Society of </a:t>
            </a:r>
            <a:r>
              <a:rPr lang="en-AU" sz="1100" b="0" dirty="0" err="1"/>
              <a:t>Anesthesiologists</a:t>
            </a:r>
            <a:r>
              <a:rPr lang="en-AU" sz="1100" b="0" dirty="0"/>
              <a:t> Practice Guidelines for Preoperative Fasting: Carbohydrate-containing Clear Liquids with or without Protein, Chewing Gum, and </a:t>
            </a:r>
            <a:r>
              <a:rPr lang="en-AU" sz="1100" b="0" dirty="0" err="1"/>
              <a:t>Pediatric</a:t>
            </a:r>
            <a:r>
              <a:rPr lang="en-AU" sz="1100" b="0" dirty="0"/>
              <a:t> Fasting Duration—A Modular Update of the 2017 American Society of </a:t>
            </a:r>
            <a:r>
              <a:rPr lang="en-AU" sz="1100" b="0" dirty="0" err="1"/>
              <a:t>Anesthesiologists</a:t>
            </a:r>
            <a:r>
              <a:rPr lang="en-AU" sz="1100" b="0" dirty="0"/>
              <a:t> Practice Guidelines for Preoperative Fasting. </a:t>
            </a:r>
            <a:r>
              <a:rPr lang="en-AU" sz="1100" b="0" dirty="0" err="1"/>
              <a:t>Anesthesiology</a:t>
            </a:r>
            <a:r>
              <a:rPr lang="en-AU" sz="1100" b="0" dirty="0"/>
              <a:t> 2023</a:t>
            </a:r>
          </a:p>
          <a:p>
            <a:pPr marL="342900" indent="-342900">
              <a:buAutoNum type="arabicPeriod"/>
            </a:pPr>
            <a:endParaRPr lang="en-AU" sz="1100" b="0" dirty="0"/>
          </a:p>
          <a:p>
            <a:pPr marL="342900" indent="-342900">
              <a:buAutoNum type="arabicPeriod"/>
            </a:pPr>
            <a:r>
              <a:rPr lang="en-US" sz="1100" b="0" i="0" dirty="0">
                <a:solidFill>
                  <a:srgbClr val="000000"/>
                </a:solidFill>
                <a:effectLst/>
              </a:rPr>
              <a:t>Mishra, A. Strict versus no fasting prior to cardiac catheterization: a prospective evaluation of safety and clinical outcomes. Can we safely have our patients eat with cardiac catheterization - nix or allow: the CHOW NOW study [abstract 11758]. SCAI 2020 Virtual Scientific Sessions: Virtual Conference, May 14 to 16, 2020. Accessed January 19, 2021. </a:t>
            </a:r>
            <a:r>
              <a:rPr lang="en-US" sz="1100" b="0" i="0" u="none" strike="noStrike" dirty="0">
                <a:solidFill>
                  <a:srgbClr val="2B7BB9"/>
                </a:solidFill>
                <a:effectLst/>
                <a:hlinkClick r:id="rId2"/>
              </a:rPr>
              <a:t>https://virtual2020.scai.org</a:t>
            </a:r>
            <a:endParaRPr lang="en-US" sz="1100" b="0" i="0" u="none" strike="noStrike" dirty="0">
              <a:solidFill>
                <a:srgbClr val="2B7BB9"/>
              </a:solidFill>
              <a:effectLst/>
            </a:endParaRPr>
          </a:p>
          <a:p>
            <a:pPr marL="342900" indent="-342900">
              <a:buAutoNum type="arabicPeriod"/>
            </a:pPr>
            <a:endParaRPr lang="en-US" sz="1100" b="0" dirty="0">
              <a:solidFill>
                <a:srgbClr val="2B7BB9"/>
              </a:solidFill>
            </a:endParaRPr>
          </a:p>
          <a:p>
            <a:pPr marL="342900" indent="-342900">
              <a:buAutoNum type="arabicPeriod"/>
            </a:pPr>
            <a:r>
              <a:rPr lang="en-AU" sz="1100" b="0" dirty="0"/>
              <a:t>Brar SS, Aharonian V, </a:t>
            </a:r>
            <a:r>
              <a:rPr lang="en-AU" sz="1100" b="0" dirty="0" err="1"/>
              <a:t>Mansukhani</a:t>
            </a:r>
            <a:r>
              <a:rPr lang="en-AU" sz="1100" b="0" dirty="0"/>
              <a:t> P, Moore N, Shen AYJ, Jorgensen M, et al. Haemodynamic-guided fluid administration for the prevention of contrast-induced acute kidney injury: the POSEIDON randomised controlled trial. The Lancet. 2014;383(9931):1814-23.</a:t>
            </a:r>
          </a:p>
          <a:p>
            <a:pPr marL="342900" indent="-342900">
              <a:buAutoNum type="arabicPeriod"/>
            </a:pPr>
            <a:endParaRPr lang="en-AU" sz="1100" b="0" dirty="0"/>
          </a:p>
          <a:p>
            <a:pPr marL="342900" indent="-342900">
              <a:buAutoNum type="arabicPeriod"/>
            </a:pPr>
            <a:r>
              <a:rPr lang="en-AU" sz="1100" b="0" dirty="0"/>
              <a:t>Popovic MM, </a:t>
            </a:r>
            <a:r>
              <a:rPr lang="en-AU" sz="1100" b="0" dirty="0" err="1"/>
              <a:t>Kalaichandran</a:t>
            </a:r>
            <a:r>
              <a:rPr lang="en-AU" sz="1100" b="0" dirty="0"/>
              <a:t> S, </a:t>
            </a:r>
            <a:r>
              <a:rPr lang="en-AU" sz="1100" b="0" dirty="0" err="1"/>
              <a:t>Kabanovski</a:t>
            </a:r>
            <a:r>
              <a:rPr lang="en-AU" sz="1100" b="0" dirty="0"/>
              <a:t> A, El-</a:t>
            </a:r>
            <a:r>
              <a:rPr lang="en-AU" sz="1100" b="0" dirty="0" err="1"/>
              <a:t>Defrawy</a:t>
            </a:r>
            <a:r>
              <a:rPr lang="en-AU" sz="1100" b="0" dirty="0"/>
              <a:t> S, </a:t>
            </a:r>
            <a:r>
              <a:rPr lang="en-AU" sz="1100" b="0" dirty="0" err="1"/>
              <a:t>Arzola</a:t>
            </a:r>
            <a:r>
              <a:rPr lang="en-AU" sz="1100" b="0" dirty="0"/>
              <a:t> C, Rai A, et al. Development and Validation of a Questionnaire Assessing Patient Distress from Preoperative Fasting in Cataract Surgery. Ophthalmic Epidemiology. 2021;28(4):337-48.</a:t>
            </a:r>
          </a:p>
        </p:txBody>
      </p:sp>
    </p:spTree>
    <p:extLst>
      <p:ext uri="{BB962C8B-B14F-4D97-AF65-F5344CB8AC3E}">
        <p14:creationId xmlns:p14="http://schemas.microsoft.com/office/powerpoint/2010/main" val="3672761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345ADF-5E23-6874-33EE-6C97B4E74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2139702"/>
            <a:ext cx="7631757" cy="432048"/>
          </a:xfrm>
        </p:spPr>
        <p:txBody>
          <a:bodyPr/>
          <a:lstStyle/>
          <a:p>
            <a:r>
              <a:rPr lang="en-AU" dirty="0"/>
              <a:t>Supplementary Slides</a:t>
            </a:r>
          </a:p>
        </p:txBody>
      </p:sp>
    </p:spTree>
    <p:extLst>
      <p:ext uri="{BB962C8B-B14F-4D97-AF65-F5344CB8AC3E}">
        <p14:creationId xmlns:p14="http://schemas.microsoft.com/office/powerpoint/2010/main" val="3751828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BEAF70-E52D-4A65-2A6B-3F54C7DBD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618" y="195486"/>
            <a:ext cx="7631757" cy="432048"/>
          </a:xfrm>
        </p:spPr>
        <p:txBody>
          <a:bodyPr/>
          <a:lstStyle/>
          <a:p>
            <a:r>
              <a:rPr lang="en-AU" dirty="0"/>
              <a:t>Procedural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9BEFF9-A757-D5E1-35C5-4270A62F140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51390073"/>
              </p:ext>
            </p:extLst>
          </p:nvPr>
        </p:nvGraphicFramePr>
        <p:xfrm>
          <a:off x="683568" y="699542"/>
          <a:ext cx="7632848" cy="4078035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169847113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83050081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625328735"/>
                    </a:ext>
                  </a:extLst>
                </a:gridCol>
              </a:tblGrid>
              <a:tr h="3469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Procedural Characteristics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Fasting (N=358)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No Fasting (N=358)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156496625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Coronary Procedure – no./total no. (%)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297/358 (83.0)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306/358 (85.5)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3744220919"/>
                  </a:ext>
                </a:extLst>
              </a:tr>
              <a:tr h="340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      Radial Access Attempted –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288/297 (97)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293/304 (95.7)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1315621784"/>
                  </a:ext>
                </a:extLst>
              </a:tr>
              <a:tr h="2687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      Femoral Access Attempted –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17/297 (5.7)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18/304 (5.9)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452377739"/>
                  </a:ext>
                </a:extLst>
              </a:tr>
              <a:tr h="340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      Coronary Intervention</a:t>
                      </a:r>
                      <a:r>
                        <a:rPr lang="en-AU" sz="1600" b="0" baseline="30000" dirty="0">
                          <a:effectLst/>
                        </a:rPr>
                        <a:t>£</a:t>
                      </a:r>
                      <a:r>
                        <a:rPr lang="en-AU" sz="1600" b="0" dirty="0">
                          <a:effectLst/>
                        </a:rPr>
                        <a:t> –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90/297 (30.3)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113/306 (36.9)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172218569"/>
                  </a:ext>
                </a:extLst>
              </a:tr>
              <a:tr h="290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           Coronary Stent/Balloon –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72/297 (24.2)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83/306 (27.1)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391223300"/>
                  </a:ext>
                </a:extLst>
              </a:tr>
              <a:tr h="285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                   Number of Stents 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1.4±0.7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1.4±0.7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3156747194"/>
                  </a:ext>
                </a:extLst>
              </a:tr>
              <a:tr h="290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                   Left Main Intervention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2/72 (2.8)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5/83 (6.0)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298976710"/>
                  </a:ext>
                </a:extLst>
              </a:tr>
              <a:tr h="3029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                   Left Anterior Descending Artery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31/72 (43.1)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39/83 (47.0)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3212552135"/>
                  </a:ext>
                </a:extLst>
              </a:tr>
              <a:tr h="3029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                   Right/Circumflex Artery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44/72 (61.1)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51/83 (61.4)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698654934"/>
                  </a:ext>
                </a:extLst>
              </a:tr>
              <a:tr h="3029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                   Graft Intervention 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1/72 (1.4)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3/83 (3.6)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130932784"/>
                  </a:ext>
                </a:extLst>
              </a:tr>
              <a:tr h="285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                   Unplanned Calcium Modification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0/72 (0)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2/83 (2.4)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extLst>
                  <a:ext uri="{0D108BD9-81ED-4DB2-BD59-A6C34878D82A}">
                    <a16:rowId xmlns:a16="http://schemas.microsoft.com/office/drawing/2014/main" val="2431254021"/>
                  </a:ext>
                </a:extLst>
              </a:tr>
              <a:tr h="268622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0" marR="5164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286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18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BEAF70-E52D-4A65-2A6B-3F54C7DBD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Primary Composite Outcome Breakdown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4D17C2-FA64-A6D8-5AB9-5E6A45A6605C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125474" y="843558"/>
          <a:ext cx="8893052" cy="375454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5310622">
                  <a:extLst>
                    <a:ext uri="{9D8B030D-6E8A-4147-A177-3AD203B41FA5}">
                      <a16:colId xmlns:a16="http://schemas.microsoft.com/office/drawing/2014/main" val="216675192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4196494"/>
                    </a:ext>
                  </a:extLst>
                </a:gridCol>
                <a:gridCol w="1782230">
                  <a:extLst>
                    <a:ext uri="{9D8B030D-6E8A-4147-A177-3AD203B41FA5}">
                      <a16:colId xmlns:a16="http://schemas.microsoft.com/office/drawing/2014/main" val="336304868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500" dirty="0">
                          <a:effectLst/>
                        </a:rPr>
                        <a:t>Outcomes</a:t>
                      </a:r>
                      <a:endParaRPr lang="en-A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500" dirty="0">
                          <a:effectLst/>
                        </a:rPr>
                        <a:t>Fasting (N=358)</a:t>
                      </a:r>
                      <a:endParaRPr lang="en-A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500" dirty="0">
                          <a:effectLst/>
                        </a:rPr>
                        <a:t>No Fasting (N=358)</a:t>
                      </a:r>
                      <a:endParaRPr lang="en-A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3866338307"/>
                  </a:ext>
                </a:extLst>
              </a:tr>
              <a:tr h="288032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Primary Outcome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2086173285"/>
                  </a:ext>
                </a:extLst>
              </a:tr>
              <a:tr h="660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Composite of procedure related aspiration pneumonia, hypotension, hyperglycaemia, hypoglycaemia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68/356 (19.1)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43/356 (12.0)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2917158970"/>
                  </a:ext>
                </a:extLst>
              </a:tr>
              <a:tr h="30897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Components of the Primary Outcome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572498073"/>
                  </a:ext>
                </a:extLst>
              </a:tr>
              <a:tr h="3499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Hypotension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32/358 (8.9)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22/358 (6.1)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2053601439"/>
                  </a:ext>
                </a:extLst>
              </a:tr>
              <a:tr h="2920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           Fluid Provision - no./total no. (%) 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7/32 (21.9)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1/22 (4.5)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3198146058"/>
                  </a:ext>
                </a:extLst>
              </a:tr>
              <a:tr h="2898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           Medication Support -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7/32 (21.9)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4/22 (18.2)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2635409765"/>
                  </a:ext>
                </a:extLst>
              </a:tr>
              <a:tr h="3008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Hyperglycaemia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30/356 (8.4)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23/356 (6.5)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1289375159"/>
                  </a:ext>
                </a:extLst>
              </a:tr>
              <a:tr h="2942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Hypoglycaemia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7/356 (2.0)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2/356 (0.6)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1059683098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0" dirty="0">
                          <a:effectLst/>
                        </a:rPr>
                        <a:t>Aspiration Pneumonia no./total no. (%)</a:t>
                      </a: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0/358 (0)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0/358 (0)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78461053"/>
                  </a:ext>
                </a:extLst>
              </a:tr>
              <a:tr h="200043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1" marR="65461" marT="0" marB="0"/>
                </a:tc>
                <a:extLst>
                  <a:ext uri="{0D108BD9-81ED-4DB2-BD59-A6C34878D82A}">
                    <a16:rowId xmlns:a16="http://schemas.microsoft.com/office/drawing/2014/main" val="2943816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03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A5A98-297F-4C9F-846A-FA7A7E3FD8D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CHOW NOW Trial (3)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849B5-B121-CE91-C696-8D28D4747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0" y="1533841"/>
            <a:ext cx="9044290" cy="207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85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BEAF70-E52D-4A65-2A6B-3F54C7DBD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Results – Intention to Treat Analysis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A15EB2-0FF3-632D-EBCA-65A70C90F12B}"/>
              </a:ext>
            </a:extLst>
          </p:cNvPr>
          <p:cNvGraphicFramePr>
            <a:graphicFrameLocks noGrp="1"/>
          </p:cNvGraphicFramePr>
          <p:nvPr/>
        </p:nvGraphicFramePr>
        <p:xfrm>
          <a:off x="274650" y="915566"/>
          <a:ext cx="8424936" cy="343121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376940">
                  <a:extLst>
                    <a:ext uri="{9D8B030D-6E8A-4147-A177-3AD203B41FA5}">
                      <a16:colId xmlns:a16="http://schemas.microsoft.com/office/drawing/2014/main" val="2861699933"/>
                    </a:ext>
                  </a:extLst>
                </a:gridCol>
                <a:gridCol w="2015548">
                  <a:extLst>
                    <a:ext uri="{9D8B030D-6E8A-4147-A177-3AD203B41FA5}">
                      <a16:colId xmlns:a16="http://schemas.microsoft.com/office/drawing/2014/main" val="339341178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54013212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874956897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Primary Composite Outcome</a:t>
                      </a: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95% Credible Interval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effectLst/>
                        </a:rPr>
                        <a:t>Posterior Probability for Non-Inferiority (%)</a:t>
                      </a:r>
                      <a:endParaRPr lang="en-AU" sz="2000" dirty="0"/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Posterior Probability for Superiority (%)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1622125278"/>
                  </a:ext>
                </a:extLst>
              </a:tr>
              <a:tr h="31203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Informative Priors 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3545090886"/>
                  </a:ext>
                </a:extLst>
              </a:tr>
              <a:tr h="266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      Absolute Difference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-0.052 (-0.096, -0.009)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&gt;0.995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0.991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2487264636"/>
                  </a:ext>
                </a:extLst>
              </a:tr>
              <a:tr h="227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      Relative Difference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0.68 (0.46, 0.91)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2705073646"/>
                  </a:ext>
                </a:extLst>
              </a:tr>
              <a:tr h="31777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Un-Informative Priors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570314762"/>
                  </a:ext>
                </a:extLst>
              </a:tr>
              <a:tr h="266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      Absolute Difference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-0.069 (-0.122, -0.016)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&gt;0.995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0.995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1915111064"/>
                  </a:ext>
                </a:extLst>
              </a:tr>
              <a:tr h="227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      Relative Difference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0.65 (0.43, 0.88)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725603194"/>
                  </a:ext>
                </a:extLst>
              </a:tr>
              <a:tr h="28457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Jeffries Beta Priors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1773818180"/>
                  </a:ext>
                </a:extLst>
              </a:tr>
              <a:tr h="266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      Absolute Difference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-0.069 (-0.122, -0.016)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&gt;0.995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0.994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3836678572"/>
                  </a:ext>
                </a:extLst>
              </a:tr>
              <a:tr h="227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      Relative Difference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0.65 (0.43, 0.88)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1808910510"/>
                  </a:ext>
                </a:extLst>
              </a:tr>
              <a:tr h="22707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1358557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351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BEAF70-E52D-4A65-2A6B-3F54C7DBD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Results – Per Protocol Analysis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A1DCD0-5674-ADFB-1C44-B10C2F371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599607"/>
              </p:ext>
            </p:extLst>
          </p:nvPr>
        </p:nvGraphicFramePr>
        <p:xfrm>
          <a:off x="251520" y="915566"/>
          <a:ext cx="8424936" cy="3334077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376940">
                  <a:extLst>
                    <a:ext uri="{9D8B030D-6E8A-4147-A177-3AD203B41FA5}">
                      <a16:colId xmlns:a16="http://schemas.microsoft.com/office/drawing/2014/main" val="2861699933"/>
                    </a:ext>
                  </a:extLst>
                </a:gridCol>
                <a:gridCol w="2015548">
                  <a:extLst>
                    <a:ext uri="{9D8B030D-6E8A-4147-A177-3AD203B41FA5}">
                      <a16:colId xmlns:a16="http://schemas.microsoft.com/office/drawing/2014/main" val="339341178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54013212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874956897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Primary Composite Outcome</a:t>
                      </a: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95% Credible Interval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Posterior Probability for Non-Inferiority (%)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Posterior Probability for Superiority (%)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1416522715"/>
                  </a:ext>
                </a:extLst>
              </a:tr>
              <a:tr h="31602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strike="noStrike" dirty="0">
                          <a:effectLst/>
                        </a:rPr>
                        <a:t>Informative Priors</a:t>
                      </a:r>
                      <a:endParaRPr lang="en-AU" sz="16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583717624"/>
                  </a:ext>
                </a:extLst>
              </a:tr>
              <a:tr h="256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strike="noStrike" dirty="0">
                          <a:effectLst/>
                        </a:rPr>
                        <a:t>      Absolute Difference</a:t>
                      </a:r>
                      <a:endParaRPr lang="en-AU" sz="16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strike="noStrike">
                          <a:effectLst/>
                        </a:rPr>
                        <a:t>-0.045 (-0.090, -0.001)</a:t>
                      </a:r>
                      <a:endParaRPr lang="en-AU" sz="1600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strike="noStrike">
                          <a:effectLst/>
                        </a:rPr>
                        <a:t>&gt;0.995</a:t>
                      </a:r>
                      <a:endParaRPr lang="en-AU" sz="1600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strike="noStrike">
                          <a:effectLst/>
                        </a:rPr>
                        <a:t>0.974</a:t>
                      </a:r>
                      <a:endParaRPr lang="en-AU" sz="1600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4013277922"/>
                  </a:ext>
                </a:extLst>
              </a:tr>
              <a:tr h="125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strike="noStrike" dirty="0">
                          <a:effectLst/>
                        </a:rPr>
                        <a:t>      Relative Difference</a:t>
                      </a:r>
                      <a:endParaRPr lang="en-AU" sz="16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strike="noStrike" dirty="0">
                          <a:effectLst/>
                        </a:rPr>
                        <a:t>0.71 (0.46, 0.98)</a:t>
                      </a:r>
                      <a:endParaRPr lang="en-AU" sz="16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strike="noStrike" dirty="0">
                          <a:effectLst/>
                        </a:rPr>
                        <a:t> </a:t>
                      </a:r>
                      <a:endParaRPr lang="en-AU" sz="16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strike="noStrike" dirty="0">
                          <a:effectLst/>
                        </a:rPr>
                        <a:t> </a:t>
                      </a:r>
                      <a:endParaRPr lang="en-AU" sz="16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1107659686"/>
                  </a:ext>
                </a:extLst>
              </a:tr>
              <a:tr h="31781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strike="noStrike" dirty="0">
                          <a:effectLst/>
                        </a:rPr>
                        <a:t>Un-Informative Priors</a:t>
                      </a:r>
                      <a:endParaRPr lang="en-AU" sz="16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3125713015"/>
                  </a:ext>
                </a:extLst>
              </a:tr>
              <a:tr h="256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strike="noStrike">
                          <a:effectLst/>
                        </a:rPr>
                        <a:t>      Absolute Difference</a:t>
                      </a:r>
                      <a:endParaRPr lang="en-AU" sz="1600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strike="noStrike" dirty="0">
                          <a:effectLst/>
                        </a:rPr>
                        <a:t>-0.061 (-0.120, -0.002)</a:t>
                      </a:r>
                      <a:endParaRPr lang="en-AU" sz="16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strike="noStrike" dirty="0">
                          <a:effectLst/>
                        </a:rPr>
                        <a:t>&gt;0.995</a:t>
                      </a:r>
                      <a:endParaRPr lang="en-AU" sz="16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strike="noStrike" dirty="0">
                          <a:effectLst/>
                        </a:rPr>
                        <a:t>0.978</a:t>
                      </a:r>
                      <a:endParaRPr lang="en-AU" sz="16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331112162"/>
                  </a:ext>
                </a:extLst>
              </a:tr>
              <a:tr h="125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strike="noStrike">
                          <a:effectLst/>
                        </a:rPr>
                        <a:t>      Relative Difference</a:t>
                      </a:r>
                      <a:endParaRPr lang="en-AU" sz="1600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strike="noStrike">
                          <a:effectLst/>
                        </a:rPr>
                        <a:t>0.68 (0.42, 0.96)</a:t>
                      </a:r>
                      <a:endParaRPr lang="en-AU" sz="1600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strike="noStrike" dirty="0">
                          <a:effectLst/>
                        </a:rPr>
                        <a:t> </a:t>
                      </a:r>
                      <a:endParaRPr lang="en-AU" sz="16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strike="noStrike" dirty="0">
                          <a:effectLst/>
                        </a:rPr>
                        <a:t> </a:t>
                      </a:r>
                      <a:endParaRPr lang="en-AU" sz="16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3027636675"/>
                  </a:ext>
                </a:extLst>
              </a:tr>
              <a:tr h="31781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Jeffries Beta Priors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4187976799"/>
                  </a:ext>
                </a:extLst>
              </a:tr>
              <a:tr h="256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      Absolute Difference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-0.060 (-0.119, -0.002)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&gt;0.995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0.981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3144712887"/>
                  </a:ext>
                </a:extLst>
              </a:tr>
              <a:tr h="125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      Relative Difference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0.68 (0.42, 0.88)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1156534974"/>
                  </a:ext>
                </a:extLst>
              </a:tr>
              <a:tr h="12514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7" marR="46647" marT="0" marB="0"/>
                </a:tc>
                <a:extLst>
                  <a:ext uri="{0D108BD9-81ED-4DB2-BD59-A6C34878D82A}">
                    <a16:rowId xmlns:a16="http://schemas.microsoft.com/office/drawing/2014/main" val="1358557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230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F24660-E063-07D8-D78F-41D0EF767B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337500"/>
            <a:ext cx="7631757" cy="432048"/>
          </a:xfrm>
        </p:spPr>
        <p:txBody>
          <a:bodyPr/>
          <a:lstStyle/>
          <a:p>
            <a:r>
              <a:rPr lang="en-AU" dirty="0"/>
              <a:t>Base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4406E-BB88-951D-2CDF-FF87A26651D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C1774-E819-5ED0-854F-008C1E0EF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100"/>
            <a:ext cx="657606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70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978B84-BE2F-145A-A06A-E0C155F44C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Fasting between groups</a:t>
            </a:r>
          </a:p>
        </p:txBody>
      </p:sp>
      <p:pic>
        <p:nvPicPr>
          <p:cNvPr id="4" name="Content Placeholder 3" descr="A close-up of a number&#10;&#10;Description automatically generated">
            <a:extLst>
              <a:ext uri="{FF2B5EF4-FFF2-40B4-BE49-F238E27FC236}">
                <a16:creationId xmlns:a16="http://schemas.microsoft.com/office/drawing/2014/main" id="{D47255CD-C02F-967A-521F-4B5EC7E6FA7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0" y="963612"/>
            <a:ext cx="8778980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CD7464-4341-3319-0D5D-FC8DC8856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10" y="2835412"/>
            <a:ext cx="8778980" cy="87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DBBD7C-DB50-ED3D-2499-1BC527714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Sedation Provision Based on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D9E8-34A1-10C2-9889-6EBE2978D63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 descr="A close-up of a report&#10;&#10;Description automatically generated">
            <a:extLst>
              <a:ext uri="{FF2B5EF4-FFF2-40B4-BE49-F238E27FC236}">
                <a16:creationId xmlns:a16="http://schemas.microsoft.com/office/drawing/2014/main" id="{AD0A914D-FC6B-D565-59BE-E4F811056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5" y="771550"/>
            <a:ext cx="8136409" cy="328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49765-3BAF-0BD0-70DC-342ED4D9C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55" y="4097114"/>
            <a:ext cx="8334290" cy="85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2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18BAC9-9280-1EE7-667F-CAADD0D01E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51470"/>
            <a:ext cx="7631757" cy="432048"/>
          </a:xfrm>
        </p:spPr>
        <p:txBody>
          <a:bodyPr/>
          <a:lstStyle/>
          <a:p>
            <a:r>
              <a:rPr lang="en-AU" sz="1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Forest plots of posterior estimate of difference in proportions for primary analysis and sensitivity analyses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F50B-32D3-8295-2A16-976A7AE44B4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 descr="Image preview">
            <a:extLst>
              <a:ext uri="{FF2B5EF4-FFF2-40B4-BE49-F238E27FC236}">
                <a16:creationId xmlns:a16="http://schemas.microsoft.com/office/drawing/2014/main" id="{D1515FB3-9423-90F4-4D4D-31467972E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22" y="771550"/>
            <a:ext cx="6982285" cy="39861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2640D2B-91E4-7825-0128-F23E27B13FBF}"/>
              </a:ext>
            </a:extLst>
          </p:cNvPr>
          <p:cNvCxnSpPr/>
          <p:nvPr/>
        </p:nvCxnSpPr>
        <p:spPr>
          <a:xfrm flipH="1">
            <a:off x="4932040" y="1131590"/>
            <a:ext cx="23042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3C7BAC6-6CFF-9C87-2B20-D4734A0B5768}"/>
              </a:ext>
            </a:extLst>
          </p:cNvPr>
          <p:cNvSpPr txBox="1"/>
          <p:nvPr/>
        </p:nvSpPr>
        <p:spPr>
          <a:xfrm>
            <a:off x="5220072" y="77155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AU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Favours No Fasting</a:t>
            </a:r>
          </a:p>
        </p:txBody>
      </p:sp>
    </p:spTree>
    <p:extLst>
      <p:ext uri="{BB962C8B-B14F-4D97-AF65-F5344CB8AC3E}">
        <p14:creationId xmlns:p14="http://schemas.microsoft.com/office/powerpoint/2010/main" val="1406470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FBB289-BCF7-29DF-7531-759541D846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276326"/>
            <a:ext cx="2376264" cy="2151407"/>
          </a:xfrm>
        </p:spPr>
        <p:txBody>
          <a:bodyPr/>
          <a:lstStyle/>
          <a:p>
            <a:pPr algn="just"/>
            <a:r>
              <a:rPr lang="en-AU" sz="14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Forest plots of posterior estimate of difference in proportions for subgroup analyses of the intention to treat cohort. </a:t>
            </a:r>
            <a:endParaRPr lang="en-AU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7B2AD1-2259-A5BD-DB55-CDA0C46F9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-1"/>
            <a:ext cx="6408712" cy="477842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44CCF40-37BC-7736-2B88-926CA15E38C4}"/>
              </a:ext>
            </a:extLst>
          </p:cNvPr>
          <p:cNvCxnSpPr/>
          <p:nvPr/>
        </p:nvCxnSpPr>
        <p:spPr>
          <a:xfrm flipH="1">
            <a:off x="6300192" y="411510"/>
            <a:ext cx="23042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5A5884C-E71C-BD68-5DC8-DAC02D70E6F8}"/>
              </a:ext>
            </a:extLst>
          </p:cNvPr>
          <p:cNvSpPr txBox="1"/>
          <p:nvPr/>
        </p:nvSpPr>
        <p:spPr>
          <a:xfrm>
            <a:off x="6588224" y="1612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AU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Favours No Fasting</a:t>
            </a:r>
          </a:p>
        </p:txBody>
      </p:sp>
    </p:spTree>
    <p:extLst>
      <p:ext uri="{BB962C8B-B14F-4D97-AF65-F5344CB8AC3E}">
        <p14:creationId xmlns:p14="http://schemas.microsoft.com/office/powerpoint/2010/main" val="912708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0884A4-2864-5701-7910-1D838677A8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DFEEF-D521-D76C-E5D6-6518BA38FA0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E1893-3ABB-F6B8-D68A-310544E6B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85" y="68159"/>
            <a:ext cx="8568952" cy="466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81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628A33-5904-39C0-6FC6-CFB7E6B95B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8E43C2-5FBF-CFCB-CB21-65DCBB7C5A2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9483" y="195486"/>
            <a:ext cx="8705034" cy="216024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BC9613-3577-051B-BF58-E124097F7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33" y="2600016"/>
            <a:ext cx="867486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8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2E3A9A4-76F8-6C47-B859-3D618D506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Aim and </a:t>
            </a:r>
            <a:r>
              <a:rPr lang="fr-FR" dirty="0" err="1"/>
              <a:t>Purpose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CD2CAC-B4A4-F34A-968A-832FBD91A23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Aim</a:t>
            </a:r>
          </a:p>
          <a:p>
            <a:pPr lvl="1"/>
            <a:r>
              <a:rPr lang="fr-FR" dirty="0"/>
              <a:t>To </a:t>
            </a:r>
            <a:r>
              <a:rPr lang="fr-FR" dirty="0" err="1"/>
              <a:t>perform</a:t>
            </a:r>
            <a:r>
              <a:rPr lang="fr-FR" dirty="0"/>
              <a:t> a </a:t>
            </a:r>
            <a:r>
              <a:rPr lang="fr-FR" dirty="0" err="1"/>
              <a:t>pragmatic</a:t>
            </a:r>
            <a:r>
              <a:rPr lang="fr-FR" dirty="0"/>
              <a:t> and randomised trial to </a:t>
            </a:r>
            <a:r>
              <a:rPr lang="fr-FR" dirty="0" err="1"/>
              <a:t>assess</a:t>
            </a:r>
            <a:r>
              <a:rPr lang="fr-FR" dirty="0"/>
              <a:t> the non-</a:t>
            </a:r>
            <a:r>
              <a:rPr lang="fr-FR" dirty="0" err="1"/>
              <a:t>inferiority</a:t>
            </a:r>
            <a:r>
              <a:rPr lang="fr-FR" dirty="0"/>
              <a:t> of no-</a:t>
            </a:r>
            <a:r>
              <a:rPr lang="fr-FR" dirty="0" err="1"/>
              <a:t>fasting</a:t>
            </a:r>
            <a:r>
              <a:rPr lang="fr-FR" dirty="0"/>
              <a:t> </a:t>
            </a:r>
            <a:r>
              <a:rPr lang="fr-FR" dirty="0" err="1"/>
              <a:t>compared</a:t>
            </a:r>
            <a:r>
              <a:rPr lang="fr-FR" dirty="0"/>
              <a:t> to </a:t>
            </a:r>
            <a:r>
              <a:rPr lang="fr-FR" dirty="0" err="1"/>
              <a:t>fasting</a:t>
            </a:r>
            <a:r>
              <a:rPr lang="fr-FR" dirty="0"/>
              <a:t> for </a:t>
            </a:r>
            <a:r>
              <a:rPr lang="fr-FR" dirty="0" err="1"/>
              <a:t>cardiac</a:t>
            </a:r>
            <a:r>
              <a:rPr lang="fr-FR" dirty="0"/>
              <a:t> catheterisation </a:t>
            </a:r>
            <a:r>
              <a:rPr lang="fr-FR" dirty="0" err="1"/>
              <a:t>procedures</a:t>
            </a:r>
            <a:r>
              <a:rPr lang="fr-FR" dirty="0"/>
              <a:t> </a:t>
            </a:r>
            <a:r>
              <a:rPr lang="fr-FR" dirty="0" err="1"/>
              <a:t>requiring</a:t>
            </a:r>
            <a:r>
              <a:rPr lang="fr-FR" dirty="0"/>
              <a:t> </a:t>
            </a:r>
            <a:r>
              <a:rPr lang="fr-FR" dirty="0" err="1"/>
              <a:t>concious</a:t>
            </a:r>
            <a:r>
              <a:rPr lang="fr-FR" dirty="0"/>
              <a:t> </a:t>
            </a:r>
            <a:r>
              <a:rPr lang="fr-FR" dirty="0" err="1"/>
              <a:t>sedation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Hypothesis</a:t>
            </a:r>
            <a:endParaRPr lang="fr-FR" dirty="0"/>
          </a:p>
          <a:p>
            <a:pPr lvl="1"/>
            <a:r>
              <a:rPr lang="fr-FR" dirty="0"/>
              <a:t>No </a:t>
            </a:r>
            <a:r>
              <a:rPr lang="fr-FR" dirty="0" err="1"/>
              <a:t>fasting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non-</a:t>
            </a:r>
            <a:r>
              <a:rPr lang="fr-FR" dirty="0" err="1"/>
              <a:t>inferior</a:t>
            </a:r>
            <a:r>
              <a:rPr lang="fr-FR" dirty="0"/>
              <a:t> to </a:t>
            </a:r>
            <a:r>
              <a:rPr lang="fr-FR" dirty="0" err="1"/>
              <a:t>fasting</a:t>
            </a:r>
            <a:r>
              <a:rPr lang="fr-FR" dirty="0"/>
              <a:t> for a composite 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outcome</a:t>
            </a:r>
            <a:r>
              <a:rPr lang="fr-FR" dirty="0"/>
              <a:t> of aspiration </a:t>
            </a:r>
            <a:r>
              <a:rPr lang="fr-FR" dirty="0" err="1"/>
              <a:t>pneumonia</a:t>
            </a:r>
            <a:r>
              <a:rPr lang="fr-FR" dirty="0"/>
              <a:t>, hypotension, hyperglycaemia and hypoglycaemia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improvement</a:t>
            </a:r>
            <a:r>
              <a:rPr lang="fr-FR" dirty="0"/>
              <a:t> in patient satisfaction</a:t>
            </a:r>
          </a:p>
        </p:txBody>
      </p:sp>
    </p:spTree>
    <p:extLst>
      <p:ext uri="{BB962C8B-B14F-4D97-AF65-F5344CB8AC3E}">
        <p14:creationId xmlns:p14="http://schemas.microsoft.com/office/powerpoint/2010/main" val="270736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81C3C5-E512-B505-BEF6-5B1B09093F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E811B-5F62-78B4-621F-4E4E48A25A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1688" y="930052"/>
            <a:ext cx="8014727" cy="3890434"/>
          </a:xfrm>
        </p:spPr>
        <p:txBody>
          <a:bodyPr>
            <a:normAutofit/>
          </a:bodyPr>
          <a:lstStyle/>
          <a:p>
            <a:r>
              <a:rPr lang="en-AU" b="0" dirty="0"/>
              <a:t>Multicentre Randomised Control Trial with a PROBE design (Prospective Open-Label Blinded Endpoint)</a:t>
            </a:r>
          </a:p>
          <a:p>
            <a:pPr lvl="1"/>
            <a:endParaRPr lang="en-AU" dirty="0"/>
          </a:p>
          <a:p>
            <a:r>
              <a:rPr lang="en-AU" b="0" dirty="0"/>
              <a:t>Blinded clinical events committee (electrophysiologist, interventional cardiologist and cardiac anaesthetist)</a:t>
            </a:r>
          </a:p>
          <a:p>
            <a:endParaRPr lang="en-AU" b="0" dirty="0"/>
          </a:p>
          <a:p>
            <a:r>
              <a:rPr lang="en-AU" b="0" dirty="0"/>
              <a:t>Non-inferiority trial assessed with a Bayesian approach </a:t>
            </a:r>
          </a:p>
        </p:txBody>
      </p:sp>
    </p:spTree>
    <p:extLst>
      <p:ext uri="{BB962C8B-B14F-4D97-AF65-F5344CB8AC3E}">
        <p14:creationId xmlns:p14="http://schemas.microsoft.com/office/powerpoint/2010/main" val="42910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81C3C5-E512-B505-BEF6-5B1B09093F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E811B-5F62-78B4-621F-4E4E48A25A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1689" y="930052"/>
            <a:ext cx="4345888" cy="3890434"/>
          </a:xfrm>
        </p:spPr>
        <p:txBody>
          <a:bodyPr>
            <a:normAutofit/>
          </a:bodyPr>
          <a:lstStyle/>
          <a:p>
            <a:endParaRPr lang="en-AU" sz="1800" dirty="0"/>
          </a:p>
          <a:p>
            <a:endParaRPr lang="en-AU" sz="1800" dirty="0"/>
          </a:p>
          <a:p>
            <a:endParaRPr lang="en-AU" sz="1800" dirty="0"/>
          </a:p>
          <a:p>
            <a:endParaRPr lang="en-AU" sz="1800" dirty="0"/>
          </a:p>
          <a:p>
            <a:endParaRPr lang="en-AU" sz="1800" dirty="0"/>
          </a:p>
          <a:p>
            <a:endParaRPr lang="en-AU" sz="1800" dirty="0"/>
          </a:p>
          <a:p>
            <a:endParaRPr lang="en-AU" sz="2000" dirty="0"/>
          </a:p>
          <a:p>
            <a:r>
              <a:rPr lang="en-AU" sz="2000" dirty="0"/>
              <a:t>Recruitment from 6 sites with procedures performed at 3 sites in New South Wales Australia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9030B-83D2-0131-A729-15EE0F23E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840" y="202666"/>
            <a:ext cx="3794567" cy="4617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057511-5D25-5CDF-5045-7FF2C10AFCC3}"/>
              </a:ext>
            </a:extLst>
          </p:cNvPr>
          <p:cNvSpPr txBox="1"/>
          <p:nvPr/>
        </p:nvSpPr>
        <p:spPr>
          <a:xfrm>
            <a:off x="5771894" y="357053"/>
            <a:ext cx="304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AU" sz="1600" b="1" i="0" kern="1200" dirty="0">
                <a:solidFill>
                  <a:srgbClr val="FF0000"/>
                </a:solidFill>
                <a:latin typeface="+mn-lt"/>
                <a:ea typeface="+mn-ea"/>
              </a:rPr>
              <a:t>Tamworth Rural Referral Hospital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0FF223-4CD2-45FC-AADB-6647B7CF284F}"/>
              </a:ext>
            </a:extLst>
          </p:cNvPr>
          <p:cNvSpPr txBox="1"/>
          <p:nvPr/>
        </p:nvSpPr>
        <p:spPr>
          <a:xfrm>
            <a:off x="6479704" y="4022943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AU" sz="1600" b="1" i="0" kern="1200" dirty="0">
                <a:solidFill>
                  <a:srgbClr val="FF0000"/>
                </a:solidFill>
                <a:latin typeface="+mn-lt"/>
                <a:ea typeface="+mn-ea"/>
              </a:rPr>
              <a:t>Gosford Hospital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8A8E4-58C1-506D-A0D0-96C5C375181D}"/>
              </a:ext>
            </a:extLst>
          </p:cNvPr>
          <p:cNvSpPr txBox="1"/>
          <p:nvPr/>
        </p:nvSpPr>
        <p:spPr>
          <a:xfrm>
            <a:off x="6819746" y="321244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AU" sz="1600" b="1" i="0" kern="1200" dirty="0">
                <a:solidFill>
                  <a:srgbClr val="FF0000"/>
                </a:solidFill>
                <a:latin typeface="+mn-lt"/>
                <a:ea typeface="+mn-ea"/>
              </a:rPr>
              <a:t>John Hunter Hospital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3309FF-33E4-142E-EEF2-541E5EC0AAF6}"/>
              </a:ext>
            </a:extLst>
          </p:cNvPr>
          <p:cNvSpPr txBox="1"/>
          <p:nvPr/>
        </p:nvSpPr>
        <p:spPr>
          <a:xfrm>
            <a:off x="6595973" y="2598281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AU" sz="1200" i="0" kern="1200" dirty="0">
                <a:latin typeface="+mn-lt"/>
                <a:ea typeface="+mn-ea"/>
              </a:rPr>
              <a:t>Maitland Hospital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A4FA7F-4482-CC93-EB6F-B2E76E9F1AFE}"/>
              </a:ext>
            </a:extLst>
          </p:cNvPr>
          <p:cNvSpPr txBox="1"/>
          <p:nvPr/>
        </p:nvSpPr>
        <p:spPr>
          <a:xfrm>
            <a:off x="6994714" y="299196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AU" sz="1200" i="0" kern="1200" dirty="0">
                <a:latin typeface="+mn-lt"/>
                <a:ea typeface="+mn-ea"/>
              </a:rPr>
              <a:t>Calvary Mater Hospital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E50FB-0BD1-1108-38B1-3B7CD5DACD66}"/>
              </a:ext>
            </a:extLst>
          </p:cNvPr>
          <p:cNvSpPr txBox="1"/>
          <p:nvPr/>
        </p:nvSpPr>
        <p:spPr>
          <a:xfrm>
            <a:off x="6757754" y="3479794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AU" sz="1200" i="0" kern="1200" dirty="0">
                <a:latin typeface="+mn-lt"/>
                <a:ea typeface="+mn-ea"/>
              </a:rPr>
              <a:t>Belmont District Hospital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E7241E-A539-64C4-F05C-231300E295B1}"/>
              </a:ext>
            </a:extLst>
          </p:cNvPr>
          <p:cNvCxnSpPr>
            <a:cxnSpLocks/>
          </p:cNvCxnSpPr>
          <p:nvPr/>
        </p:nvCxnSpPr>
        <p:spPr>
          <a:xfrm flipH="1" flipV="1">
            <a:off x="5711617" y="337269"/>
            <a:ext cx="191782" cy="13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C77961-C2D1-505F-8D1F-315C3A52973A}"/>
              </a:ext>
            </a:extLst>
          </p:cNvPr>
          <p:cNvCxnSpPr>
            <a:cxnSpLocks/>
          </p:cNvCxnSpPr>
          <p:nvPr/>
        </p:nvCxnSpPr>
        <p:spPr>
          <a:xfrm flipH="1">
            <a:off x="6624227" y="2783419"/>
            <a:ext cx="108013" cy="183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9D019DB-2DD2-B158-FC87-C97438DB3582}"/>
              </a:ext>
            </a:extLst>
          </p:cNvPr>
          <p:cNvCxnSpPr>
            <a:cxnSpLocks/>
          </p:cNvCxnSpPr>
          <p:nvPr/>
        </p:nvCxnSpPr>
        <p:spPr>
          <a:xfrm flipH="1" flipV="1">
            <a:off x="6300192" y="4083918"/>
            <a:ext cx="288032" cy="664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011D26-8487-4AE0-38C1-24714476C2D4}"/>
              </a:ext>
            </a:extLst>
          </p:cNvPr>
          <p:cNvCxnSpPr>
            <a:cxnSpLocks/>
          </p:cNvCxnSpPr>
          <p:nvPr/>
        </p:nvCxnSpPr>
        <p:spPr>
          <a:xfrm flipH="1">
            <a:off x="6804248" y="3130468"/>
            <a:ext cx="288032" cy="58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D225500-7623-1D1D-A518-15EB1E6A1D55}"/>
              </a:ext>
            </a:extLst>
          </p:cNvPr>
          <p:cNvCxnSpPr>
            <a:cxnSpLocks/>
          </p:cNvCxnSpPr>
          <p:nvPr/>
        </p:nvCxnSpPr>
        <p:spPr>
          <a:xfrm flipH="1" flipV="1">
            <a:off x="6732240" y="3444390"/>
            <a:ext cx="144016" cy="143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9CD102-1D15-FCBD-C459-96A13856C2FE}"/>
              </a:ext>
            </a:extLst>
          </p:cNvPr>
          <p:cNvCxnSpPr>
            <a:cxnSpLocks/>
          </p:cNvCxnSpPr>
          <p:nvPr/>
        </p:nvCxnSpPr>
        <p:spPr>
          <a:xfrm flipH="1" flipV="1">
            <a:off x="6732240" y="3291830"/>
            <a:ext cx="216024" cy="5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DBA94B82-1156-EA39-F066-566567B44276}"/>
              </a:ext>
            </a:extLst>
          </p:cNvPr>
          <p:cNvSpPr/>
          <p:nvPr/>
        </p:nvSpPr>
        <p:spPr>
          <a:xfrm>
            <a:off x="6979260" y="4443958"/>
            <a:ext cx="1929693" cy="360040"/>
          </a:xfrm>
          <a:prstGeom prst="rect">
            <a:avLst/>
          </a:prstGeom>
          <a:solidFill>
            <a:srgbClr val="88D0E2"/>
          </a:solidFill>
          <a:ln>
            <a:solidFill>
              <a:srgbClr val="88D0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CDD5D7-51D0-AC20-7340-21E6AD2A8379}"/>
              </a:ext>
            </a:extLst>
          </p:cNvPr>
          <p:cNvGrpSpPr/>
          <p:nvPr/>
        </p:nvGrpSpPr>
        <p:grpSpPr>
          <a:xfrm>
            <a:off x="2690609" y="217937"/>
            <a:ext cx="2105459" cy="2950469"/>
            <a:chOff x="3740935" y="202666"/>
            <a:chExt cx="1313371" cy="21037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194D5F-5A57-C403-C2AE-D26FCFA7A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9000"/>
            </a:blip>
            <a:stretch>
              <a:fillRect/>
            </a:stretch>
          </p:blipFill>
          <p:spPr>
            <a:xfrm>
              <a:off x="3740935" y="202666"/>
              <a:ext cx="1313371" cy="210371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1D053F-4BE1-9462-07B7-BA4C5E398BDB}"/>
                </a:ext>
              </a:extLst>
            </p:cNvPr>
            <p:cNvSpPr/>
            <p:nvPr/>
          </p:nvSpPr>
          <p:spPr>
            <a:xfrm>
              <a:off x="4729133" y="1315810"/>
              <a:ext cx="260222" cy="2880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84964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257E52-F1F0-66C1-0446-A05CEDB5A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5E90C-E427-23CD-6656-C00FA215FB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4618" y="1059582"/>
            <a:ext cx="7632700" cy="3890434"/>
          </a:xfrm>
        </p:spPr>
        <p:txBody>
          <a:bodyPr>
            <a:normAutofit/>
          </a:bodyPr>
          <a:lstStyle/>
          <a:p>
            <a:r>
              <a:rPr lang="en-AU" dirty="0"/>
              <a:t>Randomisation 1:1 with stratification for procedure site and procedure type </a:t>
            </a:r>
            <a:r>
              <a:rPr lang="en-AU" b="0" dirty="0"/>
              <a:t>(coronary vs device)</a:t>
            </a:r>
          </a:p>
          <a:p>
            <a:endParaRPr lang="en-AU" dirty="0"/>
          </a:p>
          <a:p>
            <a:r>
              <a:rPr lang="en-AU" dirty="0"/>
              <a:t>Control Arm: </a:t>
            </a:r>
          </a:p>
          <a:p>
            <a:pPr lvl="1"/>
            <a:r>
              <a:rPr lang="en-AU" dirty="0"/>
              <a:t>6 hours solid food fasting, 2 hours clear liquid fasting</a:t>
            </a:r>
          </a:p>
          <a:p>
            <a:pPr lvl="1"/>
            <a:endParaRPr lang="en-AU" dirty="0"/>
          </a:p>
          <a:p>
            <a:r>
              <a:rPr lang="en-AU" dirty="0"/>
              <a:t>Intervention Arm: </a:t>
            </a:r>
          </a:p>
          <a:p>
            <a:pPr lvl="1"/>
            <a:r>
              <a:rPr lang="en-AU" dirty="0"/>
              <a:t>No fasting requirements and encouraged to have regular meals</a:t>
            </a:r>
          </a:p>
        </p:txBody>
      </p:sp>
    </p:spTree>
    <p:extLst>
      <p:ext uri="{BB962C8B-B14F-4D97-AF65-F5344CB8AC3E}">
        <p14:creationId xmlns:p14="http://schemas.microsoft.com/office/powerpoint/2010/main" val="40924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257E52-F1F0-66C1-0446-A05CEDB5A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636596"/>
            <a:ext cx="2807222" cy="432048"/>
          </a:xfrm>
        </p:spPr>
        <p:txBody>
          <a:bodyPr/>
          <a:lstStyle/>
          <a:p>
            <a:r>
              <a:rPr lang="en-AU" dirty="0"/>
              <a:t>Inclusion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5E90C-E427-23CD-6656-C00FA215FB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1068644"/>
            <a:ext cx="4032126" cy="3890434"/>
          </a:xfrm>
        </p:spPr>
        <p:txBody>
          <a:bodyPr/>
          <a:lstStyle/>
          <a:p>
            <a:r>
              <a:rPr lang="en-AU" b="0" dirty="0"/>
              <a:t>18 years or older</a:t>
            </a:r>
          </a:p>
          <a:p>
            <a:r>
              <a:rPr lang="en-AU" b="0" dirty="0"/>
              <a:t>Referred for</a:t>
            </a:r>
          </a:p>
          <a:p>
            <a:pPr lvl="1"/>
            <a:r>
              <a:rPr lang="en-AU" sz="2400" dirty="0"/>
              <a:t>Coronary angiogram</a:t>
            </a:r>
          </a:p>
          <a:p>
            <a:pPr lvl="1"/>
            <a:r>
              <a:rPr lang="en-AU" sz="2400" dirty="0"/>
              <a:t>Coronary intervention </a:t>
            </a:r>
          </a:p>
          <a:p>
            <a:pPr lvl="1"/>
            <a:r>
              <a:rPr lang="en-AU" sz="2400" dirty="0"/>
              <a:t>Implantable cardiac device related procedure </a:t>
            </a:r>
          </a:p>
          <a:p>
            <a:endParaRPr lang="en-AU" baseline="30000" dirty="0"/>
          </a:p>
          <a:p>
            <a:endParaRPr lang="en-AU" baseline="30000" dirty="0"/>
          </a:p>
          <a:p>
            <a:endParaRPr lang="en-AU" baseline="3000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EF1531D-95C8-A540-6DDF-DA998DA676A6}"/>
              </a:ext>
            </a:extLst>
          </p:cNvPr>
          <p:cNvSpPr txBox="1">
            <a:spLocks/>
          </p:cNvSpPr>
          <p:nvPr/>
        </p:nvSpPr>
        <p:spPr>
          <a:xfrm>
            <a:off x="4716016" y="627534"/>
            <a:ext cx="280722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60000" rtl="0" eaLnBrk="1" latinLnBrk="0" hangingPunct="1">
              <a:lnSpc>
                <a:spcPts val="25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800" b="1" i="0" kern="120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  <a:lvl2pPr marL="266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812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3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Exclusion Criteria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7D181E-D534-1660-B156-A1F6DC258218}"/>
              </a:ext>
            </a:extLst>
          </p:cNvPr>
          <p:cNvSpPr txBox="1">
            <a:spLocks/>
          </p:cNvSpPr>
          <p:nvPr/>
        </p:nvSpPr>
        <p:spPr>
          <a:xfrm>
            <a:off x="4572000" y="1068644"/>
            <a:ext cx="4647849" cy="3890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447675" indent="-179388" algn="l" defTabSz="358775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628650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4863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985838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166813" indent="-179388" algn="l" defTabSz="9144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464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00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4113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0" dirty="0"/>
              <a:t>Need for general anaesthetic</a:t>
            </a:r>
          </a:p>
          <a:p>
            <a:r>
              <a:rPr lang="en-AU" b="0" dirty="0"/>
              <a:t>Structural cardiac intervention</a:t>
            </a:r>
          </a:p>
          <a:p>
            <a:r>
              <a:rPr lang="en-AU" b="0" dirty="0"/>
              <a:t>Planned calcium modification</a:t>
            </a:r>
          </a:p>
          <a:p>
            <a:r>
              <a:rPr lang="en-AU" b="0" dirty="0"/>
              <a:t>Electrophysiology Study</a:t>
            </a:r>
          </a:p>
          <a:p>
            <a:r>
              <a:rPr lang="en-AU" b="0" dirty="0"/>
              <a:t>Cardiac resynchronisation therapy</a:t>
            </a:r>
          </a:p>
          <a:p>
            <a:r>
              <a:rPr lang="en-AU" b="0" dirty="0"/>
              <a:t>Emergent procedure</a:t>
            </a:r>
          </a:p>
          <a:p>
            <a:endParaRPr lang="en-AU" b="0" baseline="30000" dirty="0"/>
          </a:p>
          <a:p>
            <a:endParaRPr lang="en-AU" baseline="30000" dirty="0"/>
          </a:p>
          <a:p>
            <a:endParaRPr lang="en-AU" baseline="30000" dirty="0"/>
          </a:p>
        </p:txBody>
      </p:sp>
    </p:spTree>
    <p:extLst>
      <p:ext uri="{BB962C8B-B14F-4D97-AF65-F5344CB8AC3E}">
        <p14:creationId xmlns:p14="http://schemas.microsoft.com/office/powerpoint/2010/main" val="30512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F40803-BDB0-F98D-1BD6-AE13D95315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Primary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5B723-F738-B867-4771-A910A3B3F5A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/>
              <a:t>Primary Composite Endpoint</a:t>
            </a:r>
          </a:p>
          <a:p>
            <a:pPr lvl="1"/>
            <a:r>
              <a:rPr lang="en-AU" dirty="0"/>
              <a:t>Aspiration Pneumonia - </a:t>
            </a:r>
            <a:r>
              <a:rPr lang="en-US" dirty="0"/>
              <a:t>clinical syndrome of tachypnoea, hypoxia, fever, tachycardia with x-ray changes after an aspiration event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Hypotension – Systolic blood pressure &lt;90mmhg or fluids/medications required to treat blood pressure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Hyperglycaemia – blood sugar level &gt;11mmol/L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Hypoglycaemia – blood sugar level &lt;3.9mmol/L</a:t>
            </a:r>
          </a:p>
          <a:p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9831820"/>
      </p:ext>
    </p:extLst>
  </p:cSld>
  <p:clrMapOvr>
    <a:masterClrMapping/>
  </p:clrMapOvr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ESC_PPT_Light_220817-16-9</Template>
  <TotalTime>6073</TotalTime>
  <Words>2679</Words>
  <Application>Microsoft Office PowerPoint</Application>
  <PresentationFormat>On-screen Show (16:9)</PresentationFormat>
  <Paragraphs>458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Aptos</vt:lpstr>
      <vt:lpstr>Arial</vt:lpstr>
      <vt:lpstr>Calibri</vt:lpstr>
      <vt:lpstr>Lato</vt:lpstr>
      <vt:lpstr>ESC_PPT_Light_220817-16-9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David Ferreira</cp:lastModifiedBy>
  <cp:revision>324</cp:revision>
  <dcterms:created xsi:type="dcterms:W3CDTF">2021-07-16T09:19:14Z</dcterms:created>
  <dcterms:modified xsi:type="dcterms:W3CDTF">2024-08-20T02:22:07Z</dcterms:modified>
</cp:coreProperties>
</file>