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3" r:id="rId5"/>
    <p:sldId id="259" r:id="rId6"/>
    <p:sldId id="260" r:id="rId7"/>
    <p:sldId id="263" r:id="rId8"/>
    <p:sldId id="285" r:id="rId9"/>
    <p:sldId id="265" r:id="rId10"/>
    <p:sldId id="266" r:id="rId11"/>
    <p:sldId id="267" r:id="rId12"/>
    <p:sldId id="268" r:id="rId13"/>
    <p:sldId id="261" r:id="rId14"/>
    <p:sldId id="270" r:id="rId15"/>
    <p:sldId id="271" r:id="rId16"/>
    <p:sldId id="283" r:id="rId17"/>
    <p:sldId id="278" r:id="rId18"/>
    <p:sldId id="276" r:id="rId19"/>
    <p:sldId id="284" r:id="rId20"/>
    <p:sldId id="279" r:id="rId21"/>
    <p:sldId id="280" r:id="rId22"/>
    <p:sldId id="281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5" autoAdjust="0"/>
    <p:restoredTop sz="96197"/>
  </p:normalViewPr>
  <p:slideViewPr>
    <p:cSldViewPr showGuides="1">
      <p:cViewPr varScale="1">
        <p:scale>
          <a:sx n="107" d="100"/>
          <a:sy n="107" d="100"/>
        </p:scale>
        <p:origin x="114" y="22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28/08/2024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775" y="1203598"/>
            <a:ext cx="6844590" cy="461665"/>
          </a:xfrm>
        </p:spPr>
        <p:txBody>
          <a:bodyPr/>
          <a:lstStyle/>
          <a:p>
            <a:r>
              <a:rPr lang="en-US" sz="2400" b="1" dirty="0"/>
              <a:t>Results of the MATTERHORN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671" y="4299942"/>
            <a:ext cx="1224147" cy="288032"/>
          </a:xfrm>
        </p:spPr>
        <p:txBody>
          <a:bodyPr/>
          <a:lstStyle/>
          <a:p>
            <a:r>
              <a:rPr lang="en-US" dirty="0"/>
              <a:t>31/08/2024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637" y="1901311"/>
            <a:ext cx="8156706" cy="2542647"/>
          </a:xfrm>
        </p:spPr>
        <p:txBody>
          <a:bodyPr/>
          <a:lstStyle/>
          <a:p>
            <a:pPr algn="just"/>
            <a:r>
              <a:rPr lang="de-DE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Volker Rudolph</a:t>
            </a:r>
            <a:r>
              <a:rPr lang="de-DE" sz="1500" b="1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Torsten Doenst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Roman Pfister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Mirjam Kessler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Peter Boekstegers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Stefan Blankenberg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Jörg Hausleiter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Stephan von Bardeleben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Wolfgang Rottbauer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Christian Schulze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Martin Hellmich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Christian Hagl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Hermann Reichenspurner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Thorsten Wahlers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Stephan Baldus</a:t>
            </a:r>
            <a:r>
              <a:rPr lang="de-DE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behalf </a:t>
            </a:r>
            <a:r>
              <a:rPr lang="de-DE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MATTERHORN </a:t>
            </a:r>
            <a:r>
              <a:rPr lang="de-DE" sz="1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investigators</a:t>
            </a:r>
            <a:endParaRPr lang="de-DE" sz="15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12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General and Interventional Cardiology/Angiology, Heart &amp; Diabetes Centre NRW, University Hospital of the Ruhr-Universität Bochum, Medical Faculty OWL, Germany; 2 </a:t>
            </a:r>
            <a:r>
              <a:rPr lang="en-US" sz="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Cardiothoracic Surgery, Jena University Hospital, Friedrich-Schiller-University of Jena, Jena, Germany; 3 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Cologne, Faculty of Medicine and University Hospital Cologne, Clinic III for Internal Medicine, Cologne, Germany; 4 </a:t>
            </a:r>
            <a:r>
              <a:rPr lang="en-US" sz="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Ulm University Heart Center, Department of Cardiology, Albert-Einstein-Allee 23, 89081, Ulm, Germany; 5 Department of Cardiology, Helios </a:t>
            </a:r>
            <a:r>
              <a:rPr lang="en-US" sz="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Klinikum</a:t>
            </a:r>
            <a:r>
              <a:rPr lang="en-US" sz="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Siegburg</a:t>
            </a:r>
            <a:r>
              <a:rPr lang="en-US" sz="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Siegburg</a:t>
            </a:r>
            <a:r>
              <a:rPr lang="en-US" sz="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Germany; Department of Cardiology, Faculty of Health, School of Medicine, Witten, Witten/</a:t>
            </a:r>
            <a:r>
              <a:rPr lang="en-US" sz="80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Herdecke</a:t>
            </a:r>
            <a:r>
              <a:rPr lang="en-US" sz="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University; 6 Department of Cardiology, University Heart and Vascular Center Hamburg, University Medical Center Hamburg-Eppendorf, Hamburg, Germany; 7 Medical Clinic and Polyclinic I, University Hospital of Munich, Munich, Germany; 8 Department of Cardiology, University Medical Center Mainz, Mainz, Germany; 9 Department of Cardiology, Jena University Hospital, Friedrich-Schiller-University of Jena, Jena, Germany; 10 Institute of Medical Statistics and Computational Biology, Faculty of Medicine and University Hospital Cologne, University of Cologne, Cologne, Germany; 11 Department of Cardiothoracic Surgery, University Hospital of Munich, Munich, Germany; 12 Department of Cardiothoracic Surgery, University Heart and Vascular Center Hamburg, University Medical Center Hamburg-Eppendorf, Hamburg, Germany.</a:t>
            </a:r>
            <a:endParaRPr lang="de-DE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22629"/>
            <a:ext cx="8820472" cy="1341009"/>
          </a:xfrm>
        </p:spPr>
        <p:txBody>
          <a:bodyPr/>
          <a:lstStyle/>
          <a:p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Transcatheter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versus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surgical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mitral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valve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repair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in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patients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with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heart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failure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and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secondary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mitral </a:t>
            </a:r>
            <a:r>
              <a:rPr lang="de-DE" sz="2700" dirty="0" err="1">
                <a:effectLst/>
                <a:highlight>
                  <a:srgbClr val="FFFFFF"/>
                </a:highlight>
                <a:latin typeface="TN_web_use_only"/>
              </a:rPr>
              <a:t>regurgitation</a:t>
            </a:r>
            <a:r>
              <a:rPr lang="de-DE" sz="2700" dirty="0">
                <a:effectLst/>
                <a:highlight>
                  <a:srgbClr val="FFFFFF"/>
                </a:highlight>
                <a:latin typeface="TN_web_use_only"/>
              </a:rPr>
              <a:t> </a:t>
            </a:r>
            <a:endParaRPr lang="de-DE" sz="2700" dirty="0">
              <a:effectLst/>
              <a:highlight>
                <a:srgbClr val="FFFFFF"/>
              </a:highligh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B65FBE-001B-FDD0-2BBD-AC9534F9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206793"/>
            <a:ext cx="697294" cy="6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34935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70.5±7.9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(43.7)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(51.0)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(1.7-4.3)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(79.8)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(5.9)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(82.9)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6A36FA9-E6D8-5667-927E-24C8639B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93720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70.5±7.9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(43.7)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(51.0)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(1.7-4.3)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(79.8)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(5.9)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(82.9)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FD7CBFC8-92BF-8D4D-E95B-D013356CCAEB}"/>
              </a:ext>
            </a:extLst>
          </p:cNvPr>
          <p:cNvSpPr/>
          <p:nvPr/>
        </p:nvSpPr>
        <p:spPr>
          <a:xfrm>
            <a:off x="7812360" y="3147814"/>
            <a:ext cx="142925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CFC6B0-2896-CFDC-5851-F9127E71F43F}"/>
              </a:ext>
            </a:extLst>
          </p:cNvPr>
          <p:cNvSpPr txBox="1"/>
          <p:nvPr/>
        </p:nvSpPr>
        <p:spPr>
          <a:xfrm>
            <a:off x="7951583" y="3215176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b="1" i="0" kern="1200" dirty="0">
                <a:solidFill>
                  <a:schemeClr val="tx1"/>
                </a:solidFill>
                <a:latin typeface="+mn-lt"/>
                <a:ea typeface="+mn-ea"/>
              </a:rPr>
              <a:t>85.7%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95E3DC-1E7D-C490-AF2E-408DCAAE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74960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70.5±7.9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(43.7)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(51.0)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(1.7-4.3)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(79.8)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(5.9)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(82.9)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FD7CBFC8-92BF-8D4D-E95B-D013356CCAEB}"/>
              </a:ext>
            </a:extLst>
          </p:cNvPr>
          <p:cNvSpPr/>
          <p:nvPr/>
        </p:nvSpPr>
        <p:spPr>
          <a:xfrm>
            <a:off x="7812360" y="3147814"/>
            <a:ext cx="142925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CFC6B0-2896-CFDC-5851-F9127E71F43F}"/>
              </a:ext>
            </a:extLst>
          </p:cNvPr>
          <p:cNvSpPr txBox="1"/>
          <p:nvPr/>
        </p:nvSpPr>
        <p:spPr>
          <a:xfrm>
            <a:off x="7951583" y="3215176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b="1" i="0" kern="1200" dirty="0">
                <a:solidFill>
                  <a:schemeClr val="tx1"/>
                </a:solidFill>
                <a:latin typeface="+mn-lt"/>
                <a:ea typeface="+mn-ea"/>
              </a:rPr>
              <a:t>85.7%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E0F4E5-336D-C475-B045-BA492739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8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458633-5B06-0950-46B7-2439F1E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r>
              <a:rPr lang="de-DE" dirty="0"/>
              <a:t> - </a:t>
            </a:r>
            <a:r>
              <a:rPr lang="de-DE" dirty="0" err="1"/>
              <a:t>Echocardiography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520689-805C-0812-5CB5-AA8188D9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94673"/>
              </p:ext>
            </p:extLst>
          </p:nvPr>
        </p:nvGraphicFramePr>
        <p:xfrm>
          <a:off x="143508" y="987574"/>
          <a:ext cx="8856983" cy="295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3958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593427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787282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68231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65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EROA– cm</a:t>
                      </a:r>
                      <a:r>
                        <a:rPr lang="en-US" sz="1600" kern="100" baseline="30000" dirty="0">
                          <a:effectLst/>
                        </a:rPr>
                        <a:t>2  </a:t>
                      </a:r>
                      <a:r>
                        <a:rPr lang="en-US" sz="1600" kern="100" dirty="0">
                          <a:effectLst/>
                        </a:rPr>
                        <a:t>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0.22 (0.17-0.28)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0.23 (0.16-0.28)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0.22 (0.17-0.28)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2343489637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Regurgitant fraction – %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53.8 (43.4-65.1)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55.7 (43.3-70.0)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55.0 (43.3-67.9)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1541806740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LVEDV– ml (</a:t>
                      </a:r>
                      <a:r>
                        <a:rPr lang="en-US" sz="1600" kern="100" dirty="0" err="1">
                          <a:effectLst/>
                        </a:rPr>
                        <a:t>mean±SD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164.1±60.7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144.6±51.7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155.4±57.5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1387747295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</a:rPr>
                        <a:t>LVEF– % (</a:t>
                      </a:r>
                      <a:r>
                        <a:rPr lang="en-US" sz="1600" kern="100" dirty="0" err="1">
                          <a:effectLst/>
                        </a:rPr>
                        <a:t>mean±SD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42.6±10.9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43.4±12.5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43.0±11.7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4201882401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F71C69F-00F7-5912-3B15-67BE8E80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D2D4B9-F278-56DE-EA41-122476F72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62" y="339502"/>
            <a:ext cx="7631757" cy="432048"/>
          </a:xfrm>
        </p:spPr>
        <p:txBody>
          <a:bodyPr/>
          <a:lstStyle/>
          <a:p>
            <a:r>
              <a:rPr lang="de-DE" dirty="0" err="1"/>
              <a:t>Procedural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- Interventional Group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D1C466-5B53-0E1D-3E2B-7980B02CEDC4}"/>
              </a:ext>
            </a:extLst>
          </p:cNvPr>
          <p:cNvSpPr txBox="1"/>
          <p:nvPr/>
        </p:nvSpPr>
        <p:spPr>
          <a:xfrm>
            <a:off x="306362" y="824574"/>
            <a:ext cx="474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2000" b="1" dirty="0" err="1"/>
              <a:t>procedural</a:t>
            </a:r>
            <a:r>
              <a:rPr lang="de-DE" sz="2000" b="1" dirty="0"/>
              <a:t> </a:t>
            </a:r>
            <a:r>
              <a:rPr lang="de-DE" sz="2000" b="1" dirty="0" err="1"/>
              <a:t>success</a:t>
            </a:r>
            <a:r>
              <a:rPr lang="de-DE" sz="2000" b="1" dirty="0"/>
              <a:t> (MR grade ≤ 2+): 96.1%</a:t>
            </a:r>
            <a:endParaRPr lang="de-DE" sz="2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73C042-88D4-219E-55B4-07A6373D5B19}"/>
              </a:ext>
            </a:extLst>
          </p:cNvPr>
          <p:cNvSpPr txBox="1"/>
          <p:nvPr/>
        </p:nvSpPr>
        <p:spPr>
          <a:xfrm>
            <a:off x="306362" y="1491630"/>
            <a:ext cx="308706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one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device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:					49%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two</a:t>
            </a:r>
            <a:r>
              <a:rPr lang="de-DE" sz="1600" b="1" dirty="0"/>
              <a:t> </a:t>
            </a:r>
            <a:r>
              <a:rPr lang="de-DE" sz="1600" b="1" dirty="0" err="1"/>
              <a:t>devices</a:t>
            </a:r>
            <a:r>
              <a:rPr lang="de-DE" sz="1600" b="1" dirty="0"/>
              <a:t>:				41%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A202F2-3659-44E5-BD30-3100ED23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8DED32C-527B-2156-E2E6-D64C23046252}"/>
              </a:ext>
            </a:extLst>
          </p:cNvPr>
          <p:cNvSpPr txBox="1"/>
          <p:nvPr/>
        </p:nvSpPr>
        <p:spPr>
          <a:xfrm>
            <a:off x="306362" y="2538840"/>
            <a:ext cx="3505127" cy="152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0" defTabSz="360000">
              <a:spcBef>
                <a:spcPct val="20000"/>
              </a:spcBef>
              <a:buClr>
                <a:srgbClr val="C00000"/>
              </a:buClr>
              <a:tabLst>
                <a:tab pos="2880000" algn="r"/>
              </a:tabLst>
            </a:pPr>
            <a:r>
              <a:rPr lang="de-DE" sz="1600" b="1" dirty="0"/>
              <a:t>intra-hospital MV </a:t>
            </a:r>
            <a:r>
              <a:rPr lang="de-DE" sz="1600" b="1" dirty="0" err="1"/>
              <a:t>surgery</a:t>
            </a:r>
            <a:r>
              <a:rPr lang="de-DE" sz="1600" b="1" dirty="0"/>
              <a:t>		2.9%</a:t>
            </a:r>
          </a:p>
          <a:p>
            <a:pPr marL="38100" defTabSz="360000">
              <a:spcBef>
                <a:spcPct val="20000"/>
              </a:spcBef>
              <a:buClr>
                <a:srgbClr val="C00000"/>
              </a:buClr>
              <a:tabLst>
                <a:tab pos="2880000" algn="r"/>
              </a:tabLst>
            </a:pPr>
            <a:r>
              <a:rPr lang="de-DE" sz="1600" b="1" dirty="0"/>
              <a:t>partial </a:t>
            </a:r>
            <a:r>
              <a:rPr lang="de-DE" sz="1600" b="1" dirty="0" err="1"/>
              <a:t>clip</a:t>
            </a:r>
            <a:r>
              <a:rPr lang="de-DE" sz="1600" b="1" dirty="0"/>
              <a:t> </a:t>
            </a:r>
            <a:r>
              <a:rPr lang="de-DE" sz="1600" b="1" dirty="0" err="1"/>
              <a:t>detachment</a:t>
            </a:r>
            <a:r>
              <a:rPr lang="de-DE" sz="1600" b="1" dirty="0"/>
              <a:t>		1.0%</a:t>
            </a:r>
          </a:p>
          <a:p>
            <a:pPr marL="38100" defTabSz="360000">
              <a:spcBef>
                <a:spcPct val="20000"/>
              </a:spcBef>
              <a:buClr>
                <a:srgbClr val="C00000"/>
              </a:buClr>
              <a:tabLst>
                <a:tab pos="2710800" algn="l"/>
              </a:tabLst>
            </a:pPr>
            <a:r>
              <a:rPr lang="de-DE" sz="1600" b="1" dirty="0" err="1"/>
              <a:t>pericardial</a:t>
            </a:r>
            <a:r>
              <a:rPr lang="de-DE" sz="1600" b="1" dirty="0"/>
              <a:t> </a:t>
            </a:r>
            <a:r>
              <a:rPr lang="de-DE" sz="1600" b="1" dirty="0" err="1"/>
              <a:t>effusion</a:t>
            </a:r>
            <a:r>
              <a:rPr lang="de-DE" sz="1600" b="1" dirty="0"/>
              <a:t>		0%</a:t>
            </a:r>
          </a:p>
          <a:p>
            <a:pPr marL="38100" defTabSz="360000">
              <a:spcBef>
                <a:spcPct val="20000"/>
              </a:spcBef>
              <a:buClr>
                <a:srgbClr val="C00000"/>
              </a:buClr>
              <a:tabLst>
                <a:tab pos="2880000" algn="r"/>
              </a:tabLst>
            </a:pPr>
            <a:r>
              <a:rPr lang="de-DE" sz="1600" b="1" dirty="0" err="1"/>
              <a:t>access</a:t>
            </a:r>
            <a:r>
              <a:rPr lang="de-DE" sz="1600" b="1" dirty="0"/>
              <a:t> </a:t>
            </a:r>
            <a:r>
              <a:rPr lang="de-DE" sz="1600" b="1" dirty="0" err="1"/>
              <a:t>site</a:t>
            </a:r>
            <a:r>
              <a:rPr lang="de-DE" sz="1600" b="1" dirty="0"/>
              <a:t> </a:t>
            </a:r>
            <a:r>
              <a:rPr lang="de-DE" sz="1600" b="1" dirty="0" err="1"/>
              <a:t>complication</a:t>
            </a:r>
            <a:r>
              <a:rPr lang="de-DE" sz="1600" b="1" dirty="0"/>
              <a:t>		0%	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6C4DE2E-0874-9C77-B731-5EB80C75C926}"/>
              </a:ext>
            </a:extLst>
          </p:cNvPr>
          <p:cNvGrpSpPr/>
          <p:nvPr/>
        </p:nvGrpSpPr>
        <p:grpSpPr>
          <a:xfrm>
            <a:off x="4346017" y="1467644"/>
            <a:ext cx="4797983" cy="3318040"/>
            <a:chOff x="4346017" y="1467644"/>
            <a:chExt cx="4797983" cy="331804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196652B-0926-BF5B-6068-B7F05E7B0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67"/>
            <a:stretch/>
          </p:blipFill>
          <p:spPr>
            <a:xfrm>
              <a:off x="4358585" y="1707654"/>
              <a:ext cx="4196632" cy="292335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67F0C65-C2DA-06B0-FFA8-642ED9AAEF58}"/>
                </a:ext>
              </a:extLst>
            </p:cNvPr>
            <p:cNvSpPr txBox="1"/>
            <p:nvPr/>
          </p:nvSpPr>
          <p:spPr>
            <a:xfrm>
              <a:off x="7938119" y="1744335"/>
              <a:ext cx="1153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8700" indent="0" defTabSz="3600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  <a:defRPr sz="1600" i="0">
                  <a:solidFill>
                    <a:schemeClr val="accent3">
                      <a:lumMod val="50000"/>
                    </a:schemeClr>
                  </a:solidFill>
                </a:defRPr>
              </a:lvl1pPr>
            </a:lstStyle>
            <a:p>
              <a:r>
                <a:rPr lang="de-DE" dirty="0"/>
                <a:t>GEN1: 17%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7B4B711-E9E6-8D1F-2D8C-AA213D7F6F84}"/>
                </a:ext>
              </a:extLst>
            </p:cNvPr>
            <p:cNvSpPr txBox="1"/>
            <p:nvPr/>
          </p:nvSpPr>
          <p:spPr>
            <a:xfrm>
              <a:off x="7995288" y="3738972"/>
              <a:ext cx="1148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8700" indent="0" defTabSz="3600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  <a:defRPr sz="1600" i="0">
                  <a:solidFill>
                    <a:schemeClr val="accent3">
                      <a:lumMod val="50000"/>
                    </a:schemeClr>
                  </a:solidFill>
                </a:defRPr>
              </a:lvl1pPr>
            </a:lstStyle>
            <a:p>
              <a:r>
                <a:rPr lang="de-DE" dirty="0"/>
                <a:t>GEN2: 46%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92D7798-044A-7DF4-7AEF-D0BE90F7F10E}"/>
                </a:ext>
              </a:extLst>
            </p:cNvPr>
            <p:cNvSpPr txBox="1"/>
            <p:nvPr/>
          </p:nvSpPr>
          <p:spPr>
            <a:xfrm>
              <a:off x="4476253" y="4447130"/>
              <a:ext cx="1148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8700" indent="0" defTabSz="3600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  <a:defRPr sz="1600" i="0">
                  <a:solidFill>
                    <a:schemeClr val="accent3">
                      <a:lumMod val="50000"/>
                    </a:schemeClr>
                  </a:solidFill>
                </a:defRPr>
              </a:lvl1pPr>
            </a:lstStyle>
            <a:p>
              <a:r>
                <a:rPr lang="de-DE" dirty="0"/>
                <a:t>GEN3: 46%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4D87AD7-0AEA-4E07-AA3A-A17FBE6788C1}"/>
                </a:ext>
              </a:extLst>
            </p:cNvPr>
            <p:cNvSpPr txBox="1"/>
            <p:nvPr/>
          </p:nvSpPr>
          <p:spPr>
            <a:xfrm>
              <a:off x="4716016" y="1467644"/>
              <a:ext cx="1148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600" i="0" kern="1200" dirty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</a:rPr>
                <a:t>GEN4: 17%</a:t>
              </a:r>
            </a:p>
          </p:txBody>
        </p: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E2EDA8F7-3A70-29B0-5EF9-80FFEB710A6D}"/>
                </a:ext>
              </a:extLst>
            </p:cNvPr>
            <p:cNvCxnSpPr/>
            <p:nvPr/>
          </p:nvCxnSpPr>
          <p:spPr>
            <a:xfrm>
              <a:off x="4346017" y="1467644"/>
              <a:ext cx="0" cy="3312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3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90827F-5959-7B30-AC8C-DD24791FF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62" y="339502"/>
            <a:ext cx="7631757" cy="432048"/>
          </a:xfrm>
        </p:spPr>
        <p:txBody>
          <a:bodyPr/>
          <a:lstStyle/>
          <a:p>
            <a:r>
              <a:rPr lang="de-DE" dirty="0" err="1"/>
              <a:t>Procedural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- </a:t>
            </a:r>
            <a:r>
              <a:rPr lang="de-DE" dirty="0" err="1"/>
              <a:t>Surgical</a:t>
            </a:r>
            <a:r>
              <a:rPr lang="de-DE" dirty="0"/>
              <a:t> Group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B03CF8-3D70-782C-84DB-E7200308DFA6}"/>
              </a:ext>
            </a:extLst>
          </p:cNvPr>
          <p:cNvSpPr txBox="1"/>
          <p:nvPr/>
        </p:nvSpPr>
        <p:spPr>
          <a:xfrm>
            <a:off x="306362" y="1427576"/>
            <a:ext cx="3543599" cy="84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/>
              <a:t>mitral </a:t>
            </a:r>
            <a:r>
              <a:rPr lang="de-DE" sz="1600" b="1" dirty="0" err="1"/>
              <a:t>valve</a:t>
            </a:r>
            <a:r>
              <a:rPr lang="de-DE" sz="1600" b="1" dirty="0"/>
              <a:t> </a:t>
            </a:r>
            <a:r>
              <a:rPr lang="de-DE" sz="1600" b="1" dirty="0" err="1"/>
              <a:t>repair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:			</a:t>
            </a:r>
            <a:r>
              <a:rPr lang="de-DE" sz="1600" b="1" dirty="0"/>
              <a:t>	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72%</a:t>
            </a:r>
          </a:p>
          <a:p>
            <a:pPr marL="38700" indent="0" algn="l" defTabSz="36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/>
              <a:t>mitral </a:t>
            </a:r>
            <a:r>
              <a:rPr lang="de-DE" sz="1600" b="1" dirty="0" err="1"/>
              <a:t>valve</a:t>
            </a:r>
            <a:r>
              <a:rPr lang="de-DE" sz="1600" b="1" dirty="0"/>
              <a:t> </a:t>
            </a:r>
            <a:r>
              <a:rPr lang="de-DE" sz="1600" b="1" dirty="0" err="1"/>
              <a:t>replacement</a:t>
            </a:r>
            <a:r>
              <a:rPr lang="de-DE" sz="1600" b="1" dirty="0"/>
              <a:t>:		28% 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362C01-341D-6804-A38D-4D13B4018DAE}"/>
              </a:ext>
            </a:extLst>
          </p:cNvPr>
          <p:cNvSpPr txBox="1"/>
          <p:nvPr/>
        </p:nvSpPr>
        <p:spPr>
          <a:xfrm>
            <a:off x="306362" y="2903686"/>
            <a:ext cx="3450625" cy="84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c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oncomitant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AF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ablation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			14%</a:t>
            </a:r>
          </a:p>
          <a:p>
            <a:pPr marL="38700" indent="0" algn="l" defTabSz="36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concomitant</a:t>
            </a:r>
            <a:r>
              <a:rPr lang="de-DE" sz="1600" b="1" dirty="0"/>
              <a:t> </a:t>
            </a:r>
            <a:r>
              <a:rPr lang="de-DE" sz="1600" b="1" dirty="0" err="1"/>
              <a:t>tricuspid</a:t>
            </a:r>
            <a:r>
              <a:rPr lang="de-DE" sz="1600" b="1" dirty="0"/>
              <a:t> </a:t>
            </a:r>
            <a:r>
              <a:rPr lang="de-DE" sz="1600" b="1" dirty="0" err="1"/>
              <a:t>repair</a:t>
            </a:r>
            <a:r>
              <a:rPr lang="de-DE" sz="1600" b="1" dirty="0"/>
              <a:t>		10%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E5CC72-ADAF-FFBB-42E1-5AB6A6C3B66C}"/>
              </a:ext>
            </a:extLst>
          </p:cNvPr>
          <p:cNvSpPr txBox="1"/>
          <p:nvPr/>
        </p:nvSpPr>
        <p:spPr>
          <a:xfrm>
            <a:off x="306362" y="824574"/>
            <a:ext cx="474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2000" b="1" dirty="0" err="1"/>
              <a:t>procedural</a:t>
            </a:r>
            <a:r>
              <a:rPr lang="de-DE" sz="2000" b="1" dirty="0"/>
              <a:t> </a:t>
            </a:r>
            <a:r>
              <a:rPr lang="de-DE" sz="2000" b="1" dirty="0" err="1"/>
              <a:t>success</a:t>
            </a:r>
            <a:r>
              <a:rPr lang="de-DE" sz="2000" b="1" dirty="0"/>
              <a:t> (MR grade ≤ 2+): 98.9%</a:t>
            </a:r>
            <a:endParaRPr lang="de-DE" sz="2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D6E991-09EF-E6A8-7635-B8F43C79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774B80-49C6-4E35-F013-318F60D38E32}"/>
              </a:ext>
            </a:extLst>
          </p:cNvPr>
          <p:cNvSpPr txBox="1"/>
          <p:nvPr/>
        </p:nvSpPr>
        <p:spPr>
          <a:xfrm>
            <a:off x="4865207" y="2269666"/>
            <a:ext cx="424847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pre-discharge</a:t>
            </a:r>
            <a:r>
              <a:rPr lang="de-DE" sz="1600" b="1" dirty="0"/>
              <a:t> </a:t>
            </a:r>
            <a:r>
              <a:rPr lang="de-DE" sz="1600" b="1" dirty="0" err="1"/>
              <a:t>re</a:t>
            </a:r>
            <a:r>
              <a:rPr lang="de-DE" sz="1600" b="1" dirty="0"/>
              <a:t>-do </a:t>
            </a:r>
            <a:r>
              <a:rPr lang="de-DE" sz="1600" b="1" dirty="0" err="1"/>
              <a:t>surgery</a:t>
            </a:r>
            <a:r>
              <a:rPr lang="de-DE" sz="1600" b="1" dirty="0"/>
              <a:t>			8.5%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pre-discharge</a:t>
            </a:r>
            <a:r>
              <a:rPr lang="de-DE" sz="1600" b="1" dirty="0"/>
              <a:t> MV </a:t>
            </a:r>
            <a:r>
              <a:rPr lang="de-DE" sz="1600" b="1" dirty="0" err="1"/>
              <a:t>surgery</a:t>
            </a:r>
            <a:r>
              <a:rPr lang="de-DE" sz="1600" b="1" dirty="0"/>
              <a:t>			1.0%</a:t>
            </a:r>
          </a:p>
        </p:txBody>
      </p:sp>
    </p:spTree>
    <p:extLst>
      <p:ext uri="{BB962C8B-B14F-4D97-AF65-F5344CB8AC3E}">
        <p14:creationId xmlns:p14="http://schemas.microsoft.com/office/powerpoint/2010/main" val="417773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88BB2C3-19C0-4DE3-A33D-F97C4018D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00" y="771550"/>
            <a:ext cx="7664400" cy="383220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A9B1AB-28A7-3AB4-E68C-8E79502BC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Primary end-point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46B076-840C-4245-B8F5-118FF565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0" y="771550"/>
            <a:ext cx="7664400" cy="38322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B43F3AD-3DB8-DF08-5339-6AABCAD7F2A9}"/>
              </a:ext>
            </a:extLst>
          </p:cNvPr>
          <p:cNvSpPr txBox="1"/>
          <p:nvPr/>
        </p:nvSpPr>
        <p:spPr>
          <a:xfrm>
            <a:off x="6588224" y="1916186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rgbClr val="0070C0"/>
                </a:solidFill>
                <a:latin typeface="+mn-lt"/>
                <a:ea typeface="+mn-ea"/>
              </a:rPr>
              <a:t>22.5% </a:t>
            </a:r>
            <a:r>
              <a:rPr lang="de-DE" sz="1600" b="1" i="0" kern="1200" dirty="0" err="1">
                <a:solidFill>
                  <a:srgbClr val="0070C0"/>
                </a:solidFill>
                <a:latin typeface="+mn-lt"/>
                <a:ea typeface="+mn-ea"/>
              </a:rPr>
              <a:t>of</a:t>
            </a:r>
            <a:r>
              <a:rPr lang="de-DE" sz="1600" b="1" i="0" kern="1200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rgbClr val="0070C0"/>
                </a:solidFill>
                <a:latin typeface="+mn-lt"/>
                <a:ea typeface="+mn-ea"/>
              </a:rPr>
              <a:t>patients</a:t>
            </a:r>
            <a:endParaRPr lang="de-DE" sz="1600" b="1" i="0" kern="1200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AD674A-1553-4CC0-478A-BF8D4EB665F1}"/>
              </a:ext>
            </a:extLst>
          </p:cNvPr>
          <p:cNvSpPr txBox="1"/>
          <p:nvPr/>
        </p:nvSpPr>
        <p:spPr>
          <a:xfrm>
            <a:off x="6588224" y="1174591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rgbClr val="C00000"/>
                </a:solidFill>
                <a:latin typeface="+mn-lt"/>
                <a:ea typeface="+mn-ea"/>
              </a:rPr>
              <a:t>16.7% </a:t>
            </a:r>
            <a:r>
              <a:rPr lang="de-DE" sz="1600" b="1" i="0" kern="1200" dirty="0" err="1">
                <a:solidFill>
                  <a:srgbClr val="C00000"/>
                </a:solidFill>
                <a:latin typeface="+mn-lt"/>
                <a:ea typeface="+mn-ea"/>
              </a:rPr>
              <a:t>of</a:t>
            </a:r>
            <a:r>
              <a:rPr lang="de-DE" sz="1600" b="1" i="0" kern="120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rgbClr val="C00000"/>
                </a:solidFill>
                <a:latin typeface="+mn-lt"/>
                <a:ea typeface="+mn-ea"/>
              </a:rPr>
              <a:t>patients</a:t>
            </a:r>
            <a:endParaRPr lang="de-DE" sz="1600" b="1" i="0" kern="12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7240B3-CC42-0D6F-B445-5DC082A1B946}"/>
              </a:ext>
            </a:extLst>
          </p:cNvPr>
          <p:cNvSpPr txBox="1"/>
          <p:nvPr/>
        </p:nvSpPr>
        <p:spPr>
          <a:xfrm>
            <a:off x="2503581" y="2402473"/>
            <a:ext cx="4920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OR 0.69 (95% CI 0.33-1.44), p=0.320; </a:t>
            </a:r>
            <a:r>
              <a:rPr lang="de-DE" sz="1600" b="1" dirty="0" err="1"/>
              <a:t>p</a:t>
            </a:r>
            <a:r>
              <a:rPr lang="de-DE" sz="1600" b="1" baseline="-25000" dirty="0" err="1"/>
              <a:t>non-inferiority</a:t>
            </a:r>
            <a:r>
              <a:rPr lang="de-DE" sz="1600" b="1" dirty="0"/>
              <a:t> &lt;0.001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77233D-66E7-5197-D9A1-4BB4CD76D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AFF56F1-A06E-28F6-75C1-C40D7A3DD378}"/>
              </a:ext>
            </a:extLst>
          </p:cNvPr>
          <p:cNvGrpSpPr/>
          <p:nvPr/>
        </p:nvGrpSpPr>
        <p:grpSpPr>
          <a:xfrm>
            <a:off x="1283594" y="1235388"/>
            <a:ext cx="7032822" cy="1984434"/>
            <a:chOff x="1283594" y="1235388"/>
            <a:chExt cx="7032822" cy="198443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E55C35A-420D-CEAA-76BF-9BFEC9C14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85" t="28552" r="1054" b="37625"/>
            <a:stretch/>
          </p:blipFill>
          <p:spPr>
            <a:xfrm>
              <a:off x="1283594" y="1923678"/>
              <a:ext cx="7032822" cy="1296144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F02FE11-647B-8B9A-F4ED-9E0975B1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85" t="28552" r="1054" b="37625"/>
            <a:stretch/>
          </p:blipFill>
          <p:spPr>
            <a:xfrm>
              <a:off x="1283594" y="1235388"/>
              <a:ext cx="7032822" cy="129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0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CA9B1AB-28A7-3AB4-E68C-8E79502BC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Primary Endpoints - Components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E334D9F-4D4C-55C7-3A9B-89C70CB43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01156"/>
              </p:ext>
            </p:extLst>
          </p:nvPr>
        </p:nvGraphicFramePr>
        <p:xfrm>
          <a:off x="216061" y="771549"/>
          <a:ext cx="8711878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9915">
                  <a:extLst>
                    <a:ext uri="{9D8B030D-6E8A-4147-A177-3AD203B41FA5}">
                      <a16:colId xmlns:a16="http://schemas.microsoft.com/office/drawing/2014/main" val="28509853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01706486"/>
                    </a:ext>
                  </a:extLst>
                </a:gridCol>
                <a:gridCol w="1260685">
                  <a:extLst>
                    <a:ext uri="{9D8B030D-6E8A-4147-A177-3AD203B41FA5}">
                      <a16:colId xmlns:a16="http://schemas.microsoft.com/office/drawing/2014/main" val="2891183264"/>
                    </a:ext>
                  </a:extLst>
                </a:gridCol>
                <a:gridCol w="2087142">
                  <a:extLst>
                    <a:ext uri="{9D8B030D-6E8A-4147-A177-3AD203B41FA5}">
                      <a16:colId xmlns:a16="http://schemas.microsoft.com/office/drawing/2014/main" val="2410856050"/>
                    </a:ext>
                  </a:extLst>
                </a:gridCol>
              </a:tblGrid>
              <a:tr h="927326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TEER Group</a:t>
                      </a:r>
                      <a:endParaRPr lang="de-DE" sz="1800" kern="100" dirty="0">
                        <a:effectLst/>
                      </a:endParaRPr>
                    </a:p>
                    <a:p>
                      <a:pPr algn="ctr"/>
                      <a:r>
                        <a:rPr lang="en-US" sz="1800" kern="100" dirty="0">
                          <a:effectLst/>
                        </a:rPr>
                        <a:t>N=104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</a:rPr>
                        <a:t>Surgical Group</a:t>
                      </a:r>
                      <a:endParaRPr lang="de-DE" sz="1800" kern="100">
                        <a:effectLst/>
                      </a:endParaRPr>
                    </a:p>
                    <a:p>
                      <a:pPr algn="ctr"/>
                      <a:r>
                        <a:rPr lang="en-US" sz="1800" kern="100">
                          <a:effectLst/>
                        </a:rPr>
                        <a:t>N=104</a:t>
                      </a:r>
                      <a:endParaRPr lang="de-DE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</a:rPr>
                        <a:t>Mean Difference (95% CI) 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47179"/>
                  </a:ext>
                </a:extLst>
              </a:tr>
              <a:tr h="623392">
                <a:tc>
                  <a:txBody>
                    <a:bodyPr/>
                    <a:lstStyle/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</a:t>
                      </a:r>
                      <a:r>
                        <a:rPr lang="de-DE" sz="18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efficacy</a:t>
                      </a:r>
                      <a:r>
                        <a:rPr lang="de-DE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end-point 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no. (%)</a:t>
                      </a:r>
                      <a:endParaRPr lang="de-DE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(16.7)</a:t>
                      </a:r>
                      <a:endParaRPr lang="de-DE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20 (22.5)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 -0.06 (-0.17; 0.06)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865922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marL="109855" indent="-109855"/>
                      <a:r>
                        <a:rPr lang="en-US" sz="1800" kern="100" dirty="0">
                          <a:effectLst/>
                        </a:rPr>
                        <a:t>Death – no. (%)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8 (8.3)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9 (10.3)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>
                          <a:effectLst/>
                        </a:rPr>
                        <a:t>-0.02 (-0.11; 0.07)</a:t>
                      </a:r>
                      <a:endParaRPr lang="de-DE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601219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marL="109855" indent="-109855"/>
                      <a:r>
                        <a:rPr lang="en-US" sz="1800" kern="100" dirty="0">
                          <a:effectLst/>
                        </a:rPr>
                        <a:t>Heart Failure </a:t>
                      </a:r>
                      <a:r>
                        <a:rPr lang="en-US" sz="1800" kern="100" dirty="0" err="1">
                          <a:effectLst/>
                        </a:rPr>
                        <a:t>Rehospitalisation</a:t>
                      </a:r>
                      <a:r>
                        <a:rPr lang="en-US" sz="1800" kern="100" dirty="0">
                          <a:effectLst/>
                        </a:rPr>
                        <a:t>– no. (%)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3 (3.0)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7 (6.9)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-0.04 (-0.11; 0.03)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3278429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marL="109855" indent="-109855"/>
                      <a:r>
                        <a:rPr lang="en-US" sz="1800" kern="100" dirty="0">
                          <a:effectLst/>
                        </a:rPr>
                        <a:t>Mitral Valve Reintervention – no. (%)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5 (5.0)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2 (2.0)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0.03 (-0.03; 0.09)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084917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marL="109855" indent="-109855"/>
                      <a:r>
                        <a:rPr lang="en-US" sz="1800" kern="100" dirty="0">
                          <a:effectLst/>
                        </a:rPr>
                        <a:t>VAD Implantation – no. (%)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>
                          <a:effectLst/>
                        </a:rPr>
                        <a:t>2 (2.0)</a:t>
                      </a:r>
                      <a:endParaRPr lang="de-DE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>
                          <a:effectLst/>
                        </a:rPr>
                        <a:t>4 (4.0)</a:t>
                      </a:r>
                      <a:endParaRPr lang="de-DE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-0.02 (-0.08; 0.04)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194290"/>
                  </a:ext>
                </a:extLst>
              </a:tr>
              <a:tr h="467543">
                <a:tc>
                  <a:txBody>
                    <a:bodyPr/>
                    <a:lstStyle/>
                    <a:p>
                      <a:pPr marL="109855" indent="-109855"/>
                      <a:r>
                        <a:rPr lang="en-US" sz="1800" kern="100" dirty="0">
                          <a:effectLst/>
                        </a:rPr>
                        <a:t>Stroke – no. (%)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>
                          <a:effectLst/>
                        </a:rPr>
                        <a:t>1 (1.0)</a:t>
                      </a:r>
                      <a:endParaRPr lang="de-DE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>
                          <a:effectLst/>
                        </a:rPr>
                        <a:t>4 (4.0)</a:t>
                      </a:r>
                      <a:endParaRPr lang="de-DE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effectLst/>
                        </a:rPr>
                        <a:t>-0.03 (-0.09; 0.02)</a:t>
                      </a:r>
                      <a:endParaRPr lang="de-DE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780809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EE521BB-588F-7B33-3335-D0CE8700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0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B46F7E-CBB9-CF37-13CF-5CEEFF6E3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123478"/>
            <a:ext cx="8207822" cy="432048"/>
          </a:xfrm>
        </p:spPr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Secondary</a:t>
            </a:r>
            <a:r>
              <a:rPr lang="de-DE" dirty="0"/>
              <a:t> End-Point: MR </a:t>
            </a:r>
            <a:r>
              <a:rPr lang="de-DE" dirty="0" err="1"/>
              <a:t>Recurrence</a:t>
            </a:r>
            <a:r>
              <a:rPr lang="de-DE" dirty="0"/>
              <a:t> At 1 Year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3EACE3-E790-71CE-26A4-FFBDAC64FA34}"/>
              </a:ext>
            </a:extLst>
          </p:cNvPr>
          <p:cNvSpPr txBox="1"/>
          <p:nvPr/>
        </p:nvSpPr>
        <p:spPr>
          <a:xfrm>
            <a:off x="899592" y="555526"/>
            <a:ext cx="7272808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TEER: 8.9%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(n=7)  vs.  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urgery: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1.5%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(n=1)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(mean difference of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proportions: 0.07 (0.00; 0.14); p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=0.091,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for non-inferiority=0.024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12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9A3D8BF-CB2E-7C8E-D849-DC808326099F}"/>
              </a:ext>
            </a:extLst>
          </p:cNvPr>
          <p:cNvGrpSpPr/>
          <p:nvPr/>
        </p:nvGrpSpPr>
        <p:grpSpPr>
          <a:xfrm>
            <a:off x="899592" y="1276463"/>
            <a:ext cx="7272808" cy="3395042"/>
            <a:chOff x="899592" y="1276463"/>
            <a:chExt cx="7272808" cy="339504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62E31C1-76D6-ACB8-599A-5ED160A5A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72"/>
            <a:stretch/>
          </p:blipFill>
          <p:spPr>
            <a:xfrm>
              <a:off x="1544182" y="1646678"/>
              <a:ext cx="6340186" cy="2939554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10705AD-9AE3-7877-1DFE-3EF477FEEF35}"/>
                </a:ext>
              </a:extLst>
            </p:cNvPr>
            <p:cNvSpPr/>
            <p:nvPr/>
          </p:nvSpPr>
          <p:spPr>
            <a:xfrm>
              <a:off x="899592" y="1276463"/>
              <a:ext cx="7272808" cy="3395042"/>
            </a:xfrm>
            <a:prstGeom prst="rect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72E943D-F8F1-E5FB-79A5-F443395EA8DB}"/>
                </a:ext>
              </a:extLst>
            </p:cNvPr>
            <p:cNvSpPr txBox="1"/>
            <p:nvPr/>
          </p:nvSpPr>
          <p:spPr>
            <a:xfrm>
              <a:off x="2074455" y="1289727"/>
              <a:ext cx="4708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20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Mitral </a:t>
              </a:r>
              <a:r>
                <a:rPr lang="de-DE" sz="20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regurgitation</a:t>
              </a:r>
              <a:r>
                <a:rPr lang="de-DE" sz="20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 at </a:t>
              </a:r>
              <a:r>
                <a:rPr lang="de-DE" sz="20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baseline</a:t>
              </a:r>
              <a:r>
                <a:rPr lang="de-DE" sz="20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 and 1 </a:t>
              </a:r>
              <a:r>
                <a:rPr lang="de-DE" sz="20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year</a:t>
              </a:r>
              <a:endParaRPr lang="de-DE" sz="2000" b="1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38803318-847B-0E19-C419-371DC44F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71D7F9A-F4E5-FAC0-F203-B144517CFDBD}"/>
              </a:ext>
            </a:extLst>
          </p:cNvPr>
          <p:cNvGrpSpPr/>
          <p:nvPr/>
        </p:nvGrpSpPr>
        <p:grpSpPr>
          <a:xfrm>
            <a:off x="2823271" y="2065952"/>
            <a:ext cx="3210307" cy="1944216"/>
            <a:chOff x="2823271" y="2065952"/>
            <a:chExt cx="3210307" cy="1944216"/>
          </a:xfrm>
        </p:grpSpPr>
        <p:sp>
          <p:nvSpPr>
            <p:cNvPr id="7" name="Geschweifte Klammer rechts 6">
              <a:extLst>
                <a:ext uri="{FF2B5EF4-FFF2-40B4-BE49-F238E27FC236}">
                  <a16:creationId xmlns:a16="http://schemas.microsoft.com/office/drawing/2014/main" id="{F615241B-87C5-B904-C4E5-9048538915E8}"/>
                </a:ext>
              </a:extLst>
            </p:cNvPr>
            <p:cNvSpPr/>
            <p:nvPr/>
          </p:nvSpPr>
          <p:spPr>
            <a:xfrm rot="10800000">
              <a:off x="3522518" y="2344224"/>
              <a:ext cx="72008" cy="165618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453F5C7-3AB5-FBBF-F275-B4516EE76FBE}"/>
                </a:ext>
              </a:extLst>
            </p:cNvPr>
            <p:cNvSpPr txBox="1"/>
            <p:nvPr/>
          </p:nvSpPr>
          <p:spPr>
            <a:xfrm>
              <a:off x="2823271" y="3003798"/>
              <a:ext cx="739947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38700" indent="0" algn="ctr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600" b="1" i="0" kern="1200" dirty="0">
                  <a:solidFill>
                    <a:srgbClr val="C00000"/>
                  </a:solidFill>
                  <a:latin typeface="+mn-lt"/>
                  <a:ea typeface="+mn-ea"/>
                </a:rPr>
                <a:t>73.2%</a:t>
              </a:r>
            </a:p>
          </p:txBody>
        </p:sp>
        <p:sp>
          <p:nvSpPr>
            <p:cNvPr id="11" name="Geschweifte Klammer rechts 10">
              <a:extLst>
                <a:ext uri="{FF2B5EF4-FFF2-40B4-BE49-F238E27FC236}">
                  <a16:creationId xmlns:a16="http://schemas.microsoft.com/office/drawing/2014/main" id="{C2A191D2-6ABD-9F37-5C6C-0FB1BDF2CB19}"/>
                </a:ext>
              </a:extLst>
            </p:cNvPr>
            <p:cNvSpPr/>
            <p:nvPr/>
          </p:nvSpPr>
          <p:spPr>
            <a:xfrm rot="10800000">
              <a:off x="5961570" y="2065952"/>
              <a:ext cx="72008" cy="194421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CF5AE06-7280-F129-2C3E-1CE22015D1C6}"/>
                </a:ext>
              </a:extLst>
            </p:cNvPr>
            <p:cNvSpPr txBox="1"/>
            <p:nvPr/>
          </p:nvSpPr>
          <p:spPr>
            <a:xfrm>
              <a:off x="5277503" y="2893319"/>
              <a:ext cx="73994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8700" indent="0" algn="ctr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600" b="1" i="0" kern="1200" dirty="0">
                  <a:solidFill>
                    <a:srgbClr val="C00000"/>
                  </a:solidFill>
                  <a:latin typeface="+mn-lt"/>
                  <a:ea typeface="+mn-ea"/>
                </a:rPr>
                <a:t>87.3%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BA2B91E-C577-7EA5-DBFC-8CCCE6AF9C8A}"/>
              </a:ext>
            </a:extLst>
          </p:cNvPr>
          <p:cNvGrpSpPr/>
          <p:nvPr/>
        </p:nvGrpSpPr>
        <p:grpSpPr>
          <a:xfrm>
            <a:off x="2753118" y="1835807"/>
            <a:ext cx="3197742" cy="2174361"/>
            <a:chOff x="2753118" y="1835807"/>
            <a:chExt cx="3197742" cy="2174361"/>
          </a:xfrm>
        </p:grpSpPr>
        <p:sp>
          <p:nvSpPr>
            <p:cNvPr id="9" name="Geschweifte Klammer rechts 8">
              <a:extLst>
                <a:ext uri="{FF2B5EF4-FFF2-40B4-BE49-F238E27FC236}">
                  <a16:creationId xmlns:a16="http://schemas.microsoft.com/office/drawing/2014/main" id="{F3800094-7305-B3EB-FC87-E90C52DAB089}"/>
                </a:ext>
              </a:extLst>
            </p:cNvPr>
            <p:cNvSpPr/>
            <p:nvPr/>
          </p:nvSpPr>
          <p:spPr>
            <a:xfrm rot="10800000">
              <a:off x="3417100" y="1835807"/>
              <a:ext cx="72008" cy="216023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FDDE5C1-B055-C19B-8831-76FFB722C8F4}"/>
                </a:ext>
              </a:extLst>
            </p:cNvPr>
            <p:cNvSpPr txBox="1"/>
            <p:nvPr/>
          </p:nvSpPr>
          <p:spPr>
            <a:xfrm>
              <a:off x="2753118" y="2735125"/>
              <a:ext cx="73994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38700" indent="0" algn="ctr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600" b="1" i="0" kern="1200" dirty="0">
                  <a:solidFill>
                    <a:srgbClr val="C00000"/>
                  </a:solidFill>
                  <a:latin typeface="+mn-lt"/>
                  <a:ea typeface="+mn-ea"/>
                </a:rPr>
                <a:t>96.4%</a:t>
              </a:r>
            </a:p>
          </p:txBody>
        </p:sp>
        <p:sp>
          <p:nvSpPr>
            <p:cNvPr id="13" name="Geschweifte Klammer rechts 12">
              <a:extLst>
                <a:ext uri="{FF2B5EF4-FFF2-40B4-BE49-F238E27FC236}">
                  <a16:creationId xmlns:a16="http://schemas.microsoft.com/office/drawing/2014/main" id="{D5796018-5D35-A3E7-D420-AE64789695D6}"/>
                </a:ext>
              </a:extLst>
            </p:cNvPr>
            <p:cNvSpPr/>
            <p:nvPr/>
          </p:nvSpPr>
          <p:spPr>
            <a:xfrm rot="10800000">
              <a:off x="5868144" y="1849929"/>
              <a:ext cx="72008" cy="216023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0811482-8E19-8E66-A054-AEB2F863D05E}"/>
                </a:ext>
              </a:extLst>
            </p:cNvPr>
            <p:cNvSpPr txBox="1"/>
            <p:nvPr/>
          </p:nvSpPr>
          <p:spPr>
            <a:xfrm>
              <a:off x="5210913" y="2682468"/>
              <a:ext cx="739947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38700" indent="0" algn="ctr" defTabSz="36000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  <a:defRPr sz="1600" b="1" i="0">
                  <a:solidFill>
                    <a:srgbClr val="C00000"/>
                  </a:solidFill>
                </a:defRPr>
              </a:lvl1pPr>
            </a:lstStyle>
            <a:p>
              <a:r>
                <a:rPr lang="de-DE" dirty="0"/>
                <a:t>98.6%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9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51443DD-4C81-4FB2-BEA8-31837C30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9" y="1345873"/>
            <a:ext cx="6840000" cy="34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0DFE6E-F08B-4265-B843-D2091E661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00" y="1345873"/>
            <a:ext cx="6840000" cy="342000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8772CB-D7DE-90AD-4A72-6AFAC8DBC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Primary </a:t>
            </a:r>
            <a:r>
              <a:rPr lang="de-DE" dirty="0" err="1"/>
              <a:t>Safety</a:t>
            </a:r>
            <a:r>
              <a:rPr lang="de-DE" dirty="0"/>
              <a:t> End-Point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364947-96DF-7FD5-4F9F-BA80E693A58B}"/>
              </a:ext>
            </a:extLst>
          </p:cNvPr>
          <p:cNvSpPr txBox="1"/>
          <p:nvPr/>
        </p:nvSpPr>
        <p:spPr>
          <a:xfrm>
            <a:off x="395537" y="699542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death, MI, major bleeding, stroke or TIA, rehospitalization, reintervention, non-elective cardiovascular surgery, renal failure, deep wound infection, mechanical ventilation &gt;48 hours, gastrointestinal complication requiring surgery, new-onset atrial fibrillation, septicemia or endocarditis</a:t>
            </a:r>
            <a:r>
              <a:rPr lang="de-DE" sz="1200" dirty="0">
                <a:effectLst/>
              </a:rPr>
              <a:t> 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72F697-4483-7DA5-5EC7-B236D74A97FC}"/>
              </a:ext>
            </a:extLst>
          </p:cNvPr>
          <p:cNvSpPr txBox="1"/>
          <p:nvPr/>
        </p:nvSpPr>
        <p:spPr>
          <a:xfrm>
            <a:off x="2339752" y="1627316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rgbClr val="C00000"/>
                </a:solidFill>
                <a:latin typeface="+mn-lt"/>
                <a:ea typeface="+mn-ea"/>
              </a:rPr>
              <a:t>14.9% </a:t>
            </a:r>
            <a:r>
              <a:rPr lang="de-DE" sz="1600" b="1" i="0" kern="1200" dirty="0" err="1">
                <a:solidFill>
                  <a:srgbClr val="C00000"/>
                </a:solidFill>
                <a:latin typeface="+mn-lt"/>
                <a:ea typeface="+mn-ea"/>
              </a:rPr>
              <a:t>of</a:t>
            </a:r>
            <a:r>
              <a:rPr lang="de-DE" sz="1600" b="1" i="0" kern="120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rgbClr val="C00000"/>
                </a:solidFill>
                <a:latin typeface="+mn-lt"/>
                <a:ea typeface="+mn-ea"/>
              </a:rPr>
              <a:t>patients</a:t>
            </a:r>
            <a:endParaRPr lang="de-DE" sz="1600" b="1" i="0" kern="12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6EE646-D596-2896-051F-EECA3F1A7E25}"/>
              </a:ext>
            </a:extLst>
          </p:cNvPr>
          <p:cNvSpPr txBox="1"/>
          <p:nvPr/>
        </p:nvSpPr>
        <p:spPr>
          <a:xfrm>
            <a:off x="2339752" y="2370916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rgbClr val="0070C0"/>
                </a:solidFill>
                <a:latin typeface="+mn-lt"/>
                <a:ea typeface="+mn-ea"/>
              </a:rPr>
              <a:t>54.8% </a:t>
            </a:r>
            <a:r>
              <a:rPr lang="de-DE" sz="1600" b="1" i="0" kern="1200" dirty="0" err="1">
                <a:solidFill>
                  <a:srgbClr val="0070C0"/>
                </a:solidFill>
                <a:latin typeface="+mn-lt"/>
                <a:ea typeface="+mn-ea"/>
              </a:rPr>
              <a:t>of</a:t>
            </a:r>
            <a:r>
              <a:rPr lang="de-DE" sz="1600" b="1" i="0" kern="1200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rgbClr val="0070C0"/>
                </a:solidFill>
                <a:latin typeface="+mn-lt"/>
                <a:ea typeface="+mn-ea"/>
              </a:rPr>
              <a:t>patients</a:t>
            </a:r>
            <a:endParaRPr lang="de-DE" sz="1600" b="1" i="0" kern="1200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9E4C66BE-4006-0ADE-DD7C-33026CEAACDE}"/>
              </a:ext>
            </a:extLst>
          </p:cNvPr>
          <p:cNvCxnSpPr/>
          <p:nvPr/>
        </p:nvCxnSpPr>
        <p:spPr>
          <a:xfrm flipV="1">
            <a:off x="2411760" y="1600356"/>
            <a:ext cx="0" cy="19427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4308118-0BA8-DA0D-A1AA-A9E420A4706D}"/>
              </a:ext>
            </a:extLst>
          </p:cNvPr>
          <p:cNvSpPr txBox="1"/>
          <p:nvPr/>
        </p:nvSpPr>
        <p:spPr>
          <a:xfrm>
            <a:off x="6614359" y="1819133"/>
            <a:ext cx="1336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200" b="1" i="0" kern="1200" dirty="0">
                <a:solidFill>
                  <a:srgbClr val="C00000"/>
                </a:solidFill>
                <a:latin typeface="+mn-lt"/>
                <a:ea typeface="+mn-ea"/>
              </a:rPr>
              <a:t>36.5% </a:t>
            </a:r>
            <a:r>
              <a:rPr lang="de-DE" sz="1200" b="1" i="0" kern="1200" dirty="0" err="1">
                <a:solidFill>
                  <a:srgbClr val="C00000"/>
                </a:solidFill>
                <a:latin typeface="+mn-lt"/>
                <a:ea typeface="+mn-ea"/>
              </a:rPr>
              <a:t>of</a:t>
            </a:r>
            <a:r>
              <a:rPr lang="de-DE" sz="1200" b="1" i="0" kern="120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de-DE" sz="1200" b="1" i="0" kern="1200" dirty="0" err="1">
                <a:solidFill>
                  <a:srgbClr val="C00000"/>
                </a:solidFill>
                <a:latin typeface="+mn-lt"/>
                <a:ea typeface="+mn-ea"/>
              </a:rPr>
              <a:t>patients</a:t>
            </a:r>
            <a:endParaRPr lang="de-DE" sz="1200" b="1" i="0" kern="12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FF2E830-DBE0-B5F1-851C-AABC12497EF5}"/>
              </a:ext>
            </a:extLst>
          </p:cNvPr>
          <p:cNvSpPr txBox="1"/>
          <p:nvPr/>
        </p:nvSpPr>
        <p:spPr>
          <a:xfrm>
            <a:off x="6612419" y="2609157"/>
            <a:ext cx="1336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200" b="1" i="0" kern="1200" dirty="0">
                <a:solidFill>
                  <a:srgbClr val="0070C0"/>
                </a:solidFill>
                <a:latin typeface="+mn-lt"/>
                <a:ea typeface="+mn-ea"/>
              </a:rPr>
              <a:t>75.3% </a:t>
            </a:r>
            <a:r>
              <a:rPr lang="de-DE" sz="1200" b="1" i="0" kern="1200" dirty="0" err="1">
                <a:solidFill>
                  <a:srgbClr val="0070C0"/>
                </a:solidFill>
                <a:latin typeface="+mn-lt"/>
                <a:ea typeface="+mn-ea"/>
              </a:rPr>
              <a:t>of</a:t>
            </a:r>
            <a:r>
              <a:rPr lang="de-DE" sz="1200" b="1" i="0" kern="1200" dirty="0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lang="de-DE" sz="1200" b="1" i="0" kern="1200" dirty="0" err="1">
                <a:solidFill>
                  <a:srgbClr val="0070C0"/>
                </a:solidFill>
                <a:latin typeface="+mn-lt"/>
                <a:ea typeface="+mn-ea"/>
              </a:rPr>
              <a:t>patients</a:t>
            </a:r>
            <a:endParaRPr lang="de-DE" sz="1200" b="1" i="0" kern="1200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53EE43-FB29-421A-052A-DCAF12C3B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B612BF2-1B18-F246-A9EA-A8454AC54F17}"/>
              </a:ext>
            </a:extLst>
          </p:cNvPr>
          <p:cNvSpPr txBox="1"/>
          <p:nvPr/>
        </p:nvSpPr>
        <p:spPr>
          <a:xfrm>
            <a:off x="1701260" y="3000298"/>
            <a:ext cx="41764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difference, -40%; 95% CI, -51 to -27%; p&lt;0.001</a:t>
            </a:r>
            <a:r>
              <a:rPr lang="de-DE" sz="1600" b="1" dirty="0">
                <a:effectLst/>
              </a:rPr>
              <a:t> </a:t>
            </a:r>
            <a:endParaRPr lang="de-DE" sz="1600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EFE833-A28D-D711-A490-1FA57203A48D}"/>
              </a:ext>
            </a:extLst>
          </p:cNvPr>
          <p:cNvGrpSpPr/>
          <p:nvPr/>
        </p:nvGrpSpPr>
        <p:grpSpPr>
          <a:xfrm>
            <a:off x="1691680" y="1620494"/>
            <a:ext cx="6233061" cy="1840614"/>
            <a:chOff x="1691680" y="1620494"/>
            <a:chExt cx="6233061" cy="1840614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273BA96-9578-DDE9-8E9F-E7D3CAA5A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439" t="28552" r="1054" b="37625"/>
            <a:stretch/>
          </p:blipFill>
          <p:spPr>
            <a:xfrm>
              <a:off x="2426316" y="1620494"/>
              <a:ext cx="5498425" cy="129614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36196E6-434D-EADF-83DC-8FE31DCA2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694" t="28552" r="1054" b="37625"/>
            <a:stretch/>
          </p:blipFill>
          <p:spPr>
            <a:xfrm>
              <a:off x="1691680" y="1628907"/>
              <a:ext cx="5139553" cy="1296144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FA9B7C2-44FF-9A4E-15D8-DEDDE503D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694" t="36278" r="1054" b="48226"/>
            <a:stretch/>
          </p:blipFill>
          <p:spPr>
            <a:xfrm>
              <a:off x="2780738" y="2866634"/>
              <a:ext cx="5139553" cy="593845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5D15C1F-C066-E3F5-772A-EB20D7D8C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439" t="35828" r="1054" b="48226"/>
            <a:stretch/>
          </p:blipFill>
          <p:spPr>
            <a:xfrm>
              <a:off x="1691680" y="2850046"/>
              <a:ext cx="5498425" cy="611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4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7" y="913564"/>
            <a:ext cx="8657457" cy="3890434"/>
          </a:xfrm>
        </p:spPr>
        <p:txBody>
          <a:bodyPr>
            <a:normAutofit/>
          </a:bodyPr>
          <a:lstStyle/>
          <a:p>
            <a:pPr marL="2673350" indent="-2673350">
              <a:buNone/>
            </a:pPr>
            <a:r>
              <a:rPr lang="en-US" sz="2000" dirty="0"/>
              <a:t>Research grants	Abbott Vascular, Boston Scientific, Edwards Lifesciences</a:t>
            </a:r>
          </a:p>
          <a:p>
            <a:pPr marL="2673350" indent="-2673350">
              <a:buNone/>
            </a:pPr>
            <a:endParaRPr lang="en-US" sz="2000" dirty="0"/>
          </a:p>
          <a:p>
            <a:pPr marL="2673350" indent="-2673350">
              <a:buNone/>
            </a:pPr>
            <a:r>
              <a:rPr lang="en-US" sz="2000" dirty="0"/>
              <a:t>Consulting fees	Abbott Vascular, Edwards Lifesciences (to institution)</a:t>
            </a:r>
          </a:p>
          <a:p>
            <a:pPr marL="2673350" indent="-2673350">
              <a:buNone/>
            </a:pPr>
            <a:endParaRPr lang="en-US" sz="2000" dirty="0"/>
          </a:p>
          <a:p>
            <a:pPr marL="2673350" indent="-2673350">
              <a:buNone/>
            </a:pPr>
            <a:r>
              <a:rPr lang="en-US" sz="2000" dirty="0"/>
              <a:t>Speakers honoraria	Abbott Vascular, Astra Zeneca, Bristol Myers Squibb, Edwards Lifesciences (to institution)</a:t>
            </a:r>
          </a:p>
          <a:p>
            <a:pPr marL="2673350" indent="-2673350">
              <a:buNone/>
            </a:pPr>
            <a:endParaRPr lang="en-US" sz="2000" dirty="0"/>
          </a:p>
          <a:p>
            <a:pPr marL="2673350" indent="-267335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7B569F56-4645-1491-5D89-65F372548A06}"/>
              </a:ext>
            </a:extLst>
          </p:cNvPr>
          <p:cNvSpPr/>
          <p:nvPr/>
        </p:nvSpPr>
        <p:spPr>
          <a:xfrm>
            <a:off x="59920" y="1131590"/>
            <a:ext cx="2952328" cy="2880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C27659-5357-21CA-34C9-BE43D14B7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Symptomatic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4F1FFF-D091-6258-9FBC-EA76EB23B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2" r="3266"/>
          <a:stretch/>
        </p:blipFill>
        <p:spPr>
          <a:xfrm>
            <a:off x="107504" y="1202373"/>
            <a:ext cx="2855568" cy="27331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F4DC746-1496-1A14-7067-5B08F8203625}"/>
              </a:ext>
            </a:extLst>
          </p:cNvPr>
          <p:cNvSpPr txBox="1"/>
          <p:nvPr/>
        </p:nvSpPr>
        <p:spPr>
          <a:xfrm>
            <a:off x="444439" y="828428"/>
            <a:ext cx="218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6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minute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walk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distance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3F4FC5D-2919-791F-583C-15279104D349}"/>
              </a:ext>
            </a:extLst>
          </p:cNvPr>
          <p:cNvGrpSpPr/>
          <p:nvPr/>
        </p:nvGrpSpPr>
        <p:grpSpPr>
          <a:xfrm>
            <a:off x="3095836" y="828428"/>
            <a:ext cx="2952328" cy="3183482"/>
            <a:chOff x="3095836" y="828428"/>
            <a:chExt cx="2952328" cy="318348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2BA281E-0200-15B0-BB83-935D31661E79}"/>
                </a:ext>
              </a:extLst>
            </p:cNvPr>
            <p:cNvSpPr/>
            <p:nvPr/>
          </p:nvSpPr>
          <p:spPr>
            <a:xfrm>
              <a:off x="3095836" y="1131590"/>
              <a:ext cx="2952328" cy="28803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A2291BD-E2EC-4CE7-1A94-62DD70361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20" r="2214"/>
            <a:stretch/>
          </p:blipFill>
          <p:spPr>
            <a:xfrm>
              <a:off x="3125508" y="1182149"/>
              <a:ext cx="2886652" cy="2806759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9FD7AE0-F5ED-0E3B-66FD-39D931A9374E}"/>
                </a:ext>
              </a:extLst>
            </p:cNvPr>
            <p:cNvSpPr txBox="1"/>
            <p:nvPr/>
          </p:nvSpPr>
          <p:spPr>
            <a:xfrm>
              <a:off x="3536965" y="828428"/>
              <a:ext cx="2080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8700" indent="0" algn="ctr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6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NYHA </a:t>
              </a:r>
              <a:r>
                <a:rPr lang="de-DE" sz="16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functional</a:t>
              </a:r>
              <a:r>
                <a:rPr lang="de-DE" sz="16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de-DE" sz="1600" b="1" i="0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class</a:t>
              </a:r>
              <a:endParaRPr lang="de-DE" sz="1600" b="1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72D7695-5B50-4431-94F0-109947EC6782}"/>
              </a:ext>
            </a:extLst>
          </p:cNvPr>
          <p:cNvGrpSpPr/>
          <p:nvPr/>
        </p:nvGrpSpPr>
        <p:grpSpPr>
          <a:xfrm>
            <a:off x="6131752" y="828428"/>
            <a:ext cx="2952328" cy="3180704"/>
            <a:chOff x="6131752" y="828428"/>
            <a:chExt cx="2952328" cy="318070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6E7E8F9-09F5-E178-95C5-1F902CE48D43}"/>
                </a:ext>
              </a:extLst>
            </p:cNvPr>
            <p:cNvSpPr/>
            <p:nvPr/>
          </p:nvSpPr>
          <p:spPr>
            <a:xfrm>
              <a:off x="6131752" y="1128812"/>
              <a:ext cx="2952328" cy="28803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232735F-64EE-41D3-FF6D-ED5B5D129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61" r="1612"/>
            <a:stretch/>
          </p:blipFill>
          <p:spPr>
            <a:xfrm>
              <a:off x="6156176" y="1203598"/>
              <a:ext cx="2904416" cy="2790804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3A3066-0947-82C9-7F78-0B1993AA3225}"/>
                </a:ext>
              </a:extLst>
            </p:cNvPr>
            <p:cNvSpPr txBox="1"/>
            <p:nvPr/>
          </p:nvSpPr>
          <p:spPr>
            <a:xfrm>
              <a:off x="7152778" y="828428"/>
              <a:ext cx="8538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8700" indent="0" algn="ctr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600" b="1" i="0" kern="1200" dirty="0">
                  <a:solidFill>
                    <a:schemeClr val="tx1"/>
                  </a:solidFill>
                  <a:latin typeface="+mn-lt"/>
                  <a:ea typeface="+mn-ea"/>
                </a:rPr>
                <a:t>MLHFQ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35640CC-BE7F-94E8-86B1-A8F7C889F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104" t="5453" r="30260" b="87187"/>
            <a:stretch/>
          </p:blipFill>
          <p:spPr>
            <a:xfrm>
              <a:off x="6876256" y="1464745"/>
              <a:ext cx="432048" cy="217249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1B19B03-AE8F-DE3C-D442-5C3CFFD15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104" t="5453" r="30260" b="87187"/>
            <a:stretch/>
          </p:blipFill>
          <p:spPr>
            <a:xfrm>
              <a:off x="8100392" y="1202373"/>
              <a:ext cx="432048" cy="217249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F16261BB-D209-31EA-7BC2-C0059B43B3A5}"/>
              </a:ext>
            </a:extLst>
          </p:cNvPr>
          <p:cNvSpPr txBox="1"/>
          <p:nvPr/>
        </p:nvSpPr>
        <p:spPr>
          <a:xfrm>
            <a:off x="899592" y="1681994"/>
            <a:ext cx="344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ns</a:t>
            </a:r>
            <a:endParaRPr lang="de-D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8E00B8-A59B-517C-B98A-1C015CF3AA1E}"/>
              </a:ext>
            </a:extLst>
          </p:cNvPr>
          <p:cNvSpPr txBox="1"/>
          <p:nvPr/>
        </p:nvSpPr>
        <p:spPr>
          <a:xfrm>
            <a:off x="2123728" y="1681994"/>
            <a:ext cx="344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ns</a:t>
            </a:r>
            <a:endParaRPr lang="de-DE" sz="1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9FA428C-3F80-836E-7165-5B79DCA45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0C92B6-BAB3-525C-2E32-A011B72CF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CA823C-8DA7-DBF2-961D-51515E064FF0}"/>
              </a:ext>
            </a:extLst>
          </p:cNvPr>
          <p:cNvSpPr txBox="1"/>
          <p:nvPr/>
        </p:nvSpPr>
        <p:spPr>
          <a:xfrm>
            <a:off x="324618" y="1131590"/>
            <a:ext cx="8495854" cy="222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Among heart failure patients with secondary mitral regurgitation, TEER was non-inferior to mitral valve surgery with regard to death, heart failure rehospitalization, stroke, reintervention or left ventricular assist device implantation at 1 year with a favorable safety profile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TEER vs. surgery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de-DE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7227D1-65D9-CD38-FD05-C0212867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7D11F7-271C-2BAA-636F-FAD324107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121" y="82028"/>
            <a:ext cx="7631757" cy="432048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D788716-CA71-8843-CC42-D4E65752C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28045"/>
              </p:ext>
            </p:extLst>
          </p:nvPr>
        </p:nvGraphicFramePr>
        <p:xfrm>
          <a:off x="918408" y="499715"/>
          <a:ext cx="3581037" cy="1520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037">
                  <a:extLst>
                    <a:ext uri="{9D8B030D-6E8A-4147-A177-3AD203B41FA5}">
                      <a16:colId xmlns:a16="http://schemas.microsoft.com/office/drawing/2014/main" val="4061697872"/>
                    </a:ext>
                  </a:extLst>
                </a:gridCol>
              </a:tblGrid>
              <a:tr h="1520403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12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Steering Committee</a:t>
                      </a:r>
                      <a:endParaRPr lang="en-GB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med. Stephan Baldus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University of Cologne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med. Stefan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Blankenberg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University Heart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Center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Hamburg</a:t>
                      </a: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med. 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Peter </a:t>
                      </a:r>
                      <a:r>
                        <a:rPr lang="de-DE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Boekstegers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Helios Hospital Siegburg</a:t>
                      </a: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Dr. med. C </a:t>
                      </a:r>
                      <a:r>
                        <a:rPr lang="de-DE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Hagl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Ludwig-Maximilian University Munich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Dr. med.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Jörg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Hausleiter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Ludwig-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Maximilians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University Munich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med. Hermann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Reichenspurner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University Heart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Center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Hamburg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50000"/>
                        </a:lnSpc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med. Thorsten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Wahlers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University of Cologne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25767" marR="25767" marT="0" marB="0"/>
                </a:tc>
                <a:extLst>
                  <a:ext uri="{0D108BD9-81ED-4DB2-BD59-A6C34878D82A}">
                    <a16:rowId xmlns:a16="http://schemas.microsoft.com/office/drawing/2014/main" val="104242112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4E8AC2D-EC8D-B4C0-B6DE-6A7D010C0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07258"/>
              </p:ext>
            </p:extLst>
          </p:nvPr>
        </p:nvGraphicFramePr>
        <p:xfrm>
          <a:off x="4508855" y="499715"/>
          <a:ext cx="3888432" cy="635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407663383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</a:rPr>
                        <a:t>Data Safety Monitoring Board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74418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Dr. med. J. Wippermann, University Hospital Magdeburg</a:t>
                      </a:r>
                    </a:p>
                    <a:p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med. O. Franzen, Hirslanden, Zürich</a:t>
                      </a:r>
                    </a:p>
                    <a:p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Dr. rer. nat. W. Köpcke, University </a:t>
                      </a:r>
                      <a:r>
                        <a:rPr lang="de-DE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Münster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395118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B24F288-B5FD-4C60-ADB8-5671098C8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66889"/>
              </p:ext>
            </p:extLst>
          </p:nvPr>
        </p:nvGraphicFramePr>
        <p:xfrm>
          <a:off x="4508855" y="1150257"/>
          <a:ext cx="3888433" cy="1356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3">
                  <a:extLst>
                    <a:ext uri="{9D8B030D-6E8A-4147-A177-3AD203B41FA5}">
                      <a16:colId xmlns:a16="http://schemas.microsoft.com/office/drawing/2014/main" val="2414963479"/>
                    </a:ext>
                  </a:extLst>
                </a:gridCol>
              </a:tblGrid>
              <a:tr h="183682"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</a:rPr>
                        <a:t>Project -, Data-, SAE-Management, Monitoring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2287576"/>
                  </a:ext>
                </a:extLst>
              </a:tr>
              <a:tr h="612272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CTCC (Clinical Trials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Center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Cologne)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University of Cologne 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Gleueler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Str. 269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50935 Cologne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Germany</a:t>
                      </a:r>
                      <a:endParaRPr lang="de-DE" sz="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itchFamily="2" charset="0"/>
                        <a:ea typeface="Helvetica" pitchFamily="2" charset="0"/>
                        <a:cs typeface="Helvetica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254075"/>
                  </a:ext>
                </a:extLst>
              </a:tr>
              <a:tr h="193491"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</a:rPr>
                        <a:t>Study Statisticians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6929396"/>
                  </a:ext>
                </a:extLst>
              </a:tr>
              <a:tr h="367363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Martin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Hellmich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University of Cologne</a:t>
                      </a:r>
                      <a:endParaRPr lang="de-DE" sz="8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de-DE" sz="800" b="1" kern="100" dirty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Wiebke Müller </a:t>
                      </a:r>
                      <a:r>
                        <a:rPr lang="de-DE" sz="800" b="1" kern="100" dirty="0" err="1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M.Sc</a:t>
                      </a:r>
                      <a:r>
                        <a:rPr lang="de-DE" sz="800" b="1" kern="100" dirty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., University </a:t>
                      </a:r>
                      <a:r>
                        <a:rPr lang="de-DE" sz="800" b="1" kern="100" dirty="0" err="1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800" b="1" kern="100" dirty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Cologne</a:t>
                      </a:r>
                    </a:p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de-DE" sz="800" b="1" kern="100" dirty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Julia Frank, </a:t>
                      </a:r>
                      <a:r>
                        <a:rPr lang="de-DE" sz="800" b="1" kern="100" dirty="0" err="1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M.Sc</a:t>
                      </a:r>
                      <a:r>
                        <a:rPr lang="de-DE" sz="800" b="1" kern="100" dirty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. University </a:t>
                      </a:r>
                      <a:r>
                        <a:rPr lang="de-DE" sz="800" b="1" kern="100" dirty="0" err="1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800" b="1" kern="100" dirty="0">
                          <a:solidFill>
                            <a:schemeClr val="l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Cologne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95611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287A1E3-AC76-4B5C-345D-DCA2AE9D9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21241"/>
              </p:ext>
            </p:extLst>
          </p:nvPr>
        </p:nvGraphicFramePr>
        <p:xfrm>
          <a:off x="918409" y="2107947"/>
          <a:ext cx="3590446" cy="39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0446">
                  <a:extLst>
                    <a:ext uri="{9D8B030D-6E8A-4147-A177-3AD203B41FA5}">
                      <a16:colId xmlns:a16="http://schemas.microsoft.com/office/drawing/2014/main" val="2414963479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12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Study coordinator</a:t>
                      </a:r>
                      <a:endParaRPr lang="de-DE" sz="12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228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636895" algn="l"/>
                        </a:tabLst>
                      </a:pP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Prof. </a:t>
                      </a:r>
                      <a:r>
                        <a:rPr lang="en-GB" sz="800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Dr.</a:t>
                      </a:r>
                      <a:r>
                        <a:rPr lang="en-GB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med. </a:t>
                      </a:r>
                      <a:r>
                        <a:rPr lang="de-DE" sz="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Volker Rudolph, HDZ-NRW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25407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F9BADCC-5DAA-B5BA-1E44-2B1916653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90993"/>
              </p:ext>
            </p:extLst>
          </p:nvPr>
        </p:nvGraphicFramePr>
        <p:xfrm>
          <a:off x="907068" y="2521972"/>
          <a:ext cx="7480810" cy="222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0810">
                  <a:extLst>
                    <a:ext uri="{9D8B030D-6E8A-4147-A177-3AD203B41FA5}">
                      <a16:colId xmlns:a16="http://schemas.microsoft.com/office/drawing/2014/main" val="170050816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</a:rPr>
                        <a:t>Participating Study Sites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344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 dirty="0">
                          <a:effectLst/>
                        </a:rPr>
                        <a:t>University Hospital Cologne </a:t>
                      </a:r>
                      <a:endParaRPr lang="de-DE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480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 dirty="0">
                          <a:effectLst/>
                        </a:rPr>
                        <a:t>Ludwig-Maximilian University Munich</a:t>
                      </a:r>
                      <a:endParaRPr lang="de-DE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559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Heart Center Hamburg-Eppendorf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373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Kerckhoff Clinic Bad Nauheim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86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Heart &amp; Diabetes Center NRW, Bad Oeynhausen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001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Helios Hospital Siegburg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30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Hospital Aachen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275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Hospital Duesseldorf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305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Hospital Jena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572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Hospital Ulm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512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Goethe-University Frankfurt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106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Hospital Rostock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356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Helios Heart Center Leipzig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63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Helios Hospital Krefeld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804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>
                          <a:effectLst/>
                        </a:rPr>
                        <a:t>University Hospital Magdeburg</a:t>
                      </a:r>
                      <a:endParaRPr lang="de-DE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330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00" dirty="0">
                          <a:effectLst/>
                        </a:rPr>
                        <a:t>University Hospital Lübeck</a:t>
                      </a:r>
                      <a:endParaRPr lang="de-DE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486205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60A80FA-D87C-5E4B-66CF-A4D7FFC0B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2EB2930-CDAB-6FF8-F572-D0E0406F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3723878"/>
            <a:ext cx="1063874" cy="1062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F62B3777-E0D8-C0AF-34B7-CC2594088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2" r="1648" b="24721"/>
          <a:stretch/>
        </p:blipFill>
        <p:spPr>
          <a:xfrm>
            <a:off x="1025729" y="107208"/>
            <a:ext cx="6876256" cy="35446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35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981" y="347260"/>
            <a:ext cx="7631757" cy="432048"/>
          </a:xfrm>
        </p:spPr>
        <p:txBody>
          <a:bodyPr/>
          <a:lstStyle/>
          <a:p>
            <a:r>
              <a:rPr lang="fr-FR" dirty="0"/>
              <a:t>MATTERHORN: </a:t>
            </a:r>
            <a:r>
              <a:rPr lang="fr-FR" dirty="0" err="1"/>
              <a:t>Study</a:t>
            </a:r>
            <a:r>
              <a:rPr lang="fr-FR" dirty="0"/>
              <a:t> Design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80491A-E272-8E71-5503-7A4814C9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2AE84DA-7E6C-A689-0EE9-93934E9CB61E}"/>
              </a:ext>
            </a:extLst>
          </p:cNvPr>
          <p:cNvSpPr/>
          <p:nvPr/>
        </p:nvSpPr>
        <p:spPr>
          <a:xfrm>
            <a:off x="2915816" y="1666768"/>
            <a:ext cx="3672403" cy="93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Mitral </a:t>
            </a:r>
            <a:r>
              <a:rPr lang="de-DE" b="1" dirty="0" err="1">
                <a:solidFill>
                  <a:schemeClr val="bg1"/>
                </a:solidFill>
              </a:rPr>
              <a:t>Transcatheter</a:t>
            </a:r>
            <a:r>
              <a:rPr lang="de-DE" b="1" dirty="0">
                <a:solidFill>
                  <a:schemeClr val="bg1"/>
                </a:solidFill>
              </a:rPr>
              <a:t> Edge-</a:t>
            </a:r>
            <a:r>
              <a:rPr lang="de-DE" b="1" dirty="0" err="1">
                <a:solidFill>
                  <a:schemeClr val="bg1"/>
                </a:solidFill>
              </a:rPr>
              <a:t>to</a:t>
            </a:r>
            <a:r>
              <a:rPr lang="de-DE" b="1" dirty="0">
                <a:solidFill>
                  <a:schemeClr val="bg1"/>
                </a:solidFill>
              </a:rPr>
              <a:t>-Edge </a:t>
            </a:r>
            <a:r>
              <a:rPr lang="de-DE" b="1" dirty="0" err="1">
                <a:solidFill>
                  <a:schemeClr val="bg1"/>
                </a:solidFill>
              </a:rPr>
              <a:t>Repair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300" b="1" dirty="0">
                <a:solidFill>
                  <a:schemeClr val="bg1"/>
                </a:solidFill>
              </a:rPr>
              <a:t>N = 104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64539AD-F8D1-DEA9-8BAB-FEF214E6F5CE}"/>
              </a:ext>
            </a:extLst>
          </p:cNvPr>
          <p:cNvSpPr/>
          <p:nvPr/>
        </p:nvSpPr>
        <p:spPr>
          <a:xfrm>
            <a:off x="2915816" y="3293050"/>
            <a:ext cx="3672403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</a:rPr>
              <a:t>Surgical</a:t>
            </a:r>
            <a:r>
              <a:rPr lang="de-DE" b="1" dirty="0">
                <a:solidFill>
                  <a:schemeClr val="bg1"/>
                </a:solidFill>
              </a:rPr>
              <a:t> Mitral Valve </a:t>
            </a:r>
            <a:r>
              <a:rPr lang="de-DE" b="1" dirty="0" err="1">
                <a:solidFill>
                  <a:schemeClr val="bg1"/>
                </a:solidFill>
              </a:rPr>
              <a:t>Repair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Replacement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sz="1100" b="1" dirty="0">
                <a:solidFill>
                  <a:schemeClr val="bg1"/>
                </a:solidFill>
              </a:rPr>
              <a:t>(</a:t>
            </a:r>
            <a:r>
              <a:rPr lang="de-DE" sz="1100" b="1" dirty="0" err="1">
                <a:solidFill>
                  <a:schemeClr val="bg1"/>
                </a:solidFill>
              </a:rPr>
              <a:t>ablation</a:t>
            </a:r>
            <a:r>
              <a:rPr lang="de-DE" sz="1100" b="1" dirty="0">
                <a:solidFill>
                  <a:schemeClr val="bg1"/>
                </a:solidFill>
              </a:rPr>
              <a:t>, </a:t>
            </a:r>
            <a:r>
              <a:rPr lang="de-DE" sz="1100" b="1" dirty="0" err="1">
                <a:solidFill>
                  <a:schemeClr val="bg1"/>
                </a:solidFill>
              </a:rPr>
              <a:t>tricuspid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repair</a:t>
            </a:r>
            <a:r>
              <a:rPr lang="de-DE" sz="1100" b="1" dirty="0">
                <a:solidFill>
                  <a:schemeClr val="bg1"/>
                </a:solidFill>
              </a:rPr>
              <a:t> at </a:t>
            </a:r>
            <a:r>
              <a:rPr lang="de-DE" sz="1100" b="1" dirty="0" err="1">
                <a:solidFill>
                  <a:schemeClr val="bg1"/>
                </a:solidFill>
              </a:rPr>
              <a:t>discretion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of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operator</a:t>
            </a:r>
            <a:r>
              <a:rPr lang="de-DE" sz="11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de-DE" sz="1300" b="1" dirty="0">
                <a:solidFill>
                  <a:schemeClr val="bg1"/>
                </a:solidFill>
              </a:rPr>
              <a:t>N = 104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DFB99AB-0EC6-535A-10AE-9FE654F2E0FE}"/>
              </a:ext>
            </a:extLst>
          </p:cNvPr>
          <p:cNvGrpSpPr/>
          <p:nvPr/>
        </p:nvGrpSpPr>
        <p:grpSpPr>
          <a:xfrm>
            <a:off x="6609733" y="1419622"/>
            <a:ext cx="2541483" cy="3024336"/>
            <a:chOff x="6609733" y="1419622"/>
            <a:chExt cx="2541483" cy="302433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8373DBA-A6CB-E54B-1AE3-451884C68DE5}"/>
                </a:ext>
              </a:extLst>
            </p:cNvPr>
            <p:cNvSpPr txBox="1"/>
            <p:nvPr/>
          </p:nvSpPr>
          <p:spPr>
            <a:xfrm>
              <a:off x="6645934" y="1664525"/>
              <a:ext cx="2483768" cy="12157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300" b="1" u="sng" dirty="0"/>
                <a:t>1 </a:t>
              </a:r>
              <a:r>
                <a:rPr lang="de-DE" sz="1300" b="1" u="sng" dirty="0" err="1"/>
                <a:t>year</a:t>
              </a:r>
              <a:r>
                <a:rPr lang="de-DE" sz="1300" b="1" u="sng" dirty="0"/>
                <a:t> </a:t>
              </a:r>
              <a:r>
                <a:rPr lang="de-DE" sz="1300" b="1" u="sng" dirty="0" err="1"/>
                <a:t>p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rimary</a:t>
              </a: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efficacy</a:t>
              </a: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endpoint</a:t>
              </a:r>
              <a:endParaRPr lang="de-DE" sz="1300" b="1" i="0" u="sng" kern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Death</a:t>
              </a:r>
              <a:endParaRPr lang="de-DE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HF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rehospitalisation</a:t>
              </a:r>
              <a:endParaRPr lang="de-DE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itral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reintervention</a:t>
              </a:r>
              <a:endParaRPr lang="de-DE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ssist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device</a:t>
              </a: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implantation</a:t>
              </a:r>
              <a:endParaRPr lang="de-DE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troke</a:t>
              </a:r>
              <a:endParaRPr lang="de-DE" sz="1200" i="0" kern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13F7974-8817-134E-D6F7-2AE836505573}"/>
                </a:ext>
              </a:extLst>
            </p:cNvPr>
            <p:cNvSpPr txBox="1"/>
            <p:nvPr/>
          </p:nvSpPr>
          <p:spPr>
            <a:xfrm>
              <a:off x="6645934" y="3752100"/>
              <a:ext cx="2505282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30d 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primary</a:t>
              </a: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safety</a:t>
              </a: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 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endpoint</a:t>
              </a:r>
              <a:endParaRPr lang="de-DE" sz="1300" b="1" i="0" u="sng" kern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MAE at 30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days</a:t>
              </a:r>
              <a:endPara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002911A-D58A-DC3F-0EDD-282E82DAC740}"/>
                </a:ext>
              </a:extLst>
            </p:cNvPr>
            <p:cNvSpPr txBox="1"/>
            <p:nvPr/>
          </p:nvSpPr>
          <p:spPr>
            <a:xfrm>
              <a:off x="6645934" y="3077644"/>
              <a:ext cx="2483768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Key </a:t>
              </a:r>
              <a:r>
                <a:rPr lang="de-DE" sz="1300" b="1" i="0" u="sng" kern="1200" dirty="0" err="1">
                  <a:solidFill>
                    <a:schemeClr val="tx1"/>
                  </a:solidFill>
                  <a:latin typeface="+mn-lt"/>
                  <a:ea typeface="+mn-ea"/>
                </a:rPr>
                <a:t>secondary</a:t>
              </a:r>
              <a:r>
                <a:rPr lang="de-DE" sz="1300" b="1" i="0" u="sng" kern="1200" dirty="0">
                  <a:solidFill>
                    <a:schemeClr val="tx1"/>
                  </a:solidFill>
                  <a:latin typeface="+mn-lt"/>
                  <a:ea typeface="+mn-ea"/>
                </a:rPr>
                <a:t> end-point:</a:t>
              </a:r>
            </a:p>
            <a:p>
              <a:pPr marL="171450" indent="-171450">
                <a:buFont typeface="Symbol" pitchFamily="2" charset="2"/>
                <a:buChar char="-"/>
              </a:pP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Recurrence</a:t>
              </a: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of</a:t>
              </a: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MR grade 3 </a:t>
              </a:r>
              <a:r>
                <a:rPr lang="de-DE" sz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or</a:t>
              </a:r>
              <a:r>
                <a:rPr lang="de-DE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4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72DE7C4-5042-7E42-2BF2-E523ABDD17AC}"/>
                </a:ext>
              </a:extLst>
            </p:cNvPr>
            <p:cNvCxnSpPr>
              <a:cxnSpLocks/>
            </p:cNvCxnSpPr>
            <p:nvPr/>
          </p:nvCxnSpPr>
          <p:spPr>
            <a:xfrm>
              <a:off x="6609733" y="1419622"/>
              <a:ext cx="0" cy="302433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F3FDBB-82EB-36E7-68A9-AB511A3E8539}"/>
              </a:ext>
            </a:extLst>
          </p:cNvPr>
          <p:cNvGrpSpPr/>
          <p:nvPr/>
        </p:nvGrpSpPr>
        <p:grpSpPr>
          <a:xfrm>
            <a:off x="54495" y="771550"/>
            <a:ext cx="2861321" cy="3816424"/>
            <a:chOff x="54495" y="771550"/>
            <a:chExt cx="2861321" cy="3816424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14EBA82E-C1BF-054D-9CE4-BFF8966C4FBC}"/>
                </a:ext>
              </a:extLst>
            </p:cNvPr>
            <p:cNvSpPr/>
            <p:nvPr/>
          </p:nvSpPr>
          <p:spPr>
            <a:xfrm>
              <a:off x="54495" y="1347614"/>
              <a:ext cx="2592288" cy="324036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33350" indent="-133350">
                <a:buFont typeface="Arial" panose="020B0604020202020204" pitchFamily="34" charset="0"/>
                <a:buChar char="•"/>
              </a:pPr>
              <a:r>
                <a:rPr lang="de-DE" sz="1200" b="1" dirty="0" err="1"/>
                <a:t>Secondary</a:t>
              </a:r>
              <a:r>
                <a:rPr lang="de-DE" sz="1200" b="1" dirty="0"/>
                <a:t> mitral </a:t>
              </a:r>
              <a:r>
                <a:rPr lang="de-DE" sz="1200" b="1" dirty="0" err="1"/>
                <a:t>regurgitation</a:t>
              </a:r>
              <a:r>
                <a:rPr lang="de-DE" sz="1200" b="1" dirty="0"/>
                <a:t>:</a:t>
              </a:r>
            </a:p>
            <a:p>
              <a:pPr marL="314325" indent="-161925">
                <a:buFont typeface="Symbol" pitchFamily="2" charset="2"/>
                <a:buChar char="-"/>
              </a:pPr>
              <a:r>
                <a:rPr lang="de-DE" sz="900" b="1" dirty="0"/>
                <a:t>EROA ≥ 0.2cm</a:t>
              </a:r>
              <a:r>
                <a:rPr lang="de-DE" sz="900" b="1" baseline="30000" dirty="0"/>
                <a:t>2</a:t>
              </a:r>
              <a:r>
                <a:rPr lang="de-DE" sz="900" b="1" dirty="0"/>
                <a:t> </a:t>
              </a:r>
            </a:p>
            <a:p>
              <a:pPr marL="314325" indent="-161925">
                <a:buFont typeface="Symbol" pitchFamily="2" charset="2"/>
                <a:buChar char="-"/>
              </a:pPr>
              <a:r>
                <a:rPr lang="de-DE" sz="900" b="1" dirty="0" err="1"/>
                <a:t>biplane</a:t>
              </a:r>
              <a:r>
                <a:rPr lang="de-DE" sz="900" b="1" dirty="0"/>
                <a:t> </a:t>
              </a:r>
              <a:r>
                <a:rPr lang="de-DE" sz="900" b="1" dirty="0" err="1"/>
                <a:t>vena</a:t>
              </a:r>
              <a:r>
                <a:rPr lang="de-DE" sz="900" b="1" dirty="0"/>
                <a:t> </a:t>
              </a:r>
              <a:r>
                <a:rPr lang="de-DE" sz="900" b="1" dirty="0" err="1"/>
                <a:t>contracta</a:t>
              </a:r>
              <a:r>
                <a:rPr lang="de-DE" sz="900" b="1" dirty="0"/>
                <a:t> &gt; 8mm</a:t>
              </a:r>
            </a:p>
            <a:p>
              <a:pPr marL="314325" indent="-161925">
                <a:buFont typeface="Symbol" pitchFamily="2" charset="2"/>
                <a:buChar char="-"/>
              </a:pPr>
              <a:r>
                <a:rPr lang="de-DE" sz="900" b="1" dirty="0" err="1"/>
                <a:t>regurgitant</a:t>
              </a:r>
              <a:r>
                <a:rPr lang="de-DE" sz="900" b="1" dirty="0"/>
                <a:t> </a:t>
              </a:r>
              <a:r>
                <a:rPr lang="de-DE" sz="900" b="1" dirty="0" err="1"/>
                <a:t>volume</a:t>
              </a:r>
              <a:r>
                <a:rPr lang="de-DE" sz="900" b="1" dirty="0"/>
                <a:t> ≥ 30ml </a:t>
              </a:r>
              <a:r>
                <a:rPr lang="de-DE" sz="900" b="1" dirty="0" err="1"/>
                <a:t>or</a:t>
              </a:r>
              <a:r>
                <a:rPr lang="de-DE" sz="900" b="1" dirty="0"/>
                <a:t> </a:t>
              </a:r>
              <a:r>
                <a:rPr lang="de-DE" sz="900" b="1" dirty="0" err="1"/>
                <a:t>regurgitant</a:t>
              </a:r>
              <a:r>
                <a:rPr lang="de-DE" sz="900" b="1" dirty="0"/>
                <a:t> </a:t>
              </a:r>
              <a:r>
                <a:rPr lang="de-DE" sz="900" b="1" dirty="0" err="1"/>
                <a:t>fraction</a:t>
              </a:r>
              <a:r>
                <a:rPr lang="de-DE" sz="900" b="1" dirty="0"/>
                <a:t> ≥ 50%</a:t>
              </a:r>
            </a:p>
            <a:p>
              <a:pPr marL="314325" indent="-161925">
                <a:buFont typeface="Symbol" pitchFamily="2" charset="2"/>
                <a:buChar char="-"/>
              </a:pPr>
              <a:r>
                <a:rPr lang="de-DE" sz="900" b="1" dirty="0"/>
                <a:t>at least </a:t>
              </a:r>
              <a:r>
                <a:rPr lang="de-DE" sz="900" b="1" dirty="0" err="1"/>
                <a:t>two</a:t>
              </a:r>
              <a:r>
                <a:rPr lang="de-DE" sz="900" b="1" dirty="0"/>
                <a:t> HF </a:t>
              </a:r>
              <a:r>
                <a:rPr lang="de-DE" sz="900" b="1" dirty="0" err="1"/>
                <a:t>hospitalisations</a:t>
              </a:r>
              <a:r>
                <a:rPr lang="de-DE" sz="900" b="1" dirty="0"/>
                <a:t> in </a:t>
              </a:r>
              <a:r>
                <a:rPr lang="de-DE" sz="900" b="1" dirty="0" err="1"/>
                <a:t>the</a:t>
              </a:r>
              <a:r>
                <a:rPr lang="de-DE" sz="900" b="1" dirty="0"/>
                <a:t> last 12 </a:t>
              </a:r>
              <a:r>
                <a:rPr lang="de-DE" sz="900" b="1" dirty="0" err="1"/>
                <a:t>months</a:t>
              </a:r>
              <a:endParaRPr lang="de-DE" sz="900" b="1" dirty="0"/>
            </a:p>
            <a:p>
              <a:pPr marL="152400"/>
              <a:endParaRPr lang="de-DE" sz="1050" b="1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de-DE" sz="1100" b="1" dirty="0"/>
                <a:t>LV </a:t>
              </a:r>
              <a:r>
                <a:rPr lang="de-DE" sz="1100" b="1" dirty="0" err="1"/>
                <a:t>ejection</a:t>
              </a:r>
              <a:r>
                <a:rPr lang="de-DE" sz="1100" b="1" dirty="0"/>
                <a:t> </a:t>
              </a:r>
              <a:r>
                <a:rPr lang="de-DE" sz="1100" b="1" dirty="0" err="1"/>
                <a:t>fraction</a:t>
              </a:r>
              <a:r>
                <a:rPr lang="de-DE" sz="1100" b="1" dirty="0"/>
                <a:t> ≥ 20%</a:t>
              </a:r>
            </a:p>
            <a:p>
              <a:endParaRPr lang="de-DE" sz="1100" b="1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de-DE" sz="1100" b="1" dirty="0"/>
                <a:t>High </a:t>
              </a:r>
              <a:r>
                <a:rPr lang="de-DE" sz="1100" b="1" dirty="0" err="1"/>
                <a:t>surgical</a:t>
              </a:r>
              <a:r>
                <a:rPr lang="de-DE" sz="1100" b="1" dirty="0"/>
                <a:t> </a:t>
              </a:r>
              <a:r>
                <a:rPr lang="de-DE" sz="1100" b="1" dirty="0" err="1"/>
                <a:t>risk</a:t>
              </a:r>
              <a:r>
                <a:rPr lang="de-DE" sz="1100" b="1" dirty="0"/>
                <a:t> </a:t>
              </a:r>
              <a:r>
                <a:rPr lang="de-DE" sz="1100" b="1" dirty="0" err="1"/>
                <a:t>determined</a:t>
              </a:r>
              <a:r>
                <a:rPr lang="de-DE" sz="1100" b="1" dirty="0"/>
                <a:t> </a:t>
              </a:r>
              <a:r>
                <a:rPr lang="de-DE" sz="1100" b="1" dirty="0" err="1"/>
                <a:t>by</a:t>
              </a:r>
              <a:r>
                <a:rPr lang="de-DE" sz="1100" b="1" dirty="0"/>
                <a:t> Heart Team </a:t>
              </a:r>
              <a:r>
                <a:rPr lang="de-DE" sz="1100" b="1" dirty="0" err="1"/>
                <a:t>consensus</a:t>
              </a:r>
              <a:endParaRPr lang="de-DE" sz="1100" b="1" dirty="0"/>
            </a:p>
            <a:p>
              <a:endParaRPr lang="de-DE" sz="1100" b="1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de-DE" sz="1100" b="1" dirty="0"/>
                <a:t>NYHA ≥ II </a:t>
              </a:r>
              <a:r>
                <a:rPr lang="de-DE" sz="1100" b="1" dirty="0" err="1"/>
                <a:t>despite</a:t>
              </a:r>
              <a:r>
                <a:rPr lang="de-DE" sz="1100" b="1" dirty="0"/>
                <a:t> GDMT</a:t>
              </a:r>
            </a:p>
            <a:p>
              <a:endParaRPr lang="de-DE" sz="1100" b="1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de-DE" sz="1100" b="1" dirty="0" err="1"/>
                <a:t>No</a:t>
              </a:r>
              <a:r>
                <a:rPr lang="de-DE" sz="1100" b="1" dirty="0"/>
                <a:t> </a:t>
              </a:r>
              <a:r>
                <a:rPr lang="de-DE" sz="1100" b="1" dirty="0" err="1"/>
                <a:t>other</a:t>
              </a:r>
              <a:r>
                <a:rPr lang="de-DE" sz="1100" b="1" dirty="0"/>
                <a:t> </a:t>
              </a:r>
              <a:r>
                <a:rPr lang="de-DE" sz="1100" b="1" dirty="0" err="1"/>
                <a:t>severe</a:t>
              </a:r>
              <a:r>
                <a:rPr lang="de-DE" sz="1100" b="1" dirty="0"/>
                <a:t> </a:t>
              </a:r>
              <a:r>
                <a:rPr lang="de-DE" sz="1100" b="1" dirty="0" err="1"/>
                <a:t>valve</a:t>
              </a:r>
              <a:r>
                <a:rPr lang="de-DE" sz="1100" b="1" dirty="0"/>
                <a:t> </a:t>
              </a:r>
              <a:r>
                <a:rPr lang="de-DE" sz="1100" b="1" dirty="0" err="1"/>
                <a:t>disorder</a:t>
              </a:r>
              <a:endParaRPr lang="de-DE" sz="1100" b="1" dirty="0"/>
            </a:p>
            <a:p>
              <a:endParaRPr lang="de-DE" sz="1100" b="1" dirty="0"/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de-DE" sz="1100" b="1" dirty="0" err="1"/>
                <a:t>No</a:t>
              </a:r>
              <a:r>
                <a:rPr lang="de-DE" sz="1100" b="1" dirty="0"/>
                <a:t> </a:t>
              </a:r>
              <a:r>
                <a:rPr lang="de-DE" sz="1100" b="1" dirty="0" err="1"/>
                <a:t>revascularisation</a:t>
              </a:r>
              <a:r>
                <a:rPr lang="de-DE" sz="1100" b="1" dirty="0"/>
                <a:t> </a:t>
              </a:r>
              <a:r>
                <a:rPr lang="de-DE" sz="1100" b="1" dirty="0" err="1"/>
                <a:t>or</a:t>
              </a:r>
              <a:r>
                <a:rPr lang="de-DE" sz="1100" b="1" dirty="0"/>
                <a:t> CRT ≤ 30d</a:t>
              </a:r>
              <a:endParaRPr lang="de-DE" sz="1200" b="1" dirty="0"/>
            </a:p>
            <a:p>
              <a:pPr marL="314325" indent="-161925">
                <a:buFont typeface="Symbol" pitchFamily="2" charset="2"/>
                <a:buChar char="-"/>
              </a:pPr>
              <a:endParaRPr lang="de-DE" sz="1200" b="1" dirty="0"/>
            </a:p>
            <a:p>
              <a:pPr marL="314325" indent="-161925">
                <a:buFont typeface="Symbol" pitchFamily="2" charset="2"/>
                <a:buChar char="-"/>
              </a:pPr>
              <a:endParaRPr lang="de-DE" sz="1200" b="1" dirty="0"/>
            </a:p>
          </p:txBody>
        </p:sp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5F298925-8BC5-C17B-2CEC-199699185DF7}"/>
                </a:ext>
              </a:extLst>
            </p:cNvPr>
            <p:cNvSpPr/>
            <p:nvPr/>
          </p:nvSpPr>
          <p:spPr>
            <a:xfrm>
              <a:off x="918591" y="771550"/>
              <a:ext cx="864096" cy="64807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Key </a:t>
              </a:r>
              <a:r>
                <a:rPr lang="de-DE" sz="1000" b="1" dirty="0" err="1"/>
                <a:t>eligibilty</a:t>
              </a:r>
              <a:r>
                <a:rPr lang="de-DE" sz="1000" b="1" dirty="0"/>
                <a:t> </a:t>
              </a:r>
              <a:r>
                <a:rPr lang="de-DE" sz="1000" b="1" dirty="0" err="1"/>
                <a:t>criteria</a:t>
              </a:r>
              <a:endParaRPr lang="de-DE" sz="1000" b="1" dirty="0"/>
            </a:p>
          </p:txBody>
        </p:sp>
        <p:cxnSp>
          <p:nvCxnSpPr>
            <p:cNvPr id="16" name="Gewinkelte Verbindung 15">
              <a:extLst>
                <a:ext uri="{FF2B5EF4-FFF2-40B4-BE49-F238E27FC236}">
                  <a16:creationId xmlns:a16="http://schemas.microsoft.com/office/drawing/2014/main" id="{EC1BE8FD-7CCB-EB9D-7263-2965355A2D1E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2646783" y="2967794"/>
              <a:ext cx="269033" cy="79330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>
              <a:extLst>
                <a:ext uri="{FF2B5EF4-FFF2-40B4-BE49-F238E27FC236}">
                  <a16:creationId xmlns:a16="http://schemas.microsoft.com/office/drawing/2014/main" id="{335FAED6-3CE3-C8E2-15C6-A8536152D7F0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2646783" y="2132968"/>
              <a:ext cx="269033" cy="83482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893C4DE4-2C72-6516-EA36-B9855BA81CDF}"/>
              </a:ext>
            </a:extLst>
          </p:cNvPr>
          <p:cNvSpPr txBox="1"/>
          <p:nvPr/>
        </p:nvSpPr>
        <p:spPr>
          <a:xfrm>
            <a:off x="3977750" y="2823792"/>
            <a:ext cx="140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1:1-randomization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7C5EAF4-F6C8-3033-5CD3-49DAC1ED5BD6}"/>
              </a:ext>
            </a:extLst>
          </p:cNvPr>
          <p:cNvSpPr txBox="1"/>
          <p:nvPr/>
        </p:nvSpPr>
        <p:spPr>
          <a:xfrm>
            <a:off x="2821937" y="865044"/>
            <a:ext cx="386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Multicentric</a:t>
            </a:r>
            <a:r>
              <a:rPr lang="de-DE" sz="1600" b="1" dirty="0"/>
              <a:t> </a:t>
            </a:r>
            <a:r>
              <a:rPr lang="de-DE" sz="1600" b="1" dirty="0" err="1"/>
              <a:t>controlled</a:t>
            </a:r>
            <a:r>
              <a:rPr lang="de-DE" sz="1600" b="1" dirty="0"/>
              <a:t> non-</a:t>
            </a:r>
            <a:r>
              <a:rPr lang="de-DE" sz="1600" b="1" dirty="0" err="1"/>
              <a:t>inferiority</a:t>
            </a:r>
            <a:r>
              <a:rPr lang="de-DE" sz="1600" b="1" dirty="0"/>
              <a:t> </a:t>
            </a:r>
            <a:r>
              <a:rPr lang="de-DE" sz="1600" b="1" dirty="0" err="1"/>
              <a:t>trial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B0F001-E933-3D7F-8026-CB7EE9556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Sample Size And Power Analysis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50A2A1-7B49-097B-20F1-C20F425291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705" y="1059582"/>
            <a:ext cx="8208590" cy="3254421"/>
          </a:xfrm>
          <a:solidFill>
            <a:srgbClr val="C00000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</a:rPr>
              <a:t>Assumptions</a:t>
            </a: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800" b="0" dirty="0" err="1">
                <a:solidFill>
                  <a:schemeClr val="bg1"/>
                </a:solidFill>
              </a:rPr>
              <a:t>incidence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 err="1">
                <a:solidFill>
                  <a:schemeClr val="bg1"/>
                </a:solidFill>
              </a:rPr>
              <a:t>of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 err="1">
                <a:solidFill>
                  <a:schemeClr val="bg1"/>
                </a:solidFill>
              </a:rPr>
              <a:t>primary</a:t>
            </a:r>
            <a:r>
              <a:rPr lang="de-DE" sz="1800" b="0" dirty="0">
                <a:solidFill>
                  <a:schemeClr val="bg1"/>
                </a:solidFill>
              </a:rPr>
              <a:t> end-point:		35%</a:t>
            </a:r>
          </a:p>
          <a:p>
            <a:pPr marL="0" indent="0">
              <a:buNone/>
            </a:pPr>
            <a:r>
              <a:rPr lang="de-DE" sz="1800" b="0" dirty="0">
                <a:solidFill>
                  <a:schemeClr val="bg1"/>
                </a:solidFill>
              </a:rPr>
              <a:t>non-</a:t>
            </a:r>
            <a:r>
              <a:rPr lang="de-DE" sz="1800" b="0" dirty="0" err="1">
                <a:solidFill>
                  <a:schemeClr val="bg1"/>
                </a:solidFill>
              </a:rPr>
              <a:t>inferiority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 err="1">
                <a:solidFill>
                  <a:schemeClr val="bg1"/>
                </a:solidFill>
              </a:rPr>
              <a:t>margin</a:t>
            </a:r>
            <a:r>
              <a:rPr lang="de-DE" sz="1800" b="0" dirty="0">
                <a:solidFill>
                  <a:schemeClr val="bg1"/>
                </a:solidFill>
              </a:rPr>
              <a:t>: 				17.5%</a:t>
            </a:r>
          </a:p>
          <a:p>
            <a:pPr marL="0" indent="0">
              <a:buNone/>
            </a:pPr>
            <a:r>
              <a:rPr lang="de-DE" sz="1800" b="0" dirty="0">
                <a:solidFill>
                  <a:schemeClr val="bg1"/>
                </a:solidFill>
              </a:rPr>
              <a:t>→ sample </a:t>
            </a:r>
            <a:r>
              <a:rPr lang="de-DE" sz="1800" b="0" dirty="0" err="1">
                <a:solidFill>
                  <a:schemeClr val="bg1"/>
                </a:solidFill>
              </a:rPr>
              <a:t>size</a:t>
            </a:r>
            <a:r>
              <a:rPr lang="de-DE" sz="1800" b="0" dirty="0">
                <a:solidFill>
                  <a:schemeClr val="bg1"/>
                </a:solidFill>
              </a:rPr>
              <a:t>: </a:t>
            </a:r>
          </a:p>
          <a:p>
            <a:pPr marL="230188" indent="-230188">
              <a:buNone/>
            </a:pPr>
            <a:r>
              <a:rPr lang="de-DE" sz="1800" b="0" dirty="0">
                <a:solidFill>
                  <a:schemeClr val="bg1"/>
                </a:solidFill>
              </a:rPr>
              <a:t>	180 </a:t>
            </a:r>
            <a:r>
              <a:rPr lang="de-DE" sz="1800" b="0" dirty="0" err="1">
                <a:solidFill>
                  <a:schemeClr val="bg1"/>
                </a:solidFill>
              </a:rPr>
              <a:t>patients</a:t>
            </a:r>
            <a:r>
              <a:rPr lang="de-DE" sz="1800" b="0" dirty="0">
                <a:solidFill>
                  <a:schemeClr val="bg1"/>
                </a:solidFill>
              </a:rPr>
              <a:t> (90 per </a:t>
            </a:r>
            <a:r>
              <a:rPr lang="de-DE" sz="1800" b="0" dirty="0" err="1">
                <a:solidFill>
                  <a:schemeClr val="bg1"/>
                </a:solidFill>
              </a:rPr>
              <a:t>group</a:t>
            </a:r>
            <a:r>
              <a:rPr lang="de-DE" sz="1800" b="0" dirty="0">
                <a:solidFill>
                  <a:schemeClr val="bg1"/>
                </a:solidFill>
              </a:rPr>
              <a:t>) </a:t>
            </a:r>
            <a:r>
              <a:rPr lang="de-DE" sz="1800" b="0" dirty="0" err="1">
                <a:solidFill>
                  <a:schemeClr val="bg1"/>
                </a:solidFill>
              </a:rPr>
              <a:t>provide</a:t>
            </a:r>
            <a:r>
              <a:rPr lang="de-DE" sz="1800" b="0" dirty="0">
                <a:solidFill>
                  <a:schemeClr val="bg1"/>
                </a:solidFill>
              </a:rPr>
              <a:t> a power (1-</a:t>
            </a:r>
            <a:r>
              <a:rPr lang="de-DE" sz="1800" b="0" dirty="0">
                <a:solidFill>
                  <a:schemeClr val="bg1"/>
                </a:solidFill>
                <a:latin typeface="Symbol" pitchFamily="2" charset="2"/>
              </a:rPr>
              <a:t>b</a:t>
            </a:r>
            <a:r>
              <a:rPr lang="de-DE" sz="1800" b="0" dirty="0">
                <a:solidFill>
                  <a:schemeClr val="bg1"/>
                </a:solidFill>
              </a:rPr>
              <a:t>) </a:t>
            </a:r>
            <a:r>
              <a:rPr lang="de-DE" sz="1800" b="0" dirty="0" err="1">
                <a:solidFill>
                  <a:schemeClr val="bg1"/>
                </a:solidFill>
              </a:rPr>
              <a:t>of</a:t>
            </a:r>
            <a:r>
              <a:rPr lang="de-DE" sz="1800" b="0" dirty="0">
                <a:solidFill>
                  <a:schemeClr val="bg1"/>
                </a:solidFill>
              </a:rPr>
              <a:t> 80% at a </a:t>
            </a:r>
            <a:r>
              <a:rPr lang="de-DE" sz="1800" b="0" dirty="0" err="1">
                <a:solidFill>
                  <a:schemeClr val="bg1"/>
                </a:solidFill>
              </a:rPr>
              <a:t>one-sided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>
                <a:solidFill>
                  <a:schemeClr val="bg1"/>
                </a:solidFill>
                <a:latin typeface="Symbol" pitchFamily="2" charset="2"/>
              </a:rPr>
              <a:t>a</a:t>
            </a:r>
            <a:r>
              <a:rPr lang="de-DE" sz="1800" b="0" dirty="0">
                <a:solidFill>
                  <a:schemeClr val="bg1"/>
                </a:solidFill>
              </a:rPr>
              <a:t> </a:t>
            </a:r>
            <a:r>
              <a:rPr lang="de-DE" sz="1800" b="0" dirty="0" err="1">
                <a:solidFill>
                  <a:schemeClr val="bg1"/>
                </a:solidFill>
              </a:rPr>
              <a:t>of</a:t>
            </a:r>
            <a:r>
              <a:rPr lang="de-DE" sz="1800" b="0" dirty="0">
                <a:solidFill>
                  <a:schemeClr val="bg1"/>
                </a:solidFill>
              </a:rPr>
              <a:t> 0.05</a:t>
            </a:r>
            <a:endParaRPr lang="de-DE" sz="20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000" b="0" dirty="0">
                <a:solidFill>
                  <a:schemeClr val="bg1"/>
                </a:solidFill>
              </a:rPr>
              <a:t>→ </a:t>
            </a:r>
            <a:r>
              <a:rPr lang="de-DE" sz="2000" b="0" dirty="0" err="1">
                <a:solidFill>
                  <a:schemeClr val="bg1"/>
                </a:solidFill>
              </a:rPr>
              <a:t>accounting</a:t>
            </a:r>
            <a:r>
              <a:rPr lang="de-DE" sz="2000" b="0" dirty="0">
                <a:solidFill>
                  <a:schemeClr val="bg1"/>
                </a:solidFill>
              </a:rPr>
              <a:t> </a:t>
            </a:r>
            <a:r>
              <a:rPr lang="de-DE" sz="2000" b="0" dirty="0" err="1">
                <a:solidFill>
                  <a:schemeClr val="bg1"/>
                </a:solidFill>
              </a:rPr>
              <a:t>for</a:t>
            </a:r>
            <a:r>
              <a:rPr lang="de-DE" sz="2000" b="0" dirty="0">
                <a:solidFill>
                  <a:schemeClr val="bg1"/>
                </a:solidFill>
              </a:rPr>
              <a:t> </a:t>
            </a:r>
            <a:r>
              <a:rPr lang="de-DE" sz="2000" b="0" dirty="0" err="1">
                <a:solidFill>
                  <a:schemeClr val="bg1"/>
                </a:solidFill>
              </a:rPr>
              <a:t>stratification</a:t>
            </a:r>
            <a:r>
              <a:rPr lang="de-DE" sz="2000" b="0" dirty="0">
                <a:solidFill>
                  <a:schemeClr val="bg1"/>
                </a:solidFill>
              </a:rPr>
              <a:t> </a:t>
            </a:r>
            <a:r>
              <a:rPr lang="de-DE" sz="2000" b="0" dirty="0" err="1">
                <a:solidFill>
                  <a:schemeClr val="bg1"/>
                </a:solidFill>
              </a:rPr>
              <a:t>by</a:t>
            </a:r>
            <a:r>
              <a:rPr lang="de-DE" sz="2000" b="0" dirty="0">
                <a:solidFill>
                  <a:schemeClr val="bg1"/>
                </a:solidFill>
              </a:rPr>
              <a:t> </a:t>
            </a:r>
            <a:r>
              <a:rPr lang="de-DE" sz="2000" b="0" dirty="0" err="1">
                <a:solidFill>
                  <a:schemeClr val="bg1"/>
                </a:solidFill>
              </a:rPr>
              <a:t>study</a:t>
            </a:r>
            <a:r>
              <a:rPr lang="de-DE" sz="2000" b="0" dirty="0">
                <a:solidFill>
                  <a:schemeClr val="bg1"/>
                </a:solidFill>
              </a:rPr>
              <a:t> </a:t>
            </a:r>
            <a:r>
              <a:rPr lang="de-DE" sz="2000" b="0" dirty="0" err="1">
                <a:solidFill>
                  <a:schemeClr val="bg1"/>
                </a:solidFill>
              </a:rPr>
              <a:t>site</a:t>
            </a:r>
            <a:r>
              <a:rPr lang="de-DE" sz="2000" b="0" dirty="0">
                <a:solidFill>
                  <a:schemeClr val="bg1"/>
                </a:solidFill>
              </a:rPr>
              <a:t> and 5% </a:t>
            </a:r>
            <a:r>
              <a:rPr lang="de-DE" sz="2000" b="0" dirty="0" err="1">
                <a:solidFill>
                  <a:schemeClr val="bg1"/>
                </a:solidFill>
              </a:rPr>
              <a:t>drop-out</a:t>
            </a:r>
            <a:r>
              <a:rPr lang="de-DE" sz="2000" b="0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210 </a:t>
            </a:r>
            <a:r>
              <a:rPr lang="de-DE" dirty="0" err="1">
                <a:solidFill>
                  <a:schemeClr val="bg1"/>
                </a:solidFill>
              </a:rPr>
              <a:t>patients</a:t>
            </a:r>
            <a:r>
              <a:rPr lang="de-DE" dirty="0">
                <a:solidFill>
                  <a:schemeClr val="bg1"/>
                </a:solidFill>
              </a:rPr>
              <a:t> (105 per </a:t>
            </a:r>
            <a:r>
              <a:rPr lang="de-DE" dirty="0" err="1">
                <a:solidFill>
                  <a:schemeClr val="bg1"/>
                </a:solidFill>
              </a:rPr>
              <a:t>group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A33461-FBB1-A67C-03D6-775A461A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41404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8F33ED-3E94-BA71-2A5D-D17A3F69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Study Conduct</a:t>
            </a:r>
          </a:p>
        </p:txBody>
      </p:sp>
      <p:pic>
        <p:nvPicPr>
          <p:cNvPr id="1026" name="Picture 2" descr="Karte bundesrepublik deutschland Schwarzweiß-Stockfotos und ...">
            <a:extLst>
              <a:ext uri="{FF2B5EF4-FFF2-40B4-BE49-F238E27FC236}">
                <a16:creationId xmlns:a16="http://schemas.microsoft.com/office/drawing/2014/main" id="{B2ABE44C-7FD4-0C7F-7B75-74D274248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 bwMode="auto">
          <a:xfrm>
            <a:off x="5148064" y="267494"/>
            <a:ext cx="3384375" cy="45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D08A924-E069-6005-ED4B-61B75595D7B4}"/>
              </a:ext>
            </a:extLst>
          </p:cNvPr>
          <p:cNvSpPr/>
          <p:nvPr/>
        </p:nvSpPr>
        <p:spPr>
          <a:xfrm>
            <a:off x="5507681" y="2447754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7CC161-215F-AE63-A2AA-0D833E78A4F8}"/>
              </a:ext>
            </a:extLst>
          </p:cNvPr>
          <p:cNvSpPr txBox="1"/>
          <p:nvPr/>
        </p:nvSpPr>
        <p:spPr>
          <a:xfrm>
            <a:off x="5472098" y="2351332"/>
            <a:ext cx="613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Cologne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ABA3969-EA6A-98C3-155A-0864DCA705E6}"/>
              </a:ext>
            </a:extLst>
          </p:cNvPr>
          <p:cNvSpPr/>
          <p:nvPr/>
        </p:nvSpPr>
        <p:spPr>
          <a:xfrm>
            <a:off x="5458883" y="2347587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6C5322-D6A8-893B-FAAD-EDEA0D0E4FE2}"/>
              </a:ext>
            </a:extLst>
          </p:cNvPr>
          <p:cNvSpPr txBox="1"/>
          <p:nvPr/>
        </p:nvSpPr>
        <p:spPr>
          <a:xfrm>
            <a:off x="5426450" y="2221836"/>
            <a:ext cx="741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Düsseldorf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0C64103-E7B9-E0FF-A0D2-D8A989892B95}"/>
              </a:ext>
            </a:extLst>
          </p:cNvPr>
          <p:cNvSpPr/>
          <p:nvPr/>
        </p:nvSpPr>
        <p:spPr>
          <a:xfrm>
            <a:off x="6229273" y="1902869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F3997-7836-AAF0-EB30-5D35DB17032A}"/>
              </a:ext>
            </a:extLst>
          </p:cNvPr>
          <p:cNvSpPr txBox="1"/>
          <p:nvPr/>
        </p:nvSpPr>
        <p:spPr>
          <a:xfrm>
            <a:off x="5797225" y="1961957"/>
            <a:ext cx="1036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Bad Oeynhausen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90ED9E-7016-0A8A-55A9-08900F3B9A96}"/>
              </a:ext>
            </a:extLst>
          </p:cNvPr>
          <p:cNvSpPr/>
          <p:nvPr/>
        </p:nvSpPr>
        <p:spPr>
          <a:xfrm>
            <a:off x="7309393" y="4292053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DBE53FE-F4F2-863D-D1BC-2883ADF69FCF}"/>
              </a:ext>
            </a:extLst>
          </p:cNvPr>
          <p:cNvSpPr txBox="1"/>
          <p:nvPr/>
        </p:nvSpPr>
        <p:spPr>
          <a:xfrm>
            <a:off x="6961735" y="4097225"/>
            <a:ext cx="8393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LMU Munich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219BA26-A060-1B5F-7571-564C2AD2E6B8}"/>
              </a:ext>
            </a:extLst>
          </p:cNvPr>
          <p:cNvSpPr/>
          <p:nvPr/>
        </p:nvSpPr>
        <p:spPr>
          <a:xfrm>
            <a:off x="6658737" y="1157817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295B14-C44F-7489-FE66-2EEB526D0831}"/>
              </a:ext>
            </a:extLst>
          </p:cNvPr>
          <p:cNvSpPr txBox="1"/>
          <p:nvPr/>
        </p:nvSpPr>
        <p:spPr>
          <a:xfrm>
            <a:off x="6276351" y="1240933"/>
            <a:ext cx="889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UKE Hamburg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E724B8-1FEE-1BB8-CC3D-10CDD32284D0}"/>
              </a:ext>
            </a:extLst>
          </p:cNvPr>
          <p:cNvSpPr/>
          <p:nvPr/>
        </p:nvSpPr>
        <p:spPr>
          <a:xfrm>
            <a:off x="6189495" y="3319752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52DF2B-315E-8D1A-9258-CE89CBD75AD4}"/>
              </a:ext>
            </a:extLst>
          </p:cNvPr>
          <p:cNvSpPr txBox="1"/>
          <p:nvPr/>
        </p:nvSpPr>
        <p:spPr>
          <a:xfrm>
            <a:off x="5562827" y="3237512"/>
            <a:ext cx="675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Frankfurt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9A5973E-2E6D-0826-9852-1A0C88AF619F}"/>
              </a:ext>
            </a:extLst>
          </p:cNvPr>
          <p:cNvSpPr/>
          <p:nvPr/>
        </p:nvSpPr>
        <p:spPr>
          <a:xfrm>
            <a:off x="6261503" y="3227126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9B8CCEC-AAFC-5D79-203A-1C722762CFC0}"/>
              </a:ext>
            </a:extLst>
          </p:cNvPr>
          <p:cNvSpPr txBox="1"/>
          <p:nvPr/>
        </p:nvSpPr>
        <p:spPr>
          <a:xfrm>
            <a:off x="5648909" y="3054104"/>
            <a:ext cx="872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Bad Nauheim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37AB048-20DA-F2B5-5FAF-2473DBA7F412}"/>
              </a:ext>
            </a:extLst>
          </p:cNvPr>
          <p:cNvSpPr/>
          <p:nvPr/>
        </p:nvSpPr>
        <p:spPr>
          <a:xfrm>
            <a:off x="5695315" y="2538223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0E304FC-66F0-B827-B9D8-DA87B921048F}"/>
              </a:ext>
            </a:extLst>
          </p:cNvPr>
          <p:cNvSpPr txBox="1"/>
          <p:nvPr/>
        </p:nvSpPr>
        <p:spPr>
          <a:xfrm>
            <a:off x="5676990" y="2478797"/>
            <a:ext cx="6405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Siegburg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6FC8B3E-90B2-ED57-E25B-F1DA8E3F1DA3}"/>
              </a:ext>
            </a:extLst>
          </p:cNvPr>
          <p:cNvSpPr/>
          <p:nvPr/>
        </p:nvSpPr>
        <p:spPr>
          <a:xfrm>
            <a:off x="5329087" y="2551143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ED37445-EA55-67BF-1FEA-2EA735482EA9}"/>
              </a:ext>
            </a:extLst>
          </p:cNvPr>
          <p:cNvSpPr txBox="1"/>
          <p:nvPr/>
        </p:nvSpPr>
        <p:spPr>
          <a:xfrm>
            <a:off x="5188614" y="2584375"/>
            <a:ext cx="5828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Aachen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FB11511-8838-72FD-51F2-EC6A532D9E5E}"/>
              </a:ext>
            </a:extLst>
          </p:cNvPr>
          <p:cNvSpPr/>
          <p:nvPr/>
        </p:nvSpPr>
        <p:spPr>
          <a:xfrm>
            <a:off x="7265775" y="2692156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2677091-14D3-AFA6-70C7-9855C120C024}"/>
              </a:ext>
            </a:extLst>
          </p:cNvPr>
          <p:cNvSpPr txBox="1"/>
          <p:nvPr/>
        </p:nvSpPr>
        <p:spPr>
          <a:xfrm>
            <a:off x="6872619" y="2608020"/>
            <a:ext cx="440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Jena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EDB7D58-9E4E-91CE-2609-2BA9E6A445F3}"/>
              </a:ext>
            </a:extLst>
          </p:cNvPr>
          <p:cNvSpPr/>
          <p:nvPr/>
        </p:nvSpPr>
        <p:spPr>
          <a:xfrm>
            <a:off x="6618408" y="4173533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AC7BBE1-5364-8B1A-5F99-21A311B90770}"/>
              </a:ext>
            </a:extLst>
          </p:cNvPr>
          <p:cNvSpPr txBox="1"/>
          <p:nvPr/>
        </p:nvSpPr>
        <p:spPr>
          <a:xfrm>
            <a:off x="6218560" y="4097225"/>
            <a:ext cx="422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Ulm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7352497-3701-36DF-3668-3E6BBEF1B784}"/>
              </a:ext>
            </a:extLst>
          </p:cNvPr>
          <p:cNvSpPr/>
          <p:nvPr/>
        </p:nvSpPr>
        <p:spPr>
          <a:xfrm>
            <a:off x="7393783" y="831990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053EBC-B1AC-3B91-8C14-2AC3C7EC0B06}"/>
              </a:ext>
            </a:extLst>
          </p:cNvPr>
          <p:cNvSpPr txBox="1"/>
          <p:nvPr/>
        </p:nvSpPr>
        <p:spPr>
          <a:xfrm>
            <a:off x="7163144" y="872718"/>
            <a:ext cx="6052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Rostock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CB9545F-342D-3F1D-DEF7-729C1224CF52}"/>
              </a:ext>
            </a:extLst>
          </p:cNvPr>
          <p:cNvSpPr/>
          <p:nvPr/>
        </p:nvSpPr>
        <p:spPr>
          <a:xfrm>
            <a:off x="7479902" y="2366232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F4CBF9A-D489-DBA3-9DAB-9236FF635979}"/>
              </a:ext>
            </a:extLst>
          </p:cNvPr>
          <p:cNvSpPr txBox="1"/>
          <p:nvPr/>
        </p:nvSpPr>
        <p:spPr>
          <a:xfrm>
            <a:off x="7465791" y="2329313"/>
            <a:ext cx="550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Leipzig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E6638A7-920A-15D4-0C8D-46C68ED3572C}"/>
              </a:ext>
            </a:extLst>
          </p:cNvPr>
          <p:cNvSpPr/>
          <p:nvPr/>
        </p:nvSpPr>
        <p:spPr>
          <a:xfrm>
            <a:off x="5408032" y="2235107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D1B51FC-1134-DD70-8ACC-719F052D9395}"/>
              </a:ext>
            </a:extLst>
          </p:cNvPr>
          <p:cNvSpPr txBox="1"/>
          <p:nvPr/>
        </p:nvSpPr>
        <p:spPr>
          <a:xfrm>
            <a:off x="5225594" y="2046885"/>
            <a:ext cx="571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Krefeld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FC0E97-9EFE-909C-0F25-943C82DDA348}"/>
              </a:ext>
            </a:extLst>
          </p:cNvPr>
          <p:cNvSpPr/>
          <p:nvPr/>
        </p:nvSpPr>
        <p:spPr>
          <a:xfrm>
            <a:off x="7196613" y="1915789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3C8A5C4-8C62-0E81-3CD1-A770EF91E2F9}"/>
              </a:ext>
            </a:extLst>
          </p:cNvPr>
          <p:cNvSpPr txBox="1"/>
          <p:nvPr/>
        </p:nvSpPr>
        <p:spPr>
          <a:xfrm>
            <a:off x="6843408" y="1960302"/>
            <a:ext cx="7784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Magdeburg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9FD34DD-1BD1-2BE9-51FA-98B2D4E87026}"/>
              </a:ext>
            </a:extLst>
          </p:cNvPr>
          <p:cNvSpPr/>
          <p:nvPr/>
        </p:nvSpPr>
        <p:spPr>
          <a:xfrm>
            <a:off x="6864542" y="939471"/>
            <a:ext cx="72008" cy="72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A4B1F5F-F856-8F7D-25B6-116870A0D136}"/>
              </a:ext>
            </a:extLst>
          </p:cNvPr>
          <p:cNvSpPr txBox="1"/>
          <p:nvPr/>
        </p:nvSpPr>
        <p:spPr>
          <a:xfrm>
            <a:off x="6365362" y="770902"/>
            <a:ext cx="558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900" b="1" i="0" kern="1200" dirty="0">
                <a:solidFill>
                  <a:schemeClr val="tx1"/>
                </a:solidFill>
                <a:latin typeface="+mn-lt"/>
                <a:ea typeface="+mn-ea"/>
              </a:rPr>
              <a:t>Lübeck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FFAEAC7-E1EC-3DD4-65FC-890DB13181DC}"/>
              </a:ext>
            </a:extLst>
          </p:cNvPr>
          <p:cNvSpPr txBox="1"/>
          <p:nvPr/>
        </p:nvSpPr>
        <p:spPr>
          <a:xfrm>
            <a:off x="293311" y="1842403"/>
            <a:ext cx="4199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patients</a:t>
            </a:r>
            <a:r>
              <a:rPr lang="de-DE" sz="1600" b="1" dirty="0"/>
              <a:t> </a:t>
            </a:r>
            <a:r>
              <a:rPr lang="de-DE" sz="1600" b="1" dirty="0" err="1"/>
              <a:t>enrolled</a:t>
            </a:r>
            <a:r>
              <a:rPr lang="de-DE" sz="1600" b="1" dirty="0"/>
              <a:t> in 16 </a:t>
            </a:r>
            <a:r>
              <a:rPr lang="de-DE" sz="1600" b="1" dirty="0" err="1"/>
              <a:t>participating</a:t>
            </a:r>
            <a:r>
              <a:rPr lang="de-DE" sz="1600" b="1" dirty="0"/>
              <a:t> </a:t>
            </a:r>
            <a:r>
              <a:rPr lang="de-DE" sz="1600" b="1" dirty="0" err="1"/>
              <a:t>study</a:t>
            </a:r>
            <a:r>
              <a:rPr lang="de-DE" sz="1600" b="1" dirty="0"/>
              <a:t> </a:t>
            </a:r>
            <a:r>
              <a:rPr lang="de-DE" sz="1600" b="1" dirty="0" err="1"/>
              <a:t>sites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1C6B3B2-6011-3B34-3B87-500A15A1FB8F}"/>
              </a:ext>
            </a:extLst>
          </p:cNvPr>
          <p:cNvSpPr txBox="1"/>
          <p:nvPr/>
        </p:nvSpPr>
        <p:spPr>
          <a:xfrm>
            <a:off x="293311" y="1036112"/>
            <a:ext cx="485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investigator-initiated</a:t>
            </a:r>
            <a:r>
              <a:rPr lang="de-DE" sz="1600" b="1" dirty="0"/>
              <a:t> </a:t>
            </a:r>
            <a:r>
              <a:rPr lang="de-DE" sz="1600" b="1" dirty="0" err="1"/>
              <a:t>study</a:t>
            </a:r>
            <a:r>
              <a:rPr lang="de-DE" sz="1600" b="1" dirty="0"/>
              <a:t> </a:t>
            </a:r>
            <a:r>
              <a:rPr lang="de-DE" sz="1600" b="1" dirty="0" err="1"/>
              <a:t>supported</a:t>
            </a:r>
            <a:r>
              <a:rPr lang="de-DE" sz="1600" b="1" dirty="0"/>
              <a:t> </a:t>
            </a:r>
            <a:r>
              <a:rPr lang="de-DE" sz="1600" b="1" dirty="0" err="1"/>
              <a:t>by</a:t>
            </a:r>
            <a:r>
              <a:rPr lang="de-DE" sz="1600" b="1" dirty="0"/>
              <a:t> an </a:t>
            </a:r>
            <a:r>
              <a:rPr lang="de-DE" sz="1600" b="1" dirty="0" err="1"/>
              <a:t>unrestricted</a:t>
            </a:r>
            <a:r>
              <a:rPr lang="de-DE" sz="1600" b="1" dirty="0"/>
              <a:t> </a:t>
            </a:r>
            <a:r>
              <a:rPr lang="de-DE" sz="1600" b="1" dirty="0" err="1"/>
              <a:t>research</a:t>
            </a:r>
            <a:r>
              <a:rPr lang="de-DE" sz="1600" b="1" dirty="0"/>
              <a:t> </a:t>
            </a:r>
            <a:r>
              <a:rPr lang="de-DE" sz="1600" b="1" dirty="0" err="1"/>
              <a:t>grant</a:t>
            </a:r>
            <a:r>
              <a:rPr lang="de-DE" sz="1600" b="1" dirty="0"/>
              <a:t> </a:t>
            </a:r>
            <a:r>
              <a:rPr lang="de-DE" sz="1600" b="1" dirty="0" err="1"/>
              <a:t>by</a:t>
            </a:r>
            <a:r>
              <a:rPr lang="de-DE" sz="1600" b="1" dirty="0"/>
              <a:t> Abbott </a:t>
            </a:r>
            <a:r>
              <a:rPr lang="de-DE" sz="1600" b="1" dirty="0" err="1"/>
              <a:t>Vascular</a:t>
            </a:r>
            <a:r>
              <a:rPr lang="de-DE" sz="1600" b="1" dirty="0"/>
              <a:t> 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8071C45-21DD-94AC-38DE-A00E79AEC9B6}"/>
              </a:ext>
            </a:extLst>
          </p:cNvPr>
          <p:cNvSpPr txBox="1"/>
          <p:nvPr/>
        </p:nvSpPr>
        <p:spPr>
          <a:xfrm>
            <a:off x="293311" y="2402473"/>
            <a:ext cx="428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/>
              <a:t>Echo Core Lab: University Medical Center Mainz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7B1B42-B371-C82D-ACB3-264CE0255187}"/>
              </a:ext>
            </a:extLst>
          </p:cNvPr>
          <p:cNvSpPr txBox="1"/>
          <p:nvPr/>
        </p:nvSpPr>
        <p:spPr>
          <a:xfrm>
            <a:off x="293311" y="2962543"/>
            <a:ext cx="4953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5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pts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. lost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to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follow-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up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, 15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pts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. </a:t>
            </a:r>
            <a:r>
              <a:rPr lang="de-DE" sz="1600" b="1" dirty="0" err="1"/>
              <a:t>w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ithdraw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consent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847144-DF61-6380-4DB7-D35DFEF80F67}"/>
              </a:ext>
            </a:extLst>
          </p:cNvPr>
          <p:cNvSpPr txBox="1"/>
          <p:nvPr/>
        </p:nvSpPr>
        <p:spPr>
          <a:xfrm>
            <a:off x="293311" y="3522613"/>
            <a:ext cx="4953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e-DE" sz="1600" b="1" dirty="0" err="1"/>
              <a:t>d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ata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available</a:t>
            </a:r>
            <a:r>
              <a:rPr lang="de-D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at 1 </a:t>
            </a:r>
            <a:r>
              <a:rPr lang="de-D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year</a:t>
            </a:r>
            <a:r>
              <a:rPr lang="de-DE" sz="1600" b="1" dirty="0"/>
              <a:t> in 190 </a:t>
            </a:r>
            <a:r>
              <a:rPr lang="de-DE" sz="1600" b="1" dirty="0" err="1"/>
              <a:t>pts</a:t>
            </a:r>
            <a:r>
              <a:rPr lang="de-DE" sz="1600" b="1" dirty="0"/>
              <a:t>. </a:t>
            </a:r>
            <a:endParaRPr lang="de-D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BF524C-855C-58E1-595B-468873B1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1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55091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70.5±7.9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90 (43.7)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105 (51.0)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(1.7-4.3)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162 (79.8)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12 (5.9)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170 (82.9)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30A2EB8-FA33-E715-2F68-F0FEC07F3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20668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70.5±7.9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90 (43.7)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105 (51.0)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(1.7-4.3)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162 (79.8)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12 (5.9)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170 (82.9)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56F99B0-8306-C6E0-8CBD-71CB334C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40371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70.5±7.9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90 (43.7)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105 (51.0)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(1.7-4.3)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162 (79.8)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12 (5.9)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170 (82.9)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23D548C-289B-E7AB-C0F0-B895561F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33FEBB-25B6-067E-6B32-1250B8028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310118"/>
            <a:ext cx="7631757" cy="432048"/>
          </a:xfrm>
        </p:spPr>
        <p:txBody>
          <a:bodyPr/>
          <a:lstStyle/>
          <a:p>
            <a:r>
              <a:rPr lang="de-DE" dirty="0"/>
              <a:t>Baseline </a:t>
            </a:r>
            <a:r>
              <a:rPr lang="de-DE" dirty="0" err="1"/>
              <a:t>characteristics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8942E1-7BCC-BD5A-E6FF-082A64DE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43988"/>
              </p:ext>
            </p:extLst>
          </p:nvPr>
        </p:nvGraphicFramePr>
        <p:xfrm>
          <a:off x="323528" y="915566"/>
          <a:ext cx="7488832" cy="3465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420">
                  <a:extLst>
                    <a:ext uri="{9D8B030D-6E8A-4147-A177-3AD203B41FA5}">
                      <a16:colId xmlns:a16="http://schemas.microsoft.com/office/drawing/2014/main" val="4256039066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3457997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9556257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43402880"/>
                    </a:ext>
                  </a:extLst>
                </a:gridCol>
              </a:tblGrid>
              <a:tr h="539313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Characteristic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TEER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Surgical Group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Total</a:t>
                      </a:r>
                      <a:endParaRPr lang="de-DE" sz="1600" kern="100" dirty="0">
                        <a:effectLst/>
                      </a:endParaRPr>
                    </a:p>
                  </a:txBody>
                  <a:tcPr marL="26401" marR="26401" marT="0" marB="0" anchor="ctr"/>
                </a:tc>
                <a:extLst>
                  <a:ext uri="{0D108BD9-81ED-4DB2-BD59-A6C34878D82A}">
                    <a16:rowId xmlns:a16="http://schemas.microsoft.com/office/drawing/2014/main" val="359604810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Age − yr (mean±SD)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70.2±8.1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70.9±7.8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</a:rPr>
                        <a:t>70.5±7.9</a:t>
                      </a:r>
                      <a:endParaRPr lang="de-DE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2779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Female sex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38 (36.5)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45 (43.3)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83 (39.9)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65621628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Coronary artery disease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42 (40.8)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(43.7)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09205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History of atrial fibrillation –no.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57 (55.3)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48 (46.6)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(51.0)</a:t>
                      </a:r>
                      <a:endParaRPr lang="de-D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48056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STS score – %‡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1.9 (0.9-3.3)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2.2 (1.4-4.1)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2.0 (1.1-3.7)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550776654"/>
                  </a:ext>
                </a:extLst>
              </a:tr>
              <a:tr h="70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effectLst/>
                        </a:rPr>
                        <a:t>EuroScore II – %§ (median [IQR])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(1.6-4.5)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3.0 (1.8-4.2)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(1.7-4.3)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249395800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NYHA class – no. (%)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572376273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III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79 (77.5)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83 (82.2)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(79.8)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60338181"/>
                  </a:ext>
                </a:extLst>
              </a:tr>
              <a:tr h="58668">
                <a:tc>
                  <a:txBody>
                    <a:bodyPr/>
                    <a:lstStyle/>
                    <a:p>
                      <a:pPr marL="200025"/>
                      <a:r>
                        <a:rPr lang="en-US" sz="1600" kern="100">
                          <a:effectLst/>
                        </a:rPr>
                        <a:t>IV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5 (4.9)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7 (6.9)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(5.9)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2794819134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HF hospitalization ≤ 1 yr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86 (83.5)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84 (82.4)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(82.9)</a:t>
                      </a:r>
                      <a:endParaRPr lang="de-DE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112071848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CRT –no.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16 (15.5)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11 (10.7)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27 (13.1)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1915116360"/>
                  </a:ext>
                </a:extLst>
              </a:tr>
              <a:tr h="117337">
                <a:tc>
                  <a:txBody>
                    <a:bodyPr/>
                    <a:lstStyle/>
                    <a:p>
                      <a:r>
                        <a:rPr lang="en-US" sz="1600" kern="100">
                          <a:effectLst/>
                        </a:rPr>
                        <a:t>Previous ICD– no. (%)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14 (13.6)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</a:rPr>
                        <a:t>9 (8.7)</a:t>
                      </a:r>
                      <a:endParaRPr lang="de-D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</a:rPr>
                        <a:t>23 (11.2)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01" marR="26401" marT="0" marB="0"/>
                </a:tc>
                <a:extLst>
                  <a:ext uri="{0D108BD9-81ED-4DB2-BD59-A6C34878D82A}">
                    <a16:rowId xmlns:a16="http://schemas.microsoft.com/office/drawing/2014/main" val="42380368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E683AD7-96F2-A272-0A3B-C4160BFD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84" y="51470"/>
            <a:ext cx="576064" cy="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54555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0</TotalTime>
  <Words>2760</Words>
  <Application>Microsoft Office PowerPoint</Application>
  <PresentationFormat>On-screen Show (16:9)</PresentationFormat>
  <Paragraphs>590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Helvetica</vt:lpstr>
      <vt:lpstr>Symbol</vt:lpstr>
      <vt:lpstr>Times New Roman</vt:lpstr>
      <vt:lpstr>TN_web_use_only</vt:lpstr>
      <vt:lpstr>Verdana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Sampson, Rachel M (BIDMC - HOSP2 Surg Ed)</cp:lastModifiedBy>
  <cp:revision>59</cp:revision>
  <dcterms:created xsi:type="dcterms:W3CDTF">2021-07-16T09:19:14Z</dcterms:created>
  <dcterms:modified xsi:type="dcterms:W3CDTF">2024-08-28T11:25:09Z</dcterms:modified>
</cp:coreProperties>
</file>