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hE9eWlN7tW6wHXwPVYY04EF9zf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69F27DD-F783-4E86-BA5D-621BE74EAACC}">
  <a:tblStyle styleId="{969F27DD-F783-4E86-BA5D-621BE74EAAC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Lp(a)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Quintile 1</c:v>
                </c:pt>
                <c:pt idx="1">
                  <c:v>Quintile 2</c:v>
                </c:pt>
                <c:pt idx="2">
                  <c:v>Quintile 3</c:v>
                </c:pt>
                <c:pt idx="3">
                  <c:v>Quintiile 4</c:v>
                </c:pt>
                <c:pt idx="4">
                  <c:v>Quintile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1.01</c:v>
                </c:pt>
                <c:pt idx="2">
                  <c:v>0.95</c:v>
                </c:pt>
                <c:pt idx="3">
                  <c:v>1.04</c:v>
                </c:pt>
                <c:pt idx="4">
                  <c:v>1.33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5-4BF5-9139-62D308EF07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LDL-C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Quintile 1</c:v>
                </c:pt>
                <c:pt idx="1">
                  <c:v>Quintile 2</c:v>
                </c:pt>
                <c:pt idx="2">
                  <c:v>Quintile 3</c:v>
                </c:pt>
                <c:pt idx="3">
                  <c:v>Quintiile 4</c:v>
                </c:pt>
                <c:pt idx="4">
                  <c:v>Quintile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1.07</c:v>
                </c:pt>
                <c:pt idx="3">
                  <c:v>1.23</c:v>
                </c:pt>
                <c:pt idx="4">
                  <c:v>1.36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5-4BF5-9139-62D308EF07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hsCRP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Quintile 1</c:v>
                </c:pt>
                <c:pt idx="1">
                  <c:v>Quintile 2</c:v>
                </c:pt>
                <c:pt idx="2">
                  <c:v>Quintile 3</c:v>
                </c:pt>
                <c:pt idx="3">
                  <c:v>Quintiile 4</c:v>
                </c:pt>
                <c:pt idx="4">
                  <c:v>Quintile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</c:v>
                </c:pt>
                <c:pt idx="1">
                  <c:v>1.1100000000000001</c:v>
                </c:pt>
                <c:pt idx="2">
                  <c:v>1.19</c:v>
                </c:pt>
                <c:pt idx="3">
                  <c:v>1.38</c:v>
                </c:pt>
                <c:pt idx="4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5-4BF5-9139-62D308EF0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2445200"/>
        <c:axId val="1472453840"/>
      </c:barChart>
      <c:catAx>
        <c:axId val="147244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453840"/>
        <c:crosses val="autoZero"/>
        <c:auto val="1"/>
        <c:lblAlgn val="ctr"/>
        <c:lblOffset val="100"/>
        <c:noMultiLvlLbl val="0"/>
      </c:catAx>
      <c:valAx>
        <c:axId val="1472453840"/>
        <c:scaling>
          <c:orientation val="minMax"/>
          <c:max val="2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44520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4881188484251968"/>
          <c:y val="0.93797515145330024"/>
          <c:w val="0.4289387303149606"/>
          <c:h val="6.20248485466997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MS_Global and Cont. Ed Vert Curves.eps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8400" y="5767388"/>
            <a:ext cx="1981200" cy="104616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>
            <p:ph type="ctrTitle"/>
          </p:nvPr>
        </p:nvSpPr>
        <p:spPr>
          <a:xfrm>
            <a:off x="512064" y="1915668"/>
            <a:ext cx="11088624" cy="3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br>
              <a:rPr b="1" lang="en-US" sz="2800">
                <a:solidFill>
                  <a:schemeClr val="accent1"/>
                </a:solidFill>
              </a:rPr>
            </a:br>
            <a:br>
              <a:rPr b="1" lang="en-US" sz="2400">
                <a:solidFill>
                  <a:srgbClr val="000000"/>
                </a:solidFill>
              </a:rPr>
            </a:b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 Late-Breaking Clinical Studies, London, UK, August 31, 2024, Bishkek Room</a:t>
            </a:r>
            <a:br>
              <a:rPr b="1" lang="en-US" sz="2400">
                <a:latin typeface="Calibri"/>
                <a:ea typeface="Calibri"/>
                <a:cs typeface="Calibri"/>
                <a:sym typeface="Calibri"/>
              </a:rPr>
            </a:br>
            <a:br>
              <a:rPr b="1"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Thirty-Year Cardiovascular Outcomes Among 27,939 Initially Healthy Women Based on a Single Baseline Measure of </a:t>
            </a:r>
            <a:br>
              <a:rPr b="1"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C-Reactive Protein, LDL Cholesterol, and Lipoprotein(a)</a:t>
            </a:r>
            <a:br>
              <a:rPr b="1"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Has the time come for universal screening of 3 simple modifiable risk markers?</a:t>
            </a:r>
            <a:b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Paul M Ridker, M. Vinayaga Moorthy, Nancy R. Cook, Nader Rifai, 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I-Min Lee,  and Julie E. Buring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Brigham and Women’s Hospital, Children’s Hospital, 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Harvard Medical School, Boston MA USA</a:t>
            </a:r>
            <a:br>
              <a:rPr lang="en-US" sz="2000"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1"/>
          <p:cNvCxnSpPr/>
          <p:nvPr/>
        </p:nvCxnSpPr>
        <p:spPr>
          <a:xfrm flipH="1" rot="10800000">
            <a:off x="1752600" y="3581400"/>
            <a:ext cx="8528050" cy="38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5715000"/>
            <a:ext cx="2941241" cy="963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6713" y="1492492"/>
            <a:ext cx="7718466" cy="500889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0"/>
          <p:cNvSpPr txBox="1"/>
          <p:nvPr/>
        </p:nvSpPr>
        <p:spPr>
          <a:xfrm>
            <a:off x="3120136" y="2075688"/>
            <a:ext cx="11060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LDL-C</a:t>
            </a:r>
            <a:endParaRPr/>
          </a:p>
        </p:txBody>
      </p:sp>
      <p:sp>
        <p:nvSpPr>
          <p:cNvPr id="183" name="Google Shape;183;p10"/>
          <p:cNvSpPr txBox="1"/>
          <p:nvPr/>
        </p:nvSpPr>
        <p:spPr>
          <a:xfrm>
            <a:off x="4908296" y="6204712"/>
            <a:ext cx="240792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Years             </a:t>
            </a:r>
            <a:endParaRPr/>
          </a:p>
        </p:txBody>
      </p:sp>
      <p:sp>
        <p:nvSpPr>
          <p:cNvPr id="184" name="Google Shape;184;p10"/>
          <p:cNvSpPr txBox="1"/>
          <p:nvPr/>
        </p:nvSpPr>
        <p:spPr>
          <a:xfrm>
            <a:off x="351043" y="137160"/>
            <a:ext cx="111330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30-Year Age and Competing Risk Adjusted Cumulative Incidence of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First Major Adverse Cardiovascular Events </a:t>
            </a:r>
            <a:r>
              <a:rPr b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 27,939 Initially Healthy American Women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According to Baseline Quintile of </a:t>
            </a:r>
            <a:r>
              <a:rPr b="1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LDL-C </a:t>
            </a:r>
            <a:endParaRPr/>
          </a:p>
        </p:txBody>
      </p:sp>
      <p:sp>
        <p:nvSpPr>
          <p:cNvPr id="185" name="Google Shape;185;p10"/>
          <p:cNvSpPr txBox="1"/>
          <p:nvPr/>
        </p:nvSpPr>
        <p:spPr>
          <a:xfrm>
            <a:off x="9546336" y="2404872"/>
            <a:ext cx="174971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Q5  (&gt; 150 mg/dL)</a:t>
            </a:r>
            <a:endParaRPr/>
          </a:p>
        </p:txBody>
      </p:sp>
      <p:sp>
        <p:nvSpPr>
          <p:cNvPr id="186" name="Google Shape;186;p10"/>
          <p:cNvSpPr txBox="1"/>
          <p:nvPr/>
        </p:nvSpPr>
        <p:spPr>
          <a:xfrm>
            <a:off x="9543288" y="2767584"/>
            <a:ext cx="210397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Q4  (130 – 150 mg/dL)</a:t>
            </a:r>
            <a:endParaRPr/>
          </a:p>
        </p:txBody>
      </p:sp>
      <p:sp>
        <p:nvSpPr>
          <p:cNvPr id="187" name="Google Shape;187;p10"/>
          <p:cNvSpPr txBox="1"/>
          <p:nvPr/>
        </p:nvSpPr>
        <p:spPr>
          <a:xfrm>
            <a:off x="9543288" y="3115056"/>
            <a:ext cx="20799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7D22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3A7D22"/>
                </a:solidFill>
                <a:latin typeface="Arial"/>
                <a:ea typeface="Arial"/>
                <a:cs typeface="Arial"/>
                <a:sym typeface="Arial"/>
              </a:rPr>
              <a:t>Q3  (114 - 129 mg/dL)</a:t>
            </a:r>
            <a:endParaRPr/>
          </a:p>
        </p:txBody>
      </p:sp>
      <p:sp>
        <p:nvSpPr>
          <p:cNvPr id="188" name="Google Shape;188;p10"/>
          <p:cNvSpPr txBox="1"/>
          <p:nvPr/>
        </p:nvSpPr>
        <p:spPr>
          <a:xfrm>
            <a:off x="9543288" y="3425952"/>
            <a:ext cx="197092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Q2  (96 - 113 mg/dL)</a:t>
            </a:r>
            <a:endParaRPr/>
          </a:p>
        </p:txBody>
      </p:sp>
      <p:sp>
        <p:nvSpPr>
          <p:cNvPr id="189" name="Google Shape;189;p10"/>
          <p:cNvSpPr txBox="1"/>
          <p:nvPr/>
        </p:nvSpPr>
        <p:spPr>
          <a:xfrm>
            <a:off x="9543288" y="3736848"/>
            <a:ext cx="16407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Q1  (&lt; 96 mg/dL)</a:t>
            </a:r>
            <a:endParaRPr/>
          </a:p>
        </p:txBody>
      </p:sp>
      <p:sp>
        <p:nvSpPr>
          <p:cNvPr id="190" name="Google Shape;190;p10"/>
          <p:cNvSpPr txBox="1"/>
          <p:nvPr/>
        </p:nvSpPr>
        <p:spPr>
          <a:xfrm>
            <a:off x="9625584" y="4623816"/>
            <a:ext cx="167167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Quintile (range)</a:t>
            </a:r>
            <a:endParaRPr/>
          </a:p>
        </p:txBody>
      </p:sp>
      <p:sp>
        <p:nvSpPr>
          <p:cNvPr id="191" name="Google Shape;191;p10"/>
          <p:cNvSpPr txBox="1"/>
          <p:nvPr/>
        </p:nvSpPr>
        <p:spPr>
          <a:xfrm>
            <a:off x="219456" y="6400800"/>
            <a:ext cx="3958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Ridker PM et al, NEJM (August 31, 2024)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928" y="2139695"/>
            <a:ext cx="5741720" cy="374527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1"/>
          <p:cNvSpPr txBox="1"/>
          <p:nvPr/>
        </p:nvSpPr>
        <p:spPr>
          <a:xfrm>
            <a:off x="7455806" y="1256943"/>
            <a:ext cx="406156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hsCRP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HR* per SD 1.23 (95%CI 1.18-1.27)</a:t>
            </a:r>
            <a:endParaRPr/>
          </a:p>
        </p:txBody>
      </p:sp>
      <p:sp>
        <p:nvSpPr>
          <p:cNvPr id="198" name="Google Shape;198;p11"/>
          <p:cNvSpPr txBox="1"/>
          <p:nvPr/>
        </p:nvSpPr>
        <p:spPr>
          <a:xfrm>
            <a:off x="8532191" y="5593676"/>
            <a:ext cx="1794217" cy="2727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Years             </a:t>
            </a:r>
            <a:endParaRPr/>
          </a:p>
        </p:txBody>
      </p:sp>
      <p:sp>
        <p:nvSpPr>
          <p:cNvPr id="199" name="Google Shape;199;p11"/>
          <p:cNvSpPr txBox="1"/>
          <p:nvPr/>
        </p:nvSpPr>
        <p:spPr>
          <a:xfrm>
            <a:off x="7016897" y="2680271"/>
            <a:ext cx="1187520" cy="249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Q5  (&gt; 5.1 mg/L)</a:t>
            </a:r>
            <a:endParaRPr/>
          </a:p>
        </p:txBody>
      </p:sp>
      <p:sp>
        <p:nvSpPr>
          <p:cNvPr id="200" name="Google Shape;200;p11"/>
          <p:cNvSpPr txBox="1"/>
          <p:nvPr/>
        </p:nvSpPr>
        <p:spPr>
          <a:xfrm>
            <a:off x="7014626" y="2948088"/>
            <a:ext cx="1415659" cy="249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Q4  (2.8 – 5.1 mg/L)</a:t>
            </a:r>
            <a:endParaRPr/>
          </a:p>
        </p:txBody>
      </p:sp>
      <p:sp>
        <p:nvSpPr>
          <p:cNvPr id="201" name="Google Shape;201;p11"/>
          <p:cNvSpPr txBox="1"/>
          <p:nvPr/>
        </p:nvSpPr>
        <p:spPr>
          <a:xfrm>
            <a:off x="7014626" y="3218156"/>
            <a:ext cx="1415659" cy="249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7D22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3A7D22"/>
                </a:solidFill>
                <a:latin typeface="Arial"/>
                <a:ea typeface="Arial"/>
                <a:cs typeface="Arial"/>
                <a:sym typeface="Arial"/>
              </a:rPr>
              <a:t>Q3  (1.5 – 2.7 mg/L)</a:t>
            </a:r>
            <a:endParaRPr/>
          </a:p>
        </p:txBody>
      </p:sp>
      <p:sp>
        <p:nvSpPr>
          <p:cNvPr id="202" name="Google Shape;202;p11"/>
          <p:cNvSpPr txBox="1"/>
          <p:nvPr/>
        </p:nvSpPr>
        <p:spPr>
          <a:xfrm>
            <a:off x="7014626" y="3488223"/>
            <a:ext cx="1415659" cy="249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Q2  (0.7 – 1.4 mg/L)</a:t>
            </a:r>
            <a:endParaRPr/>
          </a:p>
        </p:txBody>
      </p:sp>
      <p:sp>
        <p:nvSpPr>
          <p:cNvPr id="203" name="Google Shape;203;p11"/>
          <p:cNvSpPr txBox="1"/>
          <p:nvPr/>
        </p:nvSpPr>
        <p:spPr>
          <a:xfrm>
            <a:off x="7014626" y="3751539"/>
            <a:ext cx="1187520" cy="249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Q1  (&lt; 0.7 mg/L)</a:t>
            </a:r>
            <a:endParaRPr/>
          </a:p>
        </p:txBody>
      </p:sp>
      <p:pic>
        <p:nvPicPr>
          <p:cNvPr id="204" name="Google Shape;20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1" y="2121408"/>
            <a:ext cx="5967983" cy="368593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1"/>
          <p:cNvSpPr txBox="1"/>
          <p:nvPr/>
        </p:nvSpPr>
        <p:spPr>
          <a:xfrm>
            <a:off x="2458234" y="5589029"/>
            <a:ext cx="1861824" cy="2717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Years             </a:t>
            </a:r>
            <a:endParaRPr/>
          </a:p>
        </p:txBody>
      </p:sp>
      <p:sp>
        <p:nvSpPr>
          <p:cNvPr id="206" name="Google Shape;206;p11"/>
          <p:cNvSpPr txBox="1"/>
          <p:nvPr/>
        </p:nvSpPr>
        <p:spPr>
          <a:xfrm>
            <a:off x="925568" y="2649604"/>
            <a:ext cx="1352891" cy="249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Q5  (&gt; 150 mg/dL)</a:t>
            </a:r>
            <a:endParaRPr/>
          </a:p>
        </p:txBody>
      </p:sp>
      <p:sp>
        <p:nvSpPr>
          <p:cNvPr id="207" name="Google Shape;207;p11"/>
          <p:cNvSpPr txBox="1"/>
          <p:nvPr/>
        </p:nvSpPr>
        <p:spPr>
          <a:xfrm>
            <a:off x="923212" y="2924278"/>
            <a:ext cx="1626810" cy="249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Q4  (130 – 150 mg/dL)</a:t>
            </a:r>
            <a:endParaRPr/>
          </a:p>
        </p:txBody>
      </p:sp>
      <p:sp>
        <p:nvSpPr>
          <p:cNvPr id="208" name="Google Shape;208;p11"/>
          <p:cNvSpPr txBox="1"/>
          <p:nvPr/>
        </p:nvSpPr>
        <p:spPr>
          <a:xfrm>
            <a:off x="937352" y="3221381"/>
            <a:ext cx="1608218" cy="249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7D22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3A7D22"/>
                </a:solidFill>
                <a:latin typeface="Arial"/>
                <a:ea typeface="Arial"/>
                <a:cs typeface="Arial"/>
                <a:sym typeface="Arial"/>
              </a:rPr>
              <a:t>Q3  (114 - 129 mg/dL)</a:t>
            </a:r>
            <a:endParaRPr/>
          </a:p>
        </p:txBody>
      </p:sp>
      <p:sp>
        <p:nvSpPr>
          <p:cNvPr id="209" name="Google Shape;209;p11"/>
          <p:cNvSpPr txBox="1"/>
          <p:nvPr/>
        </p:nvSpPr>
        <p:spPr>
          <a:xfrm>
            <a:off x="944422" y="3486739"/>
            <a:ext cx="1523935" cy="249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Q2  (96 - 113 mg/dL)</a:t>
            </a:r>
            <a:endParaRPr/>
          </a:p>
        </p:txBody>
      </p:sp>
      <p:sp>
        <p:nvSpPr>
          <p:cNvPr id="210" name="Google Shape;210;p11"/>
          <p:cNvSpPr txBox="1"/>
          <p:nvPr/>
        </p:nvSpPr>
        <p:spPr>
          <a:xfrm>
            <a:off x="951492" y="3756410"/>
            <a:ext cx="1268608" cy="249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Q1  (&lt; 96 mg/dL)</a:t>
            </a:r>
            <a:endParaRPr/>
          </a:p>
        </p:txBody>
      </p:sp>
      <p:sp>
        <p:nvSpPr>
          <p:cNvPr id="211" name="Google Shape;211;p11"/>
          <p:cNvSpPr txBox="1"/>
          <p:nvPr/>
        </p:nvSpPr>
        <p:spPr>
          <a:xfrm>
            <a:off x="1362854" y="1253895"/>
            <a:ext cx="406156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LDL-C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HR* per SD 1.10 (95%CI 1.06-1.14)</a:t>
            </a:r>
            <a:endParaRPr/>
          </a:p>
        </p:txBody>
      </p:sp>
      <p:sp>
        <p:nvSpPr>
          <p:cNvPr id="212" name="Google Shape;212;p11"/>
          <p:cNvSpPr txBox="1"/>
          <p:nvPr/>
        </p:nvSpPr>
        <p:spPr>
          <a:xfrm>
            <a:off x="694944" y="6101461"/>
            <a:ext cx="1096365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baseline="3000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HR adjusted for age, treatment assignment, smoking status, diabetes, blood pressure, eGFR, HRT use, and BMI</a:t>
            </a:r>
            <a:endParaRPr/>
          </a:p>
        </p:txBody>
      </p:sp>
      <p:sp>
        <p:nvSpPr>
          <p:cNvPr id="213" name="Google Shape;213;p11"/>
          <p:cNvSpPr txBox="1"/>
          <p:nvPr/>
        </p:nvSpPr>
        <p:spPr>
          <a:xfrm>
            <a:off x="1232759" y="45720"/>
            <a:ext cx="936961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30-Year Covariable Adjusted</a:t>
            </a:r>
            <a:r>
              <a:rPr b="1" baseline="30000" i="0" lang="en-US" sz="2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i="0" lang="en-US" sz="2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Hazard Ratios (HR) and Cumulative Incidence for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None/>
            </a:pPr>
            <a:r>
              <a:rPr b="1" i="0" lang="en-US" sz="20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First Major Adverse Cardiovascular Events </a:t>
            </a:r>
            <a:r>
              <a:rPr b="1" i="0" lang="en-US" sz="2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 27,939 Initially Healthy American Women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According to Baseline Quintile of LDL-C and hsCRP</a:t>
            </a:r>
            <a:endParaRPr b="1" i="0" sz="2000" u="sng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 txBox="1"/>
          <p:nvPr/>
        </p:nvSpPr>
        <p:spPr>
          <a:xfrm>
            <a:off x="219456" y="6400800"/>
            <a:ext cx="3958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Ridker PM et al, NEJM (August 31, 2024)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 txBox="1"/>
          <p:nvPr/>
        </p:nvSpPr>
        <p:spPr>
          <a:xfrm>
            <a:off x="4897120" y="6212840"/>
            <a:ext cx="240792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Years             </a:t>
            </a:r>
            <a:endParaRPr/>
          </a:p>
        </p:txBody>
      </p:sp>
      <p:pic>
        <p:nvPicPr>
          <p:cNvPr id="220" name="Google Shape;2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4269" y="1508432"/>
            <a:ext cx="7727412" cy="504578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2"/>
          <p:cNvSpPr txBox="1"/>
          <p:nvPr/>
        </p:nvSpPr>
        <p:spPr>
          <a:xfrm>
            <a:off x="3172968" y="2092960"/>
            <a:ext cx="8702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Lp(a)</a:t>
            </a:r>
            <a:endParaRPr/>
          </a:p>
        </p:txBody>
      </p:sp>
      <p:sp>
        <p:nvSpPr>
          <p:cNvPr id="222" name="Google Shape;222;p12"/>
          <p:cNvSpPr txBox="1"/>
          <p:nvPr/>
        </p:nvSpPr>
        <p:spPr>
          <a:xfrm>
            <a:off x="4917440" y="6232144"/>
            <a:ext cx="240792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Years             </a:t>
            </a:r>
            <a:endParaRPr/>
          </a:p>
        </p:txBody>
      </p:sp>
      <p:sp>
        <p:nvSpPr>
          <p:cNvPr id="223" name="Google Shape;223;p12"/>
          <p:cNvSpPr txBox="1"/>
          <p:nvPr/>
        </p:nvSpPr>
        <p:spPr>
          <a:xfrm>
            <a:off x="351043" y="137160"/>
            <a:ext cx="111330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30-Year Age and Competing Risk Adjusted Cumulative Incidence of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First Major Adverse Cardiovascular Events </a:t>
            </a:r>
            <a:r>
              <a:rPr b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 27,939 Initially Healthy American Women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According to Baseline Quintile of </a:t>
            </a:r>
            <a:r>
              <a:rPr b="1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Lp(a)</a:t>
            </a:r>
            <a:r>
              <a:rPr b="1" i="0" lang="en-US" sz="24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24" name="Google Shape;224;p12"/>
          <p:cNvSpPr txBox="1"/>
          <p:nvPr/>
        </p:nvSpPr>
        <p:spPr>
          <a:xfrm>
            <a:off x="9592056" y="2532888"/>
            <a:ext cx="16407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Q5  (&gt; 44 mg/dL)</a:t>
            </a:r>
            <a:endParaRPr/>
          </a:p>
        </p:txBody>
      </p:sp>
      <p:sp>
        <p:nvSpPr>
          <p:cNvPr id="225" name="Google Shape;225;p12"/>
          <p:cNvSpPr txBox="1"/>
          <p:nvPr/>
        </p:nvSpPr>
        <p:spPr>
          <a:xfrm>
            <a:off x="9589008" y="3188208"/>
            <a:ext cx="186192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Q4  (15 - 44 mg/dL)</a:t>
            </a:r>
            <a:endParaRPr/>
          </a:p>
        </p:txBody>
      </p:sp>
      <p:sp>
        <p:nvSpPr>
          <p:cNvPr id="226" name="Google Shape;226;p12"/>
          <p:cNvSpPr txBox="1"/>
          <p:nvPr/>
        </p:nvSpPr>
        <p:spPr>
          <a:xfrm>
            <a:off x="9589008" y="3371088"/>
            <a:ext cx="17529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7D22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3A7D22"/>
                </a:solidFill>
                <a:latin typeface="Arial"/>
                <a:ea typeface="Arial"/>
                <a:cs typeface="Arial"/>
                <a:sym typeface="Arial"/>
              </a:rPr>
              <a:t>Q3  (8 - 15 mg/dL)</a:t>
            </a:r>
            <a:endParaRPr/>
          </a:p>
        </p:txBody>
      </p:sp>
      <p:sp>
        <p:nvSpPr>
          <p:cNvPr id="227" name="Google Shape;227;p12"/>
          <p:cNvSpPr txBox="1"/>
          <p:nvPr/>
        </p:nvSpPr>
        <p:spPr>
          <a:xfrm>
            <a:off x="9589008" y="3553968"/>
            <a:ext cx="164391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Q2  (4 - 8 mg/dL)</a:t>
            </a:r>
            <a:endParaRPr/>
          </a:p>
        </p:txBody>
      </p:sp>
      <p:sp>
        <p:nvSpPr>
          <p:cNvPr id="228" name="Google Shape;228;p12"/>
          <p:cNvSpPr txBox="1"/>
          <p:nvPr/>
        </p:nvSpPr>
        <p:spPr>
          <a:xfrm>
            <a:off x="9589008" y="3755136"/>
            <a:ext cx="153170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Q1  (&lt; 4 mg/dL)</a:t>
            </a:r>
            <a:endParaRPr/>
          </a:p>
        </p:txBody>
      </p:sp>
      <p:sp>
        <p:nvSpPr>
          <p:cNvPr id="229" name="Google Shape;229;p12"/>
          <p:cNvSpPr txBox="1"/>
          <p:nvPr/>
        </p:nvSpPr>
        <p:spPr>
          <a:xfrm>
            <a:off x="9671304" y="4623816"/>
            <a:ext cx="167167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Quintile (range)</a:t>
            </a:r>
            <a:endParaRPr/>
          </a:p>
        </p:txBody>
      </p:sp>
      <p:sp>
        <p:nvSpPr>
          <p:cNvPr id="230" name="Google Shape;230;p12"/>
          <p:cNvSpPr txBox="1"/>
          <p:nvPr/>
        </p:nvSpPr>
        <p:spPr>
          <a:xfrm>
            <a:off x="3294126" y="2159097"/>
            <a:ext cx="60944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HR* per SD 1.09 (95%CI 1.05-1.13)</a:t>
            </a:r>
            <a:endParaRPr/>
          </a:p>
        </p:txBody>
      </p:sp>
      <p:sp>
        <p:nvSpPr>
          <p:cNvPr id="231" name="Google Shape;231;p12"/>
          <p:cNvSpPr txBox="1"/>
          <p:nvPr/>
        </p:nvSpPr>
        <p:spPr>
          <a:xfrm>
            <a:off x="219456" y="6400800"/>
            <a:ext cx="3958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Ridker PM et al, NEJM (August 31, 2024)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3"/>
          <p:cNvGrpSpPr/>
          <p:nvPr/>
        </p:nvGrpSpPr>
        <p:grpSpPr>
          <a:xfrm>
            <a:off x="1170433" y="1444752"/>
            <a:ext cx="7808975" cy="5358384"/>
            <a:chOff x="2307007" y="1450634"/>
            <a:chExt cx="7577985" cy="5131538"/>
          </a:xfrm>
        </p:grpSpPr>
        <p:pic>
          <p:nvPicPr>
            <p:cNvPr id="237" name="Google Shape;237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7007" y="1450634"/>
              <a:ext cx="7577985" cy="49259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13"/>
            <p:cNvSpPr txBox="1"/>
            <p:nvPr/>
          </p:nvSpPr>
          <p:spPr>
            <a:xfrm>
              <a:off x="3657600" y="1922029"/>
              <a:ext cx="3581893" cy="6779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hsCRP above or below 2 mg/L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LDL-C above or below 130 mg/dL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3"/>
            <p:cNvSpPr txBox="1"/>
            <p:nvPr/>
          </p:nvSpPr>
          <p:spPr>
            <a:xfrm>
              <a:off x="5281168" y="6212840"/>
              <a:ext cx="2407920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      Years             </a:t>
              </a:r>
              <a:endParaRPr/>
            </a:p>
          </p:txBody>
        </p:sp>
        <p:sp>
          <p:nvSpPr>
            <p:cNvPr id="240" name="Google Shape;240;p13"/>
            <p:cNvSpPr txBox="1"/>
            <p:nvPr/>
          </p:nvSpPr>
          <p:spPr>
            <a:xfrm>
              <a:off x="5283200" y="6204712"/>
              <a:ext cx="2407920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Years             </a:t>
              </a:r>
              <a:endParaRPr/>
            </a:p>
          </p:txBody>
        </p:sp>
      </p:grpSp>
      <p:sp>
        <p:nvSpPr>
          <p:cNvPr id="241" name="Google Shape;241;p13"/>
          <p:cNvSpPr txBox="1"/>
          <p:nvPr/>
        </p:nvSpPr>
        <p:spPr>
          <a:xfrm>
            <a:off x="351043" y="137160"/>
            <a:ext cx="111330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30-Year Age and Competing Risk Adjusted Cumulative Incidence of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First Major Adverse Cardiovascular Events </a:t>
            </a:r>
            <a:r>
              <a:rPr b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 27,939 Initially Healthy American Women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Joint Effects of </a:t>
            </a: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hsCRP </a:t>
            </a:r>
            <a:r>
              <a:rPr b="1"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LDL-C  </a:t>
            </a:r>
            <a:endParaRPr/>
          </a:p>
        </p:txBody>
      </p:sp>
      <p:sp>
        <p:nvSpPr>
          <p:cNvPr id="242" name="Google Shape;242;p13"/>
          <p:cNvSpPr txBox="1"/>
          <p:nvPr/>
        </p:nvSpPr>
        <p:spPr>
          <a:xfrm>
            <a:off x="9073134" y="2064758"/>
            <a:ext cx="26403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 hsCRP, High LDL-C</a:t>
            </a:r>
            <a:endParaRPr/>
          </a:p>
        </p:txBody>
      </p:sp>
      <p:sp>
        <p:nvSpPr>
          <p:cNvPr id="243" name="Google Shape;243;p13"/>
          <p:cNvSpPr txBox="1"/>
          <p:nvPr/>
        </p:nvSpPr>
        <p:spPr>
          <a:xfrm>
            <a:off x="9082278" y="2915150"/>
            <a:ext cx="2759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High hsCRP, Low LDL-C</a:t>
            </a:r>
            <a:endParaRPr/>
          </a:p>
        </p:txBody>
      </p:sp>
      <p:sp>
        <p:nvSpPr>
          <p:cNvPr id="244" name="Google Shape;244;p13"/>
          <p:cNvSpPr txBox="1"/>
          <p:nvPr/>
        </p:nvSpPr>
        <p:spPr>
          <a:xfrm>
            <a:off x="9079230" y="3360158"/>
            <a:ext cx="2759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ow hsCRP, High LDL-C</a:t>
            </a:r>
            <a:endParaRPr/>
          </a:p>
        </p:txBody>
      </p:sp>
      <p:sp>
        <p:nvSpPr>
          <p:cNvPr id="245" name="Google Shape;245;p13"/>
          <p:cNvSpPr txBox="1"/>
          <p:nvPr/>
        </p:nvSpPr>
        <p:spPr>
          <a:xfrm>
            <a:off x="9088374" y="3844790"/>
            <a:ext cx="2759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Low hsCRP, Low LDL-C</a:t>
            </a:r>
            <a:endParaRPr/>
          </a:p>
        </p:txBody>
      </p:sp>
      <p:sp>
        <p:nvSpPr>
          <p:cNvPr id="246" name="Google Shape;246;p13"/>
          <p:cNvSpPr txBox="1"/>
          <p:nvPr/>
        </p:nvSpPr>
        <p:spPr>
          <a:xfrm>
            <a:off x="219456" y="6400800"/>
            <a:ext cx="3958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Ridker PM et al, NEJM (August 31, 2024)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4"/>
          <p:cNvGrpSpPr/>
          <p:nvPr/>
        </p:nvGrpSpPr>
        <p:grpSpPr>
          <a:xfrm>
            <a:off x="1225296" y="1404910"/>
            <a:ext cx="7839784" cy="5453090"/>
            <a:chOff x="1837616" y="1404910"/>
            <a:chExt cx="7565792" cy="5131542"/>
          </a:xfrm>
        </p:grpSpPr>
        <p:pic>
          <p:nvPicPr>
            <p:cNvPr id="252" name="Google Shape;252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37616" y="1404910"/>
              <a:ext cx="7565792" cy="50174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14"/>
            <p:cNvSpPr txBox="1"/>
            <p:nvPr/>
          </p:nvSpPr>
          <p:spPr>
            <a:xfrm>
              <a:off x="4778248" y="6167120"/>
              <a:ext cx="2407920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      Years             </a:t>
              </a:r>
              <a:endParaRPr/>
            </a:p>
          </p:txBody>
        </p:sp>
        <p:sp>
          <p:nvSpPr>
            <p:cNvPr id="254" name="Google Shape;254;p14"/>
            <p:cNvSpPr txBox="1"/>
            <p:nvPr/>
          </p:nvSpPr>
          <p:spPr>
            <a:xfrm>
              <a:off x="4780280" y="6158992"/>
              <a:ext cx="2407920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Years             </a:t>
              </a:r>
              <a:endParaRPr/>
            </a:p>
          </p:txBody>
        </p:sp>
      </p:grpSp>
      <p:sp>
        <p:nvSpPr>
          <p:cNvPr id="255" name="Google Shape;255;p14"/>
          <p:cNvSpPr txBox="1"/>
          <p:nvPr/>
        </p:nvSpPr>
        <p:spPr>
          <a:xfrm>
            <a:off x="351043" y="137160"/>
            <a:ext cx="111330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30-Year Age and Competing Risk Adjusted Cumulative Incidence of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First Major Adverse Cardiovascular Events </a:t>
            </a:r>
            <a:r>
              <a:rPr b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 27,939 Initially Healthy American Women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Joint Effects of </a:t>
            </a: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hsCRP </a:t>
            </a:r>
            <a:r>
              <a:rPr b="1"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Lp(a) </a:t>
            </a:r>
            <a:endParaRPr/>
          </a:p>
        </p:txBody>
      </p:sp>
      <p:sp>
        <p:nvSpPr>
          <p:cNvPr id="256" name="Google Shape;256;p14"/>
          <p:cNvSpPr txBox="1"/>
          <p:nvPr/>
        </p:nvSpPr>
        <p:spPr>
          <a:xfrm>
            <a:off x="9073134" y="1955030"/>
            <a:ext cx="26403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 hsCRP, High L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p(a)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4"/>
          <p:cNvSpPr txBox="1"/>
          <p:nvPr/>
        </p:nvSpPr>
        <p:spPr>
          <a:xfrm>
            <a:off x="9082278" y="2805422"/>
            <a:ext cx="2759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High hsCRP, Low Lp(a)</a:t>
            </a:r>
            <a:endParaRPr/>
          </a:p>
        </p:txBody>
      </p:sp>
      <p:sp>
        <p:nvSpPr>
          <p:cNvPr id="258" name="Google Shape;258;p14"/>
          <p:cNvSpPr txBox="1"/>
          <p:nvPr/>
        </p:nvSpPr>
        <p:spPr>
          <a:xfrm>
            <a:off x="9079230" y="3250430"/>
            <a:ext cx="2759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ow hsCRP, High Lp(a)</a:t>
            </a:r>
            <a:endParaRPr/>
          </a:p>
        </p:txBody>
      </p:sp>
      <p:sp>
        <p:nvSpPr>
          <p:cNvPr id="259" name="Google Shape;259;p14"/>
          <p:cNvSpPr txBox="1"/>
          <p:nvPr/>
        </p:nvSpPr>
        <p:spPr>
          <a:xfrm>
            <a:off x="9088374" y="3735062"/>
            <a:ext cx="2759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Low hsCRP, Low Lp(a)</a:t>
            </a:r>
            <a:endParaRPr/>
          </a:p>
        </p:txBody>
      </p:sp>
      <p:sp>
        <p:nvSpPr>
          <p:cNvPr id="260" name="Google Shape;260;p14"/>
          <p:cNvSpPr txBox="1"/>
          <p:nvPr/>
        </p:nvSpPr>
        <p:spPr>
          <a:xfrm>
            <a:off x="2657574" y="1936986"/>
            <a:ext cx="350031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hsCRP above or below 2 mg/L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Lp(a) above or below 40 mg/dL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4"/>
          <p:cNvSpPr txBox="1"/>
          <p:nvPr/>
        </p:nvSpPr>
        <p:spPr>
          <a:xfrm>
            <a:off x="219456" y="6400800"/>
            <a:ext cx="3958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Ridker PM et al, NEJM (August 31, 2024)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1264592" y="1490473"/>
            <a:ext cx="7806256" cy="5256292"/>
            <a:chOff x="2316152" y="268011"/>
            <a:chExt cx="7559695" cy="5107153"/>
          </a:xfrm>
        </p:grpSpPr>
        <p:pic>
          <p:nvPicPr>
            <p:cNvPr id="267" name="Google Shape;267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16152" y="268011"/>
              <a:ext cx="7559695" cy="49138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15"/>
            <p:cNvSpPr txBox="1"/>
            <p:nvPr/>
          </p:nvSpPr>
          <p:spPr>
            <a:xfrm>
              <a:off x="5253736" y="5005832"/>
              <a:ext cx="2407920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      Years             </a:t>
              </a:r>
              <a:endParaRPr/>
            </a:p>
          </p:txBody>
        </p:sp>
        <p:sp>
          <p:nvSpPr>
            <p:cNvPr id="269" name="Google Shape;269;p15"/>
            <p:cNvSpPr txBox="1"/>
            <p:nvPr/>
          </p:nvSpPr>
          <p:spPr>
            <a:xfrm>
              <a:off x="5255768" y="4997704"/>
              <a:ext cx="2407920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Years             </a:t>
              </a:r>
              <a:endParaRPr/>
            </a:p>
          </p:txBody>
        </p:sp>
      </p:grpSp>
      <p:sp>
        <p:nvSpPr>
          <p:cNvPr id="270" name="Google Shape;270;p15"/>
          <p:cNvSpPr txBox="1"/>
          <p:nvPr/>
        </p:nvSpPr>
        <p:spPr>
          <a:xfrm>
            <a:off x="351043" y="137160"/>
            <a:ext cx="111330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30-Year Age and Competing Risk Adjusted Cumulative Incidence of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First Major Adverse Cardiovascular Events </a:t>
            </a:r>
            <a:r>
              <a:rPr b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 27,939 Initially Healthy American Women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Joint Effects of </a:t>
            </a: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LDL-C</a:t>
            </a:r>
            <a:r>
              <a:rPr b="1"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Lp(a) </a:t>
            </a:r>
            <a:endParaRPr/>
          </a:p>
        </p:txBody>
      </p:sp>
      <p:sp>
        <p:nvSpPr>
          <p:cNvPr id="271" name="Google Shape;271;p15"/>
          <p:cNvSpPr txBox="1"/>
          <p:nvPr/>
        </p:nvSpPr>
        <p:spPr>
          <a:xfrm>
            <a:off x="9073134" y="1955030"/>
            <a:ext cx="26403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 LDL-C, High L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p(a)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9082278" y="2896862"/>
            <a:ext cx="2759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High LDL-C, Low Lp(a)</a:t>
            </a:r>
            <a:endParaRPr/>
          </a:p>
        </p:txBody>
      </p:sp>
      <p:sp>
        <p:nvSpPr>
          <p:cNvPr id="273" name="Google Shape;273;p15"/>
          <p:cNvSpPr txBox="1"/>
          <p:nvPr/>
        </p:nvSpPr>
        <p:spPr>
          <a:xfrm>
            <a:off x="9079230" y="3195566"/>
            <a:ext cx="2759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ow LDL-C, High Lp(a)</a:t>
            </a:r>
            <a:endParaRPr/>
          </a:p>
        </p:txBody>
      </p:sp>
      <p:sp>
        <p:nvSpPr>
          <p:cNvPr id="274" name="Google Shape;274;p15"/>
          <p:cNvSpPr txBox="1"/>
          <p:nvPr/>
        </p:nvSpPr>
        <p:spPr>
          <a:xfrm>
            <a:off x="9088374" y="3636792"/>
            <a:ext cx="27592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Low LDL-C, Low Lp(a)</a:t>
            </a:r>
            <a:endParaRPr/>
          </a:p>
        </p:txBody>
      </p:sp>
      <p:sp>
        <p:nvSpPr>
          <p:cNvPr id="275" name="Google Shape;275;p15"/>
          <p:cNvSpPr txBox="1"/>
          <p:nvPr/>
        </p:nvSpPr>
        <p:spPr>
          <a:xfrm>
            <a:off x="2507695" y="1936986"/>
            <a:ext cx="380007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LDL-C above or below 130 mg/dL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Lp(a) above or below 40 mg/dL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5"/>
          <p:cNvSpPr txBox="1"/>
          <p:nvPr/>
        </p:nvSpPr>
        <p:spPr>
          <a:xfrm>
            <a:off x="219456" y="6400800"/>
            <a:ext cx="3958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Ridker PM et al, NEJM (August 31, 2024)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2938" y="1443629"/>
            <a:ext cx="7677811" cy="503907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6"/>
          <p:cNvSpPr txBox="1"/>
          <p:nvPr/>
        </p:nvSpPr>
        <p:spPr>
          <a:xfrm>
            <a:off x="2673101" y="2137276"/>
            <a:ext cx="40736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Major Adverse Cardiovascular Events</a:t>
            </a:r>
            <a:endParaRPr/>
          </a:p>
        </p:txBody>
      </p:sp>
      <p:sp>
        <p:nvSpPr>
          <p:cNvPr id="283" name="Google Shape;283;p16"/>
          <p:cNvSpPr txBox="1"/>
          <p:nvPr/>
        </p:nvSpPr>
        <p:spPr>
          <a:xfrm>
            <a:off x="4296669" y="6137268"/>
            <a:ext cx="240792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Years             </a:t>
            </a:r>
            <a:endParaRPr/>
          </a:p>
        </p:txBody>
      </p:sp>
      <p:sp>
        <p:nvSpPr>
          <p:cNvPr id="284" name="Google Shape;284;p16"/>
          <p:cNvSpPr txBox="1"/>
          <p:nvPr/>
        </p:nvSpPr>
        <p:spPr>
          <a:xfrm>
            <a:off x="4306479" y="6168448"/>
            <a:ext cx="240792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Years             </a:t>
            </a:r>
            <a:endParaRPr/>
          </a:p>
        </p:txBody>
      </p:sp>
      <p:sp>
        <p:nvSpPr>
          <p:cNvPr id="285" name="Google Shape;285;p16"/>
          <p:cNvSpPr txBox="1"/>
          <p:nvPr/>
        </p:nvSpPr>
        <p:spPr>
          <a:xfrm>
            <a:off x="9211451" y="4364357"/>
            <a:ext cx="2347722" cy="392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0 Elevated Biomarkers</a:t>
            </a:r>
            <a:endParaRPr/>
          </a:p>
        </p:txBody>
      </p:sp>
      <p:sp>
        <p:nvSpPr>
          <p:cNvPr id="286" name="Google Shape;286;p16"/>
          <p:cNvSpPr txBox="1"/>
          <p:nvPr/>
        </p:nvSpPr>
        <p:spPr>
          <a:xfrm>
            <a:off x="9207063" y="3876676"/>
            <a:ext cx="2501462" cy="392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 Elevated Biomarker</a:t>
            </a:r>
            <a:endParaRPr/>
          </a:p>
        </p:txBody>
      </p:sp>
      <p:sp>
        <p:nvSpPr>
          <p:cNvPr id="287" name="Google Shape;287;p16"/>
          <p:cNvSpPr txBox="1"/>
          <p:nvPr/>
        </p:nvSpPr>
        <p:spPr>
          <a:xfrm>
            <a:off x="9196551" y="3361669"/>
            <a:ext cx="2575034" cy="392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2 Elevated Biomarkers</a:t>
            </a:r>
            <a:endParaRPr/>
          </a:p>
        </p:txBody>
      </p:sp>
      <p:sp>
        <p:nvSpPr>
          <p:cNvPr id="288" name="Google Shape;288;p16"/>
          <p:cNvSpPr txBox="1"/>
          <p:nvPr/>
        </p:nvSpPr>
        <p:spPr>
          <a:xfrm>
            <a:off x="9159767" y="2026855"/>
            <a:ext cx="2433144" cy="6773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Elevated Biomarkers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(HR 2.6, 95%CI 2.2-3.2)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6"/>
          <p:cNvSpPr txBox="1"/>
          <p:nvPr/>
        </p:nvSpPr>
        <p:spPr>
          <a:xfrm>
            <a:off x="591077" y="137160"/>
            <a:ext cx="1065298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30-Year Age and Competing Risk Adjusted Cumulative Incidence of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Major Adverse Cardiovascular Events </a:t>
            </a:r>
            <a:r>
              <a:rPr b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 27,939 Initially Healthy American Women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Combined Effects of </a:t>
            </a: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hsCRP, LDL-C, and Lp(a) </a:t>
            </a:r>
            <a:endParaRPr/>
          </a:p>
        </p:txBody>
      </p:sp>
      <p:sp>
        <p:nvSpPr>
          <p:cNvPr id="290" name="Google Shape;290;p16"/>
          <p:cNvSpPr txBox="1"/>
          <p:nvPr/>
        </p:nvSpPr>
        <p:spPr>
          <a:xfrm>
            <a:off x="9217547" y="5504309"/>
            <a:ext cx="2347722" cy="710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Biomarkers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Top Quintile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6"/>
          <p:cNvSpPr txBox="1"/>
          <p:nvPr/>
        </p:nvSpPr>
        <p:spPr>
          <a:xfrm>
            <a:off x="219456" y="6400800"/>
            <a:ext cx="3958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Ridker PM et al, NEJM (August 31, 2024)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479" y="1468046"/>
            <a:ext cx="7678192" cy="5088748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7"/>
          <p:cNvSpPr txBox="1"/>
          <p:nvPr/>
        </p:nvSpPr>
        <p:spPr>
          <a:xfrm>
            <a:off x="4295303" y="6251094"/>
            <a:ext cx="240792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Years             </a:t>
            </a:r>
            <a:endParaRPr/>
          </a:p>
        </p:txBody>
      </p:sp>
      <p:sp>
        <p:nvSpPr>
          <p:cNvPr id="298" name="Google Shape;298;p17"/>
          <p:cNvSpPr txBox="1"/>
          <p:nvPr/>
        </p:nvSpPr>
        <p:spPr>
          <a:xfrm>
            <a:off x="4315623" y="6261254"/>
            <a:ext cx="240792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Years             </a:t>
            </a:r>
            <a:endParaRPr/>
          </a:p>
        </p:txBody>
      </p:sp>
      <p:sp>
        <p:nvSpPr>
          <p:cNvPr id="299" name="Google Shape;299;p17"/>
          <p:cNvSpPr txBox="1"/>
          <p:nvPr/>
        </p:nvSpPr>
        <p:spPr>
          <a:xfrm>
            <a:off x="2671735" y="2168806"/>
            <a:ext cx="34419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Coronary Heart Disease Events</a:t>
            </a:r>
            <a:endParaRPr/>
          </a:p>
        </p:txBody>
      </p:sp>
      <p:sp>
        <p:nvSpPr>
          <p:cNvPr id="300" name="Google Shape;300;p17"/>
          <p:cNvSpPr txBox="1"/>
          <p:nvPr/>
        </p:nvSpPr>
        <p:spPr>
          <a:xfrm>
            <a:off x="9211451" y="4973958"/>
            <a:ext cx="2347722" cy="392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0 Elevated Biomarkers</a:t>
            </a:r>
            <a:endParaRPr/>
          </a:p>
        </p:txBody>
      </p:sp>
      <p:sp>
        <p:nvSpPr>
          <p:cNvPr id="301" name="Google Shape;301;p17"/>
          <p:cNvSpPr txBox="1"/>
          <p:nvPr/>
        </p:nvSpPr>
        <p:spPr>
          <a:xfrm>
            <a:off x="9207063" y="4423213"/>
            <a:ext cx="2501462" cy="392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 Elevated Biomarker</a:t>
            </a:r>
            <a:endParaRPr/>
          </a:p>
        </p:txBody>
      </p:sp>
      <p:sp>
        <p:nvSpPr>
          <p:cNvPr id="302" name="Google Shape;302;p17"/>
          <p:cNvSpPr txBox="1"/>
          <p:nvPr/>
        </p:nvSpPr>
        <p:spPr>
          <a:xfrm>
            <a:off x="9196551" y="3813612"/>
            <a:ext cx="2575034" cy="392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2 Elevated Biomarkers</a:t>
            </a:r>
            <a:endParaRPr/>
          </a:p>
        </p:txBody>
      </p:sp>
      <p:sp>
        <p:nvSpPr>
          <p:cNvPr id="303" name="Google Shape;303;p17"/>
          <p:cNvSpPr txBox="1"/>
          <p:nvPr/>
        </p:nvSpPr>
        <p:spPr>
          <a:xfrm>
            <a:off x="9159767" y="2352674"/>
            <a:ext cx="2433144" cy="710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Elevated Biomarkers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(HR 3.7, 95%CI 2.9-4.7)</a:t>
            </a:r>
            <a:endParaRPr/>
          </a:p>
        </p:txBody>
      </p:sp>
      <p:sp>
        <p:nvSpPr>
          <p:cNvPr id="304" name="Google Shape;304;p17"/>
          <p:cNvSpPr txBox="1"/>
          <p:nvPr/>
        </p:nvSpPr>
        <p:spPr>
          <a:xfrm>
            <a:off x="942650" y="137160"/>
            <a:ext cx="994983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30-Year Age and Competing Risk Adjusted Cumulative Incidence of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Coronary Heart Disease </a:t>
            </a:r>
            <a:r>
              <a:rPr b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Events in 27,939 Initially Healthy American Women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Combined Effects of </a:t>
            </a: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hsCRP, LDL-C, and Lp(a) </a:t>
            </a:r>
            <a:endParaRPr/>
          </a:p>
        </p:txBody>
      </p:sp>
      <p:sp>
        <p:nvSpPr>
          <p:cNvPr id="305" name="Google Shape;305;p17"/>
          <p:cNvSpPr txBox="1"/>
          <p:nvPr/>
        </p:nvSpPr>
        <p:spPr>
          <a:xfrm>
            <a:off x="9217547" y="5604893"/>
            <a:ext cx="2347722" cy="710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Biomarkers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Top Quintile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7"/>
          <p:cNvSpPr txBox="1"/>
          <p:nvPr/>
        </p:nvSpPr>
        <p:spPr>
          <a:xfrm>
            <a:off x="219456" y="6400800"/>
            <a:ext cx="3958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Ridker PM et al, NEJM (August 31, 2024)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2573" y="1538864"/>
            <a:ext cx="7634042" cy="508391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8"/>
          <p:cNvSpPr txBox="1"/>
          <p:nvPr/>
        </p:nvSpPr>
        <p:spPr>
          <a:xfrm>
            <a:off x="4332295" y="6325087"/>
            <a:ext cx="240792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Years             </a:t>
            </a:r>
            <a:endParaRPr/>
          </a:p>
        </p:txBody>
      </p:sp>
      <p:sp>
        <p:nvSpPr>
          <p:cNvPr id="313" name="Google Shape;313;p18"/>
          <p:cNvSpPr txBox="1"/>
          <p:nvPr/>
        </p:nvSpPr>
        <p:spPr>
          <a:xfrm>
            <a:off x="4352615" y="6335247"/>
            <a:ext cx="240792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Years             </a:t>
            </a:r>
            <a:endParaRPr/>
          </a:p>
        </p:txBody>
      </p:sp>
      <p:sp>
        <p:nvSpPr>
          <p:cNvPr id="314" name="Google Shape;314;p18"/>
          <p:cNvSpPr txBox="1"/>
          <p:nvPr/>
        </p:nvSpPr>
        <p:spPr>
          <a:xfrm>
            <a:off x="2708727" y="2242799"/>
            <a:ext cx="26352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Ischemic Stroke Events</a:t>
            </a:r>
            <a:endParaRPr/>
          </a:p>
        </p:txBody>
      </p:sp>
      <p:sp>
        <p:nvSpPr>
          <p:cNvPr id="315" name="Google Shape;315;p18"/>
          <p:cNvSpPr txBox="1"/>
          <p:nvPr/>
        </p:nvSpPr>
        <p:spPr>
          <a:xfrm>
            <a:off x="9211451" y="3456054"/>
            <a:ext cx="2347722" cy="392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0 Elevated Biomarkers</a:t>
            </a:r>
            <a:endParaRPr/>
          </a:p>
        </p:txBody>
      </p:sp>
      <p:sp>
        <p:nvSpPr>
          <p:cNvPr id="316" name="Google Shape;316;p18"/>
          <p:cNvSpPr txBox="1"/>
          <p:nvPr/>
        </p:nvSpPr>
        <p:spPr>
          <a:xfrm>
            <a:off x="9207063" y="3124765"/>
            <a:ext cx="2501462" cy="392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 Elevated Biomarker</a:t>
            </a:r>
            <a:endParaRPr/>
          </a:p>
        </p:txBody>
      </p:sp>
      <p:sp>
        <p:nvSpPr>
          <p:cNvPr id="317" name="Google Shape;317;p18"/>
          <p:cNvSpPr txBox="1"/>
          <p:nvPr/>
        </p:nvSpPr>
        <p:spPr>
          <a:xfrm>
            <a:off x="9196551" y="2387148"/>
            <a:ext cx="2575034" cy="392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2 Elevated Biomarkers</a:t>
            </a:r>
            <a:endParaRPr/>
          </a:p>
        </p:txBody>
      </p:sp>
      <p:sp>
        <p:nvSpPr>
          <p:cNvPr id="318" name="Google Shape;318;p18"/>
          <p:cNvSpPr txBox="1"/>
          <p:nvPr/>
        </p:nvSpPr>
        <p:spPr>
          <a:xfrm>
            <a:off x="9159767" y="1666874"/>
            <a:ext cx="2433144" cy="710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Elevated Biomarkers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(HR 1.7, 95%CI 1.1-2.5)</a:t>
            </a:r>
            <a:endParaRPr/>
          </a:p>
        </p:txBody>
      </p:sp>
      <p:sp>
        <p:nvSpPr>
          <p:cNvPr id="319" name="Google Shape;319;p18"/>
          <p:cNvSpPr txBox="1"/>
          <p:nvPr/>
        </p:nvSpPr>
        <p:spPr>
          <a:xfrm>
            <a:off x="1462087" y="137160"/>
            <a:ext cx="891096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30-Year Age and Competing Risk Adjusted Cumulative Incidence of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Ischemic Stroke </a:t>
            </a:r>
            <a:r>
              <a:rPr b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Events in 27,939 Initially Healthy American Women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Combined Effects of </a:t>
            </a: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hsCRP, LDL-C, and Lp(a) </a:t>
            </a:r>
            <a:endParaRPr/>
          </a:p>
        </p:txBody>
      </p:sp>
      <p:sp>
        <p:nvSpPr>
          <p:cNvPr id="320" name="Google Shape;320;p18"/>
          <p:cNvSpPr txBox="1"/>
          <p:nvPr/>
        </p:nvSpPr>
        <p:spPr>
          <a:xfrm>
            <a:off x="9217547" y="5522597"/>
            <a:ext cx="2347722" cy="710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Biomarkers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Top Quintile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8"/>
          <p:cNvSpPr txBox="1"/>
          <p:nvPr/>
        </p:nvSpPr>
        <p:spPr>
          <a:xfrm>
            <a:off x="219456" y="6400800"/>
            <a:ext cx="3958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Ridker PM et al, NEJM (August 31, 2024)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/>
          <p:nvPr/>
        </p:nvSpPr>
        <p:spPr>
          <a:xfrm>
            <a:off x="377571" y="1121664"/>
            <a:ext cx="11374909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hsCRP was the stronger predictor than LDL-C or Lp(a), the greatest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 in risk was obtained in models that incorporated all three biomarkers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were fully independent of each other.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findings were consistent for the individual endpoints of coronary heart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disease and stroke.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findings were similar in sensitivity analyses that censored participant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follow-up time if statin therapy was initiated.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Effects marginally attenuated over time for hsCRP and LDL-C, with no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attenuation for Lp(a).</a:t>
            </a:r>
            <a:endParaRPr/>
          </a:p>
        </p:txBody>
      </p:sp>
      <p:sp>
        <p:nvSpPr>
          <p:cNvPr id="327" name="Google Shape;327;p19"/>
          <p:cNvSpPr txBox="1"/>
          <p:nvPr/>
        </p:nvSpPr>
        <p:spPr>
          <a:xfrm>
            <a:off x="424469" y="350752"/>
            <a:ext cx="346120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Additional Findings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575310" y="1127760"/>
            <a:ext cx="11366754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Modifiable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blood biomarkers such as hsCRP, LDL-C, and Lp(a) can be instrumental for understanding biology, predicting risk, and targeting cardiovascular interventions.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Reflecting completed and ongoing trials, guidelines for primary and secondary prevention are shifting to include greater focus on </a:t>
            </a:r>
            <a:r>
              <a:rPr b="0" i="0" lang="en-US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modifiable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risk markers including hsCRP, LDL-C, and Lp(a) which predict short-term risk among individuals taking and not taking statin therapy.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However, data are scarce on the long term (25 to 30 year) risks associated with these biomarkers when used </a:t>
            </a:r>
            <a:r>
              <a:rPr b="0" i="0" lang="en-US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alone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combination,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particularly among women for whom cardiovascular disease remains under-diagnosed and under-treated.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atherosclerosis develops over decades, these issues are a major concern for preventive cardiology and for the selection of pharmacologic and wellness interventions. 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612648" y="237744"/>
            <a:ext cx="1139299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Introduction : </a:t>
            </a:r>
            <a:r>
              <a:rPr b="1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Why Focus on long-term risk for hsCRP, LDL-C, and Lp(a) in women?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"/>
          <p:cNvSpPr txBox="1"/>
          <p:nvPr/>
        </p:nvSpPr>
        <p:spPr>
          <a:xfrm>
            <a:off x="424469" y="350752"/>
            <a:ext cx="19862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</p:txBody>
      </p:sp>
      <p:sp>
        <p:nvSpPr>
          <p:cNvPr id="333" name="Google Shape;333;p20"/>
          <p:cNvSpPr txBox="1"/>
          <p:nvPr/>
        </p:nvSpPr>
        <p:spPr>
          <a:xfrm>
            <a:off x="594360" y="1453896"/>
            <a:ext cx="11029943" cy="381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single combined measure of hsCRP, LDL-C, and Lp(a) among initially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healthy American women was predictive of incident cardiovascular events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a 30-year period.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each of these three biomarkers is </a:t>
            </a: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modifiable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through either lifestyle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and/or pharmacologic interventions, these data support efforts to extend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strategies for the primary prevention of atherosclerotic disease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beyond traditional 10-year estimates of risk.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1"/>
          <p:cNvSpPr txBox="1"/>
          <p:nvPr/>
        </p:nvSpPr>
        <p:spPr>
          <a:xfrm>
            <a:off x="402336" y="850392"/>
            <a:ext cx="11503152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can’t treat what we don’t measure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imaging tests can tell us </a:t>
            </a:r>
            <a:r>
              <a:rPr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to treat</a:t>
            </a:r>
            <a:r>
              <a:rPr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measurement of hsCRP, LDL-C, and Lp(a) can tell us 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to treat with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need to focus on </a:t>
            </a:r>
            <a:r>
              <a:rPr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lifelong risk </a:t>
            </a:r>
            <a:r>
              <a:rPr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lifelong interventions</a:t>
            </a:r>
            <a:r>
              <a:rPr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not simply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5-to-10-year </a:t>
            </a:r>
            <a:r>
              <a:rPr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risks and 5-to-10-year interventions.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n</a:t>
            </a:r>
            <a:r>
              <a:rPr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eed to focus on prevention among </a:t>
            </a:r>
            <a:r>
              <a:rPr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younger women </a:t>
            </a:r>
            <a:r>
              <a:rPr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whom CVD remains underdiagnosed and undertreated.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the remarkable consistency of these primary prevention data with prior cohorts inclusive of more than 45,000 contemporary secondary prevention patients</a:t>
            </a:r>
            <a:r>
              <a:rPr baseline="30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1,2</a:t>
            </a:r>
            <a:r>
              <a:rPr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we believe the time has come for universal screening of 3 simple </a:t>
            </a:r>
            <a:r>
              <a:rPr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modifiable    </a:t>
            </a:r>
            <a:r>
              <a:rPr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cardiovascular risk factors: hsCRP, LDL-C, and Lp(a)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1"/>
          <p:cNvSpPr txBox="1"/>
          <p:nvPr/>
        </p:nvSpPr>
        <p:spPr>
          <a:xfrm>
            <a:off x="422910" y="143179"/>
            <a:ext cx="1031214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Implications for Patient Care, Guidelines, and Public Health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1"/>
          <p:cNvSpPr txBox="1"/>
          <p:nvPr/>
        </p:nvSpPr>
        <p:spPr>
          <a:xfrm>
            <a:off x="9031224" y="6125956"/>
            <a:ext cx="271247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baseline="3000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Lancet 2023;401:1293-1301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aseline="30000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Circulation 2024;1149:28-35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-up of a medical record&#10;&#10;Description automatically generated" id="345" name="Google Shape;345;p22"/>
          <p:cNvPicPr preferRelativeResize="0"/>
          <p:nvPr/>
        </p:nvPicPr>
        <p:blipFill rotWithShape="1">
          <a:blip r:embed="rId3">
            <a:alphaModFix/>
          </a:blip>
          <a:srcRect b="0" l="0" r="1648" t="0"/>
          <a:stretch/>
        </p:blipFill>
        <p:spPr>
          <a:xfrm>
            <a:off x="1525743" y="1282"/>
            <a:ext cx="9139312" cy="68539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qr code on a white background&#10;&#10;Description automatically generated" id="346" name="Google Shape;34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1137" y="5512192"/>
            <a:ext cx="1285276" cy="128636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/>
        </p:nvSpPr>
        <p:spPr>
          <a:xfrm>
            <a:off x="502158" y="1142619"/>
            <a:ext cx="11366754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hypothesized that a single baseline measure of hsCRP, LDL-C, and Lp(a) obtained in mid-life could predict future cardiovascular risk in women over a 30-year period, and that combined use of these three  modifiable biomarkers could provide  greater information on risk compared to any one biomarker used alone.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addressed these issues in the NIH-funded</a:t>
            </a:r>
            <a:r>
              <a:rPr b="0" baseline="3000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Women’s Health Study (WHS</a:t>
            </a:r>
            <a:r>
              <a:rPr b="0" baseline="3000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)1,2,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prospective cohort of 27,939 </a:t>
            </a:r>
            <a:r>
              <a:rPr b="0" i="0" lang="en-US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initially healthy American women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had all three biomarkers measured in a blood sample obtained at baseline and who have been followed by our research group for a period of 30 years for the </a:t>
            </a:r>
            <a:r>
              <a:rPr b="0" i="0" lang="en-US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primary endpoint of first major cardiovascular events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(inclusive of centrally adjudicated incident myocardial infarction, coronary revascularization procedures, ischemic stroke, and cardiovascular death).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HL043851, HL080467, and HL099355, CA047988 and CA182913 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8897112" y="5952744"/>
            <a:ext cx="27863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NEJM 2005;352:1293-1304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JAMA 2005;294:56-65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545973" y="237744"/>
            <a:ext cx="457567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Hypothesis and Methods</a:t>
            </a:r>
            <a:endParaRPr b="1"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/>
        </p:nvSpPr>
        <p:spPr>
          <a:xfrm>
            <a:off x="541464" y="911399"/>
            <a:ext cx="11202875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biomarkers assayed in a certified academic core laboratory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Harvard Medical School.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hsCRP : validated high sensitivity assay (Denka Seikan)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LDL-C  : validated direct method (Roche Diagnostics)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Lp(a)   : validated assay independent of apo(a) isoform size (Denka Seikan)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30-year Hazard Ratios (HR) for incident CV events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were assessed across increasing quintiles of each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biomarker in cause-specific Cox proportional models,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adjusted for age, smoking, diabetes,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blood pressure, eGFR, use of HRT, and body mass index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30-year cumulative incidence curves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adjusted for age and the competing risks of death were constructed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biomarker using cause-specific Cox modeling.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assess for potential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joint effects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 any two biomarkers, covariable adjusted analyses were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conducted assessing event rates according to whether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paired baseline biomarker levels were above or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below clinically relevant thresholds for each biomarker.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assess for potential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combined effects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all three biomarkers, analysis were repeated after classifying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participants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upon having 0, 1, 2, or 3 levels of baseline hsCRP, LDL-C, or Lp(a) in the top quintile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110" name="Google Shape;110;p4"/>
          <p:cNvSpPr txBox="1"/>
          <p:nvPr/>
        </p:nvSpPr>
        <p:spPr>
          <a:xfrm>
            <a:off x="555498" y="237744"/>
            <a:ext cx="827630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Biomarker Assays and Statistical Analysis Plan</a:t>
            </a:r>
            <a:endParaRPr b="1"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Google Shape;115;p5"/>
          <p:cNvGraphicFramePr/>
          <p:nvPr/>
        </p:nvGraphicFramePr>
        <p:xfrm>
          <a:off x="338328" y="29584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{969F27DD-F783-4E86-BA5D-621BE74EAACC}</a:tableStyleId>
              </a:tblPr>
              <a:tblGrid>
                <a:gridCol w="1926325"/>
                <a:gridCol w="1926325"/>
                <a:gridCol w="1926325"/>
                <a:gridCol w="1926325"/>
                <a:gridCol w="1926325"/>
                <a:gridCol w="1926325"/>
              </a:tblGrid>
              <a:tr h="622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Quintile 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Quintile 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Quintile 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Quintile 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Quintile 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22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hsCRP   (mg/L)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&lt; 0.7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0.7 – 1.4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1.5 – 2.8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2.8 – 5.1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&gt; 5.1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22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LDL-C   (mg/dL)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&lt; 96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96 – 113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114 – 129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130 - 150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&gt; 150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22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Lp(a)     (mg/dL)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&lt; 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4 – 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8 – 15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15 – 44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&gt; 44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6" name="Google Shape;116;p5"/>
          <p:cNvSpPr txBox="1"/>
          <p:nvPr/>
        </p:nvSpPr>
        <p:spPr>
          <a:xfrm>
            <a:off x="272795" y="182880"/>
            <a:ext cx="1170012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Women’s Health Study: Baseline Characteristics and Biomarker Distributions</a:t>
            </a:r>
            <a:endParaRPr/>
          </a:p>
        </p:txBody>
      </p:sp>
      <p:sp>
        <p:nvSpPr>
          <p:cNvPr id="117" name="Google Shape;117;p5"/>
          <p:cNvSpPr txBox="1"/>
          <p:nvPr/>
        </p:nvSpPr>
        <p:spPr>
          <a:xfrm>
            <a:off x="603504" y="905256"/>
            <a:ext cx="1096365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27,939 women with no prior history of cardiovascular disease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age 54.7 years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Body Mass Index 25.9 kg/m</a:t>
            </a:r>
            <a:r>
              <a:rPr b="1"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Hypertension 25 %, Current Smoker 12 %, Diabetes 2.5 %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</p:txBody>
      </p:sp>
      <p:sp>
        <p:nvSpPr>
          <p:cNvPr id="118" name="Google Shape;118;p5"/>
          <p:cNvSpPr txBox="1"/>
          <p:nvPr/>
        </p:nvSpPr>
        <p:spPr>
          <a:xfrm>
            <a:off x="1197864" y="5807202"/>
            <a:ext cx="99751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Minimal correlation between biomarkers: Spearman correlation coefficients all &lt; 0.2</a:t>
            </a:r>
            <a:endParaRPr/>
          </a:p>
        </p:txBody>
      </p:sp>
      <p:sp>
        <p:nvSpPr>
          <p:cNvPr id="119" name="Google Shape;119;p5"/>
          <p:cNvSpPr txBox="1"/>
          <p:nvPr/>
        </p:nvSpPr>
        <p:spPr>
          <a:xfrm>
            <a:off x="219456" y="6400800"/>
            <a:ext cx="3958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Ridker PM et al, NEJM (August 31, 2024)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Google Shape;124;p6"/>
          <p:cNvGraphicFramePr/>
          <p:nvPr/>
        </p:nvGraphicFramePr>
        <p:xfrm>
          <a:off x="987552" y="1389888"/>
          <a:ext cx="7434072" cy="4919472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25" name="Google Shape;125;p6"/>
          <p:cNvSpPr txBox="1"/>
          <p:nvPr/>
        </p:nvSpPr>
        <p:spPr>
          <a:xfrm rot="-5400000">
            <a:off x="-383508" y="3285298"/>
            <a:ext cx="18621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Adjusted HR</a:t>
            </a:r>
            <a:r>
              <a:rPr b="1" baseline="3000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8806688" y="1511808"/>
            <a:ext cx="2980560" cy="480131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HR</a:t>
            </a:r>
            <a:r>
              <a:rPr b="1" baseline="3000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r>
              <a:rPr b="1" baseline="3000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vs 1</a:t>
            </a:r>
            <a:r>
              <a:rPr b="1" baseline="3000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Quintile (95%CI)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endParaRPr b="1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Lp(a)</a:t>
            </a:r>
            <a:r>
              <a:rPr b="1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1.33     (1.21-1.47)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LDL-C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1.36     (1.23-1.52)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hsCRP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1.70     (1.52-1.90)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HR</a:t>
            </a:r>
            <a:r>
              <a:rPr b="1" baseline="3000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per Quintile     (95%CI)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Lp(a)</a:t>
            </a:r>
            <a:r>
              <a:rPr b="1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1.06     (1.03-1.08)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LDL-C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1.08     (1.05-1.10)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hsCRP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1.14     (1.11-1.17)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HR</a:t>
            </a:r>
            <a:r>
              <a:rPr b="1" baseline="3000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per St. Dev.     (95%CI)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Lp(a)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1.09     (1.05-1.13)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LDL-C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1.10     (1.06-1.14)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hsCRP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1.23     (1.18-1.27)</a:t>
            </a:r>
            <a:endParaRPr/>
          </a:p>
        </p:txBody>
      </p:sp>
      <p:sp>
        <p:nvSpPr>
          <p:cNvPr id="127" name="Google Shape;127;p6"/>
          <p:cNvSpPr txBox="1"/>
          <p:nvPr/>
        </p:nvSpPr>
        <p:spPr>
          <a:xfrm>
            <a:off x="1543438" y="1803781"/>
            <a:ext cx="43130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baseline="3000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HR adjusted for age, smoking status, diabetes,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blood pressure, eGFR, HRT use, and BMI</a:t>
            </a:r>
            <a:endParaRPr/>
          </a:p>
        </p:txBody>
      </p:sp>
      <p:sp>
        <p:nvSpPr>
          <p:cNvPr id="128" name="Google Shape;128;p6"/>
          <p:cNvSpPr txBox="1"/>
          <p:nvPr/>
        </p:nvSpPr>
        <p:spPr>
          <a:xfrm>
            <a:off x="316579" y="64008"/>
            <a:ext cx="1120197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30-Year Covariable Adjusted</a:t>
            </a:r>
            <a:r>
              <a:rPr b="1" baseline="30000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Hazard ratios (HR) for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i="0" lang="en-US" sz="24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First Major Adverse Cardiovascular Events </a:t>
            </a:r>
            <a:r>
              <a:rPr b="1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 27,939 Initially Healthy American Women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According to Baseline Quintile of </a:t>
            </a:r>
            <a:r>
              <a:rPr b="1" i="0" lang="en-US" sz="24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Lp(a)</a:t>
            </a:r>
            <a:r>
              <a:rPr b="1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24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LDL-C</a:t>
            </a:r>
            <a:r>
              <a:rPr b="1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hsCRP</a:t>
            </a:r>
            <a:endParaRPr b="1" i="0" sz="2400" u="sng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219456" y="6400800"/>
            <a:ext cx="3958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Ridker PM et al, NEJM (August 31, 2024)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0952" y="1516731"/>
            <a:ext cx="7705648" cy="507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/>
          <p:nvPr/>
        </p:nvSpPr>
        <p:spPr>
          <a:xfrm>
            <a:off x="3101848" y="2084832"/>
            <a:ext cx="11208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hsCRP</a:t>
            </a:r>
            <a:endParaRPr/>
          </a:p>
        </p:txBody>
      </p:sp>
      <p:sp>
        <p:nvSpPr>
          <p:cNvPr id="136" name="Google Shape;136;p7"/>
          <p:cNvSpPr txBox="1"/>
          <p:nvPr/>
        </p:nvSpPr>
        <p:spPr>
          <a:xfrm>
            <a:off x="4915408" y="6194552"/>
            <a:ext cx="240792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Years             </a:t>
            </a:r>
            <a:endParaRPr/>
          </a:p>
        </p:txBody>
      </p:sp>
      <p:sp>
        <p:nvSpPr>
          <p:cNvPr id="137" name="Google Shape;137;p7"/>
          <p:cNvSpPr txBox="1"/>
          <p:nvPr/>
        </p:nvSpPr>
        <p:spPr>
          <a:xfrm>
            <a:off x="351043" y="137160"/>
            <a:ext cx="111330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30-Year Age and Competing Risk Adjusted Cumulative Incidence of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lang="en-US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First Major Adverse Cardiovascular Events </a:t>
            </a:r>
            <a:r>
              <a:rPr b="1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 27,939 Initially Healthy American Women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According to Baseline Quintile of </a:t>
            </a:r>
            <a:r>
              <a:rPr b="1" i="0" lang="en-US" sz="24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hsCRP</a:t>
            </a:r>
            <a:endParaRPr/>
          </a:p>
        </p:txBody>
      </p:sp>
      <p:sp>
        <p:nvSpPr>
          <p:cNvPr id="138" name="Google Shape;138;p7"/>
          <p:cNvSpPr txBox="1"/>
          <p:nvPr/>
        </p:nvSpPr>
        <p:spPr>
          <a:xfrm>
            <a:off x="9546336" y="1975104"/>
            <a:ext cx="15937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Q5  (&gt; 5.1 mg/L)</a:t>
            </a:r>
            <a:endParaRPr/>
          </a:p>
        </p:txBody>
      </p:sp>
      <p:sp>
        <p:nvSpPr>
          <p:cNvPr id="139" name="Google Shape;139;p7"/>
          <p:cNvSpPr txBox="1"/>
          <p:nvPr/>
        </p:nvSpPr>
        <p:spPr>
          <a:xfrm>
            <a:off x="9543288" y="2840736"/>
            <a:ext cx="18998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Q4  (2.8 – 5.1 mg/L)</a:t>
            </a:r>
            <a:endParaRPr/>
          </a:p>
        </p:txBody>
      </p:sp>
      <p:sp>
        <p:nvSpPr>
          <p:cNvPr id="140" name="Google Shape;140;p7"/>
          <p:cNvSpPr txBox="1"/>
          <p:nvPr/>
        </p:nvSpPr>
        <p:spPr>
          <a:xfrm>
            <a:off x="9543288" y="3288792"/>
            <a:ext cx="18998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7D22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3A7D22"/>
                </a:solidFill>
                <a:latin typeface="Arial"/>
                <a:ea typeface="Arial"/>
                <a:cs typeface="Arial"/>
                <a:sym typeface="Arial"/>
              </a:rPr>
              <a:t>Q3  (1.5 – 2.7 mg/L)</a:t>
            </a:r>
            <a:endParaRPr/>
          </a:p>
        </p:txBody>
      </p:sp>
      <p:sp>
        <p:nvSpPr>
          <p:cNvPr id="141" name="Google Shape;141;p7"/>
          <p:cNvSpPr txBox="1"/>
          <p:nvPr/>
        </p:nvSpPr>
        <p:spPr>
          <a:xfrm>
            <a:off x="9543288" y="3599688"/>
            <a:ext cx="18998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Q2  (0.7 – 1.4 mg/L)</a:t>
            </a:r>
            <a:endParaRPr/>
          </a:p>
        </p:txBody>
      </p:sp>
      <p:sp>
        <p:nvSpPr>
          <p:cNvPr id="142" name="Google Shape;142;p7"/>
          <p:cNvSpPr txBox="1"/>
          <p:nvPr/>
        </p:nvSpPr>
        <p:spPr>
          <a:xfrm>
            <a:off x="9543288" y="3956304"/>
            <a:ext cx="15937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Q1  (&lt; 0.7 mg/L)</a:t>
            </a:r>
            <a:endParaRPr/>
          </a:p>
        </p:txBody>
      </p:sp>
      <p:sp>
        <p:nvSpPr>
          <p:cNvPr id="143" name="Google Shape;143;p7"/>
          <p:cNvSpPr txBox="1"/>
          <p:nvPr/>
        </p:nvSpPr>
        <p:spPr>
          <a:xfrm>
            <a:off x="9625584" y="4651248"/>
            <a:ext cx="167167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Quintile (range)</a:t>
            </a: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5055616" y="1638808"/>
            <a:ext cx="4439920" cy="40741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219456" y="6400800"/>
            <a:ext cx="3958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Ridker PM et al, NEJM (August 31, 2024)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0952" y="1516731"/>
            <a:ext cx="7705648" cy="507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 txBox="1"/>
          <p:nvPr/>
        </p:nvSpPr>
        <p:spPr>
          <a:xfrm>
            <a:off x="3101848" y="2084832"/>
            <a:ext cx="11208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hsCRP</a:t>
            </a:r>
            <a:endParaRPr/>
          </a:p>
        </p:txBody>
      </p:sp>
      <p:sp>
        <p:nvSpPr>
          <p:cNvPr id="152" name="Google Shape;152;p8"/>
          <p:cNvSpPr txBox="1"/>
          <p:nvPr/>
        </p:nvSpPr>
        <p:spPr>
          <a:xfrm>
            <a:off x="4915408" y="6194552"/>
            <a:ext cx="240792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Years             </a:t>
            </a:r>
            <a:endParaRPr/>
          </a:p>
        </p:txBody>
      </p:sp>
      <p:sp>
        <p:nvSpPr>
          <p:cNvPr id="153" name="Google Shape;153;p8"/>
          <p:cNvSpPr txBox="1"/>
          <p:nvPr/>
        </p:nvSpPr>
        <p:spPr>
          <a:xfrm>
            <a:off x="351043" y="137160"/>
            <a:ext cx="111330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30-Year Age and Competing Risk Adjusted Cumulative Incidence of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i="0" lang="en-US" sz="24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First Major Adverse Cardiovascular Events </a:t>
            </a:r>
            <a:r>
              <a:rPr b="1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 27,939 Initially Healthy American Women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According to Baseline Quintile of </a:t>
            </a:r>
            <a:r>
              <a:rPr b="1" i="0" lang="en-US" sz="24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hsCRP</a:t>
            </a:r>
            <a:endParaRPr/>
          </a:p>
        </p:txBody>
      </p:sp>
      <p:sp>
        <p:nvSpPr>
          <p:cNvPr id="154" name="Google Shape;154;p8"/>
          <p:cNvSpPr txBox="1"/>
          <p:nvPr/>
        </p:nvSpPr>
        <p:spPr>
          <a:xfrm>
            <a:off x="9546336" y="1975104"/>
            <a:ext cx="15937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Q5  (&gt; 5.1 mg/L)</a:t>
            </a:r>
            <a:endParaRPr/>
          </a:p>
        </p:txBody>
      </p:sp>
      <p:sp>
        <p:nvSpPr>
          <p:cNvPr id="155" name="Google Shape;155;p8"/>
          <p:cNvSpPr txBox="1"/>
          <p:nvPr/>
        </p:nvSpPr>
        <p:spPr>
          <a:xfrm>
            <a:off x="9543288" y="2840736"/>
            <a:ext cx="18998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Q4  (2.8 – 5.1 mg/L)</a:t>
            </a:r>
            <a:endParaRPr/>
          </a:p>
        </p:txBody>
      </p:sp>
      <p:sp>
        <p:nvSpPr>
          <p:cNvPr id="156" name="Google Shape;156;p8"/>
          <p:cNvSpPr txBox="1"/>
          <p:nvPr/>
        </p:nvSpPr>
        <p:spPr>
          <a:xfrm>
            <a:off x="9543288" y="3288792"/>
            <a:ext cx="18998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7D22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3A7D22"/>
                </a:solidFill>
                <a:latin typeface="Arial"/>
                <a:ea typeface="Arial"/>
                <a:cs typeface="Arial"/>
                <a:sym typeface="Arial"/>
              </a:rPr>
              <a:t>Q3  (1.5 – 2.7 mg/L)</a:t>
            </a:r>
            <a:endParaRPr/>
          </a:p>
        </p:txBody>
      </p:sp>
      <p:sp>
        <p:nvSpPr>
          <p:cNvPr id="157" name="Google Shape;157;p8"/>
          <p:cNvSpPr txBox="1"/>
          <p:nvPr/>
        </p:nvSpPr>
        <p:spPr>
          <a:xfrm>
            <a:off x="9543288" y="3599688"/>
            <a:ext cx="18998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Q2  (0.7 – 1.4 mg/L)</a:t>
            </a:r>
            <a:endParaRPr/>
          </a:p>
        </p:txBody>
      </p:sp>
      <p:sp>
        <p:nvSpPr>
          <p:cNvPr id="158" name="Google Shape;158;p8"/>
          <p:cNvSpPr txBox="1"/>
          <p:nvPr/>
        </p:nvSpPr>
        <p:spPr>
          <a:xfrm>
            <a:off x="9543288" y="3956304"/>
            <a:ext cx="15937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Q1  (&lt; 0.7 mg/L)</a:t>
            </a:r>
            <a:endParaRPr/>
          </a:p>
        </p:txBody>
      </p:sp>
      <p:sp>
        <p:nvSpPr>
          <p:cNvPr id="159" name="Google Shape;159;p8"/>
          <p:cNvSpPr txBox="1"/>
          <p:nvPr/>
        </p:nvSpPr>
        <p:spPr>
          <a:xfrm>
            <a:off x="9625584" y="4651248"/>
            <a:ext cx="167167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Quintile (range)</a:t>
            </a: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7269480" y="1638808"/>
            <a:ext cx="2235200" cy="40741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219456" y="6400800"/>
            <a:ext cx="3958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Ridker PM et al, NEJM (August 31, 2024)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0952" y="1516731"/>
            <a:ext cx="7705648" cy="507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9"/>
          <p:cNvSpPr txBox="1"/>
          <p:nvPr/>
        </p:nvSpPr>
        <p:spPr>
          <a:xfrm>
            <a:off x="3101848" y="2084832"/>
            <a:ext cx="11208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hsCRP</a:t>
            </a:r>
            <a:endParaRPr/>
          </a:p>
        </p:txBody>
      </p:sp>
      <p:sp>
        <p:nvSpPr>
          <p:cNvPr id="168" name="Google Shape;168;p9"/>
          <p:cNvSpPr txBox="1"/>
          <p:nvPr/>
        </p:nvSpPr>
        <p:spPr>
          <a:xfrm>
            <a:off x="4915408" y="6194552"/>
            <a:ext cx="240792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Years             </a:t>
            </a:r>
            <a:endParaRPr/>
          </a:p>
        </p:txBody>
      </p:sp>
      <p:sp>
        <p:nvSpPr>
          <p:cNvPr id="169" name="Google Shape;169;p9"/>
          <p:cNvSpPr txBox="1"/>
          <p:nvPr/>
        </p:nvSpPr>
        <p:spPr>
          <a:xfrm>
            <a:off x="351043" y="137160"/>
            <a:ext cx="111330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30-Year Age and Competing Risk Adjusted Cumulative Incidence of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i="0" lang="en-US" sz="24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First Major Adverse Cardiovascular Events </a:t>
            </a:r>
            <a:r>
              <a:rPr b="1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 27,939 Initially Healthy American Women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According to Baseline Quintile of </a:t>
            </a:r>
            <a:r>
              <a:rPr b="1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hsCRP</a:t>
            </a:r>
            <a:endParaRPr/>
          </a:p>
        </p:txBody>
      </p:sp>
      <p:sp>
        <p:nvSpPr>
          <p:cNvPr id="170" name="Google Shape;170;p9"/>
          <p:cNvSpPr txBox="1"/>
          <p:nvPr/>
        </p:nvSpPr>
        <p:spPr>
          <a:xfrm>
            <a:off x="9546336" y="1975104"/>
            <a:ext cx="15937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Q5  (&gt; 5.1 mg/L)</a:t>
            </a:r>
            <a:endParaRPr/>
          </a:p>
        </p:txBody>
      </p:sp>
      <p:sp>
        <p:nvSpPr>
          <p:cNvPr id="171" name="Google Shape;171;p9"/>
          <p:cNvSpPr txBox="1"/>
          <p:nvPr/>
        </p:nvSpPr>
        <p:spPr>
          <a:xfrm>
            <a:off x="9543288" y="2840736"/>
            <a:ext cx="18998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Q4  (2.8 – 5.1 mg/L)</a:t>
            </a:r>
            <a:endParaRPr/>
          </a:p>
        </p:txBody>
      </p:sp>
      <p:sp>
        <p:nvSpPr>
          <p:cNvPr id="172" name="Google Shape;172;p9"/>
          <p:cNvSpPr txBox="1"/>
          <p:nvPr/>
        </p:nvSpPr>
        <p:spPr>
          <a:xfrm>
            <a:off x="9543288" y="3288792"/>
            <a:ext cx="18998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7D22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3A7D22"/>
                </a:solidFill>
                <a:latin typeface="Arial"/>
                <a:ea typeface="Arial"/>
                <a:cs typeface="Arial"/>
                <a:sym typeface="Arial"/>
              </a:rPr>
              <a:t>Q3  (1.5 – 2.7 mg/L)</a:t>
            </a:r>
            <a:endParaRPr/>
          </a:p>
        </p:txBody>
      </p:sp>
      <p:sp>
        <p:nvSpPr>
          <p:cNvPr id="173" name="Google Shape;173;p9"/>
          <p:cNvSpPr txBox="1"/>
          <p:nvPr/>
        </p:nvSpPr>
        <p:spPr>
          <a:xfrm>
            <a:off x="9543288" y="3599688"/>
            <a:ext cx="18998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Q2  (0.7 – 1.4 mg/L)</a:t>
            </a:r>
            <a:endParaRPr/>
          </a:p>
        </p:txBody>
      </p:sp>
      <p:sp>
        <p:nvSpPr>
          <p:cNvPr id="174" name="Google Shape;174;p9"/>
          <p:cNvSpPr txBox="1"/>
          <p:nvPr/>
        </p:nvSpPr>
        <p:spPr>
          <a:xfrm>
            <a:off x="9543288" y="3956304"/>
            <a:ext cx="15937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Q1  (&lt; 0.7 mg/L)</a:t>
            </a:r>
            <a:endParaRPr/>
          </a:p>
        </p:txBody>
      </p:sp>
      <p:sp>
        <p:nvSpPr>
          <p:cNvPr id="175" name="Google Shape;175;p9"/>
          <p:cNvSpPr txBox="1"/>
          <p:nvPr/>
        </p:nvSpPr>
        <p:spPr>
          <a:xfrm>
            <a:off x="9625584" y="4651248"/>
            <a:ext cx="167167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Quintile (range)</a:t>
            </a:r>
            <a:endParaRPr/>
          </a:p>
        </p:txBody>
      </p:sp>
      <p:sp>
        <p:nvSpPr>
          <p:cNvPr id="176" name="Google Shape;176;p9"/>
          <p:cNvSpPr txBox="1"/>
          <p:nvPr/>
        </p:nvSpPr>
        <p:spPr>
          <a:xfrm>
            <a:off x="219456" y="6400800"/>
            <a:ext cx="3958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Ridker PM et al, NEJM (August 31, 2024)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2024-05-02T13:26:31Z</dcterms:created>
  <dc:creator>Ridker, Paul M.,MD, MPH</dc:creator>
</cp:coreProperties>
</file>