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75" r:id="rId6"/>
    <p:sldId id="267" r:id="rId7"/>
    <p:sldId id="268" r:id="rId8"/>
    <p:sldId id="269" r:id="rId9"/>
    <p:sldId id="272" r:id="rId10"/>
    <p:sldId id="264" r:id="rId11"/>
    <p:sldId id="273" r:id="rId12"/>
    <p:sldId id="266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  <p:cmAuthor id="3" name="Ida Björkgren" initials="IB" lastIdx="10" clrIdx="2">
    <p:extLst>
      <p:ext uri="{19B8F6BF-5375-455C-9EA6-DF929625EA0E}">
        <p15:presenceInfo xmlns:p15="http://schemas.microsoft.com/office/powerpoint/2012/main" userId="Ida Björk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AE1022"/>
    <a:srgbClr val="878787"/>
    <a:srgbClr val="D0D0D0"/>
    <a:srgbClr val="D3D3D3"/>
    <a:srgbClr val="E0E0E0"/>
    <a:srgbClr val="F28C26"/>
    <a:srgbClr val="FFBF08"/>
    <a:srgbClr val="B62A79"/>
    <a:srgbClr val="F3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7" autoAdjust="0"/>
    <p:restoredTop sz="96197"/>
  </p:normalViewPr>
  <p:slideViewPr>
    <p:cSldViewPr showGuides="1">
      <p:cViewPr varScale="1">
        <p:scale>
          <a:sx n="157" d="100"/>
          <a:sy n="157" d="100"/>
        </p:scale>
        <p:origin x="184" y="19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21/08/2024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8/21/24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771" y="2517053"/>
            <a:ext cx="6844590" cy="584775"/>
          </a:xfrm>
        </p:spPr>
        <p:txBody>
          <a:bodyPr/>
          <a:lstStyle/>
          <a:p>
            <a:r>
              <a:rPr lang="en-US" dirty="0"/>
              <a:t>A Nordic, </a:t>
            </a:r>
            <a:r>
              <a:rPr lang="en-US" dirty="0" err="1"/>
              <a:t>multicentre</a:t>
            </a:r>
            <a:r>
              <a:rPr lang="en-US" dirty="0"/>
              <a:t>, randomized, registry-based clinical trial on no-touch vein grafts in coronary surgery (SWEDEGRAFT)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771" y="3927708"/>
            <a:ext cx="2736315" cy="288032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31/08/2024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771" y="3271204"/>
            <a:ext cx="6679973" cy="290018"/>
          </a:xfrm>
        </p:spPr>
        <p:txBody>
          <a:bodyPr/>
          <a:lstStyle/>
          <a:p>
            <a:r>
              <a:rPr lang="en-US" dirty="0"/>
              <a:t>Stefan James, Professor Cardiology Uppsala University Hospital Sweden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6768746" cy="1279454"/>
          </a:xfrm>
        </p:spPr>
        <p:txBody>
          <a:bodyPr/>
          <a:lstStyle/>
          <a:p>
            <a:r>
              <a:rPr lang="en-US" sz="3600" dirty="0"/>
              <a:t>No-touch Vein Grafts in </a:t>
            </a:r>
          </a:p>
          <a:p>
            <a:r>
              <a:rPr lang="en-US" sz="3600" dirty="0"/>
              <a:t>Coronary Artery Bypass Surgery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DF4BD-AC7C-4BFD-9FE5-020AD6C4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E61509-C562-46E8-90D1-6AF3DEE6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C2073D2-C080-4C8A-A676-013C8B6BEB6F}"/>
              </a:ext>
            </a:extLst>
          </p:cNvPr>
          <p:cNvSpPr txBox="1">
            <a:spLocks/>
          </p:cNvSpPr>
          <p:nvPr/>
        </p:nvSpPr>
        <p:spPr>
          <a:xfrm>
            <a:off x="324618" y="765434"/>
            <a:ext cx="8711877" cy="68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ea typeface="Calibri" panose="020F0502020204030204" pitchFamily="34" charset="0"/>
              </a:rPr>
              <a:t>More leg wound complications at 3 months in patients randomized to the no-touch technique.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40BC0-891F-3B25-50B6-4F2A4B61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0891" r="5386"/>
          <a:stretch/>
        </p:blipFill>
        <p:spPr bwMode="auto">
          <a:xfrm>
            <a:off x="1222499" y="1426666"/>
            <a:ext cx="6298376" cy="32339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6ADA8-E07D-4977-9661-92139B9D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8F37F6-9D1C-4F51-BF83-6C8585ED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48BB9D0-F0AA-472C-844C-A565CB53AAEB}"/>
              </a:ext>
            </a:extLst>
          </p:cNvPr>
          <p:cNvSpPr txBox="1">
            <a:spLocks/>
          </p:cNvSpPr>
          <p:nvPr/>
        </p:nvSpPr>
        <p:spPr>
          <a:xfrm>
            <a:off x="1545302" y="267494"/>
            <a:ext cx="5975573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Leg </a:t>
            </a:r>
            <a:r>
              <a:rPr lang="sv-SE" dirty="0" err="1"/>
              <a:t>wound</a:t>
            </a:r>
            <a:r>
              <a:rPr lang="sv-SE" dirty="0"/>
              <a:t> </a:t>
            </a:r>
            <a:r>
              <a:rPr lang="sv-SE" dirty="0" err="1"/>
              <a:t>complications</a:t>
            </a:r>
            <a:r>
              <a:rPr lang="sv-SE" dirty="0"/>
              <a:t> at 3 </a:t>
            </a:r>
            <a:r>
              <a:rPr lang="sv-SE" dirty="0" err="1"/>
              <a:t>months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228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AE6DD-2F6C-4EDE-B33A-3D41F38E5083}"/>
              </a:ext>
            </a:extLst>
          </p:cNvPr>
          <p:cNvSpPr txBox="1">
            <a:spLocks/>
          </p:cNvSpPr>
          <p:nvPr/>
        </p:nvSpPr>
        <p:spPr>
          <a:xfrm>
            <a:off x="437902" y="3579862"/>
            <a:ext cx="8094537" cy="112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ea typeface="Calibri" panose="020F0502020204030204" pitchFamily="34" charset="0"/>
              </a:rPr>
              <a:t>More remaining leg wound symptoms two years after surgery in patients randomized to the no-touch technique.</a:t>
            </a:r>
          </a:p>
          <a:p>
            <a:r>
              <a:rPr lang="en-US" sz="1800" b="0" dirty="0">
                <a:ea typeface="Calibri" panose="020F0502020204030204" pitchFamily="34" charset="0"/>
              </a:rPr>
              <a:t>The predominant symptoms, sensitivity disturbance and residual pain, were consistently reported across all subgroups.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223F7-1E04-3FE9-E416-84D70CF79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181" r="7072" b="3714"/>
          <a:stretch/>
        </p:blipFill>
        <p:spPr bwMode="auto">
          <a:xfrm>
            <a:off x="691512" y="795839"/>
            <a:ext cx="6904824" cy="27475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E12CE-85D2-43E4-816F-0FDC2D4D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3E9AE-4EBE-43B2-AF1B-E7EFBC928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BCB0D4E-FEDD-44B2-AB2E-212B477854FD}"/>
              </a:ext>
            </a:extLst>
          </p:cNvPr>
          <p:cNvSpPr txBox="1">
            <a:spLocks/>
          </p:cNvSpPr>
          <p:nvPr/>
        </p:nvSpPr>
        <p:spPr>
          <a:xfrm>
            <a:off x="1691680" y="267494"/>
            <a:ext cx="511147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Leg </a:t>
            </a:r>
            <a:r>
              <a:rPr lang="sv-SE" dirty="0" err="1"/>
              <a:t>wound</a:t>
            </a:r>
            <a:r>
              <a:rPr lang="sv-SE" dirty="0"/>
              <a:t> symptoms at 2 </a:t>
            </a:r>
            <a:r>
              <a:rPr lang="sv-SE" dirty="0" err="1"/>
              <a:t>years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00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78078-2FB2-4216-8394-A4030D6FE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834" y="339502"/>
            <a:ext cx="2303166" cy="432048"/>
          </a:xfrm>
        </p:spPr>
        <p:txBody>
          <a:bodyPr/>
          <a:lstStyle/>
          <a:p>
            <a:r>
              <a:rPr lang="sv-SE" dirty="0" err="1"/>
              <a:t>Conclusions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D22AB-3790-4B49-B284-BD025BD32D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560" y="1059582"/>
            <a:ext cx="7632700" cy="31683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0" dirty="0">
                <a:effectLst/>
                <a:ea typeface="Calibri" panose="020F0502020204030204" pitchFamily="34" charset="0"/>
              </a:rPr>
              <a:t>In this bi-national, multicenter, registry</a:t>
            </a:r>
            <a:r>
              <a:rPr lang="en-US" sz="1800" b="0" dirty="0">
                <a:ea typeface="Calibri" panose="020F0502020204030204" pitchFamily="34" charset="0"/>
              </a:rPr>
              <a:t>-based, randomized trial (R-RCT) of patients undergoing non-emergent CABG, the no-touch vein technique was not superior to the conventional technique regarding vein graft failure or          mid-term clinical outcomes.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No-touch vein harvest was associated with an increased rate of early leg wound complications and residual wound symptoms.</a:t>
            </a:r>
          </a:p>
          <a:p>
            <a:pPr>
              <a:spcAft>
                <a:spcPts val="600"/>
              </a:spcAft>
            </a:pPr>
            <a:r>
              <a:rPr lang="en-US" sz="1800" b="0">
                <a:cs typeface="Times New Roman" panose="02020603050405020304" pitchFamily="18" charset="0"/>
              </a:rPr>
              <a:t>Our </a:t>
            </a:r>
            <a:r>
              <a:rPr lang="en-US" sz="1800" b="0" dirty="0">
                <a:cs typeface="Times New Roman" panose="02020603050405020304" pitchFamily="18" charset="0"/>
              </a:rPr>
              <a:t>trial does not support the routine use of the no-touch harvesting technique compared to the standard technique of vein handling.</a:t>
            </a:r>
            <a:endParaRPr lang="sv-SE" sz="1800" b="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0A96E-1276-4F68-A215-A44547A3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78489-F773-4335-897B-9D0F216E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31B29-13DA-4022-BB43-13BFC1DD3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6181" y="57594"/>
            <a:ext cx="2451942" cy="481029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C790B-A107-18C4-0C92-DFB9456D76ED}"/>
              </a:ext>
            </a:extLst>
          </p:cNvPr>
          <p:cNvSpPr txBox="1"/>
          <p:nvPr/>
        </p:nvSpPr>
        <p:spPr>
          <a:xfrm>
            <a:off x="4330925" y="1565379"/>
            <a:ext cx="398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Susanne Heller (Senior Project Leader)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Stefano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Caramuta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(Lead Data Manager),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 Björkgren (Publications Manager),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Eriksson-Svensson (Executive director).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EE56-EC63-87B4-9BDD-A37454C33507}"/>
              </a:ext>
            </a:extLst>
          </p:cNvPr>
          <p:cNvSpPr txBox="1"/>
          <p:nvPr/>
        </p:nvSpPr>
        <p:spPr>
          <a:xfrm>
            <a:off x="4267926" y="4133549"/>
            <a:ext cx="317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All </a:t>
            </a:r>
            <a:r>
              <a:rPr lang="sv-SE" sz="1400" b="1" dirty="0" err="1"/>
              <a:t>participating</a:t>
            </a:r>
            <a:r>
              <a:rPr lang="sv-SE" sz="1400" b="1" dirty="0"/>
              <a:t>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A7A3E-A969-769F-A839-C4321D3DD8D4}"/>
              </a:ext>
            </a:extLst>
          </p:cNvPr>
          <p:cNvSpPr txBox="1"/>
          <p:nvPr/>
        </p:nvSpPr>
        <p:spPr>
          <a:xfrm>
            <a:off x="318845" y="2070987"/>
            <a:ext cx="1968451" cy="2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Site I</a:t>
            </a: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nvestigators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08BC3-D084-4BB9-06E2-7B97D060F14B}"/>
              </a:ext>
            </a:extLst>
          </p:cNvPr>
          <p:cNvSpPr txBox="1"/>
          <p:nvPr/>
        </p:nvSpPr>
        <p:spPr>
          <a:xfrm>
            <a:off x="318845" y="2276791"/>
            <a:ext cx="33237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Magnus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Dalén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Karolinska University Hospital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Anders Ericsson, 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Blekinge Hospital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Örjan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Friberg,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Örebro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Anders Holmgren, 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Hospital of </a:t>
            </a:r>
            <a:r>
              <a:rPr lang="en-US" sz="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Umeå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Hostrup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Nielsen, Aarhus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Henrik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Hultkvist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Linköping University Hospital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Shahab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Nozohoor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Skåne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University Hospital, Lund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Sigurdur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Ragnarsson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Skåne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University Hospital, Lund</a:t>
            </a:r>
            <a:endParaRPr lang="en-US" sz="9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Lisa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Ternström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Sahlgrenska</a:t>
            </a:r>
            <a:r>
              <a:rPr lang="en-GB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University Hospital</a:t>
            </a:r>
            <a:endParaRPr lang="en-US" sz="9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Vikholm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Uppsala 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51B86-3B8E-8BE6-1B0A-DB764BB2F1A7}"/>
              </a:ext>
            </a:extLst>
          </p:cNvPr>
          <p:cNvSpPr txBox="1"/>
          <p:nvPr/>
        </p:nvSpPr>
        <p:spPr>
          <a:xfrm>
            <a:off x="4330925" y="2468714"/>
            <a:ext cx="2780188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Swedish Research Council</a:t>
            </a:r>
          </a:p>
          <a:p>
            <a:pPr>
              <a:lnSpc>
                <a:spcPct val="107000"/>
              </a:lnSpc>
            </a:pP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Swedish Heart Lung Foundation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E41F8-3045-D205-E8D7-3225F2A9C88C}"/>
              </a:ext>
            </a:extLst>
          </p:cNvPr>
          <p:cNvSpPr txBox="1"/>
          <p:nvPr/>
        </p:nvSpPr>
        <p:spPr>
          <a:xfrm>
            <a:off x="4330925" y="3193318"/>
            <a:ext cx="2780188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Dept. of Surgical Sciences, Uppsala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75A8A-43A9-9ABC-4188-104AB8BF5700}"/>
              </a:ext>
            </a:extLst>
          </p:cNvPr>
          <p:cNvSpPr txBox="1"/>
          <p:nvPr/>
        </p:nvSpPr>
        <p:spPr>
          <a:xfrm>
            <a:off x="318845" y="3755816"/>
            <a:ext cx="1968451" cy="2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Coronary CTA assessors</a:t>
            </a:r>
            <a:endParaRPr lang="en-US" sz="105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F0732-CF72-50E1-FCE8-8E8D17F3C7BD}"/>
              </a:ext>
            </a:extLst>
          </p:cNvPr>
          <p:cNvSpPr txBox="1"/>
          <p:nvPr/>
        </p:nvSpPr>
        <p:spPr>
          <a:xfrm>
            <a:off x="318845" y="3941643"/>
            <a:ext cx="33237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Olov Duvernoy,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Uppsala 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Mats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Lidén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Örebro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Raquel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Themudo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Karolinska University Hospital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FE1BE-AFE1-9ED1-48F4-BDAC9E50E85D}"/>
              </a:ext>
            </a:extLst>
          </p:cNvPr>
          <p:cNvSpPr txBox="1"/>
          <p:nvPr/>
        </p:nvSpPr>
        <p:spPr>
          <a:xfrm>
            <a:off x="4330925" y="1009951"/>
            <a:ext cx="33237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Karin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Jensevik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Eriksson,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Uppsala University hospital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B295A-01D0-5CC3-A206-13CAF47EBFF6}"/>
              </a:ext>
            </a:extLst>
          </p:cNvPr>
          <p:cNvSpPr txBox="1"/>
          <p:nvPr/>
        </p:nvSpPr>
        <p:spPr>
          <a:xfrm>
            <a:off x="4330925" y="776233"/>
            <a:ext cx="1968451" cy="2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Trial Statistician</a:t>
            </a:r>
            <a:endParaRPr lang="en-US" sz="105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600EA-A2B1-9B1B-504C-771AADE0FFE0}"/>
              </a:ext>
            </a:extLst>
          </p:cNvPr>
          <p:cNvSpPr txBox="1"/>
          <p:nvPr/>
        </p:nvSpPr>
        <p:spPr>
          <a:xfrm>
            <a:off x="4330925" y="3477657"/>
            <a:ext cx="3177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sv-SE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registries</a:t>
            </a:r>
            <a:endParaRPr lang="sv-S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9BA7D027-80BA-7338-FFAC-F2C7956E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618" y="3792243"/>
            <a:ext cx="1128488" cy="2321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DB277C-6225-B80D-740C-3D5C214B1AC4}"/>
              </a:ext>
            </a:extLst>
          </p:cNvPr>
          <p:cNvSpPr/>
          <p:nvPr/>
        </p:nvSpPr>
        <p:spPr>
          <a:xfrm>
            <a:off x="5436096" y="3723878"/>
            <a:ext cx="2413202" cy="3600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F715C9-86F4-2745-EBEA-CB2469445893}"/>
              </a:ext>
            </a:extLst>
          </p:cNvPr>
          <p:cNvSpPr txBox="1">
            <a:spLocks/>
          </p:cNvSpPr>
          <p:nvPr/>
        </p:nvSpPr>
        <p:spPr>
          <a:xfrm>
            <a:off x="318845" y="989038"/>
            <a:ext cx="3816424" cy="1074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Thelin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Uppsala University, Sweden - Coordinating investigator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Ivy Susanne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Modrau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Århus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Denmark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Duvernoy, Uppsala University, Sweden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Anders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Jeppsson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University of Gothenburg, Sweden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Ulrik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Sartipy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Karolinska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Institutet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Sweden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Mats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Dreifaldt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University, Sweden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Stefan James, Uppsala University, Sweden - Study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FA9BC-9D0B-3AB6-3582-9525655FDE79}"/>
              </a:ext>
            </a:extLst>
          </p:cNvPr>
          <p:cNvSpPr txBox="1"/>
          <p:nvPr/>
        </p:nvSpPr>
        <p:spPr>
          <a:xfrm>
            <a:off x="318845" y="776233"/>
            <a:ext cx="20157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55912-925B-EEE8-991F-DE6A4AFDD752}"/>
              </a:ext>
            </a:extLst>
          </p:cNvPr>
          <p:cNvSpPr txBox="1"/>
          <p:nvPr/>
        </p:nvSpPr>
        <p:spPr>
          <a:xfrm>
            <a:off x="4330925" y="1344288"/>
            <a:ext cx="3177647" cy="25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Uppsala Clinical Research Center, UCR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63728-FC95-12BA-1F15-2225FA1416D1}"/>
              </a:ext>
            </a:extLst>
          </p:cNvPr>
          <p:cNvSpPr txBox="1"/>
          <p:nvPr/>
        </p:nvSpPr>
        <p:spPr>
          <a:xfrm>
            <a:off x="4330925" y="2266327"/>
            <a:ext cx="1356625" cy="25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Funding bodies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84D0CA-ABEA-71C1-E812-9A2F4A4EDCF2}"/>
              </a:ext>
            </a:extLst>
          </p:cNvPr>
          <p:cNvSpPr txBox="1"/>
          <p:nvPr/>
        </p:nvSpPr>
        <p:spPr>
          <a:xfrm>
            <a:off x="4330925" y="2950248"/>
            <a:ext cx="1637928" cy="2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Regulatory sponsor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5F4349-6AAB-41E3-A1DD-5600BDFF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54E2B7-0A76-4602-8C0A-E78FC1628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7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961" y="699542"/>
            <a:ext cx="5904334" cy="2129577"/>
          </a:xfrm>
        </p:spPr>
        <p:txBody>
          <a:bodyPr/>
          <a:lstStyle/>
          <a:p>
            <a:r>
              <a:rPr lang="en-GB" sz="1800" b="0" dirty="0">
                <a:effectLst/>
                <a:ea typeface="Calibri" panose="020F0502020204030204" pitchFamily="34" charset="0"/>
              </a:rPr>
              <a:t>Coronary Artery Bypass Graft (CABG) is the </a:t>
            </a:r>
            <a:r>
              <a:rPr lang="sv-SE" sz="1800" b="0" dirty="0" err="1">
                <a:effectLst/>
                <a:ea typeface="Calibri" panose="020F0502020204030204" pitchFamily="34" charset="0"/>
              </a:rPr>
              <a:t>most</a:t>
            </a:r>
            <a:r>
              <a:rPr lang="sv-SE" sz="1800" b="0" dirty="0">
                <a:effectLst/>
                <a:ea typeface="Calibri" panose="020F0502020204030204" pitchFamily="34" charset="0"/>
              </a:rPr>
              <a:t> common </a:t>
            </a:r>
            <a:r>
              <a:rPr lang="sv-SE" sz="1800" b="0" dirty="0" err="1">
                <a:effectLst/>
                <a:ea typeface="Calibri" panose="020F0502020204030204" pitchFamily="34" charset="0"/>
              </a:rPr>
              <a:t>cardiac</a:t>
            </a:r>
            <a:r>
              <a:rPr lang="sv-SE" sz="1800" b="0" dirty="0">
                <a:effectLst/>
                <a:ea typeface="Calibri" panose="020F0502020204030204" pitchFamily="34" charset="0"/>
              </a:rPr>
              <a:t> </a:t>
            </a:r>
            <a:r>
              <a:rPr lang="sv-SE" sz="1800" b="0" dirty="0" err="1">
                <a:effectLst/>
                <a:ea typeface="Calibri" panose="020F0502020204030204" pitchFamily="34" charset="0"/>
              </a:rPr>
              <a:t>surgical</a:t>
            </a:r>
            <a:r>
              <a:rPr lang="sv-SE" sz="1800" b="0" dirty="0">
                <a:effectLst/>
                <a:ea typeface="Calibri" panose="020F0502020204030204" pitchFamily="34" charset="0"/>
              </a:rPr>
              <a:t> </a:t>
            </a:r>
            <a:r>
              <a:rPr lang="sv-SE" sz="1800" b="0" dirty="0" err="1">
                <a:effectLst/>
                <a:ea typeface="Calibri" panose="020F0502020204030204" pitchFamily="34" charset="0"/>
              </a:rPr>
              <a:t>procedure</a:t>
            </a:r>
            <a:r>
              <a:rPr lang="sv-SE" sz="1800" dirty="0">
                <a:ea typeface="Calibri" panose="020F050202020403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with </a:t>
            </a:r>
            <a:r>
              <a:rPr lang="en-US" sz="18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&gt;600,000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operations performed every year worldwide</a:t>
            </a:r>
            <a:endParaRPr lang="en-US" sz="1800" b="0" dirty="0"/>
          </a:p>
          <a:p>
            <a:r>
              <a:rPr lang="en-US" sz="1800" b="0" dirty="0">
                <a:ea typeface="Calibri" panose="020F0502020204030204" pitchFamily="34" charset="0"/>
              </a:rPr>
              <a:t>Randomized clinical trials have indicated that saphenous vein graft harvesting using the no-touch technique improves graft patency compared with the conventional open skeletonized technique.</a:t>
            </a:r>
            <a:endParaRPr lang="en-US" sz="1800" b="0" baseline="30000" dirty="0"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10CA2-2819-4F0F-A2D4-7D5A686D8622}"/>
              </a:ext>
            </a:extLst>
          </p:cNvPr>
          <p:cNvSpPr txBox="1"/>
          <p:nvPr/>
        </p:nvSpPr>
        <p:spPr>
          <a:xfrm>
            <a:off x="423664" y="3664644"/>
            <a:ext cx="518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0" dirty="0">
                <a:effectLst/>
                <a:ea typeface="Calibri" panose="020F0502020204030204" pitchFamily="34" charset="0"/>
              </a:rPr>
              <a:t>Hypothesis: </a:t>
            </a:r>
            <a:r>
              <a:rPr lang="en-US" b="0" dirty="0">
                <a:ea typeface="Calibri" panose="020F0502020204030204" pitchFamily="34" charset="0"/>
              </a:rPr>
              <a:t>no-touch vein grafts are superior to conventionally harvested veins with respect to  mid-term patency and long-term clinical outcomes.</a:t>
            </a:r>
            <a:endParaRPr lang="en-US" b="0" dirty="0"/>
          </a:p>
        </p:txBody>
      </p:sp>
      <p:pic>
        <p:nvPicPr>
          <p:cNvPr id="10" name="Picture 9" descr="P4305518">
            <a:extLst>
              <a:ext uri="{FF2B5EF4-FFF2-40B4-BE49-F238E27FC236}">
                <a16:creationId xmlns:a16="http://schemas.microsoft.com/office/drawing/2014/main" id="{1694B579-27DE-3DD0-ABB5-450A5B59D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27238" r="7836" b="17185"/>
          <a:stretch/>
        </p:blipFill>
        <p:spPr bwMode="auto">
          <a:xfrm>
            <a:off x="6156176" y="2943120"/>
            <a:ext cx="2872282" cy="1803389"/>
          </a:xfrm>
          <a:prstGeom prst="rect">
            <a:avLst/>
          </a:prstGeom>
          <a:noFill/>
          <a:ln w="3810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F766B-3804-6CDB-F06A-DBE6C7D2E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5"/>
          <a:stretch/>
        </p:blipFill>
        <p:spPr>
          <a:xfrm>
            <a:off x="6150614" y="926248"/>
            <a:ext cx="2885882" cy="190287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B565BF7A-6063-0576-4B6B-34353AF8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33" b="46511"/>
          <a:stretch/>
        </p:blipFill>
        <p:spPr>
          <a:xfrm>
            <a:off x="323528" y="2798807"/>
            <a:ext cx="3504727" cy="408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61CB9-FD71-7D07-800E-501F6D5CE620}"/>
              </a:ext>
            </a:extLst>
          </p:cNvPr>
          <p:cNvSpPr txBox="1"/>
          <p:nvPr/>
        </p:nvSpPr>
        <p:spPr>
          <a:xfrm>
            <a:off x="6222588" y="2400963"/>
            <a:ext cx="288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/>
              </a:rPr>
              <a:t>Vein harvesting with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  <a:effectLst/>
              </a:rPr>
              <a:t>a pedicle of surrounding tissue and without vein graft distension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F520B-3B3A-952F-16EA-CBAA0EDE57B1}"/>
              </a:ext>
            </a:extLst>
          </p:cNvPr>
          <p:cNvSpPr txBox="1"/>
          <p:nvPr/>
        </p:nvSpPr>
        <p:spPr>
          <a:xfrm>
            <a:off x="6222588" y="4294006"/>
            <a:ext cx="2699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V</a:t>
            </a:r>
            <a:r>
              <a:rPr lang="en-US" sz="1000" b="1" dirty="0">
                <a:solidFill>
                  <a:schemeClr val="bg1"/>
                </a:solidFill>
                <a:effectLst/>
              </a:rPr>
              <a:t>ein skeletonized and stripped of all adventitial tissue and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  <a:effectLst/>
              </a:rPr>
              <a:t>distended prior to implantation.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1D6D-CC05-8404-A7A1-39D47FDEE48C}"/>
              </a:ext>
            </a:extLst>
          </p:cNvPr>
          <p:cNvSpPr txBox="1"/>
          <p:nvPr/>
        </p:nvSpPr>
        <p:spPr>
          <a:xfrm>
            <a:off x="294277" y="3230855"/>
            <a:ext cx="5645875" cy="253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No-touch vein harvesting shoul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 be considered when an open technique is used</a:t>
            </a:r>
            <a:endParaRPr lang="en-US" sz="1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753C2E-350A-D524-414B-C503280E22D6}"/>
              </a:ext>
            </a:extLst>
          </p:cNvPr>
          <p:cNvSpPr/>
          <p:nvPr/>
        </p:nvSpPr>
        <p:spPr>
          <a:xfrm>
            <a:off x="5354939" y="3230854"/>
            <a:ext cx="299209" cy="256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FCEE88-CDB0-8E8C-7C52-5E72F41A2B23}"/>
              </a:ext>
            </a:extLst>
          </p:cNvPr>
          <p:cNvSpPr/>
          <p:nvPr/>
        </p:nvSpPr>
        <p:spPr>
          <a:xfrm>
            <a:off x="5639836" y="3230854"/>
            <a:ext cx="300316" cy="256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ABF0A-7303-6881-A1B9-72A42DD6D9C8}"/>
              </a:ext>
            </a:extLst>
          </p:cNvPr>
          <p:cNvSpPr txBox="1"/>
          <p:nvPr/>
        </p:nvSpPr>
        <p:spPr>
          <a:xfrm>
            <a:off x="5603954" y="3230855"/>
            <a:ext cx="27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F12DA-AACE-6DB1-5945-6BD85425F97E}"/>
              </a:ext>
            </a:extLst>
          </p:cNvPr>
          <p:cNvSpPr txBox="1"/>
          <p:nvPr/>
        </p:nvSpPr>
        <p:spPr>
          <a:xfrm>
            <a:off x="5317573" y="3230855"/>
            <a:ext cx="4172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26891D-2B8A-4079-A3DD-17C156F23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FD5BAF-94F3-4A90-825A-916C01B3F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32B5AE36-DB27-46A5-ACBB-78464594D300}"/>
              </a:ext>
            </a:extLst>
          </p:cNvPr>
          <p:cNvSpPr txBox="1">
            <a:spLocks/>
          </p:cNvSpPr>
          <p:nvPr/>
        </p:nvSpPr>
        <p:spPr>
          <a:xfrm>
            <a:off x="1451572" y="241167"/>
            <a:ext cx="597557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Rationale for the SWEDEGRAFT trial</a:t>
            </a:r>
          </a:p>
        </p:txBody>
      </p:sp>
      <p:sp>
        <p:nvSpPr>
          <p:cNvPr id="2" name="textruta 12">
            <a:extLst>
              <a:ext uri="{FF2B5EF4-FFF2-40B4-BE49-F238E27FC236}">
                <a16:creationId xmlns:a16="http://schemas.microsoft.com/office/drawing/2014/main" id="{BD82096F-E4DA-4889-610B-FD5132E676B9}"/>
              </a:ext>
            </a:extLst>
          </p:cNvPr>
          <p:cNvSpPr txBox="1"/>
          <p:nvPr/>
        </p:nvSpPr>
        <p:spPr>
          <a:xfrm>
            <a:off x="6222588" y="937052"/>
            <a:ext cx="1002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0" kern="1200" dirty="0">
                <a:solidFill>
                  <a:schemeClr val="bg1"/>
                </a:solidFill>
                <a:latin typeface="+mn-lt"/>
                <a:ea typeface="+mn-ea"/>
              </a:rPr>
              <a:t>No touch</a:t>
            </a:r>
          </a:p>
        </p:txBody>
      </p:sp>
      <p:sp>
        <p:nvSpPr>
          <p:cNvPr id="7" name="textruta 14">
            <a:extLst>
              <a:ext uri="{FF2B5EF4-FFF2-40B4-BE49-F238E27FC236}">
                <a16:creationId xmlns:a16="http://schemas.microsoft.com/office/drawing/2014/main" id="{EDF3DEAC-B133-2F1F-6E6F-B9EED609645B}"/>
              </a:ext>
            </a:extLst>
          </p:cNvPr>
          <p:cNvSpPr txBox="1"/>
          <p:nvPr/>
        </p:nvSpPr>
        <p:spPr>
          <a:xfrm>
            <a:off x="6233842" y="2953276"/>
            <a:ext cx="1350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0" kern="1200" dirty="0" err="1">
                <a:solidFill>
                  <a:schemeClr val="bg1"/>
                </a:solidFill>
                <a:latin typeface="+mn-lt"/>
                <a:ea typeface="+mn-ea"/>
              </a:rPr>
              <a:t>Conventional</a:t>
            </a:r>
            <a:endParaRPr lang="sv-SE" sz="1600" b="1" i="0" kern="1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4845E078-574A-435B-8600-6414D05D5877}"/>
              </a:ext>
            </a:extLst>
          </p:cNvPr>
          <p:cNvSpPr/>
          <p:nvPr/>
        </p:nvSpPr>
        <p:spPr>
          <a:xfrm>
            <a:off x="3413939" y="3208389"/>
            <a:ext cx="5476799" cy="1163561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AF6EBC-BECF-42BA-9303-9B169EDF223D}"/>
              </a:ext>
            </a:extLst>
          </p:cNvPr>
          <p:cNvCxnSpPr>
            <a:cxnSpLocks/>
          </p:cNvCxnSpPr>
          <p:nvPr/>
        </p:nvCxnSpPr>
        <p:spPr>
          <a:xfrm>
            <a:off x="6831204" y="1915114"/>
            <a:ext cx="26701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35DFA8FB-243F-4F49-BB90-F89714AF2B57}"/>
              </a:ext>
            </a:extLst>
          </p:cNvPr>
          <p:cNvSpPr/>
          <p:nvPr/>
        </p:nvSpPr>
        <p:spPr>
          <a:xfrm rot="10800000">
            <a:off x="4888481" y="1483019"/>
            <a:ext cx="227671" cy="871750"/>
          </a:xfrm>
          <a:prstGeom prst="leftBracket">
            <a:avLst>
              <a:gd name="adj" fmla="val 0"/>
            </a:avLst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882D27-41FF-40F7-9F8D-4CFD91CAE204}"/>
              </a:ext>
            </a:extLst>
          </p:cNvPr>
          <p:cNvCxnSpPr>
            <a:cxnSpLocks/>
          </p:cNvCxnSpPr>
          <p:nvPr/>
        </p:nvCxnSpPr>
        <p:spPr>
          <a:xfrm>
            <a:off x="5116152" y="1915114"/>
            <a:ext cx="26701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65B4F2-339A-455F-BE31-04941B484D85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2719840" y="1889238"/>
            <a:ext cx="46646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2BA1FAF9-9DC9-450C-9FA3-8DB903C41577}"/>
              </a:ext>
            </a:extLst>
          </p:cNvPr>
          <p:cNvSpPr/>
          <p:nvPr/>
        </p:nvSpPr>
        <p:spPr>
          <a:xfrm>
            <a:off x="3186307" y="1453363"/>
            <a:ext cx="227671" cy="871750"/>
          </a:xfrm>
          <a:prstGeom prst="leftBracket">
            <a:avLst>
              <a:gd name="adj" fmla="val 0"/>
            </a:avLst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A257D233-2CB8-435F-A93B-41260E9C8226}"/>
              </a:ext>
            </a:extLst>
          </p:cNvPr>
          <p:cNvSpPr/>
          <p:nvPr/>
        </p:nvSpPr>
        <p:spPr bwMode="auto">
          <a:xfrm>
            <a:off x="323528" y="1163828"/>
            <a:ext cx="2396312" cy="14508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61706" marR="0" lvl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Inclusion criteria (n=900)</a:t>
            </a:r>
          </a:p>
          <a:p>
            <a:pPr marL="252000" marR="0" lvl="0" indent="-180000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Accepted for first time nonemergent isolated CABG</a:t>
            </a:r>
          </a:p>
          <a:p>
            <a:pPr marL="252000" marR="0" lvl="0" indent="-180000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Age &lt; 80 years </a:t>
            </a:r>
          </a:p>
          <a:p>
            <a:pPr marL="252000" marR="0" lvl="0" indent="-180000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Need for at least one vein graft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6365C-9552-4203-896B-DE69A9AE6573}"/>
              </a:ext>
            </a:extLst>
          </p:cNvPr>
          <p:cNvSpPr/>
          <p:nvPr/>
        </p:nvSpPr>
        <p:spPr>
          <a:xfrm>
            <a:off x="3411194" y="1275921"/>
            <a:ext cx="1598953" cy="360040"/>
          </a:xfrm>
          <a:prstGeom prst="rect">
            <a:avLst/>
          </a:prstGeom>
          <a:solidFill>
            <a:srgbClr val="AE1022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No-touch SVG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96E6-A3E0-4C2B-A2FB-E86A0D8322A6}"/>
              </a:ext>
            </a:extLst>
          </p:cNvPr>
          <p:cNvSpPr/>
          <p:nvPr/>
        </p:nvSpPr>
        <p:spPr>
          <a:xfrm>
            <a:off x="3411194" y="2142515"/>
            <a:ext cx="1598953" cy="36004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err="1"/>
              <a:t>Conventional</a:t>
            </a:r>
            <a:r>
              <a:rPr lang="sv-SE" sz="1400" dirty="0"/>
              <a:t> SVG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DD490D-50B1-4D1C-9636-62DAB04EF6E0}"/>
              </a:ext>
            </a:extLst>
          </p:cNvPr>
          <p:cNvSpPr/>
          <p:nvPr/>
        </p:nvSpPr>
        <p:spPr>
          <a:xfrm>
            <a:off x="5232250" y="1666106"/>
            <a:ext cx="1598954" cy="50907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3 </a:t>
            </a:r>
            <a:r>
              <a:rPr lang="sv-SE" sz="1400" b="1" dirty="0" err="1"/>
              <a:t>months</a:t>
            </a:r>
            <a:r>
              <a:rPr lang="sv-SE" sz="1400" b="1" dirty="0"/>
              <a:t> </a:t>
            </a:r>
          </a:p>
          <a:p>
            <a:pPr algn="ctr"/>
            <a:r>
              <a:rPr lang="sv-SE" sz="1200" dirty="0"/>
              <a:t>Telephone</a:t>
            </a:r>
            <a:endParaRPr lang="sv-SE" sz="1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21382-341E-4CEB-A14C-38D12B2BAD8F}"/>
              </a:ext>
            </a:extLst>
          </p:cNvPr>
          <p:cNvSpPr/>
          <p:nvPr/>
        </p:nvSpPr>
        <p:spPr>
          <a:xfrm>
            <a:off x="6947302" y="1333334"/>
            <a:ext cx="1969463" cy="116356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2 </a:t>
            </a:r>
            <a:r>
              <a:rPr lang="sv-SE" sz="1400" b="1" dirty="0" err="1"/>
              <a:t>years</a:t>
            </a:r>
            <a:endParaRPr lang="sv-SE" sz="1400" b="1" dirty="0"/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sz="1200" dirty="0"/>
              <a:t>Telephone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sz="1200" dirty="0"/>
              <a:t>SAQ-7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sz="1200" dirty="0" err="1"/>
              <a:t>Computed</a:t>
            </a:r>
            <a:r>
              <a:rPr lang="sv-SE" sz="1200" dirty="0"/>
              <a:t> </a:t>
            </a:r>
            <a:r>
              <a:rPr lang="sv-SE" sz="1200" dirty="0" err="1"/>
              <a:t>tomography</a:t>
            </a:r>
            <a:r>
              <a:rPr lang="sv-SE" sz="1200" dirty="0"/>
              <a:t> </a:t>
            </a:r>
            <a:r>
              <a:rPr lang="sv-SE" sz="1200" dirty="0" err="1"/>
              <a:t>angiography</a:t>
            </a:r>
            <a:r>
              <a:rPr lang="sv-SE" sz="1200" dirty="0"/>
              <a:t> (CTA)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1B124-42E4-4080-AB65-C207E2A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69" b="91019" l="10809" r="37539">
                        <a14:foregroundMark x1="11357" y1="53706" x2="10845" y2="68018"/>
                        <a14:foregroundMark x1="12927" y1="75319" x2="15373" y2="91019"/>
                        <a14:foregroundMark x1="27588" y1="14969" x2="30564" y2="14969"/>
                        <a14:foregroundMark x1="37539" y1="48120" x2="37539" y2="43227"/>
                      </a14:backgroundRemoval>
                    </a14:imgEffect>
                  </a14:imgLayer>
                </a14:imgProps>
              </a:ext>
            </a:extLst>
          </a:blip>
          <a:srcRect l="9050" t="8872" r="60237" b="7533"/>
          <a:stretch/>
        </p:blipFill>
        <p:spPr>
          <a:xfrm>
            <a:off x="615213" y="2730241"/>
            <a:ext cx="1195722" cy="1627630"/>
          </a:xfrm>
          <a:prstGeom prst="snip2SameRect">
            <a:avLst>
              <a:gd name="adj1" fmla="val 35333"/>
              <a:gd name="adj2" fmla="val 0"/>
            </a:avLst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B6B1742A-C4AE-4664-B98E-8AC0BCB4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60" y="3806824"/>
            <a:ext cx="1970350" cy="40527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00B5E29-6702-4FE3-8524-CF8D9853DB55}"/>
              </a:ext>
            </a:extLst>
          </p:cNvPr>
          <p:cNvSpPr/>
          <p:nvPr/>
        </p:nvSpPr>
        <p:spPr>
          <a:xfrm>
            <a:off x="6081122" y="3852057"/>
            <a:ext cx="1970350" cy="3600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64B3F1-E01D-4C1B-B416-DB33CEE662D9}"/>
              </a:ext>
            </a:extLst>
          </p:cNvPr>
          <p:cNvSpPr/>
          <p:nvPr/>
        </p:nvSpPr>
        <p:spPr>
          <a:xfrm>
            <a:off x="4114592" y="3302768"/>
            <a:ext cx="3462635" cy="3600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cs typeface="Arial" panose="020B0604020202020204" pitchFamily="34" charset="0"/>
              </a:rPr>
              <a:t>Data </a:t>
            </a:r>
            <a:r>
              <a:rPr lang="sv-SE" sz="1400" b="1" dirty="0" err="1">
                <a:cs typeface="Arial" panose="020B0604020202020204" pitchFamily="34" charset="0"/>
              </a:rPr>
              <a:t>collected</a:t>
            </a:r>
            <a:r>
              <a:rPr lang="sv-SE" sz="1400" b="1" dirty="0">
                <a:cs typeface="Arial" panose="020B0604020202020204" pitchFamily="34" charset="0"/>
              </a:rPr>
              <a:t> as part of </a:t>
            </a:r>
            <a:r>
              <a:rPr lang="sv-SE" sz="1400" b="1" dirty="0" err="1">
                <a:cs typeface="Arial" panose="020B0604020202020204" pitchFamily="34" charset="0"/>
              </a:rPr>
              <a:t>routine</a:t>
            </a:r>
            <a:r>
              <a:rPr lang="sv-SE" sz="1400" b="1" dirty="0">
                <a:cs typeface="Arial" panose="020B0604020202020204" pitchFamily="34" charset="0"/>
              </a:rPr>
              <a:t> </a:t>
            </a:r>
            <a:r>
              <a:rPr lang="sv-SE" sz="1400" b="1" dirty="0" err="1">
                <a:cs typeface="Arial" panose="020B0604020202020204" pitchFamily="34" charset="0"/>
              </a:rPr>
              <a:t>clinical</a:t>
            </a:r>
            <a:r>
              <a:rPr lang="sv-SE" sz="1400" b="1" dirty="0">
                <a:cs typeface="Arial" panose="020B0604020202020204" pitchFamily="34" charset="0"/>
              </a:rPr>
              <a:t> </a:t>
            </a:r>
            <a:r>
              <a:rPr lang="sv-SE" sz="1400" b="1" dirty="0" err="1">
                <a:cs typeface="Arial" panose="020B0604020202020204" pitchFamily="34" charset="0"/>
              </a:rPr>
              <a:t>care</a:t>
            </a:r>
            <a:endParaRPr lang="sv-SE" sz="1400" b="1" dirty="0">
              <a:cs typeface="Arial" panose="020B0604020202020204" pitchFamily="34" charset="0"/>
            </a:endParaRPr>
          </a:p>
          <a:p>
            <a:pPr algn="ctr"/>
            <a:r>
              <a:rPr lang="sv-SE" sz="1400" dirty="0" err="1">
                <a:cs typeface="Arial" panose="020B0604020202020204" pitchFamily="34" charset="0"/>
              </a:rPr>
              <a:t>mean</a:t>
            </a:r>
            <a:r>
              <a:rPr lang="sv-SE" sz="1400" dirty="0">
                <a:cs typeface="Arial" panose="020B0604020202020204" pitchFamily="34" charset="0"/>
              </a:rPr>
              <a:t> </a:t>
            </a:r>
            <a:r>
              <a:rPr lang="sv-SE" sz="1400" dirty="0" err="1">
                <a:cs typeface="Arial" panose="020B0604020202020204" pitchFamily="34" charset="0"/>
              </a:rPr>
              <a:t>follow-up</a:t>
            </a:r>
            <a:r>
              <a:rPr lang="sv-SE" sz="1400" dirty="0">
                <a:cs typeface="Arial" panose="020B0604020202020204" pitchFamily="34" charset="0"/>
              </a:rPr>
              <a:t> 52 (SD 16) </a:t>
            </a:r>
            <a:r>
              <a:rPr lang="sv-SE" sz="1400" dirty="0" err="1">
                <a:cs typeface="Arial" panose="020B0604020202020204" pitchFamily="34" charset="0"/>
              </a:rPr>
              <a:t>months</a:t>
            </a:r>
            <a:endParaRPr lang="sv-SE" sz="1400" dirty="0"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82F2F3-53DD-4596-AA8D-546A8E6BC66A}"/>
              </a:ext>
            </a:extLst>
          </p:cNvPr>
          <p:cNvSpPr/>
          <p:nvPr/>
        </p:nvSpPr>
        <p:spPr>
          <a:xfrm>
            <a:off x="1142653" y="3598697"/>
            <a:ext cx="1485132" cy="405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sv-SE" sz="1400" dirty="0"/>
              <a:t>8 centers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36A035-B0EB-419B-879B-FCF7AEB25D6C}"/>
              </a:ext>
            </a:extLst>
          </p:cNvPr>
          <p:cNvSpPr/>
          <p:nvPr/>
        </p:nvSpPr>
        <p:spPr>
          <a:xfrm>
            <a:off x="683568" y="4038685"/>
            <a:ext cx="1557139" cy="405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sv-SE" sz="1400" dirty="0"/>
              <a:t>1 center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C296C0F-5015-47BC-BD34-3D1A1D06DC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928" t="18384" r="1963" b="71237"/>
          <a:stretch/>
        </p:blipFill>
        <p:spPr>
          <a:xfrm>
            <a:off x="1234277" y="3629283"/>
            <a:ext cx="577423" cy="355019"/>
          </a:xfrm>
          <a:prstGeom prst="chevron">
            <a:avLst>
              <a:gd name="adj" fmla="val 34975"/>
            </a:avLst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C18E5EF-355A-4090-9EBC-961756C167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928" t="51686" r="1963" b="38034"/>
          <a:stretch/>
        </p:blipFill>
        <p:spPr>
          <a:xfrm>
            <a:off x="924362" y="4055588"/>
            <a:ext cx="577423" cy="351635"/>
          </a:xfrm>
          <a:prstGeom prst="chevron">
            <a:avLst>
              <a:gd name="adj" fmla="val 36998"/>
            </a:avLst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8FA30DB-607C-405D-BD3E-DD5C96A3E3A9}"/>
              </a:ext>
            </a:extLst>
          </p:cNvPr>
          <p:cNvSpPr/>
          <p:nvPr/>
        </p:nvSpPr>
        <p:spPr>
          <a:xfrm rot="16200000">
            <a:off x="2287999" y="1706312"/>
            <a:ext cx="1330148" cy="36004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sv-SE" sz="1400" dirty="0" err="1">
                <a:cs typeface="Arial" panose="020B0604020202020204" pitchFamily="34" charset="0"/>
              </a:rPr>
              <a:t>Randomization</a:t>
            </a:r>
            <a:endParaRPr lang="sv-SE" sz="1400" dirty="0"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441C56-A946-4923-8919-A8B7CDDDC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2D798E-7A7E-422E-BB90-4BA898A29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91F6ABEC-4A23-4C5F-8E65-DC6D90E84185}"/>
              </a:ext>
            </a:extLst>
          </p:cNvPr>
          <p:cNvSpPr txBox="1">
            <a:spLocks/>
          </p:cNvSpPr>
          <p:nvPr/>
        </p:nvSpPr>
        <p:spPr>
          <a:xfrm>
            <a:off x="1765486" y="245896"/>
            <a:ext cx="20151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Trial design</a:t>
            </a:r>
          </a:p>
        </p:txBody>
      </p:sp>
    </p:spTree>
    <p:extLst>
      <p:ext uri="{BB962C8B-B14F-4D97-AF65-F5344CB8AC3E}">
        <p14:creationId xmlns:p14="http://schemas.microsoft.com/office/powerpoint/2010/main" val="339119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31B8-4AA4-44E2-9C3C-56A33FFC51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208590" cy="3890434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Primary</a:t>
            </a:r>
            <a:endParaRPr lang="sv-SE" dirty="0"/>
          </a:p>
          <a:p>
            <a:r>
              <a:rPr lang="en-US" sz="1800" b="0" dirty="0">
                <a:effectLst/>
                <a:ea typeface="Calibri" panose="020F0502020204030204" pitchFamily="34" charset="0"/>
              </a:rPr>
              <a:t>The proportion of patients with graft </a:t>
            </a:r>
            <a:r>
              <a:rPr lang="en-US" sz="1800" b="0" dirty="0">
                <a:ea typeface="Calibri" panose="020F0502020204030204" pitchFamily="34" charset="0"/>
              </a:rPr>
              <a:t>failure within two years after CABG</a:t>
            </a:r>
            <a:r>
              <a:rPr lang="sv-SE" sz="1800" b="0" dirty="0"/>
              <a:t> </a:t>
            </a:r>
            <a:r>
              <a:rPr lang="en-US" sz="1800" b="0" dirty="0">
                <a:effectLst/>
                <a:ea typeface="Calibri" panose="020F0502020204030204" pitchFamily="34" charset="0"/>
              </a:rPr>
              <a:t>defined as: </a:t>
            </a:r>
          </a:p>
          <a:p>
            <a:pPr lvl="1"/>
            <a:r>
              <a:rPr lang="en-US" sz="1600" b="0" dirty="0">
                <a:effectLst/>
                <a:ea typeface="Calibri" panose="020F0502020204030204" pitchFamily="34" charset="0"/>
              </a:rPr>
              <a:t>At least one SVGs occluded/ stenosed &gt;50% on CTA</a:t>
            </a:r>
            <a:r>
              <a:rPr lang="en-US" sz="1600" dirty="0">
                <a:ea typeface="Calibri" panose="020F0502020204030204" pitchFamily="34" charset="0"/>
              </a:rPr>
              <a:t>,</a:t>
            </a:r>
            <a:r>
              <a:rPr lang="en-US" sz="1600" b="0" dirty="0">
                <a:effectLst/>
                <a:ea typeface="Calibri" panose="020F0502020204030204" pitchFamily="34" charset="0"/>
              </a:rPr>
              <a:t> OR; </a:t>
            </a:r>
          </a:p>
          <a:p>
            <a:pPr lvl="1"/>
            <a:r>
              <a:rPr lang="en-US" sz="1600" b="0" dirty="0">
                <a:effectLst/>
                <a:ea typeface="Calibri" panose="020F0502020204030204" pitchFamily="34" charset="0"/>
              </a:rPr>
              <a:t>Patient has undergone PCI in a vein graft or in a native vessel segment proximal to the distal anastomosis of a vein graft, OR; </a:t>
            </a:r>
          </a:p>
          <a:p>
            <a:pPr lvl="1"/>
            <a:r>
              <a:rPr lang="en-US" sz="1600" b="0" dirty="0">
                <a:effectLst/>
                <a:ea typeface="Calibri" panose="020F0502020204030204" pitchFamily="34" charset="0"/>
              </a:rPr>
              <a:t>Patient has died</a:t>
            </a:r>
          </a:p>
          <a:p>
            <a:pPr lvl="1"/>
            <a:endParaRPr lang="en-US" sz="1600" b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</a:rPr>
              <a:t>Key Secondary</a:t>
            </a:r>
          </a:p>
          <a:p>
            <a:r>
              <a:rPr lang="en-US" sz="1800" b="0" dirty="0">
                <a:effectLst/>
                <a:ea typeface="Calibri" panose="020F0502020204030204" pitchFamily="34" charset="0"/>
              </a:rPr>
              <a:t>MACE - all-cause death, myocardial infarction, any repeat revascularization during follow-up</a:t>
            </a:r>
          </a:p>
          <a:p>
            <a:r>
              <a:rPr lang="en-US" sz="1800" b="0" dirty="0">
                <a:effectLst/>
                <a:ea typeface="Calibri" panose="020F0502020204030204" pitchFamily="34" charset="0"/>
              </a:rPr>
              <a:t>Postoperative leg wound complications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E6FEC-B356-4D80-B0EC-CA03B0AA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C5AA0-40D1-4D09-97DD-89E731B2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E202D81F-B4F2-4B90-A7F4-50A6A22CCB09}"/>
              </a:ext>
            </a:extLst>
          </p:cNvPr>
          <p:cNvSpPr txBox="1">
            <a:spLocks/>
          </p:cNvSpPr>
          <p:nvPr/>
        </p:nvSpPr>
        <p:spPr>
          <a:xfrm>
            <a:off x="1765486" y="245896"/>
            <a:ext cx="20151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End points</a:t>
            </a:r>
          </a:p>
        </p:txBody>
      </p:sp>
    </p:spTree>
    <p:extLst>
      <p:ext uri="{BB962C8B-B14F-4D97-AF65-F5344CB8AC3E}">
        <p14:creationId xmlns:p14="http://schemas.microsoft.com/office/powerpoint/2010/main" val="102002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EBA0B-BAC0-E297-97C4-23C4391BE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Trial flow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9FC9C-C054-FA36-72A7-C6A332170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11388"/>
          <a:stretch>
            <a:fillRect/>
          </a:stretch>
        </p:blipFill>
        <p:spPr bwMode="auto">
          <a:xfrm>
            <a:off x="3131840" y="49129"/>
            <a:ext cx="4320480" cy="5045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44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D462A-9500-4817-9516-0628DAA64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605" y="231490"/>
            <a:ext cx="2735214" cy="432048"/>
          </a:xfrm>
        </p:spPr>
        <p:txBody>
          <a:bodyPr/>
          <a:lstStyle/>
          <a:p>
            <a:r>
              <a:rPr lang="en-GB"/>
              <a:t>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7F498-460C-496B-9808-CFFB8010734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9369633"/>
              </p:ext>
            </p:extLst>
          </p:nvPr>
        </p:nvGraphicFramePr>
        <p:xfrm>
          <a:off x="1025607" y="771550"/>
          <a:ext cx="7092786" cy="39513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70329">
                  <a:extLst>
                    <a:ext uri="{9D8B030D-6E8A-4147-A177-3AD203B41FA5}">
                      <a16:colId xmlns:a16="http://schemas.microsoft.com/office/drawing/2014/main" val="3936269906"/>
                    </a:ext>
                  </a:extLst>
                </a:gridCol>
                <a:gridCol w="1201897">
                  <a:extLst>
                    <a:ext uri="{9D8B030D-6E8A-4147-A177-3AD203B41FA5}">
                      <a16:colId xmlns:a16="http://schemas.microsoft.com/office/drawing/2014/main" val="4120829589"/>
                    </a:ext>
                  </a:extLst>
                </a:gridCol>
                <a:gridCol w="1459912">
                  <a:extLst>
                    <a:ext uri="{9D8B030D-6E8A-4147-A177-3AD203B41FA5}">
                      <a16:colId xmlns:a16="http://schemas.microsoft.com/office/drawing/2014/main" val="1002177551"/>
                    </a:ext>
                  </a:extLst>
                </a:gridCol>
                <a:gridCol w="1460648">
                  <a:extLst>
                    <a:ext uri="{9D8B030D-6E8A-4147-A177-3AD203B41FA5}">
                      <a16:colId xmlns:a16="http://schemas.microsoft.com/office/drawing/2014/main" val="8614549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Variables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No-touch</a:t>
                      </a:r>
                      <a:r>
                        <a:rPr lang="sv-SE" sz="1300" dirty="0">
                          <a:effectLst/>
                        </a:rPr>
                        <a:t> </a:t>
                      </a:r>
                    </a:p>
                    <a:p>
                      <a:pPr algn="r"/>
                      <a:r>
                        <a:rPr lang="en-US" sz="1300" dirty="0">
                          <a:effectLst/>
                        </a:rPr>
                        <a:t>(n=454)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Conventional</a:t>
                      </a:r>
                      <a:r>
                        <a:rPr lang="sv-SE" sz="13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(n=446)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All</a:t>
                      </a:r>
                      <a:r>
                        <a:rPr lang="sv-SE" sz="1300" dirty="0">
                          <a:effectLst/>
                        </a:rPr>
                        <a:t> </a:t>
                      </a:r>
                    </a:p>
                    <a:p>
                      <a:pPr algn="r"/>
                      <a:r>
                        <a:rPr lang="en-US" sz="1300" dirty="0">
                          <a:effectLst/>
                        </a:rPr>
                        <a:t>(n=900)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444649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Age, years (S.D)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66.9 (7.8)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67.1 (7.4)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67.0 (7.6)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716314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Male,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400 (88.1)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392 (87.9)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792 (88.0)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518756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BMI, kg/m</a:t>
                      </a:r>
                      <a:r>
                        <a:rPr lang="en-US" sz="1300" b="0" baseline="30000" dirty="0">
                          <a:effectLst/>
                        </a:rPr>
                        <a:t>2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28.</a:t>
                      </a:r>
                      <a:r>
                        <a:rPr lang="sv-SE" sz="1300" dirty="0">
                          <a:effectLst/>
                        </a:rPr>
                        <a:t>0</a:t>
                      </a:r>
                      <a:r>
                        <a:rPr lang="en-US" sz="1300" dirty="0">
                          <a:effectLst/>
                        </a:rPr>
                        <a:t> (3.9)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28</a:t>
                      </a:r>
                      <a:r>
                        <a:rPr lang="sv-SE" sz="1300" dirty="0">
                          <a:effectLst/>
                        </a:rPr>
                        <a:t>.0</a:t>
                      </a:r>
                      <a:r>
                        <a:rPr lang="en-US" sz="1300" dirty="0">
                          <a:effectLst/>
                        </a:rPr>
                        <a:t> (4.0)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28</a:t>
                      </a:r>
                      <a:r>
                        <a:rPr lang="sv-SE" sz="1300">
                          <a:effectLst/>
                        </a:rPr>
                        <a:t>.0</a:t>
                      </a:r>
                      <a:r>
                        <a:rPr lang="en-US" sz="1300">
                          <a:effectLst/>
                        </a:rPr>
                        <a:t> (4.0)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862174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eGFR (ml/min/1.73 m</a:t>
                      </a:r>
                      <a:r>
                        <a:rPr lang="en-US" sz="1300" b="0" baseline="30000" dirty="0">
                          <a:effectLst/>
                        </a:rPr>
                        <a:t>2</a:t>
                      </a:r>
                      <a:r>
                        <a:rPr lang="sv-SE" sz="1300" b="0" dirty="0">
                          <a:effectLst/>
                        </a:rPr>
                        <a:t>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300" dirty="0">
                          <a:effectLst/>
                        </a:rPr>
                        <a:t>86.8 (15.1)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300" dirty="0">
                          <a:effectLst/>
                        </a:rPr>
                        <a:t>86.2 (15.0)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300">
                          <a:effectLst/>
                        </a:rPr>
                        <a:t>86.5 (15.0)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495223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Diabetes mellitus,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129 (2</a:t>
                      </a:r>
                      <a:r>
                        <a:rPr lang="sv-SE" sz="1300" dirty="0">
                          <a:effectLst/>
                        </a:rPr>
                        <a:t>8.5)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115 (2</a:t>
                      </a:r>
                      <a:r>
                        <a:rPr lang="sv-SE" sz="1300" dirty="0">
                          <a:effectLst/>
                        </a:rPr>
                        <a:t>5.8)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244 (27</a:t>
                      </a:r>
                      <a:r>
                        <a:rPr lang="sv-SE" sz="1300" dirty="0">
                          <a:effectLst/>
                        </a:rPr>
                        <a:t>.1)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576110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Prior PCI,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92 (20.3)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86 (19.3)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178 (19.8)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496099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Previous stroke,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28 (6.2)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19 (4.3)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47 (5.2)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671878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Extracardiac arteriopathy,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21 (4.6)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16 (3.6)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37 (4.1)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675159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Systolic left ventricular function, n (%)</a:t>
                      </a:r>
                      <a:endParaRPr lang="sv-SE" sz="1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 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19088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194310"/>
                      <a:r>
                        <a:rPr lang="en-US" sz="1300" b="0" dirty="0">
                          <a:effectLst/>
                        </a:rPr>
                        <a:t>Good (&gt;50%)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353 (77.8)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356 (79.8)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709 (78.8)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471239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194310"/>
                      <a:r>
                        <a:rPr lang="en-US" sz="1300" b="0" dirty="0">
                          <a:effectLst/>
                        </a:rPr>
                        <a:t>Moderate (31-50%)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88 (19.4)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79 (17.7)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167 (18.6)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061410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194310"/>
                      <a:r>
                        <a:rPr lang="en-US" sz="1300" b="0" dirty="0">
                          <a:effectLst/>
                        </a:rPr>
                        <a:t>Poor (</a:t>
                      </a:r>
                      <a:r>
                        <a:rPr lang="en-US" sz="1300" b="0" u="sng" dirty="0">
                          <a:effectLst/>
                        </a:rPr>
                        <a:t>&lt;</a:t>
                      </a:r>
                      <a:r>
                        <a:rPr lang="en-US" sz="1300" b="0" dirty="0">
                          <a:effectLst/>
                        </a:rPr>
                        <a:t>30%)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13 (2.9)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11 (2.5)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24 (2.7)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007160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of total distal vein anastomoses</a:t>
                      </a:r>
                      <a:r>
                        <a:rPr lang="en-US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 (0.9)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(0.8)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(0.9)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229257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Left main stenosis,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158 (34.8)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165 (37.0)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323 (35.9)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745945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EuroSCORE</a:t>
                      </a:r>
                      <a:r>
                        <a:rPr lang="en-US" sz="1300" b="0" dirty="0">
                          <a:effectLst/>
                        </a:rPr>
                        <a:t> II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1.6 (1.3)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1.6 (1.5)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1.6 (1.4)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794724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Urgency, n (%)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 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 </a:t>
                      </a:r>
                      <a:endParaRPr lang="sv-S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043109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194310"/>
                      <a:r>
                        <a:rPr lang="en-US" sz="1300" b="0" dirty="0">
                          <a:effectLst/>
                        </a:rPr>
                        <a:t>Elective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233 (51.3)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248 (55.6)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481 (53.4)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675854"/>
                  </a:ext>
                </a:extLst>
              </a:tr>
              <a:tr h="183620">
                <a:tc>
                  <a:txBody>
                    <a:bodyPr/>
                    <a:lstStyle/>
                    <a:p>
                      <a:pPr marL="194310"/>
                      <a:r>
                        <a:rPr lang="en-US" sz="1300" b="0" dirty="0">
                          <a:effectLst/>
                        </a:rPr>
                        <a:t>Urgent</a:t>
                      </a:r>
                      <a:endParaRPr lang="sv-S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221 (48.7)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198 (44.4)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419 (46.6)</a:t>
                      </a:r>
                      <a:endParaRPr lang="sv-S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87345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393775C-91C2-4453-B5C0-B601FF78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85538-93F9-41A7-9DC3-4F73B1D1F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3C568-1300-4088-B2D0-522E6EF09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220614"/>
            <a:ext cx="3455294" cy="432048"/>
          </a:xfrm>
        </p:spPr>
        <p:txBody>
          <a:bodyPr/>
          <a:lstStyle/>
          <a:p>
            <a:r>
              <a:rPr lang="sv-SE" dirty="0" err="1"/>
              <a:t>Primary</a:t>
            </a:r>
            <a:r>
              <a:rPr lang="sv-SE" dirty="0"/>
              <a:t>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40A3-1163-888B-F9EF-DDBFD52FD9E2}"/>
              </a:ext>
            </a:extLst>
          </p:cNvPr>
          <p:cNvSpPr txBox="1">
            <a:spLocks/>
          </p:cNvSpPr>
          <p:nvPr/>
        </p:nvSpPr>
        <p:spPr>
          <a:xfrm>
            <a:off x="215516" y="3890112"/>
            <a:ext cx="8712968" cy="68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ea typeface="Calibri" panose="020F0502020204030204" pitchFamily="34" charset="0"/>
              </a:rPr>
              <a:t>No significant difference was observed between the no-touch and conventional vein harvest groups in regard to the primary endpoint or the individual components of the endpoint.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35B80-5B60-4718-3FAF-36470B2DE77C}"/>
              </a:ext>
            </a:extLst>
          </p:cNvPr>
          <p:cNvSpPr txBox="1"/>
          <p:nvPr/>
        </p:nvSpPr>
        <p:spPr>
          <a:xfrm>
            <a:off x="863588" y="566269"/>
            <a:ext cx="7416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Calibri" panose="020F0502020204030204" pitchFamily="34" charset="0"/>
              </a:rPr>
              <a:t>CTA was performed at mean duration from randomization of 2.8 (SD 0.4) years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9712D-293B-4E61-8D6B-EDB2EF55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9E21E-485C-4B07-902B-A710A3427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1B1C3-8E9D-4A05-A4E6-37F35E1F8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8" t="15192" r="2356" b="3633"/>
          <a:stretch/>
        </p:blipFill>
        <p:spPr>
          <a:xfrm>
            <a:off x="269522" y="970043"/>
            <a:ext cx="8604956" cy="28548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78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02E8E-4F40-41C2-8C60-9D15D3CE4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520" y="1132211"/>
            <a:ext cx="4176142" cy="194359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dirty="0">
                <a:ea typeface="Calibri" panose="020F0502020204030204" pitchFamily="34" charset="0"/>
              </a:rPr>
              <a:t>The primary outcome was consistent across important subgroups. </a:t>
            </a:r>
          </a:p>
          <a:p>
            <a:r>
              <a:rPr lang="en-US" sz="1800" b="0" dirty="0">
                <a:ea typeface="Calibri" panose="020F0502020204030204" pitchFamily="34" charset="0"/>
              </a:rPr>
              <a:t>In patients without diabetes, randomized to no-touch, there was a significantly lower primary event rate and in patients with diabetes there was a significantly higher event rate (interaction p-value &lt;0.001).  </a:t>
            </a:r>
          </a:p>
          <a:p>
            <a:endParaRPr lang="sv-S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C77A22-9BF0-4892-88CF-5254ED821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700163"/>
            <a:ext cx="3528391" cy="432048"/>
          </a:xfrm>
        </p:spPr>
        <p:txBody>
          <a:bodyPr/>
          <a:lstStyle/>
          <a:p>
            <a:r>
              <a:rPr lang="sv-SE" dirty="0" err="1"/>
              <a:t>Subgroup</a:t>
            </a:r>
            <a:r>
              <a:rPr lang="sv-SE" dirty="0"/>
              <a:t> </a:t>
            </a:r>
            <a:r>
              <a:rPr lang="sv-SE" dirty="0" err="1"/>
              <a:t>analyses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D6C86-E420-40AE-B030-D4526114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780EB7-7DA3-4EED-B7A4-AF55929B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10" y="0"/>
            <a:ext cx="4731990" cy="47319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484707-F388-C2C3-4677-943CC46466DB}"/>
              </a:ext>
            </a:extLst>
          </p:cNvPr>
          <p:cNvSpPr/>
          <p:nvPr/>
        </p:nvSpPr>
        <p:spPr>
          <a:xfrm>
            <a:off x="4501271" y="1285200"/>
            <a:ext cx="4536504" cy="540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D9AE83-B588-4834-AA31-57403461C79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5796381"/>
              </p:ext>
            </p:extLst>
          </p:nvPr>
        </p:nvGraphicFramePr>
        <p:xfrm>
          <a:off x="324618" y="2086891"/>
          <a:ext cx="8352928" cy="17458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904946142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1879613702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1356580474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4196484662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67739517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079300719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089660786"/>
                    </a:ext>
                  </a:extLst>
                </a:gridCol>
              </a:tblGrid>
              <a:tr h="2476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Variabel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No-touch (n=454)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 err="1">
                          <a:effectLst/>
                        </a:rPr>
                        <a:t>Conventional</a:t>
                      </a:r>
                      <a:r>
                        <a:rPr lang="sv-SE" sz="1400" dirty="0">
                          <a:effectLst/>
                        </a:rPr>
                        <a:t> (n=446)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HR (95% CI)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P-</a:t>
                      </a:r>
                      <a:r>
                        <a:rPr lang="sv-SE" sz="1400" dirty="0" err="1">
                          <a:effectLst/>
                        </a:rPr>
                        <a:t>value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0040803"/>
                  </a:ext>
                </a:extLst>
              </a:tr>
              <a:tr h="50682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Patients </a:t>
                      </a:r>
                      <a:r>
                        <a:rPr lang="sv-SE" sz="1400" b="1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 events (%)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KM (%)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Patients </a:t>
                      </a:r>
                      <a:r>
                        <a:rPr lang="sv-SE" sz="1400" b="1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 events (%)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</a:rPr>
                        <a:t>KM (%)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89607"/>
                  </a:ext>
                </a:extLst>
              </a:tr>
              <a:tr h="24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MACE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57 (12.6)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7.27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44 (9.9)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4.93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1.30 (0.87–1.93)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0.195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722931"/>
                  </a:ext>
                </a:extLst>
              </a:tr>
              <a:tr h="24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Death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9 (2.0)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0.44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10 (2.2)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0.67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0.87 (0.35–2.16)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effectLst/>
                        </a:rPr>
                        <a:t>0.770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282289"/>
                  </a:ext>
                </a:extLst>
              </a:tr>
              <a:tr h="24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MI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</a:rPr>
                        <a:t>20 (4.4)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2.21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19 (4.3)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2.02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1.03 (0.55–1.93)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0.936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903574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 err="1">
                          <a:effectLst/>
                        </a:rPr>
                        <a:t>Revascularization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43 (9.5)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6.62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34 (7.6)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4.27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1.25 (0.80–1.97)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0.327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4345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732874-E753-4A7D-988A-955B59BC0F19}"/>
              </a:ext>
            </a:extLst>
          </p:cNvPr>
          <p:cNvSpPr txBox="1"/>
          <p:nvPr/>
        </p:nvSpPr>
        <p:spPr>
          <a:xfrm>
            <a:off x="251520" y="3841296"/>
            <a:ext cx="838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Kaplan-Meier (KM) percentages is calculated at 360 days. Hazard ratio (HR) for no-touch vs. conventional from Cox proportional hazards model. MI, myocardial infarction.</a:t>
            </a:r>
            <a:endParaRPr lang="sv-S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C29375-3918-4B2C-B585-6497ADEC045A}"/>
              </a:ext>
            </a:extLst>
          </p:cNvPr>
          <p:cNvSpPr txBox="1">
            <a:spLocks/>
          </p:cNvSpPr>
          <p:nvPr/>
        </p:nvSpPr>
        <p:spPr>
          <a:xfrm>
            <a:off x="333043" y="888968"/>
            <a:ext cx="8094537" cy="98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ea typeface="Calibri" panose="020F0502020204030204" pitchFamily="34" charset="0"/>
              </a:rPr>
              <a:t>No significant difference in the composite of MACE (death, myocardial infarction or repeat revascularization) between the no-touch and conventional vein harvest groups at </a:t>
            </a:r>
            <a:r>
              <a:rPr lang="sv-SE" sz="1800" b="0" dirty="0" err="1">
                <a:cs typeface="Arial" panose="020B0604020202020204" pitchFamily="34" charset="0"/>
              </a:rPr>
              <a:t>mean</a:t>
            </a:r>
            <a:r>
              <a:rPr lang="sv-SE" sz="1800" b="0" dirty="0">
                <a:cs typeface="Arial" panose="020B0604020202020204" pitchFamily="34" charset="0"/>
              </a:rPr>
              <a:t> </a:t>
            </a:r>
            <a:r>
              <a:rPr lang="sv-SE" sz="1800" b="0" dirty="0" err="1">
                <a:cs typeface="Arial" panose="020B0604020202020204" pitchFamily="34" charset="0"/>
              </a:rPr>
              <a:t>follow-up</a:t>
            </a:r>
            <a:r>
              <a:rPr lang="sv-SE" sz="1800" b="0" dirty="0">
                <a:cs typeface="Arial" panose="020B0604020202020204" pitchFamily="34" charset="0"/>
              </a:rPr>
              <a:t> 4.3 (SD 1.3) </a:t>
            </a:r>
            <a:r>
              <a:rPr lang="sv-SE" sz="1800" b="0" dirty="0" err="1">
                <a:cs typeface="Arial" panose="020B0604020202020204" pitchFamily="34" charset="0"/>
              </a:rPr>
              <a:t>years</a:t>
            </a:r>
            <a:endParaRPr lang="sv-SE" sz="1800" b="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dirty="0">
              <a:ea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EA3BA-E9C6-432D-B400-5A7C15E02749}"/>
              </a:ext>
            </a:extLst>
          </p:cNvPr>
          <p:cNvCxnSpPr/>
          <p:nvPr/>
        </p:nvCxnSpPr>
        <p:spPr>
          <a:xfrm>
            <a:off x="1907704" y="2379017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E8B732-DC10-4E00-8FEF-37B4E14A389E}"/>
              </a:ext>
            </a:extLst>
          </p:cNvPr>
          <p:cNvCxnSpPr/>
          <p:nvPr/>
        </p:nvCxnSpPr>
        <p:spPr>
          <a:xfrm>
            <a:off x="4139952" y="2392596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57D87F-8F34-41FB-A903-799BAC83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019"/>
            <a:ext cx="1319485" cy="52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606CB-D2FA-4BE5-A38A-2EF319B5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84" y="214834"/>
            <a:ext cx="1083846" cy="410493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8218024-ED86-4CBC-908C-4614EA78348B}"/>
              </a:ext>
            </a:extLst>
          </p:cNvPr>
          <p:cNvSpPr txBox="1">
            <a:spLocks/>
          </p:cNvSpPr>
          <p:nvPr/>
        </p:nvSpPr>
        <p:spPr>
          <a:xfrm>
            <a:off x="2123728" y="267494"/>
            <a:ext cx="345529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Secondary</a:t>
            </a:r>
            <a:r>
              <a:rPr lang="sv-SE" dirty="0"/>
              <a:t> endpoint</a:t>
            </a:r>
          </a:p>
        </p:txBody>
      </p:sp>
    </p:spTree>
    <p:extLst>
      <p:ext uri="{BB962C8B-B14F-4D97-AF65-F5344CB8AC3E}">
        <p14:creationId xmlns:p14="http://schemas.microsoft.com/office/powerpoint/2010/main" val="2172638683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7532</TotalTime>
  <Words>1235</Words>
  <Application>Microsoft Macintosh PowerPoint</Application>
  <PresentationFormat>On-screen Show (16:9)</PresentationFormat>
  <Paragraphs>219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Google Sans</vt:lpstr>
      <vt:lpstr>Times New Roman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Stefan James</cp:lastModifiedBy>
  <cp:revision>94</cp:revision>
  <dcterms:created xsi:type="dcterms:W3CDTF">2021-07-16T09:19:14Z</dcterms:created>
  <dcterms:modified xsi:type="dcterms:W3CDTF">2024-08-22T13:14:10Z</dcterms:modified>
</cp:coreProperties>
</file>