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13ych8de1i2JR9wQ2jBIYc8BG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462F8F-B503-44E2-8750-1B94FD29460A}">
  <a:tblStyle styleId="{A0462F8F-B503-44E2-8750-1B94FD2946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524"/>
        <p:guide pos="26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M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2B-4850-9740-79E7E98DC8F5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2B-4850-9740-79E7E98DC8F5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2B-4850-9740-79E7E98DC8F5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2B-4850-9740-79E7E98DC8F5}"/>
              </c:ext>
            </c:extLst>
          </c:dPt>
          <c:dPt>
            <c:idx val="4"/>
            <c:bubble3D val="0"/>
            <c:spPr>
              <a:solidFill>
                <a:srgbClr val="26A4FF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E2B-4850-9740-79E7E98DC8F5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E2B-4850-9740-79E7E98DC8F5}"/>
              </c:ext>
            </c:extLst>
          </c:dPt>
          <c:dPt>
            <c:idx val="6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E2B-4850-9740-79E7E98DC8F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 err="1">
                        <a:solidFill>
                          <a:schemeClr val="tx1"/>
                        </a:solidFill>
                      </a:rPr>
                      <a:t>Acenocoumarol</a:t>
                    </a:r>
                    <a:fld id="{312A0D8D-49D5-4D31-B221-6A320C154DF6}" type="PERCENTAG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[PERCENTAGE]</a:t>
                    </a:fld>
                    <a:endParaRPr lang="en-US" sz="1000" dirty="0" err="1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2B-4850-9740-79E7E98DC8F5}"/>
                </c:ext>
              </c:extLst>
            </c:dLbl>
            <c:dLbl>
              <c:idx val="1"/>
              <c:layout>
                <c:manualLayout>
                  <c:x val="-9.8235078620489161E-17"/>
                  <c:y val="-3.70370370370370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spc="0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000" b="1" i="0" u="none" strike="noStrike" kern="1200" spc="0" baseline="0" dirty="0" err="1">
                        <a:solidFill>
                          <a:schemeClr val="tx1"/>
                        </a:solidFill>
                      </a:rPr>
                      <a:t>Phenprocoumon</a:t>
                    </a:r>
                    <a:endParaRPr lang="en-US" sz="1000" b="1" i="0" u="none" strike="noStrike" kern="1200" spc="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sz="1000" b="1" i="0" u="none" strike="noStrike" kern="1200" spc="0" baseline="0" dirty="0">
                        <a:solidFill>
                          <a:schemeClr val="tx1"/>
                        </a:solidFill>
                      </a:rPr>
                      <a:t>4%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62949934339253"/>
                      <c:h val="0.18340296004666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E2B-4850-9740-79E7E98DC8F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Warfarin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fld id="{9FDB35A3-16DB-450D-9931-5AC86ABD43BD}" type="PERCENTAG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2B-4850-9740-79E7E98DC8F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DCD6BD-D927-45B8-8E83-F13398564AA5}" type="CATEGORYNAME">
                      <a:rPr lang="en-US" sz="1000" b="1" i="0" u="none" strike="noStrike" kern="1200" spc="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[CATEGORIENAAM]</a:t>
                    </a:fld>
                    <a:endParaRPr lang="en-US" sz="800" b="1" i="0" u="none" strike="noStrike" kern="1200" spc="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0D66F953-6787-44DB-8CE9-C3CA9E55F36D}" type="PERCENTAG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2B-4850-9740-79E7E98DC8F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52352A-3792-4C6E-81DC-140CD9D71E80}" type="CATEGORYNAME">
                      <a:rPr lang="en-US" sz="1000" b="1" i="0" u="none" strike="noStrike" kern="1200" spc="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[CATEGORIENAAM]</a:t>
                    </a:fld>
                    <a:endParaRPr lang="en-US" sz="10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7E6EBB0D-24DD-4237-8326-D40DBD2137EA}" type="PERCENTAG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E2B-4850-9740-79E7E98DC8F5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C4698E-34B1-4D9F-90E6-6BFBE5FC4DCE}" type="CATEGORYNAME">
                      <a:rPr lang="en-US" sz="1000" b="1" i="0" u="none" strike="noStrike" kern="1200" spc="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[CATEGORIENAAM]</a:t>
                    </a:fld>
                    <a:endParaRPr lang="en-US" sz="800" b="1" i="0" u="none" strike="noStrike" kern="1200" spc="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15BA9125-E037-4672-B8AC-28226B35ACE3}" type="PERCENTAG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E2B-4850-9740-79E7E98DC8F5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31B131-2093-4254-91A5-6EC3DAC90CA5}" type="CATEGORYNAME">
                      <a:rPr lang="en-US" sz="1000" b="1" i="0" u="none" strike="noStrike" kern="1200" spc="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[CATEGORIENAAM]</a:t>
                    </a:fld>
                    <a:endParaRPr lang="en-US" sz="1000" b="1" i="0" u="none" strike="noStrike" kern="1200" spc="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fld id="{2948026D-A5CA-4415-A1E0-954192C5333E}" type="PERCENTAGE">
                      <a:rPr lang="en-US" sz="10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nl-NL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E2B-4850-9740-79E7E98DC8F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Blad1!$A$22:$A$28</c:f>
              <c:strCache>
                <c:ptCount val="7"/>
                <c:pt idx="0">
                  <c:v>  Acenocoumarol</c:v>
                </c:pt>
                <c:pt idx="1">
                  <c:v>  Phenprocoumon</c:v>
                </c:pt>
                <c:pt idx="2">
                  <c:v>  Warfarin</c:v>
                </c:pt>
                <c:pt idx="3">
                  <c:v>  Apixaban </c:v>
                </c:pt>
                <c:pt idx="4">
                  <c:v>  Dabigatran </c:v>
                </c:pt>
                <c:pt idx="5">
                  <c:v>  Edoxaban </c:v>
                </c:pt>
                <c:pt idx="6">
                  <c:v>  Rivaroxaban </c:v>
                </c:pt>
              </c:strCache>
            </c:strRef>
          </c:cat>
          <c:val>
            <c:numRef>
              <c:f>Blad1!$B$22:$B$28</c:f>
              <c:numCache>
                <c:formatCode>General</c:formatCode>
                <c:ptCount val="7"/>
                <c:pt idx="0">
                  <c:v>116</c:v>
                </c:pt>
                <c:pt idx="1">
                  <c:v>33</c:v>
                </c:pt>
                <c:pt idx="2">
                  <c:v>5</c:v>
                </c:pt>
                <c:pt idx="3">
                  <c:v>313</c:v>
                </c:pt>
                <c:pt idx="4">
                  <c:v>63</c:v>
                </c:pt>
                <c:pt idx="5">
                  <c:v>136</c:v>
                </c:pt>
                <c:pt idx="6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2B-4850-9740-79E7E98DC8F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showMasterSp="0">
  <p:cSld name="Title P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6"/>
          <p:cNvSpPr txBox="1"/>
          <p:nvPr>
            <p:ph idx="1" type="body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2" type="body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0" sz="1600">
                <a:solidFill>
                  <a:srgbClr val="AE10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3" type="body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4" type="body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4800"/>
              <a:buNone/>
              <a:defRPr b="1" i="0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 Content">
  <p:cSld name="Extra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2" type="body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AE1022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Page">
  <p:cSld name="Heading P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ub-title">
  <p:cSld name="3_Sub-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800"/>
              <a:buNone/>
              <a:defRPr b="1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2" type="body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AE1022"/>
              </a:buClr>
              <a:buSzPts val="20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idx="1" type="body"/>
          </p:nvPr>
        </p:nvSpPr>
        <p:spPr>
          <a:xfrm>
            <a:off x="107504" y="1828058"/>
            <a:ext cx="88569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/>
              <a:t> International, randomized, open-label, noninferiority trial</a:t>
            </a:r>
            <a:endParaRPr/>
          </a:p>
        </p:txBody>
      </p:sp>
      <p:sp>
        <p:nvSpPr>
          <p:cNvPr id="36" name="Google Shape;36;p1"/>
          <p:cNvSpPr txBox="1"/>
          <p:nvPr>
            <p:ph idx="3" type="body"/>
          </p:nvPr>
        </p:nvSpPr>
        <p:spPr>
          <a:xfrm>
            <a:off x="827584" y="2353740"/>
            <a:ext cx="6048670" cy="290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Presented by Dirk-Jan van Ginkel, MD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on behalf of the </a:t>
            </a:r>
            <a:r>
              <a:rPr b="1" lang="en-US" sz="2000"/>
              <a:t>POPular PAUSE TAVI </a:t>
            </a:r>
            <a:r>
              <a:rPr lang="en-US" sz="2000"/>
              <a:t>investigators</a:t>
            </a:r>
            <a:endParaRPr/>
          </a:p>
        </p:txBody>
      </p:sp>
      <p:sp>
        <p:nvSpPr>
          <p:cNvPr id="37" name="Google Shape;37;p1"/>
          <p:cNvSpPr txBox="1"/>
          <p:nvPr>
            <p:ph idx="4" type="body"/>
          </p:nvPr>
        </p:nvSpPr>
        <p:spPr>
          <a:xfrm>
            <a:off x="467544" y="553540"/>
            <a:ext cx="8370928" cy="120251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Continuation versus Interruption of Oral Anticoagulation during TAVI</a:t>
            </a:r>
            <a:endParaRPr/>
          </a:p>
        </p:txBody>
      </p:sp>
      <p:sp>
        <p:nvSpPr>
          <p:cNvPr id="38" name="Google Shape;38;p1"/>
          <p:cNvSpPr/>
          <p:nvPr/>
        </p:nvSpPr>
        <p:spPr>
          <a:xfrm>
            <a:off x="539552" y="3499143"/>
            <a:ext cx="60486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investigator:	Prof. Jurriën M ten Berg, M.D., M.Sc., Ph.D.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Coordinating investigators: Dirk-Jan van Ginkel, M.D. Wilbert Bor, M.D.</a:t>
            </a:r>
            <a:endParaRPr/>
          </a:p>
        </p:txBody>
      </p:sp>
      <p:pic>
        <p:nvPicPr>
          <p:cNvPr descr="Referenties van klanten van HDLG - St. Antonius Ziekenhuis" id="39" name="Google Shape;3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216" y="3035446"/>
            <a:ext cx="226825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"/>
          <p:cNvSpPr txBox="1"/>
          <p:nvPr>
            <p:ph idx="2" type="body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                                      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Study power &amp; statistics</a:t>
            </a:r>
            <a:endParaRPr/>
          </a:p>
        </p:txBody>
      </p:sp>
      <p:sp>
        <p:nvSpPr>
          <p:cNvPr id="126" name="Google Shape;126;p10"/>
          <p:cNvSpPr txBox="1"/>
          <p:nvPr>
            <p:ph idx="2" type="body"/>
          </p:nvPr>
        </p:nvSpPr>
        <p:spPr>
          <a:xfrm>
            <a:off x="323850" y="915566"/>
            <a:ext cx="7920558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0" lang="en-US" sz="2200"/>
              <a:t>Sample size = </a:t>
            </a:r>
            <a:r>
              <a:rPr lang="en-US" sz="2200"/>
              <a:t>858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Noninferiority, power 90%, α = 0.025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Expected event rate continued vs. interrupted: 13.5% vs. 17.5%</a:t>
            </a:r>
            <a:r>
              <a:rPr baseline="30000" lang="en-US">
                <a:latin typeface="Calibri"/>
                <a:ea typeface="Calibri"/>
                <a:cs typeface="Calibri"/>
                <a:sym typeface="Calibri"/>
              </a:rPr>
              <a:t>1,2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Margin 4.0% </a:t>
            </a:r>
            <a:r>
              <a:rPr lang="en-US"/>
              <a:t>for absolute between-group difference</a:t>
            </a:r>
            <a:r>
              <a:rPr baseline="30000" lang="en-US"/>
              <a:t>3</a:t>
            </a:r>
            <a:endParaRPr baseline="30000">
              <a:latin typeface="Calibri"/>
              <a:ea typeface="Calibri"/>
              <a:cs typeface="Calibri"/>
              <a:sym typeface="Calibri"/>
            </a:endParaRPr>
          </a:p>
          <a:p>
            <a:pPr indent="-412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 sz="2200"/>
          </a:p>
          <a:p>
            <a:pPr indent="-1809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0" lang="en-US" sz="2200"/>
              <a:t>If noninferiority criterion satisfied, then </a:t>
            </a:r>
            <a:r>
              <a:rPr lang="en-US" sz="2200"/>
              <a:t>superiority </a:t>
            </a:r>
            <a:r>
              <a:rPr b="0" lang="en-US" sz="2200"/>
              <a:t>testing</a:t>
            </a:r>
            <a:endParaRPr b="0" sz="2200"/>
          </a:p>
        </p:txBody>
      </p:sp>
      <p:sp>
        <p:nvSpPr>
          <p:cNvPr id="127" name="Google Shape;127;p10"/>
          <p:cNvSpPr/>
          <p:nvPr/>
        </p:nvSpPr>
        <p:spPr>
          <a:xfrm>
            <a:off x="323850" y="4155926"/>
            <a:ext cx="26642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arabicPeriod"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Brinkert M, et al. J. Am. Coll. Cardiol. 2019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arabicPeriod"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Nijenhuis VJ, et al. N Engl J Med. 2020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arabicPeriod"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Blackwelder WC. Control Clin Trials 1982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5856" y="987574"/>
            <a:ext cx="5418463" cy="339114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" name="Google Shape;133;p11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Recruitment</a:t>
            </a:r>
            <a:endParaRPr/>
          </a:p>
        </p:txBody>
      </p:sp>
      <p:sp>
        <p:nvSpPr>
          <p:cNvPr id="134" name="Google Shape;134;p11"/>
          <p:cNvSpPr txBox="1"/>
          <p:nvPr>
            <p:ph idx="2" type="body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22 European sites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Netherlands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Belgium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Denmark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Luxembourg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Ireland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Italy</a:t>
            </a:r>
            <a:endParaRPr/>
          </a:p>
          <a:p>
            <a:pPr indent="-52388" lvl="1" marL="447675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52388" lvl="1" marL="447675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/>
        </p:nvSpPr>
        <p:spPr>
          <a:xfrm>
            <a:off x="1134199" y="83408"/>
            <a:ext cx="6875603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Planned transfemoral/subclavian TAVI and on long-term OAC</a:t>
            </a:r>
            <a:endParaRPr/>
          </a:p>
        </p:txBody>
      </p:sp>
      <p:sp>
        <p:nvSpPr>
          <p:cNvPr id="141" name="Google Shape;141;p12"/>
          <p:cNvSpPr txBox="1"/>
          <p:nvPr/>
        </p:nvSpPr>
        <p:spPr>
          <a:xfrm>
            <a:off x="3581890" y="618823"/>
            <a:ext cx="19802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Randomization 1:1</a:t>
            </a:r>
            <a:br>
              <a:rPr b="1" i="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N=869</a:t>
            </a:r>
            <a:endParaRPr i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12"/>
          <p:cNvCxnSpPr/>
          <p:nvPr/>
        </p:nvCxnSpPr>
        <p:spPr>
          <a:xfrm rot="10800000">
            <a:off x="2472704" y="911210"/>
            <a:ext cx="1109186" cy="43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12"/>
          <p:cNvCxnSpPr/>
          <p:nvPr/>
        </p:nvCxnSpPr>
        <p:spPr>
          <a:xfrm flipH="1" rot="10800000">
            <a:off x="5562110" y="911210"/>
            <a:ext cx="1037175" cy="43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12"/>
          <p:cNvCxnSpPr>
            <a:endCxn id="145" idx="0"/>
          </p:cNvCxnSpPr>
          <p:nvPr/>
        </p:nvCxnSpPr>
        <p:spPr>
          <a:xfrm>
            <a:off x="2472705" y="911284"/>
            <a:ext cx="0" cy="23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" name="Google Shape;146;p12"/>
          <p:cNvCxnSpPr>
            <a:endCxn id="147" idx="0"/>
          </p:cNvCxnSpPr>
          <p:nvPr/>
        </p:nvCxnSpPr>
        <p:spPr>
          <a:xfrm>
            <a:off x="6599286" y="911284"/>
            <a:ext cx="0" cy="23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5" name="Google Shape;145;p12"/>
          <p:cNvSpPr txBox="1"/>
          <p:nvPr/>
        </p:nvSpPr>
        <p:spPr>
          <a:xfrm>
            <a:off x="1021483" y="1143784"/>
            <a:ext cx="2902443" cy="707886"/>
          </a:xfrm>
          <a:prstGeom prst="rect">
            <a:avLst/>
          </a:prstGeom>
          <a:solidFill>
            <a:srgbClr val="E0959C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Continuation of OAC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N=435</a:t>
            </a:r>
            <a:endParaRPr/>
          </a:p>
        </p:txBody>
      </p:sp>
      <p:sp>
        <p:nvSpPr>
          <p:cNvPr id="147" name="Google Shape;147;p12"/>
          <p:cNvSpPr txBox="1"/>
          <p:nvPr/>
        </p:nvSpPr>
        <p:spPr>
          <a:xfrm>
            <a:off x="5148064" y="1143784"/>
            <a:ext cx="2902443" cy="707886"/>
          </a:xfrm>
          <a:prstGeom prst="rect">
            <a:avLst/>
          </a:prstGeom>
          <a:solidFill>
            <a:srgbClr val="99B5DD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Interruption of OAC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N=434</a:t>
            </a:r>
            <a:endParaRPr/>
          </a:p>
        </p:txBody>
      </p:sp>
      <p:cxnSp>
        <p:nvCxnSpPr>
          <p:cNvPr id="148" name="Google Shape;148;p12"/>
          <p:cNvCxnSpPr>
            <a:stCxn id="145" idx="2"/>
            <a:endCxn id="149" idx="0"/>
          </p:cNvCxnSpPr>
          <p:nvPr/>
        </p:nvCxnSpPr>
        <p:spPr>
          <a:xfrm>
            <a:off x="2472705" y="1851670"/>
            <a:ext cx="6600" cy="115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0" name="Google Shape;150;p12"/>
          <p:cNvCxnSpPr>
            <a:stCxn id="147" idx="2"/>
            <a:endCxn id="151" idx="0"/>
          </p:cNvCxnSpPr>
          <p:nvPr/>
        </p:nvCxnSpPr>
        <p:spPr>
          <a:xfrm>
            <a:off x="6599286" y="1851670"/>
            <a:ext cx="0" cy="115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2" name="Google Shape;152;p12"/>
          <p:cNvSpPr txBox="1"/>
          <p:nvPr/>
        </p:nvSpPr>
        <p:spPr>
          <a:xfrm>
            <a:off x="321935" y="1977683"/>
            <a:ext cx="215076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EXCLUDED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had no TAVI procedure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1 withdrew written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informed consent</a:t>
            </a:r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1027936" y="3009356"/>
            <a:ext cx="2902443" cy="707886"/>
          </a:xfrm>
          <a:prstGeom prst="rect">
            <a:avLst/>
          </a:prstGeom>
          <a:solidFill>
            <a:srgbClr val="E0959C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Modified ITT Analysis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N=431</a:t>
            </a:r>
            <a:endParaRPr/>
          </a:p>
        </p:txBody>
      </p:sp>
      <p:sp>
        <p:nvSpPr>
          <p:cNvPr id="151" name="Google Shape;151;p12"/>
          <p:cNvSpPr txBox="1"/>
          <p:nvPr/>
        </p:nvSpPr>
        <p:spPr>
          <a:xfrm>
            <a:off x="5148064" y="3009356"/>
            <a:ext cx="2902443" cy="707886"/>
          </a:xfrm>
          <a:prstGeom prst="rect">
            <a:avLst/>
          </a:prstGeom>
          <a:solidFill>
            <a:srgbClr val="99B5DD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Modified ITT Analysis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N=427</a:t>
            </a:r>
            <a:endParaRPr/>
          </a:p>
        </p:txBody>
      </p:sp>
      <p:sp>
        <p:nvSpPr>
          <p:cNvPr id="153" name="Google Shape;153;p12"/>
          <p:cNvSpPr txBox="1"/>
          <p:nvPr/>
        </p:nvSpPr>
        <p:spPr>
          <a:xfrm>
            <a:off x="6614127" y="1977683"/>
            <a:ext cx="28727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EXCLUDED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had no TAVI procedure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3 withdrew written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informed consent</a:t>
            </a:r>
            <a:endParaRPr/>
          </a:p>
        </p:txBody>
      </p:sp>
      <p:sp>
        <p:nvSpPr>
          <p:cNvPr id="154" name="Google Shape;154;p12"/>
          <p:cNvSpPr txBox="1"/>
          <p:nvPr/>
        </p:nvSpPr>
        <p:spPr>
          <a:xfrm>
            <a:off x="1021483" y="3795886"/>
            <a:ext cx="7029024" cy="89255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Follow-up 30 days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outcome: cardiovascular mortality, all stroke, myocardial infarction, major vascular complications and major bleeding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Baseline</a:t>
            </a:r>
            <a:endParaRPr/>
          </a:p>
        </p:txBody>
      </p:sp>
      <p:graphicFrame>
        <p:nvGraphicFramePr>
          <p:cNvPr id="161" name="Google Shape;161;p13"/>
          <p:cNvGraphicFramePr/>
          <p:nvPr/>
        </p:nvGraphicFramePr>
        <p:xfrm>
          <a:off x="1331640" y="98757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{A0462F8F-B503-44E2-8750-1B94FD29460A}</a:tableStyleId>
              </a:tblPr>
              <a:tblGrid>
                <a:gridCol w="3457650"/>
                <a:gridCol w="1296025"/>
                <a:gridCol w="1408425"/>
              </a:tblGrid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Continued</a:t>
                      </a:r>
                      <a:br>
                        <a:rPr b="1" lang="en-US" sz="1800" u="none" cap="none" strike="noStrike"/>
                      </a:br>
                      <a:r>
                        <a:rPr b="1" lang="en-US" sz="1800" u="none" cap="none" strike="noStrike"/>
                        <a:t>(n=431)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Interrupted</a:t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(n=427)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Age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81.4 ± 5.6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80.9 ± 6.2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Female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158 (36.7)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138 (32.3)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Atrial fibrillation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414 (96.1)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406 (95.1)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/>
                        <a:t>  CHA</a:t>
                      </a:r>
                      <a:r>
                        <a:rPr baseline="-25000" i="0" lang="en-US" sz="1800" u="none" cap="none" strike="noStrike"/>
                        <a:t>2</a:t>
                      </a:r>
                      <a:r>
                        <a:rPr i="0" lang="en-US" sz="1800" u="none" cap="none" strike="noStrike"/>
                        <a:t>DS</a:t>
                      </a:r>
                      <a:r>
                        <a:rPr baseline="-25000" i="0" lang="en-US" sz="1800" u="none" cap="none" strike="noStrike"/>
                        <a:t>2</a:t>
                      </a:r>
                      <a:r>
                        <a:rPr i="0" lang="en-US" sz="1800" u="none" cap="none" strike="noStrike"/>
                        <a:t>-VASc score</a:t>
                      </a:r>
                      <a:endParaRPr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4.5 (1.4)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4.4 (1.4)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/>
                        <a:t>Prior ischemic stroke</a:t>
                      </a:r>
                      <a:endParaRPr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39 (9.0)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51 (11.9)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Peripheral artery disease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79 (18.3)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85 (19.9)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Chronic renal insufficiency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213 (49.4)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221 (51.8)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Antithrombotic therapy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323528" y="913564"/>
            <a:ext cx="8496944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Char char="•"/>
            </a:pPr>
            <a:r>
              <a:rPr b="1" i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81.9%</a:t>
            </a:r>
            <a:r>
              <a:rPr b="0" i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DOAC, </a:t>
            </a:r>
            <a:r>
              <a:rPr b="1" i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18.1%</a:t>
            </a:r>
            <a:r>
              <a:rPr b="0" i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VKA</a:t>
            </a:r>
            <a:endParaRPr/>
          </a:p>
          <a:p>
            <a:pPr indent="-179388" lvl="1" marL="447675" marR="0" rtl="0" algn="l">
              <a:spcBef>
                <a:spcPts val="400"/>
              </a:spcBef>
              <a:spcAft>
                <a:spcPts val="0"/>
              </a:spcAft>
              <a:buClr>
                <a:srgbClr val="AE102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25.1% reduced dose</a:t>
            </a:r>
            <a:endParaRPr/>
          </a:p>
          <a:p>
            <a:pPr indent="-65088" lvl="1" marL="447675" marR="0" rtl="0" algn="l">
              <a:spcBef>
                <a:spcPts val="360"/>
              </a:spcBef>
              <a:spcAft>
                <a:spcPts val="0"/>
              </a:spcAft>
              <a:buClr>
                <a:srgbClr val="AE102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Char char="•"/>
            </a:pPr>
            <a:r>
              <a:rPr b="0" i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Concomitant antiplatelet therapy:</a:t>
            </a:r>
            <a:endParaRPr/>
          </a:p>
          <a:p>
            <a:pPr indent="-179388" lvl="1" marL="447675" marR="0" rtl="0" algn="l">
              <a:spcBef>
                <a:spcPts val="400"/>
              </a:spcBef>
              <a:spcAft>
                <a:spcPts val="0"/>
              </a:spcAft>
              <a:buClr>
                <a:srgbClr val="AE1022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13.7%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continuation group</a:t>
            </a:r>
            <a:endParaRPr/>
          </a:p>
          <a:p>
            <a:pPr indent="-179388" lvl="1" marL="447675" marR="0" rtl="0" algn="l">
              <a:spcBef>
                <a:spcPts val="400"/>
              </a:spcBef>
              <a:spcAft>
                <a:spcPts val="0"/>
              </a:spcAft>
              <a:buClr>
                <a:srgbClr val="AE1022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11.2%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interruption group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6675" lvl="0" marL="180975" marR="0" rtl="0" algn="l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t/>
            </a:r>
            <a:endParaRPr b="0" i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Arial"/>
              <a:buChar char="•"/>
            </a:pPr>
            <a:r>
              <a:rPr b="0" i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Adherence to study protocol:</a:t>
            </a:r>
            <a:endParaRPr b="0" i="0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9388" lvl="1" marL="447675" marR="0" rtl="0" algn="l">
              <a:spcBef>
                <a:spcPts val="400"/>
              </a:spcBef>
              <a:spcAft>
                <a:spcPts val="0"/>
              </a:spcAft>
              <a:buClr>
                <a:srgbClr val="AE1022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94.9%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continuation group</a:t>
            </a:r>
            <a:endParaRPr/>
          </a:p>
          <a:p>
            <a:pPr indent="-179388" lvl="1" marL="447675" marR="0" rtl="0" algn="l">
              <a:spcBef>
                <a:spcPts val="400"/>
              </a:spcBef>
              <a:spcAft>
                <a:spcPts val="0"/>
              </a:spcAft>
              <a:buClr>
                <a:srgbClr val="AE1022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91.8%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interruption group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1125" lvl="0" marL="180975" marR="0" rtl="0" algn="l">
              <a:spcBef>
                <a:spcPts val="220"/>
              </a:spcBef>
              <a:spcAft>
                <a:spcPts val="0"/>
              </a:spcAft>
              <a:buClr>
                <a:srgbClr val="C00000"/>
              </a:buClr>
              <a:buSzPts val="1100"/>
              <a:buFont typeface="Arial"/>
              <a:buNone/>
            </a:pPr>
            <a:r>
              <a:t/>
            </a:r>
            <a:endParaRPr b="0" i="0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9" name="Google Shape;169;p14"/>
          <p:cNvGraphicFramePr/>
          <p:nvPr/>
        </p:nvGraphicFramePr>
        <p:xfrm>
          <a:off x="4374589" y="1275606"/>
          <a:ext cx="4740275" cy="27432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Procedural characteristics</a:t>
            </a:r>
            <a:endParaRPr/>
          </a:p>
        </p:txBody>
      </p:sp>
      <p:graphicFrame>
        <p:nvGraphicFramePr>
          <p:cNvPr id="176" name="Google Shape;176;p15"/>
          <p:cNvGraphicFramePr/>
          <p:nvPr/>
        </p:nvGraphicFramePr>
        <p:xfrm>
          <a:off x="1224931" y="105958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{A0462F8F-B503-44E2-8750-1B94FD29460A}</a:tableStyleId>
              </a:tblPr>
              <a:tblGrid>
                <a:gridCol w="3017000"/>
                <a:gridCol w="1805625"/>
                <a:gridCol w="1908800"/>
              </a:tblGrid>
              <a:tr h="49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Continued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(n=431)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350" marL="5835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Interrupted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(n=427)</a:t>
                      </a:r>
                      <a:endParaRPr b="1"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350" marL="58350" anchor="ctr">
                    <a:solidFill>
                      <a:srgbClr val="99B5DD"/>
                    </a:solidFill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Transfemoral access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423 (98.6)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350" marL="5835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424 (99.3)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350" marL="58350" anchor="ctr">
                    <a:solidFill>
                      <a:srgbClr val="99B5DD"/>
                    </a:solidFill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Cerebral embolic protection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350" marL="58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 (10.9)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350" marL="5835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(8.9)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8350" marL="58350" anchor="ctr">
                    <a:solidFill>
                      <a:srgbClr val="99B5DD"/>
                    </a:solidFill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Heparin dose (IU)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7.500 (5.000-8.000)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7.500 (6.000-10.000)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99B5DD"/>
                    </a:solidFill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Protamine administration (IU)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5.000 (4.375-7.500)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7.000 (4.900-8.400)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</a:tr>
              <a:tr h="36932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Vascular closure primary access site: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 hMerge="1"/>
                <a:tc hMerge="1"/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ProGlide / ProStyle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334 (77.5)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318 (74.5)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99B5DD"/>
                    </a:solidFill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MANTA Vascular Closure Device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 (16.5)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 (18.7)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99B5DD"/>
                    </a:solidFill>
                  </a:tcPr>
                </a:tc>
              </a:tr>
              <a:tr h="36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Angio-Seal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 (25.5)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 (24.1)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99B5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>
            <p:ph idx="1" type="body"/>
          </p:nvPr>
        </p:nvSpPr>
        <p:spPr>
          <a:xfrm>
            <a:off x="324618" y="339502"/>
            <a:ext cx="8639870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Primary outcome: cardiovascular mortality, stroke, myocardial infarction, major vascular complications and major bleeding at 30 days</a:t>
            </a:r>
            <a:endParaRPr/>
          </a:p>
        </p:txBody>
      </p:sp>
      <p:sp>
        <p:nvSpPr>
          <p:cNvPr id="182" name="Google Shape;182;p16"/>
          <p:cNvSpPr txBox="1"/>
          <p:nvPr/>
        </p:nvSpPr>
        <p:spPr>
          <a:xfrm>
            <a:off x="323850" y="915566"/>
            <a:ext cx="8496622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39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1" i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1131590"/>
            <a:ext cx="6055920" cy="386382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" name="Google Shape;184;p16"/>
          <p:cNvPicPr preferRelativeResize="0"/>
          <p:nvPr/>
        </p:nvPicPr>
        <p:blipFill rotWithShape="1">
          <a:blip r:embed="rId4">
            <a:alphaModFix/>
          </a:blip>
          <a:srcRect b="12594" l="13079" r="72652" t="18451"/>
          <a:stretch/>
        </p:blipFill>
        <p:spPr>
          <a:xfrm>
            <a:off x="2555775" y="1846908"/>
            <a:ext cx="864097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8" y="1131590"/>
            <a:ext cx="6055919" cy="386382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Secondary outcomes at 30 days</a:t>
            </a:r>
            <a:endParaRPr/>
          </a:p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192" name="Google Shape;192;p17"/>
          <p:cNvGraphicFramePr/>
          <p:nvPr/>
        </p:nvGraphicFramePr>
        <p:xfrm>
          <a:off x="563133" y="111783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{A0462F8F-B503-44E2-8750-1B94FD29460A}</a:tableStyleId>
              </a:tblPr>
              <a:tblGrid>
                <a:gridCol w="3041200"/>
                <a:gridCol w="1199625"/>
                <a:gridCol w="1340750"/>
                <a:gridCol w="2258100"/>
              </a:tblGrid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Secondary outcomes – no. (%)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Continued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(n=431)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Interrupted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(n=427)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difference</a:t>
                      </a:r>
                      <a:b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% (95% CI)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Cardiovascular death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(2.1)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(2.1)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 (-1.9 - 1.9)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Thromboembolic event</a:t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38 (8.8)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35 (8.2)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 (-3.1 - 4.4)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Ischemic stroke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(3.2)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(3.7)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-0.5 (-3.0 - 2.0) 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/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Transient ischemic attack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(3.2)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(2.3)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 (-1.3 - 3.1)</a:t>
                      </a:r>
                      <a:endParaRPr/>
                    </a:p>
                  </a:txBody>
                  <a:tcPr marT="0" marB="0" marR="68575" marL="68575"/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Myocardial infarction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(1.2)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(1.6)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-0.5 (-2.1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1.1)</a:t>
                      </a:r>
                      <a:endParaRPr/>
                    </a:p>
                  </a:txBody>
                  <a:tcPr marT="0" marB="0" marR="68575" marL="6857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Systemic embolism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(1.4)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(0.7)</a:t>
                      </a:r>
                      <a:endParaRPr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b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 (-0.7</a:t>
                      </a: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2.1)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Secondary outcomes at 30 days</a:t>
            </a:r>
            <a:endParaRPr/>
          </a:p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199" name="Google Shape;199;p18"/>
          <p:cNvGraphicFramePr/>
          <p:nvPr/>
        </p:nvGraphicFramePr>
        <p:xfrm>
          <a:off x="552251" y="111889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{A0462F8F-B503-44E2-8750-1B94FD29460A}</a:tableStyleId>
              </a:tblPr>
              <a:tblGrid>
                <a:gridCol w="3216850"/>
                <a:gridCol w="1422300"/>
                <a:gridCol w="1557425"/>
                <a:gridCol w="1720800"/>
              </a:tblGrid>
              <a:tr h="16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US" sz="1800" u="none" cap="none" strike="noStrike"/>
                        <a:t>Secondary outcomes – no. (%)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Continued</a:t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(n=431)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Interrupted</a:t>
                      </a:r>
                      <a:endParaRPr b="1" sz="18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(n=427)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Risk Difference % (95% CI)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Any bleeding*</a:t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134 (31.1)</a:t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91 (21.3)</a:t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/>
                        <a:t>9.8 (3.9 - 15.6)</a:t>
                      </a:r>
                      <a:endParaRPr b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/>
                        <a:t>  Major bleeding (VARC type 2-4)</a:t>
                      </a:r>
                      <a:endParaRPr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 (11.1)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 (8.9)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cap="none" strike="noStrike"/>
                        <a:t>2.2 (-1.8</a:t>
                      </a:r>
                      <a:r>
                        <a:rPr b="0" lang="en-US" sz="1800" u="none" cap="none" strike="noStrike"/>
                        <a:t> - </a:t>
                      </a:r>
                      <a:r>
                        <a:rPr lang="en-US" sz="1800" u="none" cap="none" strike="noStrike"/>
                        <a:t>6.3)</a:t>
                      </a:r>
                      <a:endParaRPr/>
                    </a:p>
                  </a:txBody>
                  <a:tcPr marT="0" marB="0" marR="68575" marL="68575"/>
                </a:tc>
              </a:tr>
              <a:tr h="15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/>
                        <a:t>  Minor bleeding (VARC type 1)</a:t>
                      </a:r>
                      <a:endParaRPr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93 (21.6)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55 (12.9)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8.7 (3.7</a:t>
                      </a:r>
                      <a:r>
                        <a:rPr b="0" lang="en-US" sz="1800" u="none" cap="none" strike="noStrike"/>
                        <a:t> - </a:t>
                      </a:r>
                      <a:r>
                        <a:rPr lang="en-US" sz="1800" u="none" cap="none" strike="noStrike"/>
                        <a:t>	13.7)</a:t>
                      </a:r>
                      <a:endParaRPr/>
                    </a:p>
                  </a:txBody>
                  <a:tcPr marT="0" marB="0" marR="68575" marL="68575"/>
                </a:tc>
              </a:tr>
              <a:tr h="15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vascular complication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 (10.2)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 (7.7)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 (-1.3 - 6.3)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8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Hemorrhagic stroke</a:t>
                      </a:r>
                      <a:endParaRPr i="0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(0.0)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(0.5)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-0.5 (-1.1</a:t>
                      </a:r>
                      <a:r>
                        <a:rPr b="0" lang="en-US" sz="1800" u="none" cap="none" strike="noStrike"/>
                        <a:t> - </a:t>
                      </a:r>
                      <a:r>
                        <a:rPr lang="en-US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0.2)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00" name="Google Shape;200;p18"/>
          <p:cNvSpPr txBox="1"/>
          <p:nvPr>
            <p:ph idx="2" type="body"/>
          </p:nvPr>
        </p:nvSpPr>
        <p:spPr>
          <a:xfrm>
            <a:off x="552251" y="3795886"/>
            <a:ext cx="8217712" cy="180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en-US" sz="2000"/>
              <a:t>*91% of bleedings were procedure-related</a:t>
            </a:r>
            <a:endParaRPr b="0"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/>
          <p:nvPr/>
        </p:nvSpPr>
        <p:spPr>
          <a:xfrm>
            <a:off x="323850" y="915566"/>
            <a:ext cx="8496622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39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t/>
            </a:r>
            <a:endParaRPr b="1" i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371" y="708553"/>
            <a:ext cx="7229580" cy="409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9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Subgroup analyses primary outcome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Transcatheter aortic valve implantation (TAVI)</a:t>
            </a:r>
            <a:endParaRPr/>
          </a:p>
        </p:txBody>
      </p:sp>
      <p:pic>
        <p:nvPicPr>
          <p:cNvPr descr="TAVR: Transcatheter Aortic Valve Replacement | Meril Life" id="47" name="Google Shape;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017" y="699542"/>
            <a:ext cx="5214957" cy="420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Limitations</a:t>
            </a:r>
            <a:endParaRPr/>
          </a:p>
        </p:txBody>
      </p:sp>
      <p:sp>
        <p:nvSpPr>
          <p:cNvPr id="214" name="Google Shape;214;p20"/>
          <p:cNvSpPr txBox="1"/>
          <p:nvPr>
            <p:ph idx="2" type="body"/>
          </p:nvPr>
        </p:nvSpPr>
        <p:spPr>
          <a:xfrm>
            <a:off x="323850" y="915566"/>
            <a:ext cx="8424614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Open-label </a:t>
            </a:r>
            <a:r>
              <a:rPr b="0" lang="en-US"/>
              <a:t>design</a:t>
            </a:r>
            <a:endParaRPr/>
          </a:p>
          <a:p>
            <a:pPr indent="-179388" lvl="1" marL="447675" rtl="0" algn="l">
              <a:spcBef>
                <a:spcPts val="374"/>
              </a:spcBef>
              <a:spcAft>
                <a:spcPts val="0"/>
              </a:spcAft>
              <a:buSzPct val="100000"/>
              <a:buChar char="•"/>
            </a:pPr>
            <a:r>
              <a:rPr b="0" lang="en-US" sz="2200"/>
              <a:t>Risk of </a:t>
            </a:r>
            <a:r>
              <a:rPr lang="en-US" sz="2200"/>
              <a:t>reporting and ascertainment biases</a:t>
            </a:r>
            <a:endParaRPr b="0" sz="2200"/>
          </a:p>
          <a:p>
            <a:pPr indent="-78422" lvl="0" marL="180975" rtl="0" algn="l">
              <a:spcBef>
                <a:spcPts val="323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sz="1900"/>
          </a:p>
          <a:p>
            <a:pPr indent="-180975" lvl="0" marL="180975" rtl="0" algn="l">
              <a:spcBef>
                <a:spcPts val="408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No</a:t>
            </a:r>
            <a:r>
              <a:rPr b="0" lang="en-US"/>
              <a:t> routine </a:t>
            </a:r>
            <a:r>
              <a:rPr lang="en-US"/>
              <a:t>neuroimaging</a:t>
            </a:r>
            <a:endParaRPr/>
          </a:p>
          <a:p>
            <a:pPr indent="-179388" lvl="1" marL="447675" rtl="0" algn="l">
              <a:spcBef>
                <a:spcPts val="374"/>
              </a:spcBef>
              <a:spcAft>
                <a:spcPts val="0"/>
              </a:spcAft>
              <a:buSzPct val="100000"/>
              <a:buChar char="•"/>
            </a:pPr>
            <a:r>
              <a:rPr lang="en-US" sz="2200"/>
              <a:t>Effect on silent cerebral ischemia not studied</a:t>
            </a:r>
            <a:endParaRPr b="0" sz="2200"/>
          </a:p>
          <a:p>
            <a:pPr indent="0" lvl="0" marL="0" rtl="0" algn="l">
              <a:spcBef>
                <a:spcPts val="323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0" sz="1900"/>
          </a:p>
          <a:p>
            <a:pPr indent="-180975" lvl="0" marL="180975" rtl="0" algn="l">
              <a:spcBef>
                <a:spcPts val="408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lang="en-US"/>
              <a:t>Powered for </a:t>
            </a:r>
            <a:r>
              <a:rPr lang="en-US"/>
              <a:t>composite</a:t>
            </a:r>
            <a:r>
              <a:rPr b="0" lang="en-US"/>
              <a:t> outcome of bleeding and thromboembolic events</a:t>
            </a:r>
            <a:endParaRPr/>
          </a:p>
          <a:p>
            <a:pPr indent="-179388" lvl="1" marL="447675" rtl="0" algn="l">
              <a:spcBef>
                <a:spcPts val="374"/>
              </a:spcBef>
              <a:spcAft>
                <a:spcPts val="0"/>
              </a:spcAft>
              <a:buSzPct val="100000"/>
              <a:buChar char="•"/>
            </a:pPr>
            <a:r>
              <a:rPr lang="en-US" sz="2200"/>
              <a:t>Careful interpretation of individual components of primary outcome and secondary outcomes</a:t>
            </a:r>
            <a:endParaRPr b="0" sz="2200"/>
          </a:p>
          <a:p>
            <a:pPr indent="-78422" lvl="0" marL="180975" rtl="0" algn="l">
              <a:spcBef>
                <a:spcPts val="323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0" sz="1900"/>
          </a:p>
          <a:p>
            <a:pPr indent="-180975" lvl="0" marL="180975" rtl="0" algn="l">
              <a:spcBef>
                <a:spcPts val="408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0" lang="en-US"/>
              <a:t>Almost all patients treated through </a:t>
            </a:r>
            <a:r>
              <a:rPr lang="en-US"/>
              <a:t>transfemoral</a:t>
            </a:r>
            <a:r>
              <a:rPr b="0" lang="en-US"/>
              <a:t> approach</a:t>
            </a:r>
            <a:endParaRPr/>
          </a:p>
          <a:p>
            <a:pPr indent="-179388" lvl="1" marL="447675" rtl="0" algn="l">
              <a:spcBef>
                <a:spcPts val="374"/>
              </a:spcBef>
              <a:spcAft>
                <a:spcPts val="0"/>
              </a:spcAft>
              <a:buSzPct val="100000"/>
              <a:buChar char="•"/>
            </a:pPr>
            <a:r>
              <a:rPr lang="en-US" sz="2200"/>
              <a:t>Results not generalizable to other vascular approaches</a:t>
            </a:r>
            <a:endParaRPr b="0"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221" name="Google Shape;221;p21"/>
          <p:cNvSpPr txBox="1"/>
          <p:nvPr>
            <p:ph idx="2" type="body"/>
          </p:nvPr>
        </p:nvSpPr>
        <p:spPr>
          <a:xfrm>
            <a:off x="323850" y="915566"/>
            <a:ext cx="8568630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0" lang="en-US" sz="2200"/>
              <a:t>In patients undergoing TAVI with an indication for oral anticoagulation, periprocedural </a:t>
            </a:r>
            <a:r>
              <a:rPr lang="en-US" sz="2200"/>
              <a:t>continuation</a:t>
            </a:r>
            <a:r>
              <a:rPr b="0" lang="en-US" sz="2200"/>
              <a:t> was </a:t>
            </a:r>
            <a:r>
              <a:rPr lang="en-US" sz="2200"/>
              <a:t>not</a:t>
            </a:r>
            <a:r>
              <a:rPr b="0" lang="en-US" sz="2200"/>
              <a:t> found to be </a:t>
            </a:r>
            <a:r>
              <a:rPr lang="en-US" sz="2200"/>
              <a:t>noninferior</a:t>
            </a:r>
            <a:r>
              <a:rPr b="0" lang="en-US" sz="2200"/>
              <a:t> to </a:t>
            </a:r>
            <a:r>
              <a:rPr lang="en-US" sz="2200"/>
              <a:t>interruption</a:t>
            </a:r>
            <a:r>
              <a:rPr b="0" lang="en-US" sz="2200"/>
              <a:t> of </a:t>
            </a:r>
            <a:r>
              <a:rPr lang="en-US" sz="2200"/>
              <a:t>oral anticoagulation</a:t>
            </a:r>
            <a:r>
              <a:rPr b="0" lang="en-US" sz="2200"/>
              <a:t> during TAVI</a:t>
            </a:r>
            <a:endParaRPr/>
          </a:p>
          <a:p>
            <a:pPr indent="-412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 sz="2200"/>
          </a:p>
          <a:p>
            <a:pPr indent="-1809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0" lang="en-US" sz="2200"/>
              <a:t>The incidence of </a:t>
            </a:r>
            <a:r>
              <a:rPr lang="en-US" sz="2200"/>
              <a:t>thromboembolic</a:t>
            </a:r>
            <a:r>
              <a:rPr b="0" lang="en-US" sz="2200"/>
              <a:t> events appeared </a:t>
            </a:r>
            <a:r>
              <a:rPr lang="en-US" sz="2200"/>
              <a:t>similar</a:t>
            </a:r>
            <a:r>
              <a:rPr b="0" lang="en-US" sz="2200"/>
              <a:t> between both groups, whilst </a:t>
            </a:r>
            <a:r>
              <a:rPr lang="en-US" sz="2200"/>
              <a:t>more</a:t>
            </a:r>
            <a:r>
              <a:rPr b="0" lang="en-US" sz="2200"/>
              <a:t> </a:t>
            </a:r>
            <a:r>
              <a:rPr lang="en-US" sz="2200"/>
              <a:t>bleeding</a:t>
            </a:r>
            <a:r>
              <a:rPr b="0" lang="en-US" sz="2200"/>
              <a:t> complications were observed in the continuation group</a:t>
            </a:r>
            <a:endParaRPr b="0" sz="2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228" name="Google Shape;228;p22"/>
          <p:cNvSpPr txBox="1"/>
          <p:nvPr>
            <p:ph idx="2" type="body"/>
          </p:nvPr>
        </p:nvSpPr>
        <p:spPr>
          <a:xfrm>
            <a:off x="324618" y="915566"/>
            <a:ext cx="8496622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Investigators</a:t>
            </a:r>
            <a:br>
              <a:rPr lang="en-US" sz="1400"/>
            </a:br>
            <a:r>
              <a:rPr b="0" lang="en-US" sz="1400"/>
              <a:t>Willem L. Bor (CI)</a:t>
            </a:r>
            <a:br>
              <a:rPr b="0" lang="en-US" sz="1400"/>
            </a:br>
            <a:r>
              <a:rPr b="0" lang="en-US" sz="1400"/>
              <a:t>Hugo M. Aarts</a:t>
            </a:r>
            <a:br>
              <a:rPr b="0" lang="en-US" sz="1400"/>
            </a:br>
            <a:r>
              <a:rPr b="0" lang="en-US" sz="1400"/>
              <a:t>Christophe Dubois</a:t>
            </a:r>
            <a:br>
              <a:rPr b="0" lang="en-US" sz="1400"/>
            </a:br>
            <a:r>
              <a:rPr b="0" lang="en-US" sz="1400"/>
              <a:t>Ole De Backer</a:t>
            </a:r>
            <a:br>
              <a:rPr b="0" lang="en-US" sz="1400"/>
            </a:br>
            <a:r>
              <a:rPr b="0" lang="en-US" sz="1400"/>
              <a:t>Maxim J.P. Rooijakkers</a:t>
            </a:r>
            <a:br>
              <a:rPr b="0" lang="en-US" sz="1400"/>
            </a:br>
            <a:r>
              <a:rPr b="0" lang="en-US" sz="1400"/>
              <a:t>Liesbeth Rosseel</a:t>
            </a:r>
            <a:br>
              <a:rPr b="0" lang="en-US" sz="1400"/>
            </a:br>
            <a:r>
              <a:rPr b="0" lang="en-US" sz="1400"/>
              <a:t>Leo Veenstra</a:t>
            </a:r>
            <a:br>
              <a:rPr b="0" baseline="30000" lang="en-US" sz="1400"/>
            </a:br>
            <a:r>
              <a:rPr b="0" lang="en-US" sz="1400"/>
              <a:t>Frank van der Kley</a:t>
            </a:r>
            <a:br>
              <a:rPr b="0" lang="en-US" sz="1400"/>
            </a:br>
            <a:r>
              <a:rPr b="0" lang="en-US" sz="1400"/>
              <a:t>Kees H. van Bergeijk</a:t>
            </a:r>
            <a:br>
              <a:rPr b="0" lang="en-US" sz="1400"/>
            </a:br>
            <a:r>
              <a:rPr b="0" lang="en-US" sz="1400"/>
              <a:t>Nicolas M. Van Mieghem</a:t>
            </a:r>
            <a:br>
              <a:rPr b="0" lang="en-US" sz="1400"/>
            </a:br>
            <a:r>
              <a:rPr b="0" lang="en-US" sz="1400"/>
              <a:t>Pierfrancesco Agostoni</a:t>
            </a:r>
            <a:br>
              <a:rPr b="0" lang="en-US" sz="1400"/>
            </a:br>
            <a:r>
              <a:rPr b="0" lang="en-US" sz="1400"/>
              <a:t>Michiel Voskuil</a:t>
            </a:r>
            <a:br>
              <a:rPr b="0" lang="en-US" sz="1400"/>
            </a:br>
            <a:r>
              <a:rPr b="0" lang="en-US" sz="1400"/>
              <a:t>Carl E. Schotborgh</a:t>
            </a:r>
            <a:br>
              <a:rPr b="0" lang="en-US" sz="1400"/>
            </a:br>
            <a:r>
              <a:rPr b="0" lang="en-US" sz="1400"/>
              <a:t>Alexander J.J. IJsselmuiden</a:t>
            </a:r>
            <a:br>
              <a:rPr b="0" lang="en-US" sz="1400"/>
            </a:br>
            <a:r>
              <a:rPr b="0" lang="en-US" sz="1400"/>
              <a:t>Jan A.S. Van Der Heyden</a:t>
            </a:r>
            <a:br>
              <a:rPr b="0" lang="en-US" sz="1400"/>
            </a:br>
            <a:r>
              <a:rPr b="0" lang="en-US" sz="1400"/>
              <a:t>Renicus S. Hermanides</a:t>
            </a:r>
            <a:br>
              <a:rPr b="0" lang="en-US" sz="1400"/>
            </a:br>
            <a:r>
              <a:rPr b="0" lang="en-US" sz="1400"/>
              <a:t>Emanuele Barbato</a:t>
            </a:r>
            <a:br>
              <a:rPr b="0" lang="en-US" sz="1400"/>
            </a:br>
            <a:r>
              <a:rPr b="0" lang="en-US" sz="1400"/>
              <a:t>Darren Mylotte</a:t>
            </a:r>
            <a:br>
              <a:rPr b="0" lang="en-US" sz="1400"/>
            </a:br>
            <a:r>
              <a:rPr b="0" lang="en-US" sz="1400"/>
              <a:t>Enrico Fabris</a:t>
            </a:r>
            <a:br>
              <a:rPr b="0" lang="en-US" sz="1400"/>
            </a:br>
            <a:r>
              <a:rPr b="0" lang="en-US" sz="1400"/>
              <a:t>Peter Frambach</a:t>
            </a:r>
            <a:br>
              <a:rPr b="0" lang="en-US" sz="1400"/>
            </a:br>
            <a:r>
              <a:rPr b="0" lang="en-US" sz="1400"/>
              <a:t>Karl Dujardin</a:t>
            </a:r>
            <a:br>
              <a:rPr b="0" lang="en-US" sz="1400"/>
            </a:br>
            <a:r>
              <a:rPr b="0" lang="en-US" sz="1400"/>
              <a:t>Bert Ferdinande</a:t>
            </a:r>
            <a:br>
              <a:rPr b="0" lang="en-US" sz="1400"/>
            </a:br>
            <a:r>
              <a:rPr b="0" lang="en-US" sz="1400"/>
              <a:t>Benno J.W.M. Rensing</a:t>
            </a:r>
            <a:br>
              <a:rPr b="0" lang="en-US" sz="1400"/>
            </a:br>
            <a:r>
              <a:rPr b="0" lang="en-US" sz="1400"/>
              <a:t>Leo Timmers</a:t>
            </a:r>
            <a:br>
              <a:rPr b="0" lang="en-US" sz="1400"/>
            </a:br>
            <a:r>
              <a:rPr b="0" lang="en-US" sz="1400"/>
              <a:t>Martin J. Swaans</a:t>
            </a:r>
            <a:br>
              <a:rPr b="0" lang="en-US" sz="1400"/>
            </a:br>
            <a:r>
              <a:rPr b="0" lang="en-US" sz="1400"/>
              <a:t>Jorn Brouwer</a:t>
            </a:r>
            <a:br>
              <a:rPr b="0" lang="en-US" sz="1400"/>
            </a:br>
            <a:r>
              <a:rPr b="0" lang="en-US" sz="1400"/>
              <a:t>Vincent J. Nijenhuis</a:t>
            </a:r>
            <a:br>
              <a:rPr b="0" lang="en-US" sz="1400"/>
            </a:br>
            <a:r>
              <a:rPr b="0" lang="en-US" sz="1400"/>
              <a:t>Daniel C. Overduin</a:t>
            </a:r>
            <a:br>
              <a:rPr b="0" lang="en-US" sz="1400"/>
            </a:br>
            <a:r>
              <a:rPr b="0" lang="en-US" sz="1400"/>
              <a:t>Tom Adriaenssens</a:t>
            </a:r>
            <a:br>
              <a:rPr b="0" lang="en-US" sz="1400"/>
            </a:br>
            <a:r>
              <a:rPr b="0" lang="en-US" sz="1400"/>
              <a:t>Yusuke Kobari</a:t>
            </a:r>
            <a:br>
              <a:rPr b="0" lang="en-US" sz="1400"/>
            </a:br>
            <a:r>
              <a:rPr b="0" lang="en-US" sz="1400"/>
              <a:t>Pieter A. Vriesendorp</a:t>
            </a:r>
            <a:br>
              <a:rPr b="0" lang="en-US" sz="1400"/>
            </a:br>
            <a:r>
              <a:rPr b="0" lang="en-US" sz="1400"/>
              <a:t>Jose M. Montero-Cabezas</a:t>
            </a:r>
            <a:br>
              <a:rPr b="0" lang="en-US" sz="1400"/>
            </a:br>
            <a:r>
              <a:rPr b="0" lang="en-US" sz="1400"/>
              <a:t>Hicham El Jattari</a:t>
            </a:r>
            <a:br>
              <a:rPr b="0" lang="en-US" sz="1400"/>
            </a:br>
            <a:r>
              <a:rPr b="0" lang="en-US" sz="1400"/>
              <a:t>Jonathan Halim</a:t>
            </a:r>
            <a:br>
              <a:rPr b="0" lang="en-US" sz="1400"/>
            </a:br>
            <a:r>
              <a:rPr b="0" lang="en-US" sz="1400"/>
              <a:t>Ben J.L. Van den Branden</a:t>
            </a:r>
            <a:br>
              <a:rPr b="0" lang="en-US" sz="1400"/>
            </a:br>
            <a:r>
              <a:rPr b="0" lang="en-US" sz="1400"/>
              <a:t>Remigio Leonora</a:t>
            </a:r>
            <a:br>
              <a:rPr b="0" lang="en-US" sz="1400"/>
            </a:br>
            <a:r>
              <a:rPr b="0" lang="en-US" sz="1400"/>
              <a:t>Marc Vanderheyden</a:t>
            </a:r>
            <a:br>
              <a:rPr b="0" lang="en-US" sz="1400"/>
            </a:br>
            <a:r>
              <a:rPr b="0" lang="en-US" sz="1400"/>
              <a:t>Michael Lauterbach</a:t>
            </a:r>
            <a:br>
              <a:rPr b="0" lang="en-US" sz="1400"/>
            </a:br>
            <a:r>
              <a:rPr b="0" lang="en-US" sz="1400"/>
              <a:t>Joanna J. Wykrzykowska</a:t>
            </a:r>
            <a:br>
              <a:rPr b="0" lang="en-US" sz="1400"/>
            </a:br>
            <a:r>
              <a:rPr b="0" lang="en-US" sz="1400"/>
              <a:t>Arnoud W.J. van 't Hof</a:t>
            </a:r>
            <a:br>
              <a:rPr b="0" lang="en-US" sz="1400"/>
            </a:br>
            <a:r>
              <a:rPr b="0" lang="en-US" sz="1400"/>
              <a:t>Niels van Royen</a:t>
            </a:r>
            <a:br>
              <a:rPr b="0" lang="en-US" sz="1400"/>
            </a:br>
            <a:r>
              <a:rPr b="0" lang="en-US" sz="1400"/>
              <a:t>Ronak Delewi</a:t>
            </a:r>
            <a:br>
              <a:rPr b="0" lang="en-US" sz="1400"/>
            </a:br>
            <a:r>
              <a:rPr b="0" lang="en-US" sz="1400"/>
              <a:t>Jurriën M. ten Berg (PI)</a:t>
            </a:r>
            <a:br>
              <a:rPr b="0" lang="en-US" sz="1400"/>
            </a:br>
            <a:br>
              <a:rPr b="0" lang="en-US" sz="1400"/>
            </a:br>
            <a:r>
              <a:rPr lang="en-US" sz="1400"/>
              <a:t>All study coordinators &amp; study nurses</a:t>
            </a:r>
            <a:br>
              <a:rPr b="0" lang="en-US" sz="1400"/>
            </a:br>
            <a:br>
              <a:rPr b="0" lang="en-US" sz="1400"/>
            </a:br>
            <a:r>
              <a:rPr lang="en-US" sz="1400"/>
              <a:t>Trial statisticians</a:t>
            </a:r>
            <a:br>
              <a:rPr lang="en-US" sz="1400"/>
            </a:br>
            <a:r>
              <a:rPr b="0" lang="en-US" sz="1400"/>
              <a:t>Joyce Peper</a:t>
            </a:r>
            <a:endParaRPr b="0" sz="1400"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b="0" lang="en-US" sz="1400"/>
              <a:t>Jan G.P. Tijssen</a:t>
            </a:r>
            <a:br>
              <a:rPr b="0" lang="en-US" sz="1400"/>
            </a:br>
            <a:r>
              <a:rPr lang="en-US" sz="1400"/>
              <a:t>Clinical-events committee</a:t>
            </a:r>
            <a:br>
              <a:rPr lang="en-US" sz="1400"/>
            </a:br>
            <a:r>
              <a:rPr b="0" lang="en-US" sz="1400"/>
              <a:t>Jaap Kappelle</a:t>
            </a:r>
            <a:br>
              <a:rPr b="0" lang="en-US" sz="1400"/>
            </a:br>
            <a:r>
              <a:rPr b="0" lang="en-US" sz="1400"/>
              <a:t>Egbert Bal</a:t>
            </a:r>
            <a:br>
              <a:rPr b="0" lang="en-US" sz="1400"/>
            </a:br>
            <a:r>
              <a:rPr b="0" lang="en-US" sz="1400"/>
              <a:t>Stef Hubbers</a:t>
            </a:r>
            <a:br>
              <a:rPr b="0" lang="en-US" sz="1400"/>
            </a:br>
            <a:br>
              <a:rPr b="0" lang="en-US" sz="1400"/>
            </a:br>
            <a:r>
              <a:rPr lang="en-US" sz="1400"/>
              <a:t>Data Safety Monitoring Board</a:t>
            </a:r>
            <a:br>
              <a:rPr lang="en-US" sz="1400"/>
            </a:br>
            <a:r>
              <a:rPr b="0" lang="en-US" sz="1400"/>
              <a:t>Freek Verheugt</a:t>
            </a:r>
            <a:br>
              <a:rPr b="0" lang="en-US" sz="1400"/>
            </a:br>
            <a:r>
              <a:rPr b="0" lang="en-US" sz="1400"/>
              <a:t>Eric Boersma</a:t>
            </a:r>
            <a:br>
              <a:rPr b="0" lang="en-US" sz="1400"/>
            </a:br>
            <a:r>
              <a:rPr b="0" lang="en-US" sz="1400"/>
              <a:t>Jan-Henk Dambrink</a:t>
            </a:r>
            <a:br>
              <a:rPr b="0" lang="en-US" sz="1400"/>
            </a:br>
            <a:br>
              <a:rPr b="0" lang="en-US" sz="1400"/>
            </a:br>
            <a:r>
              <a:rPr lang="en-US" sz="1400"/>
              <a:t>Funding</a:t>
            </a:r>
            <a:br>
              <a:rPr lang="en-US" sz="1400"/>
            </a:br>
            <a:r>
              <a:rPr b="0" lang="en-US" sz="1400"/>
              <a:t>St. Antonius Research Fund</a:t>
            </a:r>
            <a:br>
              <a:rPr b="0" lang="en-US" sz="1400"/>
            </a:br>
            <a:r>
              <a:rPr b="0" lang="en-US" sz="1400"/>
              <a:t>ZonMW</a:t>
            </a:r>
            <a:br>
              <a:rPr b="0" lang="en-US" sz="1400"/>
            </a:br>
            <a:br>
              <a:rPr b="0" lang="en-US" sz="1400"/>
            </a:br>
            <a:r>
              <a:rPr lang="en-US" sz="1400"/>
              <a:t>The patients involved!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document&#10;&#10;Description automatically generated" id="233" name="Google Shape;233;p23"/>
          <p:cNvPicPr preferRelativeResize="0"/>
          <p:nvPr/>
        </p:nvPicPr>
        <p:blipFill rotWithShape="1">
          <a:blip r:embed="rId3">
            <a:alphaModFix/>
          </a:blip>
          <a:srcRect b="0" l="6735" r="9077" t="0"/>
          <a:stretch/>
        </p:blipFill>
        <p:spPr>
          <a:xfrm>
            <a:off x="1869921" y="-20538"/>
            <a:ext cx="5400601" cy="473102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/>
        </p:nvSpPr>
        <p:spPr>
          <a:xfrm>
            <a:off x="6736081" y="4655820"/>
            <a:ext cx="18473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qr code on a white background&#10;&#10;Description automatically generated" id="235" name="Google Shape;23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0162" y="3701024"/>
            <a:ext cx="960120" cy="9589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Take home message</a:t>
            </a:r>
            <a:endParaRPr/>
          </a:p>
        </p:txBody>
      </p:sp>
      <p:sp>
        <p:nvSpPr>
          <p:cNvPr id="242" name="Google Shape;242;p24"/>
          <p:cNvSpPr txBox="1"/>
          <p:nvPr>
            <p:ph idx="2" type="body"/>
          </p:nvPr>
        </p:nvSpPr>
        <p:spPr>
          <a:xfrm>
            <a:off x="323850" y="915566"/>
            <a:ext cx="8640638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lang="en-US"/>
              <a:t>This first randomized trial on periprocedural oral anticoagulation in patients undergoing TAVI provides evidence for </a:t>
            </a:r>
            <a:r>
              <a:rPr lang="en-US"/>
              <a:t>interruption</a:t>
            </a:r>
            <a:r>
              <a:rPr b="0" lang="en-US"/>
              <a:t> of </a:t>
            </a:r>
            <a:r>
              <a:rPr lang="en-US"/>
              <a:t>oral anticoagulation</a:t>
            </a:r>
            <a:endParaRPr/>
          </a:p>
          <a:p>
            <a:pPr indent="-28575" lvl="0" marL="180975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/>
          </a:p>
        </p:txBody>
      </p:sp>
      <p:pic>
        <p:nvPicPr>
          <p:cNvPr id="243" name="Google Shape;2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896" y="1851670"/>
            <a:ext cx="4392487" cy="2802512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idx="1" type="body"/>
          </p:nvPr>
        </p:nvSpPr>
        <p:spPr>
          <a:xfrm>
            <a:off x="324618" y="339502"/>
            <a:ext cx="813581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Patients on oral anticoagulation: high-risk subgroup</a:t>
            </a:r>
            <a:endParaRPr/>
          </a:p>
        </p:txBody>
      </p:sp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780922"/>
            <a:ext cx="6385346" cy="373603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"/>
          <p:cNvSpPr txBox="1"/>
          <p:nvPr/>
        </p:nvSpPr>
        <p:spPr>
          <a:xfrm>
            <a:off x="5626725" y="3007721"/>
            <a:ext cx="1584176" cy="196385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00"/>
              <a:buFont typeface="Arial"/>
              <a:buNone/>
            </a:pPr>
            <a:r>
              <a:t/>
            </a:r>
            <a:endParaRPr b="1" i="0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 txBox="1"/>
          <p:nvPr/>
        </p:nvSpPr>
        <p:spPr>
          <a:xfrm>
            <a:off x="1314438" y="2342208"/>
            <a:ext cx="2304256" cy="215444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"/>
              <a:buFont typeface="Arial"/>
              <a:buNone/>
            </a:pPr>
            <a:r>
              <a:t/>
            </a:r>
            <a:endParaRPr b="1" i="0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7524328" y="2875080"/>
            <a:ext cx="8238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87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35%</a:t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3480197" y="4436160"/>
            <a:ext cx="266429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Capodanno D, et al. JACC Cardiovasc Interv. 2021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/>
          <p:nvPr>
            <p:ph idx="1" type="body"/>
          </p:nvPr>
        </p:nvSpPr>
        <p:spPr>
          <a:xfrm>
            <a:off x="324618" y="339502"/>
            <a:ext cx="8135814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Previous POPular TAVI studies focused on postprocedural antithrombotic therapy</a:t>
            </a:r>
            <a:endParaRPr/>
          </a:p>
        </p:txBody>
      </p:sp>
      <p:pic>
        <p:nvPicPr>
          <p:cNvPr id="65" name="Google Shape;65;p4"/>
          <p:cNvPicPr preferRelativeResize="0"/>
          <p:nvPr/>
        </p:nvPicPr>
        <p:blipFill rotWithShape="1">
          <a:blip r:embed="rId3">
            <a:alphaModFix/>
          </a:blip>
          <a:srcRect b="0" l="7000" r="2019" t="0"/>
          <a:stretch/>
        </p:blipFill>
        <p:spPr>
          <a:xfrm>
            <a:off x="694672" y="1641924"/>
            <a:ext cx="3744416" cy="215236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4"/>
          <p:cNvPicPr preferRelativeResize="0"/>
          <p:nvPr/>
        </p:nvPicPr>
        <p:blipFill rotWithShape="1">
          <a:blip r:embed="rId4">
            <a:alphaModFix/>
          </a:blip>
          <a:srcRect b="0" l="1929" r="0" t="0"/>
          <a:stretch/>
        </p:blipFill>
        <p:spPr>
          <a:xfrm>
            <a:off x="4799128" y="1635646"/>
            <a:ext cx="3661304" cy="214466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idx="1" type="body"/>
          </p:nvPr>
        </p:nvSpPr>
        <p:spPr>
          <a:xfrm>
            <a:off x="324618" y="339502"/>
            <a:ext cx="8063806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Periprocedural period: continuation vs. interruption</a:t>
            </a:r>
            <a:endParaRPr/>
          </a:p>
        </p:txBody>
      </p:sp>
      <p:sp>
        <p:nvSpPr>
          <p:cNvPr id="73" name="Google Shape;73;p5"/>
          <p:cNvSpPr txBox="1"/>
          <p:nvPr>
            <p:ph idx="2" type="body"/>
          </p:nvPr>
        </p:nvSpPr>
        <p:spPr>
          <a:xfrm>
            <a:off x="323850" y="915566"/>
            <a:ext cx="8496622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General guidelines </a:t>
            </a:r>
            <a:r>
              <a:rPr b="0" lang="en-US" sz="2200"/>
              <a:t>recommend </a:t>
            </a:r>
            <a:r>
              <a:rPr lang="en-US" sz="2200"/>
              <a:t>interruption</a:t>
            </a:r>
            <a:r>
              <a:rPr b="0" lang="en-US" sz="2200"/>
              <a:t> of oral anticoagulation</a:t>
            </a:r>
            <a:r>
              <a:rPr b="0" baseline="30000" lang="en-US" sz="2200"/>
              <a:t>1,2</a:t>
            </a:r>
            <a:endParaRPr/>
          </a:p>
          <a:p>
            <a:pPr indent="-412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 baseline="30000" sz="2200"/>
          </a:p>
          <a:p>
            <a:pPr indent="-1809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0" lang="en-US" sz="2200"/>
              <a:t>Observational studies on </a:t>
            </a:r>
            <a:r>
              <a:rPr lang="en-US" sz="2200"/>
              <a:t>continued</a:t>
            </a:r>
            <a:r>
              <a:rPr b="0" lang="en-US" sz="2200"/>
              <a:t> oral anticoagulation during TAVI:</a:t>
            </a:r>
            <a:r>
              <a:rPr b="0" baseline="30000" lang="en-US" sz="2200"/>
              <a:t>3,4</a:t>
            </a:r>
            <a:endParaRPr b="0" sz="2200"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Lower risk of stroke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No increase in major bleeding</a:t>
            </a:r>
            <a:endParaRPr/>
          </a:p>
          <a:p>
            <a:pPr indent="0" lvl="1" marL="268287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baseline="30000"/>
          </a:p>
          <a:p>
            <a:pPr indent="-412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 baseline="30000" sz="2200"/>
          </a:p>
          <a:p>
            <a:pPr indent="-412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 sz="2200"/>
          </a:p>
        </p:txBody>
      </p:sp>
      <p:sp>
        <p:nvSpPr>
          <p:cNvPr id="74" name="Google Shape;74;p5"/>
          <p:cNvSpPr/>
          <p:nvPr/>
        </p:nvSpPr>
        <p:spPr>
          <a:xfrm>
            <a:off x="323850" y="4011910"/>
            <a:ext cx="26642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arabicPeriod"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Douketis JD, et al. Chest 2022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arabicPeriod"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Steffel J, et al. Eur Heart J 2018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arabicPeriod"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Brinkert M, et al. J Am Coll Cardiol. 2019</a:t>
            </a:r>
            <a:endParaRPr/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arabicPeriod"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Brinkert M, et al. JACC Cardiovasc Interv. 2021</a:t>
            </a:r>
            <a:endParaRPr/>
          </a:p>
          <a:p>
            <a:pPr indent="-1778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127.0.0.1:11401/graphics/88d889e8-27bd-4c32-9a11-839686f3879d.png" id="75" name="Google Shape;75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5163633" y="4557918"/>
            <a:ext cx="271943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 from Brinkert M, et al. JACC Cardiovasc Interv. 2021</a:t>
            </a:r>
            <a:endParaRPr/>
          </a:p>
        </p:txBody>
      </p:sp>
      <p:pic>
        <p:nvPicPr>
          <p:cNvPr id="77" name="Google Shape;77;p5"/>
          <p:cNvPicPr preferRelativeResize="0"/>
          <p:nvPr/>
        </p:nvPicPr>
        <p:blipFill rotWithShape="1">
          <a:blip r:embed="rId3">
            <a:alphaModFix/>
          </a:blip>
          <a:srcRect b="6600" l="20075" r="26374" t="15000"/>
          <a:stretch/>
        </p:blipFill>
        <p:spPr>
          <a:xfrm>
            <a:off x="4998968" y="2196470"/>
            <a:ext cx="2894637" cy="238381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Objective</a:t>
            </a:r>
            <a:endParaRPr/>
          </a:p>
        </p:txBody>
      </p:sp>
      <p:sp>
        <p:nvSpPr>
          <p:cNvPr id="83" name="Google Shape;83;p6"/>
          <p:cNvSpPr txBox="1"/>
          <p:nvPr>
            <p:ph idx="2" type="body"/>
          </p:nvPr>
        </p:nvSpPr>
        <p:spPr>
          <a:xfrm>
            <a:off x="323850" y="915566"/>
            <a:ext cx="8136582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0" lang="en-US" sz="2200">
                <a:latin typeface="Calibri"/>
                <a:ea typeface="Calibri"/>
                <a:cs typeface="Calibri"/>
                <a:sym typeface="Calibri"/>
              </a:rPr>
              <a:t>To investigate the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b="0" lang="en-US" sz="22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efficacy</a:t>
            </a:r>
            <a:r>
              <a:rPr b="0" lang="en-US" sz="2200">
                <a:latin typeface="Calibri"/>
                <a:ea typeface="Calibri"/>
                <a:cs typeface="Calibri"/>
                <a:sym typeface="Calibri"/>
              </a:rPr>
              <a:t> of periprocedural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continuation</a:t>
            </a:r>
            <a:r>
              <a:rPr b="0" lang="en-US" sz="2200">
                <a:latin typeface="Calibri"/>
                <a:ea typeface="Calibri"/>
                <a:cs typeface="Calibri"/>
                <a:sym typeface="Calibri"/>
              </a:rPr>
              <a:t> versus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interruption</a:t>
            </a:r>
            <a:r>
              <a:rPr b="0" lang="en-US" sz="2200">
                <a:latin typeface="Calibri"/>
                <a:ea typeface="Calibri"/>
                <a:cs typeface="Calibri"/>
                <a:sym typeface="Calibri"/>
              </a:rPr>
              <a:t> of oral anticoagulation during TAVI</a:t>
            </a:r>
            <a:endParaRPr/>
          </a:p>
          <a:p>
            <a:pPr indent="-412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0" lang="en-US" sz="2200">
                <a:latin typeface="Calibri"/>
                <a:ea typeface="Calibri"/>
                <a:cs typeface="Calibri"/>
                <a:sym typeface="Calibri"/>
              </a:rPr>
              <a:t>Primary outcome: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cardiovascular mortality, all stroke, myocardial infarction, major vascular complications </a:t>
            </a:r>
            <a:r>
              <a:rPr b="0" lang="en-US" sz="22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major bleeding </a:t>
            </a:r>
            <a:r>
              <a:rPr b="0" lang="en-US" sz="2200">
                <a:latin typeface="Calibri"/>
                <a:ea typeface="Calibri"/>
                <a:cs typeface="Calibri"/>
                <a:sym typeface="Calibri"/>
              </a:rPr>
              <a:t>within 30 days after TAVI</a:t>
            </a:r>
            <a:endParaRPr b="0" sz="2200">
              <a:latin typeface="Calibri"/>
              <a:ea typeface="Calibri"/>
              <a:cs typeface="Calibri"/>
              <a:sym typeface="Calibri"/>
            </a:endParaRPr>
          </a:p>
          <a:p>
            <a:pPr indent="-28575" lvl="0" marL="180975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8575" lvl="0" marL="180975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8575" lvl="0" marL="180975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1537" r="0" t="0"/>
          <a:stretch/>
        </p:blipFill>
        <p:spPr>
          <a:xfrm>
            <a:off x="2411760" y="3293935"/>
            <a:ext cx="4320480" cy="136604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6"/>
          <p:cNvSpPr/>
          <p:nvPr/>
        </p:nvSpPr>
        <p:spPr>
          <a:xfrm>
            <a:off x="3491880" y="4624841"/>
            <a:ext cx="223224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VARC-3 WRITING COMMITTEE. Eur Heart J. 2021</a:t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Trial organization</a:t>
            </a:r>
            <a:endParaRPr/>
          </a:p>
        </p:txBody>
      </p:sp>
      <p:sp>
        <p:nvSpPr>
          <p:cNvPr id="91" name="Google Shape;91;p7"/>
          <p:cNvSpPr txBox="1"/>
          <p:nvPr>
            <p:ph idx="2" type="body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Trial Design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Multicenter, international, investigator-initiated, randomized, open-label, noninferiority trial with blinded outcome assessment</a:t>
            </a:r>
            <a:endParaRPr/>
          </a:p>
          <a:p>
            <a:pPr indent="-1809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Sponsor and coordinating center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St. Antonius Hospital, Nieuwegein, The Netherlands</a:t>
            </a:r>
            <a:endParaRPr/>
          </a:p>
          <a:p>
            <a:pPr indent="-1809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/>
              <a:t>Funding and support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St. Antonius Research Fund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Netherlands Organization for Health Research and Development (ZonMw)</a:t>
            </a:r>
            <a:endParaRPr/>
          </a:p>
          <a:p>
            <a:pPr indent="-28575" lvl="0" marL="180975" rtl="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zonmw-logo-og - AMR Insights" id="92" name="Google Shape;92;p7"/>
          <p:cNvPicPr preferRelativeResize="0"/>
          <p:nvPr/>
        </p:nvPicPr>
        <p:blipFill rotWithShape="1">
          <a:blip r:embed="rId3">
            <a:alphaModFix/>
          </a:blip>
          <a:srcRect b="36874" l="-126" r="126" t="35153"/>
          <a:stretch/>
        </p:blipFill>
        <p:spPr>
          <a:xfrm>
            <a:off x="6876256" y="3651870"/>
            <a:ext cx="1802027" cy="50405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Referenties van klanten van HDLG - St. Antonius Ziekenhuis" id="93" name="Google Shape;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3143" y="2391730"/>
            <a:ext cx="2268252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Study population</a:t>
            </a:r>
            <a:endParaRPr/>
          </a:p>
        </p:txBody>
      </p:sp>
      <p:sp>
        <p:nvSpPr>
          <p:cNvPr id="99" name="Google Shape;99;p8"/>
          <p:cNvSpPr txBox="1"/>
          <p:nvPr>
            <p:ph idx="2" type="body"/>
          </p:nvPr>
        </p:nvSpPr>
        <p:spPr>
          <a:xfrm>
            <a:off x="467544" y="843558"/>
            <a:ext cx="7776864" cy="1656184"/>
          </a:xfrm>
          <a:prstGeom prst="rect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Inclusion criteria:</a:t>
            </a:r>
            <a:endParaRPr/>
          </a:p>
          <a:p>
            <a:pPr indent="-180975" lvl="0" marL="180975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/>
              <a:t>Planned transfemoral or transsubclavian TAVI</a:t>
            </a:r>
            <a:endParaRPr/>
          </a:p>
          <a:p>
            <a:pPr indent="-180975" lvl="0" marL="180975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/>
              <a:t>Long-term oral anticoagulant use</a:t>
            </a:r>
            <a:endParaRPr b="0" sz="2000"/>
          </a:p>
          <a:p>
            <a:pPr indent="-180975" lvl="0" marL="180975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/>
              <a:t>Written informed consent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0" name="Google Shape;100;p8"/>
          <p:cNvSpPr txBox="1"/>
          <p:nvPr/>
        </p:nvSpPr>
        <p:spPr>
          <a:xfrm>
            <a:off x="4067944" y="915566"/>
            <a:ext cx="3816000" cy="38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t/>
            </a:r>
            <a:endParaRPr b="0" i="0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467544" y="2643758"/>
            <a:ext cx="7776864" cy="1908215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Exclusion criteria:</a:t>
            </a:r>
            <a:endParaRPr/>
          </a:p>
          <a:p>
            <a:pPr indent="-180975" lvl="0" marL="180975" marR="0" rtl="0" algn="l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heart valve prosthesis</a:t>
            </a:r>
            <a:endParaRPr/>
          </a:p>
          <a:p>
            <a:pPr indent="-180975" lvl="0" marL="180975" marR="0" rtl="0" algn="l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Intracardiac thrombus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Venous thromboembolism &lt; 3 months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TIA / stroke &lt; 6 months in patients with atrial fibrillation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>
            <p:ph idx="1" type="body"/>
          </p:nvPr>
        </p:nvSpPr>
        <p:spPr>
          <a:xfrm>
            <a:off x="324618" y="339502"/>
            <a:ext cx="7631757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Study procedures</a:t>
            </a:r>
            <a:endParaRPr/>
          </a:p>
        </p:txBody>
      </p:sp>
      <p:sp>
        <p:nvSpPr>
          <p:cNvPr id="108" name="Google Shape;108;p9"/>
          <p:cNvSpPr txBox="1"/>
          <p:nvPr>
            <p:ph idx="2" type="body"/>
          </p:nvPr>
        </p:nvSpPr>
        <p:spPr>
          <a:xfrm>
            <a:off x="323850" y="915566"/>
            <a:ext cx="8280598" cy="252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0" lang="en-US" sz="2200"/>
              <a:t>Patients were randomized (1:1) before TAVI to a </a:t>
            </a:r>
            <a:r>
              <a:rPr lang="en-US" sz="2200"/>
              <a:t>continued</a:t>
            </a:r>
            <a:r>
              <a:rPr b="0" lang="en-US" sz="2200"/>
              <a:t> or </a:t>
            </a:r>
            <a:r>
              <a:rPr lang="en-US" sz="2200"/>
              <a:t>interrupted</a:t>
            </a:r>
            <a:r>
              <a:rPr baseline="30000" lang="en-US" sz="2200"/>
              <a:t>1</a:t>
            </a:r>
            <a:r>
              <a:rPr b="0" lang="en-US" sz="2200"/>
              <a:t> oral anticoagulation strategy</a:t>
            </a:r>
            <a:endParaRPr/>
          </a:p>
          <a:p>
            <a:pPr indent="-179388" lvl="1" marL="447675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Stratification</a:t>
            </a:r>
            <a:r>
              <a:rPr b="1" lang="en-US"/>
              <a:t>:</a:t>
            </a:r>
            <a:r>
              <a:rPr lang="en-US"/>
              <a:t> </a:t>
            </a:r>
            <a:r>
              <a:rPr b="1" lang="en-US"/>
              <a:t>study site </a:t>
            </a:r>
            <a:r>
              <a:rPr lang="en-US"/>
              <a:t>and </a:t>
            </a:r>
            <a:r>
              <a:rPr b="1" lang="en-US"/>
              <a:t>type</a:t>
            </a:r>
            <a:r>
              <a:rPr lang="en-US"/>
              <a:t> of oral anticoagulation (VKA or DOAC)</a:t>
            </a:r>
            <a:endParaRPr/>
          </a:p>
          <a:p>
            <a:pPr indent="-52388" lvl="1" marL="447675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09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0" lang="en-US" sz="2200"/>
              <a:t>Bridging with (low-molecular-weight) heparin </a:t>
            </a:r>
            <a:r>
              <a:rPr lang="en-US" sz="2200"/>
              <a:t>not</a:t>
            </a:r>
            <a:r>
              <a:rPr b="0" lang="en-US" sz="2200"/>
              <a:t> recommended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/>
          </a:p>
          <a:p>
            <a:pPr indent="-53975" lvl="0" marL="180975" rtl="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sz="2000"/>
          </a:p>
          <a:p>
            <a:pPr indent="-41275" lvl="0" marL="180975" rtl="0" algn="l">
              <a:spcBef>
                <a:spcPts val="44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t/>
            </a:r>
            <a:endParaRPr b="0" sz="2200"/>
          </a:p>
        </p:txBody>
      </p:sp>
      <p:graphicFrame>
        <p:nvGraphicFramePr>
          <p:cNvPr id="109" name="Google Shape;109;p9"/>
          <p:cNvGraphicFramePr/>
          <p:nvPr/>
        </p:nvGraphicFramePr>
        <p:xfrm>
          <a:off x="458106" y="28597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{A0462F8F-B503-44E2-8750-1B94FD29460A}</a:tableStyleId>
              </a:tblPr>
              <a:tblGrid>
                <a:gridCol w="1109725"/>
                <a:gridCol w="3305175"/>
                <a:gridCol w="424175"/>
                <a:gridCol w="474575"/>
                <a:gridCol w="474575"/>
                <a:gridCol w="474575"/>
                <a:gridCol w="474575"/>
                <a:gridCol w="474575"/>
                <a:gridCol w="474575"/>
                <a:gridCol w="474575"/>
              </a:tblGrid>
              <a:tr h="2761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Day -6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Day -5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Day -4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Day -3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Day -2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Day -1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TAVI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Day +1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/>
                </a:tc>
              </a:tr>
              <a:tr h="276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 Continuation group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  Any oral anticoagulant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E0959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FFC000"/>
                    </a:solidFill>
                  </a:tcPr>
                </a:tc>
              </a:tr>
              <a:tr h="276125"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 Interruption group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  Apixaban / Edoxaban / Rivaroxaban / Dabigatran (eGFR ≥ 80)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FFC000"/>
                    </a:solidFill>
                  </a:tcPr>
                </a:tc>
              </a:tr>
              <a:tr h="276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  Dabigatran (eGFR 50-80) / Acenocoumarol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FFC000"/>
                    </a:solidFill>
                  </a:tcPr>
                </a:tc>
              </a:tr>
              <a:tr h="276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  Dabigatran (eGFR 30-50)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FFC000"/>
                    </a:solidFill>
                  </a:tcPr>
                </a:tc>
              </a:tr>
              <a:tr h="276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  Phenprocoumon / Warfarin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solidFill>
                      <a:srgbClr val="99B5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r>
                        <a:rPr b="1" lang="en-US" sz="1000" u="none" cap="none" strike="noStrike">
                          <a:solidFill>
                            <a:srgbClr val="C00000"/>
                          </a:solidFill>
                        </a:rPr>
                        <a:t>X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 u="none" cap="none" strike="noStrike"/>
                        <a:t> </a:t>
                      </a:r>
                      <a:endParaRPr b="1" i="0" sz="10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110" name="Google Shape;110;p9"/>
          <p:cNvCxnSpPr/>
          <p:nvPr/>
        </p:nvCxnSpPr>
        <p:spPr>
          <a:xfrm>
            <a:off x="4871749" y="3272912"/>
            <a:ext cx="3747375" cy="1891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1" name="Google Shape;111;p9"/>
          <p:cNvCxnSpPr/>
          <p:nvPr/>
        </p:nvCxnSpPr>
        <p:spPr>
          <a:xfrm>
            <a:off x="4871749" y="3548332"/>
            <a:ext cx="1855019" cy="553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2" name="Google Shape;112;p9"/>
          <p:cNvCxnSpPr/>
          <p:nvPr/>
        </p:nvCxnSpPr>
        <p:spPr>
          <a:xfrm>
            <a:off x="4871749" y="3822648"/>
            <a:ext cx="1377034" cy="553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3" name="Google Shape;113;p9"/>
          <p:cNvCxnSpPr/>
          <p:nvPr/>
        </p:nvCxnSpPr>
        <p:spPr>
          <a:xfrm>
            <a:off x="4871749" y="4096530"/>
            <a:ext cx="901342" cy="864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4" name="Google Shape;114;p9"/>
          <p:cNvCxnSpPr/>
          <p:nvPr/>
        </p:nvCxnSpPr>
        <p:spPr>
          <a:xfrm>
            <a:off x="4871749" y="4371950"/>
            <a:ext cx="427175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5" name="Google Shape;115;p9"/>
          <p:cNvCxnSpPr/>
          <p:nvPr/>
        </p:nvCxnSpPr>
        <p:spPr>
          <a:xfrm>
            <a:off x="8154495" y="3548332"/>
            <a:ext cx="46462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6" name="Google Shape;116;p9"/>
          <p:cNvCxnSpPr/>
          <p:nvPr/>
        </p:nvCxnSpPr>
        <p:spPr>
          <a:xfrm>
            <a:off x="8154495" y="3822648"/>
            <a:ext cx="46462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7" name="Google Shape;117;p9"/>
          <p:cNvCxnSpPr/>
          <p:nvPr/>
        </p:nvCxnSpPr>
        <p:spPr>
          <a:xfrm>
            <a:off x="8154495" y="4105177"/>
            <a:ext cx="46462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18" name="Google Shape;118;p9"/>
          <p:cNvCxnSpPr/>
          <p:nvPr/>
        </p:nvCxnSpPr>
        <p:spPr>
          <a:xfrm>
            <a:off x="8154495" y="4371950"/>
            <a:ext cx="464629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9" name="Google Shape;119;p9"/>
          <p:cNvSpPr/>
          <p:nvPr/>
        </p:nvSpPr>
        <p:spPr>
          <a:xfrm>
            <a:off x="323850" y="4516546"/>
            <a:ext cx="266429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AutoNum type="arabicPeriod"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Douketis JD, et al. Chest 2022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C_PPT_Light_220817-16-9">
  <a:themeElements>
    <a:clrScheme name="ESC // branding 2017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2021-07-16T09:19:14Z</dcterms:created>
  <dc:creator>Roland COLLIN</dc:creator>
</cp:coreProperties>
</file>