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7010400" cy="9296400"/>
  <p:embeddedFontLst>
    <p:embeddedFont>
      <p:font typeface="Montserrat"/>
      <p:regular r:id="rId33"/>
      <p:bold r:id="rId34"/>
      <p:italic r:id="rId35"/>
      <p:boldItalic r:id="rId36"/>
    </p:embeddedFont>
    <p:embeddedFont>
      <p:font typeface="Montserrat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cy9PwWt3OntEV0y3Tz0tqRN5L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604668-49F8-45CA-94BB-A611DA6105CD}">
  <a:tblStyle styleId="{13604668-49F8-45CA-94BB-A611DA6105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480975A-9FB7-49AA-AE7D-03610D593061}" styleName="Table_1">
    <a:wholeTbl>
      <a:tcTxStyle b="off" i="off">
        <a:font>
          <a:latin typeface="Montserrat Light"/>
          <a:ea typeface="Montserrat Light"/>
          <a:cs typeface="Montserrat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EE7E7"/>
          </a:solidFill>
        </a:fill>
      </a:tcStyle>
    </a:wholeTbl>
    <a:band1H>
      <a:tcTxStyle/>
      <a:tcStyle>
        <a:fill>
          <a:solidFill>
            <a:srgbClr val="FECBCB"/>
          </a:solidFill>
        </a:fill>
      </a:tcStyle>
    </a:band1H>
    <a:band2H>
      <a:tcTxStyle/>
    </a:band2H>
    <a:band1V>
      <a:tcTxStyle/>
      <a:tcStyle>
        <a:fill>
          <a:solidFill>
            <a:srgbClr val="FECBCB"/>
          </a:solidFill>
        </a:fill>
      </a:tcStyle>
    </a:band1V>
    <a:band2V>
      <a:tcTxStyle/>
    </a:band2V>
    <a:lastCol>
      <a:tcTxStyle b="on" i="off">
        <a:font>
          <a:latin typeface="Montserrat Light"/>
          <a:ea typeface="Montserrat Light"/>
          <a:cs typeface="Montserrat Light"/>
        </a:font>
        <a:schemeClr val="lt1"/>
      </a:tcTxStyle>
      <a:tcStyle>
        <a:fill>
          <a:solidFill>
            <a:schemeClr val="accent1"/>
          </a:solidFill>
        </a:fill>
      </a:tcStyle>
    </a:lastCol>
    <a:firstCol>
      <a:tcTxStyle b="on" i="off">
        <a:font>
          <a:latin typeface="Montserrat Light"/>
          <a:ea typeface="Montserrat Light"/>
          <a:cs typeface="Montserrat Light"/>
        </a:font>
        <a:schemeClr val="lt1"/>
      </a:tcTxStyle>
      <a:tcStyle>
        <a:fill>
          <a:solidFill>
            <a:schemeClr val="accent1"/>
          </a:solidFill>
        </a:fill>
      </a:tcStyle>
    </a:firstCol>
    <a:lastRow>
      <a:tcTxStyle b="on" i="off">
        <a:font>
          <a:latin typeface="Montserrat Light"/>
          <a:ea typeface="Montserrat Light"/>
          <a:cs typeface="Montserrat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Montserrat Light"/>
          <a:ea typeface="Montserrat Light"/>
          <a:cs typeface="Montserrat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Light-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italic.fntdata"/><Relationship Id="rId12" Type="http://schemas.openxmlformats.org/officeDocument/2006/relationships/slide" Target="slides/slide7.xml"/><Relationship Id="rId34" Type="http://schemas.openxmlformats.org/officeDocument/2006/relationships/font" Target="fonts/Montserrat-bold.fntdata"/><Relationship Id="rId15" Type="http://schemas.openxmlformats.org/officeDocument/2006/relationships/slide" Target="slides/slide10.xml"/><Relationship Id="rId37" Type="http://schemas.openxmlformats.org/officeDocument/2006/relationships/font" Target="fonts/MontserratLight-regular.fntdata"/><Relationship Id="rId14" Type="http://schemas.openxmlformats.org/officeDocument/2006/relationships/slide" Target="slides/slide9.xml"/><Relationship Id="rId36" Type="http://schemas.openxmlformats.org/officeDocument/2006/relationships/font" Target="fonts/Montserrat-boldItalic.fntdata"/><Relationship Id="rId17" Type="http://schemas.openxmlformats.org/officeDocument/2006/relationships/slide" Target="slides/slide12.xml"/><Relationship Id="rId39" Type="http://schemas.openxmlformats.org/officeDocument/2006/relationships/font" Target="fonts/MontserratLight-italic.fntdata"/><Relationship Id="rId16" Type="http://schemas.openxmlformats.org/officeDocument/2006/relationships/slide" Target="slides/slide11.xml"/><Relationship Id="rId38" Type="http://schemas.openxmlformats.org/officeDocument/2006/relationships/font" Target="fonts/MontserratLight-bold.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1041891069884"/>
          <c:y val="7.4237782615850345E-2"/>
          <c:w val="0.77612330861856882"/>
          <c:h val="0.75871179233193098"/>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Sheet1!$A$2:$A$3</c:f>
              <c:strCache>
                <c:ptCount val="2"/>
                <c:pt idx="0">
                  <c:v>Total cholesterol efflux (%/4h)</c:v>
                </c:pt>
                <c:pt idx="1">
                  <c:v>ABCA1-dependent cholesterol efflux (%/4h)</c:v>
                </c:pt>
              </c:strCache>
            </c:strRef>
          </c:cat>
          <c:val>
            <c:numRef>
              <c:f>Sheet1!$B$2:$B$3</c:f>
              <c:numCache>
                <c:formatCode>General</c:formatCode>
                <c:ptCount val="2"/>
                <c:pt idx="0">
                  <c:v>0.94</c:v>
                </c:pt>
                <c:pt idx="1">
                  <c:v>0.82</c:v>
                </c:pt>
              </c:numCache>
            </c:numRef>
          </c:val>
          <c:extLst>
            <c:ext xmlns:c16="http://schemas.microsoft.com/office/drawing/2014/chart" uri="{C3380CC4-5D6E-409C-BE32-E72D297353CC}">
              <c16:uniqueId val="{00000000-0B07-4E7C-8F52-CF803DCD5C71}"/>
            </c:ext>
          </c:extLst>
        </c:ser>
        <c:ser>
          <c:idx val="1"/>
          <c:order val="1"/>
          <c:tx>
            <c:strRef>
              <c:f>Sheet1!$C$1</c:f>
              <c:strCache>
                <c:ptCount val="1"/>
                <c:pt idx="0">
                  <c:v>2 g CSL112</c:v>
                </c:pt>
              </c:strCache>
            </c:strRef>
          </c:tx>
          <c:spPr>
            <a:solidFill>
              <a:srgbClr val="0E56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Sheet1!$A$2:$A$3</c:f>
              <c:strCache>
                <c:ptCount val="2"/>
                <c:pt idx="0">
                  <c:v>Total cholesterol efflux (%/4h)</c:v>
                </c:pt>
                <c:pt idx="1">
                  <c:v>ABCA1-dependent cholesterol efflux (%/4h)</c:v>
                </c:pt>
              </c:strCache>
            </c:strRef>
          </c:cat>
          <c:val>
            <c:numRef>
              <c:f>Sheet1!$C$2:$C$3</c:f>
              <c:numCache>
                <c:formatCode>General</c:formatCode>
                <c:ptCount val="2"/>
                <c:pt idx="0">
                  <c:v>1.87</c:v>
                </c:pt>
                <c:pt idx="1">
                  <c:v>3.67</c:v>
                </c:pt>
              </c:numCache>
            </c:numRef>
          </c:val>
          <c:extLst>
            <c:ext xmlns:c16="http://schemas.microsoft.com/office/drawing/2014/chart" uri="{C3380CC4-5D6E-409C-BE32-E72D297353CC}">
              <c16:uniqueId val="{00000001-0B07-4E7C-8F52-CF803DCD5C71}"/>
            </c:ext>
          </c:extLst>
        </c:ser>
        <c:ser>
          <c:idx val="2"/>
          <c:order val="2"/>
          <c:tx>
            <c:strRef>
              <c:f>Sheet1!$D$1</c:f>
              <c:strCache>
                <c:ptCount val="1"/>
                <c:pt idx="0">
                  <c:v>6 g CSL112</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Sheet1!$A$2:$A$3</c:f>
              <c:strCache>
                <c:ptCount val="2"/>
                <c:pt idx="0">
                  <c:v>Total cholesterol efflux (%/4h)</c:v>
                </c:pt>
                <c:pt idx="1">
                  <c:v>ABCA1-dependent cholesterol efflux (%/4h)</c:v>
                </c:pt>
              </c:strCache>
            </c:strRef>
          </c:cat>
          <c:val>
            <c:numRef>
              <c:f>Sheet1!$D$2:$D$3</c:f>
              <c:numCache>
                <c:formatCode>General</c:formatCode>
                <c:ptCount val="2"/>
                <c:pt idx="0">
                  <c:v>2.4500000000000002</c:v>
                </c:pt>
                <c:pt idx="1">
                  <c:v>4.3</c:v>
                </c:pt>
              </c:numCache>
            </c:numRef>
          </c:val>
          <c:extLst>
            <c:ext xmlns:c16="http://schemas.microsoft.com/office/drawing/2014/chart" uri="{C3380CC4-5D6E-409C-BE32-E72D297353CC}">
              <c16:uniqueId val="{00000002-0B07-4E7C-8F52-CF803DCD5C71}"/>
            </c:ext>
          </c:extLst>
        </c:ser>
        <c:dLbls>
          <c:showLegendKey val="0"/>
          <c:showVal val="0"/>
          <c:showCatName val="0"/>
          <c:showSerName val="0"/>
          <c:showPercent val="0"/>
          <c:showBubbleSize val="0"/>
        </c:dLbls>
        <c:gapWidth val="150"/>
        <c:overlap val="-21"/>
        <c:axId val="271751920"/>
        <c:axId val="271753488"/>
      </c:barChart>
      <c:catAx>
        <c:axId val="271751920"/>
        <c:scaling>
          <c:orientation val="minMax"/>
        </c:scaling>
        <c:delete val="0"/>
        <c:axPos val="b"/>
        <c:numFmt formatCode="General" sourceLinked="0"/>
        <c:majorTickMark val="out"/>
        <c:minorTickMark val="none"/>
        <c:tickLblPos val="nextTo"/>
        <c:spPr>
          <a:noFill/>
          <a:ln w="12700" cap="sq" cmpd="sng" algn="ctr">
            <a:solidFill>
              <a:schemeClr val="tx1"/>
            </a:solidFill>
            <a:prstDash val="solid"/>
            <a:miter lim="800000"/>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1753488"/>
        <c:crosses val="autoZero"/>
        <c:auto val="1"/>
        <c:lblAlgn val="ctr"/>
        <c:lblOffset val="100"/>
        <c:noMultiLvlLbl val="0"/>
      </c:catAx>
      <c:valAx>
        <c:axId val="271753488"/>
        <c:scaling>
          <c:orientation val="minMax"/>
        </c:scaling>
        <c:delete val="0"/>
        <c:axPos val="l"/>
        <c:numFmt formatCode="General" sourceLinked="1"/>
        <c:majorTickMark val="out"/>
        <c:minorTickMark val="none"/>
        <c:tickLblPos val="nextTo"/>
        <c:spPr>
          <a:noFill/>
          <a:ln w="12700" cap="sq" cmpd="sng" algn="ctr">
            <a:solidFill>
              <a:schemeClr val="tx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71751920"/>
        <c:crosses val="autoZero"/>
        <c:crossBetween val="between"/>
        <c:majorUnit val="1"/>
      </c:valAx>
      <c:spPr>
        <a:noFill/>
        <a:ln>
          <a:noFill/>
        </a:ln>
        <a:effectLst/>
      </c:spPr>
    </c:plotArea>
    <c:legend>
      <c:legendPos val="tr"/>
      <c:layout>
        <c:manualLayout>
          <c:xMode val="edge"/>
          <c:yMode val="edge"/>
          <c:x val="0.17240037507755171"/>
          <c:y val="3.7953360625000793E-2"/>
          <c:w val="0.25034856362423119"/>
          <c:h val="0.3127268197239043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52617089683928"/>
          <c:y val="0.19297798443659994"/>
          <c:w val="0.51142970896751017"/>
          <c:h val="0.58253934397673679"/>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50000</c:v>
                </c:pt>
              </c:numCache>
            </c:numRef>
          </c:val>
          <c:extLst>
            <c:ext xmlns:c16="http://schemas.microsoft.com/office/drawing/2014/chart" uri="{C3380CC4-5D6E-409C-BE32-E72D297353CC}">
              <c16:uniqueId val="{00000000-792F-4875-98EB-62C4CE5BCECC}"/>
            </c:ext>
          </c:extLst>
        </c:ser>
        <c:ser>
          <c:idx val="1"/>
          <c:order val="1"/>
          <c:tx>
            <c:strRef>
              <c:f>Sheet1!$C$1</c:f>
              <c:strCache>
                <c:ptCount val="1"/>
                <c:pt idx="0">
                  <c:v>rHDL</c:v>
                </c:pt>
              </c:strCache>
            </c:strRef>
          </c:tx>
          <c:spPr>
            <a:solidFill>
              <a:srgbClr val="0E56A5"/>
            </a:solidFill>
            <a:ln>
              <a:solidFill>
                <a:schemeClr val="bg2"/>
              </a:solidFill>
            </a:ln>
            <a:effectLst/>
          </c:spPr>
          <c:invertIfNegative val="0"/>
          <c:cat>
            <c:strRef>
              <c:f>Sheet1!$A$2</c:f>
              <c:strCache>
                <c:ptCount val="1"/>
                <c:pt idx="0">
                  <c:v>Category 1</c:v>
                </c:pt>
              </c:strCache>
            </c:strRef>
          </c:cat>
          <c:val>
            <c:numRef>
              <c:f>Sheet1!$C$2</c:f>
              <c:numCache>
                <c:formatCode>General</c:formatCode>
                <c:ptCount val="1"/>
                <c:pt idx="0">
                  <c:v>19000</c:v>
                </c:pt>
              </c:numCache>
            </c:numRef>
          </c:val>
          <c:extLst>
            <c:ext xmlns:c16="http://schemas.microsoft.com/office/drawing/2014/chart" uri="{C3380CC4-5D6E-409C-BE32-E72D297353CC}">
              <c16:uniqueId val="{00000001-792F-4875-98EB-62C4CE5BCECC}"/>
            </c:ext>
          </c:extLst>
        </c:ser>
        <c:dLbls>
          <c:showLegendKey val="0"/>
          <c:showVal val="0"/>
          <c:showCatName val="0"/>
          <c:showSerName val="0"/>
          <c:showPercent val="0"/>
          <c:showBubbleSize val="0"/>
        </c:dLbls>
        <c:gapWidth val="219"/>
        <c:overlap val="-27"/>
        <c:axId val="271749960"/>
        <c:axId val="271750352"/>
      </c:barChart>
      <c:catAx>
        <c:axId val="271749960"/>
        <c:scaling>
          <c:orientation val="minMax"/>
        </c:scaling>
        <c:delete val="0"/>
        <c:axPos val="b"/>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750352"/>
        <c:crosses val="autoZero"/>
        <c:auto val="1"/>
        <c:lblAlgn val="ctr"/>
        <c:lblOffset val="100"/>
        <c:noMultiLvlLbl val="0"/>
      </c:catAx>
      <c:valAx>
        <c:axId val="271750352"/>
        <c:scaling>
          <c:orientation val="minMax"/>
          <c:max val="800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dirty="0">
                    <a:solidFill>
                      <a:schemeClr val="tx1"/>
                    </a:solidFill>
                  </a:rPr>
                  <a:t>Oil Red</a:t>
                </a:r>
                <a:r>
                  <a:rPr lang="en-GB" sz="1200" baseline="0" dirty="0">
                    <a:solidFill>
                      <a:schemeClr val="tx1"/>
                    </a:solidFill>
                  </a:rPr>
                  <a:t> O lesion area</a:t>
                </a:r>
                <a:br>
                  <a:rPr lang="en-GB" sz="1200" baseline="0" dirty="0">
                    <a:solidFill>
                      <a:schemeClr val="tx1"/>
                    </a:solidFill>
                  </a:rPr>
                </a:br>
                <a:r>
                  <a:rPr lang="en-GB" sz="1200" baseline="0" dirty="0">
                    <a:solidFill>
                      <a:schemeClr val="tx1"/>
                    </a:solidFill>
                  </a:rPr>
                  <a:t>(µm</a:t>
                </a:r>
                <a:r>
                  <a:rPr lang="en-GB" sz="1200" baseline="30000" dirty="0">
                    <a:solidFill>
                      <a:schemeClr val="tx1"/>
                    </a:solidFill>
                  </a:rPr>
                  <a:t>2</a:t>
                </a:r>
                <a:r>
                  <a:rPr lang="en-GB" sz="1200" baseline="0" dirty="0">
                    <a:solidFill>
                      <a:schemeClr val="tx1"/>
                    </a:solidFill>
                  </a:rPr>
                  <a:t>)</a:t>
                </a:r>
                <a:endParaRPr lang="en-GB" sz="1200" dirty="0">
                  <a:solidFill>
                    <a:schemeClr val="tx1"/>
                  </a:solidFill>
                </a:endParaRPr>
              </a:p>
            </c:rich>
          </c:tx>
          <c:layout>
            <c:manualLayout>
              <c:xMode val="edge"/>
              <c:yMode val="edge"/>
              <c:x val="0.23626206904215299"/>
              <c:y val="0.10211271165228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sq">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1749960"/>
        <c:crosses val="autoZero"/>
        <c:crossBetween val="between"/>
        <c:majorUnit val="20000"/>
      </c:valAx>
      <c:spPr>
        <a:noFill/>
        <a:ln w="25400">
          <a:noFill/>
        </a:ln>
        <a:effectLst/>
      </c:spPr>
    </c:plotArea>
    <c:legend>
      <c:legendPos val="b"/>
      <c:layout>
        <c:manualLayout>
          <c:xMode val="edge"/>
          <c:yMode val="edge"/>
          <c:x val="0.44685768842864376"/>
          <c:y val="0.88656121233171215"/>
          <c:w val="0.51625960986327313"/>
          <c:h val="0.113438787668287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52617089683928"/>
          <c:y val="0.19297798443659994"/>
          <c:w val="0.51142970896751017"/>
          <c:h val="0.58253934397673679"/>
        </c:manualLayout>
      </c:layout>
      <c:barChart>
        <c:barDir val="col"/>
        <c:grouping val="clustered"/>
        <c:varyColors val="0"/>
        <c:ser>
          <c:idx val="0"/>
          <c:order val="0"/>
          <c:tx>
            <c:strRef>
              <c:f>Sheet1!$B$1</c:f>
              <c:strCache>
                <c:ptCount val="1"/>
                <c:pt idx="0">
                  <c:v>Placebo</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770</c:v>
                </c:pt>
              </c:numCache>
            </c:numRef>
          </c:val>
          <c:extLst>
            <c:ext xmlns:c16="http://schemas.microsoft.com/office/drawing/2014/chart" uri="{C3380CC4-5D6E-409C-BE32-E72D297353CC}">
              <c16:uniqueId val="{00000000-CE65-473F-B89D-88D61879C476}"/>
            </c:ext>
          </c:extLst>
        </c:ser>
        <c:ser>
          <c:idx val="1"/>
          <c:order val="1"/>
          <c:tx>
            <c:strRef>
              <c:f>Sheet1!$C$1</c:f>
              <c:strCache>
                <c:ptCount val="1"/>
                <c:pt idx="0">
                  <c:v>rHDL</c:v>
                </c:pt>
              </c:strCache>
            </c:strRef>
          </c:tx>
          <c:spPr>
            <a:solidFill>
              <a:srgbClr val="0E56A5"/>
            </a:solidFill>
            <a:ln>
              <a:solidFill>
                <a:schemeClr val="bg2"/>
              </a:solidFill>
            </a:ln>
            <a:effectLst/>
          </c:spPr>
          <c:invertIfNegative val="0"/>
          <c:cat>
            <c:strRef>
              <c:f>Sheet1!$A$2</c:f>
              <c:strCache>
                <c:ptCount val="1"/>
                <c:pt idx="0">
                  <c:v>Category 1</c:v>
                </c:pt>
              </c:strCache>
            </c:strRef>
          </c:cat>
          <c:val>
            <c:numRef>
              <c:f>Sheet1!$C$2</c:f>
              <c:numCache>
                <c:formatCode>General</c:formatCode>
                <c:ptCount val="1"/>
                <c:pt idx="0">
                  <c:v>300</c:v>
                </c:pt>
              </c:numCache>
            </c:numRef>
          </c:val>
          <c:extLst>
            <c:ext xmlns:c16="http://schemas.microsoft.com/office/drawing/2014/chart" uri="{C3380CC4-5D6E-409C-BE32-E72D297353CC}">
              <c16:uniqueId val="{00000001-CE65-473F-B89D-88D61879C476}"/>
            </c:ext>
          </c:extLst>
        </c:ser>
        <c:dLbls>
          <c:showLegendKey val="0"/>
          <c:showVal val="0"/>
          <c:showCatName val="0"/>
          <c:showSerName val="0"/>
          <c:showPercent val="0"/>
          <c:showBubbleSize val="0"/>
        </c:dLbls>
        <c:gapWidth val="219"/>
        <c:overlap val="-27"/>
        <c:axId val="548210456"/>
        <c:axId val="548210064"/>
      </c:barChart>
      <c:catAx>
        <c:axId val="548210456"/>
        <c:scaling>
          <c:orientation val="minMax"/>
        </c:scaling>
        <c:delete val="0"/>
        <c:axPos val="b"/>
        <c:numFmt formatCode="General" sourceLinked="1"/>
        <c:majorTickMark val="none"/>
        <c:min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8210064"/>
        <c:crosses val="autoZero"/>
        <c:auto val="1"/>
        <c:lblAlgn val="ctr"/>
        <c:lblOffset val="100"/>
        <c:noMultiLvlLbl val="0"/>
      </c:catAx>
      <c:valAx>
        <c:axId val="548210064"/>
        <c:scaling>
          <c:orientation val="minMax"/>
          <c:max val="15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dirty="0">
                    <a:solidFill>
                      <a:schemeClr val="tx1"/>
                    </a:solidFill>
                  </a:rPr>
                  <a:t>Macrophage size in lesion </a:t>
                </a:r>
                <a:r>
                  <a:rPr lang="en-GB" sz="1200" baseline="0" dirty="0">
                    <a:solidFill>
                      <a:schemeClr val="tx1"/>
                    </a:solidFill>
                  </a:rPr>
                  <a:t>(µm</a:t>
                </a:r>
                <a:r>
                  <a:rPr lang="en-GB" sz="1200" baseline="30000" dirty="0">
                    <a:solidFill>
                      <a:schemeClr val="tx1"/>
                    </a:solidFill>
                  </a:rPr>
                  <a:t>2</a:t>
                </a:r>
                <a:r>
                  <a:rPr lang="en-GB" sz="1200" baseline="0" dirty="0">
                    <a:solidFill>
                      <a:schemeClr val="tx1"/>
                    </a:solidFill>
                  </a:rPr>
                  <a:t>)</a:t>
                </a:r>
                <a:endParaRPr lang="en-GB" sz="1200" dirty="0">
                  <a:solidFill>
                    <a:schemeClr val="tx1"/>
                  </a:solidFill>
                </a:endParaRPr>
              </a:p>
            </c:rich>
          </c:tx>
          <c:layout>
            <c:manualLayout>
              <c:xMode val="edge"/>
              <c:yMode val="edge"/>
              <c:x val="0.25426309100466871"/>
              <c:y val="8.080888546342616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9050" cap="sq">
            <a:solidFill>
              <a:schemeClr val="tx1"/>
            </a:solidFill>
            <a:miter lim="800000"/>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48210456"/>
        <c:crosses val="autoZero"/>
        <c:crossBetween val="between"/>
        <c:majorUnit val="250"/>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1st Events</c:v>
                </c:pt>
              </c:strCache>
            </c:strRef>
          </c:tx>
          <c:spPr>
            <a:solidFill>
              <a:srgbClr val="FF9900"/>
            </a:solidFill>
            <a:ln>
              <a:solidFill>
                <a:schemeClr val="tx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solidFill>
                          <a:schemeClr val="tx1"/>
                        </a:solidFill>
                      </a:ln>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53D-42B3-8E70-6857818AAE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solidFill>
                        <a:schemeClr val="tx1"/>
                      </a:solidFill>
                    </a:ln>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CSL 112 6g</c:v>
                </c:pt>
                <c:pt idx="1">
                  <c:v>Placebo</c:v>
                </c:pt>
                <c:pt idx="3">
                  <c:v>CSL 112 6g</c:v>
                </c:pt>
                <c:pt idx="4">
                  <c:v>Placebo</c:v>
                </c:pt>
                <c:pt idx="6">
                  <c:v>CSL 112 6g</c:v>
                </c:pt>
                <c:pt idx="7">
                  <c:v>Placebo</c:v>
                </c:pt>
              </c:strCache>
            </c:strRef>
          </c:cat>
          <c:val>
            <c:numRef>
              <c:f>Sheet1!$B$2:$B$9</c:f>
              <c:numCache>
                <c:formatCode>General</c:formatCode>
                <c:ptCount val="8"/>
                <c:pt idx="0">
                  <c:v>439</c:v>
                </c:pt>
                <c:pt idx="1">
                  <c:v>472</c:v>
                </c:pt>
                <c:pt idx="3">
                  <c:v>622</c:v>
                </c:pt>
                <c:pt idx="4">
                  <c:v>683</c:v>
                </c:pt>
                <c:pt idx="6">
                  <c:v>885</c:v>
                </c:pt>
                <c:pt idx="7">
                  <c:v>944</c:v>
                </c:pt>
              </c:numCache>
            </c:numRef>
          </c:val>
          <c:extLst>
            <c:ext xmlns:c16="http://schemas.microsoft.com/office/drawing/2014/chart" uri="{C3380CC4-5D6E-409C-BE32-E72D297353CC}">
              <c16:uniqueId val="{00000000-6597-41D0-BEE5-E59BDBDF42B1}"/>
            </c:ext>
          </c:extLst>
        </c:ser>
        <c:ser>
          <c:idx val="1"/>
          <c:order val="1"/>
          <c:tx>
            <c:strRef>
              <c:f>Sheet1!$C$1</c:f>
              <c:strCache>
                <c:ptCount val="1"/>
                <c:pt idx="0">
                  <c:v>2nd Events</c:v>
                </c:pt>
              </c:strCache>
            </c:strRef>
          </c:tx>
          <c:spPr>
            <a:solidFill>
              <a:srgbClr val="FFCC6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solidFill>
                        <a:schemeClr val="tx1"/>
                      </a:solidFill>
                    </a:ln>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Sheet1!$A$2:$A$9</c:f>
              <c:strCache>
                <c:ptCount val="8"/>
                <c:pt idx="0">
                  <c:v>CSL 112 6g</c:v>
                </c:pt>
                <c:pt idx="1">
                  <c:v>Placebo</c:v>
                </c:pt>
                <c:pt idx="3">
                  <c:v>CSL 112 6g</c:v>
                </c:pt>
                <c:pt idx="4">
                  <c:v>Placebo</c:v>
                </c:pt>
                <c:pt idx="6">
                  <c:v>CSL 112 6g</c:v>
                </c:pt>
                <c:pt idx="7">
                  <c:v>Placebo</c:v>
                </c:pt>
              </c:strCache>
            </c:strRef>
          </c:cat>
          <c:val>
            <c:numRef>
              <c:f>Sheet1!$C$2:$C$9</c:f>
              <c:numCache>
                <c:formatCode>General</c:formatCode>
                <c:ptCount val="8"/>
                <c:pt idx="0">
                  <c:v>57</c:v>
                </c:pt>
                <c:pt idx="1">
                  <c:v>67</c:v>
                </c:pt>
                <c:pt idx="3">
                  <c:v>106</c:v>
                </c:pt>
                <c:pt idx="4">
                  <c:v>118</c:v>
                </c:pt>
                <c:pt idx="6">
                  <c:v>183</c:v>
                </c:pt>
                <c:pt idx="7">
                  <c:v>206</c:v>
                </c:pt>
              </c:numCache>
            </c:numRef>
          </c:val>
          <c:extLst>
            <c:ext xmlns:c16="http://schemas.microsoft.com/office/drawing/2014/chart" uri="{C3380CC4-5D6E-409C-BE32-E72D297353CC}">
              <c16:uniqueId val="{00000001-6597-41D0-BEE5-E59BDBDF42B1}"/>
            </c:ext>
          </c:extLst>
        </c:ser>
        <c:ser>
          <c:idx val="2"/>
          <c:order val="2"/>
          <c:tx>
            <c:strRef>
              <c:f>Sheet1!$D$1</c:f>
              <c:strCache>
                <c:ptCount val="1"/>
                <c:pt idx="0">
                  <c:v>3rd Events</c:v>
                </c:pt>
              </c:strCache>
            </c:strRef>
          </c:tx>
          <c:spPr>
            <a:solidFill>
              <a:schemeClr val="bg2">
                <a:lumMod val="40000"/>
                <a:lumOff val="60000"/>
              </a:schemeClr>
            </a:solidFill>
            <a:ln>
              <a:solidFill>
                <a:schemeClr val="tx1"/>
              </a:solidFill>
            </a:ln>
            <a:effectLst/>
          </c:spPr>
          <c:invertIfNegative val="0"/>
          <c:dLbls>
            <c:delete val="1"/>
          </c:dLbls>
          <c:cat>
            <c:strRef>
              <c:f>Sheet1!$A$2:$A$9</c:f>
              <c:strCache>
                <c:ptCount val="8"/>
                <c:pt idx="0">
                  <c:v>CSL 112 6g</c:v>
                </c:pt>
                <c:pt idx="1">
                  <c:v>Placebo</c:v>
                </c:pt>
                <c:pt idx="3">
                  <c:v>CSL 112 6g</c:v>
                </c:pt>
                <c:pt idx="4">
                  <c:v>Placebo</c:v>
                </c:pt>
                <c:pt idx="6">
                  <c:v>CSL 112 6g</c:v>
                </c:pt>
                <c:pt idx="7">
                  <c:v>Placebo</c:v>
                </c:pt>
              </c:strCache>
            </c:strRef>
          </c:cat>
          <c:val>
            <c:numRef>
              <c:f>Sheet1!$D$2:$D$9</c:f>
              <c:numCache>
                <c:formatCode>General</c:formatCode>
                <c:ptCount val="8"/>
                <c:pt idx="0">
                  <c:v>6</c:v>
                </c:pt>
                <c:pt idx="1">
                  <c:v>5</c:v>
                </c:pt>
                <c:pt idx="3">
                  <c:v>14</c:v>
                </c:pt>
                <c:pt idx="4">
                  <c:v>19</c:v>
                </c:pt>
                <c:pt idx="6">
                  <c:v>41</c:v>
                </c:pt>
                <c:pt idx="7">
                  <c:v>48</c:v>
                </c:pt>
              </c:numCache>
            </c:numRef>
          </c:val>
          <c:extLst>
            <c:ext xmlns:c16="http://schemas.microsoft.com/office/drawing/2014/chart" uri="{C3380CC4-5D6E-409C-BE32-E72D297353CC}">
              <c16:uniqueId val="{00000002-6597-41D0-BEE5-E59BDBDF42B1}"/>
            </c:ext>
          </c:extLst>
        </c:ser>
        <c:ser>
          <c:idx val="3"/>
          <c:order val="3"/>
          <c:tx>
            <c:strRef>
              <c:f>Sheet1!$E$1</c:f>
              <c:strCache>
                <c:ptCount val="1"/>
                <c:pt idx="0">
                  <c:v>&gt;=4 Events</c:v>
                </c:pt>
              </c:strCache>
            </c:strRef>
          </c:tx>
          <c:spPr>
            <a:solidFill>
              <a:schemeClr val="tx1"/>
            </a:solidFill>
            <a:ln>
              <a:solidFill>
                <a:schemeClr val="tx1"/>
              </a:solidFill>
            </a:ln>
            <a:effectLst/>
          </c:spPr>
          <c:invertIfNegative val="0"/>
          <c:dLbls>
            <c:delete val="1"/>
          </c:dLbls>
          <c:cat>
            <c:strRef>
              <c:f>Sheet1!$A$2:$A$9</c:f>
              <c:strCache>
                <c:ptCount val="8"/>
                <c:pt idx="0">
                  <c:v>CSL 112 6g</c:v>
                </c:pt>
                <c:pt idx="1">
                  <c:v>Placebo</c:v>
                </c:pt>
                <c:pt idx="3">
                  <c:v>CSL 112 6g</c:v>
                </c:pt>
                <c:pt idx="4">
                  <c:v>Placebo</c:v>
                </c:pt>
                <c:pt idx="6">
                  <c:v>CSL 112 6g</c:v>
                </c:pt>
                <c:pt idx="7">
                  <c:v>Placebo</c:v>
                </c:pt>
              </c:strCache>
            </c:strRef>
          </c:cat>
          <c:val>
            <c:numRef>
              <c:f>Sheet1!$E$2:$E$9</c:f>
              <c:numCache>
                <c:formatCode>General</c:formatCode>
                <c:ptCount val="8"/>
                <c:pt idx="0">
                  <c:v>1</c:v>
                </c:pt>
                <c:pt idx="1">
                  <c:v>1</c:v>
                </c:pt>
                <c:pt idx="3">
                  <c:v>3</c:v>
                </c:pt>
                <c:pt idx="4">
                  <c:v>1</c:v>
                </c:pt>
                <c:pt idx="6">
                  <c:v>9</c:v>
                </c:pt>
                <c:pt idx="7">
                  <c:v>9</c:v>
                </c:pt>
              </c:numCache>
            </c:numRef>
          </c:val>
          <c:extLst>
            <c:ext xmlns:c16="http://schemas.microsoft.com/office/drawing/2014/chart" uri="{C3380CC4-5D6E-409C-BE32-E72D297353CC}">
              <c16:uniqueId val="{00000003-6597-41D0-BEE5-E59BDBDF42B1}"/>
            </c:ext>
          </c:extLst>
        </c:ser>
        <c:dLbls>
          <c:dLblPos val="ctr"/>
          <c:showLegendKey val="0"/>
          <c:showVal val="1"/>
          <c:showCatName val="0"/>
          <c:showSerName val="0"/>
          <c:showPercent val="0"/>
          <c:showBubbleSize val="0"/>
        </c:dLbls>
        <c:gapWidth val="50"/>
        <c:overlap val="100"/>
        <c:axId val="945825104"/>
        <c:axId val="945826064"/>
      </c:barChart>
      <c:catAx>
        <c:axId val="94582510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mn-cs"/>
              </a:defRPr>
            </a:pPr>
            <a:endParaRPr lang="en-US"/>
          </a:p>
        </c:txPr>
        <c:crossAx val="945826064"/>
        <c:crosses val="autoZero"/>
        <c:auto val="1"/>
        <c:lblAlgn val="ctr"/>
        <c:lblOffset val="100"/>
        <c:noMultiLvlLbl val="0"/>
      </c:catAx>
      <c:valAx>
        <c:axId val="94582606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5825104"/>
        <c:crosses val="autoZero"/>
        <c:crossBetween val="between"/>
      </c:valAx>
      <c:spPr>
        <a:noFill/>
        <a:ln>
          <a:noFill/>
        </a:ln>
        <a:effectLst/>
      </c:spPr>
    </c:plotArea>
    <c:legend>
      <c:legendPos val="b"/>
      <c:layout>
        <c:manualLayout>
          <c:xMode val="edge"/>
          <c:yMode val="edge"/>
          <c:x val="0.30949151218653864"/>
          <c:y val="0.94122804404485705"/>
          <c:w val="0.36681359858183382"/>
          <c:h val="4.77430890756883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50" spcFirstLastPara="1" rIns="93150"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3"/>
            <a:ext cx="5608320" cy="3660457"/>
          </a:xfrm>
          <a:prstGeom prst="rect">
            <a:avLst/>
          </a:prstGeom>
          <a:noFill/>
          <a:ln>
            <a:noFill/>
          </a:ln>
        </p:spPr>
        <p:txBody>
          <a:bodyPr anchorCtr="0" anchor="t" bIns="46575" lIns="93150" spcFirstLastPara="1" rIns="93150"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50" spcFirstLastPara="1" rIns="93150"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31" name="Google Shape;331;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1: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37" name="Google Shape;337;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2: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44" name="Google Shape;344;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3: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50" name="Google Shape;350;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4:notes"/>
          <p:cNvSpPr txBox="1"/>
          <p:nvPr>
            <p:ph idx="1" type="body"/>
          </p:nvPr>
        </p:nvSpPr>
        <p:spPr>
          <a:xfrm>
            <a:off x="701040" y="4473893"/>
            <a:ext cx="5608320" cy="3660457"/>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57" name="Google Shape;357;p14: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5: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397" name="Google Shape;397;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6: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03" name="Google Shape;403;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7: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28" name="Google Shape;428;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8: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34" name="Google Shape;434;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0" name="Google Shape;440;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2327275" y="815975"/>
            <a:ext cx="3917950" cy="2205038"/>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2:notes"/>
          <p:cNvSpPr txBox="1"/>
          <p:nvPr>
            <p:ph idx="1" type="body"/>
          </p:nvPr>
        </p:nvSpPr>
        <p:spPr>
          <a:xfrm>
            <a:off x="857250" y="3143251"/>
            <a:ext cx="6858000" cy="2571750"/>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0: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445" name="Google Shape;445;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1: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01" name="Google Shape;501;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2: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75" name="Google Shape;575;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3: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81" name="Google Shape;581;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4: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87" name="Google Shape;587;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5: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594" name="Google Shape;594;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26:notes"/>
          <p:cNvSpPr txBox="1"/>
          <p:nvPr>
            <p:ph idx="1" type="body"/>
          </p:nvPr>
        </p:nvSpPr>
        <p:spPr>
          <a:xfrm>
            <a:off x="701040" y="4473893"/>
            <a:ext cx="5608320" cy="3660457"/>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600" name="Google Shape;600;p26: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solidFill>
                  <a:srgbClr val="000000"/>
                </a:solidFill>
                <a:latin typeface="Montserrat Light"/>
                <a:ea typeface="Montserrat Light"/>
                <a:cs typeface="Montserrat Light"/>
                <a:sym typeface="Montserrat Light"/>
              </a:rPr>
              <a:t>‹#›</a:t>
            </a:fld>
            <a:endParaRPr>
              <a:solidFill>
                <a:srgbClr val="000000"/>
              </a:solidFill>
              <a:latin typeface="Montserrat Light"/>
              <a:ea typeface="Montserrat Light"/>
              <a:cs typeface="Montserrat Light"/>
              <a:sym typeface="Montserrat 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7: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626" name="Google Shape;626;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6:notes"/>
          <p:cNvSpPr txBox="1"/>
          <p:nvPr>
            <p:ph idx="1" type="body"/>
          </p:nvPr>
        </p:nvSpPr>
        <p:spPr>
          <a:xfrm>
            <a:off x="701040" y="4473893"/>
            <a:ext cx="5608320" cy="3660457"/>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rPr lang="en-US"/>
              <a:t>As approximately one third of ACS patients have comorbid chronic kidney disease (CKD),</a:t>
            </a:r>
            <a:r>
              <a:rPr baseline="30000" lang="en-US"/>
              <a:t>1</a:t>
            </a:r>
            <a:r>
              <a:rPr lang="en-US"/>
              <a:t> the effect of the 6 g CSL112 dose on cholesterol efflux was investigated in post-MI patients with stage 3 moderate CKD and was observed to be similar to post-MI patients with normal or mildly-impaired renal function.</a:t>
            </a:r>
            <a:r>
              <a:rPr baseline="30000" lang="en-US"/>
              <a:t>2,3</a:t>
            </a:r>
            <a:endParaRPr/>
          </a:p>
          <a:p>
            <a:pPr indent="0" lvl="0" marL="0" rtl="0" algn="l">
              <a:spcBef>
                <a:spcPts val="0"/>
              </a:spcBef>
              <a:spcAft>
                <a:spcPts val="0"/>
              </a:spcAft>
              <a:buNone/>
            </a:pPr>
            <a:r>
              <a:t/>
            </a:r>
            <a:endParaRPr/>
          </a:p>
          <a:p>
            <a:pPr indent="-226040" lvl="0" marL="226040" rtl="0" algn="l">
              <a:spcBef>
                <a:spcPts val="0"/>
              </a:spcBef>
              <a:spcAft>
                <a:spcPts val="0"/>
              </a:spcAft>
              <a:buClr>
                <a:schemeClr val="dk1"/>
              </a:buClr>
              <a:buSzPts val="1200"/>
              <a:buFont typeface="Calibri"/>
              <a:buAutoNum type="arabicPeriod"/>
            </a:pPr>
            <a:r>
              <a:rPr lang="en-US"/>
              <a:t>Fox KA, et al. Eur Heart J. 2010; 31:2755-2764.</a:t>
            </a:r>
            <a:endParaRPr/>
          </a:p>
          <a:p>
            <a:pPr indent="-226040" lvl="0" marL="226040" rtl="0" algn="l">
              <a:spcBef>
                <a:spcPts val="0"/>
              </a:spcBef>
              <a:spcAft>
                <a:spcPts val="0"/>
              </a:spcAft>
              <a:buClr>
                <a:schemeClr val="dk1"/>
              </a:buClr>
              <a:buSzPts val="1200"/>
              <a:buFont typeface="Calibri"/>
              <a:buAutoNum type="arabicPeriod"/>
            </a:pPr>
            <a:r>
              <a:rPr lang="en-US"/>
              <a:t>Gibson CM, et al. Circulation 2016;134:1918–30</a:t>
            </a:r>
            <a:endParaRPr/>
          </a:p>
          <a:p>
            <a:pPr indent="-226040" lvl="0" marL="226040" rtl="0" algn="l">
              <a:spcBef>
                <a:spcPts val="0"/>
              </a:spcBef>
              <a:spcAft>
                <a:spcPts val="0"/>
              </a:spcAft>
              <a:buClr>
                <a:schemeClr val="dk1"/>
              </a:buClr>
              <a:buSzPts val="1200"/>
              <a:buFont typeface="Calibri"/>
              <a:buAutoNum type="arabicPeriod"/>
            </a:pPr>
            <a:r>
              <a:rPr lang="en-US"/>
              <a:t>Gibson CM, et al. Am Heart J 2019;208:81–90</a:t>
            </a:r>
            <a:endParaRPr/>
          </a:p>
          <a:p>
            <a:pPr indent="0" lvl="0" marL="0" rtl="0" algn="l">
              <a:spcBef>
                <a:spcPts val="0"/>
              </a:spcBef>
              <a:spcAft>
                <a:spcPts val="0"/>
              </a:spcAft>
              <a:buNone/>
            </a:pPr>
            <a:r>
              <a:t/>
            </a:r>
            <a:endParaRPr/>
          </a:p>
        </p:txBody>
      </p:sp>
      <p:sp>
        <p:nvSpPr>
          <p:cNvPr id="218" name="Google Shape;218;p6: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701040" y="4473893"/>
            <a:ext cx="5608320" cy="3660457"/>
          </a:xfrm>
          <a:prstGeom prst="rect">
            <a:avLst/>
          </a:prstGeom>
          <a:noFill/>
          <a:ln>
            <a:noFill/>
          </a:ln>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28" name="Google Shape;228;p7:notes"/>
          <p:cNvSpPr txBox="1"/>
          <p:nvPr>
            <p:ph idx="12" type="sldNum"/>
          </p:nvPr>
        </p:nvSpPr>
        <p:spPr>
          <a:xfrm>
            <a:off x="3970938" y="8829967"/>
            <a:ext cx="3037840" cy="466433"/>
          </a:xfrm>
          <a:prstGeom prst="rect">
            <a:avLst/>
          </a:prstGeom>
          <a:noFill/>
          <a:ln>
            <a:noFill/>
          </a:ln>
        </p:spPr>
        <p:txBody>
          <a:bodyPr anchorCtr="0" anchor="b" bIns="46575" lIns="93150" spcFirstLastPara="1" rIns="93150" wrap="square" tIns="46575">
            <a:noAutofit/>
          </a:bodyPr>
          <a:lstStyle/>
          <a:p>
            <a:pPr indent="0" lvl="0" marL="0" rtl="0" algn="r">
              <a:spcBef>
                <a:spcPts val="0"/>
              </a:spcBef>
              <a:spcAft>
                <a:spcPts val="0"/>
              </a:spcAft>
              <a:buNone/>
            </a:pPr>
            <a:fld id="{00000000-1234-1234-1234-123412341234}" type="slidenum">
              <a:rPr lang="en-US">
                <a:solidFill>
                  <a:srgbClr val="000000"/>
                </a:solidFill>
                <a:latin typeface="Montserrat Light"/>
                <a:ea typeface="Montserrat Light"/>
                <a:cs typeface="Montserrat Light"/>
                <a:sym typeface="Montserrat Light"/>
              </a:rPr>
              <a:t>‹#›</a:t>
            </a:fld>
            <a:endParaRPr>
              <a:solidFill>
                <a:srgbClr val="000000"/>
              </a:solidFill>
              <a:latin typeface="Montserrat Light"/>
              <a:ea typeface="Montserrat Light"/>
              <a:cs typeface="Montserrat Light"/>
              <a:sym typeface="Montserrat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8: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73" name="Google Shape;273;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701040" y="4473893"/>
            <a:ext cx="5608320" cy="3660457"/>
          </a:xfrm>
          <a:prstGeom prst="rect">
            <a:avLst/>
          </a:prstGeom>
        </p:spPr>
        <p:txBody>
          <a:bodyPr anchorCtr="0" anchor="t" bIns="46575" lIns="93150" spcFirstLastPara="1" rIns="93150" wrap="square" tIns="46575">
            <a:noAutofit/>
          </a:bodyPr>
          <a:lstStyle/>
          <a:p>
            <a:pPr indent="0" lvl="0" marL="0" rtl="0" algn="l">
              <a:spcBef>
                <a:spcPts val="0"/>
              </a:spcBef>
              <a:spcAft>
                <a:spcPts val="0"/>
              </a:spcAft>
              <a:buNone/>
            </a:pPr>
            <a:r>
              <a:t/>
            </a:r>
            <a:endParaRPr/>
          </a:p>
        </p:txBody>
      </p:sp>
      <p:sp>
        <p:nvSpPr>
          <p:cNvPr id="287" name="Google Shape;28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9"/>
          <p:cNvSpPr txBox="1"/>
          <p:nvPr>
            <p:ph type="ctrTitle"/>
          </p:nvPr>
        </p:nvSpPr>
        <p:spPr>
          <a:xfrm>
            <a:off x="914400" y="2649995"/>
            <a:ext cx="10363200" cy="430887"/>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9"/>
          <p:cNvSpPr txBox="1"/>
          <p:nvPr>
            <p:ph idx="1" type="subTitle"/>
          </p:nvPr>
        </p:nvSpPr>
        <p:spPr>
          <a:xfrm>
            <a:off x="1828800" y="3886200"/>
            <a:ext cx="8534400" cy="1752600"/>
          </a:xfrm>
          <a:prstGeom prst="rect">
            <a:avLst/>
          </a:prstGeom>
          <a:noFill/>
          <a:ln>
            <a:noFill/>
          </a:ln>
        </p:spPr>
        <p:txBody>
          <a:bodyPr anchorCtr="0" anchor="t" bIns="0" lIns="0" spcFirstLastPara="1" rIns="0" wrap="square" tIns="0">
            <a:noAutofit/>
          </a:bodyPr>
          <a:lstStyle>
            <a:lvl1pPr lvl="0" algn="ctr">
              <a:lnSpc>
                <a:spcPct val="110000"/>
              </a:lnSpc>
              <a:spcBef>
                <a:spcPts val="1200"/>
              </a:spcBef>
              <a:spcAft>
                <a:spcPts val="0"/>
              </a:spcAft>
              <a:buClr>
                <a:srgbClr val="FF0000"/>
              </a:buClr>
              <a:buSzPts val="1600"/>
              <a:buNone/>
              <a:defRPr/>
            </a:lvl1pPr>
            <a:lvl2pPr lvl="1" algn="ctr">
              <a:lnSpc>
                <a:spcPct val="100000"/>
              </a:lnSpc>
              <a:spcBef>
                <a:spcPts val="600"/>
              </a:spcBef>
              <a:spcAft>
                <a:spcPts val="0"/>
              </a:spcAft>
              <a:buSzPts val="1600"/>
              <a:buNone/>
              <a:defRPr/>
            </a:lvl2pPr>
            <a:lvl3pPr lvl="2" algn="ctr">
              <a:lnSpc>
                <a:spcPct val="100000"/>
              </a:lnSpc>
              <a:spcBef>
                <a:spcPts val="600"/>
              </a:spcBef>
              <a:spcAft>
                <a:spcPts val="0"/>
              </a:spcAft>
              <a:buSzPts val="1400"/>
              <a:buNone/>
              <a:defRPr/>
            </a:lvl3pPr>
            <a:lvl4pPr lvl="3" algn="ctr">
              <a:lnSpc>
                <a:spcPct val="100000"/>
              </a:lnSpc>
              <a:spcBef>
                <a:spcPts val="600"/>
              </a:spcBef>
              <a:spcAft>
                <a:spcPts val="0"/>
              </a:spcAft>
              <a:buSzPts val="1200"/>
              <a:buNone/>
              <a:defRPr/>
            </a:lvl4pPr>
            <a:lvl5pPr lvl="4" algn="ctr">
              <a:lnSpc>
                <a:spcPct val="100000"/>
              </a:lnSpc>
              <a:spcBef>
                <a:spcPts val="600"/>
              </a:spcBef>
              <a:spcAft>
                <a:spcPts val="0"/>
              </a:spcAft>
              <a:buSzPts val="1100"/>
              <a:buNone/>
              <a:defRPr/>
            </a:lvl5pPr>
            <a:lvl6pPr lvl="5" algn="ctr">
              <a:lnSpc>
                <a:spcPct val="100000"/>
              </a:lnSpc>
              <a:spcBef>
                <a:spcPts val="600"/>
              </a:spcBef>
              <a:spcAft>
                <a:spcPts val="0"/>
              </a:spcAft>
              <a:buSzPts val="1050"/>
              <a:buNone/>
              <a:defRPr/>
            </a:lvl6pPr>
            <a:lvl7pPr lvl="6" algn="ctr">
              <a:lnSpc>
                <a:spcPct val="100000"/>
              </a:lnSpc>
              <a:spcBef>
                <a:spcPts val="600"/>
              </a:spcBef>
              <a:spcAft>
                <a:spcPts val="0"/>
              </a:spcAft>
              <a:buSzPts val="1000"/>
              <a:buNone/>
              <a:defRPr/>
            </a:lvl7pPr>
            <a:lvl8pPr lvl="7" algn="ctr">
              <a:lnSpc>
                <a:spcPct val="100000"/>
              </a:lnSpc>
              <a:spcBef>
                <a:spcPts val="600"/>
              </a:spcBef>
              <a:spcAft>
                <a:spcPts val="0"/>
              </a:spcAft>
              <a:buSzPts val="900"/>
              <a:buNone/>
              <a:defRPr/>
            </a:lvl8pPr>
            <a:lvl9pPr lvl="8" algn="ctr">
              <a:lnSpc>
                <a:spcPct val="100000"/>
              </a:lnSpc>
              <a:spcBef>
                <a:spcPts val="600"/>
              </a:spcBef>
              <a:spcAft>
                <a:spcPts val="0"/>
              </a:spcAft>
              <a:buSzPts val="9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666751" y="671969"/>
            <a:ext cx="11188700" cy="430887"/>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731838" y="1990725"/>
            <a:ext cx="10729912" cy="376713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rgbClr val="FF0000"/>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content">
  <p:cSld name="1_One column content">
    <p:spTree>
      <p:nvGrpSpPr>
        <p:cNvPr id="24" name="Shape 24"/>
        <p:cNvGrpSpPr/>
        <p:nvPr/>
      </p:nvGrpSpPr>
      <p:grpSpPr>
        <a:xfrm>
          <a:off x="0" y="0"/>
          <a:ext cx="0" cy="0"/>
          <a:chOff x="0" y="0"/>
          <a:chExt cx="0" cy="0"/>
        </a:xfrm>
      </p:grpSpPr>
      <p:sp>
        <p:nvSpPr>
          <p:cNvPr id="25" name="Google Shape;25;p31"/>
          <p:cNvSpPr txBox="1"/>
          <p:nvPr>
            <p:ph idx="1" type="body"/>
          </p:nvPr>
        </p:nvSpPr>
        <p:spPr>
          <a:xfrm>
            <a:off x="731838" y="748662"/>
            <a:ext cx="10729912" cy="70326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200"/>
              </a:spcBef>
              <a:spcAft>
                <a:spcPts val="0"/>
              </a:spcAft>
              <a:buClr>
                <a:schemeClr val="dk1"/>
              </a:buClr>
              <a:buSzPts val="2800"/>
              <a:buNone/>
              <a:defRPr sz="2800">
                <a:solidFill>
                  <a:schemeClr val="dk1"/>
                </a:solidFill>
                <a:latin typeface="Arial"/>
                <a:ea typeface="Arial"/>
                <a:cs typeface="Arial"/>
                <a:sym typeface="Arial"/>
              </a:defRPr>
            </a:lvl1pPr>
            <a:lvl2pPr indent="-355600" lvl="1" marL="914400" algn="l">
              <a:lnSpc>
                <a:spcPct val="90000"/>
              </a:lnSpc>
              <a:spcBef>
                <a:spcPts val="300"/>
              </a:spcBef>
              <a:spcAft>
                <a:spcPts val="0"/>
              </a:spcAft>
              <a:buSzPts val="2000"/>
              <a:buChar char="•"/>
              <a:defRPr sz="2000">
                <a:solidFill>
                  <a:schemeClr val="dk1"/>
                </a:solidFill>
                <a:latin typeface="Arial"/>
                <a:ea typeface="Arial"/>
                <a:cs typeface="Arial"/>
                <a:sym typeface="Arial"/>
              </a:defRPr>
            </a:lvl2pPr>
            <a:lvl3pPr indent="-292100" lvl="2" marL="1371600" algn="l">
              <a:lnSpc>
                <a:spcPct val="100000"/>
              </a:lnSpc>
              <a:spcBef>
                <a:spcPts val="1800"/>
              </a:spcBef>
              <a:spcAft>
                <a:spcPts val="0"/>
              </a:spcAft>
              <a:buSzPts val="1000"/>
              <a:buChar char="•"/>
              <a:defRPr sz="1000">
                <a:solidFill>
                  <a:schemeClr val="accent1"/>
                </a:solidFill>
                <a:latin typeface="Montserrat"/>
                <a:ea typeface="Montserrat"/>
                <a:cs typeface="Montserrat"/>
                <a:sym typeface="Montserrat"/>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26" name="Google Shape;26;p31"/>
          <p:cNvSpPr txBox="1"/>
          <p:nvPr>
            <p:ph idx="2" type="body"/>
          </p:nvPr>
        </p:nvSpPr>
        <p:spPr>
          <a:xfrm>
            <a:off x="731838" y="1981200"/>
            <a:ext cx="10729912" cy="377666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rgbClr val="FF0000"/>
              </a:buClr>
              <a:buSzPts val="1600"/>
              <a:buNone/>
              <a:defRPr sz="1600">
                <a:latin typeface="Arial"/>
                <a:ea typeface="Arial"/>
                <a:cs typeface="Arial"/>
                <a:sym typeface="Arial"/>
              </a:defRPr>
            </a:lvl1pPr>
            <a:lvl2pPr indent="-317500" lvl="1" marL="914400" algn="l">
              <a:lnSpc>
                <a:spcPct val="100000"/>
              </a:lnSpc>
              <a:spcBef>
                <a:spcPts val="600"/>
              </a:spcBef>
              <a:spcAft>
                <a:spcPts val="0"/>
              </a:spcAft>
              <a:buSzPts val="1400"/>
              <a:buChar char="•"/>
              <a:defRPr sz="1400">
                <a:latin typeface="Arial"/>
                <a:ea typeface="Arial"/>
                <a:cs typeface="Arial"/>
                <a:sym typeface="Arial"/>
              </a:defRPr>
            </a:lvl2pPr>
            <a:lvl3pPr indent="-317500" lvl="2" marL="1371600" algn="l">
              <a:lnSpc>
                <a:spcPct val="100000"/>
              </a:lnSpc>
              <a:spcBef>
                <a:spcPts val="600"/>
              </a:spcBef>
              <a:spcAft>
                <a:spcPts val="0"/>
              </a:spcAft>
              <a:buSzPts val="1400"/>
              <a:buChar char="•"/>
              <a:defRPr sz="1400">
                <a:latin typeface="Arial"/>
                <a:ea typeface="Arial"/>
                <a:cs typeface="Arial"/>
                <a:sym typeface="Arial"/>
              </a:defRPr>
            </a:lvl3pPr>
            <a:lvl4pPr indent="-317500" lvl="3" marL="1828800" algn="l">
              <a:lnSpc>
                <a:spcPct val="100000"/>
              </a:lnSpc>
              <a:spcBef>
                <a:spcPts val="600"/>
              </a:spcBef>
              <a:spcAft>
                <a:spcPts val="0"/>
              </a:spcAft>
              <a:buSzPts val="1400"/>
              <a:buChar char="•"/>
              <a:defRPr sz="1400">
                <a:latin typeface="Arial"/>
                <a:ea typeface="Arial"/>
                <a:cs typeface="Arial"/>
                <a:sym typeface="Arial"/>
              </a:defRPr>
            </a:lvl4pPr>
            <a:lvl5pPr indent="-304800" lvl="4" marL="2286000" algn="l">
              <a:lnSpc>
                <a:spcPct val="100000"/>
              </a:lnSpc>
              <a:spcBef>
                <a:spcPts val="600"/>
              </a:spcBef>
              <a:spcAft>
                <a:spcPts val="0"/>
              </a:spcAft>
              <a:buSzPts val="1200"/>
              <a:buChar char="•"/>
              <a:defRPr sz="1200">
                <a:latin typeface="Arial"/>
                <a:ea typeface="Arial"/>
                <a:cs typeface="Arial"/>
                <a:sym typeface="Arial"/>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27" name="Google Shape;27;p31"/>
          <p:cNvSpPr txBox="1"/>
          <p:nvPr>
            <p:ph idx="3" type="body"/>
          </p:nvPr>
        </p:nvSpPr>
        <p:spPr>
          <a:xfrm>
            <a:off x="731839" y="5849655"/>
            <a:ext cx="9235121" cy="43747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700"/>
              <a:buNone/>
              <a:defRPr sz="700">
                <a:solidFill>
                  <a:schemeClr val="dk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One column content">
  <p:cSld name="2_One column content">
    <p:spTree>
      <p:nvGrpSpPr>
        <p:cNvPr id="28" name="Shape 28"/>
        <p:cNvGrpSpPr/>
        <p:nvPr/>
      </p:nvGrpSpPr>
      <p:grpSpPr>
        <a:xfrm>
          <a:off x="0" y="0"/>
          <a:ext cx="0" cy="0"/>
          <a:chOff x="0" y="0"/>
          <a:chExt cx="0" cy="0"/>
        </a:xfrm>
      </p:grpSpPr>
      <p:sp>
        <p:nvSpPr>
          <p:cNvPr id="29" name="Google Shape;29;p3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900">
                <a:solidFill>
                  <a:srgbClr val="231F20"/>
                </a:solidFill>
                <a:latin typeface="Arial"/>
                <a:ea typeface="Arial"/>
                <a:cs typeface="Arial"/>
                <a:sym typeface="Arial"/>
              </a:defRPr>
            </a:lvl1pPr>
            <a:lvl2pPr indent="0" lvl="1" marL="0" marR="0" rtl="0" algn="l">
              <a:spcBef>
                <a:spcPts val="0"/>
              </a:spcBef>
              <a:buNone/>
              <a:defRPr sz="900">
                <a:solidFill>
                  <a:srgbClr val="231F20"/>
                </a:solidFill>
                <a:latin typeface="Arial"/>
                <a:ea typeface="Arial"/>
                <a:cs typeface="Arial"/>
                <a:sym typeface="Arial"/>
              </a:defRPr>
            </a:lvl2pPr>
            <a:lvl3pPr indent="0" lvl="2" marL="0" marR="0" rtl="0" algn="l">
              <a:spcBef>
                <a:spcPts val="0"/>
              </a:spcBef>
              <a:buNone/>
              <a:defRPr sz="900">
                <a:solidFill>
                  <a:srgbClr val="231F20"/>
                </a:solidFill>
                <a:latin typeface="Arial"/>
                <a:ea typeface="Arial"/>
                <a:cs typeface="Arial"/>
                <a:sym typeface="Arial"/>
              </a:defRPr>
            </a:lvl3pPr>
            <a:lvl4pPr indent="0" lvl="3" marL="0" marR="0" rtl="0" algn="l">
              <a:spcBef>
                <a:spcPts val="0"/>
              </a:spcBef>
              <a:buNone/>
              <a:defRPr sz="900">
                <a:solidFill>
                  <a:srgbClr val="231F20"/>
                </a:solidFill>
                <a:latin typeface="Arial"/>
                <a:ea typeface="Arial"/>
                <a:cs typeface="Arial"/>
                <a:sym typeface="Arial"/>
              </a:defRPr>
            </a:lvl4pPr>
            <a:lvl5pPr indent="0" lvl="4" marL="0" marR="0" rtl="0" algn="l">
              <a:spcBef>
                <a:spcPts val="0"/>
              </a:spcBef>
              <a:buNone/>
              <a:defRPr sz="900">
                <a:solidFill>
                  <a:srgbClr val="231F20"/>
                </a:solidFill>
                <a:latin typeface="Arial"/>
                <a:ea typeface="Arial"/>
                <a:cs typeface="Arial"/>
                <a:sym typeface="Arial"/>
              </a:defRPr>
            </a:lvl5pPr>
            <a:lvl6pPr indent="0" lvl="5" marL="0" marR="0" rtl="0" algn="l">
              <a:spcBef>
                <a:spcPts val="0"/>
              </a:spcBef>
              <a:buNone/>
              <a:defRPr sz="900">
                <a:solidFill>
                  <a:srgbClr val="231F20"/>
                </a:solidFill>
                <a:latin typeface="Arial"/>
                <a:ea typeface="Arial"/>
                <a:cs typeface="Arial"/>
                <a:sym typeface="Arial"/>
              </a:defRPr>
            </a:lvl6pPr>
            <a:lvl7pPr indent="0" lvl="6" marL="0" marR="0" rtl="0" algn="l">
              <a:spcBef>
                <a:spcPts val="0"/>
              </a:spcBef>
              <a:buNone/>
              <a:defRPr sz="900">
                <a:solidFill>
                  <a:srgbClr val="231F20"/>
                </a:solidFill>
                <a:latin typeface="Arial"/>
                <a:ea typeface="Arial"/>
                <a:cs typeface="Arial"/>
                <a:sym typeface="Arial"/>
              </a:defRPr>
            </a:lvl7pPr>
            <a:lvl8pPr indent="0" lvl="7" marL="0" marR="0" rtl="0" algn="l">
              <a:spcBef>
                <a:spcPts val="0"/>
              </a:spcBef>
              <a:buNone/>
              <a:defRPr sz="900">
                <a:solidFill>
                  <a:srgbClr val="231F20"/>
                </a:solidFill>
                <a:latin typeface="Arial"/>
                <a:ea typeface="Arial"/>
                <a:cs typeface="Arial"/>
                <a:sym typeface="Arial"/>
              </a:defRPr>
            </a:lvl8pPr>
            <a:lvl9pPr indent="0" lvl="8" marL="0" marR="0" rtl="0" algn="l">
              <a:spcBef>
                <a:spcPts val="0"/>
              </a:spcBef>
              <a:buNone/>
              <a:defRPr sz="900">
                <a:solidFill>
                  <a:srgbClr val="231F2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0" name="Google Shape;30;p32"/>
          <p:cNvSpPr txBox="1"/>
          <p:nvPr>
            <p:ph idx="1" type="body"/>
          </p:nvPr>
        </p:nvSpPr>
        <p:spPr>
          <a:xfrm>
            <a:off x="731838" y="748662"/>
            <a:ext cx="10729912" cy="70326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200"/>
              </a:spcBef>
              <a:spcAft>
                <a:spcPts val="0"/>
              </a:spcAft>
              <a:buClr>
                <a:schemeClr val="dk1"/>
              </a:buClr>
              <a:buSzPts val="2800"/>
              <a:buNone/>
              <a:defRPr sz="2800">
                <a:solidFill>
                  <a:schemeClr val="dk1"/>
                </a:solidFill>
                <a:latin typeface="Arial"/>
                <a:ea typeface="Arial"/>
                <a:cs typeface="Arial"/>
                <a:sym typeface="Arial"/>
              </a:defRPr>
            </a:lvl1pPr>
            <a:lvl2pPr indent="-228600" lvl="1" marL="914400" algn="l">
              <a:lnSpc>
                <a:spcPct val="90000"/>
              </a:lnSpc>
              <a:spcBef>
                <a:spcPts val="300"/>
              </a:spcBef>
              <a:spcAft>
                <a:spcPts val="0"/>
              </a:spcAft>
              <a:buSzPts val="2000"/>
              <a:buNone/>
              <a:defRPr sz="2000">
                <a:solidFill>
                  <a:schemeClr val="dk1"/>
                </a:solidFill>
                <a:latin typeface="Arial"/>
                <a:ea typeface="Arial"/>
                <a:cs typeface="Arial"/>
                <a:sym typeface="Arial"/>
              </a:defRPr>
            </a:lvl2pPr>
            <a:lvl3pPr indent="-292100" lvl="2" marL="1371600" algn="l">
              <a:lnSpc>
                <a:spcPct val="100000"/>
              </a:lnSpc>
              <a:spcBef>
                <a:spcPts val="1800"/>
              </a:spcBef>
              <a:spcAft>
                <a:spcPts val="0"/>
              </a:spcAft>
              <a:buSzPts val="1000"/>
              <a:buChar char="•"/>
              <a:defRPr sz="1000">
                <a:solidFill>
                  <a:schemeClr val="accent1"/>
                </a:solidFill>
                <a:latin typeface="Montserrat"/>
                <a:ea typeface="Montserrat"/>
                <a:cs typeface="Montserrat"/>
                <a:sym typeface="Montserrat"/>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31" name="Google Shape;31;p32"/>
          <p:cNvSpPr txBox="1"/>
          <p:nvPr>
            <p:ph idx="2" type="body"/>
          </p:nvPr>
        </p:nvSpPr>
        <p:spPr>
          <a:xfrm>
            <a:off x="731838" y="1981200"/>
            <a:ext cx="10729912" cy="377666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rgbClr val="FF0000"/>
              </a:buClr>
              <a:buSzPts val="1600"/>
              <a:buNone/>
              <a:defRPr sz="1600">
                <a:latin typeface="Arial"/>
                <a:ea typeface="Arial"/>
                <a:cs typeface="Arial"/>
                <a:sym typeface="Arial"/>
              </a:defRPr>
            </a:lvl1pPr>
            <a:lvl2pPr indent="-317500" lvl="1" marL="914400" algn="l">
              <a:lnSpc>
                <a:spcPct val="100000"/>
              </a:lnSpc>
              <a:spcBef>
                <a:spcPts val="600"/>
              </a:spcBef>
              <a:spcAft>
                <a:spcPts val="0"/>
              </a:spcAft>
              <a:buSzPts val="1400"/>
              <a:buChar char="•"/>
              <a:defRPr sz="1400">
                <a:latin typeface="Arial"/>
                <a:ea typeface="Arial"/>
                <a:cs typeface="Arial"/>
                <a:sym typeface="Arial"/>
              </a:defRPr>
            </a:lvl2pPr>
            <a:lvl3pPr indent="-317500" lvl="2" marL="1371600" algn="l">
              <a:lnSpc>
                <a:spcPct val="100000"/>
              </a:lnSpc>
              <a:spcBef>
                <a:spcPts val="600"/>
              </a:spcBef>
              <a:spcAft>
                <a:spcPts val="0"/>
              </a:spcAft>
              <a:buSzPts val="1400"/>
              <a:buChar char="•"/>
              <a:defRPr sz="1400">
                <a:latin typeface="Arial"/>
                <a:ea typeface="Arial"/>
                <a:cs typeface="Arial"/>
                <a:sym typeface="Arial"/>
              </a:defRPr>
            </a:lvl3pPr>
            <a:lvl4pPr indent="-317500" lvl="3" marL="1828800" algn="l">
              <a:lnSpc>
                <a:spcPct val="100000"/>
              </a:lnSpc>
              <a:spcBef>
                <a:spcPts val="600"/>
              </a:spcBef>
              <a:spcAft>
                <a:spcPts val="0"/>
              </a:spcAft>
              <a:buSzPts val="1400"/>
              <a:buChar char="•"/>
              <a:defRPr sz="1400">
                <a:latin typeface="Arial"/>
                <a:ea typeface="Arial"/>
                <a:cs typeface="Arial"/>
                <a:sym typeface="Arial"/>
              </a:defRPr>
            </a:lvl4pPr>
            <a:lvl5pPr indent="-304800" lvl="4" marL="2286000" algn="l">
              <a:lnSpc>
                <a:spcPct val="100000"/>
              </a:lnSpc>
              <a:spcBef>
                <a:spcPts val="600"/>
              </a:spcBef>
              <a:spcAft>
                <a:spcPts val="0"/>
              </a:spcAft>
              <a:buSzPts val="1200"/>
              <a:buChar char="•"/>
              <a:defRPr sz="1200">
                <a:latin typeface="Arial"/>
                <a:ea typeface="Arial"/>
                <a:cs typeface="Arial"/>
                <a:sym typeface="Arial"/>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32" name="Google Shape;32;p3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2pPr>
            <a:lvl3pPr lvl="2"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3pPr>
            <a:lvl4pPr lvl="3"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4pPr>
            <a:lvl5pPr lvl="4"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5pPr>
            <a:lvl6pPr lvl="5"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6pPr>
            <a:lvl7pPr lvl="6"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7pPr>
            <a:lvl8pPr lvl="7"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8pPr>
            <a:lvl9pPr lvl="8"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9pPr>
          </a:lstStyle>
          <a:p/>
        </p:txBody>
      </p:sp>
      <p:sp>
        <p:nvSpPr>
          <p:cNvPr id="33" name="Google Shape;33;p32"/>
          <p:cNvSpPr txBox="1"/>
          <p:nvPr>
            <p:ph idx="3" type="body"/>
          </p:nvPr>
        </p:nvSpPr>
        <p:spPr>
          <a:xfrm>
            <a:off x="725248" y="5843588"/>
            <a:ext cx="10736502" cy="44354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200"/>
              </a:spcBef>
              <a:spcAft>
                <a:spcPts val="0"/>
              </a:spcAft>
              <a:buClr>
                <a:schemeClr val="dk1"/>
              </a:buClr>
              <a:buSzPts val="700"/>
              <a:buNone/>
              <a:defRPr sz="700">
                <a:solidFill>
                  <a:schemeClr val="dk1"/>
                </a:solidFill>
                <a:latin typeface="Arial"/>
                <a:ea typeface="Arial"/>
                <a:cs typeface="Arial"/>
                <a:sym typeface="Arial"/>
              </a:defRPr>
            </a:lvl1pPr>
            <a:lvl2pPr indent="-295275" lvl="1" marL="914400" algn="l">
              <a:lnSpc>
                <a:spcPct val="100000"/>
              </a:lnSpc>
              <a:spcBef>
                <a:spcPts val="600"/>
              </a:spcBef>
              <a:spcAft>
                <a:spcPts val="0"/>
              </a:spcAft>
              <a:buSzPts val="1050"/>
              <a:buChar char="•"/>
              <a:defRPr sz="1050">
                <a:latin typeface="Montserrat Light"/>
                <a:ea typeface="Montserrat Light"/>
                <a:cs typeface="Montserrat Light"/>
                <a:sym typeface="Montserrat Light"/>
              </a:defRPr>
            </a:lvl2pPr>
            <a:lvl3pPr indent="-295275" lvl="2" marL="1371600" algn="l">
              <a:lnSpc>
                <a:spcPct val="100000"/>
              </a:lnSpc>
              <a:spcBef>
                <a:spcPts val="600"/>
              </a:spcBef>
              <a:spcAft>
                <a:spcPts val="0"/>
              </a:spcAft>
              <a:buSzPts val="1050"/>
              <a:buChar char="•"/>
              <a:defRPr sz="1050">
                <a:latin typeface="Montserrat Light"/>
                <a:ea typeface="Montserrat Light"/>
                <a:cs typeface="Montserrat Light"/>
                <a:sym typeface="Montserrat Light"/>
              </a:defRPr>
            </a:lvl3pPr>
            <a:lvl4pPr indent="-295275" lvl="3" marL="1828800" algn="l">
              <a:lnSpc>
                <a:spcPct val="100000"/>
              </a:lnSpc>
              <a:spcBef>
                <a:spcPts val="600"/>
              </a:spcBef>
              <a:spcAft>
                <a:spcPts val="0"/>
              </a:spcAft>
              <a:buSzPts val="1050"/>
              <a:buChar char="•"/>
              <a:defRPr sz="1050">
                <a:latin typeface="Montserrat Light"/>
                <a:ea typeface="Montserrat Light"/>
                <a:cs typeface="Montserrat Light"/>
                <a:sym typeface="Montserrat Light"/>
              </a:defRPr>
            </a:lvl4pPr>
            <a:lvl5pPr indent="-295275" lvl="4" marL="2286000" algn="l">
              <a:lnSpc>
                <a:spcPct val="100000"/>
              </a:lnSpc>
              <a:spcBef>
                <a:spcPts val="600"/>
              </a:spcBef>
              <a:spcAft>
                <a:spcPts val="0"/>
              </a:spcAft>
              <a:buSzPts val="1050"/>
              <a:buChar char="•"/>
              <a:defRPr sz="1050">
                <a:latin typeface="Montserrat Light"/>
                <a:ea typeface="Montserrat Light"/>
                <a:cs typeface="Montserrat Light"/>
                <a:sym typeface="Montserrat Light"/>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content_SI1">
  <p:cSld name="1_One column content_SI1">
    <p:spTree>
      <p:nvGrpSpPr>
        <p:cNvPr id="34" name="Shape 34"/>
        <p:cNvGrpSpPr/>
        <p:nvPr/>
      </p:nvGrpSpPr>
      <p:grpSpPr>
        <a:xfrm>
          <a:off x="0" y="0"/>
          <a:ext cx="0" cy="0"/>
          <a:chOff x="0" y="0"/>
          <a:chExt cx="0" cy="0"/>
        </a:xfrm>
      </p:grpSpPr>
      <p:sp>
        <p:nvSpPr>
          <p:cNvPr id="35" name="Google Shape;35;p3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36" name="Google Shape;36;p33"/>
          <p:cNvSpPr txBox="1"/>
          <p:nvPr>
            <p:ph idx="1" type="body"/>
          </p:nvPr>
        </p:nvSpPr>
        <p:spPr>
          <a:xfrm>
            <a:off x="731838" y="748662"/>
            <a:ext cx="10729912" cy="70326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200"/>
              </a:spcBef>
              <a:spcAft>
                <a:spcPts val="0"/>
              </a:spcAft>
              <a:buClr>
                <a:schemeClr val="dk1"/>
              </a:buClr>
              <a:buSzPts val="2800"/>
              <a:buNone/>
              <a:defRPr sz="2800">
                <a:solidFill>
                  <a:schemeClr val="dk1"/>
                </a:solidFill>
                <a:latin typeface="Arial"/>
                <a:ea typeface="Arial"/>
                <a:cs typeface="Arial"/>
                <a:sym typeface="Arial"/>
              </a:defRPr>
            </a:lvl1pPr>
            <a:lvl2pPr indent="-355600" lvl="1" marL="914400" algn="l">
              <a:lnSpc>
                <a:spcPct val="90000"/>
              </a:lnSpc>
              <a:spcBef>
                <a:spcPts val="300"/>
              </a:spcBef>
              <a:spcAft>
                <a:spcPts val="0"/>
              </a:spcAft>
              <a:buSzPts val="2000"/>
              <a:buChar char="•"/>
              <a:defRPr sz="2000">
                <a:solidFill>
                  <a:schemeClr val="dk1"/>
                </a:solidFill>
                <a:latin typeface="Arial"/>
                <a:ea typeface="Arial"/>
                <a:cs typeface="Arial"/>
                <a:sym typeface="Arial"/>
              </a:defRPr>
            </a:lvl2pPr>
            <a:lvl3pPr indent="-292100" lvl="2" marL="1371600" algn="l">
              <a:lnSpc>
                <a:spcPct val="100000"/>
              </a:lnSpc>
              <a:spcBef>
                <a:spcPts val="1800"/>
              </a:spcBef>
              <a:spcAft>
                <a:spcPts val="0"/>
              </a:spcAft>
              <a:buSzPts val="1000"/>
              <a:buChar char="•"/>
              <a:defRPr sz="1000">
                <a:solidFill>
                  <a:schemeClr val="accent1"/>
                </a:solidFill>
                <a:latin typeface="Montserrat"/>
                <a:ea typeface="Montserrat"/>
                <a:cs typeface="Montserrat"/>
                <a:sym typeface="Montserrat"/>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37" name="Google Shape;37;p33"/>
          <p:cNvSpPr txBox="1"/>
          <p:nvPr>
            <p:ph idx="2" type="body"/>
          </p:nvPr>
        </p:nvSpPr>
        <p:spPr>
          <a:xfrm>
            <a:off x="731838" y="1981200"/>
            <a:ext cx="10729912" cy="377666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rgbClr val="FF0000"/>
              </a:buClr>
              <a:buSzPts val="1600"/>
              <a:buNone/>
              <a:defRPr sz="1600">
                <a:latin typeface="Arial"/>
                <a:ea typeface="Arial"/>
                <a:cs typeface="Arial"/>
                <a:sym typeface="Arial"/>
              </a:defRPr>
            </a:lvl1pPr>
            <a:lvl2pPr indent="-317500" lvl="1" marL="914400" algn="l">
              <a:lnSpc>
                <a:spcPct val="100000"/>
              </a:lnSpc>
              <a:spcBef>
                <a:spcPts val="600"/>
              </a:spcBef>
              <a:spcAft>
                <a:spcPts val="0"/>
              </a:spcAft>
              <a:buSzPts val="1400"/>
              <a:buChar char="•"/>
              <a:defRPr sz="1400">
                <a:latin typeface="Arial"/>
                <a:ea typeface="Arial"/>
                <a:cs typeface="Arial"/>
                <a:sym typeface="Arial"/>
              </a:defRPr>
            </a:lvl2pPr>
            <a:lvl3pPr indent="-317500" lvl="2" marL="1371600" algn="l">
              <a:lnSpc>
                <a:spcPct val="100000"/>
              </a:lnSpc>
              <a:spcBef>
                <a:spcPts val="600"/>
              </a:spcBef>
              <a:spcAft>
                <a:spcPts val="0"/>
              </a:spcAft>
              <a:buSzPts val="1400"/>
              <a:buChar char="•"/>
              <a:defRPr sz="1400">
                <a:latin typeface="Arial"/>
                <a:ea typeface="Arial"/>
                <a:cs typeface="Arial"/>
                <a:sym typeface="Arial"/>
              </a:defRPr>
            </a:lvl3pPr>
            <a:lvl4pPr indent="-317500" lvl="3" marL="1828800" algn="l">
              <a:lnSpc>
                <a:spcPct val="100000"/>
              </a:lnSpc>
              <a:spcBef>
                <a:spcPts val="600"/>
              </a:spcBef>
              <a:spcAft>
                <a:spcPts val="0"/>
              </a:spcAft>
              <a:buSzPts val="1400"/>
              <a:buChar char="•"/>
              <a:defRPr sz="1400">
                <a:latin typeface="Arial"/>
                <a:ea typeface="Arial"/>
                <a:cs typeface="Arial"/>
                <a:sym typeface="Arial"/>
              </a:defRPr>
            </a:lvl4pPr>
            <a:lvl5pPr indent="-304800" lvl="4" marL="2286000" algn="l">
              <a:lnSpc>
                <a:spcPct val="100000"/>
              </a:lnSpc>
              <a:spcBef>
                <a:spcPts val="600"/>
              </a:spcBef>
              <a:spcAft>
                <a:spcPts val="0"/>
              </a:spcAft>
              <a:buSzPts val="1200"/>
              <a:buChar char="•"/>
              <a:defRPr sz="1200">
                <a:latin typeface="Arial"/>
                <a:ea typeface="Arial"/>
                <a:cs typeface="Arial"/>
                <a:sym typeface="Arial"/>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38" name="Google Shape;38;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2pPr>
            <a:lvl3pPr lvl="2"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3pPr>
            <a:lvl4pPr lvl="3"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4pPr>
            <a:lvl5pPr lvl="4"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5pPr>
            <a:lvl6pPr lvl="5"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6pPr>
            <a:lvl7pPr lvl="6"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7pPr>
            <a:lvl8pPr lvl="7"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8pPr>
            <a:lvl9pPr lvl="8" marR="0" rtl="0" algn="l">
              <a:spcBef>
                <a:spcPts val="0"/>
              </a:spcBef>
              <a:spcAft>
                <a:spcPts val="0"/>
              </a:spcAft>
              <a:buSzPts val="1400"/>
              <a:buNone/>
              <a:defRPr b="0" i="0" sz="1800" u="none" cap="none" strike="noStrike">
                <a:solidFill>
                  <a:schemeClr val="dk1"/>
                </a:solidFill>
                <a:latin typeface="Montserrat Light"/>
                <a:ea typeface="Montserrat Light"/>
                <a:cs typeface="Montserrat Light"/>
                <a:sym typeface="Montserrat Light"/>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One column content">
  <p:cSld name="5_One column content">
    <p:spTree>
      <p:nvGrpSpPr>
        <p:cNvPr id="39" name="Shape 39"/>
        <p:cNvGrpSpPr/>
        <p:nvPr/>
      </p:nvGrpSpPr>
      <p:grpSpPr>
        <a:xfrm>
          <a:off x="0" y="0"/>
          <a:ext cx="0" cy="0"/>
          <a:chOff x="0" y="0"/>
          <a:chExt cx="0" cy="0"/>
        </a:xfrm>
      </p:grpSpPr>
      <p:sp>
        <p:nvSpPr>
          <p:cNvPr id="40" name="Google Shape;40;p34"/>
          <p:cNvSpPr txBox="1"/>
          <p:nvPr>
            <p:ph idx="12" type="sldNum"/>
          </p:nvPr>
        </p:nvSpPr>
        <p:spPr>
          <a:xfrm>
            <a:off x="730250" y="6323954"/>
            <a:ext cx="297710" cy="20126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41" name="Google Shape;41;p34"/>
          <p:cNvSpPr txBox="1"/>
          <p:nvPr>
            <p:ph idx="1" type="body"/>
          </p:nvPr>
        </p:nvSpPr>
        <p:spPr>
          <a:xfrm>
            <a:off x="723525" y="736798"/>
            <a:ext cx="10729912" cy="387798"/>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200"/>
              </a:spcBef>
              <a:spcAft>
                <a:spcPts val="0"/>
              </a:spcAft>
              <a:buClr>
                <a:schemeClr val="accent1"/>
              </a:buClr>
              <a:buSzPts val="2800"/>
              <a:buNone/>
              <a:defRPr b="1" sz="2800">
                <a:solidFill>
                  <a:schemeClr val="accent1"/>
                </a:solidFill>
                <a:latin typeface="Arial"/>
                <a:ea typeface="Arial"/>
                <a:cs typeface="Arial"/>
                <a:sym typeface="Arial"/>
              </a:defRPr>
            </a:lvl1pPr>
            <a:lvl2pPr indent="-228600" lvl="1" marL="914400" algn="l">
              <a:lnSpc>
                <a:spcPct val="90000"/>
              </a:lnSpc>
              <a:spcBef>
                <a:spcPts val="300"/>
              </a:spcBef>
              <a:spcAft>
                <a:spcPts val="0"/>
              </a:spcAft>
              <a:buSzPts val="2000"/>
              <a:buNone/>
              <a:defRPr sz="2000">
                <a:solidFill>
                  <a:schemeClr val="dk1"/>
                </a:solidFill>
              </a:defRPr>
            </a:lvl2pPr>
            <a:lvl3pPr indent="-292100" lvl="2" marL="1371600" algn="l">
              <a:lnSpc>
                <a:spcPct val="100000"/>
              </a:lnSpc>
              <a:spcBef>
                <a:spcPts val="1800"/>
              </a:spcBef>
              <a:spcAft>
                <a:spcPts val="0"/>
              </a:spcAft>
              <a:buSzPts val="1000"/>
              <a:buChar char="•"/>
              <a:defRPr sz="1000">
                <a:solidFill>
                  <a:schemeClr val="accent1"/>
                </a:solidFill>
                <a:latin typeface="Montserrat"/>
                <a:ea typeface="Montserrat"/>
                <a:cs typeface="Montserrat"/>
                <a:sym typeface="Montserrat"/>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42" name="Google Shape;42;p34"/>
          <p:cNvSpPr txBox="1"/>
          <p:nvPr>
            <p:ph idx="2" type="body"/>
          </p:nvPr>
        </p:nvSpPr>
        <p:spPr>
          <a:xfrm>
            <a:off x="723525" y="1723482"/>
            <a:ext cx="10729912" cy="431074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chemeClr val="dk1"/>
              </a:buClr>
              <a:buSzPts val="1600"/>
              <a:buNone/>
              <a:defRPr b="0">
                <a:solidFill>
                  <a:schemeClr val="dk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a:latin typeface="Arial"/>
                <a:ea typeface="Arial"/>
                <a:cs typeface="Arial"/>
                <a:sym typeface="Arial"/>
              </a:defRPr>
            </a:lvl2pPr>
            <a:lvl3pPr indent="-317500" lvl="2" marL="1371600" algn="l">
              <a:lnSpc>
                <a:spcPct val="100000"/>
              </a:lnSpc>
              <a:spcBef>
                <a:spcPts val="600"/>
              </a:spcBef>
              <a:spcAft>
                <a:spcPts val="0"/>
              </a:spcAft>
              <a:buSzPts val="1400"/>
              <a:buChar char="•"/>
              <a:defRPr>
                <a:latin typeface="Arial"/>
                <a:ea typeface="Arial"/>
                <a:cs typeface="Arial"/>
                <a:sym typeface="Arial"/>
              </a:defRPr>
            </a:lvl3pPr>
            <a:lvl4pPr indent="-304800" lvl="3" marL="1828800" algn="l">
              <a:lnSpc>
                <a:spcPct val="100000"/>
              </a:lnSpc>
              <a:spcBef>
                <a:spcPts val="600"/>
              </a:spcBef>
              <a:spcAft>
                <a:spcPts val="0"/>
              </a:spcAft>
              <a:buSzPts val="1200"/>
              <a:buChar char="•"/>
              <a:defRPr>
                <a:latin typeface="Arial"/>
                <a:ea typeface="Arial"/>
                <a:cs typeface="Arial"/>
                <a:sym typeface="Arial"/>
              </a:defRPr>
            </a:lvl4pPr>
            <a:lvl5pPr indent="-298450" lvl="4" marL="2286000" algn="l">
              <a:lnSpc>
                <a:spcPct val="100000"/>
              </a:lnSpc>
              <a:spcBef>
                <a:spcPts val="600"/>
              </a:spcBef>
              <a:spcAft>
                <a:spcPts val="0"/>
              </a:spcAft>
              <a:buSzPts val="1100"/>
              <a:buChar char="•"/>
              <a:defRPr>
                <a:latin typeface="Arial"/>
                <a:ea typeface="Arial"/>
                <a:cs typeface="Arial"/>
                <a:sym typeface="Arial"/>
              </a:defRPr>
            </a:lvl5pPr>
            <a:lvl6pPr indent="-295275" lvl="5" marL="2743200" algn="l">
              <a:lnSpc>
                <a:spcPct val="100000"/>
              </a:lnSpc>
              <a:spcBef>
                <a:spcPts val="600"/>
              </a:spcBef>
              <a:spcAft>
                <a:spcPts val="0"/>
              </a:spcAft>
              <a:buClr>
                <a:srgbClr val="FF0000"/>
              </a:buClr>
              <a:buSzPts val="105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43" name="Google Shape;43;p34"/>
          <p:cNvSpPr txBox="1"/>
          <p:nvPr>
            <p:ph idx="3" type="body"/>
          </p:nvPr>
        </p:nvSpPr>
        <p:spPr>
          <a:xfrm>
            <a:off x="723900" y="1230313"/>
            <a:ext cx="10728325" cy="27622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chemeClr val="dk1"/>
              </a:buClr>
              <a:buSzPts val="2000"/>
              <a:buNone/>
              <a:defRPr sz="2000">
                <a:solidFill>
                  <a:schemeClr val="dk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44" name="Google Shape;44;p34"/>
          <p:cNvSpPr txBox="1"/>
          <p:nvPr/>
        </p:nvSpPr>
        <p:spPr>
          <a:xfrm>
            <a:off x="11235418" y="6599319"/>
            <a:ext cx="101181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Arial"/>
                <a:ea typeface="Arial"/>
                <a:cs typeface="Arial"/>
                <a:sym typeface="Arial"/>
              </a:rPr>
              <a:t>ACC 2024</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45" name="Shape 45"/>
        <p:cNvGrpSpPr/>
        <p:nvPr/>
      </p:nvGrpSpPr>
      <p:grpSpPr>
        <a:xfrm>
          <a:off x="0" y="0"/>
          <a:ext cx="0" cy="0"/>
          <a:chOff x="0" y="0"/>
          <a:chExt cx="0" cy="0"/>
        </a:xfrm>
      </p:grpSpPr>
      <p:sp>
        <p:nvSpPr>
          <p:cNvPr id="46" name="Google Shape;46;p35"/>
          <p:cNvSpPr txBox="1"/>
          <p:nvPr>
            <p:ph type="title"/>
          </p:nvPr>
        </p:nvSpPr>
        <p:spPr>
          <a:xfrm>
            <a:off x="3238195" y="163514"/>
            <a:ext cx="8617256" cy="845985"/>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5"/>
          <p:cNvSpPr txBox="1"/>
          <p:nvPr>
            <p:ph idx="1" type="body"/>
          </p:nvPr>
        </p:nvSpPr>
        <p:spPr>
          <a:xfrm>
            <a:off x="522817" y="1549400"/>
            <a:ext cx="11114616" cy="99411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0"/>
              </a:spcBef>
              <a:spcAft>
                <a:spcPts val="0"/>
              </a:spcAft>
              <a:buClr>
                <a:srgbClr val="FF0000"/>
              </a:buClr>
              <a:buSzPts val="1800"/>
              <a:buNone/>
              <a:defRPr b="0" sz="1800"/>
            </a:lvl1pPr>
            <a:lvl2pPr indent="-330200" lvl="1" marL="914400" algn="l">
              <a:lnSpc>
                <a:spcPct val="100000"/>
              </a:lnSpc>
              <a:spcBef>
                <a:spcPts val="600"/>
              </a:spcBef>
              <a:spcAft>
                <a:spcPts val="0"/>
              </a:spcAft>
              <a:buClr>
                <a:srgbClr val="FF4C02"/>
              </a:buClr>
              <a:buSzPts val="1600"/>
              <a:buFont typeface="Arial"/>
              <a:buChar char="–"/>
              <a:defRPr b="0" sz="1600"/>
            </a:lvl2pPr>
            <a:lvl3pPr indent="-317500" lvl="2" marL="1371600" algn="l">
              <a:lnSpc>
                <a:spcPct val="100000"/>
              </a:lnSpc>
              <a:spcBef>
                <a:spcPts val="600"/>
              </a:spcBef>
              <a:spcAft>
                <a:spcPts val="0"/>
              </a:spcAft>
              <a:buSzPts val="1400"/>
              <a:buChar char="•"/>
              <a:defRPr b="0" sz="1400"/>
            </a:lvl3pPr>
            <a:lvl4pPr indent="-342900" lvl="3" marL="1828800" algn="l">
              <a:lnSpc>
                <a:spcPct val="100000"/>
              </a:lnSpc>
              <a:spcBef>
                <a:spcPts val="600"/>
              </a:spcBef>
              <a:spcAft>
                <a:spcPts val="0"/>
              </a:spcAft>
              <a:buSzPts val="1800"/>
              <a:buChar char="•"/>
              <a:defRPr b="0" sz="1800"/>
            </a:lvl4pPr>
            <a:lvl5pPr indent="-342900" lvl="4" marL="2286000" algn="l">
              <a:lnSpc>
                <a:spcPct val="100000"/>
              </a:lnSpc>
              <a:spcBef>
                <a:spcPts val="600"/>
              </a:spcBef>
              <a:spcAft>
                <a:spcPts val="0"/>
              </a:spcAft>
              <a:buSzPts val="1800"/>
              <a:buChar char="•"/>
              <a:defRPr b="0" sz="1800"/>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48" name="Google Shape;48;p35"/>
          <p:cNvSpPr txBox="1"/>
          <p:nvPr>
            <p:ph idx="2" type="body"/>
          </p:nvPr>
        </p:nvSpPr>
        <p:spPr>
          <a:xfrm>
            <a:off x="4210051" y="6573308"/>
            <a:ext cx="7981949" cy="284693"/>
          </a:xfrm>
          <a:prstGeom prst="rect">
            <a:avLst/>
          </a:prstGeom>
          <a:noFill/>
          <a:ln>
            <a:noFill/>
          </a:ln>
        </p:spPr>
        <p:txBody>
          <a:bodyPr anchorCtr="0" anchor="b" bIns="0" lIns="0" spcFirstLastPara="1" rIns="0" wrap="square" tIns="0">
            <a:noAutofit/>
          </a:bodyPr>
          <a:lstStyle>
            <a:lvl1pPr indent="-228600" lvl="0" marL="457200" algn="r">
              <a:lnSpc>
                <a:spcPct val="110000"/>
              </a:lnSpc>
              <a:spcBef>
                <a:spcPts val="1200"/>
              </a:spcBef>
              <a:spcAft>
                <a:spcPts val="0"/>
              </a:spcAft>
              <a:buClr>
                <a:srgbClr val="FF0000"/>
              </a:buClr>
              <a:buSzPts val="1000"/>
              <a:buNone/>
              <a:defRPr b="0" sz="1000"/>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Slide">
  <p:cSld name="Full Photo Slide">
    <p:spTree>
      <p:nvGrpSpPr>
        <p:cNvPr id="49" name="Shape 49"/>
        <p:cNvGrpSpPr/>
        <p:nvPr/>
      </p:nvGrpSpPr>
      <p:grpSpPr>
        <a:xfrm>
          <a:off x="0" y="0"/>
          <a:ext cx="0" cy="0"/>
          <a:chOff x="0" y="0"/>
          <a:chExt cx="0" cy="0"/>
        </a:xfrm>
      </p:grpSpPr>
      <p:sp>
        <p:nvSpPr>
          <p:cNvPr id="50" name="Google Shape;50;p3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1" name="Google Shape;51;p36"/>
          <p:cNvSpPr txBox="1"/>
          <p:nvPr>
            <p:ph idx="1" type="body"/>
          </p:nvPr>
        </p:nvSpPr>
        <p:spPr>
          <a:xfrm>
            <a:off x="723612" y="736729"/>
            <a:ext cx="10734169" cy="387798"/>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200"/>
              </a:spcBef>
              <a:spcAft>
                <a:spcPts val="0"/>
              </a:spcAft>
              <a:buClr>
                <a:srgbClr val="FF0000"/>
              </a:buClr>
              <a:buSzPts val="2800"/>
              <a:buNone/>
              <a:defRPr b="1" sz="2800">
                <a:solidFill>
                  <a:srgbClr val="FF0000"/>
                </a:solidFill>
                <a:latin typeface="Arial"/>
                <a:ea typeface="Arial"/>
                <a:cs typeface="Arial"/>
                <a:sym typeface="Arial"/>
              </a:defRPr>
            </a:lvl1pPr>
            <a:lvl2pPr indent="-228600" lvl="1" marL="914400" algn="l">
              <a:lnSpc>
                <a:spcPct val="90000"/>
              </a:lnSpc>
              <a:spcBef>
                <a:spcPts val="300"/>
              </a:spcBef>
              <a:spcAft>
                <a:spcPts val="0"/>
              </a:spcAft>
              <a:buSzPts val="2000"/>
              <a:buNone/>
              <a:defRPr b="0" sz="2000">
                <a:solidFill>
                  <a:schemeClr val="dk1"/>
                </a:solidFill>
              </a:defRPr>
            </a:lvl2pPr>
            <a:lvl3pPr indent="-292100" lvl="2" marL="1371600" algn="l">
              <a:lnSpc>
                <a:spcPct val="100000"/>
              </a:lnSpc>
              <a:spcBef>
                <a:spcPts val="1800"/>
              </a:spcBef>
              <a:spcAft>
                <a:spcPts val="0"/>
              </a:spcAft>
              <a:buSzPts val="1000"/>
              <a:buChar char="•"/>
              <a:defRPr sz="1000">
                <a:solidFill>
                  <a:schemeClr val="accent1"/>
                </a:solidFill>
                <a:latin typeface="Montserrat"/>
                <a:ea typeface="Montserrat"/>
                <a:cs typeface="Montserrat"/>
                <a:sym typeface="Montserrat"/>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4611">
          <p15:clr>
            <a:srgbClr val="FBAE40"/>
          </p15:clr>
        </p15:guide>
        <p15:guide id="2" pos="49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ontent">
  <p:cSld name="One column content">
    <p:spTree>
      <p:nvGrpSpPr>
        <p:cNvPr id="52" name="Shape 52"/>
        <p:cNvGrpSpPr/>
        <p:nvPr/>
      </p:nvGrpSpPr>
      <p:grpSpPr>
        <a:xfrm>
          <a:off x="0" y="0"/>
          <a:ext cx="0" cy="0"/>
          <a:chOff x="0" y="0"/>
          <a:chExt cx="0" cy="0"/>
        </a:xfrm>
      </p:grpSpPr>
      <p:sp>
        <p:nvSpPr>
          <p:cNvPr id="53" name="Google Shape;53;p37"/>
          <p:cNvSpPr txBox="1"/>
          <p:nvPr>
            <p:ph idx="1" type="body"/>
          </p:nvPr>
        </p:nvSpPr>
        <p:spPr>
          <a:xfrm>
            <a:off x="731838" y="748662"/>
            <a:ext cx="10729912" cy="70326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200"/>
              </a:spcBef>
              <a:spcAft>
                <a:spcPts val="0"/>
              </a:spcAft>
              <a:buClr>
                <a:schemeClr val="dk1"/>
              </a:buClr>
              <a:buSzPts val="2800"/>
              <a:buNone/>
              <a:defRPr sz="2800">
                <a:solidFill>
                  <a:schemeClr val="dk1"/>
                </a:solidFill>
                <a:latin typeface="Arial"/>
                <a:ea typeface="Arial"/>
                <a:cs typeface="Arial"/>
                <a:sym typeface="Arial"/>
              </a:defRPr>
            </a:lvl1pPr>
            <a:lvl2pPr indent="-228600" lvl="1" marL="914400" algn="l">
              <a:lnSpc>
                <a:spcPct val="90000"/>
              </a:lnSpc>
              <a:spcBef>
                <a:spcPts val="300"/>
              </a:spcBef>
              <a:spcAft>
                <a:spcPts val="0"/>
              </a:spcAft>
              <a:buSzPts val="2000"/>
              <a:buNone/>
              <a:defRPr sz="2000">
                <a:solidFill>
                  <a:schemeClr val="dk1"/>
                </a:solidFill>
                <a:latin typeface="Arial"/>
                <a:ea typeface="Arial"/>
                <a:cs typeface="Arial"/>
                <a:sym typeface="Arial"/>
              </a:defRPr>
            </a:lvl2pPr>
            <a:lvl3pPr indent="-292100" lvl="2" marL="1371600" algn="l">
              <a:lnSpc>
                <a:spcPct val="100000"/>
              </a:lnSpc>
              <a:spcBef>
                <a:spcPts val="1800"/>
              </a:spcBef>
              <a:spcAft>
                <a:spcPts val="0"/>
              </a:spcAft>
              <a:buSzPts val="1000"/>
              <a:buChar char="•"/>
              <a:defRPr sz="1000">
                <a:solidFill>
                  <a:schemeClr val="accent1"/>
                </a:solidFill>
                <a:latin typeface="Montserrat"/>
                <a:ea typeface="Montserrat"/>
                <a:cs typeface="Montserrat"/>
                <a:sym typeface="Montserrat"/>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
        <p:nvSpPr>
          <p:cNvPr id="54" name="Google Shape;54;p37"/>
          <p:cNvSpPr txBox="1"/>
          <p:nvPr>
            <p:ph idx="2" type="body"/>
          </p:nvPr>
        </p:nvSpPr>
        <p:spPr>
          <a:xfrm>
            <a:off x="731838" y="1981200"/>
            <a:ext cx="10729912" cy="377666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200"/>
              </a:spcBef>
              <a:spcAft>
                <a:spcPts val="0"/>
              </a:spcAft>
              <a:buClr>
                <a:srgbClr val="FF0000"/>
              </a:buClr>
              <a:buSzPts val="1600"/>
              <a:buNone/>
              <a:defRPr sz="1600">
                <a:latin typeface="Arial"/>
                <a:ea typeface="Arial"/>
                <a:cs typeface="Arial"/>
                <a:sym typeface="Arial"/>
              </a:defRPr>
            </a:lvl1pPr>
            <a:lvl2pPr indent="-317500" lvl="1" marL="914400" algn="l">
              <a:lnSpc>
                <a:spcPct val="100000"/>
              </a:lnSpc>
              <a:spcBef>
                <a:spcPts val="600"/>
              </a:spcBef>
              <a:spcAft>
                <a:spcPts val="0"/>
              </a:spcAft>
              <a:buSzPts val="1400"/>
              <a:buChar char="•"/>
              <a:defRPr sz="1400">
                <a:latin typeface="Arial"/>
                <a:ea typeface="Arial"/>
                <a:cs typeface="Arial"/>
                <a:sym typeface="Arial"/>
              </a:defRPr>
            </a:lvl2pPr>
            <a:lvl3pPr indent="-317500" lvl="2" marL="1371600" algn="l">
              <a:lnSpc>
                <a:spcPct val="100000"/>
              </a:lnSpc>
              <a:spcBef>
                <a:spcPts val="600"/>
              </a:spcBef>
              <a:spcAft>
                <a:spcPts val="0"/>
              </a:spcAft>
              <a:buSzPts val="1400"/>
              <a:buChar char="•"/>
              <a:defRPr sz="1400">
                <a:latin typeface="Arial"/>
                <a:ea typeface="Arial"/>
                <a:cs typeface="Arial"/>
                <a:sym typeface="Arial"/>
              </a:defRPr>
            </a:lvl3pPr>
            <a:lvl4pPr indent="-317500" lvl="3" marL="1828800" algn="l">
              <a:lnSpc>
                <a:spcPct val="100000"/>
              </a:lnSpc>
              <a:spcBef>
                <a:spcPts val="600"/>
              </a:spcBef>
              <a:spcAft>
                <a:spcPts val="0"/>
              </a:spcAft>
              <a:buSzPts val="1400"/>
              <a:buChar char="•"/>
              <a:defRPr sz="1400">
                <a:latin typeface="Arial"/>
                <a:ea typeface="Arial"/>
                <a:cs typeface="Arial"/>
                <a:sym typeface="Arial"/>
              </a:defRPr>
            </a:lvl4pPr>
            <a:lvl5pPr indent="-304800" lvl="4" marL="2286000" algn="l">
              <a:lnSpc>
                <a:spcPct val="100000"/>
              </a:lnSpc>
              <a:spcBef>
                <a:spcPts val="600"/>
              </a:spcBef>
              <a:spcAft>
                <a:spcPts val="0"/>
              </a:spcAft>
              <a:buSzPts val="1200"/>
              <a:buChar char="•"/>
              <a:defRPr sz="1200">
                <a:latin typeface="Arial"/>
                <a:ea typeface="Arial"/>
                <a:cs typeface="Arial"/>
                <a:sym typeface="Arial"/>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png"/><Relationship Id="rId2" Type="http://schemas.openxmlformats.org/officeDocument/2006/relationships/image" Target="../media/image21.png"/><Relationship Id="rId3"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slideLayout" Target="../slideLayouts/slideLayout5.xml"/><Relationship Id="rId15" Type="http://schemas.openxmlformats.org/officeDocument/2006/relationships/theme" Target="../theme/theme1.xml"/><Relationship Id="rId14" Type="http://schemas.openxmlformats.org/officeDocument/2006/relationships/slideLayout" Target="../slideLayouts/slideLayout10.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idx="1" type="body"/>
          </p:nvPr>
        </p:nvSpPr>
        <p:spPr>
          <a:xfrm>
            <a:off x="731838" y="1990725"/>
            <a:ext cx="10729912" cy="3767138"/>
          </a:xfrm>
          <a:prstGeom prst="rect">
            <a:avLst/>
          </a:prstGeom>
          <a:noFill/>
          <a:ln>
            <a:noFill/>
          </a:ln>
        </p:spPr>
        <p:txBody>
          <a:bodyPr anchorCtr="0" anchor="t" bIns="0" lIns="0" spcFirstLastPara="1" rIns="0" wrap="square" tIns="0">
            <a:noAutofit/>
          </a:bodyPr>
          <a:lstStyle>
            <a:lvl1pPr indent="-228600" lvl="0" marL="457200" marR="0" rtl="0" algn="l">
              <a:lnSpc>
                <a:spcPct val="110000"/>
              </a:lnSpc>
              <a:spcBef>
                <a:spcPts val="1200"/>
              </a:spcBef>
              <a:spcAft>
                <a:spcPts val="0"/>
              </a:spcAft>
              <a:buClr>
                <a:srgbClr val="FF0000"/>
              </a:buClr>
              <a:buSzPts val="1600"/>
              <a:buFont typeface="Arial"/>
              <a:buNone/>
              <a:defRPr b="0" i="0" sz="1600" u="none" cap="none" strike="noStrike">
                <a:solidFill>
                  <a:srgbClr val="FF0000"/>
                </a:solidFill>
                <a:latin typeface="Arial"/>
                <a:ea typeface="Arial"/>
                <a:cs typeface="Arial"/>
                <a:sym typeface="Arial"/>
              </a:defRPr>
            </a:lvl1pPr>
            <a:lvl2pPr indent="-330200" lvl="1" marL="914400" marR="0" rtl="0" algn="l">
              <a:lnSpc>
                <a:spcPct val="100000"/>
              </a:lnSpc>
              <a:spcBef>
                <a:spcPts val="6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marR="0" rtl="0" algn="l">
              <a:lnSpc>
                <a:spcPct val="100000"/>
              </a:lnSpc>
              <a:spcBef>
                <a:spcPts val="6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6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5pPr>
            <a:lvl6pPr indent="-295275" lvl="5" marL="2743200" marR="0" rtl="0" algn="l">
              <a:lnSpc>
                <a:spcPct val="100000"/>
              </a:lnSpc>
              <a:spcBef>
                <a:spcPts val="600"/>
              </a:spcBef>
              <a:spcAft>
                <a:spcPts val="0"/>
              </a:spcAft>
              <a:buClr>
                <a:schemeClr val="accent1"/>
              </a:buClr>
              <a:buSzPts val="1050"/>
              <a:buFont typeface="Arial"/>
              <a:buChar char="•"/>
              <a:defRPr b="0" i="0" sz="1050" u="none" cap="none" strike="noStrike">
                <a:solidFill>
                  <a:schemeClr val="dk1"/>
                </a:solidFill>
                <a:latin typeface="Arial"/>
                <a:ea typeface="Arial"/>
                <a:cs typeface="Arial"/>
                <a:sym typeface="Arial"/>
              </a:defRPr>
            </a:lvl6pPr>
            <a:lvl7pPr indent="-292100" lvl="6" marL="3200400" marR="0" rtl="0" algn="l">
              <a:lnSpc>
                <a:spcPct val="100000"/>
              </a:lnSpc>
              <a:spcBef>
                <a:spcPts val="600"/>
              </a:spcBef>
              <a:spcAft>
                <a:spcPts val="0"/>
              </a:spcAft>
              <a:buClr>
                <a:schemeClr val="accent1"/>
              </a:buClr>
              <a:buSzPts val="1000"/>
              <a:buFont typeface="Arial"/>
              <a:buChar char="•"/>
              <a:defRPr b="0" i="0" sz="1000" u="none" cap="none" strike="noStrike">
                <a:solidFill>
                  <a:schemeClr val="dk1"/>
                </a:solidFill>
                <a:latin typeface="Arial"/>
                <a:ea typeface="Arial"/>
                <a:cs typeface="Arial"/>
                <a:sym typeface="Arial"/>
              </a:defRPr>
            </a:lvl7pPr>
            <a:lvl8pPr indent="-285750" lvl="7" marL="3657600" marR="0" rtl="0" algn="l">
              <a:lnSpc>
                <a:spcPct val="100000"/>
              </a:lnSpc>
              <a:spcBef>
                <a:spcPts val="600"/>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8pPr>
            <a:lvl9pPr indent="-285750" lvl="8" marL="4114800" marR="0" rtl="0" algn="l">
              <a:lnSpc>
                <a:spcPct val="100000"/>
              </a:lnSpc>
              <a:spcBef>
                <a:spcPts val="600"/>
              </a:spcBef>
              <a:spcAft>
                <a:spcPts val="0"/>
              </a:spcAft>
              <a:buClr>
                <a:schemeClr val="accent1"/>
              </a:buClr>
              <a:buSzPts val="900"/>
              <a:buFont typeface="Arial"/>
              <a:buChar char="•"/>
              <a:defRPr b="0" i="0" sz="900" u="none" cap="none" strike="noStrike">
                <a:solidFill>
                  <a:schemeClr val="dk1"/>
                </a:solidFill>
                <a:latin typeface="Arial"/>
                <a:ea typeface="Arial"/>
                <a:cs typeface="Arial"/>
                <a:sym typeface="Arial"/>
              </a:defRPr>
            </a:lvl9pPr>
          </a:lstStyle>
          <a:p/>
        </p:txBody>
      </p:sp>
      <p:sp>
        <p:nvSpPr>
          <p:cNvPr id="11" name="Google Shape;11;p28"/>
          <p:cNvSpPr txBox="1"/>
          <p:nvPr>
            <p:ph type="title"/>
          </p:nvPr>
        </p:nvSpPr>
        <p:spPr>
          <a:xfrm>
            <a:off x="731838" y="1285429"/>
            <a:ext cx="10515600" cy="430887"/>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2" name="Google Shape;12;p28"/>
          <p:cNvPicPr preferRelativeResize="0"/>
          <p:nvPr/>
        </p:nvPicPr>
        <p:blipFill rotWithShape="1">
          <a:blip r:embed="rId1">
            <a:alphaModFix/>
          </a:blip>
          <a:srcRect b="0" l="0" r="0" t="0"/>
          <a:stretch/>
        </p:blipFill>
        <p:spPr>
          <a:xfrm>
            <a:off x="68259" y="-45244"/>
            <a:ext cx="1752606" cy="954887"/>
          </a:xfrm>
          <a:prstGeom prst="rect">
            <a:avLst/>
          </a:prstGeom>
          <a:noFill/>
          <a:ln>
            <a:noFill/>
          </a:ln>
        </p:spPr>
      </p:pic>
      <p:pic>
        <p:nvPicPr>
          <p:cNvPr descr="Harvard crest" id="13" name="Google Shape;13;p28"/>
          <p:cNvPicPr preferRelativeResize="0"/>
          <p:nvPr/>
        </p:nvPicPr>
        <p:blipFill rotWithShape="1">
          <a:blip r:embed="rId2">
            <a:alphaModFix/>
          </a:blip>
          <a:srcRect b="0" l="0" r="0" t="0"/>
          <a:stretch/>
        </p:blipFill>
        <p:spPr>
          <a:xfrm>
            <a:off x="11790963" y="132037"/>
            <a:ext cx="332778" cy="382029"/>
          </a:xfrm>
          <a:prstGeom prst="rect">
            <a:avLst/>
          </a:prstGeom>
          <a:noFill/>
          <a:ln>
            <a:noFill/>
          </a:ln>
        </p:spPr>
      </p:pic>
      <p:pic>
        <p:nvPicPr>
          <p:cNvPr id="14" name="Google Shape;14;p28"/>
          <p:cNvPicPr preferRelativeResize="0"/>
          <p:nvPr/>
        </p:nvPicPr>
        <p:blipFill rotWithShape="1">
          <a:blip r:embed="rId3">
            <a:alphaModFix/>
          </a:blip>
          <a:srcRect b="0" l="0" r="0" t="0"/>
          <a:stretch/>
        </p:blipFill>
        <p:spPr>
          <a:xfrm>
            <a:off x="10526725" y="170712"/>
            <a:ext cx="781196" cy="338048"/>
          </a:xfrm>
          <a:prstGeom prst="rect">
            <a:avLst/>
          </a:prstGeom>
          <a:noFill/>
          <a:ln>
            <a:noFill/>
          </a:ln>
        </p:spPr>
      </p:pic>
      <p:pic>
        <p:nvPicPr>
          <p:cNvPr id="15" name="Google Shape;15;p28"/>
          <p:cNvPicPr preferRelativeResize="0"/>
          <p:nvPr/>
        </p:nvPicPr>
        <p:blipFill rotWithShape="1">
          <a:blip r:embed="rId4">
            <a:alphaModFix/>
          </a:blip>
          <a:srcRect b="0" l="0" r="0" t="0"/>
          <a:stretch/>
        </p:blipFill>
        <p:spPr>
          <a:xfrm>
            <a:off x="11371797" y="125848"/>
            <a:ext cx="315019" cy="382912"/>
          </a:xfrm>
          <a:prstGeom prst="rect">
            <a:avLst/>
          </a:prstGeom>
          <a:noFill/>
          <a:ln>
            <a:noFill/>
          </a:ln>
        </p:spPr>
      </p:pic>
      <p:sp>
        <p:nvSpPr>
          <p:cNvPr id="16" name="Google Shape;16;p28"/>
          <p:cNvSpPr txBox="1"/>
          <p:nvPr/>
        </p:nvSpPr>
        <p:spPr>
          <a:xfrm>
            <a:off x="0" y="6610492"/>
            <a:ext cx="2391971" cy="246206"/>
          </a:xfrm>
          <a:prstGeom prst="rect">
            <a:avLst/>
          </a:prstGeom>
          <a:noFill/>
          <a:ln>
            <a:noFill/>
          </a:ln>
        </p:spPr>
        <p:txBody>
          <a:bodyPr anchorCtr="0" anchor="t" bIns="45700" lIns="91425" spcFirstLastPara="1" rIns="91400"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1" lang="en-US" sz="1000" u="none" cap="none" strike="noStrike">
                <a:solidFill>
                  <a:schemeClr val="dk1"/>
                </a:solidFill>
                <a:latin typeface="Arial"/>
                <a:ea typeface="Arial"/>
                <a:cs typeface="Arial"/>
                <a:sym typeface="Arial"/>
              </a:rPr>
              <a:t>Slide by C. Michael Gibson, M.S., M.D.</a:t>
            </a:r>
            <a:endParaRPr/>
          </a:p>
        </p:txBody>
      </p:sp>
      <p:sp>
        <p:nvSpPr>
          <p:cNvPr id="17" name="Google Shape;17;p28"/>
          <p:cNvSpPr txBox="1"/>
          <p:nvPr/>
        </p:nvSpPr>
        <p:spPr>
          <a:xfrm>
            <a:off x="11235418" y="6599319"/>
            <a:ext cx="101181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400" u="none" cap="none" strike="noStrike">
                <a:solidFill>
                  <a:schemeClr val="dk1"/>
                </a:solidFill>
                <a:latin typeface="Arial"/>
                <a:ea typeface="Arial"/>
                <a:cs typeface="Arial"/>
                <a:sym typeface="Arial"/>
              </a:rPr>
              <a:t>ACC 2024</a:t>
            </a:r>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00">
          <p15:clr>
            <a:srgbClr val="F26B43"/>
          </p15:clr>
        </p15:guide>
        <p15:guide id="2" pos="461">
          <p15:clr>
            <a:srgbClr val="F26B43"/>
          </p15:clr>
        </p15:guide>
        <p15:guide id="3" pos="7219">
          <p15:clr>
            <a:srgbClr val="F26B43"/>
          </p15:clr>
        </p15:guide>
        <p15:guide id="4" orient="horz" pos="3785">
          <p15:clr>
            <a:srgbClr val="F26B43"/>
          </p15:clr>
        </p15:guide>
        <p15:guide id="5" orient="horz" pos="4088">
          <p15:clr>
            <a:srgbClr val="F26B43"/>
          </p15:clr>
        </p15:guide>
        <p15:guide id="6" orient="horz" pos="3627">
          <p15:clr>
            <a:srgbClr val="F26B43"/>
          </p15:clr>
        </p15:guide>
        <p15:guide id="7" orient="horz" pos="12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hart" Target="../charts/chart2.xml"/><Relationship Id="rId4" Type="http://schemas.openxmlformats.org/officeDocument/2006/relationships/chart" Target="../charts/chart3.xml"/><Relationship Id="rId9" Type="http://schemas.openxmlformats.org/officeDocument/2006/relationships/image" Target="../media/image22.png"/><Relationship Id="rId5" Type="http://schemas.openxmlformats.org/officeDocument/2006/relationships/image" Target="../media/image10.jpg"/><Relationship Id="rId6" Type="http://schemas.openxmlformats.org/officeDocument/2006/relationships/image" Target="../media/image13.jpg"/><Relationship Id="rId7" Type="http://schemas.openxmlformats.org/officeDocument/2006/relationships/image" Target="../media/image11.jp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nvSpPr>
        <p:spPr>
          <a:xfrm>
            <a:off x="435507" y="741025"/>
            <a:ext cx="11320986" cy="1672317"/>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2800">
                <a:solidFill>
                  <a:srgbClr val="880106"/>
                </a:solidFill>
                <a:latin typeface="Arial"/>
                <a:ea typeface="Arial"/>
                <a:cs typeface="Arial"/>
                <a:sym typeface="Arial"/>
              </a:rPr>
              <a:t>CSL 112 (Apolipoprotein A-I) Infusions and Cardiovascular Outcomes in Patients With Acute Myocardial Infarction (</a:t>
            </a:r>
            <a:r>
              <a:rPr b="1" lang="en-US" sz="3200">
                <a:solidFill>
                  <a:schemeClr val="dk1"/>
                </a:solidFill>
                <a:latin typeface="Arial"/>
                <a:ea typeface="Arial"/>
                <a:cs typeface="Arial"/>
                <a:sym typeface="Arial"/>
              </a:rPr>
              <a:t>A</a:t>
            </a:r>
            <a:r>
              <a:rPr b="1" lang="en-US" sz="2800">
                <a:solidFill>
                  <a:srgbClr val="880106"/>
                </a:solidFill>
                <a:latin typeface="Arial"/>
                <a:ea typeface="Arial"/>
                <a:cs typeface="Arial"/>
                <a:sym typeface="Arial"/>
              </a:rPr>
              <a:t>poA-I </a:t>
            </a:r>
            <a:r>
              <a:rPr b="1" lang="en-US" sz="3200">
                <a:solidFill>
                  <a:schemeClr val="dk1"/>
                </a:solidFill>
                <a:latin typeface="Arial"/>
                <a:ea typeface="Arial"/>
                <a:cs typeface="Arial"/>
                <a:sym typeface="Arial"/>
              </a:rPr>
              <a:t>E</a:t>
            </a:r>
            <a:r>
              <a:rPr b="1" lang="en-US" sz="2800">
                <a:solidFill>
                  <a:srgbClr val="880106"/>
                </a:solidFill>
                <a:latin typeface="Arial"/>
                <a:ea typeface="Arial"/>
                <a:cs typeface="Arial"/>
                <a:sym typeface="Arial"/>
              </a:rPr>
              <a:t>vent Reducin</a:t>
            </a:r>
            <a:r>
              <a:rPr b="1" lang="en-US" sz="3200">
                <a:solidFill>
                  <a:schemeClr val="dk1"/>
                </a:solidFill>
                <a:latin typeface="Arial"/>
                <a:ea typeface="Arial"/>
                <a:cs typeface="Arial"/>
                <a:sym typeface="Arial"/>
              </a:rPr>
              <a:t>G</a:t>
            </a:r>
            <a:r>
              <a:rPr b="1" lang="en-US" sz="2800">
                <a:solidFill>
                  <a:srgbClr val="880106"/>
                </a:solidFill>
                <a:latin typeface="Arial"/>
                <a:ea typeface="Arial"/>
                <a:cs typeface="Arial"/>
                <a:sym typeface="Arial"/>
              </a:rPr>
              <a:t> in </a:t>
            </a:r>
            <a:r>
              <a:rPr b="1" lang="en-US" sz="3200">
                <a:solidFill>
                  <a:schemeClr val="dk1"/>
                </a:solidFill>
                <a:latin typeface="Arial"/>
                <a:ea typeface="Arial"/>
                <a:cs typeface="Arial"/>
                <a:sym typeface="Arial"/>
              </a:rPr>
              <a:t>I</a:t>
            </a:r>
            <a:r>
              <a:rPr b="1" lang="en-US" sz="2800">
                <a:solidFill>
                  <a:srgbClr val="880106"/>
                </a:solidFill>
                <a:latin typeface="Arial"/>
                <a:ea typeface="Arial"/>
                <a:cs typeface="Arial"/>
                <a:sym typeface="Arial"/>
              </a:rPr>
              <a:t>schemic </a:t>
            </a:r>
            <a:r>
              <a:rPr b="1" lang="en-US" sz="3200">
                <a:solidFill>
                  <a:schemeClr val="dk1"/>
                </a:solidFill>
                <a:latin typeface="Arial"/>
                <a:ea typeface="Arial"/>
                <a:cs typeface="Arial"/>
                <a:sym typeface="Arial"/>
              </a:rPr>
              <a:t>S</a:t>
            </a:r>
            <a:r>
              <a:rPr b="1" lang="en-US" sz="2800">
                <a:solidFill>
                  <a:srgbClr val="880106"/>
                </a:solidFill>
                <a:latin typeface="Arial"/>
                <a:ea typeface="Arial"/>
                <a:cs typeface="Arial"/>
                <a:sym typeface="Arial"/>
              </a:rPr>
              <a:t>yndromes </a:t>
            </a:r>
            <a:r>
              <a:rPr b="1" lang="en-US" sz="3200">
                <a:solidFill>
                  <a:schemeClr val="dk1"/>
                </a:solidFill>
                <a:latin typeface="Arial"/>
                <a:ea typeface="Arial"/>
                <a:cs typeface="Arial"/>
                <a:sym typeface="Arial"/>
              </a:rPr>
              <a:t>II</a:t>
            </a:r>
            <a:r>
              <a:rPr b="1" lang="en-US" sz="3200">
                <a:solidFill>
                  <a:srgbClr val="880106"/>
                </a:solidFill>
                <a:latin typeface="Arial"/>
                <a:ea typeface="Arial"/>
                <a:cs typeface="Arial"/>
                <a:sym typeface="Arial"/>
              </a:rPr>
              <a:t> (</a:t>
            </a:r>
            <a:r>
              <a:rPr b="1" lang="en-US" sz="3200">
                <a:solidFill>
                  <a:schemeClr val="dk1"/>
                </a:solidFill>
                <a:latin typeface="Arial"/>
                <a:ea typeface="Arial"/>
                <a:cs typeface="Arial"/>
                <a:sym typeface="Arial"/>
              </a:rPr>
              <a:t>AEGIS-II</a:t>
            </a:r>
            <a:r>
              <a:rPr b="1" lang="en-US" sz="3200">
                <a:solidFill>
                  <a:srgbClr val="880106"/>
                </a:solidFill>
                <a:latin typeface="Arial"/>
                <a:ea typeface="Arial"/>
                <a:cs typeface="Arial"/>
                <a:sym typeface="Arial"/>
              </a:rPr>
              <a:t>)</a:t>
            </a:r>
            <a:r>
              <a:rPr b="1" lang="en-US" sz="2800">
                <a:solidFill>
                  <a:srgbClr val="880106"/>
                </a:solidFill>
                <a:latin typeface="Arial"/>
                <a:ea typeface="Arial"/>
                <a:cs typeface="Arial"/>
                <a:sym typeface="Arial"/>
              </a:rPr>
              <a:t> Trial)</a:t>
            </a:r>
            <a:endParaRPr sz="1800">
              <a:solidFill>
                <a:schemeClr val="dk1"/>
              </a:solidFill>
              <a:latin typeface="Arial"/>
              <a:ea typeface="Arial"/>
              <a:cs typeface="Arial"/>
              <a:sym typeface="Arial"/>
            </a:endParaRPr>
          </a:p>
        </p:txBody>
      </p:sp>
      <p:sp>
        <p:nvSpPr>
          <p:cNvPr id="61" name="Google Shape;61;p1"/>
          <p:cNvSpPr txBox="1"/>
          <p:nvPr/>
        </p:nvSpPr>
        <p:spPr>
          <a:xfrm>
            <a:off x="726989" y="2566924"/>
            <a:ext cx="10873946" cy="3666388"/>
          </a:xfrm>
          <a:prstGeom prst="rect">
            <a:avLst/>
          </a:prstGeom>
          <a:gradFill>
            <a:gsLst>
              <a:gs pos="0">
                <a:srgbClr val="8D8E92"/>
              </a:gs>
              <a:gs pos="50000">
                <a:srgbClr val="7E8185"/>
              </a:gs>
              <a:gs pos="100000">
                <a:srgbClr val="6F7175"/>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lang="en-US" sz="1800">
                <a:solidFill>
                  <a:schemeClr val="lt1"/>
                </a:solidFill>
                <a:latin typeface="Arial"/>
                <a:ea typeface="Arial"/>
                <a:cs typeface="Arial"/>
                <a:sym typeface="Arial"/>
              </a:rPr>
              <a:t>C. Michael Gibson, M.S., M.D.; Danielle Duffy, M.D.; Gerald Chi, M.D.; Serge Korjian, M.D.; M. Cecilia Bahit, M.D.; John H. Alexander, M.D., M.H.S.; A. Michael Lincoff, M.D.; Mark Heise, Ph.D.; Pierluigi Tricoci, M.D., Ph.D., M.H.S.; Jose C. Nicolau, M.D., PhD; Renato Lopes, M.D.; Bela Merkely, M.D.; Basil S. Lewis, M.D.; Jan H. Cornel, M.D.; Jaroslaw Trebacz, M.D.; Alexander Parkhomenko, M.D.; Peter Libby, M.D.; Frank Sacks, M.D.</a:t>
            </a:r>
            <a:r>
              <a:rPr b="1" lang="en-US" sz="1800">
                <a:solidFill>
                  <a:schemeClr val="lt1"/>
                </a:solidFill>
                <a:latin typeface="Arial"/>
                <a:ea typeface="Arial"/>
                <a:cs typeface="Arial"/>
                <a:sym typeface="Arial"/>
              </a:rPr>
              <a:t>; </a:t>
            </a:r>
            <a:r>
              <a:rPr lang="en-US" sz="1800">
                <a:solidFill>
                  <a:schemeClr val="lt1"/>
                </a:solidFill>
                <a:latin typeface="Arial"/>
                <a:ea typeface="Arial"/>
                <a:cs typeface="Arial"/>
                <a:sym typeface="Arial"/>
              </a:rPr>
              <a:t>Thomas J. Povsic, M.D. Ph.D.;</a:t>
            </a:r>
            <a:r>
              <a:rPr lang="en-US" sz="1800">
                <a:solidFill>
                  <a:srgbClr val="FFFFFF"/>
                </a:solidFill>
                <a:latin typeface="Arial"/>
                <a:ea typeface="Arial"/>
                <a:cs typeface="Arial"/>
                <a:sym typeface="Arial"/>
              </a:rPr>
              <a:t> </a:t>
            </a:r>
            <a:r>
              <a:rPr lang="en-US" sz="1800">
                <a:solidFill>
                  <a:schemeClr val="lt1"/>
                </a:solidFill>
                <a:latin typeface="Arial"/>
                <a:ea typeface="Arial"/>
                <a:cs typeface="Arial"/>
                <a:sym typeface="Arial"/>
              </a:rPr>
              <a:t>Lawrence I. Deckelbaum, M.D.; Jenny Mears; Marc Bonaca, M.D.; Shaun G. Goodman, M.D., M.S.c.; Deepak L. Bhatt, M.D., M.P.H.; Michal Tendera, M.D.; P. Gabriel Steg, M.D.; Paul Ridker, M.D.; Philip Aylward, M.D.; John Kastelein, M.D.; Christophe Bode, M.D.; Kenneth W. Mahaffey, M.D;  Stephen J. Nicholls, M.B.B.S., Ph.D..; Stuart Pocock, Ph.D.; Roxana Mehran, M.D.; Robert Harrington, M.D. </a:t>
            </a:r>
            <a:endParaRPr/>
          </a:p>
          <a:p>
            <a:pPr indent="0" lvl="0" marL="0" marR="0" rtl="0" algn="ctr">
              <a:lnSpc>
                <a:spcPct val="115000"/>
              </a:lnSpc>
              <a:spcBef>
                <a:spcPts val="0"/>
              </a:spcBef>
              <a:spcAft>
                <a:spcPts val="0"/>
              </a:spcAft>
              <a:buNone/>
            </a:pPr>
            <a:r>
              <a:t/>
            </a:r>
            <a:endParaRPr sz="1800">
              <a:solidFill>
                <a:schemeClr val="lt1"/>
              </a:solidFill>
              <a:latin typeface="Arial"/>
              <a:ea typeface="Arial"/>
              <a:cs typeface="Arial"/>
              <a:sym typeface="Arial"/>
            </a:endParaRPr>
          </a:p>
          <a:p>
            <a:pPr indent="0" lvl="0" marL="0" marR="0" rtl="0" algn="ctr">
              <a:lnSpc>
                <a:spcPct val="115000"/>
              </a:lnSpc>
              <a:spcBef>
                <a:spcPts val="0"/>
              </a:spcBef>
              <a:spcAft>
                <a:spcPts val="0"/>
              </a:spcAft>
              <a:buNone/>
            </a:pPr>
            <a:r>
              <a:rPr lang="en-US" sz="2400">
                <a:solidFill>
                  <a:schemeClr val="lt1"/>
                </a:solidFill>
                <a:latin typeface="Arial"/>
                <a:ea typeface="Arial"/>
                <a:cs typeface="Arial"/>
                <a:sym typeface="Arial"/>
              </a:rPr>
              <a:t>On Behalf of the AEGIS-II Committees and Investigators</a:t>
            </a:r>
            <a:endParaRPr sz="24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0"/>
          <p:cNvSpPr txBox="1"/>
          <p:nvPr>
            <p:ph idx="1" type="body"/>
          </p:nvPr>
        </p:nvSpPr>
        <p:spPr>
          <a:xfrm>
            <a:off x="1796527" y="219233"/>
            <a:ext cx="9940066" cy="387798"/>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800"/>
              <a:buNone/>
            </a:pPr>
            <a:r>
              <a:rPr b="1" lang="en-US">
                <a:latin typeface="Arial"/>
                <a:ea typeface="Arial"/>
                <a:cs typeface="Arial"/>
                <a:sym typeface="Arial"/>
              </a:rPr>
              <a:t>Trial Leadership</a:t>
            </a:r>
            <a:endParaRPr/>
          </a:p>
        </p:txBody>
      </p:sp>
      <p:sp>
        <p:nvSpPr>
          <p:cNvPr id="334" name="Google Shape;334;p10"/>
          <p:cNvSpPr txBox="1"/>
          <p:nvPr>
            <p:ph idx="2" type="body"/>
          </p:nvPr>
        </p:nvSpPr>
        <p:spPr>
          <a:xfrm>
            <a:off x="324522" y="1081698"/>
            <a:ext cx="11542955" cy="5469710"/>
          </a:xfrm>
          <a:prstGeom prst="rect">
            <a:avLst/>
          </a:prstGeom>
          <a:noFill/>
          <a:ln>
            <a:noFill/>
          </a:ln>
        </p:spPr>
        <p:txBody>
          <a:bodyPr anchorCtr="0" anchor="t" bIns="0" lIns="0" spcFirstLastPara="1" rIns="0" wrap="square" tIns="0">
            <a:noAutofit/>
          </a:bodyPr>
          <a:lstStyle/>
          <a:p>
            <a:pPr indent="0" lvl="0" marL="0" marR="0" rtl="0" algn="l">
              <a:lnSpc>
                <a:spcPct val="107000"/>
              </a:lnSpc>
              <a:spcBef>
                <a:spcPts val="0"/>
              </a:spcBef>
              <a:spcAft>
                <a:spcPts val="0"/>
              </a:spcAft>
              <a:buClr>
                <a:schemeClr val="dk1"/>
              </a:buClr>
              <a:buSzPts val="1800"/>
              <a:buNone/>
            </a:pPr>
            <a:r>
              <a:rPr b="1" lang="en-US" sz="1800">
                <a:solidFill>
                  <a:schemeClr val="dk1"/>
                </a:solidFill>
                <a:latin typeface="Arial"/>
                <a:ea typeface="Arial"/>
                <a:cs typeface="Arial"/>
                <a:sym typeface="Arial"/>
              </a:rPr>
              <a:t>Executive Committee: </a:t>
            </a:r>
            <a:endParaRPr b="1" sz="1800">
              <a:solidFill>
                <a:schemeClr val="dk1"/>
              </a:solidFill>
              <a:latin typeface="Arial"/>
              <a:ea typeface="Arial"/>
              <a:cs typeface="Arial"/>
              <a:sym typeface="Arial"/>
            </a:endParaRPr>
          </a:p>
          <a:p>
            <a:pPr indent="0" lvl="0" marL="0" marR="0" rtl="0" algn="l">
              <a:lnSpc>
                <a:spcPct val="107000"/>
              </a:lnSpc>
              <a:spcBef>
                <a:spcPts val="0"/>
              </a:spcBef>
              <a:spcAft>
                <a:spcPts val="0"/>
              </a:spcAft>
              <a:buClr>
                <a:schemeClr val="dk1"/>
              </a:buClr>
              <a:buSzPts val="1800"/>
              <a:buNone/>
            </a:pPr>
            <a:r>
              <a:rPr lang="en-US" sz="1800">
                <a:solidFill>
                  <a:schemeClr val="dk1"/>
                </a:solidFill>
                <a:latin typeface="Arial"/>
                <a:ea typeface="Arial"/>
                <a:cs typeface="Arial"/>
                <a:sym typeface="Arial"/>
              </a:rPr>
              <a:t>C. Michael Gibson, MS, MD (Chairman); Robert A. Harrington, MD, (Co-Chairman)</a:t>
            </a:r>
            <a:endParaRPr/>
          </a:p>
          <a:p>
            <a:pPr indent="0" lvl="0" marL="0" marR="0" rtl="0" algn="l">
              <a:lnSpc>
                <a:spcPct val="107000"/>
              </a:lnSpc>
              <a:spcBef>
                <a:spcPts val="800"/>
              </a:spcBef>
              <a:spcAft>
                <a:spcPts val="0"/>
              </a:spcAft>
              <a:buClr>
                <a:schemeClr val="dk1"/>
              </a:buClr>
              <a:buSzPts val="1800"/>
              <a:buNone/>
            </a:pPr>
            <a:r>
              <a:rPr lang="en-US" sz="1800">
                <a:solidFill>
                  <a:schemeClr val="dk1"/>
                </a:solidFill>
                <a:latin typeface="Arial"/>
                <a:ea typeface="Arial"/>
                <a:cs typeface="Arial"/>
                <a:sym typeface="Arial"/>
              </a:rPr>
              <a:t>John Alexander, MD, MHS; Philip A. Aylward, BM, BCh, PhD; Deepak Bhatt, MD, MPH; Christoph Bode, MD; Shaun Goodman, MD, MS​​c; John Kastelein, MD, PhD; Kenneth Mahaffey, MD; A. Michael Lincoff, MD; Roxana Mehran, MD; Stephen J. Nicholls, MBBS, PhD; </a:t>
            </a:r>
            <a:r>
              <a:rPr lang="en-US" sz="1800">
                <a:solidFill>
                  <a:schemeClr val="dk1"/>
                </a:solidFill>
                <a:highlight>
                  <a:srgbClr val="FFFFFF"/>
                </a:highlight>
                <a:latin typeface="Arial"/>
                <a:ea typeface="Arial"/>
                <a:cs typeface="Arial"/>
                <a:sym typeface="Arial"/>
              </a:rPr>
              <a:t>Stuart Pocock, </a:t>
            </a:r>
            <a:r>
              <a:rPr lang="en-US" sz="1800">
                <a:solidFill>
                  <a:schemeClr val="dk1"/>
                </a:solidFill>
                <a:latin typeface="Arial"/>
                <a:ea typeface="Arial"/>
                <a:cs typeface="Arial"/>
                <a:sym typeface="Arial"/>
              </a:rPr>
              <a:t>PhD</a:t>
            </a:r>
            <a:r>
              <a:rPr lang="en-US" sz="1800">
                <a:solidFill>
                  <a:schemeClr val="dk1"/>
                </a:solidFill>
                <a:highlight>
                  <a:srgbClr val="FFFFFF"/>
                </a:highlight>
                <a:latin typeface="Arial"/>
                <a:ea typeface="Arial"/>
                <a:cs typeface="Arial"/>
                <a:sym typeface="Arial"/>
              </a:rPr>
              <a:t>; Paul Ridker, MD; P. Gabriel Steg, MD; Michal Tendera, MD. Sponsor Representatives: </a:t>
            </a:r>
            <a:r>
              <a:rPr lang="en-US" sz="1800">
                <a:solidFill>
                  <a:schemeClr val="dk1"/>
                </a:solidFill>
                <a:latin typeface="Arial"/>
                <a:ea typeface="Arial"/>
                <a:cs typeface="Arial"/>
                <a:sym typeface="Arial"/>
              </a:rPr>
              <a:t>Danielle Duffy, MD; Pierluigi Tricoci, MD, PhD.</a:t>
            </a:r>
            <a:endParaRPr/>
          </a:p>
          <a:p>
            <a:pPr indent="0" lvl="0" marL="0" marR="0" rtl="0" algn="l">
              <a:lnSpc>
                <a:spcPct val="107000"/>
              </a:lnSpc>
              <a:spcBef>
                <a:spcPts val="1000"/>
              </a:spcBef>
              <a:spcAft>
                <a:spcPts val="0"/>
              </a:spcAft>
              <a:buClr>
                <a:schemeClr val="dk1"/>
              </a:buClr>
              <a:buSzPts val="1800"/>
              <a:buNone/>
            </a:pPr>
            <a:r>
              <a:rPr b="1" lang="en-US" sz="1800">
                <a:solidFill>
                  <a:schemeClr val="dk1"/>
                </a:solidFill>
                <a:latin typeface="Arial"/>
                <a:ea typeface="Arial"/>
                <a:cs typeface="Arial"/>
                <a:sym typeface="Arial"/>
              </a:rPr>
              <a:t>Independent Data Monitoring Committee: </a:t>
            </a:r>
            <a:endParaRPr b="1" sz="1800">
              <a:solidFill>
                <a:schemeClr val="dk1"/>
              </a:solidFill>
              <a:latin typeface="Arial"/>
              <a:ea typeface="Arial"/>
              <a:cs typeface="Arial"/>
              <a:sym typeface="Arial"/>
            </a:endParaRPr>
          </a:p>
          <a:p>
            <a:pPr indent="0" lvl="0" marL="0" marR="0" rtl="0" algn="l">
              <a:lnSpc>
                <a:spcPct val="107000"/>
              </a:lnSpc>
              <a:spcBef>
                <a:spcPts val="0"/>
              </a:spcBef>
              <a:spcAft>
                <a:spcPts val="0"/>
              </a:spcAft>
              <a:buClr>
                <a:schemeClr val="dk1"/>
              </a:buClr>
              <a:buSzPts val="1800"/>
              <a:buNone/>
            </a:pPr>
            <a:r>
              <a:rPr lang="en-US" sz="1800">
                <a:solidFill>
                  <a:schemeClr val="dk1"/>
                </a:solidFill>
                <a:latin typeface="Arial"/>
                <a:ea typeface="Arial"/>
                <a:cs typeface="Arial"/>
                <a:sym typeface="Arial"/>
              </a:rPr>
              <a:t>Douglas Weaver, MD (Chair); Michel Bertrand, MD; David Faxon, MD; Bruce Molitoris, MD; David Waters, MD; Jan Tijssen, PhD.</a:t>
            </a:r>
            <a:endParaRPr sz="1800">
              <a:solidFill>
                <a:schemeClr val="dk1"/>
              </a:solidFill>
              <a:latin typeface="Arial"/>
              <a:ea typeface="Arial"/>
              <a:cs typeface="Arial"/>
              <a:sym typeface="Arial"/>
            </a:endParaRPr>
          </a:p>
          <a:p>
            <a:pPr indent="0" lvl="0" marL="0" marR="0" rtl="0" algn="l">
              <a:lnSpc>
                <a:spcPct val="107000"/>
              </a:lnSpc>
              <a:spcBef>
                <a:spcPts val="1000"/>
              </a:spcBef>
              <a:spcAft>
                <a:spcPts val="0"/>
              </a:spcAft>
              <a:buClr>
                <a:schemeClr val="dk1"/>
              </a:buClr>
              <a:buSzPts val="1800"/>
              <a:buNone/>
            </a:pPr>
            <a:r>
              <a:rPr b="1" lang="en-US" sz="1800">
                <a:solidFill>
                  <a:schemeClr val="dk1"/>
                </a:solidFill>
                <a:latin typeface="Arial"/>
                <a:ea typeface="Arial"/>
                <a:cs typeface="Arial"/>
                <a:sym typeface="Arial"/>
              </a:rPr>
              <a:t>Clinical Events (Adjudication) Committee:</a:t>
            </a:r>
            <a:endParaRPr/>
          </a:p>
          <a:p>
            <a:pPr indent="0" lvl="0" marL="0" marR="0" rtl="0" algn="l">
              <a:lnSpc>
                <a:spcPct val="107000"/>
              </a:lnSpc>
              <a:spcBef>
                <a:spcPts val="0"/>
              </a:spcBef>
              <a:spcAft>
                <a:spcPts val="0"/>
              </a:spcAft>
              <a:buClr>
                <a:schemeClr val="dk1"/>
              </a:buClr>
              <a:buSzPts val="1800"/>
              <a:buNone/>
            </a:pPr>
            <a:r>
              <a:rPr lang="en-US" sz="1800">
                <a:solidFill>
                  <a:schemeClr val="dk1"/>
                </a:solidFill>
                <a:latin typeface="Arial"/>
                <a:ea typeface="Arial"/>
                <a:cs typeface="Arial"/>
                <a:sym typeface="Arial"/>
              </a:rPr>
              <a:t>Venu Menon, MD (CEC Director); Vidyasagar Kalahasti, MD (CEC Associator Director); Aldo Schenone, MD; Dane Meredith, MD; Jonathan Hansen, MD; Nyal Borges, MD; Cameron Lambert, MD; Bryan Wilner, MD; Amit Goyal, MD; Anirudh Kumar, MD; Kartik Telukuntla, MD; Divyang Patel, MD; Robert Montgomery, MD; Reza Reyaldeen, MD; Todd Brophy, MD; Travis Howard, MD; Balint Laczay, MD; Rohan Shah, MD; Ramya Vajapey, MD; Zachary Goff, MD; Nicholas Kamp, MD; Trent Wei, MD; David Katzianer, MD; Erich Kiehl, MD; Dane Meredith, MD; Jitendra Sharma, MD; Nirav Vora, MD</a:t>
            </a:r>
            <a:r>
              <a:rPr lang="en-US" sz="1800">
                <a:solidFill>
                  <a:schemeClr val="dk1"/>
                </a:solidFill>
                <a:highlight>
                  <a:srgbClr val="FFFFFF"/>
                </a:highlight>
                <a:latin typeface="Arial"/>
                <a:ea typeface="Arial"/>
                <a:cs typeface="Arial"/>
                <a:sym typeface="Arial"/>
              </a:rPr>
              <a:t>; Siddharth Sehgal, MD; Ken Uchino, MD; Willis C. Maddrey, MD; James H. Lewis, MD;</a:t>
            </a:r>
            <a:r>
              <a:rPr lang="en-US" sz="1800">
                <a:solidFill>
                  <a:schemeClr val="dk1"/>
                </a:solidFill>
                <a:latin typeface="Arial"/>
                <a:ea typeface="Arial"/>
                <a:cs typeface="Arial"/>
                <a:sym typeface="Arial"/>
              </a:rPr>
              <a:t> James Freston, MD, PhD.</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1"/>
          <p:cNvSpPr txBox="1"/>
          <p:nvPr>
            <p:ph type="title"/>
          </p:nvPr>
        </p:nvSpPr>
        <p:spPr>
          <a:xfrm>
            <a:off x="1684539" y="0"/>
            <a:ext cx="8617256" cy="845985"/>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1"/>
              </a:buClr>
              <a:buSzPts val="2800"/>
              <a:buFont typeface="Arial"/>
              <a:buNone/>
            </a:pPr>
            <a:r>
              <a:rPr b="1" lang="en-US">
                <a:latin typeface="Arial"/>
                <a:ea typeface="Arial"/>
                <a:cs typeface="Arial"/>
                <a:sym typeface="Arial"/>
              </a:rPr>
              <a:t>National Lead Investigators</a:t>
            </a:r>
            <a:endParaRPr/>
          </a:p>
        </p:txBody>
      </p:sp>
      <p:sp>
        <p:nvSpPr>
          <p:cNvPr id="340" name="Google Shape;340;p11"/>
          <p:cNvSpPr txBox="1"/>
          <p:nvPr/>
        </p:nvSpPr>
        <p:spPr>
          <a:xfrm>
            <a:off x="336549" y="1333850"/>
            <a:ext cx="11494724"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(Argentina) Cecilia Bahit,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(Australia) Gemma Figtree, MB BS, DPHIL (OXON), FRACP, FCSANZ, FAHA;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(Austria) Kurt Huber, MD, FESC, FACC, FAHA;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(Belgium) Pascal Vranckx,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(Brazil) Renato Lopes, MD, MHS, PhD; (Brazil) Jose Carlos Nicolau,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(Bulgaria) Nina Gotcheva,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(Canada) Kevin Bainey, MD, MSc;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(Chile) Juan Carlos Prieto,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(Colombia) Miguel Urina Triana, MD, MSc, PhD, FACC;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(Czech Republic) Miroslav Solar,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(Denmark) Svend Eggert Jensen, MD, PhD, FESC; Morten Bøttcher,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(Estonia) Margus Viigimaa, MD, PhD, FESC;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(Finland) Mika Laine,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(France) Gilles Montalescot,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(Georgia) Tamaz Shaburishvili;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(Germany) Daniel Duerschmied,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(Greece) Dimistris Tousoulis,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(Hong Kong) Michael Lee,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(Hungary) Bela Merkely, MD, PhD;</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 (Israel) Basil Lewis, MD;</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 (Italy) Giuseppe Ambrosio,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(Japan) Satoshi Yasuda,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(Latvia) Andrejs Erglis,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(Lithuania) Rimvydas Slapikas,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(Malaysia) Alan Fong,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(Mexico) Jose Luis Leiva Pons, MD;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(Netherlands) Jan H. Cornel,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(New Zealand) Harvey White,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(Norway) Vibeke Juliebø,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(Peru) Manuel Horna, MD, FACC, FASE, FESC;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(Poland) Jaroslaw Trebacz, MD;</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(Portugal) João Morais,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(Romania) Dragos Vinereanu,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(Russia) Sergey Zenin,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(Serbia) Nebojsa Tasic,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(Singapore) Jack Tan,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(Slovakia) Jan Murin,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(South Africa) Lesley Burgess,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(South Korea) Hyun Jae Kang,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(Spain) Angel Cequier Fillat,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(Sweden) Emil Hagström,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(Switzerland) Stephan Windecker,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(Taiwan) Jiunn-Lee Lin,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(Thailand) Piyamitr Sritara, MD, PhD;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(Turkey) Umit Guray,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(United Kingdom) Vijay Kunadian, MD;</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(Ukraine) Alexandr Parkhomenko, MD; </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(United States) Marc Bonaca, MD, MPH, Thomas Povsic, MD.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200">
                <a:solidFill>
                  <a:schemeClr val="dk1"/>
                </a:solidFill>
                <a:latin typeface="Arial"/>
                <a:ea typeface="Arial"/>
                <a:cs typeface="Arial"/>
                <a:sym typeface="Arial"/>
              </a:rPr>
              <a:t>We would like to thank </a:t>
            </a:r>
            <a:r>
              <a:rPr b="1" lang="en-US" sz="1200">
                <a:solidFill>
                  <a:schemeClr val="dk1"/>
                </a:solidFill>
                <a:latin typeface="Arial"/>
                <a:ea typeface="Arial"/>
                <a:cs typeface="Arial"/>
                <a:sym typeface="Arial"/>
              </a:rPr>
              <a:t>Dr. Anthony Gershlick,</a:t>
            </a:r>
            <a:r>
              <a:rPr lang="en-US" sz="1200">
                <a:solidFill>
                  <a:schemeClr val="dk1"/>
                </a:solidFill>
                <a:latin typeface="Arial"/>
                <a:ea typeface="Arial"/>
                <a:cs typeface="Arial"/>
                <a:sym typeface="Arial"/>
              </a:rPr>
              <a:t> the country leader of the United Kingdom, and </a:t>
            </a:r>
            <a:r>
              <a:rPr b="1" lang="en-US" sz="1200">
                <a:solidFill>
                  <a:schemeClr val="dk1"/>
                </a:solidFill>
                <a:latin typeface="Arial"/>
                <a:ea typeface="Arial"/>
                <a:cs typeface="Arial"/>
                <a:sym typeface="Arial"/>
              </a:rPr>
              <a:t>Dr. Amadeu Betriu</a:t>
            </a:r>
            <a:r>
              <a:rPr lang="en-US" sz="1200">
                <a:solidFill>
                  <a:schemeClr val="dk1"/>
                </a:solidFill>
                <a:latin typeface="Arial"/>
                <a:ea typeface="Arial"/>
                <a:cs typeface="Arial"/>
                <a:sym typeface="Arial"/>
              </a:rPr>
              <a:t>, the country leader of Spain for their enormous contribution to the study prior to their untimely deaths. We miss them as friends and colleagues.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41" name="Google Shape;341;p11"/>
          <p:cNvSpPr txBox="1"/>
          <p:nvPr/>
        </p:nvSpPr>
        <p:spPr>
          <a:xfrm>
            <a:off x="1266363" y="845985"/>
            <a:ext cx="1009763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18,226 participants at </a:t>
            </a:r>
            <a:r>
              <a:rPr b="1" lang="en-US" sz="1600">
                <a:solidFill>
                  <a:srgbClr val="000000"/>
                </a:solidFill>
                <a:latin typeface="Arial"/>
                <a:ea typeface="Arial"/>
                <a:cs typeface="Arial"/>
                <a:sym typeface="Arial"/>
              </a:rPr>
              <a:t>886 sites in 49 countries </a:t>
            </a:r>
            <a:r>
              <a:rPr lang="en-US" sz="1600">
                <a:solidFill>
                  <a:srgbClr val="000000"/>
                </a:solidFill>
                <a:latin typeface="Arial"/>
                <a:ea typeface="Arial"/>
                <a:cs typeface="Arial"/>
                <a:sym typeface="Arial"/>
              </a:rPr>
              <a:t>were randomized between March 2018 and November 2022</a:t>
            </a:r>
            <a:endParaRPr sz="16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2"/>
          <p:cNvSpPr txBox="1"/>
          <p:nvPr>
            <p:ph type="title"/>
          </p:nvPr>
        </p:nvSpPr>
        <p:spPr>
          <a:xfrm>
            <a:off x="1824203" y="0"/>
            <a:ext cx="8617256" cy="845985"/>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1"/>
              </a:buClr>
              <a:buSzPts val="2800"/>
              <a:buFont typeface="Arial"/>
              <a:buNone/>
            </a:pPr>
            <a:r>
              <a:rPr b="1" lang="en-US"/>
              <a:t>Baseline Characteristics</a:t>
            </a:r>
            <a:endParaRPr/>
          </a:p>
        </p:txBody>
      </p:sp>
      <p:graphicFrame>
        <p:nvGraphicFramePr>
          <p:cNvPr id="347" name="Google Shape;347;p12"/>
          <p:cNvGraphicFramePr/>
          <p:nvPr/>
        </p:nvGraphicFramePr>
        <p:xfrm>
          <a:off x="2144628" y="1576780"/>
          <a:ext cx="3000000" cy="3000000"/>
        </p:xfrm>
        <a:graphic>
          <a:graphicData uri="http://schemas.openxmlformats.org/drawingml/2006/table">
            <a:tbl>
              <a:tblPr bandRow="1">
                <a:noFill/>
                <a:tableStyleId>{D480975A-9FB7-49AA-AE7D-03610D593061}</a:tableStyleId>
              </a:tblPr>
              <a:tblGrid>
                <a:gridCol w="5085050"/>
                <a:gridCol w="1531225"/>
                <a:gridCol w="1519925"/>
              </a:tblGrid>
              <a:tr h="77250">
                <a:tc>
                  <a:txBody>
                    <a:bodyPr/>
                    <a:lstStyle/>
                    <a:p>
                      <a:pPr indent="0" lvl="0" marL="0" marR="0" rtl="0" algn="l">
                        <a:lnSpc>
                          <a:spcPct val="115000"/>
                        </a:lnSpc>
                        <a:spcBef>
                          <a:spcPts val="0"/>
                        </a:spcBef>
                        <a:spcAft>
                          <a:spcPts val="0"/>
                        </a:spcAft>
                        <a:buNone/>
                      </a:pPr>
                      <a:r>
                        <a:rPr lang="en-US" sz="1800" u="none" cap="none" strike="noStrike">
                          <a:latin typeface="Arial"/>
                          <a:ea typeface="Arial"/>
                          <a:cs typeface="Arial"/>
                          <a:sym typeface="Arial"/>
                        </a:rPr>
                        <a:t>Type of index MI - no. (%)</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CSL 112 </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Placebo</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182880" marR="0" rtl="0" algn="l">
                        <a:lnSpc>
                          <a:spcPct val="115000"/>
                        </a:lnSpc>
                        <a:spcBef>
                          <a:spcPts val="0"/>
                        </a:spcBef>
                        <a:spcAft>
                          <a:spcPts val="0"/>
                        </a:spcAft>
                        <a:buNone/>
                      </a:pPr>
                      <a:r>
                        <a:rPr b="1" lang="en-US" sz="1800" u="none" cap="none" strike="noStrike">
                          <a:latin typeface="Arial"/>
                          <a:ea typeface="Arial"/>
                          <a:cs typeface="Arial"/>
                          <a:sym typeface="Arial"/>
                        </a:rPr>
                        <a:t>STEMI</a:t>
                      </a:r>
                      <a:endParaRPr b="1"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4606 (50.5)</a:t>
                      </a:r>
                      <a:endParaRPr b="1"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4600 (50.5)</a:t>
                      </a:r>
                      <a:endParaRPr b="1"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182880" marR="0" rtl="0" algn="l">
                        <a:lnSpc>
                          <a:spcPct val="115000"/>
                        </a:lnSpc>
                        <a:spcBef>
                          <a:spcPts val="0"/>
                        </a:spcBef>
                        <a:spcAft>
                          <a:spcPts val="0"/>
                        </a:spcAft>
                        <a:buNone/>
                      </a:pPr>
                      <a:r>
                        <a:rPr lang="en-US" sz="1800" u="none" cap="none" strike="noStrike">
                          <a:latin typeface="Arial"/>
                          <a:ea typeface="Arial"/>
                          <a:cs typeface="Arial"/>
                          <a:sym typeface="Arial"/>
                        </a:rPr>
                        <a:t>NSTEMI</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4506 (49.5)</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4507 (49.5)</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b="1" lang="en-US" sz="1800" u="none" cap="none" strike="noStrike">
                          <a:latin typeface="Arial"/>
                          <a:ea typeface="Arial"/>
                          <a:cs typeface="Arial"/>
                          <a:sym typeface="Arial"/>
                        </a:rPr>
                        <a:t>PCI performed for index MI – no. (%)</a:t>
                      </a:r>
                      <a:endParaRPr b="1"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8037 (88.2)</a:t>
                      </a:r>
                      <a:endParaRPr b="1"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7997 (87.8)</a:t>
                      </a:r>
                      <a:endParaRPr b="1"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lang="en-US" sz="1800" u="none" cap="none" strike="noStrike">
                          <a:latin typeface="Arial"/>
                          <a:ea typeface="Arial"/>
                          <a:cs typeface="Arial"/>
                          <a:sym typeface="Arial"/>
                        </a:rPr>
                        <a:t>Medications at time of Randomization – no. (%)</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 </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 </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182880" marR="0" rtl="0" algn="l">
                        <a:lnSpc>
                          <a:spcPct val="115000"/>
                        </a:lnSpc>
                        <a:spcBef>
                          <a:spcPts val="0"/>
                        </a:spcBef>
                        <a:spcAft>
                          <a:spcPts val="0"/>
                        </a:spcAft>
                        <a:buNone/>
                      </a:pPr>
                      <a:r>
                        <a:rPr lang="en-US" sz="1800" u="none" cap="none" strike="noStrike">
                          <a:latin typeface="Arial"/>
                          <a:ea typeface="Arial"/>
                          <a:cs typeface="Arial"/>
                          <a:sym typeface="Arial"/>
                        </a:rPr>
                        <a:t>Aspirin</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8489 (93.2)</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8473 (93.0)</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182880" marR="0" rtl="0" algn="l">
                        <a:lnSpc>
                          <a:spcPct val="115000"/>
                        </a:lnSpc>
                        <a:spcBef>
                          <a:spcPts val="0"/>
                        </a:spcBef>
                        <a:spcAft>
                          <a:spcPts val="0"/>
                        </a:spcAft>
                        <a:buNone/>
                      </a:pPr>
                      <a:r>
                        <a:rPr lang="en-US" sz="1800" u="none" cap="none" strike="noStrike">
                          <a:latin typeface="Arial"/>
                          <a:ea typeface="Arial"/>
                          <a:cs typeface="Arial"/>
                          <a:sym typeface="Arial"/>
                        </a:rPr>
                        <a:t>P2Y12 inhibitor or other anti-platelet agent</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8508 (93.4)</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8490 (93.2)</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182880" marR="0" rtl="0" algn="l">
                        <a:lnSpc>
                          <a:spcPct val="115000"/>
                        </a:lnSpc>
                        <a:spcBef>
                          <a:spcPts val="0"/>
                        </a:spcBef>
                        <a:spcAft>
                          <a:spcPts val="0"/>
                        </a:spcAft>
                        <a:buNone/>
                      </a:pPr>
                      <a:r>
                        <a:rPr b="1" lang="en-US" sz="1800" u="none" cap="none" strike="noStrike">
                          <a:latin typeface="Arial"/>
                          <a:ea typeface="Arial"/>
                          <a:cs typeface="Arial"/>
                          <a:sym typeface="Arial"/>
                        </a:rPr>
                        <a:t>HMG CoA reductase inhibitor (statin)</a:t>
                      </a:r>
                      <a:endParaRPr b="1"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8429 (92.5)</a:t>
                      </a:r>
                      <a:endParaRPr b="1"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8424 (92.5)</a:t>
                      </a:r>
                      <a:endParaRPr b="1"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182880" marR="0" rtl="0" algn="l">
                        <a:lnSpc>
                          <a:spcPct val="115000"/>
                        </a:lnSpc>
                        <a:spcBef>
                          <a:spcPts val="0"/>
                        </a:spcBef>
                        <a:spcAft>
                          <a:spcPts val="0"/>
                        </a:spcAft>
                        <a:buNone/>
                      </a:pPr>
                      <a:r>
                        <a:rPr lang="en-US" sz="1800" u="none" cap="none" strike="noStrike">
                          <a:latin typeface="Arial"/>
                          <a:ea typeface="Arial"/>
                          <a:cs typeface="Arial"/>
                          <a:sym typeface="Arial"/>
                        </a:rPr>
                        <a:t>     High intensity statin therapy^^</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6871 (75.4)</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6890 (75.7)</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lang="en-US" sz="1800" u="none" cap="none" strike="noStrike">
                          <a:latin typeface="Arial"/>
                          <a:ea typeface="Arial"/>
                          <a:cs typeface="Arial"/>
                          <a:sym typeface="Arial"/>
                        </a:rPr>
                        <a:t>Median lipid level (IQR) –  mg/dL**</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 </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 </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lang="en-US" sz="1800" u="none" cap="none" strike="noStrike">
                          <a:latin typeface="Arial"/>
                          <a:ea typeface="Arial"/>
                          <a:cs typeface="Arial"/>
                          <a:sym typeface="Arial"/>
                        </a:rPr>
                        <a:t>     Total Cholesterol</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160 (133-192)</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159 (133-190)</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b="1" lang="en-US" sz="1800" u="none" cap="none" strike="noStrike">
                          <a:latin typeface="Arial"/>
                          <a:ea typeface="Arial"/>
                          <a:cs typeface="Arial"/>
                          <a:sym typeface="Arial"/>
                        </a:rPr>
                        <a:t>     LDL Cholesterol</a:t>
                      </a:r>
                      <a:endParaRPr b="1"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84 (61-112)</a:t>
                      </a:r>
                      <a:endParaRPr b="1"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84 (62-111)</a:t>
                      </a:r>
                      <a:endParaRPr b="1"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b="1" lang="en-US" sz="1800" u="none" cap="none" strike="noStrike">
                          <a:latin typeface="Arial"/>
                          <a:ea typeface="Arial"/>
                          <a:cs typeface="Arial"/>
                          <a:sym typeface="Arial"/>
                        </a:rPr>
                        <a:t>     HDL Cholesterol</a:t>
                      </a:r>
                      <a:endParaRPr b="1"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39 (33-46)</a:t>
                      </a:r>
                      <a:endParaRPr b="1"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b="1" lang="en-US" sz="1800" u="none" cap="none" strike="noStrike">
                          <a:solidFill>
                            <a:schemeClr val="lt1"/>
                          </a:solidFill>
                          <a:latin typeface="Arial"/>
                          <a:ea typeface="Arial"/>
                          <a:cs typeface="Arial"/>
                          <a:sym typeface="Arial"/>
                        </a:rPr>
                        <a:t>39 (33-47)</a:t>
                      </a:r>
                      <a:endParaRPr b="1"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r h="77250">
                <a:tc>
                  <a:txBody>
                    <a:bodyPr/>
                    <a:lstStyle/>
                    <a:p>
                      <a:pPr indent="0" lvl="0" marL="0" marR="0" rtl="0" algn="l">
                        <a:lnSpc>
                          <a:spcPct val="115000"/>
                        </a:lnSpc>
                        <a:spcBef>
                          <a:spcPts val="0"/>
                        </a:spcBef>
                        <a:spcAft>
                          <a:spcPts val="0"/>
                        </a:spcAft>
                        <a:buNone/>
                      </a:pPr>
                      <a:r>
                        <a:rPr lang="en-US" sz="1800" u="none" cap="none" strike="noStrike">
                          <a:latin typeface="Arial"/>
                          <a:ea typeface="Arial"/>
                          <a:cs typeface="Arial"/>
                          <a:sym typeface="Arial"/>
                        </a:rPr>
                        <a:t>    Triglycerides</a:t>
                      </a:r>
                      <a:endParaRPr sz="1800" u="none" cap="none" strike="noStrike">
                        <a:latin typeface="Arial"/>
                        <a:ea typeface="Arial"/>
                        <a:cs typeface="Arial"/>
                        <a:sym typeface="Arial"/>
                      </a:endParaRPr>
                    </a:p>
                  </a:txBody>
                  <a:tcPr marT="0" marB="0" marR="29325" marL="29325">
                    <a:solidFill>
                      <a:srgbClr val="E5E5E6"/>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156 (117-212)</a:t>
                      </a:r>
                      <a:endParaRPr sz="1800" u="none" cap="none" strike="noStrike">
                        <a:solidFill>
                          <a:schemeClr val="lt1"/>
                        </a:solidFill>
                        <a:latin typeface="Arial"/>
                        <a:ea typeface="Arial"/>
                        <a:cs typeface="Arial"/>
                        <a:sym typeface="Arial"/>
                      </a:endParaRPr>
                    </a:p>
                  </a:txBody>
                  <a:tcPr marT="0" marB="0" marR="29325" marL="29325" anchor="ctr">
                    <a:solidFill>
                      <a:srgbClr val="0E56A5"/>
                    </a:solidFill>
                  </a:tcPr>
                </a:tc>
                <a:tc>
                  <a:txBody>
                    <a:bodyPr/>
                    <a:lstStyle/>
                    <a:p>
                      <a:pPr indent="0" lvl="0" marL="0" marR="0" rtl="0" algn="ctr">
                        <a:lnSpc>
                          <a:spcPct val="115000"/>
                        </a:lnSpc>
                        <a:spcBef>
                          <a:spcPts val="0"/>
                        </a:spcBef>
                        <a:spcAft>
                          <a:spcPts val="0"/>
                        </a:spcAft>
                        <a:buNone/>
                      </a:pPr>
                      <a:r>
                        <a:rPr lang="en-US" sz="1800" u="none" cap="none" strike="noStrike">
                          <a:solidFill>
                            <a:schemeClr val="lt1"/>
                          </a:solidFill>
                          <a:latin typeface="Arial"/>
                          <a:ea typeface="Arial"/>
                          <a:cs typeface="Arial"/>
                          <a:sym typeface="Arial"/>
                        </a:rPr>
                        <a:t>153 (117-208)</a:t>
                      </a:r>
                      <a:endParaRPr sz="1800" u="none" cap="none" strike="noStrike">
                        <a:solidFill>
                          <a:schemeClr val="lt1"/>
                        </a:solidFill>
                        <a:latin typeface="Arial"/>
                        <a:ea typeface="Arial"/>
                        <a:cs typeface="Arial"/>
                        <a:sym typeface="Arial"/>
                      </a:endParaRPr>
                    </a:p>
                  </a:txBody>
                  <a:tcPr marT="0" marB="0" marR="29325" marL="29325" anchor="ctr">
                    <a:solidFill>
                      <a:srgbClr val="C0000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3"/>
          <p:cNvSpPr txBox="1"/>
          <p:nvPr>
            <p:ph type="title"/>
          </p:nvPr>
        </p:nvSpPr>
        <p:spPr>
          <a:xfrm>
            <a:off x="2043079" y="-66061"/>
            <a:ext cx="8617256" cy="845985"/>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1"/>
              </a:buClr>
              <a:buSzPts val="2800"/>
              <a:buFont typeface="Arial"/>
              <a:buNone/>
            </a:pPr>
            <a:r>
              <a:rPr b="1" lang="en-US">
                <a:latin typeface="Arial"/>
                <a:ea typeface="Arial"/>
                <a:cs typeface="Arial"/>
                <a:sym typeface="Arial"/>
              </a:rPr>
              <a:t>Trial Compliance and Follow Up</a:t>
            </a:r>
            <a:endParaRPr/>
          </a:p>
        </p:txBody>
      </p:sp>
      <p:sp>
        <p:nvSpPr>
          <p:cNvPr id="353" name="Google Shape;353;p13"/>
          <p:cNvSpPr txBox="1"/>
          <p:nvPr>
            <p:ph idx="1" type="body"/>
          </p:nvPr>
        </p:nvSpPr>
        <p:spPr>
          <a:xfrm>
            <a:off x="656903" y="1492374"/>
            <a:ext cx="10989339" cy="4573345"/>
          </a:xfrm>
          <a:prstGeom prst="rect">
            <a:avLst/>
          </a:prstGeom>
          <a:noFill/>
          <a:ln>
            <a:noFill/>
          </a:ln>
        </p:spPr>
        <p:txBody>
          <a:bodyPr anchorCtr="0" anchor="t" bIns="0" lIns="0" spcFirstLastPara="1" rIns="0" wrap="square" tIns="0">
            <a:noAutofit/>
          </a:bodyPr>
          <a:lstStyle/>
          <a:p>
            <a:pPr indent="0" lvl="1" marL="288000" rtl="0" algn="l">
              <a:lnSpc>
                <a:spcPct val="100000"/>
              </a:lnSpc>
              <a:spcBef>
                <a:spcPts val="0"/>
              </a:spcBef>
              <a:spcAft>
                <a:spcPts val="0"/>
              </a:spcAft>
              <a:buSzPts val="3200"/>
              <a:buNone/>
            </a:pPr>
            <a:r>
              <a:rPr lang="en-US" sz="3200">
                <a:solidFill>
                  <a:srgbClr val="3A3234"/>
                </a:solidFill>
                <a:latin typeface="Arial"/>
                <a:ea typeface="Arial"/>
                <a:cs typeface="Arial"/>
                <a:sym typeface="Arial"/>
              </a:rPr>
              <a:t>90% of subjects completed all 4 infusions</a:t>
            </a:r>
            <a:endParaRPr/>
          </a:p>
          <a:p>
            <a:pPr indent="0" lvl="1" marL="288000" rtl="0" algn="l">
              <a:lnSpc>
                <a:spcPct val="100000"/>
              </a:lnSpc>
              <a:spcBef>
                <a:spcPts val="600"/>
              </a:spcBef>
              <a:spcAft>
                <a:spcPts val="0"/>
              </a:spcAft>
              <a:buSzPts val="3200"/>
              <a:buNone/>
            </a:pPr>
            <a:r>
              <a:t/>
            </a:r>
            <a:endParaRPr sz="3200">
              <a:solidFill>
                <a:srgbClr val="3A3234"/>
              </a:solidFill>
              <a:latin typeface="Arial"/>
              <a:ea typeface="Arial"/>
              <a:cs typeface="Arial"/>
              <a:sym typeface="Arial"/>
            </a:endParaRPr>
          </a:p>
          <a:p>
            <a:pPr indent="0" lvl="1" marL="288000" rtl="0" algn="l">
              <a:lnSpc>
                <a:spcPct val="100000"/>
              </a:lnSpc>
              <a:spcBef>
                <a:spcPts val="600"/>
              </a:spcBef>
              <a:spcAft>
                <a:spcPts val="0"/>
              </a:spcAft>
              <a:buSzPts val="3200"/>
              <a:buNone/>
            </a:pPr>
            <a:r>
              <a:rPr b="1" lang="en-US" sz="3200">
                <a:solidFill>
                  <a:srgbClr val="880106"/>
                </a:solidFill>
                <a:latin typeface="Arial"/>
                <a:ea typeface="Arial"/>
                <a:cs typeface="Arial"/>
                <a:sym typeface="Arial"/>
              </a:rPr>
              <a:t>99.5% of subjects completed 90 days of follow-up</a:t>
            </a:r>
            <a:endParaRPr/>
          </a:p>
          <a:p>
            <a:pPr indent="0" lvl="1" marL="288000" rtl="0" algn="l">
              <a:lnSpc>
                <a:spcPct val="100000"/>
              </a:lnSpc>
              <a:spcBef>
                <a:spcPts val="600"/>
              </a:spcBef>
              <a:spcAft>
                <a:spcPts val="0"/>
              </a:spcAft>
              <a:buSzPts val="3200"/>
              <a:buNone/>
            </a:pPr>
            <a:r>
              <a:t/>
            </a:r>
            <a:endParaRPr b="1" sz="3200">
              <a:solidFill>
                <a:srgbClr val="880106"/>
              </a:solidFill>
              <a:latin typeface="Arial"/>
              <a:ea typeface="Arial"/>
              <a:cs typeface="Arial"/>
              <a:sym typeface="Arial"/>
            </a:endParaRPr>
          </a:p>
          <a:p>
            <a:pPr indent="0" lvl="1" marL="288000" rtl="0" algn="l">
              <a:lnSpc>
                <a:spcPct val="100000"/>
              </a:lnSpc>
              <a:spcBef>
                <a:spcPts val="600"/>
              </a:spcBef>
              <a:spcAft>
                <a:spcPts val="0"/>
              </a:spcAft>
              <a:buSzPts val="3200"/>
              <a:buNone/>
            </a:pPr>
            <a:r>
              <a:rPr lang="en-US" sz="3200">
                <a:solidFill>
                  <a:schemeClr val="dk1"/>
                </a:solidFill>
                <a:latin typeface="Arial"/>
                <a:ea typeface="Arial"/>
                <a:cs typeface="Arial"/>
                <a:sym typeface="Arial"/>
              </a:rPr>
              <a:t>99% completed 365 days of follow-up</a:t>
            </a:r>
            <a:endParaRPr/>
          </a:p>
          <a:p>
            <a:pPr indent="0" lvl="1" marL="288000" rtl="0" algn="l">
              <a:lnSpc>
                <a:spcPct val="100000"/>
              </a:lnSpc>
              <a:spcBef>
                <a:spcPts val="600"/>
              </a:spcBef>
              <a:spcAft>
                <a:spcPts val="0"/>
              </a:spcAft>
              <a:buSzPts val="3200"/>
              <a:buNone/>
            </a:pPr>
            <a:r>
              <a:t/>
            </a:r>
            <a:endParaRPr sz="3200">
              <a:solidFill>
                <a:schemeClr val="dk1"/>
              </a:solidFill>
              <a:latin typeface="Arial"/>
              <a:ea typeface="Arial"/>
              <a:cs typeface="Arial"/>
              <a:sym typeface="Arial"/>
            </a:endParaRPr>
          </a:p>
          <a:p>
            <a:pPr indent="0" lvl="1" marL="288000" rtl="0" algn="l">
              <a:lnSpc>
                <a:spcPct val="100000"/>
              </a:lnSpc>
              <a:spcBef>
                <a:spcPts val="600"/>
              </a:spcBef>
              <a:spcAft>
                <a:spcPts val="0"/>
              </a:spcAft>
              <a:buSzPts val="3200"/>
              <a:buNone/>
            </a:pPr>
            <a:r>
              <a:rPr b="1" lang="en-US" sz="3200">
                <a:solidFill>
                  <a:srgbClr val="880106"/>
                </a:solidFill>
                <a:latin typeface="Arial"/>
                <a:ea typeface="Arial"/>
                <a:cs typeface="Arial"/>
                <a:sym typeface="Arial"/>
              </a:rPr>
              <a:t>1 patient lost to follow up in each group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4"/>
          <p:cNvSpPr txBox="1"/>
          <p:nvPr>
            <p:ph idx="4294967295" type="body"/>
          </p:nvPr>
        </p:nvSpPr>
        <p:spPr>
          <a:xfrm>
            <a:off x="995171" y="460526"/>
            <a:ext cx="10729912" cy="429545"/>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1"/>
              </a:buClr>
              <a:buSzPts val="2200"/>
              <a:buNone/>
            </a:pPr>
            <a:r>
              <a:rPr b="1" lang="en-US" sz="2200">
                <a:solidFill>
                  <a:schemeClr val="dk1"/>
                </a:solidFill>
                <a:latin typeface="Arial"/>
                <a:ea typeface="Arial"/>
                <a:cs typeface="Arial"/>
                <a:sym typeface="Arial"/>
              </a:rPr>
              <a:t>Time to First Occurrence of CV Death, MI or Stroke</a:t>
            </a:r>
            <a:endParaRPr/>
          </a:p>
        </p:txBody>
      </p:sp>
      <p:sp>
        <p:nvSpPr>
          <p:cNvPr id="360" name="Google Shape;360;p14"/>
          <p:cNvSpPr txBox="1"/>
          <p:nvPr/>
        </p:nvSpPr>
        <p:spPr>
          <a:xfrm>
            <a:off x="8824260" y="6072142"/>
            <a:ext cx="45004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rgbClr val="0E56A5"/>
                </a:solidFill>
                <a:latin typeface="Arial"/>
                <a:ea typeface="Arial"/>
                <a:cs typeface="Arial"/>
                <a:sym typeface="Arial"/>
              </a:rPr>
              <a:t>7790</a:t>
            </a:r>
            <a:endParaRPr/>
          </a:p>
          <a:p>
            <a:pPr indent="0" lvl="0" marL="0" marR="0" rtl="0" algn="ctr">
              <a:spcBef>
                <a:spcPts val="0"/>
              </a:spcBef>
              <a:spcAft>
                <a:spcPts val="0"/>
              </a:spcAft>
              <a:buNone/>
            </a:pPr>
            <a:r>
              <a:rPr lang="en-US" sz="800">
                <a:solidFill>
                  <a:srgbClr val="880106"/>
                </a:solidFill>
                <a:latin typeface="Arial"/>
                <a:ea typeface="Arial"/>
                <a:cs typeface="Arial"/>
                <a:sym typeface="Arial"/>
              </a:rPr>
              <a:t>7761</a:t>
            </a:r>
            <a:endParaRPr/>
          </a:p>
        </p:txBody>
      </p:sp>
      <p:sp>
        <p:nvSpPr>
          <p:cNvPr id="361" name="Google Shape;361;p14"/>
          <p:cNvSpPr txBox="1"/>
          <p:nvPr/>
        </p:nvSpPr>
        <p:spPr>
          <a:xfrm>
            <a:off x="3553549" y="6077406"/>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9112</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9107</a:t>
            </a:r>
            <a:endParaRPr sz="800">
              <a:solidFill>
                <a:srgbClr val="880106"/>
              </a:solidFill>
              <a:latin typeface="Montserrat Light"/>
              <a:ea typeface="Montserrat Light"/>
              <a:cs typeface="Montserrat Light"/>
              <a:sym typeface="Montserrat Light"/>
            </a:endParaRPr>
          </a:p>
        </p:txBody>
      </p:sp>
      <p:sp>
        <p:nvSpPr>
          <p:cNvPr id="362" name="Google Shape;362;p14"/>
          <p:cNvSpPr txBox="1"/>
          <p:nvPr/>
        </p:nvSpPr>
        <p:spPr>
          <a:xfrm>
            <a:off x="4221354" y="6077406"/>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8714</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8714</a:t>
            </a:r>
            <a:endParaRPr sz="800">
              <a:solidFill>
                <a:srgbClr val="880106"/>
              </a:solidFill>
              <a:latin typeface="Montserrat Light"/>
              <a:ea typeface="Montserrat Light"/>
              <a:cs typeface="Montserrat Light"/>
              <a:sym typeface="Montserrat Light"/>
            </a:endParaRPr>
          </a:p>
        </p:txBody>
      </p:sp>
      <p:sp>
        <p:nvSpPr>
          <p:cNvPr id="363" name="Google Shape;363;p14"/>
          <p:cNvSpPr txBox="1"/>
          <p:nvPr/>
        </p:nvSpPr>
        <p:spPr>
          <a:xfrm>
            <a:off x="4868594" y="6077406"/>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8581</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8562</a:t>
            </a:r>
            <a:endParaRPr sz="800">
              <a:solidFill>
                <a:srgbClr val="880106"/>
              </a:solidFill>
              <a:latin typeface="Montserrat Light"/>
              <a:ea typeface="Montserrat Light"/>
              <a:cs typeface="Montserrat Light"/>
              <a:sym typeface="Montserrat Light"/>
            </a:endParaRPr>
          </a:p>
        </p:txBody>
      </p:sp>
      <p:sp>
        <p:nvSpPr>
          <p:cNvPr id="364" name="Google Shape;364;p14"/>
          <p:cNvSpPr txBox="1"/>
          <p:nvPr/>
        </p:nvSpPr>
        <p:spPr>
          <a:xfrm>
            <a:off x="5511686" y="6077406"/>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8470</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8442</a:t>
            </a:r>
            <a:endParaRPr sz="800">
              <a:solidFill>
                <a:srgbClr val="880106"/>
              </a:solidFill>
              <a:latin typeface="Montserrat Light"/>
              <a:ea typeface="Montserrat Light"/>
              <a:cs typeface="Montserrat Light"/>
              <a:sym typeface="Montserrat Light"/>
            </a:endParaRPr>
          </a:p>
        </p:txBody>
      </p:sp>
      <p:sp>
        <p:nvSpPr>
          <p:cNvPr id="365" name="Google Shape;365;p14"/>
          <p:cNvSpPr txBox="1"/>
          <p:nvPr/>
        </p:nvSpPr>
        <p:spPr>
          <a:xfrm>
            <a:off x="6177460" y="6077409"/>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8364</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8329</a:t>
            </a:r>
            <a:endParaRPr sz="800">
              <a:solidFill>
                <a:srgbClr val="880106"/>
              </a:solidFill>
              <a:latin typeface="Montserrat Light"/>
              <a:ea typeface="Montserrat Light"/>
              <a:cs typeface="Montserrat Light"/>
              <a:sym typeface="Montserrat Light"/>
            </a:endParaRPr>
          </a:p>
        </p:txBody>
      </p:sp>
      <p:sp>
        <p:nvSpPr>
          <p:cNvPr id="366" name="Google Shape;366;p14"/>
          <p:cNvSpPr txBox="1"/>
          <p:nvPr/>
        </p:nvSpPr>
        <p:spPr>
          <a:xfrm>
            <a:off x="6820553" y="6077406"/>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8264</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8232</a:t>
            </a:r>
            <a:endParaRPr sz="800">
              <a:solidFill>
                <a:srgbClr val="880106"/>
              </a:solidFill>
              <a:latin typeface="Montserrat Light"/>
              <a:ea typeface="Montserrat Light"/>
              <a:cs typeface="Montserrat Light"/>
              <a:sym typeface="Montserrat Light"/>
            </a:endParaRPr>
          </a:p>
        </p:txBody>
      </p:sp>
      <p:sp>
        <p:nvSpPr>
          <p:cNvPr id="367" name="Google Shape;367;p14"/>
          <p:cNvSpPr txBox="1"/>
          <p:nvPr/>
        </p:nvSpPr>
        <p:spPr>
          <a:xfrm>
            <a:off x="7486118" y="6072142"/>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8188</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8155</a:t>
            </a:r>
            <a:endParaRPr sz="800">
              <a:solidFill>
                <a:srgbClr val="880106"/>
              </a:solidFill>
              <a:latin typeface="Montserrat Light"/>
              <a:ea typeface="Montserrat Light"/>
              <a:cs typeface="Montserrat Light"/>
              <a:sym typeface="Montserrat Light"/>
            </a:endParaRPr>
          </a:p>
        </p:txBody>
      </p:sp>
      <p:sp>
        <p:nvSpPr>
          <p:cNvPr id="368" name="Google Shape;368;p14"/>
          <p:cNvSpPr txBox="1"/>
          <p:nvPr/>
        </p:nvSpPr>
        <p:spPr>
          <a:xfrm>
            <a:off x="8133566" y="6077406"/>
            <a:ext cx="41549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8121</a:t>
            </a:r>
            <a:endParaRPr/>
          </a:p>
          <a:p>
            <a:pPr indent="0" lvl="0" marL="0" marR="0" rtl="0" algn="l">
              <a:spcBef>
                <a:spcPts val="0"/>
              </a:spcBef>
              <a:spcAft>
                <a:spcPts val="0"/>
              </a:spcAft>
              <a:buNone/>
            </a:pPr>
            <a:r>
              <a:rPr lang="en-US" sz="800">
                <a:solidFill>
                  <a:srgbClr val="880106"/>
                </a:solidFill>
                <a:latin typeface="Arial"/>
                <a:ea typeface="Arial"/>
                <a:cs typeface="Arial"/>
                <a:sym typeface="Arial"/>
              </a:rPr>
              <a:t>8093</a:t>
            </a:r>
            <a:endParaRPr sz="800">
              <a:solidFill>
                <a:srgbClr val="880106"/>
              </a:solidFill>
              <a:latin typeface="Montserrat Light"/>
              <a:ea typeface="Montserrat Light"/>
              <a:cs typeface="Montserrat Light"/>
              <a:sym typeface="Montserrat Light"/>
            </a:endParaRPr>
          </a:p>
        </p:txBody>
      </p:sp>
      <p:pic>
        <p:nvPicPr>
          <p:cNvPr id="369" name="Google Shape;369;p14"/>
          <p:cNvPicPr preferRelativeResize="0"/>
          <p:nvPr/>
        </p:nvPicPr>
        <p:blipFill rotWithShape="1">
          <a:blip r:embed="rId3">
            <a:alphaModFix/>
          </a:blip>
          <a:srcRect b="0" l="0" r="0" t="0"/>
          <a:stretch/>
        </p:blipFill>
        <p:spPr>
          <a:xfrm>
            <a:off x="3561494" y="1377780"/>
            <a:ext cx="5681360" cy="4528752"/>
          </a:xfrm>
          <a:prstGeom prst="rect">
            <a:avLst/>
          </a:prstGeom>
          <a:noFill/>
          <a:ln>
            <a:noFill/>
          </a:ln>
        </p:spPr>
      </p:pic>
      <p:sp>
        <p:nvSpPr>
          <p:cNvPr id="370" name="Google Shape;370;p14"/>
          <p:cNvSpPr txBox="1"/>
          <p:nvPr/>
        </p:nvSpPr>
        <p:spPr>
          <a:xfrm>
            <a:off x="5655255" y="1104492"/>
            <a:ext cx="1449436" cy="1600438"/>
          </a:xfrm>
          <a:prstGeom prst="rect">
            <a:avLst/>
          </a:prstGeom>
          <a:solidFill>
            <a:srgbClr val="E5E5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Key Secondary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Endpoint</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6.9% vs. 7.6%</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HR=0.91</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(0.81-1.01)</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p=0.077</a:t>
            </a:r>
            <a:endParaRPr/>
          </a:p>
        </p:txBody>
      </p:sp>
      <p:sp>
        <p:nvSpPr>
          <p:cNvPr id="371" name="Google Shape;371;p14"/>
          <p:cNvSpPr txBox="1"/>
          <p:nvPr/>
        </p:nvSpPr>
        <p:spPr>
          <a:xfrm>
            <a:off x="4229652" y="1893061"/>
            <a:ext cx="1390868" cy="1600438"/>
          </a:xfrm>
          <a:prstGeom prst="rect">
            <a:avLst/>
          </a:prstGeom>
          <a:solidFill>
            <a:srgbClr val="7F7F7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F2F2F2"/>
                </a:solidFill>
                <a:latin typeface="Arial"/>
                <a:ea typeface="Arial"/>
                <a:cs typeface="Arial"/>
                <a:sym typeface="Arial"/>
              </a:rPr>
              <a:t>Primary Endpoint</a:t>
            </a:r>
            <a:endParaRPr/>
          </a:p>
          <a:p>
            <a:pPr indent="0" lvl="0" marL="0" marR="0" rtl="0" algn="ctr">
              <a:spcBef>
                <a:spcPts val="0"/>
              </a:spcBef>
              <a:spcAft>
                <a:spcPts val="0"/>
              </a:spcAft>
              <a:buNone/>
            </a:pPr>
            <a:r>
              <a:rPr b="1" lang="en-US" sz="1400">
                <a:solidFill>
                  <a:srgbClr val="F2F2F2"/>
                </a:solidFill>
                <a:latin typeface="Arial"/>
                <a:ea typeface="Arial"/>
                <a:cs typeface="Arial"/>
                <a:sym typeface="Arial"/>
              </a:rPr>
              <a:t>90 days</a:t>
            </a:r>
            <a:endParaRPr/>
          </a:p>
          <a:p>
            <a:pPr indent="0" lvl="0" marL="0" marR="0" rtl="0" algn="ctr">
              <a:spcBef>
                <a:spcPts val="0"/>
              </a:spcBef>
              <a:spcAft>
                <a:spcPts val="0"/>
              </a:spcAft>
              <a:buNone/>
            </a:pPr>
            <a:r>
              <a:rPr b="1" lang="en-US" sz="1400">
                <a:solidFill>
                  <a:srgbClr val="F2F2F2"/>
                </a:solidFill>
                <a:latin typeface="Arial"/>
                <a:ea typeface="Arial"/>
                <a:cs typeface="Arial"/>
                <a:sym typeface="Arial"/>
              </a:rPr>
              <a:t>4.9% vs. 5.2%</a:t>
            </a:r>
            <a:endParaRPr/>
          </a:p>
          <a:p>
            <a:pPr indent="0" lvl="0" marL="0" marR="0" rtl="0" algn="ctr">
              <a:spcBef>
                <a:spcPts val="0"/>
              </a:spcBef>
              <a:spcAft>
                <a:spcPts val="0"/>
              </a:spcAft>
              <a:buNone/>
            </a:pPr>
            <a:r>
              <a:rPr b="1" lang="en-US" sz="1400">
                <a:solidFill>
                  <a:srgbClr val="F2F2F2"/>
                </a:solidFill>
                <a:latin typeface="Arial"/>
                <a:ea typeface="Arial"/>
                <a:cs typeface="Arial"/>
                <a:sym typeface="Arial"/>
              </a:rPr>
              <a:t>HR=0.93 </a:t>
            </a:r>
            <a:endParaRPr/>
          </a:p>
          <a:p>
            <a:pPr indent="0" lvl="0" marL="0" marR="0" rtl="0" algn="ctr">
              <a:spcBef>
                <a:spcPts val="0"/>
              </a:spcBef>
              <a:spcAft>
                <a:spcPts val="0"/>
              </a:spcAft>
              <a:buNone/>
            </a:pPr>
            <a:r>
              <a:rPr b="1" lang="en-US" sz="1400">
                <a:solidFill>
                  <a:srgbClr val="F2F2F2"/>
                </a:solidFill>
                <a:latin typeface="Arial"/>
                <a:ea typeface="Arial"/>
                <a:cs typeface="Arial"/>
                <a:sym typeface="Arial"/>
              </a:rPr>
              <a:t>(0.81-1.05)</a:t>
            </a:r>
            <a:endParaRPr/>
          </a:p>
          <a:p>
            <a:pPr indent="0" lvl="0" marL="0" marR="0" rtl="0" algn="ctr">
              <a:spcBef>
                <a:spcPts val="0"/>
              </a:spcBef>
              <a:spcAft>
                <a:spcPts val="0"/>
              </a:spcAft>
              <a:buNone/>
            </a:pPr>
            <a:r>
              <a:rPr b="1" lang="en-US" sz="1400">
                <a:solidFill>
                  <a:srgbClr val="F2F2F2"/>
                </a:solidFill>
                <a:latin typeface="Arial"/>
                <a:ea typeface="Arial"/>
                <a:cs typeface="Arial"/>
                <a:sym typeface="Arial"/>
              </a:rPr>
              <a:t>p=0.24</a:t>
            </a:r>
            <a:endParaRPr/>
          </a:p>
        </p:txBody>
      </p:sp>
      <p:sp>
        <p:nvSpPr>
          <p:cNvPr id="372" name="Google Shape;372;p14"/>
          <p:cNvSpPr txBox="1"/>
          <p:nvPr/>
        </p:nvSpPr>
        <p:spPr>
          <a:xfrm>
            <a:off x="9155653" y="1120378"/>
            <a:ext cx="1449436" cy="1600438"/>
          </a:xfrm>
          <a:prstGeom prst="rect">
            <a:avLst/>
          </a:prstGeom>
          <a:solidFill>
            <a:srgbClr val="E5E5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Key Secondary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Endpoint</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9.8% vs. 10.5%</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HR=0.93</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(0.85-1.02)</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p=0.137</a:t>
            </a:r>
            <a:endParaRPr/>
          </a:p>
        </p:txBody>
      </p:sp>
      <p:sp>
        <p:nvSpPr>
          <p:cNvPr id="373" name="Google Shape;373;p14"/>
          <p:cNvSpPr txBox="1"/>
          <p:nvPr/>
        </p:nvSpPr>
        <p:spPr>
          <a:xfrm>
            <a:off x="3613583" y="5850408"/>
            <a:ext cx="2840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0</a:t>
            </a:r>
            <a:endParaRPr/>
          </a:p>
        </p:txBody>
      </p:sp>
      <p:sp>
        <p:nvSpPr>
          <p:cNvPr id="374" name="Google Shape;374;p14"/>
          <p:cNvSpPr txBox="1"/>
          <p:nvPr/>
        </p:nvSpPr>
        <p:spPr>
          <a:xfrm>
            <a:off x="4229652" y="5855498"/>
            <a:ext cx="3834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45</a:t>
            </a:r>
            <a:endParaRPr/>
          </a:p>
        </p:txBody>
      </p:sp>
      <p:sp>
        <p:nvSpPr>
          <p:cNvPr id="375" name="Google Shape;375;p14"/>
          <p:cNvSpPr txBox="1"/>
          <p:nvPr/>
        </p:nvSpPr>
        <p:spPr>
          <a:xfrm>
            <a:off x="4869752" y="5859846"/>
            <a:ext cx="3834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90</a:t>
            </a:r>
            <a:endParaRPr/>
          </a:p>
        </p:txBody>
      </p:sp>
      <p:sp>
        <p:nvSpPr>
          <p:cNvPr id="376" name="Google Shape;376;p14"/>
          <p:cNvSpPr txBox="1"/>
          <p:nvPr/>
        </p:nvSpPr>
        <p:spPr>
          <a:xfrm>
            <a:off x="5485936" y="5864655"/>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135</a:t>
            </a:r>
            <a:endParaRPr/>
          </a:p>
        </p:txBody>
      </p:sp>
      <p:sp>
        <p:nvSpPr>
          <p:cNvPr id="377" name="Google Shape;377;p14"/>
          <p:cNvSpPr txBox="1"/>
          <p:nvPr/>
        </p:nvSpPr>
        <p:spPr>
          <a:xfrm>
            <a:off x="6126428" y="5862603"/>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180</a:t>
            </a:r>
            <a:endParaRPr/>
          </a:p>
        </p:txBody>
      </p:sp>
      <p:sp>
        <p:nvSpPr>
          <p:cNvPr id="378" name="Google Shape;378;p14"/>
          <p:cNvSpPr txBox="1"/>
          <p:nvPr/>
        </p:nvSpPr>
        <p:spPr>
          <a:xfrm>
            <a:off x="6781146" y="5862332"/>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225</a:t>
            </a:r>
            <a:endParaRPr/>
          </a:p>
        </p:txBody>
      </p:sp>
      <p:sp>
        <p:nvSpPr>
          <p:cNvPr id="379" name="Google Shape;379;p14"/>
          <p:cNvSpPr txBox="1"/>
          <p:nvPr/>
        </p:nvSpPr>
        <p:spPr>
          <a:xfrm>
            <a:off x="7433989" y="5854099"/>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270</a:t>
            </a:r>
            <a:endParaRPr/>
          </a:p>
        </p:txBody>
      </p:sp>
      <p:sp>
        <p:nvSpPr>
          <p:cNvPr id="380" name="Google Shape;380;p14"/>
          <p:cNvSpPr txBox="1"/>
          <p:nvPr/>
        </p:nvSpPr>
        <p:spPr>
          <a:xfrm>
            <a:off x="8086827" y="5858227"/>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315</a:t>
            </a:r>
            <a:endParaRPr/>
          </a:p>
        </p:txBody>
      </p:sp>
      <p:sp>
        <p:nvSpPr>
          <p:cNvPr id="381" name="Google Shape;381;p14"/>
          <p:cNvSpPr txBox="1"/>
          <p:nvPr/>
        </p:nvSpPr>
        <p:spPr>
          <a:xfrm>
            <a:off x="8811241" y="5864246"/>
            <a:ext cx="4828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365</a:t>
            </a:r>
            <a:endParaRPr/>
          </a:p>
        </p:txBody>
      </p:sp>
      <p:sp>
        <p:nvSpPr>
          <p:cNvPr id="382" name="Google Shape;382;p14"/>
          <p:cNvSpPr txBox="1"/>
          <p:nvPr/>
        </p:nvSpPr>
        <p:spPr>
          <a:xfrm>
            <a:off x="3330261" y="5591073"/>
            <a:ext cx="2840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0</a:t>
            </a:r>
            <a:endParaRPr/>
          </a:p>
        </p:txBody>
      </p:sp>
      <p:sp>
        <p:nvSpPr>
          <p:cNvPr id="383" name="Google Shape;383;p14"/>
          <p:cNvSpPr txBox="1"/>
          <p:nvPr/>
        </p:nvSpPr>
        <p:spPr>
          <a:xfrm>
            <a:off x="3325313" y="4865726"/>
            <a:ext cx="2840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2</a:t>
            </a:r>
            <a:endParaRPr/>
          </a:p>
        </p:txBody>
      </p:sp>
      <p:sp>
        <p:nvSpPr>
          <p:cNvPr id="384" name="Google Shape;384;p14"/>
          <p:cNvSpPr txBox="1"/>
          <p:nvPr/>
        </p:nvSpPr>
        <p:spPr>
          <a:xfrm>
            <a:off x="3325313" y="4152735"/>
            <a:ext cx="2840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4</a:t>
            </a:r>
            <a:endParaRPr/>
          </a:p>
        </p:txBody>
      </p:sp>
      <p:sp>
        <p:nvSpPr>
          <p:cNvPr id="385" name="Google Shape;385;p14"/>
          <p:cNvSpPr txBox="1"/>
          <p:nvPr/>
        </p:nvSpPr>
        <p:spPr>
          <a:xfrm>
            <a:off x="3326294" y="3439744"/>
            <a:ext cx="2840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6</a:t>
            </a:r>
            <a:endParaRPr/>
          </a:p>
        </p:txBody>
      </p:sp>
      <p:sp>
        <p:nvSpPr>
          <p:cNvPr id="386" name="Google Shape;386;p14"/>
          <p:cNvSpPr txBox="1"/>
          <p:nvPr/>
        </p:nvSpPr>
        <p:spPr>
          <a:xfrm>
            <a:off x="3331189" y="2715030"/>
            <a:ext cx="2840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8</a:t>
            </a:r>
            <a:endParaRPr/>
          </a:p>
        </p:txBody>
      </p:sp>
      <p:sp>
        <p:nvSpPr>
          <p:cNvPr id="387" name="Google Shape;387;p14"/>
          <p:cNvSpPr txBox="1"/>
          <p:nvPr/>
        </p:nvSpPr>
        <p:spPr>
          <a:xfrm>
            <a:off x="3228224" y="1995861"/>
            <a:ext cx="3834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10</a:t>
            </a:r>
            <a:endParaRPr/>
          </a:p>
        </p:txBody>
      </p:sp>
      <p:sp>
        <p:nvSpPr>
          <p:cNvPr id="388" name="Google Shape;388;p14"/>
          <p:cNvSpPr txBox="1"/>
          <p:nvPr/>
        </p:nvSpPr>
        <p:spPr>
          <a:xfrm>
            <a:off x="3233070" y="1276692"/>
            <a:ext cx="3834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12</a:t>
            </a:r>
            <a:endParaRPr/>
          </a:p>
        </p:txBody>
      </p:sp>
      <p:sp>
        <p:nvSpPr>
          <p:cNvPr id="389" name="Google Shape;389;p14"/>
          <p:cNvSpPr txBox="1"/>
          <p:nvPr/>
        </p:nvSpPr>
        <p:spPr>
          <a:xfrm>
            <a:off x="4484559" y="-89270"/>
            <a:ext cx="36022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Primary Endpoint</a:t>
            </a:r>
            <a:endParaRPr sz="3200">
              <a:solidFill>
                <a:schemeClr val="dk1"/>
              </a:solidFill>
              <a:latin typeface="Montserrat Light"/>
              <a:ea typeface="Montserrat Light"/>
              <a:cs typeface="Montserrat Light"/>
              <a:sym typeface="Montserrat Light"/>
            </a:endParaRPr>
          </a:p>
        </p:txBody>
      </p:sp>
      <p:sp>
        <p:nvSpPr>
          <p:cNvPr id="390" name="Google Shape;390;p14"/>
          <p:cNvSpPr txBox="1"/>
          <p:nvPr/>
        </p:nvSpPr>
        <p:spPr>
          <a:xfrm>
            <a:off x="2936514" y="6430781"/>
            <a:ext cx="693525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chemeClr val="dk1"/>
                </a:solidFill>
                <a:latin typeface="Arial"/>
                <a:ea typeface="Arial"/>
                <a:cs typeface="Arial"/>
                <a:sym typeface="Arial"/>
              </a:rPr>
              <a:t>Cumulative event rates using the Kaplan-Meier method were calculated for the primary efficacy endpoint and other time to event endpoints. A covariate-adjusted Cox regression model including fixed effects for treatment, region, index MI type, index MI management, age, diabetes, peripheral arterial disease, prior MI, and an interaction term for index MI type and index MI management was fitted to estimate the hazard ratio and two-sided 95% confidence interval</a:t>
            </a:r>
            <a:endParaRPr sz="700">
              <a:solidFill>
                <a:schemeClr val="dk1"/>
              </a:solidFill>
              <a:latin typeface="Montserrat Light"/>
              <a:ea typeface="Montserrat Light"/>
              <a:cs typeface="Montserrat Light"/>
              <a:sym typeface="Montserrat Light"/>
            </a:endParaRPr>
          </a:p>
        </p:txBody>
      </p:sp>
      <p:sp>
        <p:nvSpPr>
          <p:cNvPr id="391" name="Google Shape;391;p14"/>
          <p:cNvSpPr txBox="1"/>
          <p:nvPr/>
        </p:nvSpPr>
        <p:spPr>
          <a:xfrm>
            <a:off x="2936514" y="6074312"/>
            <a:ext cx="58702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E56A5"/>
                </a:solidFill>
                <a:latin typeface="Arial"/>
                <a:ea typeface="Arial"/>
                <a:cs typeface="Arial"/>
                <a:sym typeface="Arial"/>
              </a:rPr>
              <a:t>CSL 112</a:t>
            </a:r>
            <a:endParaRPr/>
          </a:p>
        </p:txBody>
      </p:sp>
      <p:sp>
        <p:nvSpPr>
          <p:cNvPr id="392" name="Google Shape;392;p14"/>
          <p:cNvSpPr txBox="1"/>
          <p:nvPr/>
        </p:nvSpPr>
        <p:spPr>
          <a:xfrm>
            <a:off x="2936514" y="6190069"/>
            <a:ext cx="55816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880106"/>
                </a:solidFill>
                <a:latin typeface="Arial"/>
                <a:ea typeface="Arial"/>
                <a:cs typeface="Arial"/>
                <a:sym typeface="Arial"/>
              </a:rPr>
              <a:t>Placebo</a:t>
            </a:r>
            <a:endParaRPr/>
          </a:p>
        </p:txBody>
      </p:sp>
      <p:sp>
        <p:nvSpPr>
          <p:cNvPr id="393" name="Google Shape;393;p14"/>
          <p:cNvSpPr txBox="1"/>
          <p:nvPr/>
        </p:nvSpPr>
        <p:spPr>
          <a:xfrm>
            <a:off x="7620007" y="2763525"/>
            <a:ext cx="95846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70C0"/>
                </a:solidFill>
                <a:latin typeface="Arial"/>
                <a:ea typeface="Arial"/>
                <a:cs typeface="Arial"/>
                <a:sym typeface="Arial"/>
              </a:rPr>
              <a:t>CSL 112</a:t>
            </a:r>
            <a:endParaRPr/>
          </a:p>
        </p:txBody>
      </p:sp>
      <p:sp>
        <p:nvSpPr>
          <p:cNvPr id="394" name="Google Shape;394;p14"/>
          <p:cNvSpPr txBox="1"/>
          <p:nvPr/>
        </p:nvSpPr>
        <p:spPr>
          <a:xfrm>
            <a:off x="7571948" y="1704596"/>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C00000"/>
                </a:solidFill>
                <a:latin typeface="Arial"/>
                <a:ea typeface="Arial"/>
                <a:cs typeface="Arial"/>
                <a:sym typeface="Arial"/>
              </a:rPr>
              <a:t>Placebo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graphicFrame>
        <p:nvGraphicFramePr>
          <p:cNvPr id="399" name="Google Shape;399;p15"/>
          <p:cNvGraphicFramePr/>
          <p:nvPr/>
        </p:nvGraphicFramePr>
        <p:xfrm>
          <a:off x="714396" y="1522862"/>
          <a:ext cx="3000000" cy="3000000"/>
        </p:xfrm>
        <a:graphic>
          <a:graphicData uri="http://schemas.openxmlformats.org/drawingml/2006/table">
            <a:tbl>
              <a:tblPr bandRow="1">
                <a:noFill/>
                <a:tableStyleId>{D480975A-9FB7-49AA-AE7D-03610D593061}</a:tableStyleId>
              </a:tblPr>
              <a:tblGrid>
                <a:gridCol w="4993500"/>
                <a:gridCol w="1628275"/>
                <a:gridCol w="1625850"/>
                <a:gridCol w="2212900"/>
              </a:tblGrid>
              <a:tr h="4764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End Point</a:t>
                      </a:r>
                      <a:endParaRPr b="0" sz="1600" u="none" cap="none" strike="noStrike">
                        <a:latin typeface="Arial"/>
                        <a:ea typeface="Arial"/>
                        <a:cs typeface="Arial"/>
                        <a:sym typeface="Arial"/>
                      </a:endParaRPr>
                    </a:p>
                  </a:txBody>
                  <a:tcPr marT="0" marB="0" marR="65300" marL="65300" anchor="b">
                    <a:solidFill>
                      <a:srgbClr val="CAC3CA"/>
                    </a:solidFill>
                  </a:tcPr>
                </a:tc>
                <a:tc>
                  <a:txBody>
                    <a:bodyPr/>
                    <a:lstStyle/>
                    <a:p>
                      <a:pPr indent="0" lvl="0" marL="0" marR="0" rtl="0" algn="ctr">
                        <a:lnSpc>
                          <a:spcPct val="115000"/>
                        </a:lnSpc>
                        <a:spcBef>
                          <a:spcPts val="0"/>
                        </a:spcBef>
                        <a:spcAft>
                          <a:spcPts val="0"/>
                        </a:spcAft>
                        <a:buNone/>
                      </a:pPr>
                      <a:r>
                        <a:rPr b="1" lang="en-US" sz="1600" u="none" cap="none" strike="noStrike">
                          <a:solidFill>
                            <a:srgbClr val="F2F2F2"/>
                          </a:solidFill>
                          <a:latin typeface="Arial"/>
                          <a:ea typeface="Arial"/>
                          <a:cs typeface="Arial"/>
                          <a:sym typeface="Arial"/>
                        </a:rPr>
                        <a:t>CSL112</a:t>
                      </a:r>
                      <a:endParaRPr/>
                    </a:p>
                    <a:p>
                      <a:pPr indent="0" lvl="0" marL="0" marR="0" rtl="0" algn="ctr">
                        <a:lnSpc>
                          <a:spcPct val="115000"/>
                        </a:lnSpc>
                        <a:spcBef>
                          <a:spcPts val="1000"/>
                        </a:spcBef>
                        <a:spcAft>
                          <a:spcPts val="0"/>
                        </a:spcAft>
                        <a:buNone/>
                      </a:pPr>
                      <a:r>
                        <a:rPr b="1" lang="en-US" sz="1600" u="none" cap="none" strike="noStrike">
                          <a:solidFill>
                            <a:srgbClr val="F2F2F2"/>
                          </a:solidFill>
                          <a:latin typeface="Arial"/>
                          <a:ea typeface="Arial"/>
                          <a:cs typeface="Arial"/>
                          <a:sym typeface="Arial"/>
                        </a:rPr>
                        <a:t>(N = 9112)</a:t>
                      </a:r>
                      <a:endParaRPr b="1" sz="1600" u="none" cap="none" strike="noStrike">
                        <a:solidFill>
                          <a:srgbClr val="F2F2F2"/>
                        </a:solidFill>
                        <a:latin typeface="Arial"/>
                        <a:ea typeface="Arial"/>
                        <a:cs typeface="Arial"/>
                        <a:sym typeface="Arial"/>
                      </a:endParaRPr>
                    </a:p>
                  </a:txBody>
                  <a:tcPr marT="0" marB="0" marR="65300" marL="65300" anchor="b">
                    <a:solidFill>
                      <a:srgbClr val="0E56A5"/>
                    </a:solidFill>
                  </a:tcPr>
                </a:tc>
                <a:tc>
                  <a:txBody>
                    <a:bodyPr/>
                    <a:lstStyle/>
                    <a:p>
                      <a:pPr indent="0" lvl="0" marL="0" marR="0" rtl="0" algn="ctr">
                        <a:lnSpc>
                          <a:spcPct val="115000"/>
                        </a:lnSpc>
                        <a:spcBef>
                          <a:spcPts val="0"/>
                        </a:spcBef>
                        <a:spcAft>
                          <a:spcPts val="0"/>
                        </a:spcAft>
                        <a:buNone/>
                      </a:pPr>
                      <a:r>
                        <a:rPr b="1" lang="en-US" sz="1600" u="none" cap="none" strike="noStrike">
                          <a:solidFill>
                            <a:srgbClr val="F2F2F2"/>
                          </a:solidFill>
                          <a:latin typeface="Arial"/>
                          <a:ea typeface="Arial"/>
                          <a:cs typeface="Arial"/>
                          <a:sym typeface="Arial"/>
                        </a:rPr>
                        <a:t>Placebo </a:t>
                      </a:r>
                      <a:endParaRPr/>
                    </a:p>
                    <a:p>
                      <a:pPr indent="0" lvl="0" marL="0" marR="0" rtl="0" algn="ctr">
                        <a:lnSpc>
                          <a:spcPct val="115000"/>
                        </a:lnSpc>
                        <a:spcBef>
                          <a:spcPts val="1000"/>
                        </a:spcBef>
                        <a:spcAft>
                          <a:spcPts val="0"/>
                        </a:spcAft>
                        <a:buNone/>
                      </a:pPr>
                      <a:r>
                        <a:rPr b="1" lang="en-US" sz="1600" u="none" cap="none" strike="noStrike">
                          <a:solidFill>
                            <a:srgbClr val="F2F2F2"/>
                          </a:solidFill>
                          <a:latin typeface="Arial"/>
                          <a:ea typeface="Arial"/>
                          <a:cs typeface="Arial"/>
                          <a:sym typeface="Arial"/>
                        </a:rPr>
                        <a:t>(N = 9107)</a:t>
                      </a:r>
                      <a:endParaRPr b="1" sz="1600" u="none" cap="none" strike="noStrike">
                        <a:solidFill>
                          <a:srgbClr val="F2F2F2"/>
                        </a:solidFill>
                        <a:latin typeface="Arial"/>
                        <a:ea typeface="Arial"/>
                        <a:cs typeface="Arial"/>
                        <a:sym typeface="Arial"/>
                      </a:endParaRPr>
                    </a:p>
                  </a:txBody>
                  <a:tcPr marT="0" marB="0" marR="65300" marL="65300" anchor="b">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Hazard Ratio or Rate Ratio</a:t>
                      </a:r>
                      <a:endParaRPr/>
                    </a:p>
                    <a:p>
                      <a:pPr indent="0" lvl="0" marL="0" marR="0" rtl="0" algn="ctr">
                        <a:lnSpc>
                          <a:spcPct val="115000"/>
                        </a:lnSpc>
                        <a:spcBef>
                          <a:spcPts val="1000"/>
                        </a:spcBef>
                        <a:spcAft>
                          <a:spcPts val="0"/>
                        </a:spcAft>
                        <a:buNone/>
                      </a:pPr>
                      <a:r>
                        <a:rPr b="0" lang="en-US" sz="1600" u="none" cap="none" strike="noStrike">
                          <a:latin typeface="Arial"/>
                          <a:ea typeface="Arial"/>
                          <a:cs typeface="Arial"/>
                          <a:sym typeface="Arial"/>
                        </a:rPr>
                        <a:t>(95% CI)</a:t>
                      </a:r>
                      <a:endParaRPr b="0" sz="1600" u="none" cap="none" strike="noStrike">
                        <a:latin typeface="Arial"/>
                        <a:ea typeface="Arial"/>
                        <a:cs typeface="Arial"/>
                        <a:sym typeface="Arial"/>
                      </a:endParaRPr>
                    </a:p>
                  </a:txBody>
                  <a:tcPr marT="0" marB="0" marR="65300" marL="65300" anchor="b">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Key Secondary Efficacy Endpoints</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 </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 </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 </a:t>
                      </a:r>
                      <a:endParaRPr b="0" sz="1600" u="none" cap="none" strike="noStrike">
                        <a:latin typeface="Arial"/>
                        <a:ea typeface="Arial"/>
                        <a:cs typeface="Arial"/>
                        <a:sym typeface="Arial"/>
                      </a:endParaRPr>
                    </a:p>
                  </a:txBody>
                  <a:tcPr marT="0" marB="0" marR="65300" marL="65300" anchor="ctr">
                    <a:solidFill>
                      <a:srgbClr val="CAC3CA"/>
                    </a:solidFill>
                  </a:tcPr>
                </a:tc>
              </a:tr>
              <a:tr h="355550">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Hospitalizations for coronary, cerebral, or peripheral ischemia per 90 days of follow-up – no. hospitalizations, mean rate*</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433 (0.045)</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442 (0.047)</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0.97 (0.84–1.12)</a:t>
                      </a:r>
                      <a:endParaRPr b="0" sz="1600" u="none" cap="none" strike="noStrike">
                        <a:latin typeface="Arial"/>
                        <a:ea typeface="Arial"/>
                        <a:cs typeface="Arial"/>
                        <a:sym typeface="Arial"/>
                      </a:endParaRPr>
                    </a:p>
                  </a:txBody>
                  <a:tcPr marT="0" marB="0" marR="65300" marL="65300" anchor="ctr">
                    <a:solidFill>
                      <a:srgbClr val="CAC3CA"/>
                    </a:solidFill>
                  </a:tcPr>
                </a:tc>
              </a:tr>
              <a:tr h="355550">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Other Secondary Efficacy End Points and Components of the Composite Endpoint</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 </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 </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 </a:t>
                      </a:r>
                      <a:endParaRPr b="0"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All-cause death at 365 days —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341 (3.8)</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345 (3.8)</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0.98 (0.84–1.14)</a:t>
                      </a:r>
                      <a:endParaRPr b="0"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CV death through 180 days —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150 (1.7)</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169 (1.9)</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0.88 (0.71–1.10)</a:t>
                      </a:r>
                      <a:endParaRPr b="0"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CV death through 365 days —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230 (2.6)</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242 (2.7)</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0.94 (0.79–1.13)</a:t>
                      </a:r>
                      <a:endParaRPr b="0"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MI through 180 days —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1" lang="en-US" sz="1600" u="none" cap="none" strike="noStrike">
                          <a:solidFill>
                            <a:srgbClr val="F2F2F2"/>
                          </a:solidFill>
                          <a:latin typeface="Arial"/>
                          <a:ea typeface="Arial"/>
                          <a:cs typeface="Arial"/>
                          <a:sym typeface="Arial"/>
                        </a:rPr>
                        <a:t>450 (5.0)</a:t>
                      </a:r>
                      <a:endParaRPr b="1"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1" lang="en-US" sz="1600" u="none" cap="none" strike="noStrike">
                          <a:solidFill>
                            <a:srgbClr val="F2F2F2"/>
                          </a:solidFill>
                          <a:latin typeface="Arial"/>
                          <a:ea typeface="Arial"/>
                          <a:cs typeface="Arial"/>
                          <a:sym typeface="Arial"/>
                        </a:rPr>
                        <a:t>513 (5.7)</a:t>
                      </a:r>
                      <a:endParaRPr b="1"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1" i="1" lang="en-US" sz="1600" u="none" cap="none" strike="noStrike">
                          <a:latin typeface="Arial"/>
                          <a:ea typeface="Arial"/>
                          <a:cs typeface="Arial"/>
                          <a:sym typeface="Arial"/>
                        </a:rPr>
                        <a:t>0.87 (0.77–0.99)</a:t>
                      </a:r>
                      <a:endParaRPr b="1" i="1"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MI through 365 days—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1" lang="en-US" sz="1600" u="none" cap="none" strike="noStrike">
                          <a:solidFill>
                            <a:srgbClr val="F2F2F2"/>
                          </a:solidFill>
                          <a:latin typeface="Arial"/>
                          <a:ea typeface="Arial"/>
                          <a:cs typeface="Arial"/>
                          <a:sym typeface="Arial"/>
                        </a:rPr>
                        <a:t>638 (7.2)</a:t>
                      </a:r>
                      <a:endParaRPr b="1"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1" lang="en-US" sz="1600" u="none" cap="none" strike="noStrike">
                          <a:solidFill>
                            <a:srgbClr val="F2F2F2"/>
                          </a:solidFill>
                          <a:latin typeface="Arial"/>
                          <a:ea typeface="Arial"/>
                          <a:cs typeface="Arial"/>
                          <a:sym typeface="Arial"/>
                        </a:rPr>
                        <a:t>705 (7.9)</a:t>
                      </a:r>
                      <a:endParaRPr b="1"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1" lang="en-US" sz="1600" u="none" cap="none" strike="noStrike">
                          <a:latin typeface="Arial"/>
                          <a:ea typeface="Arial"/>
                          <a:cs typeface="Arial"/>
                          <a:sym typeface="Arial"/>
                        </a:rPr>
                        <a:t>0.90 (0.81–1.00)</a:t>
                      </a:r>
                      <a:endParaRPr b="1"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Stroke through 180 days —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81 (0.9)</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71 (0.8)</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1.13 (0.82–1.56)</a:t>
                      </a:r>
                      <a:endParaRPr b="0" sz="1600" u="none" cap="none" strike="noStrike">
                        <a:latin typeface="Arial"/>
                        <a:ea typeface="Arial"/>
                        <a:cs typeface="Arial"/>
                        <a:sym typeface="Arial"/>
                      </a:endParaRPr>
                    </a:p>
                  </a:txBody>
                  <a:tcPr marT="0" marB="0" marR="65300" marL="65300" anchor="ctr">
                    <a:solidFill>
                      <a:srgbClr val="CAC3CA"/>
                    </a:solidFill>
                  </a:tcPr>
                </a:tc>
              </a:tr>
              <a:tr h="171975">
                <a:tc>
                  <a:txBody>
                    <a:bodyPr/>
                    <a:lstStyle/>
                    <a:p>
                      <a:pPr indent="0" lvl="0" marL="0" marR="0" rtl="0" algn="l">
                        <a:lnSpc>
                          <a:spcPct val="115000"/>
                        </a:lnSpc>
                        <a:spcBef>
                          <a:spcPts val="0"/>
                        </a:spcBef>
                        <a:spcAft>
                          <a:spcPts val="0"/>
                        </a:spcAft>
                        <a:buNone/>
                      </a:pPr>
                      <a:r>
                        <a:rPr b="0" lang="en-US" sz="1600" u="none" cap="none" strike="noStrike">
                          <a:latin typeface="Arial"/>
                          <a:ea typeface="Arial"/>
                          <a:cs typeface="Arial"/>
                          <a:sym typeface="Arial"/>
                        </a:rPr>
                        <a:t>Stroke through 365 days — no. (%)</a:t>
                      </a:r>
                      <a:endParaRPr b="0" sz="1600" u="none" cap="none" strike="noStrike">
                        <a:latin typeface="Arial"/>
                        <a:ea typeface="Arial"/>
                        <a:cs typeface="Arial"/>
                        <a:sym typeface="Arial"/>
                      </a:endParaRPr>
                    </a:p>
                  </a:txBody>
                  <a:tcPr marT="0" marB="0" marR="65300" marL="65300">
                    <a:solidFill>
                      <a:srgbClr val="CAC3CA"/>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115 (1.3)</a:t>
                      </a:r>
                      <a:endParaRPr b="0" sz="1600" u="none" cap="none" strike="noStrike">
                        <a:solidFill>
                          <a:srgbClr val="F2F2F2"/>
                        </a:solidFill>
                        <a:latin typeface="Arial"/>
                        <a:ea typeface="Arial"/>
                        <a:cs typeface="Arial"/>
                        <a:sym typeface="Arial"/>
                      </a:endParaRPr>
                    </a:p>
                  </a:txBody>
                  <a:tcPr marT="0" marB="0" marR="65300" marL="65300" anchor="ctr">
                    <a:solidFill>
                      <a:srgbClr val="0E56A5"/>
                    </a:solidFill>
                  </a:tcPr>
                </a:tc>
                <a:tc>
                  <a:txBody>
                    <a:bodyPr/>
                    <a:lstStyle/>
                    <a:p>
                      <a:pPr indent="0" lvl="0" marL="0" marR="0" rtl="0" algn="ctr">
                        <a:lnSpc>
                          <a:spcPct val="115000"/>
                        </a:lnSpc>
                        <a:spcBef>
                          <a:spcPts val="0"/>
                        </a:spcBef>
                        <a:spcAft>
                          <a:spcPts val="0"/>
                        </a:spcAft>
                        <a:buNone/>
                      </a:pPr>
                      <a:r>
                        <a:rPr b="0" lang="en-US" sz="1600" u="none" cap="none" strike="noStrike">
                          <a:solidFill>
                            <a:srgbClr val="F2F2F2"/>
                          </a:solidFill>
                          <a:latin typeface="Arial"/>
                          <a:ea typeface="Arial"/>
                          <a:cs typeface="Arial"/>
                          <a:sym typeface="Arial"/>
                        </a:rPr>
                        <a:t>109 (1.2)</a:t>
                      </a:r>
                      <a:endParaRPr b="0" sz="1600" u="none" cap="none" strike="noStrike">
                        <a:solidFill>
                          <a:srgbClr val="F2F2F2"/>
                        </a:solidFill>
                        <a:latin typeface="Arial"/>
                        <a:ea typeface="Arial"/>
                        <a:cs typeface="Arial"/>
                        <a:sym typeface="Arial"/>
                      </a:endParaRPr>
                    </a:p>
                  </a:txBody>
                  <a:tcPr marT="0" marB="0" marR="65300" marL="65300" anchor="ctr">
                    <a:solidFill>
                      <a:srgbClr val="C00000"/>
                    </a:solidFill>
                  </a:tcPr>
                </a:tc>
                <a:tc>
                  <a:txBody>
                    <a:bodyPr/>
                    <a:lstStyle/>
                    <a:p>
                      <a:pPr indent="0" lvl="0" marL="0" marR="0" rtl="0" algn="ctr">
                        <a:lnSpc>
                          <a:spcPct val="115000"/>
                        </a:lnSpc>
                        <a:spcBef>
                          <a:spcPts val="0"/>
                        </a:spcBef>
                        <a:spcAft>
                          <a:spcPts val="0"/>
                        </a:spcAft>
                        <a:buNone/>
                      </a:pPr>
                      <a:r>
                        <a:rPr b="0" lang="en-US" sz="1600" u="none" cap="none" strike="noStrike">
                          <a:latin typeface="Arial"/>
                          <a:ea typeface="Arial"/>
                          <a:cs typeface="Arial"/>
                          <a:sym typeface="Arial"/>
                        </a:rPr>
                        <a:t>1.05 (0.89–1.36)</a:t>
                      </a:r>
                      <a:endParaRPr b="0" sz="1600" u="none" cap="none" strike="noStrike">
                        <a:latin typeface="Arial"/>
                        <a:ea typeface="Arial"/>
                        <a:cs typeface="Arial"/>
                        <a:sym typeface="Arial"/>
                      </a:endParaRPr>
                    </a:p>
                  </a:txBody>
                  <a:tcPr marT="0" marB="0" marR="65300" marL="65300" anchor="ctr">
                    <a:solidFill>
                      <a:srgbClr val="CAC3CA"/>
                    </a:solidFill>
                  </a:tcPr>
                </a:tc>
              </a:tr>
            </a:tbl>
          </a:graphicData>
        </a:graphic>
      </p:graphicFrame>
      <p:sp>
        <p:nvSpPr>
          <p:cNvPr id="400" name="Google Shape;400;p15"/>
          <p:cNvSpPr txBox="1"/>
          <p:nvPr/>
        </p:nvSpPr>
        <p:spPr>
          <a:xfrm>
            <a:off x="1897707" y="100045"/>
            <a:ext cx="80938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Other Key Pre-Specified Secondary Endpoints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grpSp>
        <p:nvGrpSpPr>
          <p:cNvPr id="405" name="Google Shape;405;p16"/>
          <p:cNvGrpSpPr/>
          <p:nvPr/>
        </p:nvGrpSpPr>
        <p:grpSpPr>
          <a:xfrm>
            <a:off x="252604" y="750882"/>
            <a:ext cx="3942516" cy="5803443"/>
            <a:chOff x="8137132" y="792641"/>
            <a:chExt cx="4037755" cy="5803443"/>
          </a:xfrm>
        </p:grpSpPr>
        <p:sp>
          <p:nvSpPr>
            <p:cNvPr id="406" name="Google Shape;406;p16"/>
            <p:cNvSpPr txBox="1"/>
            <p:nvPr/>
          </p:nvSpPr>
          <p:spPr>
            <a:xfrm>
              <a:off x="9782823" y="792641"/>
              <a:ext cx="9194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All MI</a:t>
              </a:r>
              <a:endParaRPr sz="1800">
                <a:solidFill>
                  <a:schemeClr val="dk1"/>
                </a:solidFill>
                <a:latin typeface="Montserrat Light"/>
                <a:ea typeface="Montserrat Light"/>
                <a:cs typeface="Montserrat Light"/>
                <a:sym typeface="Montserrat Light"/>
              </a:endParaRPr>
            </a:p>
          </p:txBody>
        </p:sp>
        <p:grpSp>
          <p:nvGrpSpPr>
            <p:cNvPr id="407" name="Google Shape;407;p16"/>
            <p:cNvGrpSpPr/>
            <p:nvPr/>
          </p:nvGrpSpPr>
          <p:grpSpPr>
            <a:xfrm>
              <a:off x="8137132" y="1161973"/>
              <a:ext cx="4037755" cy="5434111"/>
              <a:chOff x="8137132" y="1161973"/>
              <a:chExt cx="4037755" cy="5434111"/>
            </a:xfrm>
          </p:grpSpPr>
          <p:pic>
            <p:nvPicPr>
              <p:cNvPr descr="A graph on a black background&#10;&#10;Description automatically generated" id="408" name="Google Shape;408;p16"/>
              <p:cNvPicPr preferRelativeResize="0"/>
              <p:nvPr/>
            </p:nvPicPr>
            <p:blipFill rotWithShape="1">
              <a:blip r:embed="rId3">
                <a:alphaModFix/>
              </a:blip>
              <a:srcRect b="0" l="0" r="0" t="3084"/>
              <a:stretch/>
            </p:blipFill>
            <p:spPr>
              <a:xfrm>
                <a:off x="8137132" y="1190483"/>
                <a:ext cx="4037755" cy="5405601"/>
              </a:xfrm>
              <a:prstGeom prst="rect">
                <a:avLst/>
              </a:prstGeom>
              <a:noFill/>
              <a:ln>
                <a:noFill/>
              </a:ln>
            </p:spPr>
          </p:pic>
          <p:sp>
            <p:nvSpPr>
              <p:cNvPr id="409" name="Google Shape;409;p16"/>
              <p:cNvSpPr txBox="1"/>
              <p:nvPr/>
            </p:nvSpPr>
            <p:spPr>
              <a:xfrm>
                <a:off x="8753098" y="2816915"/>
                <a:ext cx="102837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90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3.5% vs. 3.8%</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HR=0.91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(0.78-1.06)</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p=0.23</a:t>
                </a:r>
                <a:endParaRPr/>
              </a:p>
            </p:txBody>
          </p:sp>
          <p:sp>
            <p:nvSpPr>
              <p:cNvPr id="410" name="Google Shape;410;p16"/>
              <p:cNvSpPr txBox="1"/>
              <p:nvPr/>
            </p:nvSpPr>
            <p:spPr>
              <a:xfrm>
                <a:off x="9675536" y="1926631"/>
                <a:ext cx="102671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5.0% vs. 5.7%</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HR=0.87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(0.77-0.99)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p=0.038</a:t>
                </a:r>
                <a:endParaRPr/>
              </a:p>
            </p:txBody>
          </p:sp>
          <p:sp>
            <p:nvSpPr>
              <p:cNvPr id="411" name="Google Shape;411;p16"/>
              <p:cNvSpPr txBox="1"/>
              <p:nvPr/>
            </p:nvSpPr>
            <p:spPr>
              <a:xfrm>
                <a:off x="11011146" y="1161973"/>
                <a:ext cx="1023991"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7.2% vs. 7.9%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HR=0.90</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(0.81-1.00)</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p=0.056</a:t>
                </a:r>
                <a:endParaRPr/>
              </a:p>
            </p:txBody>
          </p:sp>
        </p:grpSp>
      </p:grpSp>
      <p:sp>
        <p:nvSpPr>
          <p:cNvPr id="412" name="Google Shape;412;p16"/>
          <p:cNvSpPr txBox="1"/>
          <p:nvPr/>
        </p:nvSpPr>
        <p:spPr>
          <a:xfrm rot="-5400000">
            <a:off x="-1030396" y="3404230"/>
            <a:ext cx="235192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Cumulative Incidence (%)</a:t>
            </a:r>
            <a:endParaRPr/>
          </a:p>
        </p:txBody>
      </p:sp>
      <p:pic>
        <p:nvPicPr>
          <p:cNvPr descr="A graph with a line graph&#10;&#10;Description automatically generated" id="413" name="Google Shape;413;p16"/>
          <p:cNvPicPr preferRelativeResize="0"/>
          <p:nvPr/>
        </p:nvPicPr>
        <p:blipFill rotWithShape="1">
          <a:blip r:embed="rId4">
            <a:alphaModFix/>
          </a:blip>
          <a:srcRect b="0" l="0" r="0" t="3901"/>
          <a:stretch/>
        </p:blipFill>
        <p:spPr>
          <a:xfrm>
            <a:off x="4335566" y="1148724"/>
            <a:ext cx="3935003" cy="5409941"/>
          </a:xfrm>
          <a:prstGeom prst="rect">
            <a:avLst/>
          </a:prstGeom>
          <a:noFill/>
          <a:ln>
            <a:noFill/>
          </a:ln>
        </p:spPr>
      </p:pic>
      <p:sp>
        <p:nvSpPr>
          <p:cNvPr id="414" name="Google Shape;414;p16"/>
          <p:cNvSpPr txBox="1"/>
          <p:nvPr/>
        </p:nvSpPr>
        <p:spPr>
          <a:xfrm>
            <a:off x="5710079" y="764805"/>
            <a:ext cx="12088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Type 1 MI</a:t>
            </a:r>
            <a:endParaRPr sz="1800">
              <a:solidFill>
                <a:schemeClr val="dk1"/>
              </a:solidFill>
              <a:latin typeface="Montserrat Light"/>
              <a:ea typeface="Montserrat Light"/>
              <a:cs typeface="Montserrat Light"/>
              <a:sym typeface="Montserrat Light"/>
            </a:endParaRPr>
          </a:p>
        </p:txBody>
      </p:sp>
      <p:grpSp>
        <p:nvGrpSpPr>
          <p:cNvPr id="415" name="Google Shape;415;p16"/>
          <p:cNvGrpSpPr/>
          <p:nvPr/>
        </p:nvGrpSpPr>
        <p:grpSpPr>
          <a:xfrm>
            <a:off x="8213113" y="763238"/>
            <a:ext cx="3935003" cy="5787956"/>
            <a:chOff x="4032929" y="813188"/>
            <a:chExt cx="4032284" cy="5787956"/>
          </a:xfrm>
        </p:grpSpPr>
        <p:sp>
          <p:nvSpPr>
            <p:cNvPr id="416" name="Google Shape;416;p16"/>
            <p:cNvSpPr txBox="1"/>
            <p:nvPr/>
          </p:nvSpPr>
          <p:spPr>
            <a:xfrm>
              <a:off x="5293016" y="813188"/>
              <a:ext cx="14612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Type 4b MI</a:t>
              </a:r>
              <a:endParaRPr sz="1800">
                <a:solidFill>
                  <a:schemeClr val="dk1"/>
                </a:solidFill>
                <a:latin typeface="Montserrat Light"/>
                <a:ea typeface="Montserrat Light"/>
                <a:cs typeface="Montserrat Light"/>
                <a:sym typeface="Montserrat Light"/>
              </a:endParaRPr>
            </a:p>
          </p:txBody>
        </p:sp>
        <p:grpSp>
          <p:nvGrpSpPr>
            <p:cNvPr id="417" name="Google Shape;417;p16"/>
            <p:cNvGrpSpPr/>
            <p:nvPr/>
          </p:nvGrpSpPr>
          <p:grpSpPr>
            <a:xfrm>
              <a:off x="4032929" y="1190847"/>
              <a:ext cx="4032284" cy="5410297"/>
              <a:chOff x="4032929" y="1190847"/>
              <a:chExt cx="4032284" cy="5410297"/>
            </a:xfrm>
          </p:grpSpPr>
          <p:pic>
            <p:nvPicPr>
              <p:cNvPr descr="A graph of a graph on a black background&#10;&#10;Description automatically generated" id="418" name="Google Shape;418;p16"/>
              <p:cNvPicPr preferRelativeResize="0"/>
              <p:nvPr/>
            </p:nvPicPr>
            <p:blipFill rotWithShape="1">
              <a:blip r:embed="rId5">
                <a:alphaModFix/>
              </a:blip>
              <a:srcRect b="0" l="0" r="0" t="3404"/>
              <a:stretch/>
            </p:blipFill>
            <p:spPr>
              <a:xfrm>
                <a:off x="4032929" y="1190847"/>
                <a:ext cx="4032284" cy="5410297"/>
              </a:xfrm>
              <a:prstGeom prst="rect">
                <a:avLst/>
              </a:prstGeom>
              <a:noFill/>
              <a:ln>
                <a:noFill/>
              </a:ln>
            </p:spPr>
          </p:pic>
          <p:sp>
            <p:nvSpPr>
              <p:cNvPr id="419" name="Google Shape;419;p16"/>
              <p:cNvSpPr txBox="1"/>
              <p:nvPr/>
            </p:nvSpPr>
            <p:spPr>
              <a:xfrm>
                <a:off x="4756330" y="4354223"/>
                <a:ext cx="1028379"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90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0.5% vs. 0.8%</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HR=0.68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(0.47-0.98)</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p=0.038</a:t>
                </a:r>
                <a:endParaRPr/>
              </a:p>
            </p:txBody>
          </p:sp>
          <p:sp>
            <p:nvSpPr>
              <p:cNvPr id="420" name="Google Shape;420;p16"/>
              <p:cNvSpPr txBox="1"/>
              <p:nvPr/>
            </p:nvSpPr>
            <p:spPr>
              <a:xfrm>
                <a:off x="5712140" y="4053662"/>
                <a:ext cx="102671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0.6% vs. 0.9%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HR=0.71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(0.51-1.00)</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p=0.052</a:t>
                </a:r>
                <a:endParaRPr/>
              </a:p>
            </p:txBody>
          </p:sp>
          <p:sp>
            <p:nvSpPr>
              <p:cNvPr id="421" name="Google Shape;421;p16"/>
              <p:cNvSpPr txBox="1"/>
              <p:nvPr/>
            </p:nvSpPr>
            <p:spPr>
              <a:xfrm>
                <a:off x="6921795" y="3396073"/>
                <a:ext cx="1099535" cy="86177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chemeClr val="dk1"/>
                    </a:solidFill>
                    <a:latin typeface="Arial"/>
                    <a:ea typeface="Arial"/>
                    <a:cs typeface="Arial"/>
                    <a:sym typeface="Arial"/>
                  </a:rPr>
                  <a:t>365 days</a:t>
                </a:r>
                <a:endParaRPr/>
              </a:p>
              <a:p>
                <a:pPr indent="0" lvl="0" marL="0" marR="0" rtl="0" algn="r">
                  <a:spcBef>
                    <a:spcPts val="0"/>
                  </a:spcBef>
                  <a:spcAft>
                    <a:spcPts val="0"/>
                  </a:spcAft>
                  <a:buNone/>
                </a:pPr>
                <a:r>
                  <a:rPr lang="en-US" sz="1000">
                    <a:solidFill>
                      <a:schemeClr val="dk1"/>
                    </a:solidFill>
                    <a:latin typeface="Arial"/>
                    <a:ea typeface="Arial"/>
                    <a:cs typeface="Arial"/>
                    <a:sym typeface="Arial"/>
                  </a:rPr>
                  <a:t>0.8% vs. 1.0%</a:t>
                </a:r>
                <a:endParaRPr/>
              </a:p>
              <a:p>
                <a:pPr indent="0" lvl="0" marL="0" marR="0" rtl="0" algn="r">
                  <a:spcBef>
                    <a:spcPts val="0"/>
                  </a:spcBef>
                  <a:spcAft>
                    <a:spcPts val="0"/>
                  </a:spcAft>
                  <a:buNone/>
                </a:pPr>
                <a:r>
                  <a:rPr lang="en-US" sz="1000">
                    <a:solidFill>
                      <a:schemeClr val="dk1"/>
                    </a:solidFill>
                    <a:latin typeface="Arial"/>
                    <a:ea typeface="Arial"/>
                    <a:cs typeface="Arial"/>
                    <a:sym typeface="Arial"/>
                  </a:rPr>
                  <a:t>HR=0.82 </a:t>
                </a:r>
                <a:endParaRPr/>
              </a:p>
              <a:p>
                <a:pPr indent="0" lvl="0" marL="0" marR="0" rtl="0" algn="r">
                  <a:spcBef>
                    <a:spcPts val="0"/>
                  </a:spcBef>
                  <a:spcAft>
                    <a:spcPts val="0"/>
                  </a:spcAft>
                  <a:buNone/>
                </a:pPr>
                <a:r>
                  <a:rPr lang="en-US" sz="1000">
                    <a:solidFill>
                      <a:schemeClr val="dk1"/>
                    </a:solidFill>
                    <a:latin typeface="Arial"/>
                    <a:ea typeface="Arial"/>
                    <a:cs typeface="Arial"/>
                    <a:sym typeface="Arial"/>
                  </a:rPr>
                  <a:t>(0.60 - 1.11)</a:t>
                </a:r>
                <a:endParaRPr/>
              </a:p>
              <a:p>
                <a:pPr indent="0" lvl="0" marL="0" marR="0" rtl="0" algn="r">
                  <a:spcBef>
                    <a:spcPts val="0"/>
                  </a:spcBef>
                  <a:spcAft>
                    <a:spcPts val="0"/>
                  </a:spcAft>
                  <a:buNone/>
                </a:pPr>
                <a:r>
                  <a:rPr lang="en-US" sz="1000">
                    <a:solidFill>
                      <a:schemeClr val="dk1"/>
                    </a:solidFill>
                    <a:latin typeface="Arial"/>
                    <a:ea typeface="Arial"/>
                    <a:cs typeface="Arial"/>
                    <a:sym typeface="Arial"/>
                  </a:rPr>
                  <a:t>p=0.098</a:t>
                </a:r>
                <a:endParaRPr/>
              </a:p>
            </p:txBody>
          </p:sp>
        </p:grpSp>
      </p:grpSp>
      <p:sp>
        <p:nvSpPr>
          <p:cNvPr id="422" name="Google Shape;422;p16"/>
          <p:cNvSpPr txBox="1"/>
          <p:nvPr/>
        </p:nvSpPr>
        <p:spPr>
          <a:xfrm>
            <a:off x="2208383" y="56919"/>
            <a:ext cx="789087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Myocardial Infarction Event Rates by MI Type</a:t>
            </a:r>
            <a:endParaRPr/>
          </a:p>
          <a:p>
            <a:pPr indent="0" lvl="0" marL="0" marR="0" rtl="0" algn="ctr">
              <a:spcBef>
                <a:spcPts val="0"/>
              </a:spcBef>
              <a:spcAft>
                <a:spcPts val="0"/>
              </a:spcAft>
              <a:buNone/>
            </a:pPr>
            <a:r>
              <a:rPr b="1" lang="en-US" sz="1200">
                <a:solidFill>
                  <a:schemeClr val="dk1"/>
                </a:solidFill>
                <a:latin typeface="Arial"/>
                <a:ea typeface="Arial"/>
                <a:cs typeface="Arial"/>
                <a:sym typeface="Arial"/>
              </a:rPr>
              <a:t>Secondary Endpoint; All Patients Included</a:t>
            </a:r>
            <a:endParaRPr/>
          </a:p>
        </p:txBody>
      </p:sp>
      <p:sp>
        <p:nvSpPr>
          <p:cNvPr id="423" name="Google Shape;423;p16"/>
          <p:cNvSpPr txBox="1"/>
          <p:nvPr/>
        </p:nvSpPr>
        <p:spPr>
          <a:xfrm>
            <a:off x="5099848" y="2890956"/>
            <a:ext cx="101769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90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1.4% vs. 1.7% </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HR=0.86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(0.68-1.09)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p=0.21</a:t>
            </a:r>
            <a:endParaRPr/>
          </a:p>
        </p:txBody>
      </p:sp>
      <p:sp>
        <p:nvSpPr>
          <p:cNvPr id="424" name="Google Shape;424;p16"/>
          <p:cNvSpPr txBox="1"/>
          <p:nvPr/>
        </p:nvSpPr>
        <p:spPr>
          <a:xfrm>
            <a:off x="6038436" y="1871922"/>
            <a:ext cx="1004493"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2.2% vs. 2.6%</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HR=0.84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(0.69-1.01)</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p=0.064</a:t>
            </a:r>
            <a:endParaRPr/>
          </a:p>
        </p:txBody>
      </p:sp>
      <p:sp>
        <p:nvSpPr>
          <p:cNvPr id="425" name="Google Shape;425;p16"/>
          <p:cNvSpPr txBox="1"/>
          <p:nvPr/>
        </p:nvSpPr>
        <p:spPr>
          <a:xfrm>
            <a:off x="6965507" y="1148724"/>
            <a:ext cx="130506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0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3.4% vs. 3.9%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HR=0.87</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(0.74-1.01)</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p=0.074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7"/>
          <p:cNvSpPr txBox="1"/>
          <p:nvPr>
            <p:ph idx="1" type="body"/>
          </p:nvPr>
        </p:nvSpPr>
        <p:spPr>
          <a:xfrm>
            <a:off x="3967552" y="159689"/>
            <a:ext cx="4256895" cy="387798"/>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800"/>
              <a:buNone/>
            </a:pPr>
            <a:r>
              <a:rPr lang="en-US">
                <a:solidFill>
                  <a:schemeClr val="dk1"/>
                </a:solidFill>
                <a:latin typeface="Arial"/>
                <a:ea typeface="Arial"/>
                <a:cs typeface="Arial"/>
                <a:sym typeface="Arial"/>
              </a:rPr>
              <a:t>Safety Findings</a:t>
            </a:r>
            <a:endParaRPr/>
          </a:p>
        </p:txBody>
      </p:sp>
      <p:sp>
        <p:nvSpPr>
          <p:cNvPr id="431" name="Google Shape;431;p17"/>
          <p:cNvSpPr txBox="1"/>
          <p:nvPr/>
        </p:nvSpPr>
        <p:spPr>
          <a:xfrm>
            <a:off x="325212" y="679336"/>
            <a:ext cx="11541574" cy="580670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1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Overall, there were similar rates of adverse events with CSL112 compared to placebo. </a:t>
            </a:r>
            <a:endParaRPr/>
          </a:p>
          <a:p>
            <a:pPr indent="-285750" lvl="0" marL="285750" marR="0" rtl="0" algn="l">
              <a:lnSpc>
                <a:spcPct val="110000"/>
              </a:lnSpc>
              <a:spcBef>
                <a:spcPts val="1800"/>
              </a:spcBef>
              <a:spcAft>
                <a:spcPts val="0"/>
              </a:spcAft>
              <a:buClr>
                <a:schemeClr val="dk1"/>
              </a:buClr>
              <a:buSzPts val="2300"/>
              <a:buFont typeface="Arial"/>
              <a:buChar char="•"/>
            </a:pPr>
            <a:r>
              <a:rPr lang="en-US" sz="2300">
                <a:solidFill>
                  <a:schemeClr val="dk1"/>
                </a:solidFill>
                <a:latin typeface="Arial"/>
                <a:ea typeface="Arial"/>
                <a:cs typeface="Arial"/>
                <a:sym typeface="Arial"/>
              </a:rPr>
              <a:t>There were no imbalances in all hypersensitivity events (serious and non-serious). The number of immune system disorder events (e.g. hypersensitivity or anaphylactoid reactions) leading to discontinuation from investigational product were low but were higher in the CSL112 group compared with the placebo group </a:t>
            </a:r>
            <a:r>
              <a:rPr b="1" lang="en-US" sz="2300">
                <a:solidFill>
                  <a:schemeClr val="dk1"/>
                </a:solidFill>
                <a:latin typeface="Arial"/>
                <a:ea typeface="Arial"/>
                <a:cs typeface="Arial"/>
                <a:sym typeface="Arial"/>
              </a:rPr>
              <a:t>(14 vs 4 events, p=0.02).</a:t>
            </a:r>
            <a:endParaRPr/>
          </a:p>
          <a:p>
            <a:pPr indent="-285750" lvl="0" marL="285750" marR="0" rtl="0" algn="l">
              <a:lnSpc>
                <a:spcPct val="110000"/>
              </a:lnSpc>
              <a:spcBef>
                <a:spcPts val="1800"/>
              </a:spcBef>
              <a:spcAft>
                <a:spcPts val="0"/>
              </a:spcAft>
              <a:buClr>
                <a:schemeClr val="dk1"/>
              </a:buClr>
              <a:buSzPts val="2300"/>
              <a:buFont typeface="Arial"/>
              <a:buChar char="•"/>
            </a:pPr>
            <a:r>
              <a:rPr lang="en-US" sz="2300">
                <a:solidFill>
                  <a:schemeClr val="dk1"/>
                </a:solidFill>
                <a:latin typeface="Arial"/>
                <a:ea typeface="Arial"/>
                <a:cs typeface="Arial"/>
                <a:sym typeface="Arial"/>
              </a:rPr>
              <a:t>There were </a:t>
            </a:r>
            <a:r>
              <a:rPr b="1" lang="en-US" sz="2300">
                <a:solidFill>
                  <a:schemeClr val="dk1"/>
                </a:solidFill>
                <a:latin typeface="Arial"/>
                <a:ea typeface="Arial"/>
                <a:cs typeface="Arial"/>
                <a:sym typeface="Arial"/>
              </a:rPr>
              <a:t>fewer acute kidney injury events in the CSL112 arm </a:t>
            </a:r>
            <a:r>
              <a:rPr lang="en-US" sz="2300">
                <a:solidFill>
                  <a:schemeClr val="dk1"/>
                </a:solidFill>
                <a:latin typeface="Arial"/>
                <a:ea typeface="Arial"/>
                <a:cs typeface="Arial"/>
                <a:sym typeface="Arial"/>
              </a:rPr>
              <a:t>(defined by changes in creatinine through the active treatment period): </a:t>
            </a:r>
            <a:r>
              <a:rPr b="1" lang="en-US" sz="2300">
                <a:solidFill>
                  <a:schemeClr val="dk1"/>
                </a:solidFill>
                <a:latin typeface="Arial"/>
                <a:ea typeface="Arial"/>
                <a:cs typeface="Arial"/>
                <a:sym typeface="Arial"/>
              </a:rPr>
              <a:t>570 (6.3%) vs 650 (7.2%)(p=0.02). </a:t>
            </a:r>
            <a:endParaRPr/>
          </a:p>
          <a:p>
            <a:pPr indent="-285750" lvl="0" marL="285750" marR="0" rtl="0" algn="l">
              <a:lnSpc>
                <a:spcPct val="110000"/>
              </a:lnSpc>
              <a:spcBef>
                <a:spcPts val="1800"/>
              </a:spcBef>
              <a:spcAft>
                <a:spcPts val="0"/>
              </a:spcAft>
              <a:buClr>
                <a:srgbClr val="222222"/>
              </a:buClr>
              <a:buSzPts val="2300"/>
              <a:buFont typeface="Arial"/>
              <a:buChar char="•"/>
            </a:pPr>
            <a:r>
              <a:rPr b="0" i="0" lang="en-US" sz="2300">
                <a:solidFill>
                  <a:srgbClr val="222222"/>
                </a:solidFill>
                <a:latin typeface="Arial"/>
                <a:ea typeface="Arial"/>
                <a:cs typeface="Arial"/>
                <a:sym typeface="Arial"/>
              </a:rPr>
              <a:t>There were no </a:t>
            </a:r>
            <a:r>
              <a:rPr b="1" i="0" lang="en-US" sz="2300">
                <a:solidFill>
                  <a:schemeClr val="dk1"/>
                </a:solidFill>
                <a:latin typeface="Arial"/>
                <a:ea typeface="Arial"/>
                <a:cs typeface="Arial"/>
                <a:sym typeface="Arial"/>
              </a:rPr>
              <a:t>significant</a:t>
            </a:r>
            <a:r>
              <a:rPr b="0" i="0" lang="en-US" sz="2300">
                <a:solidFill>
                  <a:srgbClr val="222222"/>
                </a:solidFill>
                <a:latin typeface="Arial"/>
                <a:ea typeface="Arial"/>
                <a:cs typeface="Arial"/>
                <a:sym typeface="Arial"/>
              </a:rPr>
              <a:t> imbalances in potential hepatic injury events (defined </a:t>
            </a:r>
            <a:r>
              <a:rPr b="0" i="0" lang="en-US" sz="2300">
                <a:solidFill>
                  <a:schemeClr val="dk1"/>
                </a:solidFill>
                <a:latin typeface="Arial"/>
                <a:ea typeface="Arial"/>
                <a:cs typeface="Arial"/>
                <a:sym typeface="Arial"/>
              </a:rPr>
              <a:t>as ALT &gt;3x ULN with Tbili &gt;2x ULN or ALT &gt;5x ULN), or </a:t>
            </a:r>
            <a:r>
              <a:rPr b="0" i="0" lang="en-US" sz="2300">
                <a:solidFill>
                  <a:srgbClr val="222222"/>
                </a:solidFill>
                <a:latin typeface="Arial"/>
                <a:ea typeface="Arial"/>
                <a:cs typeface="Arial"/>
                <a:sym typeface="Arial"/>
              </a:rPr>
              <a:t>new or worsening heart failure events (based on adjudication)</a:t>
            </a:r>
            <a:endParaRPr sz="23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8"/>
          <p:cNvSpPr txBox="1"/>
          <p:nvPr>
            <p:ph idx="1" type="body"/>
          </p:nvPr>
        </p:nvSpPr>
        <p:spPr>
          <a:xfrm>
            <a:off x="2939196" y="209243"/>
            <a:ext cx="6194562" cy="332399"/>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400"/>
              <a:buNone/>
            </a:pPr>
            <a:r>
              <a:rPr lang="en-US" sz="2400">
                <a:solidFill>
                  <a:schemeClr val="dk1"/>
                </a:solidFill>
                <a:latin typeface="Arial"/>
                <a:ea typeface="Arial"/>
                <a:cs typeface="Arial"/>
                <a:sym typeface="Arial"/>
              </a:rPr>
              <a:t>Primary Endpoint Subgroups</a:t>
            </a:r>
            <a:endParaRPr/>
          </a:p>
        </p:txBody>
      </p:sp>
      <p:pic>
        <p:nvPicPr>
          <p:cNvPr descr="A graph with black lines and numbers&#10;&#10;Description automatically generated with medium confidence" id="437" name="Google Shape;437;p18"/>
          <p:cNvPicPr preferRelativeResize="0"/>
          <p:nvPr/>
        </p:nvPicPr>
        <p:blipFill rotWithShape="1">
          <a:blip r:embed="rId3">
            <a:alphaModFix/>
          </a:blip>
          <a:srcRect b="0" l="0" r="0" t="0"/>
          <a:stretch/>
        </p:blipFill>
        <p:spPr>
          <a:xfrm>
            <a:off x="609600" y="1100573"/>
            <a:ext cx="10972800" cy="5486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txBox="1"/>
          <p:nvPr>
            <p:ph idx="4294967295" type="body"/>
          </p:nvPr>
        </p:nvSpPr>
        <p:spPr>
          <a:xfrm>
            <a:off x="731044" y="2192688"/>
            <a:ext cx="10729912" cy="1530226"/>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1"/>
              </a:buClr>
              <a:buSzPts val="4000"/>
              <a:buNone/>
            </a:pPr>
            <a:r>
              <a:rPr b="1" lang="en-US" sz="4000">
                <a:solidFill>
                  <a:schemeClr val="dk1"/>
                </a:solidFill>
                <a:latin typeface="Arial"/>
                <a:ea typeface="Arial"/>
                <a:cs typeface="Arial"/>
                <a:sym typeface="Arial"/>
              </a:rPr>
              <a:t>Secondary and Exploratory Hypothesis Generating Analyses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574075" y="127959"/>
            <a:ext cx="11188700" cy="492443"/>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3200"/>
              <a:buFont typeface="Arial"/>
              <a:buNone/>
            </a:pPr>
            <a:r>
              <a:rPr b="1" lang="en-US" sz="3200"/>
              <a:t>Disclosures</a:t>
            </a:r>
            <a:endParaRPr/>
          </a:p>
        </p:txBody>
      </p:sp>
      <p:sp>
        <p:nvSpPr>
          <p:cNvPr id="67" name="Google Shape;67;p2"/>
          <p:cNvSpPr txBox="1"/>
          <p:nvPr>
            <p:ph idx="1" type="body"/>
          </p:nvPr>
        </p:nvSpPr>
        <p:spPr>
          <a:xfrm>
            <a:off x="142190" y="1504068"/>
            <a:ext cx="4203700" cy="251805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b="1" lang="en-US" sz="1200">
                <a:solidFill>
                  <a:schemeClr val="dk1"/>
                </a:solidFill>
              </a:rPr>
              <a:t>Present Research/Grant Funding</a:t>
            </a:r>
            <a:endParaRPr/>
          </a:p>
          <a:p>
            <a:pPr indent="0" lvl="0" marL="0" rtl="0" algn="l">
              <a:lnSpc>
                <a:spcPct val="100000"/>
              </a:lnSpc>
              <a:spcBef>
                <a:spcPts val="600"/>
              </a:spcBef>
              <a:spcAft>
                <a:spcPts val="0"/>
              </a:spcAft>
              <a:buClr>
                <a:srgbClr val="FF0000"/>
              </a:buClr>
              <a:buSzPts val="1200"/>
              <a:buNone/>
            </a:pPr>
            <a:r>
              <a:t/>
            </a:r>
            <a:endParaRPr sz="1200">
              <a:solidFill>
                <a:schemeClr val="dk1"/>
              </a:solidFill>
            </a:endParaRPr>
          </a:p>
          <a:p>
            <a:pPr indent="0" lvl="0" marL="0" rtl="0" algn="l">
              <a:lnSpc>
                <a:spcPct val="100000"/>
              </a:lnSpc>
              <a:spcBef>
                <a:spcPts val="600"/>
              </a:spcBef>
              <a:spcAft>
                <a:spcPts val="0"/>
              </a:spcAft>
              <a:buClr>
                <a:schemeClr val="dk1"/>
              </a:buClr>
              <a:buSzPts val="1200"/>
              <a:buNone/>
            </a:pPr>
            <a:r>
              <a:rPr lang="en-US" sz="1200">
                <a:solidFill>
                  <a:schemeClr val="dk1"/>
                </a:solidFill>
              </a:rPr>
              <a:t>Janssen/Johnson &amp; Johnson</a:t>
            </a:r>
            <a:endParaRPr/>
          </a:p>
          <a:p>
            <a:pPr indent="0" lvl="0" marL="0" rtl="0" algn="l">
              <a:lnSpc>
                <a:spcPct val="100000"/>
              </a:lnSpc>
              <a:spcBef>
                <a:spcPts val="600"/>
              </a:spcBef>
              <a:spcAft>
                <a:spcPts val="0"/>
              </a:spcAft>
              <a:buClr>
                <a:srgbClr val="F06125"/>
              </a:buClr>
              <a:buSzPts val="1200"/>
              <a:buNone/>
            </a:pPr>
            <a:r>
              <a:rPr b="1" lang="en-US" sz="1200">
                <a:solidFill>
                  <a:srgbClr val="F06125"/>
                </a:solidFill>
              </a:rPr>
              <a:t>CSL Behring</a:t>
            </a:r>
            <a:endParaRPr/>
          </a:p>
          <a:p>
            <a:pPr indent="0" lvl="0" marL="0" rtl="0" algn="l">
              <a:lnSpc>
                <a:spcPct val="100000"/>
              </a:lnSpc>
              <a:spcBef>
                <a:spcPts val="600"/>
              </a:spcBef>
              <a:spcAft>
                <a:spcPts val="0"/>
              </a:spcAft>
              <a:buClr>
                <a:schemeClr val="dk1"/>
              </a:buClr>
              <a:buSzPts val="1200"/>
              <a:buNone/>
            </a:pPr>
            <a:r>
              <a:rPr lang="en-US" sz="1200">
                <a:solidFill>
                  <a:schemeClr val="dk1"/>
                </a:solidFill>
              </a:rPr>
              <a:t>SCAD Alliance</a:t>
            </a:r>
            <a:endParaRPr/>
          </a:p>
          <a:p>
            <a:pPr indent="0" lvl="0" marL="0" rtl="0" algn="l">
              <a:lnSpc>
                <a:spcPct val="100000"/>
              </a:lnSpc>
              <a:spcBef>
                <a:spcPts val="600"/>
              </a:spcBef>
              <a:spcAft>
                <a:spcPts val="0"/>
              </a:spcAft>
              <a:buClr>
                <a:schemeClr val="dk1"/>
              </a:buClr>
              <a:buSzPts val="1200"/>
              <a:buNone/>
            </a:pPr>
            <a:r>
              <a:rPr lang="en-US" sz="1200">
                <a:solidFill>
                  <a:schemeClr val="dk1"/>
                </a:solidFill>
              </a:rPr>
              <a:t>Baim Institute</a:t>
            </a:r>
            <a:endParaRPr/>
          </a:p>
          <a:p>
            <a:pPr indent="0" lvl="0" marL="0" rtl="0" algn="l">
              <a:lnSpc>
                <a:spcPct val="100000"/>
              </a:lnSpc>
              <a:spcBef>
                <a:spcPts val="600"/>
              </a:spcBef>
              <a:spcAft>
                <a:spcPts val="0"/>
              </a:spcAft>
              <a:buClr>
                <a:srgbClr val="FF0000"/>
              </a:buClr>
              <a:buSzPts val="1200"/>
              <a:buNone/>
            </a:pPr>
            <a:r>
              <a:t/>
            </a:r>
            <a:endParaRPr sz="1200">
              <a:solidFill>
                <a:schemeClr val="dk1"/>
              </a:solidFill>
            </a:endParaRPr>
          </a:p>
          <a:p>
            <a:pPr indent="0" lvl="0" marL="0" rtl="0" algn="l">
              <a:lnSpc>
                <a:spcPct val="110000"/>
              </a:lnSpc>
              <a:spcBef>
                <a:spcPts val="600"/>
              </a:spcBef>
              <a:spcAft>
                <a:spcPts val="0"/>
              </a:spcAft>
              <a:buClr>
                <a:schemeClr val="dk1"/>
              </a:buClr>
              <a:buSzPts val="1200"/>
              <a:buNone/>
            </a:pPr>
            <a:r>
              <a:rPr b="1" lang="en-US" sz="1200">
                <a:solidFill>
                  <a:schemeClr val="dk1"/>
                </a:solidFill>
              </a:rPr>
              <a:t>Patents and Stocks</a:t>
            </a:r>
            <a:r>
              <a:rPr lang="en-US" sz="1200">
                <a:solidFill>
                  <a:schemeClr val="dk1"/>
                </a:solidFill>
              </a:rPr>
              <a:t>: None</a:t>
            </a:r>
            <a:endParaRPr/>
          </a:p>
          <a:p>
            <a:pPr indent="0" lvl="0" marL="0" rtl="0" algn="l">
              <a:lnSpc>
                <a:spcPct val="110000"/>
              </a:lnSpc>
              <a:spcBef>
                <a:spcPts val="600"/>
              </a:spcBef>
              <a:spcAft>
                <a:spcPts val="0"/>
              </a:spcAft>
              <a:buClr>
                <a:srgbClr val="FF0000"/>
              </a:buClr>
              <a:buSzPts val="1200"/>
              <a:buNone/>
            </a:pPr>
            <a:r>
              <a:t/>
            </a:r>
            <a:endParaRPr sz="1200">
              <a:solidFill>
                <a:schemeClr val="dk1"/>
              </a:solidFill>
            </a:endParaRPr>
          </a:p>
          <a:p>
            <a:pPr indent="0" lvl="0" marL="0" rtl="0" algn="l">
              <a:lnSpc>
                <a:spcPct val="110000"/>
              </a:lnSpc>
              <a:spcBef>
                <a:spcPts val="600"/>
              </a:spcBef>
              <a:spcAft>
                <a:spcPts val="0"/>
              </a:spcAft>
              <a:buClr>
                <a:schemeClr val="dk1"/>
              </a:buClr>
              <a:buSzPts val="1200"/>
              <a:buNone/>
            </a:pPr>
            <a:r>
              <a:rPr b="1" lang="en-US" sz="1200">
                <a:solidFill>
                  <a:schemeClr val="dk1"/>
                </a:solidFill>
              </a:rPr>
              <a:t>Equity</a:t>
            </a:r>
            <a:r>
              <a:rPr lang="en-US" sz="1200">
                <a:solidFill>
                  <a:schemeClr val="dk1"/>
                </a:solidFill>
              </a:rPr>
              <a:t>: </a:t>
            </a:r>
            <a:endParaRPr/>
          </a:p>
          <a:p>
            <a:pPr indent="0" lvl="0" marL="0" rtl="0" algn="l">
              <a:lnSpc>
                <a:spcPct val="110000"/>
              </a:lnSpc>
              <a:spcBef>
                <a:spcPts val="600"/>
              </a:spcBef>
              <a:spcAft>
                <a:spcPts val="0"/>
              </a:spcAft>
              <a:buClr>
                <a:schemeClr val="dk1"/>
              </a:buClr>
              <a:buSzPts val="1200"/>
              <a:buNone/>
            </a:pPr>
            <a:r>
              <a:rPr lang="en-US" sz="1200">
                <a:solidFill>
                  <a:schemeClr val="dk1"/>
                </a:solidFill>
              </a:rPr>
              <a:t>nference, Inc. </a:t>
            </a:r>
            <a:endParaRPr/>
          </a:p>
          <a:p>
            <a:pPr indent="0" lvl="0" marL="0" rtl="0" algn="l">
              <a:lnSpc>
                <a:spcPct val="110000"/>
              </a:lnSpc>
              <a:spcBef>
                <a:spcPts val="600"/>
              </a:spcBef>
              <a:spcAft>
                <a:spcPts val="0"/>
              </a:spcAft>
              <a:buClr>
                <a:schemeClr val="dk1"/>
              </a:buClr>
              <a:buSzPts val="1200"/>
              <a:buNone/>
            </a:pPr>
            <a:r>
              <a:rPr lang="en-US" sz="1200">
                <a:solidFill>
                  <a:schemeClr val="dk1"/>
                </a:solidFill>
              </a:rPr>
              <a:t>Dyad Medical</a:t>
            </a:r>
            <a:endParaRPr/>
          </a:p>
          <a:p>
            <a:pPr indent="0" lvl="0" marL="0" rtl="0" algn="l">
              <a:lnSpc>
                <a:spcPct val="110000"/>
              </a:lnSpc>
              <a:spcBef>
                <a:spcPts val="600"/>
              </a:spcBef>
              <a:spcAft>
                <a:spcPts val="0"/>
              </a:spcAft>
              <a:buClr>
                <a:schemeClr val="dk1"/>
              </a:buClr>
              <a:buSzPts val="1200"/>
              <a:buNone/>
            </a:pPr>
            <a:r>
              <a:rPr lang="en-US" sz="1200">
                <a:solidFill>
                  <a:schemeClr val="dk1"/>
                </a:solidFill>
              </a:rPr>
              <a:t>Absolutys</a:t>
            </a:r>
            <a:endParaRPr sz="1200">
              <a:solidFill>
                <a:schemeClr val="dk1"/>
              </a:solidFill>
            </a:endParaRPr>
          </a:p>
          <a:p>
            <a:pPr indent="0" lvl="0" marL="0" rtl="0" algn="l">
              <a:lnSpc>
                <a:spcPct val="110000"/>
              </a:lnSpc>
              <a:spcBef>
                <a:spcPts val="600"/>
              </a:spcBef>
              <a:spcAft>
                <a:spcPts val="0"/>
              </a:spcAft>
              <a:buClr>
                <a:schemeClr val="dk1"/>
              </a:buClr>
              <a:buSzPts val="1200"/>
              <a:buNone/>
            </a:pPr>
            <a:r>
              <a:rPr lang="en-US" sz="1200">
                <a:solidFill>
                  <a:schemeClr val="dk1"/>
                </a:solidFill>
              </a:rPr>
              <a:t>Fortress Biotech</a:t>
            </a:r>
            <a:endParaRPr/>
          </a:p>
          <a:p>
            <a:pPr indent="0" lvl="0" marL="0" rtl="0" algn="l">
              <a:lnSpc>
                <a:spcPct val="110000"/>
              </a:lnSpc>
              <a:spcBef>
                <a:spcPts val="600"/>
              </a:spcBef>
              <a:spcAft>
                <a:spcPts val="0"/>
              </a:spcAft>
              <a:buClr>
                <a:schemeClr val="dk1"/>
              </a:buClr>
              <a:buSzPts val="1200"/>
              <a:buNone/>
            </a:pPr>
            <a:r>
              <a:rPr lang="en-US" sz="1200">
                <a:solidFill>
                  <a:schemeClr val="dk1"/>
                </a:solidFill>
              </a:rPr>
              <a:t>FlowTherapy</a:t>
            </a:r>
            <a:endParaRPr sz="1200">
              <a:solidFill>
                <a:schemeClr val="dk1"/>
              </a:solidFill>
            </a:endParaRPr>
          </a:p>
          <a:p>
            <a:pPr indent="0" lvl="0" marL="0" rtl="0" algn="l">
              <a:lnSpc>
                <a:spcPct val="110000"/>
              </a:lnSpc>
              <a:spcBef>
                <a:spcPts val="600"/>
              </a:spcBef>
              <a:spcAft>
                <a:spcPts val="0"/>
              </a:spcAft>
              <a:buClr>
                <a:srgbClr val="FF0000"/>
              </a:buClr>
              <a:buSzPts val="1200"/>
              <a:buNone/>
            </a:pPr>
            <a:r>
              <a:t/>
            </a:r>
            <a:endParaRPr sz="1200">
              <a:solidFill>
                <a:schemeClr val="dk1"/>
              </a:solidFill>
            </a:endParaRPr>
          </a:p>
        </p:txBody>
      </p:sp>
      <p:sp>
        <p:nvSpPr>
          <p:cNvPr id="68" name="Google Shape;68;p2"/>
          <p:cNvSpPr txBox="1"/>
          <p:nvPr/>
        </p:nvSpPr>
        <p:spPr>
          <a:xfrm>
            <a:off x="7239314" y="1488255"/>
            <a:ext cx="481049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200"/>
              <a:buFont typeface="Arial"/>
              <a:buNone/>
            </a:pPr>
            <a:r>
              <a:rPr b="1" lang="en-US" sz="1200">
                <a:solidFill>
                  <a:schemeClr val="dk1"/>
                </a:solidFill>
                <a:latin typeface="Arial"/>
                <a:ea typeface="Arial"/>
                <a:cs typeface="Arial"/>
                <a:sym typeface="Arial"/>
              </a:rPr>
              <a:t>Spouse: </a:t>
            </a:r>
            <a:r>
              <a:rPr lang="en-US" sz="1200">
                <a:solidFill>
                  <a:schemeClr val="dk1"/>
                </a:solidFill>
                <a:latin typeface="Arial"/>
                <a:ea typeface="Arial"/>
                <a:cs typeface="Arial"/>
                <a:sym typeface="Arial"/>
              </a:rPr>
              <a:t>Employee of Boston Clinical Research Institute, has equity </a:t>
            </a:r>
            <a:endParaRPr/>
          </a:p>
        </p:txBody>
      </p:sp>
      <p:graphicFrame>
        <p:nvGraphicFramePr>
          <p:cNvPr id="69" name="Google Shape;69;p2"/>
          <p:cNvGraphicFramePr/>
          <p:nvPr/>
        </p:nvGraphicFramePr>
        <p:xfrm>
          <a:off x="2975061" y="1979268"/>
          <a:ext cx="3000000" cy="3000000"/>
        </p:xfrm>
        <a:graphic>
          <a:graphicData uri="http://schemas.openxmlformats.org/drawingml/2006/table">
            <a:tbl>
              <a:tblPr>
                <a:noFill/>
                <a:tableStyleId>{13604668-49F8-45CA-94BB-A611DA6105CD}</a:tableStyleId>
              </a:tblPr>
              <a:tblGrid>
                <a:gridCol w="1928700"/>
                <a:gridCol w="2114875"/>
              </a:tblGrid>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Angel/Avertix Medical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MD Magazine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AstraZeneca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Microport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Bayer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Novartis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Beren Therapeutics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NovoNordisk</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Boehringer Ingelheim</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Pfizer</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Boston Clinical Research Institute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PLxPharma</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Bristol-Myers Squibb</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Smart Medics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Cardiovascular Research Foundation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Solstic Health/New Amsterdam Pharma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CeleCor Therapeutics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Somahlution/Marizyme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Esperion</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Vectura</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EXCITE International ($0 Received)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WedMD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Fortress Biotech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Woman As One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Janssen/ J&amp;J</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MashUp MD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0" name="Google Shape;70;p2"/>
          <p:cNvGraphicFramePr/>
          <p:nvPr/>
        </p:nvGraphicFramePr>
        <p:xfrm>
          <a:off x="7350810" y="1979268"/>
          <a:ext cx="3000000" cy="3000000"/>
        </p:xfrm>
        <a:graphic>
          <a:graphicData uri="http://schemas.openxmlformats.org/drawingml/2006/table">
            <a:tbl>
              <a:tblPr>
                <a:noFill/>
                <a:tableStyleId>{13604668-49F8-45CA-94BB-A611DA6105CD}</a:tableStyleId>
              </a:tblPr>
              <a:tblGrid>
                <a:gridCol w="2731825"/>
                <a:gridCol w="1967175"/>
              </a:tblGrid>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Angel/Avertix Medical</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MD Magazine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AstraZeneca</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Merck</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Bayer/Janssen/ J&amp;J</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Microport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Beren Therapeutics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MjHealth</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Bioclinica</a:t>
                      </a:r>
                      <a:endParaRPr b="0" i="0" sz="1200" u="none" cap="none" strike="noStrike">
                        <a:solidFill>
                          <a:srgbClr val="000000"/>
                        </a:solidFill>
                        <a:latin typeface="Arial"/>
                        <a:ea typeface="Arial"/>
                        <a:cs typeface="Arial"/>
                        <a:sym typeface="Aria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Novartis</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Boehringer Ingelheim</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NovoNordisk</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Boston Clinical Research Institute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PERT Consortium</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Boston Scientific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Pfizer</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Bristol-Myers Squibb</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PhaseBio</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Cardiovascular Research Foundation</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PHRI</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CeleCor Therapeutics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PLxPharma</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CSL Behring</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Revance Therapeutics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DCRI</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Samsung</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Esperion</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SFJ</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EXCITE International ($0 Received)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SCAI</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Fortress Biotech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Solstic Health/New Amsterdam Pharma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Gilead Sciences, Inc.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Somahlution/Marizyme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Inari</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Vectura</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2875">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MashUp MD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Woman As One</a:t>
                      </a:r>
                      <a:endParaRPr/>
                    </a:p>
                  </a:txBody>
                  <a:tcPr marT="9525" marB="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1" name="Google Shape;71;p2"/>
          <p:cNvSpPr txBox="1"/>
          <p:nvPr/>
        </p:nvSpPr>
        <p:spPr>
          <a:xfrm>
            <a:off x="2910016" y="1464669"/>
            <a:ext cx="9893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Consultant</a:t>
            </a:r>
            <a:endParaRPr sz="12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0"/>
          <p:cNvSpPr txBox="1"/>
          <p:nvPr/>
        </p:nvSpPr>
        <p:spPr>
          <a:xfrm>
            <a:off x="1418186" y="68085"/>
            <a:ext cx="955401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Primary MACE Endpoint Lower In Patients With Baseline Hyperlipidemia (LDL-C </a:t>
            </a:r>
            <a:r>
              <a:rPr b="1" lang="en-US" sz="2800" u="sng">
                <a:solidFill>
                  <a:schemeClr val="dk1"/>
                </a:solidFill>
                <a:latin typeface="Arial"/>
                <a:ea typeface="Arial"/>
                <a:cs typeface="Arial"/>
                <a:sym typeface="Arial"/>
              </a:rPr>
              <a:t>&gt;</a:t>
            </a:r>
            <a:r>
              <a:rPr b="1" lang="en-US" sz="2800">
                <a:solidFill>
                  <a:schemeClr val="dk1"/>
                </a:solidFill>
                <a:latin typeface="Arial"/>
                <a:ea typeface="Arial"/>
                <a:cs typeface="Arial"/>
                <a:sym typeface="Arial"/>
              </a:rPr>
              <a:t> 100, All On Statins)</a:t>
            </a:r>
            <a:endParaRPr/>
          </a:p>
        </p:txBody>
      </p:sp>
      <p:sp>
        <p:nvSpPr>
          <p:cNvPr id="448" name="Google Shape;448;p20"/>
          <p:cNvSpPr txBox="1"/>
          <p:nvPr/>
        </p:nvSpPr>
        <p:spPr>
          <a:xfrm>
            <a:off x="1785848" y="1093564"/>
            <a:ext cx="386035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Baseline LDL </a:t>
            </a:r>
            <a:r>
              <a:rPr b="1" lang="en-US" sz="1800" u="sng">
                <a:solidFill>
                  <a:schemeClr val="dk1"/>
                </a:solidFill>
                <a:latin typeface="Arial"/>
                <a:ea typeface="Arial"/>
                <a:cs typeface="Arial"/>
                <a:sym typeface="Arial"/>
              </a:rPr>
              <a:t>&gt;</a:t>
            </a:r>
            <a:r>
              <a:rPr b="1" lang="en-US" sz="1800">
                <a:solidFill>
                  <a:schemeClr val="dk1"/>
                </a:solidFill>
                <a:latin typeface="Arial"/>
                <a:ea typeface="Arial"/>
                <a:cs typeface="Arial"/>
                <a:sym typeface="Arial"/>
              </a:rPr>
              <a:t> 100 mg/dl </a:t>
            </a:r>
            <a:endParaRPr/>
          </a:p>
        </p:txBody>
      </p:sp>
      <p:sp>
        <p:nvSpPr>
          <p:cNvPr id="449" name="Google Shape;449;p20"/>
          <p:cNvSpPr txBox="1"/>
          <p:nvPr/>
        </p:nvSpPr>
        <p:spPr>
          <a:xfrm>
            <a:off x="7734820" y="1118849"/>
            <a:ext cx="35910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Baseline LDL &lt; 100 mg/dl </a:t>
            </a:r>
            <a:endParaRPr/>
          </a:p>
        </p:txBody>
      </p:sp>
      <p:pic>
        <p:nvPicPr>
          <p:cNvPr id="450" name="Google Shape;450;p20"/>
          <p:cNvPicPr preferRelativeResize="0"/>
          <p:nvPr/>
        </p:nvPicPr>
        <p:blipFill rotWithShape="1">
          <a:blip r:embed="rId3">
            <a:alphaModFix/>
          </a:blip>
          <a:srcRect b="0" l="0" r="0" t="0"/>
          <a:stretch/>
        </p:blipFill>
        <p:spPr>
          <a:xfrm>
            <a:off x="1082272" y="1517134"/>
            <a:ext cx="5198027" cy="4153209"/>
          </a:xfrm>
          <a:prstGeom prst="rect">
            <a:avLst/>
          </a:prstGeom>
          <a:noFill/>
          <a:ln>
            <a:noFill/>
          </a:ln>
        </p:spPr>
      </p:pic>
      <p:sp>
        <p:nvSpPr>
          <p:cNvPr id="451" name="Google Shape;451;p20"/>
          <p:cNvSpPr txBox="1"/>
          <p:nvPr/>
        </p:nvSpPr>
        <p:spPr>
          <a:xfrm>
            <a:off x="3363326" y="5724547"/>
            <a:ext cx="6126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Days</a:t>
            </a:r>
            <a:endParaRPr/>
          </a:p>
        </p:txBody>
      </p:sp>
      <p:sp>
        <p:nvSpPr>
          <p:cNvPr id="452" name="Google Shape;452;p20"/>
          <p:cNvSpPr txBox="1"/>
          <p:nvPr/>
        </p:nvSpPr>
        <p:spPr>
          <a:xfrm>
            <a:off x="887518" y="3376656"/>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6</a:t>
            </a:r>
            <a:endParaRPr/>
          </a:p>
        </p:txBody>
      </p:sp>
      <p:sp>
        <p:nvSpPr>
          <p:cNvPr id="453" name="Google Shape;453;p20"/>
          <p:cNvSpPr txBox="1"/>
          <p:nvPr/>
        </p:nvSpPr>
        <p:spPr>
          <a:xfrm>
            <a:off x="2268209" y="5557355"/>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90</a:t>
            </a:r>
            <a:endParaRPr/>
          </a:p>
        </p:txBody>
      </p:sp>
      <p:sp>
        <p:nvSpPr>
          <p:cNvPr id="454" name="Google Shape;454;p20"/>
          <p:cNvSpPr txBox="1"/>
          <p:nvPr/>
        </p:nvSpPr>
        <p:spPr>
          <a:xfrm>
            <a:off x="3426524" y="5557355"/>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180</a:t>
            </a:r>
            <a:endParaRPr/>
          </a:p>
        </p:txBody>
      </p:sp>
      <p:sp>
        <p:nvSpPr>
          <p:cNvPr id="455" name="Google Shape;455;p20"/>
          <p:cNvSpPr txBox="1"/>
          <p:nvPr/>
        </p:nvSpPr>
        <p:spPr>
          <a:xfrm>
            <a:off x="5887160" y="5569039"/>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365</a:t>
            </a:r>
            <a:endParaRPr/>
          </a:p>
        </p:txBody>
      </p:sp>
      <p:sp>
        <p:nvSpPr>
          <p:cNvPr id="456" name="Google Shape;456;p20"/>
          <p:cNvSpPr txBox="1"/>
          <p:nvPr/>
        </p:nvSpPr>
        <p:spPr>
          <a:xfrm>
            <a:off x="858796" y="5325766"/>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457" name="Google Shape;457;p20"/>
          <p:cNvSpPr txBox="1"/>
          <p:nvPr/>
        </p:nvSpPr>
        <p:spPr>
          <a:xfrm>
            <a:off x="1072608" y="5565633"/>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458" name="Google Shape;458;p20"/>
          <p:cNvSpPr txBox="1"/>
          <p:nvPr/>
        </p:nvSpPr>
        <p:spPr>
          <a:xfrm>
            <a:off x="882069" y="4015949"/>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4</a:t>
            </a:r>
            <a:endParaRPr/>
          </a:p>
        </p:txBody>
      </p:sp>
      <p:sp>
        <p:nvSpPr>
          <p:cNvPr id="459" name="Google Shape;459;p20"/>
          <p:cNvSpPr txBox="1"/>
          <p:nvPr/>
        </p:nvSpPr>
        <p:spPr>
          <a:xfrm>
            <a:off x="863535" y="4653147"/>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2</a:t>
            </a:r>
            <a:endParaRPr/>
          </a:p>
        </p:txBody>
      </p:sp>
      <p:sp>
        <p:nvSpPr>
          <p:cNvPr id="460" name="Google Shape;460;p20"/>
          <p:cNvSpPr txBox="1"/>
          <p:nvPr/>
        </p:nvSpPr>
        <p:spPr>
          <a:xfrm>
            <a:off x="797172" y="1432279"/>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12</a:t>
            </a:r>
            <a:endParaRPr/>
          </a:p>
        </p:txBody>
      </p:sp>
      <p:sp>
        <p:nvSpPr>
          <p:cNvPr id="461" name="Google Shape;461;p20"/>
          <p:cNvSpPr txBox="1"/>
          <p:nvPr/>
        </p:nvSpPr>
        <p:spPr>
          <a:xfrm>
            <a:off x="883506" y="2726810"/>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a:p>
        </p:txBody>
      </p:sp>
      <p:sp>
        <p:nvSpPr>
          <p:cNvPr id="462" name="Google Shape;462;p20"/>
          <p:cNvSpPr txBox="1"/>
          <p:nvPr/>
        </p:nvSpPr>
        <p:spPr>
          <a:xfrm>
            <a:off x="807144" y="2067790"/>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10</a:t>
            </a:r>
            <a:endParaRPr/>
          </a:p>
        </p:txBody>
      </p:sp>
      <p:sp>
        <p:nvSpPr>
          <p:cNvPr id="463" name="Google Shape;463;p20"/>
          <p:cNvSpPr txBox="1"/>
          <p:nvPr/>
        </p:nvSpPr>
        <p:spPr>
          <a:xfrm>
            <a:off x="109899" y="6086530"/>
            <a:ext cx="6799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CSL 112</a:t>
            </a:r>
            <a:endParaRPr/>
          </a:p>
        </p:txBody>
      </p:sp>
      <p:sp>
        <p:nvSpPr>
          <p:cNvPr id="464" name="Google Shape;464;p20"/>
          <p:cNvSpPr txBox="1"/>
          <p:nvPr/>
        </p:nvSpPr>
        <p:spPr>
          <a:xfrm>
            <a:off x="956031" y="6093913"/>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2655</a:t>
            </a:r>
            <a:endParaRPr/>
          </a:p>
        </p:txBody>
      </p:sp>
      <p:sp>
        <p:nvSpPr>
          <p:cNvPr id="465" name="Google Shape;465;p20"/>
          <p:cNvSpPr txBox="1"/>
          <p:nvPr/>
        </p:nvSpPr>
        <p:spPr>
          <a:xfrm>
            <a:off x="2190633" y="6086529"/>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2551</a:t>
            </a:r>
            <a:endParaRPr/>
          </a:p>
        </p:txBody>
      </p:sp>
      <p:sp>
        <p:nvSpPr>
          <p:cNvPr id="466" name="Google Shape;466;p20"/>
          <p:cNvSpPr txBox="1"/>
          <p:nvPr/>
        </p:nvSpPr>
        <p:spPr>
          <a:xfrm>
            <a:off x="3395254" y="6093913"/>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2496</a:t>
            </a:r>
            <a:endParaRPr/>
          </a:p>
        </p:txBody>
      </p:sp>
      <p:sp>
        <p:nvSpPr>
          <p:cNvPr id="467" name="Google Shape;467;p20"/>
          <p:cNvSpPr txBox="1"/>
          <p:nvPr/>
        </p:nvSpPr>
        <p:spPr>
          <a:xfrm>
            <a:off x="5867662" y="6094099"/>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2348</a:t>
            </a:r>
            <a:endParaRPr/>
          </a:p>
        </p:txBody>
      </p:sp>
      <p:sp>
        <p:nvSpPr>
          <p:cNvPr id="468" name="Google Shape;468;p20"/>
          <p:cNvSpPr txBox="1"/>
          <p:nvPr/>
        </p:nvSpPr>
        <p:spPr>
          <a:xfrm>
            <a:off x="109899" y="6270245"/>
            <a:ext cx="6447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Placebo</a:t>
            </a:r>
            <a:endParaRPr/>
          </a:p>
        </p:txBody>
      </p:sp>
      <p:sp>
        <p:nvSpPr>
          <p:cNvPr id="469" name="Google Shape;469;p20"/>
          <p:cNvSpPr txBox="1"/>
          <p:nvPr/>
        </p:nvSpPr>
        <p:spPr>
          <a:xfrm>
            <a:off x="951392" y="6272734"/>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2649</a:t>
            </a:r>
            <a:endParaRPr/>
          </a:p>
        </p:txBody>
      </p:sp>
      <p:sp>
        <p:nvSpPr>
          <p:cNvPr id="470" name="Google Shape;470;p20"/>
          <p:cNvSpPr txBox="1"/>
          <p:nvPr/>
        </p:nvSpPr>
        <p:spPr>
          <a:xfrm>
            <a:off x="2180510" y="627024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2514</a:t>
            </a:r>
            <a:endParaRPr/>
          </a:p>
        </p:txBody>
      </p:sp>
      <p:sp>
        <p:nvSpPr>
          <p:cNvPr id="471" name="Google Shape;471;p20"/>
          <p:cNvSpPr txBox="1"/>
          <p:nvPr/>
        </p:nvSpPr>
        <p:spPr>
          <a:xfrm>
            <a:off x="3390396" y="627024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2444</a:t>
            </a:r>
            <a:endParaRPr/>
          </a:p>
        </p:txBody>
      </p:sp>
      <p:sp>
        <p:nvSpPr>
          <p:cNvPr id="472" name="Google Shape;472;p20"/>
          <p:cNvSpPr txBox="1"/>
          <p:nvPr/>
        </p:nvSpPr>
        <p:spPr>
          <a:xfrm>
            <a:off x="5859910" y="627024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2285</a:t>
            </a:r>
            <a:endParaRPr/>
          </a:p>
        </p:txBody>
      </p:sp>
      <p:pic>
        <p:nvPicPr>
          <p:cNvPr id="473" name="Google Shape;473;p20"/>
          <p:cNvPicPr preferRelativeResize="0"/>
          <p:nvPr/>
        </p:nvPicPr>
        <p:blipFill rotWithShape="1">
          <a:blip r:embed="rId4">
            <a:alphaModFix/>
          </a:blip>
          <a:srcRect b="0" l="0" r="0" t="0"/>
          <a:stretch/>
        </p:blipFill>
        <p:spPr>
          <a:xfrm>
            <a:off x="6753907" y="1499967"/>
            <a:ext cx="5220429" cy="4153209"/>
          </a:xfrm>
          <a:prstGeom prst="rect">
            <a:avLst/>
          </a:prstGeom>
          <a:noFill/>
          <a:ln>
            <a:noFill/>
          </a:ln>
        </p:spPr>
      </p:pic>
      <p:sp>
        <p:nvSpPr>
          <p:cNvPr id="474" name="Google Shape;474;p20"/>
          <p:cNvSpPr txBox="1"/>
          <p:nvPr/>
        </p:nvSpPr>
        <p:spPr>
          <a:xfrm>
            <a:off x="9054604" y="5732449"/>
            <a:ext cx="6126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Days</a:t>
            </a:r>
            <a:endParaRPr/>
          </a:p>
        </p:txBody>
      </p:sp>
      <p:sp>
        <p:nvSpPr>
          <p:cNvPr id="475" name="Google Shape;475;p20"/>
          <p:cNvSpPr txBox="1"/>
          <p:nvPr/>
        </p:nvSpPr>
        <p:spPr>
          <a:xfrm>
            <a:off x="7959487" y="5565257"/>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90</a:t>
            </a:r>
            <a:endParaRPr/>
          </a:p>
        </p:txBody>
      </p:sp>
      <p:sp>
        <p:nvSpPr>
          <p:cNvPr id="476" name="Google Shape;476;p20"/>
          <p:cNvSpPr txBox="1"/>
          <p:nvPr/>
        </p:nvSpPr>
        <p:spPr>
          <a:xfrm>
            <a:off x="9117802" y="5565257"/>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180</a:t>
            </a:r>
            <a:endParaRPr/>
          </a:p>
        </p:txBody>
      </p:sp>
      <p:sp>
        <p:nvSpPr>
          <p:cNvPr id="477" name="Google Shape;477;p20"/>
          <p:cNvSpPr txBox="1"/>
          <p:nvPr/>
        </p:nvSpPr>
        <p:spPr>
          <a:xfrm>
            <a:off x="11578438" y="5576941"/>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365</a:t>
            </a:r>
            <a:endParaRPr/>
          </a:p>
        </p:txBody>
      </p:sp>
      <p:sp>
        <p:nvSpPr>
          <p:cNvPr id="478" name="Google Shape;478;p20"/>
          <p:cNvSpPr txBox="1"/>
          <p:nvPr/>
        </p:nvSpPr>
        <p:spPr>
          <a:xfrm>
            <a:off x="6763886" y="5573535"/>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479" name="Google Shape;479;p20"/>
          <p:cNvSpPr txBox="1"/>
          <p:nvPr/>
        </p:nvSpPr>
        <p:spPr>
          <a:xfrm>
            <a:off x="6666098" y="610181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5198</a:t>
            </a:r>
            <a:endParaRPr/>
          </a:p>
        </p:txBody>
      </p:sp>
      <p:sp>
        <p:nvSpPr>
          <p:cNvPr id="480" name="Google Shape;480;p20"/>
          <p:cNvSpPr txBox="1"/>
          <p:nvPr/>
        </p:nvSpPr>
        <p:spPr>
          <a:xfrm>
            <a:off x="7881911" y="6094431"/>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4882</a:t>
            </a:r>
            <a:endParaRPr/>
          </a:p>
        </p:txBody>
      </p:sp>
      <p:sp>
        <p:nvSpPr>
          <p:cNvPr id="481" name="Google Shape;481;p20"/>
          <p:cNvSpPr txBox="1"/>
          <p:nvPr/>
        </p:nvSpPr>
        <p:spPr>
          <a:xfrm>
            <a:off x="9086532" y="610181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4759</a:t>
            </a:r>
            <a:endParaRPr/>
          </a:p>
        </p:txBody>
      </p:sp>
      <p:sp>
        <p:nvSpPr>
          <p:cNvPr id="482" name="Google Shape;482;p20"/>
          <p:cNvSpPr txBox="1"/>
          <p:nvPr/>
        </p:nvSpPr>
        <p:spPr>
          <a:xfrm>
            <a:off x="11558940" y="6102001"/>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4412</a:t>
            </a:r>
            <a:endParaRPr/>
          </a:p>
        </p:txBody>
      </p:sp>
      <p:sp>
        <p:nvSpPr>
          <p:cNvPr id="483" name="Google Shape;483;p20"/>
          <p:cNvSpPr txBox="1"/>
          <p:nvPr/>
        </p:nvSpPr>
        <p:spPr>
          <a:xfrm>
            <a:off x="6661459" y="6280636"/>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5229</a:t>
            </a:r>
            <a:endParaRPr/>
          </a:p>
        </p:txBody>
      </p:sp>
      <p:sp>
        <p:nvSpPr>
          <p:cNvPr id="484" name="Google Shape;484;p20"/>
          <p:cNvSpPr txBox="1"/>
          <p:nvPr/>
        </p:nvSpPr>
        <p:spPr>
          <a:xfrm>
            <a:off x="7871788" y="6278147"/>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4910</a:t>
            </a:r>
            <a:endParaRPr/>
          </a:p>
        </p:txBody>
      </p:sp>
      <p:sp>
        <p:nvSpPr>
          <p:cNvPr id="485" name="Google Shape;485;p20"/>
          <p:cNvSpPr txBox="1"/>
          <p:nvPr/>
        </p:nvSpPr>
        <p:spPr>
          <a:xfrm>
            <a:off x="9081674" y="6278147"/>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4784</a:t>
            </a:r>
            <a:endParaRPr/>
          </a:p>
        </p:txBody>
      </p:sp>
      <p:sp>
        <p:nvSpPr>
          <p:cNvPr id="486" name="Google Shape;486;p20"/>
          <p:cNvSpPr txBox="1"/>
          <p:nvPr/>
        </p:nvSpPr>
        <p:spPr>
          <a:xfrm>
            <a:off x="11551188" y="6278147"/>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880106"/>
                </a:solidFill>
                <a:latin typeface="Arial"/>
                <a:ea typeface="Arial"/>
                <a:cs typeface="Arial"/>
                <a:sym typeface="Arial"/>
              </a:rPr>
              <a:t>4440</a:t>
            </a:r>
            <a:endParaRPr/>
          </a:p>
        </p:txBody>
      </p:sp>
      <p:sp>
        <p:nvSpPr>
          <p:cNvPr id="487" name="Google Shape;487;p20"/>
          <p:cNvSpPr txBox="1"/>
          <p:nvPr/>
        </p:nvSpPr>
        <p:spPr>
          <a:xfrm>
            <a:off x="2533010" y="1701190"/>
            <a:ext cx="22733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5.3% vs.7.3%;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HR=0.71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(0.57-0.88)</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p=0.002</a:t>
            </a:r>
            <a:endParaRPr/>
          </a:p>
          <a:p>
            <a:pPr indent="0" lvl="0" marL="0" marR="0" rtl="0" algn="ctr">
              <a:spcBef>
                <a:spcPts val="0"/>
              </a:spcBef>
              <a:spcAft>
                <a:spcPts val="0"/>
              </a:spcAft>
              <a:buNone/>
            </a:pPr>
            <a:r>
              <a:t/>
            </a:r>
            <a:endParaRPr sz="1400">
              <a:solidFill>
                <a:schemeClr val="dk1"/>
              </a:solidFill>
              <a:latin typeface="Arial"/>
              <a:ea typeface="Arial"/>
              <a:cs typeface="Arial"/>
              <a:sym typeface="Arial"/>
            </a:endParaRPr>
          </a:p>
        </p:txBody>
      </p:sp>
      <p:sp>
        <p:nvSpPr>
          <p:cNvPr id="488" name="Google Shape;488;p20"/>
          <p:cNvSpPr txBox="1"/>
          <p:nvPr/>
        </p:nvSpPr>
        <p:spPr>
          <a:xfrm>
            <a:off x="4536127" y="1233881"/>
            <a:ext cx="20193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 7.8% vs. 9.9%</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HR=0.78</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(0.65-0.93)</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p=0.006</a:t>
            </a:r>
            <a:endParaRPr/>
          </a:p>
        </p:txBody>
      </p:sp>
      <p:sp>
        <p:nvSpPr>
          <p:cNvPr id="489" name="Google Shape;489;p20"/>
          <p:cNvSpPr txBox="1"/>
          <p:nvPr/>
        </p:nvSpPr>
        <p:spPr>
          <a:xfrm>
            <a:off x="1189428" y="2332820"/>
            <a:ext cx="227330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90 days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3.4% vs. 4.9%</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HR=0.69</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(0.53-0.90)</a:t>
            </a:r>
            <a:endParaRPr/>
          </a:p>
          <a:p>
            <a:pPr indent="0" lvl="0" marL="0" marR="0" rtl="0" algn="ctr">
              <a:spcBef>
                <a:spcPts val="0"/>
              </a:spcBef>
              <a:spcAft>
                <a:spcPts val="0"/>
              </a:spcAft>
              <a:buNone/>
            </a:pPr>
            <a:r>
              <a:rPr b="1" lang="en-US" sz="1400">
                <a:solidFill>
                  <a:schemeClr val="dk1"/>
                </a:solidFill>
                <a:latin typeface="Arial"/>
                <a:ea typeface="Arial"/>
                <a:cs typeface="Arial"/>
                <a:sym typeface="Arial"/>
              </a:rPr>
              <a:t>p=0.007</a:t>
            </a:r>
            <a:endParaRPr/>
          </a:p>
        </p:txBody>
      </p:sp>
      <p:sp>
        <p:nvSpPr>
          <p:cNvPr id="490" name="Google Shape;490;p20"/>
          <p:cNvSpPr txBox="1"/>
          <p:nvPr/>
        </p:nvSpPr>
        <p:spPr>
          <a:xfrm rot="-5400000">
            <a:off x="-727224" y="3323296"/>
            <a:ext cx="235192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Cumulative Incidence (%)</a:t>
            </a:r>
            <a:endParaRPr/>
          </a:p>
        </p:txBody>
      </p:sp>
      <p:sp>
        <p:nvSpPr>
          <p:cNvPr id="491" name="Google Shape;491;p20"/>
          <p:cNvSpPr txBox="1"/>
          <p:nvPr/>
        </p:nvSpPr>
        <p:spPr>
          <a:xfrm>
            <a:off x="1859058" y="4653147"/>
            <a:ext cx="8183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P</a:t>
            </a:r>
            <a:r>
              <a:rPr baseline="-25000" lang="en-US" sz="1200">
                <a:solidFill>
                  <a:schemeClr val="dk1"/>
                </a:solidFill>
                <a:latin typeface="Arial"/>
                <a:ea typeface="Arial"/>
                <a:cs typeface="Arial"/>
                <a:sym typeface="Arial"/>
              </a:rPr>
              <a:t> interaction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0.041</a:t>
            </a:r>
            <a:endParaRPr/>
          </a:p>
        </p:txBody>
      </p:sp>
      <p:sp>
        <p:nvSpPr>
          <p:cNvPr id="492" name="Google Shape;492;p20"/>
          <p:cNvSpPr txBox="1"/>
          <p:nvPr/>
        </p:nvSpPr>
        <p:spPr>
          <a:xfrm>
            <a:off x="3237145" y="3936860"/>
            <a:ext cx="8183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P</a:t>
            </a:r>
            <a:r>
              <a:rPr baseline="-25000" lang="en-US" sz="1200">
                <a:solidFill>
                  <a:schemeClr val="dk1"/>
                </a:solidFill>
                <a:latin typeface="Arial"/>
                <a:ea typeface="Arial"/>
                <a:cs typeface="Arial"/>
                <a:sym typeface="Arial"/>
              </a:rPr>
              <a:t> interaction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0.023</a:t>
            </a:r>
            <a:endParaRPr/>
          </a:p>
        </p:txBody>
      </p:sp>
      <p:sp>
        <p:nvSpPr>
          <p:cNvPr id="493" name="Google Shape;493;p20"/>
          <p:cNvSpPr txBox="1"/>
          <p:nvPr/>
        </p:nvSpPr>
        <p:spPr>
          <a:xfrm>
            <a:off x="5136626" y="3160492"/>
            <a:ext cx="8183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P</a:t>
            </a:r>
            <a:r>
              <a:rPr baseline="-25000" lang="en-US" sz="1200">
                <a:solidFill>
                  <a:schemeClr val="dk1"/>
                </a:solidFill>
                <a:latin typeface="Arial"/>
                <a:ea typeface="Arial"/>
                <a:cs typeface="Arial"/>
                <a:sym typeface="Arial"/>
              </a:rPr>
              <a:t> interaction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 0.070</a:t>
            </a:r>
            <a:endParaRPr/>
          </a:p>
        </p:txBody>
      </p:sp>
      <p:sp>
        <p:nvSpPr>
          <p:cNvPr id="494" name="Google Shape;494;p20"/>
          <p:cNvSpPr txBox="1"/>
          <p:nvPr/>
        </p:nvSpPr>
        <p:spPr>
          <a:xfrm>
            <a:off x="4111192" y="4333850"/>
            <a:ext cx="2127049" cy="120032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a:solidFill>
                  <a:schemeClr val="dk1"/>
                </a:solidFill>
                <a:latin typeface="Arial"/>
                <a:ea typeface="Arial"/>
                <a:cs typeface="Arial"/>
                <a:sym typeface="Arial"/>
              </a:rPr>
              <a:t>As the baseline LDL increased, the potential treatment effect of ApoA-1 infusion increased significantly when analyzed as a continuous variable</a:t>
            </a:r>
            <a:endParaRPr/>
          </a:p>
        </p:txBody>
      </p:sp>
      <p:sp>
        <p:nvSpPr>
          <p:cNvPr id="495" name="Google Shape;495;p20"/>
          <p:cNvSpPr txBox="1"/>
          <p:nvPr/>
        </p:nvSpPr>
        <p:spPr>
          <a:xfrm>
            <a:off x="8621486" y="2301221"/>
            <a:ext cx="88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All p=NS</a:t>
            </a:r>
            <a:endParaRPr/>
          </a:p>
        </p:txBody>
      </p:sp>
      <p:sp>
        <p:nvSpPr>
          <p:cNvPr id="496" name="Google Shape;496;p20"/>
          <p:cNvSpPr txBox="1"/>
          <p:nvPr/>
        </p:nvSpPr>
        <p:spPr>
          <a:xfrm>
            <a:off x="1879194" y="5034036"/>
            <a:ext cx="798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NNT 66</a:t>
            </a:r>
            <a:endParaRPr/>
          </a:p>
        </p:txBody>
      </p:sp>
      <p:sp>
        <p:nvSpPr>
          <p:cNvPr id="497" name="Google Shape;497;p20"/>
          <p:cNvSpPr txBox="1"/>
          <p:nvPr/>
        </p:nvSpPr>
        <p:spPr>
          <a:xfrm>
            <a:off x="3278717" y="4318278"/>
            <a:ext cx="798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NNT 50</a:t>
            </a:r>
            <a:endParaRPr/>
          </a:p>
        </p:txBody>
      </p:sp>
      <p:sp>
        <p:nvSpPr>
          <p:cNvPr id="498" name="Google Shape;498;p20"/>
          <p:cNvSpPr txBox="1"/>
          <p:nvPr/>
        </p:nvSpPr>
        <p:spPr>
          <a:xfrm>
            <a:off x="5178198" y="3553123"/>
            <a:ext cx="798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NNT 48</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21"/>
          <p:cNvSpPr txBox="1"/>
          <p:nvPr/>
        </p:nvSpPr>
        <p:spPr>
          <a:xfrm>
            <a:off x="1573615" y="-2112"/>
            <a:ext cx="955401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Patients with Baseline Hyperlipidemia </a:t>
            </a:r>
            <a:endParaRPr/>
          </a:p>
          <a:p>
            <a:pPr indent="0" lvl="0" marL="0" marR="0" rtl="0" algn="ctr">
              <a:spcBef>
                <a:spcPts val="0"/>
              </a:spcBef>
              <a:spcAft>
                <a:spcPts val="0"/>
              </a:spcAft>
              <a:buNone/>
            </a:pPr>
            <a:r>
              <a:rPr b="1" lang="en-US" sz="2800">
                <a:solidFill>
                  <a:schemeClr val="dk1"/>
                </a:solidFill>
                <a:latin typeface="Arial"/>
                <a:ea typeface="Arial"/>
                <a:cs typeface="Arial"/>
                <a:sym typeface="Arial"/>
              </a:rPr>
              <a:t>(LDL-C </a:t>
            </a:r>
            <a:r>
              <a:rPr b="1" lang="en-US" sz="2800" u="sng">
                <a:solidFill>
                  <a:schemeClr val="dk1"/>
                </a:solidFill>
                <a:latin typeface="Arial"/>
                <a:ea typeface="Arial"/>
                <a:cs typeface="Arial"/>
                <a:sym typeface="Arial"/>
              </a:rPr>
              <a:t>&gt;</a:t>
            </a:r>
            <a:r>
              <a:rPr b="1" lang="en-US" sz="2800">
                <a:solidFill>
                  <a:schemeClr val="dk1"/>
                </a:solidFill>
                <a:latin typeface="Arial"/>
                <a:ea typeface="Arial"/>
                <a:cs typeface="Arial"/>
                <a:sym typeface="Arial"/>
              </a:rPr>
              <a:t> 100, All on Statins)</a:t>
            </a:r>
            <a:endParaRPr/>
          </a:p>
        </p:txBody>
      </p:sp>
      <p:sp>
        <p:nvSpPr>
          <p:cNvPr id="504" name="Google Shape;504;p21"/>
          <p:cNvSpPr txBox="1"/>
          <p:nvPr/>
        </p:nvSpPr>
        <p:spPr>
          <a:xfrm>
            <a:off x="2205693" y="5681922"/>
            <a:ext cx="6126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Days</a:t>
            </a:r>
            <a:endParaRPr/>
          </a:p>
        </p:txBody>
      </p:sp>
      <p:sp>
        <p:nvSpPr>
          <p:cNvPr id="505" name="Google Shape;505;p21"/>
          <p:cNvSpPr txBox="1"/>
          <p:nvPr/>
        </p:nvSpPr>
        <p:spPr>
          <a:xfrm>
            <a:off x="1421797" y="5470859"/>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90</a:t>
            </a:r>
            <a:endParaRPr/>
          </a:p>
        </p:txBody>
      </p:sp>
      <p:sp>
        <p:nvSpPr>
          <p:cNvPr id="506" name="Google Shape;506;p21"/>
          <p:cNvSpPr txBox="1"/>
          <p:nvPr/>
        </p:nvSpPr>
        <p:spPr>
          <a:xfrm>
            <a:off x="2265015" y="5477041"/>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180</a:t>
            </a:r>
            <a:endParaRPr/>
          </a:p>
        </p:txBody>
      </p:sp>
      <p:sp>
        <p:nvSpPr>
          <p:cNvPr id="507" name="Google Shape;507;p21"/>
          <p:cNvSpPr txBox="1"/>
          <p:nvPr/>
        </p:nvSpPr>
        <p:spPr>
          <a:xfrm>
            <a:off x="4080278" y="5482675"/>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365</a:t>
            </a:r>
            <a:endParaRPr/>
          </a:p>
        </p:txBody>
      </p:sp>
      <p:sp>
        <p:nvSpPr>
          <p:cNvPr id="508" name="Google Shape;508;p21"/>
          <p:cNvSpPr txBox="1"/>
          <p:nvPr/>
        </p:nvSpPr>
        <p:spPr>
          <a:xfrm>
            <a:off x="265316" y="5308740"/>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509" name="Google Shape;509;p21"/>
          <p:cNvSpPr txBox="1"/>
          <p:nvPr/>
        </p:nvSpPr>
        <p:spPr>
          <a:xfrm>
            <a:off x="590717" y="5472961"/>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510" name="Google Shape;510;p21"/>
          <p:cNvSpPr txBox="1"/>
          <p:nvPr/>
        </p:nvSpPr>
        <p:spPr>
          <a:xfrm>
            <a:off x="265316" y="4487049"/>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2</a:t>
            </a:r>
            <a:endParaRPr/>
          </a:p>
        </p:txBody>
      </p:sp>
      <p:sp>
        <p:nvSpPr>
          <p:cNvPr id="511" name="Google Shape;511;p21"/>
          <p:cNvSpPr txBox="1"/>
          <p:nvPr/>
        </p:nvSpPr>
        <p:spPr>
          <a:xfrm>
            <a:off x="18266" y="5978704"/>
            <a:ext cx="6799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CSL 112</a:t>
            </a:r>
            <a:endParaRPr/>
          </a:p>
        </p:txBody>
      </p:sp>
      <p:sp>
        <p:nvSpPr>
          <p:cNvPr id="512" name="Google Shape;512;p21"/>
          <p:cNvSpPr txBox="1"/>
          <p:nvPr/>
        </p:nvSpPr>
        <p:spPr>
          <a:xfrm>
            <a:off x="602775" y="5986818"/>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2655</a:t>
            </a:r>
            <a:endParaRPr/>
          </a:p>
        </p:txBody>
      </p:sp>
      <p:sp>
        <p:nvSpPr>
          <p:cNvPr id="513" name="Google Shape;513;p21"/>
          <p:cNvSpPr txBox="1"/>
          <p:nvPr/>
        </p:nvSpPr>
        <p:spPr>
          <a:xfrm>
            <a:off x="1350341" y="597879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2619</a:t>
            </a:r>
            <a:endParaRPr/>
          </a:p>
        </p:txBody>
      </p:sp>
      <p:sp>
        <p:nvSpPr>
          <p:cNvPr id="514" name="Google Shape;514;p21"/>
          <p:cNvSpPr txBox="1"/>
          <p:nvPr/>
        </p:nvSpPr>
        <p:spPr>
          <a:xfrm>
            <a:off x="2222721" y="5978704"/>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2599</a:t>
            </a:r>
            <a:endParaRPr/>
          </a:p>
        </p:txBody>
      </p:sp>
      <p:sp>
        <p:nvSpPr>
          <p:cNvPr id="515" name="Google Shape;515;p21"/>
          <p:cNvSpPr txBox="1"/>
          <p:nvPr/>
        </p:nvSpPr>
        <p:spPr>
          <a:xfrm>
            <a:off x="3924556" y="5996962"/>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2490</a:t>
            </a:r>
            <a:endParaRPr/>
          </a:p>
        </p:txBody>
      </p:sp>
      <p:sp>
        <p:nvSpPr>
          <p:cNvPr id="516" name="Google Shape;516;p21"/>
          <p:cNvSpPr txBox="1"/>
          <p:nvPr/>
        </p:nvSpPr>
        <p:spPr>
          <a:xfrm>
            <a:off x="18266" y="6162419"/>
            <a:ext cx="6447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Placebo</a:t>
            </a:r>
            <a:endParaRPr/>
          </a:p>
        </p:txBody>
      </p:sp>
      <p:sp>
        <p:nvSpPr>
          <p:cNvPr id="517" name="Google Shape;517;p21"/>
          <p:cNvSpPr txBox="1"/>
          <p:nvPr/>
        </p:nvSpPr>
        <p:spPr>
          <a:xfrm>
            <a:off x="598136" y="6165639"/>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2649</a:t>
            </a:r>
            <a:endParaRPr/>
          </a:p>
        </p:txBody>
      </p:sp>
      <p:sp>
        <p:nvSpPr>
          <p:cNvPr id="518" name="Google Shape;518;p21"/>
          <p:cNvSpPr txBox="1"/>
          <p:nvPr/>
        </p:nvSpPr>
        <p:spPr>
          <a:xfrm>
            <a:off x="1340218" y="6162511"/>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2599</a:t>
            </a:r>
            <a:endParaRPr/>
          </a:p>
        </p:txBody>
      </p:sp>
      <p:sp>
        <p:nvSpPr>
          <p:cNvPr id="519" name="Google Shape;519;p21"/>
          <p:cNvSpPr txBox="1"/>
          <p:nvPr/>
        </p:nvSpPr>
        <p:spPr>
          <a:xfrm>
            <a:off x="2217389" y="6168794"/>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2576</a:t>
            </a:r>
            <a:endParaRPr/>
          </a:p>
        </p:txBody>
      </p:sp>
      <p:sp>
        <p:nvSpPr>
          <p:cNvPr id="520" name="Google Shape;520;p21"/>
          <p:cNvSpPr txBox="1"/>
          <p:nvPr/>
        </p:nvSpPr>
        <p:spPr>
          <a:xfrm>
            <a:off x="3916804" y="6173108"/>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2455</a:t>
            </a:r>
            <a:endParaRPr/>
          </a:p>
        </p:txBody>
      </p:sp>
      <p:sp>
        <p:nvSpPr>
          <p:cNvPr id="521" name="Google Shape;521;p21"/>
          <p:cNvSpPr txBox="1"/>
          <p:nvPr/>
        </p:nvSpPr>
        <p:spPr>
          <a:xfrm>
            <a:off x="6070610" y="5681922"/>
            <a:ext cx="6126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Days</a:t>
            </a:r>
            <a:endParaRPr/>
          </a:p>
        </p:txBody>
      </p:sp>
      <p:sp>
        <p:nvSpPr>
          <p:cNvPr id="522" name="Google Shape;522;p21"/>
          <p:cNvSpPr txBox="1"/>
          <p:nvPr/>
        </p:nvSpPr>
        <p:spPr>
          <a:xfrm>
            <a:off x="5294749" y="5495516"/>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90</a:t>
            </a:r>
            <a:endParaRPr/>
          </a:p>
        </p:txBody>
      </p:sp>
      <p:sp>
        <p:nvSpPr>
          <p:cNvPr id="523" name="Google Shape;523;p21"/>
          <p:cNvSpPr txBox="1"/>
          <p:nvPr/>
        </p:nvSpPr>
        <p:spPr>
          <a:xfrm>
            <a:off x="6119847" y="5495516"/>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180</a:t>
            </a:r>
            <a:endParaRPr/>
          </a:p>
        </p:txBody>
      </p:sp>
      <p:sp>
        <p:nvSpPr>
          <p:cNvPr id="524" name="Google Shape;524;p21"/>
          <p:cNvSpPr txBox="1"/>
          <p:nvPr/>
        </p:nvSpPr>
        <p:spPr>
          <a:xfrm>
            <a:off x="7945038" y="5507200"/>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365</a:t>
            </a:r>
            <a:endParaRPr/>
          </a:p>
        </p:txBody>
      </p:sp>
      <p:sp>
        <p:nvSpPr>
          <p:cNvPr id="525" name="Google Shape;525;p21"/>
          <p:cNvSpPr txBox="1"/>
          <p:nvPr/>
        </p:nvSpPr>
        <p:spPr>
          <a:xfrm>
            <a:off x="4440527" y="5492258"/>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526" name="Google Shape;526;p21"/>
          <p:cNvSpPr txBox="1"/>
          <p:nvPr/>
        </p:nvSpPr>
        <p:spPr>
          <a:xfrm>
            <a:off x="5213879" y="600647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2566</a:t>
            </a:r>
            <a:endParaRPr/>
          </a:p>
        </p:txBody>
      </p:sp>
      <p:sp>
        <p:nvSpPr>
          <p:cNvPr id="527" name="Google Shape;527;p21"/>
          <p:cNvSpPr txBox="1"/>
          <p:nvPr/>
        </p:nvSpPr>
        <p:spPr>
          <a:xfrm>
            <a:off x="7827272" y="6014426"/>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2372</a:t>
            </a:r>
            <a:endParaRPr/>
          </a:p>
        </p:txBody>
      </p:sp>
      <p:sp>
        <p:nvSpPr>
          <p:cNvPr id="528" name="Google Shape;528;p21"/>
          <p:cNvSpPr txBox="1"/>
          <p:nvPr/>
        </p:nvSpPr>
        <p:spPr>
          <a:xfrm>
            <a:off x="5209240" y="6185296"/>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2526</a:t>
            </a:r>
            <a:endParaRPr/>
          </a:p>
        </p:txBody>
      </p:sp>
      <p:sp>
        <p:nvSpPr>
          <p:cNvPr id="529" name="Google Shape;529;p21"/>
          <p:cNvSpPr txBox="1"/>
          <p:nvPr/>
        </p:nvSpPr>
        <p:spPr>
          <a:xfrm>
            <a:off x="7817149" y="6198142"/>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2306</a:t>
            </a:r>
            <a:endParaRPr/>
          </a:p>
        </p:txBody>
      </p:sp>
      <p:pic>
        <p:nvPicPr>
          <p:cNvPr id="530" name="Google Shape;530;p21"/>
          <p:cNvPicPr preferRelativeResize="0"/>
          <p:nvPr/>
        </p:nvPicPr>
        <p:blipFill rotWithShape="1">
          <a:blip r:embed="rId3">
            <a:alphaModFix/>
          </a:blip>
          <a:srcRect b="0" l="0" r="0" t="0"/>
          <a:stretch/>
        </p:blipFill>
        <p:spPr>
          <a:xfrm>
            <a:off x="585632" y="4176584"/>
            <a:ext cx="3832692" cy="1371631"/>
          </a:xfrm>
          <a:prstGeom prst="rect">
            <a:avLst/>
          </a:prstGeom>
          <a:noFill/>
          <a:ln>
            <a:noFill/>
          </a:ln>
        </p:spPr>
      </p:pic>
      <p:pic>
        <p:nvPicPr>
          <p:cNvPr id="531" name="Google Shape;531;p21"/>
          <p:cNvPicPr preferRelativeResize="0"/>
          <p:nvPr/>
        </p:nvPicPr>
        <p:blipFill rotWithShape="1">
          <a:blip r:embed="rId4">
            <a:alphaModFix/>
          </a:blip>
          <a:srcRect b="0" l="0" r="0" t="0"/>
          <a:stretch/>
        </p:blipFill>
        <p:spPr>
          <a:xfrm>
            <a:off x="4431503" y="1571959"/>
            <a:ext cx="3852530" cy="4001576"/>
          </a:xfrm>
          <a:prstGeom prst="rect">
            <a:avLst/>
          </a:prstGeom>
          <a:noFill/>
          <a:ln>
            <a:noFill/>
          </a:ln>
        </p:spPr>
      </p:pic>
      <p:pic>
        <p:nvPicPr>
          <p:cNvPr id="532" name="Google Shape;532;p21"/>
          <p:cNvPicPr preferRelativeResize="0"/>
          <p:nvPr/>
        </p:nvPicPr>
        <p:blipFill rotWithShape="1">
          <a:blip r:embed="rId5">
            <a:alphaModFix/>
          </a:blip>
          <a:srcRect b="0" l="0" r="0" t="0"/>
          <a:stretch/>
        </p:blipFill>
        <p:spPr>
          <a:xfrm>
            <a:off x="8294066" y="1532887"/>
            <a:ext cx="3768811" cy="4025438"/>
          </a:xfrm>
          <a:prstGeom prst="rect">
            <a:avLst/>
          </a:prstGeom>
          <a:noFill/>
          <a:ln>
            <a:noFill/>
          </a:ln>
        </p:spPr>
      </p:pic>
      <p:sp>
        <p:nvSpPr>
          <p:cNvPr id="533" name="Google Shape;533;p21"/>
          <p:cNvSpPr txBox="1"/>
          <p:nvPr/>
        </p:nvSpPr>
        <p:spPr>
          <a:xfrm>
            <a:off x="4096639" y="2959966"/>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6</a:t>
            </a:r>
            <a:endParaRPr/>
          </a:p>
        </p:txBody>
      </p:sp>
      <p:sp>
        <p:nvSpPr>
          <p:cNvPr id="534" name="Google Shape;534;p21"/>
          <p:cNvSpPr txBox="1"/>
          <p:nvPr/>
        </p:nvSpPr>
        <p:spPr>
          <a:xfrm>
            <a:off x="4098812" y="3710588"/>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4</a:t>
            </a:r>
            <a:endParaRPr/>
          </a:p>
        </p:txBody>
      </p:sp>
      <p:sp>
        <p:nvSpPr>
          <p:cNvPr id="535" name="Google Shape;535;p21"/>
          <p:cNvSpPr txBox="1"/>
          <p:nvPr/>
        </p:nvSpPr>
        <p:spPr>
          <a:xfrm>
            <a:off x="4080278" y="2224027"/>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8</a:t>
            </a:r>
            <a:endParaRPr/>
          </a:p>
        </p:txBody>
      </p:sp>
      <p:sp>
        <p:nvSpPr>
          <p:cNvPr id="536" name="Google Shape;536;p21"/>
          <p:cNvSpPr txBox="1"/>
          <p:nvPr/>
        </p:nvSpPr>
        <p:spPr>
          <a:xfrm>
            <a:off x="4037799" y="1495506"/>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10</a:t>
            </a:r>
            <a:endParaRPr/>
          </a:p>
        </p:txBody>
      </p:sp>
      <p:sp>
        <p:nvSpPr>
          <p:cNvPr id="537" name="Google Shape;537;p21"/>
          <p:cNvSpPr txBox="1"/>
          <p:nvPr/>
        </p:nvSpPr>
        <p:spPr>
          <a:xfrm>
            <a:off x="628206" y="3651199"/>
            <a:ext cx="1654444"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90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0.8% vs. 1.5%</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HR=0.50 </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(0.29-0.86)</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p=0.012</a:t>
            </a:r>
            <a:endParaRPr/>
          </a:p>
        </p:txBody>
      </p:sp>
      <p:sp>
        <p:nvSpPr>
          <p:cNvPr id="538" name="Google Shape;538;p21"/>
          <p:cNvSpPr txBox="1"/>
          <p:nvPr/>
        </p:nvSpPr>
        <p:spPr>
          <a:xfrm>
            <a:off x="1892819" y="3298548"/>
            <a:ext cx="129798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 1.3% vs. 2.0%</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HR=0.63</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(0.41-0.97)</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p=0.037</a:t>
            </a:r>
            <a:endParaRPr/>
          </a:p>
        </p:txBody>
      </p:sp>
      <p:sp>
        <p:nvSpPr>
          <p:cNvPr id="539" name="Google Shape;539;p21"/>
          <p:cNvSpPr txBox="1"/>
          <p:nvPr/>
        </p:nvSpPr>
        <p:spPr>
          <a:xfrm>
            <a:off x="2681311" y="3194334"/>
            <a:ext cx="1943228"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2.0% vs. 2.7%</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HR=0.73</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(0.51-1.04)</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p=0.080</a:t>
            </a:r>
            <a:endParaRPr/>
          </a:p>
        </p:txBody>
      </p:sp>
      <p:sp>
        <p:nvSpPr>
          <p:cNvPr id="540" name="Google Shape;540;p21"/>
          <p:cNvSpPr txBox="1"/>
          <p:nvPr/>
        </p:nvSpPr>
        <p:spPr>
          <a:xfrm>
            <a:off x="1729596" y="1184770"/>
            <a:ext cx="14612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CV Death</a:t>
            </a:r>
            <a:endParaRPr sz="1800">
              <a:solidFill>
                <a:schemeClr val="dk1"/>
              </a:solidFill>
              <a:latin typeface="Montserrat Light"/>
              <a:ea typeface="Montserrat Light"/>
              <a:cs typeface="Montserrat Light"/>
              <a:sym typeface="Montserrat Light"/>
            </a:endParaRPr>
          </a:p>
        </p:txBody>
      </p:sp>
      <p:sp>
        <p:nvSpPr>
          <p:cNvPr id="541" name="Google Shape;541;p21"/>
          <p:cNvSpPr txBox="1"/>
          <p:nvPr/>
        </p:nvSpPr>
        <p:spPr>
          <a:xfrm>
            <a:off x="6096000" y="1174743"/>
            <a:ext cx="4411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MI</a:t>
            </a:r>
            <a:endParaRPr sz="1800">
              <a:solidFill>
                <a:schemeClr val="dk1"/>
              </a:solidFill>
              <a:latin typeface="Montserrat Light"/>
              <a:ea typeface="Montserrat Light"/>
              <a:cs typeface="Montserrat Light"/>
              <a:sym typeface="Montserrat Light"/>
            </a:endParaRPr>
          </a:p>
        </p:txBody>
      </p:sp>
      <p:sp>
        <p:nvSpPr>
          <p:cNvPr id="542" name="Google Shape;542;p21"/>
          <p:cNvSpPr txBox="1"/>
          <p:nvPr/>
        </p:nvSpPr>
        <p:spPr>
          <a:xfrm>
            <a:off x="9394866" y="1169124"/>
            <a:ext cx="16622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CV Death / MI </a:t>
            </a:r>
            <a:endParaRPr sz="1800">
              <a:solidFill>
                <a:schemeClr val="dk1"/>
              </a:solidFill>
              <a:latin typeface="Montserrat Light"/>
              <a:ea typeface="Montserrat Light"/>
              <a:cs typeface="Montserrat Light"/>
              <a:sym typeface="Montserrat Light"/>
            </a:endParaRPr>
          </a:p>
        </p:txBody>
      </p:sp>
      <p:sp>
        <p:nvSpPr>
          <p:cNvPr id="543" name="Google Shape;543;p21"/>
          <p:cNvSpPr txBox="1"/>
          <p:nvPr/>
        </p:nvSpPr>
        <p:spPr>
          <a:xfrm>
            <a:off x="4575340" y="2823685"/>
            <a:ext cx="1320118"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90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2.3% vs. 3.4%</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HR=0.68</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(0.49-0.94)</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p=0.021</a:t>
            </a:r>
            <a:endParaRPr/>
          </a:p>
        </p:txBody>
      </p:sp>
      <p:sp>
        <p:nvSpPr>
          <p:cNvPr id="544" name="Google Shape;544;p21"/>
          <p:cNvSpPr txBox="1"/>
          <p:nvPr/>
        </p:nvSpPr>
        <p:spPr>
          <a:xfrm>
            <a:off x="5768493" y="2308908"/>
            <a:ext cx="105610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3.8% vs. 5.4%</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HR=0.70</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(0.54-0.90)</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p=0.006</a:t>
            </a:r>
            <a:endParaRPr/>
          </a:p>
        </p:txBody>
      </p:sp>
      <p:sp>
        <p:nvSpPr>
          <p:cNvPr id="545" name="Google Shape;545;p21"/>
          <p:cNvSpPr txBox="1"/>
          <p:nvPr/>
        </p:nvSpPr>
        <p:spPr>
          <a:xfrm>
            <a:off x="6887660" y="1877997"/>
            <a:ext cx="129798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5.6% vs. 7.1%</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HR=0.78</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(0.63-0.97)</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p=0.027</a:t>
            </a:r>
            <a:endParaRPr/>
          </a:p>
        </p:txBody>
      </p:sp>
      <p:sp>
        <p:nvSpPr>
          <p:cNvPr id="546" name="Google Shape;546;p21"/>
          <p:cNvSpPr txBox="1"/>
          <p:nvPr/>
        </p:nvSpPr>
        <p:spPr>
          <a:xfrm>
            <a:off x="8622032" y="2495979"/>
            <a:ext cx="998991"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90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2.9% vs. 4.4%</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HR=0.64</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(0.48-0.86)</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p=0.003</a:t>
            </a:r>
            <a:endParaRPr/>
          </a:p>
        </p:txBody>
      </p:sp>
      <p:sp>
        <p:nvSpPr>
          <p:cNvPr id="547" name="Google Shape;547;p21"/>
          <p:cNvSpPr txBox="1"/>
          <p:nvPr/>
        </p:nvSpPr>
        <p:spPr>
          <a:xfrm>
            <a:off x="9461241" y="1888946"/>
            <a:ext cx="1434460"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180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4.7% vs. 6.6%</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HR=0.69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(0.55-0.87)</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p=0.002</a:t>
            </a:r>
            <a:endParaRPr/>
          </a:p>
        </p:txBody>
      </p:sp>
      <p:sp>
        <p:nvSpPr>
          <p:cNvPr id="548" name="Google Shape;548;p21"/>
          <p:cNvSpPr txBox="1"/>
          <p:nvPr/>
        </p:nvSpPr>
        <p:spPr>
          <a:xfrm>
            <a:off x="10815983" y="1169124"/>
            <a:ext cx="1297982"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365 days</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6.9% vs. 8.9%</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HR=0.75</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(0.62-0.91)</a:t>
            </a:r>
            <a:endParaRPr/>
          </a:p>
          <a:p>
            <a:pPr indent="0" lvl="0" marL="0" marR="0" rtl="0" algn="ctr">
              <a:spcBef>
                <a:spcPts val="0"/>
              </a:spcBef>
              <a:spcAft>
                <a:spcPts val="0"/>
              </a:spcAft>
              <a:buNone/>
            </a:pPr>
            <a:r>
              <a:rPr b="1" lang="en-US" sz="1000">
                <a:solidFill>
                  <a:schemeClr val="dk1"/>
                </a:solidFill>
                <a:latin typeface="Arial"/>
                <a:ea typeface="Arial"/>
                <a:cs typeface="Arial"/>
                <a:sym typeface="Arial"/>
              </a:rPr>
              <a:t>p=0.004</a:t>
            </a:r>
            <a:endParaRPr/>
          </a:p>
        </p:txBody>
      </p:sp>
      <p:sp>
        <p:nvSpPr>
          <p:cNvPr id="549" name="Google Shape;549;p21"/>
          <p:cNvSpPr txBox="1"/>
          <p:nvPr/>
        </p:nvSpPr>
        <p:spPr>
          <a:xfrm>
            <a:off x="9138411" y="5513095"/>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90</a:t>
            </a:r>
            <a:endParaRPr/>
          </a:p>
        </p:txBody>
      </p:sp>
      <p:sp>
        <p:nvSpPr>
          <p:cNvPr id="550" name="Google Shape;550;p21"/>
          <p:cNvSpPr txBox="1"/>
          <p:nvPr/>
        </p:nvSpPr>
        <p:spPr>
          <a:xfrm>
            <a:off x="9948011" y="5513095"/>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180</a:t>
            </a:r>
            <a:endParaRPr/>
          </a:p>
        </p:txBody>
      </p:sp>
      <p:sp>
        <p:nvSpPr>
          <p:cNvPr id="551" name="Google Shape;551;p21"/>
          <p:cNvSpPr txBox="1"/>
          <p:nvPr/>
        </p:nvSpPr>
        <p:spPr>
          <a:xfrm>
            <a:off x="11718959" y="5524779"/>
            <a:ext cx="43954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365</a:t>
            </a:r>
            <a:endParaRPr/>
          </a:p>
        </p:txBody>
      </p:sp>
      <p:sp>
        <p:nvSpPr>
          <p:cNvPr id="552" name="Google Shape;552;p21"/>
          <p:cNvSpPr txBox="1"/>
          <p:nvPr/>
        </p:nvSpPr>
        <p:spPr>
          <a:xfrm>
            <a:off x="8284189" y="5509837"/>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0</a:t>
            </a:r>
            <a:endParaRPr/>
          </a:p>
        </p:txBody>
      </p:sp>
      <p:sp>
        <p:nvSpPr>
          <p:cNvPr id="553" name="Google Shape;553;p21"/>
          <p:cNvSpPr txBox="1"/>
          <p:nvPr/>
        </p:nvSpPr>
        <p:spPr>
          <a:xfrm>
            <a:off x="4396706" y="5994516"/>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2655</a:t>
            </a:r>
            <a:endParaRPr/>
          </a:p>
        </p:txBody>
      </p:sp>
      <p:sp>
        <p:nvSpPr>
          <p:cNvPr id="554" name="Google Shape;554;p21"/>
          <p:cNvSpPr txBox="1"/>
          <p:nvPr/>
        </p:nvSpPr>
        <p:spPr>
          <a:xfrm>
            <a:off x="4392067" y="6173337"/>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2649</a:t>
            </a:r>
            <a:endParaRPr/>
          </a:p>
        </p:txBody>
      </p:sp>
      <p:sp>
        <p:nvSpPr>
          <p:cNvPr id="555" name="Google Shape;555;p21"/>
          <p:cNvSpPr txBox="1"/>
          <p:nvPr/>
        </p:nvSpPr>
        <p:spPr>
          <a:xfrm>
            <a:off x="6089943" y="6014426"/>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2513</a:t>
            </a:r>
            <a:endParaRPr/>
          </a:p>
        </p:txBody>
      </p:sp>
      <p:sp>
        <p:nvSpPr>
          <p:cNvPr id="556" name="Google Shape;556;p21"/>
          <p:cNvSpPr txBox="1"/>
          <p:nvPr/>
        </p:nvSpPr>
        <p:spPr>
          <a:xfrm>
            <a:off x="6085304" y="6193247"/>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2461</a:t>
            </a:r>
            <a:endParaRPr/>
          </a:p>
        </p:txBody>
      </p:sp>
      <p:sp>
        <p:nvSpPr>
          <p:cNvPr id="557" name="Google Shape;557;p21"/>
          <p:cNvSpPr txBox="1"/>
          <p:nvPr/>
        </p:nvSpPr>
        <p:spPr>
          <a:xfrm>
            <a:off x="8302460" y="6013264"/>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2655</a:t>
            </a:r>
            <a:endParaRPr/>
          </a:p>
        </p:txBody>
      </p:sp>
      <p:sp>
        <p:nvSpPr>
          <p:cNvPr id="558" name="Google Shape;558;p21"/>
          <p:cNvSpPr txBox="1"/>
          <p:nvPr/>
        </p:nvSpPr>
        <p:spPr>
          <a:xfrm>
            <a:off x="8297821" y="619208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2649</a:t>
            </a:r>
            <a:endParaRPr/>
          </a:p>
        </p:txBody>
      </p:sp>
      <p:sp>
        <p:nvSpPr>
          <p:cNvPr id="559" name="Google Shape;559;p21"/>
          <p:cNvSpPr txBox="1"/>
          <p:nvPr/>
        </p:nvSpPr>
        <p:spPr>
          <a:xfrm>
            <a:off x="9036098" y="600647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2566</a:t>
            </a:r>
            <a:endParaRPr/>
          </a:p>
        </p:txBody>
      </p:sp>
      <p:sp>
        <p:nvSpPr>
          <p:cNvPr id="560" name="Google Shape;560;p21"/>
          <p:cNvSpPr txBox="1"/>
          <p:nvPr/>
        </p:nvSpPr>
        <p:spPr>
          <a:xfrm>
            <a:off x="9031459" y="6185296"/>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2526</a:t>
            </a:r>
            <a:endParaRPr/>
          </a:p>
        </p:txBody>
      </p:sp>
      <p:sp>
        <p:nvSpPr>
          <p:cNvPr id="561" name="Google Shape;561;p21"/>
          <p:cNvSpPr txBox="1"/>
          <p:nvPr/>
        </p:nvSpPr>
        <p:spPr>
          <a:xfrm>
            <a:off x="9936838" y="6013264"/>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2513</a:t>
            </a:r>
            <a:endParaRPr/>
          </a:p>
        </p:txBody>
      </p:sp>
      <p:sp>
        <p:nvSpPr>
          <p:cNvPr id="562" name="Google Shape;562;p21"/>
          <p:cNvSpPr txBox="1"/>
          <p:nvPr/>
        </p:nvSpPr>
        <p:spPr>
          <a:xfrm>
            <a:off x="9932199" y="619208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2461</a:t>
            </a:r>
            <a:endParaRPr/>
          </a:p>
        </p:txBody>
      </p:sp>
      <p:sp>
        <p:nvSpPr>
          <p:cNvPr id="563" name="Google Shape;563;p21"/>
          <p:cNvSpPr txBox="1"/>
          <p:nvPr/>
        </p:nvSpPr>
        <p:spPr>
          <a:xfrm>
            <a:off x="11649491" y="6008369"/>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E56A5"/>
                </a:solidFill>
                <a:latin typeface="Arial"/>
                <a:ea typeface="Arial"/>
                <a:cs typeface="Arial"/>
                <a:sym typeface="Arial"/>
              </a:rPr>
              <a:t>2372</a:t>
            </a:r>
            <a:endParaRPr/>
          </a:p>
        </p:txBody>
      </p:sp>
      <p:sp>
        <p:nvSpPr>
          <p:cNvPr id="564" name="Google Shape;564;p21"/>
          <p:cNvSpPr txBox="1"/>
          <p:nvPr/>
        </p:nvSpPr>
        <p:spPr>
          <a:xfrm>
            <a:off x="11639368" y="6192085"/>
            <a:ext cx="46679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C00000"/>
                </a:solidFill>
                <a:latin typeface="Arial"/>
                <a:ea typeface="Arial"/>
                <a:cs typeface="Arial"/>
                <a:sym typeface="Arial"/>
              </a:rPr>
              <a:t>2306</a:t>
            </a:r>
            <a:endParaRPr/>
          </a:p>
        </p:txBody>
      </p:sp>
      <p:sp>
        <p:nvSpPr>
          <p:cNvPr id="565" name="Google Shape;565;p21"/>
          <p:cNvSpPr txBox="1"/>
          <p:nvPr/>
        </p:nvSpPr>
        <p:spPr>
          <a:xfrm>
            <a:off x="9885219" y="5679041"/>
            <a:ext cx="6126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Days</a:t>
            </a:r>
            <a:endParaRPr/>
          </a:p>
        </p:txBody>
      </p:sp>
      <p:sp>
        <p:nvSpPr>
          <p:cNvPr id="566" name="Google Shape;566;p21"/>
          <p:cNvSpPr txBox="1"/>
          <p:nvPr/>
        </p:nvSpPr>
        <p:spPr>
          <a:xfrm rot="-5400000">
            <a:off x="-1030396" y="3404230"/>
            <a:ext cx="235192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Cumulative Incidence (%)</a:t>
            </a:r>
            <a:endParaRPr/>
          </a:p>
        </p:txBody>
      </p:sp>
      <p:sp>
        <p:nvSpPr>
          <p:cNvPr id="567" name="Google Shape;567;p21"/>
          <p:cNvSpPr txBox="1"/>
          <p:nvPr/>
        </p:nvSpPr>
        <p:spPr>
          <a:xfrm>
            <a:off x="8985715" y="4533215"/>
            <a:ext cx="8183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P</a:t>
            </a:r>
            <a:r>
              <a:rPr baseline="-25000" lang="en-US" sz="1200">
                <a:solidFill>
                  <a:schemeClr val="dk1"/>
                </a:solidFill>
                <a:latin typeface="Arial"/>
                <a:ea typeface="Arial"/>
                <a:cs typeface="Arial"/>
                <a:sym typeface="Arial"/>
              </a:rPr>
              <a:t> interaction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 0.016</a:t>
            </a:r>
            <a:endParaRPr/>
          </a:p>
        </p:txBody>
      </p:sp>
      <p:sp>
        <p:nvSpPr>
          <p:cNvPr id="568" name="Google Shape;568;p21"/>
          <p:cNvSpPr txBox="1"/>
          <p:nvPr/>
        </p:nvSpPr>
        <p:spPr>
          <a:xfrm>
            <a:off x="10034225" y="3814536"/>
            <a:ext cx="8183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P</a:t>
            </a:r>
            <a:r>
              <a:rPr baseline="-25000" lang="en-US" sz="1200">
                <a:solidFill>
                  <a:schemeClr val="dk1"/>
                </a:solidFill>
                <a:latin typeface="Arial"/>
                <a:ea typeface="Arial"/>
                <a:cs typeface="Arial"/>
                <a:sym typeface="Arial"/>
              </a:rPr>
              <a:t> interaction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 0.024</a:t>
            </a:r>
            <a:endParaRPr/>
          </a:p>
        </p:txBody>
      </p:sp>
      <p:sp>
        <p:nvSpPr>
          <p:cNvPr id="569" name="Google Shape;569;p21"/>
          <p:cNvSpPr txBox="1"/>
          <p:nvPr/>
        </p:nvSpPr>
        <p:spPr>
          <a:xfrm>
            <a:off x="11162327" y="3075716"/>
            <a:ext cx="81830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P</a:t>
            </a:r>
            <a:r>
              <a:rPr baseline="-25000" lang="en-US" sz="1200">
                <a:solidFill>
                  <a:schemeClr val="dk1"/>
                </a:solidFill>
                <a:latin typeface="Arial"/>
                <a:ea typeface="Arial"/>
                <a:cs typeface="Arial"/>
                <a:sym typeface="Arial"/>
              </a:rPr>
              <a:t> interaction </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 0.069</a:t>
            </a:r>
            <a:endParaRPr/>
          </a:p>
        </p:txBody>
      </p:sp>
      <p:sp>
        <p:nvSpPr>
          <p:cNvPr id="570" name="Google Shape;570;p21"/>
          <p:cNvSpPr txBox="1"/>
          <p:nvPr/>
        </p:nvSpPr>
        <p:spPr>
          <a:xfrm>
            <a:off x="10092269" y="4194557"/>
            <a:ext cx="798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NNT 52</a:t>
            </a:r>
            <a:endParaRPr/>
          </a:p>
        </p:txBody>
      </p:sp>
      <p:sp>
        <p:nvSpPr>
          <p:cNvPr id="571" name="Google Shape;571;p21"/>
          <p:cNvSpPr txBox="1"/>
          <p:nvPr/>
        </p:nvSpPr>
        <p:spPr>
          <a:xfrm>
            <a:off x="11182076" y="3439377"/>
            <a:ext cx="798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NNT 50</a:t>
            </a:r>
            <a:endParaRPr/>
          </a:p>
        </p:txBody>
      </p:sp>
      <p:sp>
        <p:nvSpPr>
          <p:cNvPr id="572" name="Google Shape;572;p21"/>
          <p:cNvSpPr txBox="1"/>
          <p:nvPr/>
        </p:nvSpPr>
        <p:spPr>
          <a:xfrm>
            <a:off x="8995589" y="4920657"/>
            <a:ext cx="7985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NNT 66</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22"/>
          <p:cNvSpPr txBox="1"/>
          <p:nvPr>
            <p:ph idx="4294967295" type="body"/>
          </p:nvPr>
        </p:nvSpPr>
        <p:spPr>
          <a:xfrm>
            <a:off x="843459" y="88642"/>
            <a:ext cx="10729912" cy="685420"/>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1"/>
              </a:buClr>
              <a:buSzPts val="4000"/>
              <a:buNone/>
            </a:pPr>
            <a:r>
              <a:rPr b="1" lang="en-US" sz="4000">
                <a:solidFill>
                  <a:schemeClr val="dk1"/>
                </a:solidFill>
                <a:latin typeface="Arial"/>
                <a:ea typeface="Arial"/>
                <a:cs typeface="Arial"/>
                <a:sym typeface="Arial"/>
              </a:rPr>
              <a:t>Conclusions</a:t>
            </a:r>
            <a:endParaRPr/>
          </a:p>
        </p:txBody>
      </p:sp>
      <p:sp>
        <p:nvSpPr>
          <p:cNvPr id="578" name="Google Shape;578;p22"/>
          <p:cNvSpPr txBox="1"/>
          <p:nvPr>
            <p:ph idx="4294967295" type="body"/>
          </p:nvPr>
        </p:nvSpPr>
        <p:spPr>
          <a:xfrm>
            <a:off x="463378" y="1368479"/>
            <a:ext cx="11316246" cy="4849441"/>
          </a:xfrm>
          <a:prstGeom prst="rect">
            <a:avLst/>
          </a:prstGeom>
          <a:noFill/>
          <a:ln>
            <a:noFill/>
          </a:ln>
        </p:spPr>
        <p:txBody>
          <a:bodyPr anchorCtr="0" anchor="t" bIns="0" lIns="0" spcFirstLastPara="1" rIns="0" wrap="square" tIns="0">
            <a:noAutofit/>
          </a:bodyPr>
          <a:lstStyle/>
          <a:p>
            <a:pPr indent="-457200" lvl="0" marL="457200" rtl="0" algn="l">
              <a:lnSpc>
                <a:spcPct val="110000"/>
              </a:lnSpc>
              <a:spcBef>
                <a:spcPts val="0"/>
              </a:spcBef>
              <a:spcAft>
                <a:spcPts val="0"/>
              </a:spcAft>
              <a:buClr>
                <a:srgbClr val="880106"/>
              </a:buClr>
              <a:buSzPts val="3200"/>
              <a:buFont typeface="Arial"/>
              <a:buChar char="•"/>
            </a:pPr>
            <a:r>
              <a:rPr lang="en-US" sz="3200">
                <a:solidFill>
                  <a:schemeClr val="dk1"/>
                </a:solidFill>
                <a:latin typeface="Arial"/>
                <a:ea typeface="Arial"/>
                <a:cs typeface="Arial"/>
                <a:sym typeface="Arial"/>
              </a:rPr>
              <a:t>Among AMI patients with multivessel disease and additional cardiovascular risk factors on guideline directed background therapies, 4 weekly infusions of CSL112 compared with placebo did not significantly reduce the primary endpoint of CV death, MI or stroke through 90 days.</a:t>
            </a:r>
            <a:endParaRPr/>
          </a:p>
          <a:p>
            <a:pPr indent="-457200" lvl="0" marL="457200" rtl="0" algn="l">
              <a:lnSpc>
                <a:spcPct val="110000"/>
              </a:lnSpc>
              <a:spcBef>
                <a:spcPts val="1800"/>
              </a:spcBef>
              <a:spcAft>
                <a:spcPts val="0"/>
              </a:spcAft>
              <a:buClr>
                <a:srgbClr val="880106"/>
              </a:buClr>
              <a:buSzPts val="3200"/>
              <a:buFont typeface="Arial"/>
              <a:buChar char="•"/>
            </a:pPr>
            <a:r>
              <a:rPr lang="en-US" sz="3200">
                <a:solidFill>
                  <a:schemeClr val="dk1"/>
                </a:solidFill>
                <a:latin typeface="Arial"/>
                <a:ea typeface="Arial"/>
                <a:cs typeface="Arial"/>
                <a:sym typeface="Arial"/>
              </a:rPr>
              <a:t>There was consistency in the primary endpoint in pre-specified subgroups.</a:t>
            </a:r>
            <a:endParaRPr/>
          </a:p>
          <a:p>
            <a:pPr indent="-457200" lvl="0" marL="457200" rtl="0" algn="l">
              <a:lnSpc>
                <a:spcPct val="110000"/>
              </a:lnSpc>
              <a:spcBef>
                <a:spcPts val="1800"/>
              </a:spcBef>
              <a:spcAft>
                <a:spcPts val="0"/>
              </a:spcAft>
              <a:buClr>
                <a:srgbClr val="880106"/>
              </a:buClr>
              <a:buSzPts val="3200"/>
              <a:buFont typeface="Arial"/>
              <a:buChar char="•"/>
            </a:pPr>
            <a:r>
              <a:rPr lang="en-US" sz="3200">
                <a:solidFill>
                  <a:schemeClr val="dk1"/>
                </a:solidFill>
                <a:latin typeface="Arial"/>
                <a:ea typeface="Arial"/>
                <a:cs typeface="Arial"/>
                <a:sym typeface="Arial"/>
              </a:rPr>
              <a:t>The drug was well tolerated.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3"/>
          <p:cNvSpPr txBox="1"/>
          <p:nvPr>
            <p:ph idx="4294967295" type="body"/>
          </p:nvPr>
        </p:nvSpPr>
        <p:spPr>
          <a:xfrm>
            <a:off x="418841" y="1323524"/>
            <a:ext cx="11511087" cy="5120524"/>
          </a:xfrm>
          <a:prstGeom prst="rect">
            <a:avLst/>
          </a:prstGeom>
          <a:noFill/>
          <a:ln>
            <a:noFill/>
          </a:ln>
        </p:spPr>
        <p:txBody>
          <a:bodyPr anchorCtr="0" anchor="t" bIns="0" lIns="0" spcFirstLastPara="1" rIns="0" wrap="square" tIns="0">
            <a:noAutofit/>
          </a:bodyPr>
          <a:lstStyle/>
          <a:p>
            <a:pPr indent="-285750" lvl="0" marL="285750" marR="0" rtl="0" algn="l">
              <a:lnSpc>
                <a:spcPct val="100000"/>
              </a:lnSpc>
              <a:spcBef>
                <a:spcPts val="0"/>
              </a:spcBef>
              <a:spcAft>
                <a:spcPts val="0"/>
              </a:spcAft>
              <a:buClr>
                <a:srgbClr val="880106"/>
              </a:buClr>
              <a:buSzPts val="2800"/>
              <a:buFont typeface="Arial"/>
              <a:buChar char="•"/>
            </a:pPr>
            <a:r>
              <a:rPr lang="en-US" sz="2800">
                <a:solidFill>
                  <a:schemeClr val="dk1"/>
                </a:solidFill>
              </a:rPr>
              <a:t>As the baseline LDL-C increased, the potential treatment effect of ApoA-1 infusion increased significantly when analyzed as a continuous variable.</a:t>
            </a:r>
            <a:endParaRPr/>
          </a:p>
          <a:p>
            <a:pPr indent="-285750" lvl="0" marL="285750" marR="0" rtl="0" algn="l">
              <a:lnSpc>
                <a:spcPct val="100000"/>
              </a:lnSpc>
              <a:spcBef>
                <a:spcPts val="0"/>
              </a:spcBef>
              <a:spcAft>
                <a:spcPts val="0"/>
              </a:spcAft>
              <a:buClr>
                <a:srgbClr val="880106"/>
              </a:buClr>
              <a:buSzPts val="2800"/>
              <a:buFont typeface="Arial"/>
              <a:buChar char="•"/>
            </a:pPr>
            <a:r>
              <a:rPr lang="en-US" sz="2800">
                <a:solidFill>
                  <a:schemeClr val="dk1"/>
                </a:solidFill>
              </a:rPr>
              <a:t>There was a positive interaction term such that the treatment effect in those patients with an LDL-C </a:t>
            </a:r>
            <a:r>
              <a:rPr lang="en-US" sz="2800" u="sng">
                <a:solidFill>
                  <a:schemeClr val="dk1"/>
                </a:solidFill>
              </a:rPr>
              <a:t>&gt;</a:t>
            </a:r>
            <a:r>
              <a:rPr lang="en-US" sz="2800">
                <a:solidFill>
                  <a:schemeClr val="dk1"/>
                </a:solidFill>
              </a:rPr>
              <a:t> 100 mg / dl was statistically significant while it was not in those with an LDL &lt; 100 mg/dl.</a:t>
            </a:r>
            <a:endParaRPr/>
          </a:p>
          <a:p>
            <a:pPr indent="-285750" lvl="0" marL="285750" marR="0" rtl="0" algn="l">
              <a:lnSpc>
                <a:spcPct val="100000"/>
              </a:lnSpc>
              <a:spcBef>
                <a:spcPts val="0"/>
              </a:spcBef>
              <a:spcAft>
                <a:spcPts val="0"/>
              </a:spcAft>
              <a:buClr>
                <a:srgbClr val="880106"/>
              </a:buClr>
              <a:buSzPts val="2800"/>
              <a:buFont typeface="Arial"/>
              <a:buChar char="•"/>
            </a:pPr>
            <a:r>
              <a:rPr lang="en-US" sz="2800">
                <a:solidFill>
                  <a:schemeClr val="dk1"/>
                </a:solidFill>
                <a:latin typeface="Arial"/>
                <a:ea typeface="Arial"/>
                <a:cs typeface="Arial"/>
                <a:sym typeface="Arial"/>
              </a:rPr>
              <a:t>The </a:t>
            </a:r>
            <a:r>
              <a:rPr lang="en-US" sz="2800">
                <a:solidFill>
                  <a:schemeClr val="dk1"/>
                </a:solidFill>
              </a:rPr>
              <a:t>benefit on ApoA-1 infusions in hyperlipidemic patients is biologically plausible, but the observation is hypothesis generating and requires prospective validation.</a:t>
            </a:r>
            <a:endParaRPr/>
          </a:p>
          <a:p>
            <a:pPr indent="-285750" lvl="0" marL="285750" marR="0" rtl="0" algn="l">
              <a:lnSpc>
                <a:spcPct val="100000"/>
              </a:lnSpc>
              <a:spcBef>
                <a:spcPts val="0"/>
              </a:spcBef>
              <a:spcAft>
                <a:spcPts val="0"/>
              </a:spcAft>
              <a:buClr>
                <a:srgbClr val="880106"/>
              </a:buClr>
              <a:buSzPts val="2800"/>
              <a:buFont typeface="Arial"/>
              <a:buChar char="•"/>
            </a:pPr>
            <a:r>
              <a:rPr lang="en-US" sz="2800">
                <a:solidFill>
                  <a:schemeClr val="dk1"/>
                </a:solidFill>
                <a:latin typeface="Arial"/>
                <a:ea typeface="Arial"/>
                <a:cs typeface="Arial"/>
                <a:sym typeface="Arial"/>
              </a:rPr>
              <a:t>The trends seen for the individual components of CV death and MI </a:t>
            </a:r>
            <a:r>
              <a:rPr lang="en-US" sz="2800">
                <a:solidFill>
                  <a:schemeClr val="dk1"/>
                </a:solidFill>
              </a:rPr>
              <a:t>are</a:t>
            </a:r>
            <a:r>
              <a:rPr lang="en-US" sz="2800">
                <a:solidFill>
                  <a:schemeClr val="dk1"/>
                </a:solidFill>
                <a:latin typeface="Arial"/>
                <a:ea typeface="Arial"/>
                <a:cs typeface="Arial"/>
                <a:sym typeface="Arial"/>
              </a:rPr>
              <a:t> consistent with the a priori proposed biologic effect of plaque stabilization.</a:t>
            </a:r>
            <a:endParaRPr/>
          </a:p>
        </p:txBody>
      </p:sp>
      <p:sp>
        <p:nvSpPr>
          <p:cNvPr id="584" name="Google Shape;584;p23"/>
          <p:cNvSpPr txBox="1"/>
          <p:nvPr/>
        </p:nvSpPr>
        <p:spPr>
          <a:xfrm>
            <a:off x="1089115" y="43492"/>
            <a:ext cx="10013769" cy="11330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3600"/>
              <a:buFont typeface="Arial"/>
              <a:buNone/>
            </a:pPr>
            <a:r>
              <a:rPr b="1" lang="en-US" sz="3600">
                <a:solidFill>
                  <a:schemeClr val="dk1"/>
                </a:solidFill>
                <a:latin typeface="Arial"/>
                <a:ea typeface="Arial"/>
                <a:cs typeface="Arial"/>
                <a:sym typeface="Arial"/>
              </a:rPr>
              <a:t>Conclusions: Secondary &amp; Exploratory Hypothesis Generating Endpoints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A close-up of a paper&#10;&#10;Description automatically generated" id="589" name="Google Shape;589;p24"/>
          <p:cNvPicPr preferRelativeResize="0"/>
          <p:nvPr/>
        </p:nvPicPr>
        <p:blipFill rotWithShape="1">
          <a:blip r:embed="rId3">
            <a:alphaModFix/>
          </a:blip>
          <a:srcRect b="0" l="0" r="0" t="0"/>
          <a:stretch/>
        </p:blipFill>
        <p:spPr>
          <a:xfrm>
            <a:off x="1133027" y="45076"/>
            <a:ext cx="9936145" cy="6426558"/>
          </a:xfrm>
          <a:prstGeom prst="rect">
            <a:avLst/>
          </a:prstGeom>
          <a:noFill/>
          <a:ln>
            <a:noFill/>
          </a:ln>
        </p:spPr>
      </p:pic>
      <p:sp>
        <p:nvSpPr>
          <p:cNvPr id="590" name="Google Shape;590;p24"/>
          <p:cNvSpPr/>
          <p:nvPr/>
        </p:nvSpPr>
        <p:spPr>
          <a:xfrm>
            <a:off x="109470" y="103032"/>
            <a:ext cx="1596981" cy="4636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Light"/>
              <a:ea typeface="Montserrat Light"/>
              <a:cs typeface="Montserrat Light"/>
              <a:sym typeface="Montserrat Light"/>
            </a:endParaRPr>
          </a:p>
        </p:txBody>
      </p:sp>
      <p:sp>
        <p:nvSpPr>
          <p:cNvPr id="591" name="Google Shape;591;p24"/>
          <p:cNvSpPr/>
          <p:nvPr/>
        </p:nvSpPr>
        <p:spPr>
          <a:xfrm>
            <a:off x="10545650" y="103032"/>
            <a:ext cx="1596981" cy="4636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Light"/>
              <a:ea typeface="Montserrat Light"/>
              <a:cs typeface="Montserrat Light"/>
              <a:sym typeface="Montserrat 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25"/>
          <p:cNvSpPr txBox="1"/>
          <p:nvPr/>
        </p:nvSpPr>
        <p:spPr>
          <a:xfrm>
            <a:off x="3445329" y="2505670"/>
            <a:ext cx="487825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5400">
                <a:solidFill>
                  <a:schemeClr val="dk1"/>
                </a:solidFill>
                <a:latin typeface="Arial"/>
                <a:ea typeface="Arial"/>
                <a:cs typeface="Arial"/>
                <a:sym typeface="Arial"/>
              </a:rPr>
              <a:t>Back Up Slides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6"/>
          <p:cNvSpPr txBox="1"/>
          <p:nvPr>
            <p:ph idx="1" type="body"/>
          </p:nvPr>
        </p:nvSpPr>
        <p:spPr>
          <a:xfrm>
            <a:off x="2003461" y="255628"/>
            <a:ext cx="9597522" cy="775597"/>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800"/>
              <a:buNone/>
            </a:pPr>
            <a:r>
              <a:rPr b="1" lang="en-US">
                <a:latin typeface="Montserrat"/>
                <a:ea typeface="Montserrat"/>
                <a:cs typeface="Montserrat"/>
                <a:sym typeface="Montserrat"/>
              </a:rPr>
              <a:t>Differentiating CSL112 from other ApoA-I Infusion Therapies</a:t>
            </a:r>
            <a:endParaRPr b="1">
              <a:latin typeface="Montserrat"/>
              <a:ea typeface="Montserrat"/>
              <a:cs typeface="Montserrat"/>
              <a:sym typeface="Montserrat"/>
            </a:endParaRPr>
          </a:p>
        </p:txBody>
      </p:sp>
      <p:sp>
        <p:nvSpPr>
          <p:cNvPr id="603" name="Google Shape;603;p26"/>
          <p:cNvSpPr txBox="1"/>
          <p:nvPr>
            <p:ph idx="3" type="body"/>
          </p:nvPr>
        </p:nvSpPr>
        <p:spPr>
          <a:xfrm>
            <a:off x="731839" y="5849655"/>
            <a:ext cx="9235121" cy="43747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700"/>
              <a:buNone/>
            </a:pPr>
            <a:r>
              <a:rPr lang="en-US"/>
              <a:t>ABCA1, ATP-binding cassette transporter A1; apoA-I, apolipoprotein A-I;</a:t>
            </a:r>
            <a:r>
              <a:rPr lang="en-US">
                <a:solidFill>
                  <a:srgbClr val="1A1918"/>
                </a:solidFill>
              </a:rPr>
              <a:t> LCAT, lecithin-cholesterol acyltransferase; RCT, reverse cholesterol transport</a:t>
            </a:r>
            <a:endParaRPr/>
          </a:p>
          <a:p>
            <a:pPr indent="0" lvl="0" marL="0" rtl="0" algn="l">
              <a:lnSpc>
                <a:spcPct val="100000"/>
              </a:lnSpc>
              <a:spcBef>
                <a:spcPts val="300"/>
              </a:spcBef>
              <a:spcAft>
                <a:spcPts val="0"/>
              </a:spcAft>
              <a:buClr>
                <a:schemeClr val="dk1"/>
              </a:buClr>
              <a:buSzPts val="700"/>
              <a:buNone/>
            </a:pPr>
            <a:r>
              <a:rPr lang="en-US"/>
              <a:t> Measured before and immediately after 2-hour infusion; </a:t>
            </a:r>
            <a:r>
              <a:rPr baseline="30000" lang="en-US" sz="800">
                <a:latin typeface="Arial"/>
                <a:ea typeface="Arial"/>
                <a:cs typeface="Arial"/>
                <a:sym typeface="Arial"/>
              </a:rPr>
              <a:t>†</a:t>
            </a:r>
            <a:r>
              <a:rPr lang="en-US"/>
              <a:t>Measured before and 1 hour after infusion; </a:t>
            </a:r>
            <a:r>
              <a:rPr baseline="30000" lang="en-US"/>
              <a:t>‡</a:t>
            </a:r>
            <a:r>
              <a:rPr lang="en-US"/>
              <a:t>Timing of measurement not reported; </a:t>
            </a:r>
            <a:r>
              <a:rPr baseline="30000" lang="en-US"/>
              <a:t>‖</a:t>
            </a:r>
            <a:r>
              <a:rPr lang="en-US"/>
              <a:t>Data not available for MILANO-PILOT; however, limited data at the 20 mg/kg dose from Phase 1 suggests an increase in ABCA1-dependent efflux.</a:t>
            </a:r>
            <a:endParaRPr/>
          </a:p>
          <a:p>
            <a:pPr indent="0" lvl="0" marL="0" rtl="0" algn="l">
              <a:lnSpc>
                <a:spcPct val="100000"/>
              </a:lnSpc>
              <a:spcBef>
                <a:spcPts val="300"/>
              </a:spcBef>
              <a:spcAft>
                <a:spcPts val="0"/>
              </a:spcAft>
              <a:buClr>
                <a:schemeClr val="dk1"/>
              </a:buClr>
              <a:buSzPts val="700"/>
              <a:buNone/>
            </a:pPr>
            <a:r>
              <a:rPr lang="en-US"/>
              <a:t>1. Gibson CM, et al. Circulation 2016;134:1918–30; 2. Zheng KH, et al. Atherosclerosis 2016;251:381–8; 3. Nicholls SJ. Oral presentation at AHA, November 2016; 4. Kallend DG, et al. Euro Heart J Cardiovasc Pharmaco 2016;2:23–9; 5.; 5. Diditchenko S, et al. Arterioscler Thromb Vasc Biol. 2013;33:2202–11; 6. Tardy C, et al. Atherosclerosis 2014;232:110–118; 7. Boerema DJ, et al. Poster presentation at ATVB, May 2014; 8. Bolin DJ, et al. J Biol Chem. 1996; 271:19152–19158; 9. Calabresi L, et al. Biochem Biophys Res Commun. 1997; 232:345-349; 10. Kempen  HJ, et al. Atherosclerosis 2016;255:17-24</a:t>
            </a:r>
            <a:endParaRPr/>
          </a:p>
        </p:txBody>
      </p:sp>
      <p:sp>
        <p:nvSpPr>
          <p:cNvPr id="604" name="Google Shape;604;p26"/>
          <p:cNvSpPr/>
          <p:nvPr/>
        </p:nvSpPr>
        <p:spPr>
          <a:xfrm>
            <a:off x="6173504" y="2113260"/>
            <a:ext cx="1849102" cy="3128105"/>
          </a:xfrm>
          <a:prstGeom prst="roundRect">
            <a:avLst>
              <a:gd fmla="val 7992" name="adj"/>
            </a:avLst>
          </a:prstGeom>
          <a:solidFill>
            <a:srgbClr val="FDF2D0"/>
          </a:solidFill>
          <a:ln cap="flat" cmpd="sng" w="12700">
            <a:solidFill>
              <a:srgbClr val="FFC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06125"/>
              </a:buClr>
              <a:buSzPts val="1800"/>
              <a:buFont typeface="Montserrat"/>
              <a:buNone/>
            </a:pPr>
            <a:r>
              <a:rPr b="1" i="0" lang="en-US" sz="1800" u="none" cap="none" strike="noStrike">
                <a:solidFill>
                  <a:srgbClr val="F06125"/>
                </a:solidFill>
                <a:latin typeface="Montserrat"/>
                <a:ea typeface="Montserrat"/>
                <a:cs typeface="Montserrat"/>
                <a:sym typeface="Montserrat"/>
              </a:rPr>
              <a:t>CER-001</a:t>
            </a:r>
            <a:br>
              <a:rPr b="0" i="0" lang="en-US" sz="1800" u="none" cap="none" strike="noStrike">
                <a:solidFill>
                  <a:srgbClr val="231F20"/>
                </a:solidFill>
                <a:latin typeface="Montserrat Light"/>
                <a:ea typeface="Montserrat Light"/>
                <a:cs typeface="Montserrat Light"/>
                <a:sym typeface="Montserrat Light"/>
              </a:rPr>
            </a:br>
            <a:r>
              <a:rPr b="0" i="0" lang="en-US" sz="1800" u="none" cap="none" strike="noStrike">
                <a:solidFill>
                  <a:srgbClr val="231F20"/>
                </a:solidFill>
                <a:latin typeface="Montserrat Light"/>
                <a:ea typeface="Montserrat Light"/>
                <a:cs typeface="Montserrat Light"/>
                <a:sym typeface="Montserrat Light"/>
              </a:rPr>
              <a:t>(3 mg/kg)</a:t>
            </a:r>
            <a:endParaRPr/>
          </a:p>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00000"/>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Increase</a:t>
            </a:r>
            <a:r>
              <a:rPr b="0" baseline="30000" i="0" lang="en-US" sz="1800" u="none" cap="none" strike="noStrike">
                <a:solidFill>
                  <a:srgbClr val="231F20"/>
                </a:solidFill>
                <a:latin typeface="Montserrat Light"/>
                <a:ea typeface="Montserrat Light"/>
                <a:cs typeface="Montserrat Light"/>
                <a:sym typeface="Montserrat Light"/>
              </a:rPr>
              <a:t>†2</a:t>
            </a:r>
            <a:endParaRPr/>
          </a:p>
          <a:p>
            <a:pPr indent="0" lvl="0" marL="0" marR="0" rtl="0" algn="l">
              <a:lnSpc>
                <a:spcPct val="100000"/>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Increase</a:t>
            </a:r>
            <a:r>
              <a:rPr b="0" baseline="30000" i="0" lang="en-US" sz="1800" u="none" cap="none" strike="noStrike">
                <a:solidFill>
                  <a:srgbClr val="231F20"/>
                </a:solidFill>
                <a:latin typeface="Montserrat Light"/>
                <a:ea typeface="Montserrat Light"/>
                <a:cs typeface="Montserrat Light"/>
                <a:sym typeface="Montserrat Light"/>
              </a:rPr>
              <a:t>†2</a:t>
            </a:r>
            <a:endParaRPr/>
          </a:p>
          <a:p>
            <a:pPr indent="0" lvl="0" marL="0" marR="0" rtl="0" algn="l">
              <a:lnSpc>
                <a:spcPct val="138888"/>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No change</a:t>
            </a:r>
            <a:r>
              <a:rPr b="0" baseline="30000" i="0" lang="en-US" sz="1800" u="none" cap="none" strike="noStrike">
                <a:solidFill>
                  <a:srgbClr val="231F20"/>
                </a:solidFill>
                <a:latin typeface="Montserrat Light"/>
                <a:ea typeface="Montserrat Light"/>
                <a:cs typeface="Montserrat Light"/>
                <a:sym typeface="Montserrat Light"/>
              </a:rPr>
              <a:t>†2</a:t>
            </a:r>
            <a:endParaRPr/>
          </a:p>
          <a:p>
            <a:pPr indent="0" lvl="0" marL="0" marR="0" rtl="0" algn="l">
              <a:lnSpc>
                <a:spcPct val="138888"/>
              </a:lnSpc>
              <a:spcBef>
                <a:spcPts val="0"/>
              </a:spcBef>
              <a:spcAft>
                <a:spcPts val="0"/>
              </a:spcAft>
              <a:buClr>
                <a:schemeClr val="lt1"/>
              </a:buClr>
              <a:buSzPts val="1800"/>
              <a:buFont typeface="Montserrat Light"/>
              <a:buNone/>
            </a:pPr>
            <a:r>
              <a:t/>
            </a:r>
            <a:endParaRPr baseline="30000" sz="1800">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Inhibited</a:t>
            </a:r>
            <a:r>
              <a:rPr b="0" baseline="30000" i="0" lang="en-US" sz="1800" u="none" cap="none" strike="noStrike">
                <a:solidFill>
                  <a:srgbClr val="231F20"/>
                </a:solidFill>
                <a:latin typeface="Montserrat Light"/>
                <a:ea typeface="Montserrat Light"/>
                <a:cs typeface="Montserrat Light"/>
                <a:sym typeface="Montserrat Light"/>
              </a:rPr>
              <a:t>6-8</a:t>
            </a:r>
            <a:endParaRPr b="0" baseline="30000" i="0" sz="1800" u="none" cap="none" strike="noStrike">
              <a:solidFill>
                <a:srgbClr val="231F20"/>
              </a:solidFill>
              <a:latin typeface="Montserrat Light"/>
              <a:ea typeface="Montserrat Light"/>
              <a:cs typeface="Montserrat Light"/>
              <a:sym typeface="Montserrat Light"/>
            </a:endParaRPr>
          </a:p>
        </p:txBody>
      </p:sp>
      <p:sp>
        <p:nvSpPr>
          <p:cNvPr id="605" name="Google Shape;605;p26"/>
          <p:cNvSpPr/>
          <p:nvPr/>
        </p:nvSpPr>
        <p:spPr>
          <a:xfrm>
            <a:off x="8365968" y="2113260"/>
            <a:ext cx="2817672" cy="3128105"/>
          </a:xfrm>
          <a:prstGeom prst="roundRect">
            <a:avLst>
              <a:gd fmla="val 5529" name="adj"/>
            </a:avLst>
          </a:prstGeom>
          <a:solidFill>
            <a:schemeClr val="dk2"/>
          </a:solidFill>
          <a:ln cap="flat" cmpd="sng" w="12700">
            <a:solidFill>
              <a:srgbClr val="0E56A5"/>
            </a:solidFill>
            <a:prstDash val="solid"/>
            <a:miter lim="800000"/>
            <a:headEnd len="sm" w="sm" type="none"/>
            <a:tailEnd len="sm" w="sm" type="none"/>
          </a:ln>
        </p:spPr>
        <p:txBody>
          <a:bodyPr anchorCtr="0" anchor="t" bIns="45700" lIns="90000" spcFirstLastPara="1" rIns="90000"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rPr b="1" i="0" lang="en-US" sz="1800" u="none" cap="none" strike="noStrike">
                <a:solidFill>
                  <a:schemeClr val="dk1"/>
                </a:solidFill>
                <a:latin typeface="Montserrat"/>
                <a:ea typeface="Montserrat"/>
                <a:cs typeface="Montserrat"/>
                <a:sym typeface="Montserrat"/>
              </a:rPr>
              <a:t>MDCO-216</a:t>
            </a:r>
            <a:endParaRPr/>
          </a:p>
          <a:p>
            <a:pPr indent="0" lvl="0" marL="0" marR="0" rtl="0" algn="ctr">
              <a:lnSpc>
                <a:spcPct val="100000"/>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(20 mg/kg)</a:t>
            </a:r>
            <a:endParaRPr/>
          </a:p>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00000"/>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Hypercatabolism</a:t>
            </a:r>
            <a:r>
              <a:rPr b="0" baseline="30000" i="0" lang="en-US" sz="1800" u="none" cap="none" strike="noStrike">
                <a:solidFill>
                  <a:srgbClr val="231F20"/>
                </a:solidFill>
                <a:latin typeface="Montserrat Light"/>
                <a:ea typeface="Montserrat Light"/>
                <a:cs typeface="Montserrat Light"/>
                <a:sym typeface="Montserrat Light"/>
              </a:rPr>
              <a:t>‡3</a:t>
            </a:r>
            <a:endParaRPr/>
          </a:p>
          <a:p>
            <a:pPr indent="0" lvl="0" marL="0" marR="0" rtl="0" algn="l">
              <a:lnSpc>
                <a:spcPct val="100000"/>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Not available</a:t>
            </a:r>
            <a:r>
              <a:rPr b="0" baseline="30000" i="0" lang="en-US" sz="1800" u="none" cap="none" strike="noStrike">
                <a:solidFill>
                  <a:srgbClr val="231F20"/>
                </a:solidFill>
                <a:latin typeface="Montserrat Light"/>
                <a:ea typeface="Montserrat Light"/>
                <a:cs typeface="Montserrat Light"/>
                <a:sym typeface="Montserrat Light"/>
              </a:rPr>
              <a:t>‖3</a:t>
            </a:r>
            <a:endParaRPr/>
          </a:p>
          <a:p>
            <a:pPr indent="0" lvl="0" marL="0" marR="0" rtl="0" algn="l">
              <a:lnSpc>
                <a:spcPct val="138888"/>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Not available</a:t>
            </a:r>
            <a:r>
              <a:rPr b="0" baseline="30000" i="0" lang="en-US" sz="1800" u="none" cap="none" strike="noStrike">
                <a:solidFill>
                  <a:srgbClr val="231F20"/>
                </a:solidFill>
                <a:latin typeface="Montserrat Light"/>
                <a:ea typeface="Montserrat Light"/>
                <a:cs typeface="Montserrat Light"/>
                <a:sym typeface="Montserrat Light"/>
              </a:rPr>
              <a:t>‖3,4</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chemeClr val="lt1"/>
              </a:buClr>
              <a:buSzPts val="1800"/>
              <a:buFont typeface="Montserrat Light"/>
              <a:buNone/>
            </a:pPr>
            <a:r>
              <a:t/>
            </a:r>
            <a:endParaRPr baseline="30000" sz="1800">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Inhibited</a:t>
            </a:r>
            <a:r>
              <a:rPr b="0" baseline="30000" i="0" lang="en-US" sz="1800" u="none" cap="none" strike="noStrike">
                <a:solidFill>
                  <a:srgbClr val="231F20"/>
                </a:solidFill>
                <a:latin typeface="Montserrat Light"/>
                <a:ea typeface="Montserrat Light"/>
                <a:cs typeface="Montserrat Light"/>
                <a:sym typeface="Montserrat Light"/>
              </a:rPr>
              <a:t>9,10</a:t>
            </a:r>
            <a:endParaRPr/>
          </a:p>
        </p:txBody>
      </p:sp>
      <p:sp>
        <p:nvSpPr>
          <p:cNvPr id="606" name="Google Shape;606;p26"/>
          <p:cNvSpPr/>
          <p:nvPr/>
        </p:nvSpPr>
        <p:spPr>
          <a:xfrm>
            <a:off x="3681668" y="2113260"/>
            <a:ext cx="2148474" cy="3129058"/>
          </a:xfrm>
          <a:prstGeom prst="roundRect">
            <a:avLst>
              <a:gd fmla="val 6214" name="adj"/>
            </a:avLst>
          </a:prstGeom>
          <a:solidFill>
            <a:srgbClr val="FFD6D4"/>
          </a:solidFill>
          <a:ln cap="flat" cmpd="sng" w="12700">
            <a:solidFill>
              <a:srgbClr val="FF333E"/>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C1921"/>
              </a:buClr>
              <a:buSzPts val="1800"/>
              <a:buFont typeface="Montserrat"/>
              <a:buNone/>
            </a:pPr>
            <a:r>
              <a:rPr b="1" i="0" lang="en-US" sz="1800" u="none" cap="none" strike="noStrike">
                <a:solidFill>
                  <a:srgbClr val="FC1921"/>
                </a:solidFill>
                <a:latin typeface="Montserrat"/>
                <a:ea typeface="Montserrat"/>
                <a:cs typeface="Montserrat"/>
                <a:sym typeface="Montserrat"/>
              </a:rPr>
              <a:t>CSL112</a:t>
            </a:r>
            <a:br>
              <a:rPr b="0" i="0" lang="en-US" sz="1800" u="none" cap="none" strike="noStrike">
                <a:solidFill>
                  <a:srgbClr val="231F20"/>
                </a:solidFill>
                <a:latin typeface="Montserrat Light"/>
                <a:ea typeface="Montserrat Light"/>
                <a:cs typeface="Montserrat Light"/>
                <a:sym typeface="Montserrat Light"/>
              </a:rPr>
            </a:br>
            <a:r>
              <a:rPr b="0" i="0" lang="en-US" sz="1800" u="none" cap="none" strike="noStrike">
                <a:solidFill>
                  <a:srgbClr val="231F20"/>
                </a:solidFill>
                <a:latin typeface="Montserrat Light"/>
                <a:ea typeface="Montserrat Light"/>
                <a:cs typeface="Montserrat Light"/>
                <a:sym typeface="Montserrat Light"/>
              </a:rPr>
              <a:t>(6 g)</a:t>
            </a:r>
            <a:endParaRPr/>
          </a:p>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00000"/>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Increase</a:t>
            </a:r>
            <a:r>
              <a:rPr b="0" baseline="30000" i="0" lang="en-US" sz="1800" u="none" cap="none" strike="noStrike">
                <a:solidFill>
                  <a:srgbClr val="231F20"/>
                </a:solidFill>
                <a:latin typeface="Montserrat Light"/>
                <a:ea typeface="Montserrat Light"/>
                <a:cs typeface="Montserrat Light"/>
                <a:sym typeface="Montserrat Light"/>
              </a:rPr>
              <a:t>*1</a:t>
            </a:r>
            <a:endParaRPr/>
          </a:p>
          <a:p>
            <a:pPr indent="0" lvl="0" marL="0" marR="0" rtl="0" algn="l">
              <a:lnSpc>
                <a:spcPct val="100000"/>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Increase</a:t>
            </a:r>
            <a:r>
              <a:rPr b="0" baseline="30000" i="0" lang="en-US" sz="1800" u="none" cap="none" strike="noStrike">
                <a:solidFill>
                  <a:srgbClr val="231F20"/>
                </a:solidFill>
                <a:latin typeface="Montserrat Light"/>
                <a:ea typeface="Montserrat Light"/>
                <a:cs typeface="Montserrat Light"/>
                <a:sym typeface="Montserrat Light"/>
              </a:rPr>
              <a:t>*1</a:t>
            </a:r>
            <a:endParaRPr/>
          </a:p>
          <a:p>
            <a:pPr indent="0" lvl="0" marL="0" marR="0" rtl="0" algn="l">
              <a:lnSpc>
                <a:spcPct val="138888"/>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Clr>
                <a:srgbClr val="231F20"/>
              </a:buClr>
              <a:buSzPts val="1800"/>
              <a:buFont typeface="Montserrat Light"/>
              <a:buNone/>
            </a:pPr>
            <a:r>
              <a:rPr b="0" i="0" lang="en-US" sz="1800" u="none" cap="none" strike="noStrike">
                <a:solidFill>
                  <a:srgbClr val="231F20"/>
                </a:solidFill>
                <a:latin typeface="Montserrat Light"/>
                <a:ea typeface="Montserrat Light"/>
                <a:cs typeface="Montserrat Light"/>
                <a:sym typeface="Montserrat Light"/>
              </a:rPr>
              <a:t>Increase</a:t>
            </a:r>
            <a:r>
              <a:rPr b="0" baseline="30000" i="0" lang="en-US" sz="1800" u="none" cap="none" strike="noStrike">
                <a:solidFill>
                  <a:srgbClr val="231F20"/>
                </a:solidFill>
                <a:latin typeface="Montserrat Light"/>
                <a:ea typeface="Montserrat Light"/>
                <a:cs typeface="Montserrat Light"/>
                <a:sym typeface="Montserrat Light"/>
              </a:rPr>
              <a:t>*1</a:t>
            </a:r>
            <a:endParaRPr/>
          </a:p>
          <a:p>
            <a:pPr indent="0" lvl="0" marL="0" marR="0" rtl="0" algn="l">
              <a:lnSpc>
                <a:spcPct val="138888"/>
              </a:lnSpc>
              <a:spcBef>
                <a:spcPts val="0"/>
              </a:spcBef>
              <a:spcAft>
                <a:spcPts val="0"/>
              </a:spcAft>
              <a:buClr>
                <a:schemeClr val="lt1"/>
              </a:buClr>
              <a:buSzPts val="1800"/>
              <a:buFont typeface="Montserrat Light"/>
              <a:buNone/>
            </a:pPr>
            <a:r>
              <a:t/>
            </a:r>
            <a:endParaRPr baseline="30000" sz="1800">
              <a:solidFill>
                <a:srgbClr val="231F20"/>
              </a:solidFill>
              <a:latin typeface="Montserrat Light"/>
              <a:ea typeface="Montserrat Light"/>
              <a:cs typeface="Montserrat Light"/>
              <a:sym typeface="Montserrat Light"/>
            </a:endParaRPr>
          </a:p>
          <a:p>
            <a:pPr indent="0" lvl="0" marL="0" marR="0" rtl="0" algn="l">
              <a:lnSpc>
                <a:spcPct val="138888"/>
              </a:lnSpc>
              <a:spcBef>
                <a:spcPts val="0"/>
              </a:spcBef>
              <a:spcAft>
                <a:spcPts val="0"/>
              </a:spcAft>
              <a:buNone/>
            </a:pPr>
            <a:r>
              <a:rPr b="0" i="0" lang="en-US" sz="1800" u="none" cap="none" strike="noStrike">
                <a:solidFill>
                  <a:srgbClr val="231F20"/>
                </a:solidFill>
                <a:latin typeface="Montserrat Light"/>
                <a:ea typeface="Montserrat Light"/>
                <a:cs typeface="Montserrat Light"/>
                <a:sym typeface="Montserrat Light"/>
              </a:rPr>
              <a:t>Activated</a:t>
            </a:r>
            <a:r>
              <a:rPr baseline="30000" lang="en-US" sz="1800">
                <a:solidFill>
                  <a:srgbClr val="231F20"/>
                </a:solidFill>
                <a:latin typeface="Montserrat Light"/>
                <a:ea typeface="Montserrat Light"/>
                <a:cs typeface="Montserrat Light"/>
                <a:sym typeface="Montserrat Light"/>
              </a:rPr>
              <a:t>5</a:t>
            </a:r>
            <a:endParaRPr/>
          </a:p>
          <a:p>
            <a:pPr indent="0" lvl="0" marL="0" marR="0" rtl="0" algn="l">
              <a:lnSpc>
                <a:spcPct val="138888"/>
              </a:lnSpc>
              <a:spcBef>
                <a:spcPts val="0"/>
              </a:spcBef>
              <a:spcAft>
                <a:spcPts val="0"/>
              </a:spcAft>
              <a:buClr>
                <a:schemeClr val="lt1"/>
              </a:buClr>
              <a:buSzPts val="1800"/>
              <a:buFont typeface="Montserrat Light"/>
              <a:buNone/>
            </a:pPr>
            <a:r>
              <a:t/>
            </a:r>
            <a:endParaRPr b="0" i="0" sz="1800" u="none" cap="none" strike="noStrike">
              <a:solidFill>
                <a:srgbClr val="231F20"/>
              </a:solidFill>
              <a:latin typeface="Montserrat Light"/>
              <a:ea typeface="Montserrat Light"/>
              <a:cs typeface="Montserrat Light"/>
              <a:sym typeface="Montserrat Light"/>
            </a:endParaRPr>
          </a:p>
        </p:txBody>
      </p:sp>
      <p:sp>
        <p:nvSpPr>
          <p:cNvPr id="607" name="Google Shape;607;p26"/>
          <p:cNvSpPr/>
          <p:nvPr/>
        </p:nvSpPr>
        <p:spPr>
          <a:xfrm>
            <a:off x="759577" y="2938118"/>
            <a:ext cx="10531877" cy="504000"/>
          </a:xfrm>
          <a:prstGeom prst="roundRect">
            <a:avLst>
              <a:gd fmla="val 16667" name="adj"/>
            </a:avLst>
          </a:prstGeom>
          <a:no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31F20"/>
              </a:buClr>
              <a:buSzPts val="1800"/>
              <a:buFont typeface="Montserrat"/>
              <a:buNone/>
            </a:pPr>
            <a:r>
              <a:rPr b="0" i="0" lang="en-US" sz="1800" u="none" cap="none" strike="noStrike">
                <a:solidFill>
                  <a:srgbClr val="231F20"/>
                </a:solidFill>
                <a:latin typeface="Montserrat"/>
                <a:ea typeface="Montserrat"/>
                <a:cs typeface="Montserrat"/>
                <a:sym typeface="Montserrat"/>
              </a:rPr>
              <a:t>ApoA-I levels</a:t>
            </a:r>
            <a:endParaRPr b="0" i="0" sz="1800" u="none" cap="none" strike="noStrike">
              <a:solidFill>
                <a:srgbClr val="231F20"/>
              </a:solidFill>
              <a:latin typeface="Montserrat"/>
              <a:ea typeface="Montserrat"/>
              <a:cs typeface="Montserrat"/>
              <a:sym typeface="Montserrat"/>
            </a:endParaRPr>
          </a:p>
        </p:txBody>
      </p:sp>
      <p:sp>
        <p:nvSpPr>
          <p:cNvPr id="608" name="Google Shape;608;p26"/>
          <p:cNvSpPr/>
          <p:nvPr/>
        </p:nvSpPr>
        <p:spPr>
          <a:xfrm>
            <a:off x="759577" y="3493253"/>
            <a:ext cx="10531877" cy="504000"/>
          </a:xfrm>
          <a:prstGeom prst="roundRect">
            <a:avLst>
              <a:gd fmla="val 16667" name="adj"/>
            </a:avLst>
          </a:prstGeom>
          <a:no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31F20"/>
              </a:buClr>
              <a:buSzPts val="1800"/>
              <a:buFont typeface="Montserrat"/>
              <a:buNone/>
            </a:pPr>
            <a:r>
              <a:rPr b="0" i="0" lang="en-US" sz="1800" u="none" cap="none" strike="noStrike">
                <a:solidFill>
                  <a:srgbClr val="231F20"/>
                </a:solidFill>
                <a:latin typeface="Montserrat"/>
                <a:ea typeface="Montserrat"/>
                <a:cs typeface="Montserrat"/>
                <a:sym typeface="Montserrat"/>
              </a:rPr>
              <a:t>Total Cholesterol efflux</a:t>
            </a:r>
            <a:endParaRPr b="0" i="0" sz="1800" u="none" cap="none" strike="noStrike">
              <a:solidFill>
                <a:srgbClr val="231F20"/>
              </a:solidFill>
              <a:latin typeface="Montserrat"/>
              <a:ea typeface="Montserrat"/>
              <a:cs typeface="Montserrat"/>
              <a:sym typeface="Montserrat"/>
            </a:endParaRPr>
          </a:p>
        </p:txBody>
      </p:sp>
      <p:sp>
        <p:nvSpPr>
          <p:cNvPr id="609" name="Google Shape;609;p26"/>
          <p:cNvSpPr/>
          <p:nvPr/>
        </p:nvSpPr>
        <p:spPr>
          <a:xfrm>
            <a:off x="759577" y="4048388"/>
            <a:ext cx="10531877" cy="600391"/>
          </a:xfrm>
          <a:prstGeom prst="roundRect">
            <a:avLst>
              <a:gd fmla="val 16667" name="adj"/>
            </a:avLst>
          </a:prstGeom>
          <a:noFill/>
          <a:ln cap="flat" cmpd="sng" w="12700">
            <a:solidFill>
              <a:schemeClr val="accent3"/>
            </a:solidFill>
            <a:prstDash val="solid"/>
            <a:miter lim="800000"/>
            <a:headEnd len="sm" w="sm" type="none"/>
            <a:tailEnd len="sm" w="sm" type="none"/>
          </a:ln>
        </p:spPr>
        <p:txBody>
          <a:bodyPr anchorCtr="0" anchor="ctr" bIns="45700" lIns="91425" spcFirstLastPara="1" rIns="91425" wrap="square" tIns="64800">
            <a:noAutofit/>
          </a:bodyPr>
          <a:lstStyle/>
          <a:p>
            <a:pPr indent="0" lvl="0" marL="0" marR="0" rtl="0" algn="l">
              <a:lnSpc>
                <a:spcPct val="100000"/>
              </a:lnSpc>
              <a:spcBef>
                <a:spcPts val="0"/>
              </a:spcBef>
              <a:spcAft>
                <a:spcPts val="0"/>
              </a:spcAft>
              <a:buClr>
                <a:srgbClr val="231F20"/>
              </a:buClr>
              <a:buSzPts val="1800"/>
              <a:buFont typeface="Montserrat"/>
              <a:buNone/>
            </a:pPr>
            <a:r>
              <a:rPr b="0" i="0" lang="en-US" sz="1800" u="none" cap="none" strike="noStrike">
                <a:solidFill>
                  <a:srgbClr val="231F20"/>
                </a:solidFill>
                <a:latin typeface="Montserrat"/>
                <a:ea typeface="Montserrat"/>
                <a:cs typeface="Montserrat"/>
                <a:sym typeface="Montserrat"/>
              </a:rPr>
              <a:t>ABCA1-dependent</a:t>
            </a:r>
            <a:br>
              <a:rPr b="0" i="0" lang="en-US" sz="1800" u="none" cap="none" strike="noStrike">
                <a:solidFill>
                  <a:srgbClr val="231F20"/>
                </a:solidFill>
                <a:latin typeface="Montserrat"/>
                <a:ea typeface="Montserrat"/>
                <a:cs typeface="Montserrat"/>
                <a:sym typeface="Montserrat"/>
              </a:rPr>
            </a:br>
            <a:r>
              <a:rPr b="0" i="0" lang="en-US" sz="1800" u="none" cap="none" strike="noStrike">
                <a:solidFill>
                  <a:srgbClr val="231F20"/>
                </a:solidFill>
                <a:latin typeface="Montserrat"/>
                <a:ea typeface="Montserrat"/>
                <a:cs typeface="Montserrat"/>
                <a:sym typeface="Montserrat"/>
              </a:rPr>
              <a:t>cholesterol efflux</a:t>
            </a:r>
            <a:endParaRPr b="0" i="0" sz="1800" u="none" cap="none" strike="noStrike">
              <a:solidFill>
                <a:srgbClr val="231F20"/>
              </a:solidFill>
              <a:latin typeface="Montserrat"/>
              <a:ea typeface="Montserrat"/>
              <a:cs typeface="Montserrat"/>
              <a:sym typeface="Montserrat"/>
            </a:endParaRPr>
          </a:p>
        </p:txBody>
      </p:sp>
      <p:sp>
        <p:nvSpPr>
          <p:cNvPr id="610" name="Google Shape;610;p26"/>
          <p:cNvSpPr/>
          <p:nvPr/>
        </p:nvSpPr>
        <p:spPr>
          <a:xfrm rot="-5400000">
            <a:off x="5154153" y="2762966"/>
            <a:ext cx="396000" cy="854305"/>
          </a:xfrm>
          <a:prstGeom prst="rightArrow">
            <a:avLst>
              <a:gd fmla="val 50000" name="adj1"/>
              <a:gd fmla="val 50000" name="adj2"/>
            </a:avLst>
          </a:prstGeom>
          <a:solidFill>
            <a:schemeClr val="dk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Light"/>
              <a:ea typeface="Montserrat Light"/>
              <a:cs typeface="Montserrat Light"/>
              <a:sym typeface="Montserrat Light"/>
            </a:endParaRPr>
          </a:p>
        </p:txBody>
      </p:sp>
      <p:sp>
        <p:nvSpPr>
          <p:cNvPr id="611" name="Google Shape;611;p26"/>
          <p:cNvSpPr/>
          <p:nvPr/>
        </p:nvSpPr>
        <p:spPr>
          <a:xfrm rot="-5400000">
            <a:off x="7603755" y="3030027"/>
            <a:ext cx="190201" cy="518638"/>
          </a:xfrm>
          <a:prstGeom prst="rightArrow">
            <a:avLst>
              <a:gd fmla="val 50000" name="adj1"/>
              <a:gd fmla="val 50000" name="adj2"/>
            </a:avLst>
          </a:prstGeom>
          <a:solidFill>
            <a:schemeClr val="dk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Light"/>
              <a:ea typeface="Montserrat Light"/>
              <a:cs typeface="Montserrat Light"/>
              <a:sym typeface="Montserrat Light"/>
            </a:endParaRPr>
          </a:p>
        </p:txBody>
      </p:sp>
      <p:sp>
        <p:nvSpPr>
          <p:cNvPr id="612" name="Google Shape;612;p26"/>
          <p:cNvSpPr/>
          <p:nvPr/>
        </p:nvSpPr>
        <p:spPr>
          <a:xfrm rot="-5400000">
            <a:off x="5154153" y="3318101"/>
            <a:ext cx="396000" cy="854305"/>
          </a:xfrm>
          <a:prstGeom prst="rightArrow">
            <a:avLst>
              <a:gd fmla="val 50000" name="adj1"/>
              <a:gd fmla="val 50000" name="adj2"/>
            </a:avLst>
          </a:prstGeom>
          <a:solidFill>
            <a:schemeClr val="dk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Light"/>
              <a:ea typeface="Montserrat Light"/>
              <a:cs typeface="Montserrat Light"/>
              <a:sym typeface="Montserrat Light"/>
            </a:endParaRPr>
          </a:p>
        </p:txBody>
      </p:sp>
      <p:sp>
        <p:nvSpPr>
          <p:cNvPr id="613" name="Google Shape;613;p26"/>
          <p:cNvSpPr/>
          <p:nvPr/>
        </p:nvSpPr>
        <p:spPr>
          <a:xfrm rot="-5400000">
            <a:off x="7603755" y="3585161"/>
            <a:ext cx="190201" cy="518639"/>
          </a:xfrm>
          <a:prstGeom prst="rightArrow">
            <a:avLst>
              <a:gd fmla="val 50000" name="adj1"/>
              <a:gd fmla="val 50000" name="adj2"/>
            </a:avLst>
          </a:prstGeom>
          <a:solidFill>
            <a:schemeClr val="dk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Light"/>
              <a:ea typeface="Montserrat Light"/>
              <a:cs typeface="Montserrat Light"/>
              <a:sym typeface="Montserrat Light"/>
            </a:endParaRPr>
          </a:p>
        </p:txBody>
      </p:sp>
      <p:sp>
        <p:nvSpPr>
          <p:cNvPr id="614" name="Google Shape;614;p26"/>
          <p:cNvSpPr/>
          <p:nvPr/>
        </p:nvSpPr>
        <p:spPr>
          <a:xfrm rot="-5400000">
            <a:off x="5154153" y="3873237"/>
            <a:ext cx="396000" cy="854305"/>
          </a:xfrm>
          <a:prstGeom prst="rightArrow">
            <a:avLst>
              <a:gd fmla="val 50000" name="adj1"/>
              <a:gd fmla="val 50000" name="adj2"/>
            </a:avLst>
          </a:prstGeom>
          <a:solidFill>
            <a:schemeClr val="dk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Light"/>
              <a:ea typeface="Montserrat Light"/>
              <a:cs typeface="Montserrat Light"/>
              <a:sym typeface="Montserrat Light"/>
            </a:endParaRPr>
          </a:p>
        </p:txBody>
      </p:sp>
      <p:sp>
        <p:nvSpPr>
          <p:cNvPr id="615" name="Google Shape;615;p26"/>
          <p:cNvSpPr/>
          <p:nvPr/>
        </p:nvSpPr>
        <p:spPr>
          <a:xfrm rot="5400000">
            <a:off x="10621040" y="3057152"/>
            <a:ext cx="396000" cy="259402"/>
          </a:xfrm>
          <a:prstGeom prst="rightArrow">
            <a:avLst>
              <a:gd fmla="val 50000" name="adj1"/>
              <a:gd fmla="val 50000" name="adj2"/>
            </a:avLst>
          </a:prstGeom>
          <a:solidFill>
            <a:schemeClr val="dk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Light"/>
              <a:ea typeface="Montserrat Light"/>
              <a:cs typeface="Montserrat Light"/>
              <a:sym typeface="Montserrat Light"/>
            </a:endParaRPr>
          </a:p>
        </p:txBody>
      </p:sp>
      <p:sp>
        <p:nvSpPr>
          <p:cNvPr id="616" name="Google Shape;616;p26"/>
          <p:cNvSpPr/>
          <p:nvPr/>
        </p:nvSpPr>
        <p:spPr>
          <a:xfrm>
            <a:off x="741436" y="1353795"/>
            <a:ext cx="1079407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Montserrat Light"/>
              <a:buNone/>
            </a:pPr>
            <a:r>
              <a:rPr b="0" i="0" lang="en-US" sz="1800" u="none" cap="none" strike="noStrike">
                <a:solidFill>
                  <a:schemeClr val="dk1"/>
                </a:solidFill>
                <a:latin typeface="Montserrat Light"/>
                <a:ea typeface="Montserrat Light"/>
                <a:cs typeface="Montserrat Light"/>
                <a:sym typeface="Montserrat Light"/>
              </a:rPr>
              <a:t>CSL112 results in much larger increases in ApoA-I, cholesterol efflux and ABCA1-dependent cholesterol efflux than other ApoA-I therapies and activates LCAT </a:t>
            </a:r>
            <a:endParaRPr/>
          </a:p>
        </p:txBody>
      </p:sp>
      <p:sp>
        <p:nvSpPr>
          <p:cNvPr id="617" name="Google Shape;617;p26"/>
          <p:cNvSpPr txBox="1"/>
          <p:nvPr/>
        </p:nvSpPr>
        <p:spPr>
          <a:xfrm>
            <a:off x="4913714" y="3175050"/>
            <a:ext cx="89033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200"/>
              <a:buFont typeface="Montserrat"/>
              <a:buNone/>
            </a:pPr>
            <a:r>
              <a:rPr b="1" i="0" lang="en-US" sz="1200" u="none" cap="none" strike="noStrike">
                <a:solidFill>
                  <a:srgbClr val="231F20"/>
                </a:solidFill>
                <a:latin typeface="Montserrat"/>
                <a:ea typeface="Montserrat"/>
                <a:cs typeface="Montserrat"/>
                <a:sym typeface="Montserrat"/>
              </a:rPr>
              <a:t>106%</a:t>
            </a:r>
            <a:endParaRPr b="1" i="0" sz="1200" u="none" cap="none" strike="noStrike">
              <a:solidFill>
                <a:srgbClr val="231F20"/>
              </a:solidFill>
              <a:latin typeface="Montserrat"/>
              <a:ea typeface="Montserrat"/>
              <a:cs typeface="Montserrat"/>
              <a:sym typeface="Montserrat"/>
            </a:endParaRPr>
          </a:p>
        </p:txBody>
      </p:sp>
      <p:sp>
        <p:nvSpPr>
          <p:cNvPr id="618" name="Google Shape;618;p26"/>
          <p:cNvSpPr txBox="1"/>
          <p:nvPr/>
        </p:nvSpPr>
        <p:spPr>
          <a:xfrm>
            <a:off x="4913714" y="3724495"/>
            <a:ext cx="89033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200"/>
              <a:buFont typeface="Montserrat"/>
              <a:buNone/>
            </a:pPr>
            <a:r>
              <a:rPr b="1" i="0" lang="en-US" sz="1200" u="none" cap="none" strike="noStrike">
                <a:solidFill>
                  <a:srgbClr val="231F20"/>
                </a:solidFill>
                <a:latin typeface="Montserrat"/>
                <a:ea typeface="Montserrat"/>
                <a:cs typeface="Montserrat"/>
                <a:sym typeface="Montserrat"/>
              </a:rPr>
              <a:t>145%</a:t>
            </a:r>
            <a:endParaRPr b="1" i="0" sz="1200" u="none" cap="none" strike="noStrike">
              <a:solidFill>
                <a:srgbClr val="231F20"/>
              </a:solidFill>
              <a:latin typeface="Montserrat"/>
              <a:ea typeface="Montserrat"/>
              <a:cs typeface="Montserrat"/>
              <a:sym typeface="Montserrat"/>
            </a:endParaRPr>
          </a:p>
        </p:txBody>
      </p:sp>
      <p:sp>
        <p:nvSpPr>
          <p:cNvPr id="619" name="Google Shape;619;p26"/>
          <p:cNvSpPr txBox="1"/>
          <p:nvPr/>
        </p:nvSpPr>
        <p:spPr>
          <a:xfrm>
            <a:off x="4913714" y="4278020"/>
            <a:ext cx="89033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200"/>
              <a:buFont typeface="Montserrat"/>
              <a:buNone/>
            </a:pPr>
            <a:r>
              <a:rPr b="1" i="0" lang="en-US" sz="1200" u="none" cap="none" strike="noStrike">
                <a:solidFill>
                  <a:srgbClr val="231F20"/>
                </a:solidFill>
                <a:latin typeface="Montserrat"/>
                <a:ea typeface="Montserrat"/>
                <a:cs typeface="Montserrat"/>
                <a:sym typeface="Montserrat"/>
              </a:rPr>
              <a:t>330%</a:t>
            </a:r>
            <a:endParaRPr b="1" i="0" sz="1200" u="none" cap="none" strike="noStrike">
              <a:solidFill>
                <a:srgbClr val="231F20"/>
              </a:solidFill>
              <a:latin typeface="Montserrat"/>
              <a:ea typeface="Montserrat"/>
              <a:cs typeface="Montserrat"/>
              <a:sym typeface="Montserrat"/>
            </a:endParaRPr>
          </a:p>
        </p:txBody>
      </p:sp>
      <p:sp>
        <p:nvSpPr>
          <p:cNvPr id="620" name="Google Shape;620;p26"/>
          <p:cNvSpPr txBox="1"/>
          <p:nvPr/>
        </p:nvSpPr>
        <p:spPr>
          <a:xfrm>
            <a:off x="7460214" y="3182001"/>
            <a:ext cx="47728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200"/>
              <a:buFont typeface="Montserrat"/>
              <a:buNone/>
            </a:pPr>
            <a:r>
              <a:rPr b="1" i="0" lang="en-US" sz="1200" u="none" cap="none" strike="noStrike">
                <a:solidFill>
                  <a:srgbClr val="231F20"/>
                </a:solidFill>
                <a:latin typeface="Montserrat"/>
                <a:ea typeface="Montserrat"/>
                <a:cs typeface="Montserrat"/>
                <a:sym typeface="Montserrat"/>
              </a:rPr>
              <a:t>6%</a:t>
            </a:r>
            <a:endParaRPr b="1" i="0" sz="1200" u="none" cap="none" strike="noStrike">
              <a:solidFill>
                <a:srgbClr val="231F20"/>
              </a:solidFill>
              <a:latin typeface="Montserrat"/>
              <a:ea typeface="Montserrat"/>
              <a:cs typeface="Montserrat"/>
              <a:sym typeface="Montserrat"/>
            </a:endParaRPr>
          </a:p>
        </p:txBody>
      </p:sp>
      <p:sp>
        <p:nvSpPr>
          <p:cNvPr id="621" name="Google Shape;621;p26"/>
          <p:cNvSpPr txBox="1"/>
          <p:nvPr/>
        </p:nvSpPr>
        <p:spPr>
          <a:xfrm>
            <a:off x="7460214" y="3732843"/>
            <a:ext cx="477283"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200"/>
              <a:buFont typeface="Montserrat"/>
              <a:buNone/>
            </a:pPr>
            <a:r>
              <a:rPr b="1" i="0" lang="en-US" sz="1200" u="none" cap="none" strike="noStrike">
                <a:solidFill>
                  <a:srgbClr val="231F20"/>
                </a:solidFill>
                <a:latin typeface="Montserrat"/>
                <a:ea typeface="Montserrat"/>
                <a:cs typeface="Montserrat"/>
                <a:sym typeface="Montserrat"/>
              </a:rPr>
              <a:t>6%</a:t>
            </a:r>
            <a:endParaRPr b="1" i="0" sz="1200" u="none" cap="none" strike="noStrike">
              <a:solidFill>
                <a:srgbClr val="231F20"/>
              </a:solidFill>
              <a:latin typeface="Montserrat"/>
              <a:ea typeface="Montserrat"/>
              <a:cs typeface="Montserrat"/>
              <a:sym typeface="Montserrat"/>
            </a:endParaRPr>
          </a:p>
        </p:txBody>
      </p:sp>
      <p:sp>
        <p:nvSpPr>
          <p:cNvPr id="622" name="Google Shape;622;p26"/>
          <p:cNvSpPr/>
          <p:nvPr/>
        </p:nvSpPr>
        <p:spPr>
          <a:xfrm>
            <a:off x="763125" y="4700515"/>
            <a:ext cx="10531877" cy="504000"/>
          </a:xfrm>
          <a:prstGeom prst="roundRect">
            <a:avLst>
              <a:gd fmla="val 16667" name="adj"/>
            </a:avLst>
          </a:prstGeom>
          <a:noFill/>
          <a:ln cap="flat" cmpd="sng" w="12700">
            <a:solidFill>
              <a:schemeClr val="accent3"/>
            </a:solidFill>
            <a:prstDash val="solid"/>
            <a:miter lim="800000"/>
            <a:headEnd len="sm" w="sm" type="none"/>
            <a:tailEnd len="sm" w="sm" type="none"/>
          </a:ln>
        </p:spPr>
        <p:txBody>
          <a:bodyPr anchorCtr="0" anchor="ctr" bIns="45700" lIns="91425" spcFirstLastPara="1" rIns="91425" wrap="square" tIns="64800">
            <a:noAutofit/>
          </a:bodyPr>
          <a:lstStyle/>
          <a:p>
            <a:pPr indent="0" lvl="0" marL="0" marR="0" rtl="0" algn="l">
              <a:lnSpc>
                <a:spcPct val="100000"/>
              </a:lnSpc>
              <a:spcBef>
                <a:spcPts val="0"/>
              </a:spcBef>
              <a:spcAft>
                <a:spcPts val="0"/>
              </a:spcAft>
              <a:buClr>
                <a:srgbClr val="231F20"/>
              </a:buClr>
              <a:buSzPts val="1800"/>
              <a:buFont typeface="Montserrat"/>
              <a:buNone/>
            </a:pPr>
            <a:r>
              <a:rPr b="0" i="0" lang="en-US" sz="1800" u="none" cap="none" strike="noStrike">
                <a:solidFill>
                  <a:srgbClr val="231F20"/>
                </a:solidFill>
                <a:latin typeface="Montserrat"/>
                <a:ea typeface="Montserrat"/>
                <a:cs typeface="Montserrat"/>
                <a:sym typeface="Montserrat"/>
              </a:rPr>
              <a:t>LCAT</a:t>
            </a:r>
            <a:endParaRPr b="0" i="0" sz="1800" u="none" cap="none" strike="noStrike">
              <a:solidFill>
                <a:srgbClr val="231F20"/>
              </a:solidFill>
              <a:latin typeface="Montserrat"/>
              <a:ea typeface="Montserrat"/>
              <a:cs typeface="Montserrat"/>
              <a:sym typeface="Montserrat"/>
            </a:endParaRPr>
          </a:p>
        </p:txBody>
      </p:sp>
      <p:sp>
        <p:nvSpPr>
          <p:cNvPr id="623" name="Google Shape;623;p26"/>
          <p:cNvSpPr txBox="1"/>
          <p:nvPr/>
        </p:nvSpPr>
        <p:spPr>
          <a:xfrm>
            <a:off x="713962" y="5232987"/>
            <a:ext cx="419975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Data not from head-to-head studies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7"/>
          <p:cNvSpPr txBox="1"/>
          <p:nvPr>
            <p:ph idx="4294967295" type="body"/>
          </p:nvPr>
        </p:nvSpPr>
        <p:spPr>
          <a:xfrm>
            <a:off x="1103398" y="168864"/>
            <a:ext cx="10729912" cy="929485"/>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1"/>
              </a:buClr>
              <a:buSzPts val="2800"/>
              <a:buNone/>
            </a:pPr>
            <a:r>
              <a:rPr b="1" lang="en-US" sz="2800">
                <a:solidFill>
                  <a:schemeClr val="dk1"/>
                </a:solidFill>
                <a:latin typeface="Arial"/>
                <a:ea typeface="Arial"/>
                <a:cs typeface="Arial"/>
                <a:sym typeface="Arial"/>
              </a:rPr>
              <a:t>Multiple Event Analysis: CV Death, MI and Stroke</a:t>
            </a:r>
            <a:endParaRPr/>
          </a:p>
          <a:p>
            <a:pPr indent="0" lvl="0" marL="0" rtl="0" algn="ctr">
              <a:lnSpc>
                <a:spcPct val="110000"/>
              </a:lnSpc>
              <a:spcBef>
                <a:spcPts val="1800"/>
              </a:spcBef>
              <a:spcAft>
                <a:spcPts val="0"/>
              </a:spcAft>
              <a:buClr>
                <a:srgbClr val="FF0000"/>
              </a:buClr>
              <a:buSzPts val="2800"/>
              <a:buNone/>
            </a:pPr>
            <a:r>
              <a:t/>
            </a:r>
            <a:endParaRPr b="1" sz="2800">
              <a:solidFill>
                <a:schemeClr val="dk1"/>
              </a:solidFill>
              <a:latin typeface="Arial"/>
              <a:ea typeface="Arial"/>
              <a:cs typeface="Arial"/>
              <a:sym typeface="Arial"/>
            </a:endParaRPr>
          </a:p>
        </p:txBody>
      </p:sp>
      <p:graphicFrame>
        <p:nvGraphicFramePr>
          <p:cNvPr id="629" name="Google Shape;629;p27"/>
          <p:cNvGraphicFramePr/>
          <p:nvPr/>
        </p:nvGraphicFramePr>
        <p:xfrm>
          <a:off x="723900" y="1289786"/>
          <a:ext cx="10729913" cy="5438274"/>
        </p:xfrm>
        <a:graphic>
          <a:graphicData uri="http://schemas.openxmlformats.org/drawingml/2006/chart">
            <c:chart r:id="rId3"/>
          </a:graphicData>
        </a:graphic>
      </p:graphicFrame>
      <p:sp>
        <p:nvSpPr>
          <p:cNvPr id="630" name="Google Shape;630;p27"/>
          <p:cNvSpPr txBox="1"/>
          <p:nvPr/>
        </p:nvSpPr>
        <p:spPr>
          <a:xfrm>
            <a:off x="1795648" y="4109619"/>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6</a:t>
            </a:r>
            <a:endParaRPr/>
          </a:p>
        </p:txBody>
      </p:sp>
      <p:sp>
        <p:nvSpPr>
          <p:cNvPr id="631" name="Google Shape;631;p27"/>
          <p:cNvSpPr txBox="1"/>
          <p:nvPr/>
        </p:nvSpPr>
        <p:spPr>
          <a:xfrm>
            <a:off x="1795648" y="3902405"/>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a:p>
        </p:txBody>
      </p:sp>
      <p:sp>
        <p:nvSpPr>
          <p:cNvPr id="632" name="Google Shape;632;p27"/>
          <p:cNvSpPr txBox="1"/>
          <p:nvPr/>
        </p:nvSpPr>
        <p:spPr>
          <a:xfrm>
            <a:off x="10555647" y="1772774"/>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a:t>
            </a:r>
            <a:endParaRPr/>
          </a:p>
        </p:txBody>
      </p:sp>
      <p:sp>
        <p:nvSpPr>
          <p:cNvPr id="633" name="Google Shape;633;p27"/>
          <p:cNvSpPr txBox="1"/>
          <p:nvPr/>
        </p:nvSpPr>
        <p:spPr>
          <a:xfrm>
            <a:off x="10513168" y="2049773"/>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48</a:t>
            </a:r>
            <a:endParaRPr/>
          </a:p>
        </p:txBody>
      </p:sp>
      <p:sp>
        <p:nvSpPr>
          <p:cNvPr id="634" name="Google Shape;634;p27"/>
          <p:cNvSpPr txBox="1"/>
          <p:nvPr/>
        </p:nvSpPr>
        <p:spPr>
          <a:xfrm>
            <a:off x="9232222" y="2315171"/>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41</a:t>
            </a:r>
            <a:endParaRPr/>
          </a:p>
        </p:txBody>
      </p:sp>
      <p:sp>
        <p:nvSpPr>
          <p:cNvPr id="635" name="Google Shape;635;p27"/>
          <p:cNvSpPr txBox="1"/>
          <p:nvPr/>
        </p:nvSpPr>
        <p:spPr>
          <a:xfrm>
            <a:off x="9274701" y="2114663"/>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9</a:t>
            </a:r>
            <a:endParaRPr/>
          </a:p>
        </p:txBody>
      </p:sp>
      <p:sp>
        <p:nvSpPr>
          <p:cNvPr id="636" name="Google Shape;636;p27"/>
          <p:cNvSpPr txBox="1"/>
          <p:nvPr/>
        </p:nvSpPr>
        <p:spPr>
          <a:xfrm>
            <a:off x="6787739" y="2810396"/>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a:p>
        </p:txBody>
      </p:sp>
      <p:sp>
        <p:nvSpPr>
          <p:cNvPr id="637" name="Google Shape;637;p27"/>
          <p:cNvSpPr txBox="1"/>
          <p:nvPr/>
        </p:nvSpPr>
        <p:spPr>
          <a:xfrm>
            <a:off x="6740755" y="3053888"/>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19</a:t>
            </a:r>
            <a:endParaRPr/>
          </a:p>
        </p:txBody>
      </p:sp>
      <p:sp>
        <p:nvSpPr>
          <p:cNvPr id="638" name="Google Shape;638;p27"/>
          <p:cNvSpPr txBox="1"/>
          <p:nvPr/>
        </p:nvSpPr>
        <p:spPr>
          <a:xfrm>
            <a:off x="5544594" y="3087395"/>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3</a:t>
            </a:r>
            <a:endParaRPr/>
          </a:p>
        </p:txBody>
      </p:sp>
      <p:sp>
        <p:nvSpPr>
          <p:cNvPr id="639" name="Google Shape;639;p27"/>
          <p:cNvSpPr txBox="1"/>
          <p:nvPr/>
        </p:nvSpPr>
        <p:spPr>
          <a:xfrm>
            <a:off x="5517446" y="3316831"/>
            <a:ext cx="35458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14</a:t>
            </a:r>
            <a:endParaRPr/>
          </a:p>
        </p:txBody>
      </p:sp>
      <p:sp>
        <p:nvSpPr>
          <p:cNvPr id="640" name="Google Shape;640;p27"/>
          <p:cNvSpPr txBox="1"/>
          <p:nvPr/>
        </p:nvSpPr>
        <p:spPr>
          <a:xfrm>
            <a:off x="3056380" y="3902404"/>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5</a:t>
            </a:r>
            <a:endParaRPr/>
          </a:p>
        </p:txBody>
      </p:sp>
      <p:sp>
        <p:nvSpPr>
          <p:cNvPr id="641" name="Google Shape;641;p27"/>
          <p:cNvSpPr txBox="1"/>
          <p:nvPr/>
        </p:nvSpPr>
        <p:spPr>
          <a:xfrm>
            <a:off x="3056380" y="3701897"/>
            <a:ext cx="2696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1</a:t>
            </a:r>
            <a:endParaRPr/>
          </a:p>
        </p:txBody>
      </p:sp>
      <p:sp>
        <p:nvSpPr>
          <p:cNvPr id="642" name="Google Shape;642;p27"/>
          <p:cNvSpPr txBox="1"/>
          <p:nvPr/>
        </p:nvSpPr>
        <p:spPr>
          <a:xfrm>
            <a:off x="1678915" y="2748840"/>
            <a:ext cx="170872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600"/>
              <a:buFont typeface="Arial"/>
              <a:buNone/>
            </a:pPr>
            <a:r>
              <a:rPr b="1" i="0" lang="en-US" sz="1600" u="none" cap="none" strike="noStrike">
                <a:solidFill>
                  <a:srgbClr val="231F20"/>
                </a:solidFill>
                <a:latin typeface="Arial"/>
                <a:ea typeface="Arial"/>
                <a:cs typeface="Arial"/>
                <a:sym typeface="Arial"/>
              </a:rPr>
              <a:t>Day 90</a:t>
            </a:r>
            <a:endParaRPr/>
          </a:p>
          <a:p>
            <a:pPr indent="0" lvl="0" marL="0" marR="0" rtl="0" algn="ctr">
              <a:lnSpc>
                <a:spcPct val="100000"/>
              </a:lnSpc>
              <a:spcBef>
                <a:spcPts val="0"/>
              </a:spcBef>
              <a:spcAft>
                <a:spcPts val="0"/>
              </a:spcAft>
              <a:buClr>
                <a:srgbClr val="231F20"/>
              </a:buClr>
              <a:buSzPts val="1600"/>
              <a:buFont typeface="Arial"/>
              <a:buNone/>
            </a:pPr>
            <a:r>
              <a:rPr b="0" i="0" lang="en-US" sz="1600" u="none" cap="none" strike="noStrike">
                <a:solidFill>
                  <a:srgbClr val="231F20"/>
                </a:solidFill>
                <a:latin typeface="Arial"/>
                <a:ea typeface="Arial"/>
                <a:cs typeface="Arial"/>
                <a:sym typeface="Arial"/>
              </a:rPr>
              <a:t>RR 0.88</a:t>
            </a:r>
            <a:endParaRPr/>
          </a:p>
          <a:p>
            <a:pPr indent="0" lvl="0" marL="0" marR="0" rtl="0" algn="ctr">
              <a:lnSpc>
                <a:spcPct val="100000"/>
              </a:lnSpc>
              <a:spcBef>
                <a:spcPts val="0"/>
              </a:spcBef>
              <a:spcAft>
                <a:spcPts val="0"/>
              </a:spcAft>
              <a:buClr>
                <a:srgbClr val="231F20"/>
              </a:buClr>
              <a:buSzPts val="1200"/>
              <a:buFont typeface="Arial"/>
              <a:buNone/>
            </a:pPr>
            <a:r>
              <a:rPr b="0" i="0" lang="en-US" sz="1200" u="none" cap="none" strike="noStrike">
                <a:solidFill>
                  <a:srgbClr val="231F20"/>
                </a:solidFill>
                <a:latin typeface="Arial"/>
                <a:ea typeface="Arial"/>
                <a:cs typeface="Arial"/>
                <a:sym typeface="Arial"/>
              </a:rPr>
              <a:t>(95% CI 0.76 – 1.03)</a:t>
            </a:r>
            <a:endParaRPr/>
          </a:p>
          <a:p>
            <a:pPr indent="0" lvl="0" marL="0" marR="0" rtl="0" algn="ctr">
              <a:lnSpc>
                <a:spcPct val="100000"/>
              </a:lnSpc>
              <a:spcBef>
                <a:spcPts val="0"/>
              </a:spcBef>
              <a:spcAft>
                <a:spcPts val="0"/>
              </a:spcAft>
              <a:buClr>
                <a:srgbClr val="231F20"/>
              </a:buClr>
              <a:buSzPts val="1200"/>
              <a:buFont typeface="Arial"/>
              <a:buNone/>
            </a:pPr>
            <a:r>
              <a:rPr b="0" i="0" lang="en-US" sz="1200" u="none" cap="none" strike="noStrike">
                <a:solidFill>
                  <a:srgbClr val="231F20"/>
                </a:solidFill>
                <a:latin typeface="Arial"/>
                <a:ea typeface="Arial"/>
                <a:cs typeface="Arial"/>
                <a:sym typeface="Arial"/>
              </a:rPr>
              <a:t>2-sided P = 0.11</a:t>
            </a:r>
            <a:endParaRPr/>
          </a:p>
        </p:txBody>
      </p:sp>
      <p:sp>
        <p:nvSpPr>
          <p:cNvPr id="643" name="Google Shape;643;p27"/>
          <p:cNvSpPr txBox="1"/>
          <p:nvPr/>
        </p:nvSpPr>
        <p:spPr>
          <a:xfrm>
            <a:off x="5449351" y="1870345"/>
            <a:ext cx="170872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Day 180</a:t>
            </a:r>
            <a:endParaRPr/>
          </a:p>
          <a:p>
            <a:pPr indent="0" lvl="0" marL="0" marR="0" rtl="0" algn="ctr">
              <a:spcBef>
                <a:spcPts val="0"/>
              </a:spcBef>
              <a:spcAft>
                <a:spcPts val="0"/>
              </a:spcAft>
              <a:buNone/>
            </a:pPr>
            <a:r>
              <a:rPr lang="en-US" sz="1600">
                <a:solidFill>
                  <a:schemeClr val="dk1"/>
                </a:solidFill>
                <a:latin typeface="Arial"/>
                <a:ea typeface="Arial"/>
                <a:cs typeface="Arial"/>
                <a:sym typeface="Arial"/>
              </a:rPr>
              <a:t>RR 0.87</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(95% CI 0.77 – 0.99)</a:t>
            </a:r>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2-sided P = 0.04</a:t>
            </a:r>
            <a:endParaRPr/>
          </a:p>
        </p:txBody>
      </p:sp>
      <p:sp>
        <p:nvSpPr>
          <p:cNvPr id="644" name="Google Shape;644;p27"/>
          <p:cNvSpPr txBox="1"/>
          <p:nvPr/>
        </p:nvSpPr>
        <p:spPr>
          <a:xfrm>
            <a:off x="9105762" y="737213"/>
            <a:ext cx="170872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31F20"/>
              </a:buClr>
              <a:buSzPts val="1600"/>
              <a:buFont typeface="Arial"/>
              <a:buNone/>
            </a:pPr>
            <a:r>
              <a:rPr b="1" i="0" lang="en-US" sz="1600" u="none" cap="none" strike="noStrike">
                <a:solidFill>
                  <a:srgbClr val="231F20"/>
                </a:solidFill>
                <a:latin typeface="Arial"/>
                <a:ea typeface="Arial"/>
                <a:cs typeface="Arial"/>
                <a:sym typeface="Arial"/>
              </a:rPr>
              <a:t>Day 365</a:t>
            </a:r>
            <a:endParaRPr/>
          </a:p>
          <a:p>
            <a:pPr indent="0" lvl="0" marL="0" marR="0" rtl="0" algn="ctr">
              <a:lnSpc>
                <a:spcPct val="100000"/>
              </a:lnSpc>
              <a:spcBef>
                <a:spcPts val="0"/>
              </a:spcBef>
              <a:spcAft>
                <a:spcPts val="0"/>
              </a:spcAft>
              <a:buClr>
                <a:srgbClr val="231F20"/>
              </a:buClr>
              <a:buSzPts val="1600"/>
              <a:buFont typeface="Arial"/>
              <a:buNone/>
            </a:pPr>
            <a:r>
              <a:rPr b="0" i="0" lang="en-US" sz="1600" u="none" cap="none" strike="noStrike">
                <a:solidFill>
                  <a:srgbClr val="231F20"/>
                </a:solidFill>
                <a:latin typeface="Arial"/>
                <a:ea typeface="Arial"/>
                <a:cs typeface="Arial"/>
                <a:sym typeface="Arial"/>
              </a:rPr>
              <a:t>RR 0.89</a:t>
            </a:r>
            <a:endParaRPr/>
          </a:p>
          <a:p>
            <a:pPr indent="0" lvl="0" marL="0" marR="0" rtl="0" algn="ctr">
              <a:lnSpc>
                <a:spcPct val="100000"/>
              </a:lnSpc>
              <a:spcBef>
                <a:spcPts val="0"/>
              </a:spcBef>
              <a:spcAft>
                <a:spcPts val="0"/>
              </a:spcAft>
              <a:buClr>
                <a:srgbClr val="231F20"/>
              </a:buClr>
              <a:buSzPts val="1200"/>
              <a:buFont typeface="Arial"/>
              <a:buNone/>
            </a:pPr>
            <a:r>
              <a:rPr b="0" i="0" lang="en-US" sz="1200" u="none" cap="none" strike="noStrike">
                <a:solidFill>
                  <a:srgbClr val="231F20"/>
                </a:solidFill>
                <a:latin typeface="Arial"/>
                <a:ea typeface="Arial"/>
                <a:cs typeface="Arial"/>
                <a:sym typeface="Arial"/>
              </a:rPr>
              <a:t>(95% CI 0.80 – 0.99)</a:t>
            </a:r>
            <a:endParaRPr/>
          </a:p>
          <a:p>
            <a:pPr indent="0" lvl="0" marL="0" marR="0" rtl="0" algn="ctr">
              <a:lnSpc>
                <a:spcPct val="100000"/>
              </a:lnSpc>
              <a:spcBef>
                <a:spcPts val="0"/>
              </a:spcBef>
              <a:spcAft>
                <a:spcPts val="0"/>
              </a:spcAft>
              <a:buClr>
                <a:srgbClr val="231F20"/>
              </a:buClr>
              <a:buSzPts val="1200"/>
              <a:buFont typeface="Arial"/>
              <a:buNone/>
            </a:pPr>
            <a:r>
              <a:rPr b="0" i="0" lang="en-US" sz="1200" u="none" cap="none" strike="noStrike">
                <a:solidFill>
                  <a:srgbClr val="231F20"/>
                </a:solidFill>
                <a:latin typeface="Arial"/>
                <a:ea typeface="Arial"/>
                <a:cs typeface="Arial"/>
                <a:sym typeface="Arial"/>
              </a:rPr>
              <a:t>2-sided P = 0.04</a:t>
            </a:r>
            <a:endParaRPr/>
          </a:p>
        </p:txBody>
      </p:sp>
      <p:sp>
        <p:nvSpPr>
          <p:cNvPr id="645" name="Google Shape;645;p27"/>
          <p:cNvSpPr txBox="1"/>
          <p:nvPr/>
        </p:nvSpPr>
        <p:spPr>
          <a:xfrm rot="-5400000">
            <a:off x="30810" y="3244333"/>
            <a:ext cx="8899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Events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p:nvPr/>
        </p:nvSpPr>
        <p:spPr>
          <a:xfrm>
            <a:off x="7265767" y="3780853"/>
            <a:ext cx="533400" cy="1223002"/>
          </a:xfrm>
          <a:prstGeom prst="down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Light"/>
              <a:ea typeface="Montserrat Light"/>
              <a:cs typeface="Montserrat Light"/>
              <a:sym typeface="Montserrat Light"/>
            </a:endParaRPr>
          </a:p>
        </p:txBody>
      </p:sp>
      <p:sp>
        <p:nvSpPr>
          <p:cNvPr id="77" name="Google Shape;77;p3"/>
          <p:cNvSpPr txBox="1"/>
          <p:nvPr/>
        </p:nvSpPr>
        <p:spPr>
          <a:xfrm>
            <a:off x="6215449" y="5261796"/>
            <a:ext cx="5537422" cy="523220"/>
          </a:xfrm>
          <a:prstGeom prst="rect">
            <a:avLst/>
          </a:prstGeom>
          <a:gradFill>
            <a:gsLst>
              <a:gs pos="0">
                <a:srgbClr val="8D8E92"/>
              </a:gs>
              <a:gs pos="50000">
                <a:srgbClr val="7E8185"/>
              </a:gs>
              <a:gs pos="100000">
                <a:srgbClr val="6F7175"/>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Arial"/>
              <a:buNone/>
            </a:pPr>
            <a:r>
              <a:rPr b="1" i="0" lang="en-US" sz="2800" u="none" cap="none" strike="noStrike">
                <a:solidFill>
                  <a:srgbClr val="FFFFFF"/>
                </a:solidFill>
                <a:latin typeface="Arial"/>
                <a:ea typeface="Arial"/>
                <a:cs typeface="Arial"/>
                <a:sym typeface="Arial"/>
              </a:rPr>
              <a:t>Improves Clinical Outcomes</a:t>
            </a:r>
            <a:endParaRPr/>
          </a:p>
        </p:txBody>
      </p:sp>
      <p:grpSp>
        <p:nvGrpSpPr>
          <p:cNvPr id="78" name="Google Shape;78;p3"/>
          <p:cNvGrpSpPr/>
          <p:nvPr/>
        </p:nvGrpSpPr>
        <p:grpSpPr>
          <a:xfrm>
            <a:off x="6992900" y="4392354"/>
            <a:ext cx="952220" cy="361262"/>
            <a:chOff x="2901701" y="4696317"/>
            <a:chExt cx="1745973" cy="361262"/>
          </a:xfrm>
        </p:grpSpPr>
        <p:cxnSp>
          <p:nvCxnSpPr>
            <p:cNvPr id="79" name="Google Shape;79;p3"/>
            <p:cNvCxnSpPr/>
            <p:nvPr/>
          </p:nvCxnSpPr>
          <p:spPr>
            <a:xfrm flipH="1" rot="10800000">
              <a:off x="2932177" y="4701570"/>
              <a:ext cx="1715497" cy="356009"/>
            </a:xfrm>
            <a:prstGeom prst="straightConnector1">
              <a:avLst/>
            </a:prstGeom>
            <a:noFill/>
            <a:ln cap="flat" cmpd="sng" w="38100">
              <a:solidFill>
                <a:schemeClr val="lt2"/>
              </a:solidFill>
              <a:prstDash val="solid"/>
              <a:miter lim="800000"/>
              <a:headEnd len="sm" w="sm" type="none"/>
              <a:tailEnd len="sm" w="sm" type="none"/>
            </a:ln>
          </p:spPr>
        </p:cxnSp>
        <p:cxnSp>
          <p:nvCxnSpPr>
            <p:cNvPr id="80" name="Google Shape;80;p3"/>
            <p:cNvCxnSpPr/>
            <p:nvPr/>
          </p:nvCxnSpPr>
          <p:spPr>
            <a:xfrm>
              <a:off x="2901701" y="4696317"/>
              <a:ext cx="1715497" cy="356009"/>
            </a:xfrm>
            <a:prstGeom prst="straightConnector1">
              <a:avLst/>
            </a:prstGeom>
            <a:noFill/>
            <a:ln cap="flat" cmpd="sng" w="38100">
              <a:solidFill>
                <a:schemeClr val="lt2"/>
              </a:solidFill>
              <a:prstDash val="solid"/>
              <a:miter lim="800000"/>
              <a:headEnd len="sm" w="sm" type="none"/>
              <a:tailEnd len="sm" w="sm" type="none"/>
            </a:ln>
          </p:spPr>
        </p:cxnSp>
      </p:grpSp>
      <p:sp>
        <p:nvSpPr>
          <p:cNvPr id="81" name="Google Shape;81;p3"/>
          <p:cNvSpPr txBox="1"/>
          <p:nvPr/>
        </p:nvSpPr>
        <p:spPr>
          <a:xfrm>
            <a:off x="2032686" y="122754"/>
            <a:ext cx="8515400" cy="4985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chemeClr val="dk1"/>
              </a:buClr>
              <a:buSzPts val="3600"/>
              <a:buFont typeface="Arial"/>
              <a:buNone/>
            </a:pPr>
            <a:r>
              <a:rPr b="1" lang="en-US" sz="3600">
                <a:solidFill>
                  <a:schemeClr val="dk1"/>
                </a:solidFill>
                <a:latin typeface="Arial"/>
                <a:ea typeface="Arial"/>
                <a:cs typeface="Arial"/>
                <a:sym typeface="Arial"/>
              </a:rPr>
              <a:t>Evolution in the “HDL Hypothesis”</a:t>
            </a:r>
            <a:endParaRPr/>
          </a:p>
        </p:txBody>
      </p:sp>
      <p:grpSp>
        <p:nvGrpSpPr>
          <p:cNvPr id="82" name="Google Shape;82;p3"/>
          <p:cNvGrpSpPr/>
          <p:nvPr/>
        </p:nvGrpSpPr>
        <p:grpSpPr>
          <a:xfrm>
            <a:off x="6339017" y="1667519"/>
            <a:ext cx="5126550" cy="2115675"/>
            <a:chOff x="2319898" y="1552105"/>
            <a:chExt cx="6290702" cy="2115675"/>
          </a:xfrm>
        </p:grpSpPr>
        <p:sp>
          <p:nvSpPr>
            <p:cNvPr id="83" name="Google Shape;83;p3"/>
            <p:cNvSpPr txBox="1"/>
            <p:nvPr/>
          </p:nvSpPr>
          <p:spPr>
            <a:xfrm>
              <a:off x="2319898" y="2097742"/>
              <a:ext cx="2895600" cy="1570038"/>
            </a:xfrm>
            <a:prstGeom prst="rect">
              <a:avLst/>
            </a:prstGeom>
            <a:solidFill>
              <a:srgbClr val="929497"/>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Arial"/>
                  <a:ea typeface="Arial"/>
                  <a:cs typeface="Arial"/>
                  <a:sym typeface="Arial"/>
                </a:rPr>
                <a:t>Improving </a:t>
              </a:r>
              <a:endParaRPr/>
            </a:p>
            <a:p>
              <a:pPr indent="0" lvl="0" marL="0" marR="0" rtl="0" algn="ctr">
                <a:lnSpc>
                  <a:spcPct val="100000"/>
                </a:lnSpc>
                <a:spcBef>
                  <a:spcPts val="0"/>
                </a:spcBef>
                <a:spcAft>
                  <a:spcPts val="0"/>
                </a:spcAft>
                <a:buClr>
                  <a:srgbClr val="FFFFFF"/>
                </a:buClr>
                <a:buSzPts val="3200"/>
                <a:buFont typeface="Arial"/>
                <a:buNone/>
              </a:pPr>
              <a:r>
                <a:rPr b="0" i="0" lang="en-US" sz="3200" u="none" cap="none" strike="noStrike">
                  <a:solidFill>
                    <a:srgbClr val="FFFFFF"/>
                  </a:solidFill>
                  <a:latin typeface="Arial"/>
                  <a:ea typeface="Arial"/>
                  <a:cs typeface="Arial"/>
                  <a:sym typeface="Arial"/>
                </a:rPr>
                <a:t>HDL-C </a:t>
              </a:r>
              <a:endParaRPr/>
            </a:p>
            <a:p>
              <a:pPr indent="0" lvl="0" marL="0" marR="0" rtl="0" algn="ctr">
                <a:lnSpc>
                  <a:spcPct val="100000"/>
                </a:lnSpc>
                <a:spcBef>
                  <a:spcPts val="0"/>
                </a:spcBef>
                <a:spcAft>
                  <a:spcPts val="0"/>
                </a:spcAft>
                <a:buClr>
                  <a:srgbClr val="FFFFFF"/>
                </a:buClr>
                <a:buSzPts val="3200"/>
                <a:buFont typeface="Arial"/>
                <a:buNone/>
              </a:pPr>
              <a:r>
                <a:rPr b="1" i="0" lang="en-US" sz="3200" u="none" cap="none" strike="noStrike">
                  <a:solidFill>
                    <a:srgbClr val="FFFFFF"/>
                  </a:solidFill>
                  <a:latin typeface="Arial"/>
                  <a:ea typeface="Arial"/>
                  <a:cs typeface="Arial"/>
                  <a:sym typeface="Arial"/>
                </a:rPr>
                <a:t>Number</a:t>
              </a:r>
              <a:endParaRPr/>
            </a:p>
          </p:txBody>
        </p:sp>
        <p:sp>
          <p:nvSpPr>
            <p:cNvPr id="84" name="Google Shape;84;p3"/>
            <p:cNvSpPr txBox="1"/>
            <p:nvPr/>
          </p:nvSpPr>
          <p:spPr>
            <a:xfrm>
              <a:off x="5715000" y="2095401"/>
              <a:ext cx="2895600" cy="1570038"/>
            </a:xfrm>
            <a:prstGeom prst="rect">
              <a:avLst/>
            </a:prstGeom>
            <a:solidFill>
              <a:srgbClr val="929497"/>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D0209"/>
                </a:buClr>
                <a:buSzPts val="3200"/>
                <a:buFont typeface="Arial"/>
                <a:buNone/>
              </a:pPr>
              <a:r>
                <a:rPr b="0" i="0" lang="en-US" sz="3200" u="none" cap="none" strike="noStrike">
                  <a:solidFill>
                    <a:srgbClr val="CD0209"/>
                  </a:solidFill>
                  <a:latin typeface="Arial"/>
                  <a:ea typeface="Arial"/>
                  <a:cs typeface="Arial"/>
                  <a:sym typeface="Arial"/>
                </a:rPr>
                <a:t>Improving</a:t>
              </a:r>
              <a:endParaRPr/>
            </a:p>
            <a:p>
              <a:pPr indent="0" lvl="0" marL="0" marR="0" rtl="0" algn="ctr">
                <a:lnSpc>
                  <a:spcPct val="100000"/>
                </a:lnSpc>
                <a:spcBef>
                  <a:spcPts val="0"/>
                </a:spcBef>
                <a:spcAft>
                  <a:spcPts val="0"/>
                </a:spcAft>
                <a:buClr>
                  <a:srgbClr val="CD0209"/>
                </a:buClr>
                <a:buSzPts val="3200"/>
                <a:buFont typeface="Arial"/>
                <a:buNone/>
              </a:pPr>
              <a:r>
                <a:rPr b="0" i="0" lang="en-US" sz="3200" u="none" cap="none" strike="noStrike">
                  <a:solidFill>
                    <a:srgbClr val="CD0209"/>
                  </a:solidFill>
                  <a:latin typeface="Arial"/>
                  <a:ea typeface="Arial"/>
                  <a:cs typeface="Arial"/>
                  <a:sym typeface="Arial"/>
                </a:rPr>
                <a:t> HDL </a:t>
              </a:r>
              <a:endParaRPr/>
            </a:p>
            <a:p>
              <a:pPr indent="0" lvl="0" marL="0" marR="0" rtl="0" algn="ctr">
                <a:lnSpc>
                  <a:spcPct val="100000"/>
                </a:lnSpc>
                <a:spcBef>
                  <a:spcPts val="0"/>
                </a:spcBef>
                <a:spcAft>
                  <a:spcPts val="0"/>
                </a:spcAft>
                <a:buClr>
                  <a:srgbClr val="CD0209"/>
                </a:buClr>
                <a:buSzPts val="3200"/>
                <a:buFont typeface="Arial"/>
                <a:buNone/>
              </a:pPr>
              <a:r>
                <a:rPr b="1" i="0" lang="en-US" sz="3200" u="none" cap="none" strike="noStrike">
                  <a:solidFill>
                    <a:srgbClr val="CD0209"/>
                  </a:solidFill>
                  <a:latin typeface="Arial"/>
                  <a:ea typeface="Arial"/>
                  <a:cs typeface="Arial"/>
                  <a:sym typeface="Arial"/>
                </a:rPr>
                <a:t>Function</a:t>
              </a:r>
              <a:endParaRPr/>
            </a:p>
          </p:txBody>
        </p:sp>
        <p:sp>
          <p:nvSpPr>
            <p:cNvPr id="85" name="Google Shape;85;p3"/>
            <p:cNvSpPr txBox="1"/>
            <p:nvPr/>
          </p:nvSpPr>
          <p:spPr>
            <a:xfrm>
              <a:off x="2319898" y="1554446"/>
              <a:ext cx="2895600" cy="523875"/>
            </a:xfrm>
            <a:prstGeom prst="rect">
              <a:avLst/>
            </a:prstGeom>
            <a:solidFill>
              <a:srgbClr val="3A323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Montserrat"/>
                <a:buNone/>
              </a:pPr>
              <a:r>
                <a:rPr b="1" i="0" lang="en-US" sz="2800" u="none" cap="none" strike="noStrike">
                  <a:solidFill>
                    <a:srgbClr val="FFFFFF"/>
                  </a:solidFill>
                  <a:latin typeface="Montserrat"/>
                  <a:ea typeface="Montserrat"/>
                  <a:cs typeface="Montserrat"/>
                  <a:sym typeface="Montserrat"/>
                </a:rPr>
                <a:t>Past</a:t>
              </a:r>
              <a:endParaRPr/>
            </a:p>
          </p:txBody>
        </p:sp>
        <p:sp>
          <p:nvSpPr>
            <p:cNvPr id="86" name="Google Shape;86;p3"/>
            <p:cNvSpPr txBox="1"/>
            <p:nvPr/>
          </p:nvSpPr>
          <p:spPr>
            <a:xfrm>
              <a:off x="5715000" y="1552105"/>
              <a:ext cx="2895600" cy="52387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800"/>
                <a:buFont typeface="Montserrat"/>
                <a:buNone/>
              </a:pPr>
              <a:r>
                <a:rPr b="1" i="0" lang="en-US" sz="2800" u="none" cap="none" strike="noStrike">
                  <a:solidFill>
                    <a:srgbClr val="FFFFFF"/>
                  </a:solidFill>
                  <a:latin typeface="Montserrat"/>
                  <a:ea typeface="Montserrat"/>
                  <a:cs typeface="Montserrat"/>
                  <a:sym typeface="Montserrat"/>
                </a:rPr>
                <a:t>Present</a:t>
              </a:r>
              <a:endParaRPr/>
            </a:p>
          </p:txBody>
        </p:sp>
      </p:grpSp>
      <p:sp>
        <p:nvSpPr>
          <p:cNvPr id="87" name="Google Shape;87;p3"/>
          <p:cNvSpPr/>
          <p:nvPr/>
        </p:nvSpPr>
        <p:spPr>
          <a:xfrm>
            <a:off x="10066163" y="3780853"/>
            <a:ext cx="533400" cy="1223002"/>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Light"/>
              <a:ea typeface="Montserrat Light"/>
              <a:cs typeface="Montserrat Light"/>
              <a:sym typeface="Montserrat Light"/>
            </a:endParaRPr>
          </a:p>
        </p:txBody>
      </p:sp>
      <p:sp>
        <p:nvSpPr>
          <p:cNvPr id="88" name="Google Shape;88;p3"/>
          <p:cNvSpPr txBox="1"/>
          <p:nvPr>
            <p:ph idx="3" type="body"/>
          </p:nvPr>
        </p:nvSpPr>
        <p:spPr>
          <a:xfrm>
            <a:off x="9498440" y="6355154"/>
            <a:ext cx="1906709" cy="437477"/>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chemeClr val="dk1"/>
              </a:buClr>
              <a:buSzPts val="700"/>
              <a:buNone/>
            </a:pPr>
            <a:r>
              <a:rPr lang="en-US"/>
              <a:t>HDL, high-density lipoprotein</a:t>
            </a:r>
            <a:endParaRPr/>
          </a:p>
        </p:txBody>
      </p:sp>
      <p:sp>
        <p:nvSpPr>
          <p:cNvPr id="89" name="Google Shape;89;p3"/>
          <p:cNvSpPr txBox="1"/>
          <p:nvPr>
            <p:ph idx="2" type="body"/>
          </p:nvPr>
        </p:nvSpPr>
        <p:spPr>
          <a:xfrm>
            <a:off x="499614" y="1667519"/>
            <a:ext cx="5227791" cy="4117497"/>
          </a:xfrm>
          <a:prstGeom prst="rect">
            <a:avLst/>
          </a:prstGeom>
          <a:gradFill>
            <a:gsLst>
              <a:gs pos="0">
                <a:srgbClr val="8D8E92"/>
              </a:gs>
              <a:gs pos="50000">
                <a:srgbClr val="7E8185"/>
              </a:gs>
              <a:gs pos="100000">
                <a:srgbClr val="6F7175"/>
              </a:gs>
            </a:gsLst>
            <a:lin ang="5400000" scaled="0"/>
          </a:gradFill>
          <a:ln>
            <a:noFill/>
          </a:ln>
          <a:effectLst>
            <a:outerShdw blurRad="57150" rotWithShape="0" algn="ctr" dir="5400000" dist="19050">
              <a:srgbClr val="000000">
                <a:alpha val="62745"/>
              </a:srgbClr>
            </a:outerShdw>
          </a:effectLst>
        </p:spPr>
        <p:txBody>
          <a:bodyPr anchorCtr="0" anchor="ctr" bIns="0" lIns="0" spcFirstLastPara="1" rIns="0" wrap="square" tIns="0">
            <a:noAutofit/>
          </a:bodyPr>
          <a:lstStyle/>
          <a:p>
            <a:pPr indent="-342900" lvl="0" marL="342900" rtl="0" algn="l">
              <a:lnSpc>
                <a:spcPct val="110000"/>
              </a:lnSpc>
              <a:spcBef>
                <a:spcPts val="0"/>
              </a:spcBef>
              <a:spcAft>
                <a:spcPts val="0"/>
              </a:spcAft>
              <a:buClr>
                <a:srgbClr val="CD0209"/>
              </a:buClr>
              <a:buSzPts val="2000"/>
              <a:buFont typeface="Arial"/>
              <a:buChar char="•"/>
            </a:pPr>
            <a:r>
              <a:rPr lang="en-US" sz="2000">
                <a:solidFill>
                  <a:schemeClr val="lt1"/>
                </a:solidFill>
                <a:latin typeface="Arial"/>
                <a:ea typeface="Arial"/>
                <a:cs typeface="Arial"/>
                <a:sym typeface="Arial"/>
              </a:rPr>
              <a:t>The main role of HDL-C is to carry cholesterol from cells to the liver, where hepatocytes degrade cholesterol for excretion via bile</a:t>
            </a:r>
            <a:endParaRPr/>
          </a:p>
          <a:p>
            <a:pPr indent="-342900" lvl="0" marL="342900" rtl="0" algn="l">
              <a:lnSpc>
                <a:spcPct val="110000"/>
              </a:lnSpc>
              <a:spcBef>
                <a:spcPts val="1800"/>
              </a:spcBef>
              <a:spcAft>
                <a:spcPts val="0"/>
              </a:spcAft>
              <a:buClr>
                <a:srgbClr val="CD0209"/>
              </a:buClr>
              <a:buSzPts val="2000"/>
              <a:buFont typeface="Arial"/>
              <a:buChar char="•"/>
            </a:pPr>
            <a:r>
              <a:rPr lang="en-US" sz="2000">
                <a:solidFill>
                  <a:schemeClr val="lt1"/>
                </a:solidFill>
                <a:latin typeface="Arial"/>
                <a:ea typeface="Arial"/>
                <a:cs typeface="Arial"/>
                <a:sym typeface="Arial"/>
              </a:rPr>
              <a:t>Higher HDL-C associated with lower events</a:t>
            </a:r>
            <a:r>
              <a:rPr lang="en-US" sz="2000">
                <a:solidFill>
                  <a:schemeClr val="lt1"/>
                </a:solidFill>
                <a:latin typeface="Montserrat Light"/>
                <a:ea typeface="Montserrat Light"/>
                <a:cs typeface="Montserrat Light"/>
                <a:sym typeface="Montserrat Light"/>
              </a:rPr>
              <a:t>, but therapies that </a:t>
            </a:r>
            <a:r>
              <a:rPr b="1" lang="en-US" sz="2000">
                <a:solidFill>
                  <a:schemeClr val="lt1"/>
                </a:solidFill>
                <a:latin typeface="Montserrat Light"/>
                <a:ea typeface="Montserrat Light"/>
                <a:cs typeface="Montserrat Light"/>
                <a:sym typeface="Montserrat Light"/>
              </a:rPr>
              <a:t>raise HDL-C numbers</a:t>
            </a:r>
            <a:r>
              <a:rPr b="1" lang="en-US" sz="2000">
                <a:solidFill>
                  <a:schemeClr val="accent6"/>
                </a:solidFill>
                <a:latin typeface="Montserrat Light"/>
                <a:ea typeface="Montserrat Light"/>
                <a:cs typeface="Montserrat Light"/>
                <a:sym typeface="Montserrat Light"/>
              </a:rPr>
              <a:t> </a:t>
            </a:r>
            <a:r>
              <a:rPr b="1" lang="en-US" sz="2000">
                <a:solidFill>
                  <a:schemeClr val="lt1"/>
                </a:solidFill>
                <a:latin typeface="Montserrat Light"/>
                <a:ea typeface="Montserrat Light"/>
                <a:cs typeface="Montserrat Light"/>
                <a:sym typeface="Montserrat Light"/>
              </a:rPr>
              <a:t>have not reduced events</a:t>
            </a:r>
            <a:endParaRPr/>
          </a:p>
          <a:p>
            <a:pPr indent="-342900" lvl="0" marL="342900" rtl="0" algn="l">
              <a:lnSpc>
                <a:spcPct val="110000"/>
              </a:lnSpc>
              <a:spcBef>
                <a:spcPts val="1800"/>
              </a:spcBef>
              <a:spcAft>
                <a:spcPts val="0"/>
              </a:spcAft>
              <a:buClr>
                <a:srgbClr val="CD0209"/>
              </a:buClr>
              <a:buSzPts val="2000"/>
              <a:buFont typeface="Arial"/>
              <a:buChar char="•"/>
            </a:pPr>
            <a:r>
              <a:rPr lang="en-US" sz="2000">
                <a:solidFill>
                  <a:schemeClr val="lt1"/>
                </a:solidFill>
                <a:latin typeface="Arial"/>
                <a:ea typeface="Arial"/>
                <a:cs typeface="Arial"/>
                <a:sym typeface="Arial"/>
              </a:rPr>
              <a:t>We hypothesized </a:t>
            </a:r>
            <a:r>
              <a:rPr b="1" lang="en-US" sz="2000">
                <a:solidFill>
                  <a:schemeClr val="lt1"/>
                </a:solidFill>
                <a:latin typeface="Arial"/>
                <a:ea typeface="Arial"/>
                <a:cs typeface="Arial"/>
                <a:sym typeface="Arial"/>
              </a:rPr>
              <a:t>that improving HDL function by infusing human ApoA-1</a:t>
            </a:r>
            <a:r>
              <a:rPr lang="en-US" sz="2000">
                <a:solidFill>
                  <a:schemeClr val="lt1"/>
                </a:solidFill>
                <a:latin typeface="Arial"/>
                <a:ea typeface="Arial"/>
                <a:cs typeface="Arial"/>
                <a:sym typeface="Arial"/>
              </a:rPr>
              <a:t>, the primary functional component of HDL, would </a:t>
            </a:r>
            <a:r>
              <a:rPr b="1" lang="en-US" sz="2000">
                <a:solidFill>
                  <a:schemeClr val="lt1"/>
                </a:solidFill>
                <a:latin typeface="Arial"/>
                <a:ea typeface="Arial"/>
                <a:cs typeface="Arial"/>
                <a:sym typeface="Arial"/>
              </a:rPr>
              <a:t>improve outcomes</a:t>
            </a:r>
            <a:endParaRPr/>
          </a:p>
        </p:txBody>
      </p:sp>
      <p:sp>
        <p:nvSpPr>
          <p:cNvPr id="90" name="Google Shape;90;p3"/>
          <p:cNvSpPr txBox="1"/>
          <p:nvPr/>
        </p:nvSpPr>
        <p:spPr>
          <a:xfrm>
            <a:off x="10655409" y="3780853"/>
            <a:ext cx="702436"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CD0209"/>
                </a:solidFill>
                <a:latin typeface="Arial"/>
                <a:ea typeface="Arial"/>
                <a:cs typeface="Arial"/>
                <a:sym typeface="Arial"/>
              </a:rPr>
              <a:t>?</a:t>
            </a:r>
            <a:endParaRPr/>
          </a:p>
        </p:txBody>
      </p:sp>
      <p:sp>
        <p:nvSpPr>
          <p:cNvPr id="91" name="Google Shape;91;p3"/>
          <p:cNvSpPr txBox="1"/>
          <p:nvPr/>
        </p:nvSpPr>
        <p:spPr>
          <a:xfrm>
            <a:off x="7701688" y="3970193"/>
            <a:ext cx="156167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Dysfunctional HDL</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Off Target Toxicity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4"/>
          <p:cNvPicPr preferRelativeResize="0"/>
          <p:nvPr/>
        </p:nvPicPr>
        <p:blipFill rotWithShape="1">
          <a:blip r:embed="rId3">
            <a:alphaModFix/>
          </a:blip>
          <a:srcRect b="0" l="0" r="0" t="0"/>
          <a:stretch/>
        </p:blipFill>
        <p:spPr>
          <a:xfrm>
            <a:off x="10675249" y="2663895"/>
            <a:ext cx="534707" cy="525295"/>
          </a:xfrm>
          <a:prstGeom prst="rect">
            <a:avLst/>
          </a:prstGeom>
          <a:noFill/>
          <a:ln>
            <a:noFill/>
          </a:ln>
        </p:spPr>
      </p:pic>
      <p:pic>
        <p:nvPicPr>
          <p:cNvPr id="97" name="Google Shape;97;p4"/>
          <p:cNvPicPr preferRelativeResize="0"/>
          <p:nvPr/>
        </p:nvPicPr>
        <p:blipFill rotWithShape="1">
          <a:blip r:embed="rId3">
            <a:alphaModFix/>
          </a:blip>
          <a:srcRect b="0" l="0" r="0" t="0"/>
          <a:stretch/>
        </p:blipFill>
        <p:spPr>
          <a:xfrm>
            <a:off x="8780371" y="2723450"/>
            <a:ext cx="534707" cy="525295"/>
          </a:xfrm>
          <a:prstGeom prst="rect">
            <a:avLst/>
          </a:prstGeom>
          <a:noFill/>
          <a:ln>
            <a:noFill/>
          </a:ln>
        </p:spPr>
      </p:pic>
      <p:pic>
        <p:nvPicPr>
          <p:cNvPr id="98" name="Google Shape;98;p4"/>
          <p:cNvPicPr preferRelativeResize="0"/>
          <p:nvPr/>
        </p:nvPicPr>
        <p:blipFill rotWithShape="1">
          <a:blip r:embed="rId4">
            <a:alphaModFix/>
          </a:blip>
          <a:srcRect b="0" l="0" r="0" t="0"/>
          <a:stretch/>
        </p:blipFill>
        <p:spPr>
          <a:xfrm>
            <a:off x="8890099" y="3739196"/>
            <a:ext cx="534707" cy="525295"/>
          </a:xfrm>
          <a:prstGeom prst="rect">
            <a:avLst/>
          </a:prstGeom>
          <a:noFill/>
          <a:ln>
            <a:noFill/>
          </a:ln>
        </p:spPr>
      </p:pic>
      <p:pic>
        <p:nvPicPr>
          <p:cNvPr id="99" name="Google Shape;99;p4"/>
          <p:cNvPicPr preferRelativeResize="0"/>
          <p:nvPr/>
        </p:nvPicPr>
        <p:blipFill rotWithShape="1">
          <a:blip r:embed="rId4">
            <a:alphaModFix/>
          </a:blip>
          <a:srcRect b="0" l="0" r="0" t="0"/>
          <a:stretch/>
        </p:blipFill>
        <p:spPr>
          <a:xfrm>
            <a:off x="9755112" y="4169658"/>
            <a:ext cx="534707" cy="525295"/>
          </a:xfrm>
          <a:prstGeom prst="rect">
            <a:avLst/>
          </a:prstGeom>
          <a:noFill/>
          <a:ln>
            <a:noFill/>
          </a:ln>
        </p:spPr>
      </p:pic>
      <p:pic>
        <p:nvPicPr>
          <p:cNvPr id="100" name="Google Shape;100;p4"/>
          <p:cNvPicPr preferRelativeResize="0"/>
          <p:nvPr/>
        </p:nvPicPr>
        <p:blipFill rotWithShape="1">
          <a:blip r:embed="rId4">
            <a:alphaModFix/>
          </a:blip>
          <a:srcRect b="0" l="0" r="0" t="0"/>
          <a:stretch/>
        </p:blipFill>
        <p:spPr>
          <a:xfrm>
            <a:off x="10663371" y="4139324"/>
            <a:ext cx="534707" cy="525295"/>
          </a:xfrm>
          <a:prstGeom prst="rect">
            <a:avLst/>
          </a:prstGeom>
          <a:noFill/>
          <a:ln>
            <a:noFill/>
          </a:ln>
        </p:spPr>
      </p:pic>
      <p:sp>
        <p:nvSpPr>
          <p:cNvPr id="101" name="Google Shape;101;p4"/>
          <p:cNvSpPr txBox="1"/>
          <p:nvPr/>
        </p:nvSpPr>
        <p:spPr>
          <a:xfrm>
            <a:off x="9613538" y="2258080"/>
            <a:ext cx="81785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33CC"/>
                </a:solidFill>
                <a:latin typeface="Arial"/>
                <a:ea typeface="Arial"/>
                <a:cs typeface="Arial"/>
                <a:sym typeface="Arial"/>
              </a:rPr>
              <a:t>HDL</a:t>
            </a:r>
            <a:endParaRPr/>
          </a:p>
        </p:txBody>
      </p:sp>
      <p:pic>
        <p:nvPicPr>
          <p:cNvPr descr="Image result for macrophage" id="102" name="Google Shape;102;p4"/>
          <p:cNvPicPr preferRelativeResize="0"/>
          <p:nvPr/>
        </p:nvPicPr>
        <p:blipFill rotWithShape="1">
          <a:blip r:embed="rId5">
            <a:alphaModFix/>
          </a:blip>
          <a:srcRect b="0" l="0" r="0" t="0"/>
          <a:stretch/>
        </p:blipFill>
        <p:spPr>
          <a:xfrm>
            <a:off x="2033718" y="1689070"/>
            <a:ext cx="4897885" cy="4341002"/>
          </a:xfrm>
          <a:prstGeom prst="rect">
            <a:avLst/>
          </a:prstGeom>
          <a:noFill/>
          <a:ln>
            <a:noFill/>
          </a:ln>
        </p:spPr>
      </p:pic>
      <p:sp>
        <p:nvSpPr>
          <p:cNvPr id="103" name="Google Shape;103;p4"/>
          <p:cNvSpPr txBox="1"/>
          <p:nvPr>
            <p:ph type="title"/>
          </p:nvPr>
        </p:nvSpPr>
        <p:spPr>
          <a:xfrm>
            <a:off x="1696092" y="161340"/>
            <a:ext cx="8799815" cy="738664"/>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1"/>
              </a:buClr>
              <a:buSzPts val="2400"/>
              <a:buFont typeface="Arial"/>
              <a:buNone/>
            </a:pPr>
            <a:r>
              <a:rPr b="1" lang="en-US" sz="2400">
                <a:latin typeface="Arial"/>
                <a:ea typeface="Arial"/>
                <a:cs typeface="Arial"/>
                <a:sym typeface="Arial"/>
              </a:rPr>
              <a:t>Measuring HDL Function Instead of HDL-C Number: Measuring Cholesterol Efflux Capacity From Macrophages</a:t>
            </a:r>
            <a:endParaRPr/>
          </a:p>
        </p:txBody>
      </p:sp>
      <p:pic>
        <p:nvPicPr>
          <p:cNvPr descr="Image result for radiation symbol" id="104" name="Google Shape;104;p4"/>
          <p:cNvPicPr preferRelativeResize="0"/>
          <p:nvPr/>
        </p:nvPicPr>
        <p:blipFill rotWithShape="1">
          <a:blip r:embed="rId6">
            <a:alphaModFix/>
          </a:blip>
          <a:srcRect b="0" l="0" r="0" t="0"/>
          <a:stretch/>
        </p:blipFill>
        <p:spPr>
          <a:xfrm flipH="1">
            <a:off x="2724790" y="3743548"/>
            <a:ext cx="529722" cy="529722"/>
          </a:xfrm>
          <a:prstGeom prst="rect">
            <a:avLst/>
          </a:prstGeom>
          <a:noFill/>
          <a:ln>
            <a:noFill/>
          </a:ln>
        </p:spPr>
      </p:pic>
      <p:pic>
        <p:nvPicPr>
          <p:cNvPr descr="Image result for radiation symbol" id="105" name="Google Shape;105;p4"/>
          <p:cNvPicPr preferRelativeResize="0"/>
          <p:nvPr/>
        </p:nvPicPr>
        <p:blipFill rotWithShape="1">
          <a:blip r:embed="rId6">
            <a:alphaModFix/>
          </a:blip>
          <a:srcRect b="0" l="0" r="0" t="0"/>
          <a:stretch/>
        </p:blipFill>
        <p:spPr>
          <a:xfrm flipH="1">
            <a:off x="2817281" y="2727023"/>
            <a:ext cx="529722" cy="529722"/>
          </a:xfrm>
          <a:prstGeom prst="rect">
            <a:avLst/>
          </a:prstGeom>
          <a:noFill/>
          <a:ln>
            <a:noFill/>
          </a:ln>
        </p:spPr>
      </p:pic>
      <p:pic>
        <p:nvPicPr>
          <p:cNvPr descr="Image result for radiation symbol" id="106" name="Google Shape;106;p4"/>
          <p:cNvPicPr preferRelativeResize="0"/>
          <p:nvPr/>
        </p:nvPicPr>
        <p:blipFill rotWithShape="1">
          <a:blip r:embed="rId6">
            <a:alphaModFix/>
          </a:blip>
          <a:srcRect b="0" l="0" r="0" t="0"/>
          <a:stretch/>
        </p:blipFill>
        <p:spPr>
          <a:xfrm flipH="1">
            <a:off x="3906828" y="3059918"/>
            <a:ext cx="529722" cy="529722"/>
          </a:xfrm>
          <a:prstGeom prst="rect">
            <a:avLst/>
          </a:prstGeom>
          <a:noFill/>
          <a:ln>
            <a:noFill/>
          </a:ln>
        </p:spPr>
      </p:pic>
      <p:pic>
        <p:nvPicPr>
          <p:cNvPr descr="Image result for radiation symbol" id="107" name="Google Shape;107;p4"/>
          <p:cNvPicPr preferRelativeResize="0"/>
          <p:nvPr/>
        </p:nvPicPr>
        <p:blipFill rotWithShape="1">
          <a:blip r:embed="rId6">
            <a:alphaModFix/>
          </a:blip>
          <a:srcRect b="0" l="0" r="0" t="0"/>
          <a:stretch/>
        </p:blipFill>
        <p:spPr>
          <a:xfrm flipH="1">
            <a:off x="3660752" y="4008409"/>
            <a:ext cx="529722" cy="529722"/>
          </a:xfrm>
          <a:prstGeom prst="rect">
            <a:avLst/>
          </a:prstGeom>
          <a:noFill/>
          <a:ln>
            <a:noFill/>
          </a:ln>
        </p:spPr>
      </p:pic>
      <p:pic>
        <p:nvPicPr>
          <p:cNvPr descr="Image result for radiation symbol" id="108" name="Google Shape;108;p4"/>
          <p:cNvPicPr preferRelativeResize="0"/>
          <p:nvPr/>
        </p:nvPicPr>
        <p:blipFill rotWithShape="1">
          <a:blip r:embed="rId6">
            <a:alphaModFix/>
          </a:blip>
          <a:srcRect b="0" l="0" r="0" t="0"/>
          <a:stretch/>
        </p:blipFill>
        <p:spPr>
          <a:xfrm flipH="1">
            <a:off x="3952939" y="5078219"/>
            <a:ext cx="529722" cy="529722"/>
          </a:xfrm>
          <a:prstGeom prst="rect">
            <a:avLst/>
          </a:prstGeom>
          <a:noFill/>
          <a:ln>
            <a:noFill/>
          </a:ln>
        </p:spPr>
      </p:pic>
      <p:pic>
        <p:nvPicPr>
          <p:cNvPr descr="Image result for radiation symbol" id="109" name="Google Shape;109;p4"/>
          <p:cNvPicPr preferRelativeResize="0"/>
          <p:nvPr/>
        </p:nvPicPr>
        <p:blipFill rotWithShape="1">
          <a:blip r:embed="rId6">
            <a:alphaModFix/>
          </a:blip>
          <a:srcRect b="0" l="0" r="0" t="0"/>
          <a:stretch/>
        </p:blipFill>
        <p:spPr>
          <a:xfrm flipH="1">
            <a:off x="3021182" y="4671972"/>
            <a:ext cx="529722" cy="529722"/>
          </a:xfrm>
          <a:prstGeom prst="rect">
            <a:avLst/>
          </a:prstGeom>
          <a:noFill/>
          <a:ln>
            <a:noFill/>
          </a:ln>
        </p:spPr>
      </p:pic>
      <p:pic>
        <p:nvPicPr>
          <p:cNvPr descr="Image result for radiation symbol" id="110" name="Google Shape;110;p4"/>
          <p:cNvPicPr preferRelativeResize="0"/>
          <p:nvPr/>
        </p:nvPicPr>
        <p:blipFill rotWithShape="1">
          <a:blip r:embed="rId6">
            <a:alphaModFix/>
          </a:blip>
          <a:srcRect b="0" l="0" r="0" t="0"/>
          <a:stretch/>
        </p:blipFill>
        <p:spPr>
          <a:xfrm flipH="1">
            <a:off x="3988675" y="2261900"/>
            <a:ext cx="529722" cy="529722"/>
          </a:xfrm>
          <a:prstGeom prst="rect">
            <a:avLst/>
          </a:prstGeom>
          <a:noFill/>
          <a:ln>
            <a:noFill/>
          </a:ln>
        </p:spPr>
      </p:pic>
      <p:pic>
        <p:nvPicPr>
          <p:cNvPr descr="Image result for radiation symbol" id="111" name="Google Shape;111;p4"/>
          <p:cNvPicPr preferRelativeResize="0"/>
          <p:nvPr/>
        </p:nvPicPr>
        <p:blipFill rotWithShape="1">
          <a:blip r:embed="rId6">
            <a:alphaModFix/>
          </a:blip>
          <a:srcRect b="0" l="0" r="0" t="0"/>
          <a:stretch/>
        </p:blipFill>
        <p:spPr>
          <a:xfrm flipH="1">
            <a:off x="5792658" y="4141072"/>
            <a:ext cx="529722" cy="529722"/>
          </a:xfrm>
          <a:prstGeom prst="rect">
            <a:avLst/>
          </a:prstGeom>
          <a:noFill/>
          <a:ln>
            <a:noFill/>
          </a:ln>
        </p:spPr>
      </p:pic>
      <p:pic>
        <p:nvPicPr>
          <p:cNvPr descr="Image result for radiation symbol" id="112" name="Google Shape;112;p4"/>
          <p:cNvPicPr preferRelativeResize="0"/>
          <p:nvPr/>
        </p:nvPicPr>
        <p:blipFill rotWithShape="1">
          <a:blip r:embed="rId6">
            <a:alphaModFix/>
          </a:blip>
          <a:srcRect b="0" l="0" r="0" t="0"/>
          <a:stretch/>
        </p:blipFill>
        <p:spPr>
          <a:xfrm flipH="1">
            <a:off x="4884427" y="2649465"/>
            <a:ext cx="529722" cy="529722"/>
          </a:xfrm>
          <a:prstGeom prst="rect">
            <a:avLst/>
          </a:prstGeom>
          <a:noFill/>
          <a:ln>
            <a:noFill/>
          </a:ln>
        </p:spPr>
      </p:pic>
      <p:pic>
        <p:nvPicPr>
          <p:cNvPr descr="Image result for radiation symbol" id="113" name="Google Shape;113;p4"/>
          <p:cNvPicPr preferRelativeResize="0"/>
          <p:nvPr/>
        </p:nvPicPr>
        <p:blipFill rotWithShape="1">
          <a:blip r:embed="rId6">
            <a:alphaModFix/>
          </a:blip>
          <a:srcRect b="0" l="0" r="0" t="0"/>
          <a:stretch/>
        </p:blipFill>
        <p:spPr>
          <a:xfrm flipH="1">
            <a:off x="5149288" y="5258887"/>
            <a:ext cx="529722" cy="529722"/>
          </a:xfrm>
          <a:prstGeom prst="rect">
            <a:avLst/>
          </a:prstGeom>
          <a:noFill/>
          <a:ln>
            <a:noFill/>
          </a:ln>
        </p:spPr>
      </p:pic>
      <p:pic>
        <p:nvPicPr>
          <p:cNvPr descr="Image result for radiation symbol" id="114" name="Google Shape;114;p4"/>
          <p:cNvPicPr preferRelativeResize="0"/>
          <p:nvPr/>
        </p:nvPicPr>
        <p:blipFill rotWithShape="1">
          <a:blip r:embed="rId6">
            <a:alphaModFix/>
          </a:blip>
          <a:srcRect b="0" l="0" r="0" t="0"/>
          <a:stretch/>
        </p:blipFill>
        <p:spPr>
          <a:xfrm flipH="1">
            <a:off x="5597165" y="3158297"/>
            <a:ext cx="529722" cy="529722"/>
          </a:xfrm>
          <a:prstGeom prst="rect">
            <a:avLst/>
          </a:prstGeom>
          <a:noFill/>
          <a:ln>
            <a:noFill/>
          </a:ln>
        </p:spPr>
      </p:pic>
      <p:sp>
        <p:nvSpPr>
          <p:cNvPr id="115" name="Google Shape;115;p4"/>
          <p:cNvSpPr txBox="1"/>
          <p:nvPr/>
        </p:nvSpPr>
        <p:spPr>
          <a:xfrm>
            <a:off x="609657" y="994753"/>
            <a:ext cx="1130072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Macrophages with radioactive cholesterol are added to the patient's blood and the amount of radioactive cholesterol taken up by the HDL is measured</a:t>
            </a:r>
            <a:endParaRPr/>
          </a:p>
        </p:txBody>
      </p:sp>
      <p:sp>
        <p:nvSpPr>
          <p:cNvPr id="116" name="Google Shape;116;p4"/>
          <p:cNvSpPr txBox="1"/>
          <p:nvPr/>
        </p:nvSpPr>
        <p:spPr>
          <a:xfrm>
            <a:off x="2271628" y="6103718"/>
            <a:ext cx="44935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Macrophage With Radioactive Cholesterol</a:t>
            </a:r>
            <a:endParaRPr/>
          </a:p>
        </p:txBody>
      </p:sp>
      <p:sp>
        <p:nvSpPr>
          <p:cNvPr id="117" name="Google Shape;117;p4"/>
          <p:cNvSpPr txBox="1"/>
          <p:nvPr/>
        </p:nvSpPr>
        <p:spPr>
          <a:xfrm>
            <a:off x="8890099" y="6076583"/>
            <a:ext cx="27921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HDL From Patients Blood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12" type="sldNum"/>
          </p:nvPr>
        </p:nvSpPr>
        <p:spPr>
          <a:xfrm>
            <a:off x="0" y="-646753"/>
            <a:ext cx="0" cy="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231F20"/>
                </a:solidFill>
              </a:rPr>
              <a:t>‹#›</a:t>
            </a:fld>
            <a:endParaRPr>
              <a:solidFill>
                <a:srgbClr val="231F20"/>
              </a:solidFill>
            </a:endParaRPr>
          </a:p>
        </p:txBody>
      </p:sp>
      <p:sp>
        <p:nvSpPr>
          <p:cNvPr id="123" name="Google Shape;123;p5"/>
          <p:cNvSpPr txBox="1"/>
          <p:nvPr>
            <p:ph idx="3" type="body"/>
          </p:nvPr>
        </p:nvSpPr>
        <p:spPr>
          <a:xfrm>
            <a:off x="2653923" y="6569754"/>
            <a:ext cx="6882685" cy="227856"/>
          </a:xfrm>
          <a:prstGeom prst="rect">
            <a:avLst/>
          </a:prstGeom>
          <a:noFill/>
          <a:ln>
            <a:noFill/>
          </a:ln>
        </p:spPr>
        <p:txBody>
          <a:bodyPr anchorCtr="0" anchor="b" bIns="0" lIns="0" spcFirstLastPara="1" rIns="0" wrap="square" tIns="0">
            <a:noAutofit/>
          </a:bodyPr>
          <a:lstStyle/>
          <a:p>
            <a:pPr indent="0" lvl="0" marL="0" rtl="0" algn="l">
              <a:lnSpc>
                <a:spcPct val="110000"/>
              </a:lnSpc>
              <a:spcBef>
                <a:spcPts val="0"/>
              </a:spcBef>
              <a:spcAft>
                <a:spcPts val="0"/>
              </a:spcAft>
              <a:buClr>
                <a:schemeClr val="dk1"/>
              </a:buClr>
              <a:buSzPts val="800"/>
              <a:buNone/>
            </a:pPr>
            <a:r>
              <a:rPr lang="en-US" sz="800"/>
              <a:t>Age and sex, CV risk factors and prognostic factors of MI. AMI, acute myocardial infarction; CEC, cholesterol efflux capacity; CI, confidence interval; CV, cardiovascular; HR, hazard ratio; MI, myocardial infarction; Q, quartile </a:t>
            </a:r>
            <a:r>
              <a:rPr lang="en-US" sz="800">
                <a:solidFill>
                  <a:schemeClr val="dk1"/>
                </a:solidFill>
              </a:rPr>
              <a:t>Figures adapted from Guerin, M. et al. J Am Coll Cardiol. 2018;72:3259–69</a:t>
            </a:r>
            <a:r>
              <a:rPr lang="en-US" sz="800"/>
              <a:t>.</a:t>
            </a:r>
            <a:endParaRPr/>
          </a:p>
        </p:txBody>
      </p:sp>
      <p:grpSp>
        <p:nvGrpSpPr>
          <p:cNvPr id="124" name="Google Shape;124;p5"/>
          <p:cNvGrpSpPr/>
          <p:nvPr/>
        </p:nvGrpSpPr>
        <p:grpSpPr>
          <a:xfrm>
            <a:off x="657816" y="2070131"/>
            <a:ext cx="5231067" cy="2466709"/>
            <a:chOff x="2496591" y="2564499"/>
            <a:chExt cx="8256315" cy="3464390"/>
          </a:xfrm>
        </p:grpSpPr>
        <p:sp>
          <p:nvSpPr>
            <p:cNvPr id="125" name="Google Shape;125;p5"/>
            <p:cNvSpPr txBox="1"/>
            <p:nvPr/>
          </p:nvSpPr>
          <p:spPr>
            <a:xfrm>
              <a:off x="3708932" y="5596629"/>
              <a:ext cx="4006080" cy="43226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Follow-up (years)</a:t>
              </a:r>
              <a:endParaRPr/>
            </a:p>
          </p:txBody>
        </p:sp>
        <p:grpSp>
          <p:nvGrpSpPr>
            <p:cNvPr id="126" name="Google Shape;126;p5"/>
            <p:cNvGrpSpPr/>
            <p:nvPr/>
          </p:nvGrpSpPr>
          <p:grpSpPr>
            <a:xfrm>
              <a:off x="2496591" y="2564499"/>
              <a:ext cx="8256315" cy="3255610"/>
              <a:chOff x="4104884" y="2065248"/>
              <a:chExt cx="8628005" cy="3491902"/>
            </a:xfrm>
          </p:grpSpPr>
          <p:cxnSp>
            <p:nvCxnSpPr>
              <p:cNvPr id="127" name="Google Shape;127;p5"/>
              <p:cNvCxnSpPr/>
              <p:nvPr/>
            </p:nvCxnSpPr>
            <p:spPr>
              <a:xfrm>
                <a:off x="5275994" y="5097035"/>
                <a:ext cx="0" cy="91531"/>
              </a:xfrm>
              <a:prstGeom prst="straightConnector1">
                <a:avLst/>
              </a:prstGeom>
              <a:noFill/>
              <a:ln cap="sq" cmpd="sng" w="19050">
                <a:solidFill>
                  <a:srgbClr val="1A1918"/>
                </a:solidFill>
                <a:prstDash val="solid"/>
                <a:miter lim="800000"/>
                <a:headEnd len="med" w="med" type="none"/>
                <a:tailEnd len="med" w="med" type="none"/>
              </a:ln>
            </p:spPr>
          </p:cxnSp>
          <p:cxnSp>
            <p:nvCxnSpPr>
              <p:cNvPr id="128" name="Google Shape;128;p5"/>
              <p:cNvCxnSpPr/>
              <p:nvPr/>
            </p:nvCxnSpPr>
            <p:spPr>
              <a:xfrm>
                <a:off x="5946000" y="5097035"/>
                <a:ext cx="0" cy="91531"/>
              </a:xfrm>
              <a:prstGeom prst="straightConnector1">
                <a:avLst/>
              </a:prstGeom>
              <a:noFill/>
              <a:ln cap="sq" cmpd="sng" w="19050">
                <a:solidFill>
                  <a:srgbClr val="1A1918"/>
                </a:solidFill>
                <a:prstDash val="solid"/>
                <a:miter lim="800000"/>
                <a:headEnd len="med" w="med" type="none"/>
                <a:tailEnd len="med" w="med" type="none"/>
              </a:ln>
            </p:spPr>
          </p:cxnSp>
          <p:cxnSp>
            <p:nvCxnSpPr>
              <p:cNvPr id="129" name="Google Shape;129;p5"/>
              <p:cNvCxnSpPr/>
              <p:nvPr/>
            </p:nvCxnSpPr>
            <p:spPr>
              <a:xfrm>
                <a:off x="6612346" y="5097035"/>
                <a:ext cx="0" cy="91531"/>
              </a:xfrm>
              <a:prstGeom prst="straightConnector1">
                <a:avLst/>
              </a:prstGeom>
              <a:noFill/>
              <a:ln cap="sq" cmpd="sng" w="19050">
                <a:solidFill>
                  <a:srgbClr val="1A1918"/>
                </a:solidFill>
                <a:prstDash val="solid"/>
                <a:miter lim="800000"/>
                <a:headEnd len="med" w="med" type="none"/>
                <a:tailEnd len="med" w="med" type="none"/>
              </a:ln>
            </p:spPr>
          </p:cxnSp>
          <p:cxnSp>
            <p:nvCxnSpPr>
              <p:cNvPr id="130" name="Google Shape;130;p5"/>
              <p:cNvCxnSpPr/>
              <p:nvPr/>
            </p:nvCxnSpPr>
            <p:spPr>
              <a:xfrm>
                <a:off x="7278691" y="5097035"/>
                <a:ext cx="0" cy="91531"/>
              </a:xfrm>
              <a:prstGeom prst="straightConnector1">
                <a:avLst/>
              </a:prstGeom>
              <a:noFill/>
              <a:ln cap="sq" cmpd="sng" w="19050">
                <a:solidFill>
                  <a:srgbClr val="1A1918"/>
                </a:solidFill>
                <a:prstDash val="solid"/>
                <a:miter lim="800000"/>
                <a:headEnd len="med" w="med" type="none"/>
                <a:tailEnd len="med" w="med" type="none"/>
              </a:ln>
            </p:spPr>
          </p:cxnSp>
          <p:cxnSp>
            <p:nvCxnSpPr>
              <p:cNvPr id="131" name="Google Shape;131;p5"/>
              <p:cNvCxnSpPr/>
              <p:nvPr/>
            </p:nvCxnSpPr>
            <p:spPr>
              <a:xfrm>
                <a:off x="7948698" y="5097035"/>
                <a:ext cx="0" cy="91531"/>
              </a:xfrm>
              <a:prstGeom prst="straightConnector1">
                <a:avLst/>
              </a:prstGeom>
              <a:noFill/>
              <a:ln cap="sq" cmpd="sng" w="19050">
                <a:solidFill>
                  <a:srgbClr val="1A1918"/>
                </a:solidFill>
                <a:prstDash val="solid"/>
                <a:miter lim="800000"/>
                <a:headEnd len="med" w="med" type="none"/>
                <a:tailEnd len="med" w="med" type="none"/>
              </a:ln>
            </p:spPr>
          </p:cxnSp>
          <p:cxnSp>
            <p:nvCxnSpPr>
              <p:cNvPr id="132" name="Google Shape;132;p5"/>
              <p:cNvCxnSpPr/>
              <p:nvPr/>
            </p:nvCxnSpPr>
            <p:spPr>
              <a:xfrm>
                <a:off x="8615044" y="5097035"/>
                <a:ext cx="0" cy="91531"/>
              </a:xfrm>
              <a:prstGeom prst="straightConnector1">
                <a:avLst/>
              </a:prstGeom>
              <a:noFill/>
              <a:ln cap="sq" cmpd="sng" w="19050">
                <a:solidFill>
                  <a:srgbClr val="1A1918"/>
                </a:solidFill>
                <a:prstDash val="solid"/>
                <a:miter lim="800000"/>
                <a:headEnd len="med" w="med" type="none"/>
                <a:tailEnd len="med" w="med" type="none"/>
              </a:ln>
            </p:spPr>
          </p:cxnSp>
          <p:cxnSp>
            <p:nvCxnSpPr>
              <p:cNvPr id="133" name="Google Shape;133;p5"/>
              <p:cNvCxnSpPr/>
              <p:nvPr/>
            </p:nvCxnSpPr>
            <p:spPr>
              <a:xfrm>
                <a:off x="9285050" y="5097035"/>
                <a:ext cx="0" cy="91531"/>
              </a:xfrm>
              <a:prstGeom prst="straightConnector1">
                <a:avLst/>
              </a:prstGeom>
              <a:noFill/>
              <a:ln cap="sq" cmpd="sng" w="19050">
                <a:solidFill>
                  <a:srgbClr val="1A1918"/>
                </a:solidFill>
                <a:prstDash val="solid"/>
                <a:miter lim="800000"/>
                <a:headEnd len="med" w="med" type="none"/>
                <a:tailEnd len="med" w="med" type="none"/>
              </a:ln>
            </p:spPr>
          </p:cxnSp>
          <p:grpSp>
            <p:nvGrpSpPr>
              <p:cNvPr id="134" name="Google Shape;134;p5"/>
              <p:cNvGrpSpPr/>
              <p:nvPr/>
            </p:nvGrpSpPr>
            <p:grpSpPr>
              <a:xfrm>
                <a:off x="5188124" y="2336800"/>
                <a:ext cx="4115233" cy="2751728"/>
                <a:chOff x="5188124" y="2336800"/>
                <a:chExt cx="4115233" cy="2112535"/>
              </a:xfrm>
            </p:grpSpPr>
            <p:cxnSp>
              <p:nvCxnSpPr>
                <p:cNvPr id="135" name="Google Shape;135;p5"/>
                <p:cNvCxnSpPr/>
                <p:nvPr/>
              </p:nvCxnSpPr>
              <p:spPr>
                <a:xfrm rot="10800000">
                  <a:off x="5188124" y="4449335"/>
                  <a:ext cx="87870" cy="0"/>
                </a:xfrm>
                <a:prstGeom prst="straightConnector1">
                  <a:avLst/>
                </a:prstGeom>
                <a:noFill/>
                <a:ln cap="sq" cmpd="sng" w="19050">
                  <a:solidFill>
                    <a:srgbClr val="1A1918"/>
                  </a:solidFill>
                  <a:prstDash val="solid"/>
                  <a:miter lim="800000"/>
                  <a:headEnd len="med" w="med" type="none"/>
                  <a:tailEnd len="med" w="med" type="none"/>
                </a:ln>
              </p:spPr>
            </p:cxnSp>
            <p:cxnSp>
              <p:nvCxnSpPr>
                <p:cNvPr id="136" name="Google Shape;136;p5"/>
                <p:cNvCxnSpPr/>
                <p:nvPr/>
              </p:nvCxnSpPr>
              <p:spPr>
                <a:xfrm rot="10800000">
                  <a:off x="5188124" y="3746377"/>
                  <a:ext cx="87870" cy="0"/>
                </a:xfrm>
                <a:prstGeom prst="straightConnector1">
                  <a:avLst/>
                </a:prstGeom>
                <a:noFill/>
                <a:ln cap="sq" cmpd="sng" w="19050">
                  <a:solidFill>
                    <a:srgbClr val="1A1918"/>
                  </a:solidFill>
                  <a:prstDash val="solid"/>
                  <a:miter lim="800000"/>
                  <a:headEnd len="med" w="med" type="none"/>
                  <a:tailEnd len="med" w="med" type="none"/>
                </a:ln>
              </p:spPr>
            </p:cxnSp>
            <p:cxnSp>
              <p:nvCxnSpPr>
                <p:cNvPr id="137" name="Google Shape;137;p5"/>
                <p:cNvCxnSpPr/>
                <p:nvPr/>
              </p:nvCxnSpPr>
              <p:spPr>
                <a:xfrm rot="10800000">
                  <a:off x="5188124" y="3039758"/>
                  <a:ext cx="87870" cy="0"/>
                </a:xfrm>
                <a:prstGeom prst="straightConnector1">
                  <a:avLst/>
                </a:prstGeom>
                <a:noFill/>
                <a:ln cap="sq" cmpd="sng" w="19050">
                  <a:solidFill>
                    <a:srgbClr val="1A1918"/>
                  </a:solidFill>
                  <a:prstDash val="solid"/>
                  <a:miter lim="800000"/>
                  <a:headEnd len="med" w="med" type="none"/>
                  <a:tailEnd len="med" w="med" type="none"/>
                </a:ln>
              </p:spPr>
            </p:cxnSp>
            <p:cxnSp>
              <p:nvCxnSpPr>
                <p:cNvPr id="138" name="Google Shape;138;p5"/>
                <p:cNvCxnSpPr/>
                <p:nvPr/>
              </p:nvCxnSpPr>
              <p:spPr>
                <a:xfrm rot="10800000">
                  <a:off x="5188124" y="2336800"/>
                  <a:ext cx="87870" cy="0"/>
                </a:xfrm>
                <a:prstGeom prst="straightConnector1">
                  <a:avLst/>
                </a:prstGeom>
                <a:noFill/>
                <a:ln cap="sq" cmpd="sng" w="19050">
                  <a:solidFill>
                    <a:srgbClr val="1A1918"/>
                  </a:solidFill>
                  <a:prstDash val="solid"/>
                  <a:miter lim="800000"/>
                  <a:headEnd len="med" w="med" type="none"/>
                  <a:tailEnd len="med" w="med" type="none"/>
                </a:ln>
              </p:spPr>
            </p:cxnSp>
            <p:sp>
              <p:nvSpPr>
                <p:cNvPr id="139" name="Google Shape;139;p5"/>
                <p:cNvSpPr/>
                <p:nvPr/>
              </p:nvSpPr>
              <p:spPr>
                <a:xfrm>
                  <a:off x="5275994" y="2981178"/>
                  <a:ext cx="4012718" cy="1307062"/>
                </a:xfrm>
                <a:custGeom>
                  <a:rect b="b" l="l" r="r" t="t"/>
                  <a:pathLst>
                    <a:path extrusionOk="0" h="357" w="1096">
                      <a:moveTo>
                        <a:pt x="0" y="0"/>
                      </a:moveTo>
                      <a:lnTo>
                        <a:pt x="9" y="0"/>
                      </a:lnTo>
                      <a:lnTo>
                        <a:pt x="9" y="59"/>
                      </a:lnTo>
                      <a:lnTo>
                        <a:pt x="15" y="59"/>
                      </a:lnTo>
                      <a:lnTo>
                        <a:pt x="15" y="63"/>
                      </a:lnTo>
                      <a:lnTo>
                        <a:pt x="18" y="63"/>
                      </a:lnTo>
                      <a:lnTo>
                        <a:pt x="18" y="84"/>
                      </a:lnTo>
                      <a:lnTo>
                        <a:pt x="23" y="84"/>
                      </a:lnTo>
                      <a:lnTo>
                        <a:pt x="23" y="88"/>
                      </a:lnTo>
                      <a:lnTo>
                        <a:pt x="27" y="88"/>
                      </a:lnTo>
                      <a:lnTo>
                        <a:pt x="27" y="93"/>
                      </a:lnTo>
                      <a:lnTo>
                        <a:pt x="32" y="93"/>
                      </a:lnTo>
                      <a:lnTo>
                        <a:pt x="32" y="104"/>
                      </a:lnTo>
                      <a:lnTo>
                        <a:pt x="38" y="104"/>
                      </a:lnTo>
                      <a:lnTo>
                        <a:pt x="38" y="107"/>
                      </a:lnTo>
                      <a:lnTo>
                        <a:pt x="41" y="107"/>
                      </a:lnTo>
                      <a:lnTo>
                        <a:pt x="41" y="111"/>
                      </a:lnTo>
                      <a:lnTo>
                        <a:pt x="50" y="111"/>
                      </a:lnTo>
                      <a:lnTo>
                        <a:pt x="50" y="114"/>
                      </a:lnTo>
                      <a:lnTo>
                        <a:pt x="55" y="114"/>
                      </a:lnTo>
                      <a:lnTo>
                        <a:pt x="55" y="118"/>
                      </a:lnTo>
                      <a:lnTo>
                        <a:pt x="61" y="118"/>
                      </a:lnTo>
                      <a:lnTo>
                        <a:pt x="61" y="125"/>
                      </a:lnTo>
                      <a:lnTo>
                        <a:pt x="64" y="125"/>
                      </a:lnTo>
                      <a:lnTo>
                        <a:pt x="64" y="129"/>
                      </a:lnTo>
                      <a:lnTo>
                        <a:pt x="96" y="129"/>
                      </a:lnTo>
                      <a:lnTo>
                        <a:pt x="96" y="136"/>
                      </a:lnTo>
                      <a:lnTo>
                        <a:pt x="115" y="136"/>
                      </a:lnTo>
                      <a:lnTo>
                        <a:pt x="115" y="139"/>
                      </a:lnTo>
                      <a:lnTo>
                        <a:pt x="130" y="139"/>
                      </a:lnTo>
                      <a:lnTo>
                        <a:pt x="130" y="143"/>
                      </a:lnTo>
                      <a:lnTo>
                        <a:pt x="133" y="143"/>
                      </a:lnTo>
                      <a:lnTo>
                        <a:pt x="133" y="146"/>
                      </a:lnTo>
                      <a:lnTo>
                        <a:pt x="139" y="146"/>
                      </a:lnTo>
                      <a:lnTo>
                        <a:pt x="139" y="152"/>
                      </a:lnTo>
                      <a:lnTo>
                        <a:pt x="167" y="152"/>
                      </a:lnTo>
                      <a:lnTo>
                        <a:pt x="167" y="154"/>
                      </a:lnTo>
                      <a:lnTo>
                        <a:pt x="190" y="154"/>
                      </a:lnTo>
                      <a:lnTo>
                        <a:pt x="190" y="159"/>
                      </a:lnTo>
                      <a:lnTo>
                        <a:pt x="208" y="159"/>
                      </a:lnTo>
                      <a:lnTo>
                        <a:pt x="208" y="163"/>
                      </a:lnTo>
                      <a:lnTo>
                        <a:pt x="216" y="163"/>
                      </a:lnTo>
                      <a:lnTo>
                        <a:pt x="216" y="166"/>
                      </a:lnTo>
                      <a:lnTo>
                        <a:pt x="222" y="166"/>
                      </a:lnTo>
                      <a:lnTo>
                        <a:pt x="222" y="170"/>
                      </a:lnTo>
                      <a:lnTo>
                        <a:pt x="227" y="170"/>
                      </a:lnTo>
                      <a:lnTo>
                        <a:pt x="227" y="173"/>
                      </a:lnTo>
                      <a:lnTo>
                        <a:pt x="231" y="173"/>
                      </a:lnTo>
                      <a:lnTo>
                        <a:pt x="231" y="177"/>
                      </a:lnTo>
                      <a:lnTo>
                        <a:pt x="236" y="177"/>
                      </a:lnTo>
                      <a:lnTo>
                        <a:pt x="236" y="180"/>
                      </a:lnTo>
                      <a:lnTo>
                        <a:pt x="239" y="180"/>
                      </a:lnTo>
                      <a:lnTo>
                        <a:pt x="239" y="187"/>
                      </a:lnTo>
                      <a:lnTo>
                        <a:pt x="245" y="187"/>
                      </a:lnTo>
                      <a:lnTo>
                        <a:pt x="245" y="198"/>
                      </a:lnTo>
                      <a:lnTo>
                        <a:pt x="271" y="198"/>
                      </a:lnTo>
                      <a:lnTo>
                        <a:pt x="271" y="209"/>
                      </a:lnTo>
                      <a:lnTo>
                        <a:pt x="351" y="209"/>
                      </a:lnTo>
                      <a:lnTo>
                        <a:pt x="351" y="216"/>
                      </a:lnTo>
                      <a:lnTo>
                        <a:pt x="429" y="216"/>
                      </a:lnTo>
                      <a:lnTo>
                        <a:pt x="429" y="228"/>
                      </a:lnTo>
                      <a:lnTo>
                        <a:pt x="457" y="228"/>
                      </a:lnTo>
                      <a:lnTo>
                        <a:pt x="457" y="236"/>
                      </a:lnTo>
                      <a:lnTo>
                        <a:pt x="489" y="236"/>
                      </a:lnTo>
                      <a:lnTo>
                        <a:pt x="489" y="246"/>
                      </a:lnTo>
                      <a:lnTo>
                        <a:pt x="498" y="246"/>
                      </a:lnTo>
                      <a:lnTo>
                        <a:pt x="498" y="264"/>
                      </a:lnTo>
                      <a:lnTo>
                        <a:pt x="503" y="264"/>
                      </a:lnTo>
                      <a:lnTo>
                        <a:pt x="503" y="271"/>
                      </a:lnTo>
                      <a:lnTo>
                        <a:pt x="509" y="271"/>
                      </a:lnTo>
                      <a:lnTo>
                        <a:pt x="509" y="280"/>
                      </a:lnTo>
                      <a:lnTo>
                        <a:pt x="544" y="280"/>
                      </a:lnTo>
                      <a:lnTo>
                        <a:pt x="544" y="291"/>
                      </a:lnTo>
                      <a:lnTo>
                        <a:pt x="558" y="291"/>
                      </a:lnTo>
                      <a:lnTo>
                        <a:pt x="558" y="301"/>
                      </a:lnTo>
                      <a:lnTo>
                        <a:pt x="813" y="301"/>
                      </a:lnTo>
                      <a:lnTo>
                        <a:pt x="813" y="316"/>
                      </a:lnTo>
                      <a:lnTo>
                        <a:pt x="891" y="316"/>
                      </a:lnTo>
                      <a:lnTo>
                        <a:pt x="891" y="339"/>
                      </a:lnTo>
                      <a:lnTo>
                        <a:pt x="941" y="339"/>
                      </a:lnTo>
                      <a:lnTo>
                        <a:pt x="941" y="357"/>
                      </a:lnTo>
                      <a:lnTo>
                        <a:pt x="1096" y="357"/>
                      </a:lnTo>
                    </a:path>
                  </a:pathLst>
                </a:custGeom>
                <a:noFill/>
                <a:ln cap="flat" cmpd="sng" w="28575">
                  <a:solidFill>
                    <a:srgbClr val="FF332A"/>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140" name="Google Shape;140;p5"/>
                <p:cNvSpPr/>
                <p:nvPr/>
              </p:nvSpPr>
              <p:spPr>
                <a:xfrm>
                  <a:off x="5275994" y="2779810"/>
                  <a:ext cx="4012718" cy="1303401"/>
                </a:xfrm>
                <a:custGeom>
                  <a:rect b="b" l="l" r="r" t="t"/>
                  <a:pathLst>
                    <a:path extrusionOk="0" h="356" w="1096">
                      <a:moveTo>
                        <a:pt x="0" y="0"/>
                      </a:moveTo>
                      <a:lnTo>
                        <a:pt x="9" y="0"/>
                      </a:lnTo>
                      <a:lnTo>
                        <a:pt x="9" y="34"/>
                      </a:lnTo>
                      <a:lnTo>
                        <a:pt x="18" y="34"/>
                      </a:lnTo>
                      <a:lnTo>
                        <a:pt x="18" y="63"/>
                      </a:lnTo>
                      <a:lnTo>
                        <a:pt x="27" y="63"/>
                      </a:lnTo>
                      <a:lnTo>
                        <a:pt x="27" y="66"/>
                      </a:lnTo>
                      <a:lnTo>
                        <a:pt x="32" y="66"/>
                      </a:lnTo>
                      <a:lnTo>
                        <a:pt x="32" y="77"/>
                      </a:lnTo>
                      <a:lnTo>
                        <a:pt x="50" y="77"/>
                      </a:lnTo>
                      <a:lnTo>
                        <a:pt x="50" y="80"/>
                      </a:lnTo>
                      <a:lnTo>
                        <a:pt x="55" y="80"/>
                      </a:lnTo>
                      <a:lnTo>
                        <a:pt x="55" y="84"/>
                      </a:lnTo>
                      <a:lnTo>
                        <a:pt x="78" y="84"/>
                      </a:lnTo>
                      <a:lnTo>
                        <a:pt x="78" y="87"/>
                      </a:lnTo>
                      <a:lnTo>
                        <a:pt x="92" y="87"/>
                      </a:lnTo>
                      <a:lnTo>
                        <a:pt x="92" y="96"/>
                      </a:lnTo>
                      <a:lnTo>
                        <a:pt x="110" y="96"/>
                      </a:lnTo>
                      <a:lnTo>
                        <a:pt x="110" y="104"/>
                      </a:lnTo>
                      <a:lnTo>
                        <a:pt x="147" y="104"/>
                      </a:lnTo>
                      <a:lnTo>
                        <a:pt x="147" y="107"/>
                      </a:lnTo>
                      <a:lnTo>
                        <a:pt x="156" y="107"/>
                      </a:lnTo>
                      <a:lnTo>
                        <a:pt x="156" y="111"/>
                      </a:lnTo>
                      <a:lnTo>
                        <a:pt x="176" y="111"/>
                      </a:lnTo>
                      <a:lnTo>
                        <a:pt x="176" y="118"/>
                      </a:lnTo>
                      <a:lnTo>
                        <a:pt x="193" y="118"/>
                      </a:lnTo>
                      <a:lnTo>
                        <a:pt x="193" y="121"/>
                      </a:lnTo>
                      <a:lnTo>
                        <a:pt x="202" y="121"/>
                      </a:lnTo>
                      <a:lnTo>
                        <a:pt x="202" y="125"/>
                      </a:lnTo>
                      <a:lnTo>
                        <a:pt x="222" y="125"/>
                      </a:lnTo>
                      <a:lnTo>
                        <a:pt x="222" y="128"/>
                      </a:lnTo>
                      <a:lnTo>
                        <a:pt x="225" y="128"/>
                      </a:lnTo>
                      <a:lnTo>
                        <a:pt x="225" y="132"/>
                      </a:lnTo>
                      <a:lnTo>
                        <a:pt x="231" y="132"/>
                      </a:lnTo>
                      <a:lnTo>
                        <a:pt x="231" y="136"/>
                      </a:lnTo>
                      <a:lnTo>
                        <a:pt x="307" y="136"/>
                      </a:lnTo>
                      <a:lnTo>
                        <a:pt x="406" y="136"/>
                      </a:lnTo>
                      <a:lnTo>
                        <a:pt x="406" y="143"/>
                      </a:lnTo>
                      <a:lnTo>
                        <a:pt x="429" y="143"/>
                      </a:lnTo>
                      <a:lnTo>
                        <a:pt x="489" y="143"/>
                      </a:lnTo>
                      <a:lnTo>
                        <a:pt x="489" y="155"/>
                      </a:lnTo>
                      <a:lnTo>
                        <a:pt x="521" y="155"/>
                      </a:lnTo>
                      <a:lnTo>
                        <a:pt x="521" y="162"/>
                      </a:lnTo>
                      <a:lnTo>
                        <a:pt x="530" y="162"/>
                      </a:lnTo>
                      <a:lnTo>
                        <a:pt x="530" y="173"/>
                      </a:lnTo>
                      <a:lnTo>
                        <a:pt x="549" y="173"/>
                      </a:lnTo>
                      <a:lnTo>
                        <a:pt x="549" y="194"/>
                      </a:lnTo>
                      <a:lnTo>
                        <a:pt x="590" y="194"/>
                      </a:lnTo>
                      <a:lnTo>
                        <a:pt x="590" y="205"/>
                      </a:lnTo>
                      <a:lnTo>
                        <a:pt x="595" y="205"/>
                      </a:lnTo>
                      <a:lnTo>
                        <a:pt x="595" y="210"/>
                      </a:lnTo>
                      <a:lnTo>
                        <a:pt x="601" y="210"/>
                      </a:lnTo>
                      <a:lnTo>
                        <a:pt x="601" y="221"/>
                      </a:lnTo>
                      <a:lnTo>
                        <a:pt x="652" y="221"/>
                      </a:lnTo>
                      <a:lnTo>
                        <a:pt x="762" y="221"/>
                      </a:lnTo>
                      <a:lnTo>
                        <a:pt x="762" y="235"/>
                      </a:lnTo>
                      <a:lnTo>
                        <a:pt x="822" y="235"/>
                      </a:lnTo>
                      <a:lnTo>
                        <a:pt x="822" y="250"/>
                      </a:lnTo>
                      <a:lnTo>
                        <a:pt x="877" y="250"/>
                      </a:lnTo>
                      <a:lnTo>
                        <a:pt x="877" y="271"/>
                      </a:lnTo>
                      <a:lnTo>
                        <a:pt x="918" y="271"/>
                      </a:lnTo>
                      <a:lnTo>
                        <a:pt x="918" y="291"/>
                      </a:lnTo>
                      <a:lnTo>
                        <a:pt x="955" y="291"/>
                      </a:lnTo>
                      <a:lnTo>
                        <a:pt x="955" y="312"/>
                      </a:lnTo>
                      <a:lnTo>
                        <a:pt x="1001" y="312"/>
                      </a:lnTo>
                      <a:lnTo>
                        <a:pt x="1001" y="333"/>
                      </a:lnTo>
                      <a:lnTo>
                        <a:pt x="1061" y="333"/>
                      </a:lnTo>
                      <a:lnTo>
                        <a:pt x="1061" y="356"/>
                      </a:lnTo>
                      <a:lnTo>
                        <a:pt x="1096" y="356"/>
                      </a:lnTo>
                    </a:path>
                  </a:pathLst>
                </a:custGeom>
                <a:solidFill>
                  <a:srgbClr val="FFFFFF"/>
                </a:solidFill>
                <a:ln cap="flat" cmpd="sng" w="28575">
                  <a:solidFill>
                    <a:schemeClr val="dk1"/>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141" name="Google Shape;141;p5"/>
                <p:cNvSpPr/>
                <p:nvPr/>
              </p:nvSpPr>
              <p:spPr>
                <a:xfrm>
                  <a:off x="5275994" y="2637022"/>
                  <a:ext cx="3987089" cy="834762"/>
                </a:xfrm>
                <a:custGeom>
                  <a:rect b="b" l="l" r="r" t="t"/>
                  <a:pathLst>
                    <a:path extrusionOk="0" h="228" w="1089">
                      <a:moveTo>
                        <a:pt x="0" y="0"/>
                      </a:moveTo>
                      <a:lnTo>
                        <a:pt x="4" y="0"/>
                      </a:lnTo>
                      <a:lnTo>
                        <a:pt x="4" y="11"/>
                      </a:lnTo>
                      <a:lnTo>
                        <a:pt x="9" y="11"/>
                      </a:lnTo>
                      <a:lnTo>
                        <a:pt x="9" y="21"/>
                      </a:lnTo>
                      <a:lnTo>
                        <a:pt x="15" y="21"/>
                      </a:lnTo>
                      <a:lnTo>
                        <a:pt x="15" y="25"/>
                      </a:lnTo>
                      <a:lnTo>
                        <a:pt x="18" y="25"/>
                      </a:lnTo>
                      <a:lnTo>
                        <a:pt x="18" y="32"/>
                      </a:lnTo>
                      <a:lnTo>
                        <a:pt x="27" y="32"/>
                      </a:lnTo>
                      <a:lnTo>
                        <a:pt x="27" y="36"/>
                      </a:lnTo>
                      <a:lnTo>
                        <a:pt x="32" y="36"/>
                      </a:lnTo>
                      <a:lnTo>
                        <a:pt x="32" y="39"/>
                      </a:lnTo>
                      <a:lnTo>
                        <a:pt x="38" y="39"/>
                      </a:lnTo>
                      <a:lnTo>
                        <a:pt x="38" y="43"/>
                      </a:lnTo>
                      <a:lnTo>
                        <a:pt x="41" y="43"/>
                      </a:lnTo>
                      <a:lnTo>
                        <a:pt x="41" y="46"/>
                      </a:lnTo>
                      <a:lnTo>
                        <a:pt x="64" y="46"/>
                      </a:lnTo>
                      <a:lnTo>
                        <a:pt x="92" y="46"/>
                      </a:lnTo>
                      <a:lnTo>
                        <a:pt x="92" y="50"/>
                      </a:lnTo>
                      <a:lnTo>
                        <a:pt x="101" y="50"/>
                      </a:lnTo>
                      <a:lnTo>
                        <a:pt x="101" y="53"/>
                      </a:lnTo>
                      <a:lnTo>
                        <a:pt x="142" y="53"/>
                      </a:lnTo>
                      <a:lnTo>
                        <a:pt x="142" y="57"/>
                      </a:lnTo>
                      <a:lnTo>
                        <a:pt x="147" y="57"/>
                      </a:lnTo>
                      <a:lnTo>
                        <a:pt x="147" y="64"/>
                      </a:lnTo>
                      <a:lnTo>
                        <a:pt x="165" y="64"/>
                      </a:lnTo>
                      <a:lnTo>
                        <a:pt x="165" y="68"/>
                      </a:lnTo>
                      <a:lnTo>
                        <a:pt x="185" y="68"/>
                      </a:lnTo>
                      <a:lnTo>
                        <a:pt x="185" y="73"/>
                      </a:lnTo>
                      <a:lnTo>
                        <a:pt x="225" y="73"/>
                      </a:lnTo>
                      <a:lnTo>
                        <a:pt x="225" y="77"/>
                      </a:lnTo>
                      <a:lnTo>
                        <a:pt x="231" y="77"/>
                      </a:lnTo>
                      <a:lnTo>
                        <a:pt x="231" y="80"/>
                      </a:lnTo>
                      <a:lnTo>
                        <a:pt x="236" y="80"/>
                      </a:lnTo>
                      <a:lnTo>
                        <a:pt x="236" y="84"/>
                      </a:lnTo>
                      <a:lnTo>
                        <a:pt x="268" y="84"/>
                      </a:lnTo>
                      <a:lnTo>
                        <a:pt x="268" y="87"/>
                      </a:lnTo>
                      <a:lnTo>
                        <a:pt x="271" y="87"/>
                      </a:lnTo>
                      <a:lnTo>
                        <a:pt x="271" y="91"/>
                      </a:lnTo>
                      <a:lnTo>
                        <a:pt x="300" y="91"/>
                      </a:lnTo>
                      <a:lnTo>
                        <a:pt x="300" y="98"/>
                      </a:lnTo>
                      <a:lnTo>
                        <a:pt x="420" y="98"/>
                      </a:lnTo>
                      <a:lnTo>
                        <a:pt x="420" y="109"/>
                      </a:lnTo>
                      <a:lnTo>
                        <a:pt x="517" y="109"/>
                      </a:lnTo>
                      <a:lnTo>
                        <a:pt x="517" y="119"/>
                      </a:lnTo>
                      <a:lnTo>
                        <a:pt x="563" y="119"/>
                      </a:lnTo>
                      <a:lnTo>
                        <a:pt x="563" y="128"/>
                      </a:lnTo>
                      <a:lnTo>
                        <a:pt x="567" y="128"/>
                      </a:lnTo>
                      <a:lnTo>
                        <a:pt x="567" y="132"/>
                      </a:lnTo>
                      <a:lnTo>
                        <a:pt x="799" y="132"/>
                      </a:lnTo>
                      <a:lnTo>
                        <a:pt x="799" y="146"/>
                      </a:lnTo>
                      <a:lnTo>
                        <a:pt x="802" y="146"/>
                      </a:lnTo>
                      <a:lnTo>
                        <a:pt x="802" y="150"/>
                      </a:lnTo>
                      <a:lnTo>
                        <a:pt x="811" y="150"/>
                      </a:lnTo>
                      <a:lnTo>
                        <a:pt x="811" y="167"/>
                      </a:lnTo>
                      <a:lnTo>
                        <a:pt x="923" y="167"/>
                      </a:lnTo>
                      <a:lnTo>
                        <a:pt x="923" y="194"/>
                      </a:lnTo>
                      <a:lnTo>
                        <a:pt x="1089" y="194"/>
                      </a:lnTo>
                      <a:lnTo>
                        <a:pt x="1089" y="228"/>
                      </a:lnTo>
                    </a:path>
                  </a:pathLst>
                </a:custGeom>
                <a:solidFill>
                  <a:srgbClr val="FFFFFF"/>
                </a:solidFill>
                <a:ln cap="flat" cmpd="sng" w="28575">
                  <a:solidFill>
                    <a:schemeClr val="lt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142" name="Google Shape;142;p5"/>
                <p:cNvSpPr/>
                <p:nvPr/>
              </p:nvSpPr>
              <p:spPr>
                <a:xfrm>
                  <a:off x="5275994" y="2563797"/>
                  <a:ext cx="4027363" cy="724925"/>
                </a:xfrm>
                <a:custGeom>
                  <a:rect b="b" l="l" r="r" t="t"/>
                  <a:pathLst>
                    <a:path extrusionOk="0" h="198" w="1100">
                      <a:moveTo>
                        <a:pt x="0" y="0"/>
                      </a:moveTo>
                      <a:lnTo>
                        <a:pt x="9" y="0"/>
                      </a:lnTo>
                      <a:lnTo>
                        <a:pt x="9" y="8"/>
                      </a:lnTo>
                      <a:lnTo>
                        <a:pt x="13" y="8"/>
                      </a:lnTo>
                      <a:lnTo>
                        <a:pt x="13" y="20"/>
                      </a:lnTo>
                      <a:lnTo>
                        <a:pt x="18" y="20"/>
                      </a:lnTo>
                      <a:lnTo>
                        <a:pt x="18" y="22"/>
                      </a:lnTo>
                      <a:lnTo>
                        <a:pt x="23" y="22"/>
                      </a:lnTo>
                      <a:lnTo>
                        <a:pt x="23" y="31"/>
                      </a:lnTo>
                      <a:lnTo>
                        <a:pt x="32" y="31"/>
                      </a:lnTo>
                      <a:lnTo>
                        <a:pt x="32" y="38"/>
                      </a:lnTo>
                      <a:lnTo>
                        <a:pt x="50" y="38"/>
                      </a:lnTo>
                      <a:lnTo>
                        <a:pt x="50" y="41"/>
                      </a:lnTo>
                      <a:lnTo>
                        <a:pt x="73" y="41"/>
                      </a:lnTo>
                      <a:lnTo>
                        <a:pt x="73" y="45"/>
                      </a:lnTo>
                      <a:lnTo>
                        <a:pt x="82" y="45"/>
                      </a:lnTo>
                      <a:lnTo>
                        <a:pt x="82" y="49"/>
                      </a:lnTo>
                      <a:lnTo>
                        <a:pt x="92" y="49"/>
                      </a:lnTo>
                      <a:lnTo>
                        <a:pt x="92" y="52"/>
                      </a:lnTo>
                      <a:lnTo>
                        <a:pt x="107" y="52"/>
                      </a:lnTo>
                      <a:lnTo>
                        <a:pt x="107" y="56"/>
                      </a:lnTo>
                      <a:lnTo>
                        <a:pt x="119" y="56"/>
                      </a:lnTo>
                      <a:lnTo>
                        <a:pt x="119" y="59"/>
                      </a:lnTo>
                      <a:lnTo>
                        <a:pt x="147" y="59"/>
                      </a:lnTo>
                      <a:lnTo>
                        <a:pt x="147" y="66"/>
                      </a:lnTo>
                      <a:lnTo>
                        <a:pt x="170" y="66"/>
                      </a:lnTo>
                      <a:lnTo>
                        <a:pt x="170" y="73"/>
                      </a:lnTo>
                      <a:lnTo>
                        <a:pt x="231" y="73"/>
                      </a:lnTo>
                      <a:lnTo>
                        <a:pt x="231" y="77"/>
                      </a:lnTo>
                      <a:lnTo>
                        <a:pt x="262" y="77"/>
                      </a:lnTo>
                      <a:lnTo>
                        <a:pt x="262" y="84"/>
                      </a:lnTo>
                      <a:lnTo>
                        <a:pt x="285" y="84"/>
                      </a:lnTo>
                      <a:lnTo>
                        <a:pt x="285" y="97"/>
                      </a:lnTo>
                      <a:lnTo>
                        <a:pt x="305" y="97"/>
                      </a:lnTo>
                      <a:lnTo>
                        <a:pt x="305" y="104"/>
                      </a:lnTo>
                      <a:lnTo>
                        <a:pt x="360" y="104"/>
                      </a:lnTo>
                      <a:lnTo>
                        <a:pt x="420" y="104"/>
                      </a:lnTo>
                      <a:lnTo>
                        <a:pt x="420" y="111"/>
                      </a:lnTo>
                      <a:lnTo>
                        <a:pt x="464" y="111"/>
                      </a:lnTo>
                      <a:lnTo>
                        <a:pt x="555" y="111"/>
                      </a:lnTo>
                      <a:lnTo>
                        <a:pt x="555" y="125"/>
                      </a:lnTo>
                      <a:lnTo>
                        <a:pt x="590" y="125"/>
                      </a:lnTo>
                      <a:lnTo>
                        <a:pt x="590" y="136"/>
                      </a:lnTo>
                      <a:lnTo>
                        <a:pt x="696" y="136"/>
                      </a:lnTo>
                      <a:lnTo>
                        <a:pt x="696" y="152"/>
                      </a:lnTo>
                      <a:lnTo>
                        <a:pt x="831" y="152"/>
                      </a:lnTo>
                      <a:lnTo>
                        <a:pt x="831" y="166"/>
                      </a:lnTo>
                      <a:lnTo>
                        <a:pt x="863" y="166"/>
                      </a:lnTo>
                      <a:lnTo>
                        <a:pt x="863" y="184"/>
                      </a:lnTo>
                      <a:lnTo>
                        <a:pt x="868" y="184"/>
                      </a:lnTo>
                      <a:lnTo>
                        <a:pt x="868" y="198"/>
                      </a:lnTo>
                      <a:lnTo>
                        <a:pt x="1100" y="198"/>
                      </a:lnTo>
                    </a:path>
                  </a:pathLst>
                </a:custGeom>
                <a:noFill/>
                <a:ln cap="flat" cmpd="sng" w="2857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143" name="Google Shape;143;p5"/>
                <p:cNvSpPr/>
                <p:nvPr/>
              </p:nvSpPr>
              <p:spPr>
                <a:xfrm>
                  <a:off x="5275994" y="2336800"/>
                  <a:ext cx="4009057" cy="2112535"/>
                </a:xfrm>
                <a:custGeom>
                  <a:rect b="b" l="l" r="r" t="t"/>
                  <a:pathLst>
                    <a:path extrusionOk="0" h="577" w="1095">
                      <a:moveTo>
                        <a:pt x="0" y="0"/>
                      </a:moveTo>
                      <a:lnTo>
                        <a:pt x="0" y="577"/>
                      </a:lnTo>
                      <a:lnTo>
                        <a:pt x="1095" y="577"/>
                      </a:lnTo>
                    </a:path>
                  </a:pathLst>
                </a:custGeom>
                <a:noFill/>
                <a:ln cap="sq" cmpd="sng" w="19050">
                  <a:solidFill>
                    <a:srgbClr val="1A1918"/>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grpSp>
          <p:sp>
            <p:nvSpPr>
              <p:cNvPr id="144" name="Google Shape;144;p5"/>
              <p:cNvSpPr txBox="1"/>
              <p:nvPr/>
            </p:nvSpPr>
            <p:spPr>
              <a:xfrm>
                <a:off x="4412518" y="2106683"/>
                <a:ext cx="801647" cy="46363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100</a:t>
                </a:r>
                <a:endParaRPr/>
              </a:p>
            </p:txBody>
          </p:sp>
          <p:sp>
            <p:nvSpPr>
              <p:cNvPr id="145" name="Google Shape;145;p5"/>
              <p:cNvSpPr txBox="1"/>
              <p:nvPr/>
            </p:nvSpPr>
            <p:spPr>
              <a:xfrm>
                <a:off x="4536783" y="3022914"/>
                <a:ext cx="677383" cy="46363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90</a:t>
                </a:r>
                <a:endParaRPr/>
              </a:p>
            </p:txBody>
          </p:sp>
          <p:sp>
            <p:nvSpPr>
              <p:cNvPr id="146" name="Google Shape;146;p5"/>
              <p:cNvSpPr txBox="1"/>
              <p:nvPr/>
            </p:nvSpPr>
            <p:spPr>
              <a:xfrm>
                <a:off x="4526206" y="3939148"/>
                <a:ext cx="687959" cy="46363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80</a:t>
                </a:r>
                <a:endParaRPr/>
              </a:p>
            </p:txBody>
          </p:sp>
          <p:sp>
            <p:nvSpPr>
              <p:cNvPr id="147" name="Google Shape;147;p5"/>
              <p:cNvSpPr txBox="1"/>
              <p:nvPr/>
            </p:nvSpPr>
            <p:spPr>
              <a:xfrm>
                <a:off x="4542066" y="4855381"/>
                <a:ext cx="672095" cy="46363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70</a:t>
                </a:r>
                <a:endParaRPr/>
              </a:p>
            </p:txBody>
          </p:sp>
          <p:sp>
            <p:nvSpPr>
              <p:cNvPr id="148" name="Google Shape;148;p5"/>
              <p:cNvSpPr txBox="1"/>
              <p:nvPr/>
            </p:nvSpPr>
            <p:spPr>
              <a:xfrm rot="-5400000">
                <a:off x="2661215" y="3508917"/>
                <a:ext cx="3394978" cy="50764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Cumulative survival (%)</a:t>
                </a:r>
                <a:endParaRPr/>
              </a:p>
            </p:txBody>
          </p:sp>
          <p:sp>
            <p:nvSpPr>
              <p:cNvPr id="149" name="Google Shape;149;p5"/>
              <p:cNvSpPr txBox="1"/>
              <p:nvPr/>
            </p:nvSpPr>
            <p:spPr>
              <a:xfrm>
                <a:off x="5025875" y="5093517"/>
                <a:ext cx="500236"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0</a:t>
                </a:r>
                <a:endParaRPr/>
              </a:p>
            </p:txBody>
          </p:sp>
          <p:sp>
            <p:nvSpPr>
              <p:cNvPr id="150" name="Google Shape;150;p5"/>
              <p:cNvSpPr txBox="1"/>
              <p:nvPr/>
            </p:nvSpPr>
            <p:spPr>
              <a:xfrm>
                <a:off x="5738503" y="5093515"/>
                <a:ext cx="410342"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1</a:t>
                </a:r>
                <a:endParaRPr/>
              </a:p>
            </p:txBody>
          </p:sp>
          <p:sp>
            <p:nvSpPr>
              <p:cNvPr id="151" name="Google Shape;151;p5"/>
              <p:cNvSpPr txBox="1"/>
              <p:nvPr/>
            </p:nvSpPr>
            <p:spPr>
              <a:xfrm>
                <a:off x="6375778" y="5093515"/>
                <a:ext cx="471155"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2</a:t>
                </a:r>
                <a:endParaRPr/>
              </a:p>
            </p:txBody>
          </p:sp>
          <p:sp>
            <p:nvSpPr>
              <p:cNvPr id="152" name="Google Shape;152;p5"/>
              <p:cNvSpPr txBox="1"/>
              <p:nvPr/>
            </p:nvSpPr>
            <p:spPr>
              <a:xfrm>
                <a:off x="7044777" y="5093515"/>
                <a:ext cx="468509"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3</a:t>
                </a:r>
                <a:endParaRPr/>
              </a:p>
            </p:txBody>
          </p:sp>
          <p:sp>
            <p:nvSpPr>
              <p:cNvPr id="153" name="Google Shape;153;p5"/>
              <p:cNvSpPr txBox="1"/>
              <p:nvPr/>
            </p:nvSpPr>
            <p:spPr>
              <a:xfrm>
                <a:off x="7697916" y="5093515"/>
                <a:ext cx="497594"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4</a:t>
                </a:r>
                <a:endParaRPr/>
              </a:p>
            </p:txBody>
          </p:sp>
          <p:sp>
            <p:nvSpPr>
              <p:cNvPr id="154" name="Google Shape;154;p5"/>
              <p:cNvSpPr txBox="1"/>
              <p:nvPr/>
            </p:nvSpPr>
            <p:spPr>
              <a:xfrm>
                <a:off x="8380143" y="5093515"/>
                <a:ext cx="468509"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5</a:t>
                </a:r>
                <a:endParaRPr/>
              </a:p>
            </p:txBody>
          </p:sp>
          <p:sp>
            <p:nvSpPr>
              <p:cNvPr id="155" name="Google Shape;155;p5"/>
              <p:cNvSpPr txBox="1"/>
              <p:nvPr/>
            </p:nvSpPr>
            <p:spPr>
              <a:xfrm>
                <a:off x="9041212" y="5093515"/>
                <a:ext cx="481729" cy="46363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6</a:t>
                </a:r>
                <a:endParaRPr/>
              </a:p>
            </p:txBody>
          </p:sp>
          <p:sp>
            <p:nvSpPr>
              <p:cNvPr id="156" name="Google Shape;156;p5"/>
              <p:cNvSpPr txBox="1"/>
              <p:nvPr/>
            </p:nvSpPr>
            <p:spPr>
              <a:xfrm>
                <a:off x="9375515" y="3348109"/>
                <a:ext cx="738192"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Q4</a:t>
                </a:r>
                <a:endParaRPr/>
              </a:p>
            </p:txBody>
          </p:sp>
          <p:sp>
            <p:nvSpPr>
              <p:cNvPr id="157" name="Google Shape;157;p5"/>
              <p:cNvSpPr txBox="1"/>
              <p:nvPr/>
            </p:nvSpPr>
            <p:spPr>
              <a:xfrm>
                <a:off x="9375513" y="3659318"/>
                <a:ext cx="709110"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Q3</a:t>
                </a:r>
                <a:endParaRPr/>
              </a:p>
            </p:txBody>
          </p:sp>
          <p:sp>
            <p:nvSpPr>
              <p:cNvPr id="158" name="Google Shape;158;p5"/>
              <p:cNvSpPr txBox="1"/>
              <p:nvPr/>
            </p:nvSpPr>
            <p:spPr>
              <a:xfrm>
                <a:off x="9375510" y="4355943"/>
                <a:ext cx="711753"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Q2</a:t>
                </a:r>
                <a:endParaRPr/>
              </a:p>
            </p:txBody>
          </p:sp>
          <p:sp>
            <p:nvSpPr>
              <p:cNvPr id="159" name="Google Shape;159;p5"/>
              <p:cNvSpPr txBox="1"/>
              <p:nvPr/>
            </p:nvSpPr>
            <p:spPr>
              <a:xfrm>
                <a:off x="9375510" y="4654406"/>
                <a:ext cx="650943"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Q1</a:t>
                </a:r>
                <a:endParaRPr/>
              </a:p>
            </p:txBody>
          </p:sp>
          <p:sp>
            <p:nvSpPr>
              <p:cNvPr id="160" name="Google Shape;160;p5"/>
              <p:cNvSpPr txBox="1"/>
              <p:nvPr/>
            </p:nvSpPr>
            <p:spPr>
              <a:xfrm>
                <a:off x="9958461" y="3348109"/>
                <a:ext cx="2533441"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0.54 (0.32–0.89)</a:t>
                </a:r>
                <a:endParaRPr/>
              </a:p>
            </p:txBody>
          </p:sp>
          <p:sp>
            <p:nvSpPr>
              <p:cNvPr id="161" name="Google Shape;161;p5"/>
              <p:cNvSpPr txBox="1"/>
              <p:nvPr/>
            </p:nvSpPr>
            <p:spPr>
              <a:xfrm>
                <a:off x="9958456" y="3659318"/>
                <a:ext cx="2393310"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0.76 (0.48–1.21)</a:t>
                </a:r>
                <a:endParaRPr/>
              </a:p>
            </p:txBody>
          </p:sp>
          <p:sp>
            <p:nvSpPr>
              <p:cNvPr id="162" name="Google Shape;162;p5"/>
              <p:cNvSpPr txBox="1"/>
              <p:nvPr/>
            </p:nvSpPr>
            <p:spPr>
              <a:xfrm>
                <a:off x="9958456" y="4355943"/>
                <a:ext cx="2438259"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0.84 (0.55–1.27)</a:t>
                </a:r>
                <a:endParaRPr/>
              </a:p>
            </p:txBody>
          </p:sp>
          <p:sp>
            <p:nvSpPr>
              <p:cNvPr id="163" name="Google Shape;163;p5"/>
              <p:cNvSpPr txBox="1"/>
              <p:nvPr/>
            </p:nvSpPr>
            <p:spPr>
              <a:xfrm>
                <a:off x="9958456" y="4654406"/>
                <a:ext cx="1803708" cy="46363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Reference</a:t>
                </a:r>
                <a:endParaRPr/>
              </a:p>
            </p:txBody>
          </p:sp>
          <p:sp>
            <p:nvSpPr>
              <p:cNvPr id="164" name="Google Shape;164;p5"/>
              <p:cNvSpPr txBox="1"/>
              <p:nvPr/>
            </p:nvSpPr>
            <p:spPr>
              <a:xfrm>
                <a:off x="9042181" y="2812147"/>
                <a:ext cx="3690708" cy="4636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1A1918"/>
                    </a:solidFill>
                    <a:latin typeface="Montserrat Light"/>
                    <a:ea typeface="Montserrat Light"/>
                    <a:cs typeface="Montserrat Light"/>
                    <a:sym typeface="Montserrat Light"/>
                  </a:rPr>
                  <a:t>HR (95% CI), adjusted*</a:t>
                </a:r>
                <a:endParaRPr/>
              </a:p>
            </p:txBody>
          </p:sp>
          <p:sp>
            <p:nvSpPr>
              <p:cNvPr id="165" name="Google Shape;165;p5"/>
              <p:cNvSpPr txBox="1"/>
              <p:nvPr/>
            </p:nvSpPr>
            <p:spPr>
              <a:xfrm>
                <a:off x="5484201" y="2228033"/>
                <a:ext cx="4646942" cy="46363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a:solidFill>
                      <a:srgbClr val="1A1918"/>
                    </a:solidFill>
                    <a:latin typeface="Montserrat Light"/>
                    <a:ea typeface="Montserrat Light"/>
                    <a:cs typeface="Montserrat Light"/>
                    <a:sym typeface="Montserrat Light"/>
                  </a:rPr>
                  <a:t>CEC and Mortality in AMI</a:t>
                </a:r>
                <a:endParaRPr b="0" baseline="30000" sz="1400">
                  <a:solidFill>
                    <a:srgbClr val="1A1918"/>
                  </a:solidFill>
                  <a:latin typeface="Montserrat Light"/>
                  <a:ea typeface="Montserrat Light"/>
                  <a:cs typeface="Montserrat Light"/>
                  <a:sym typeface="Montserrat Light"/>
                </a:endParaRPr>
              </a:p>
            </p:txBody>
          </p:sp>
        </p:grpSp>
      </p:grpSp>
      <p:grpSp>
        <p:nvGrpSpPr>
          <p:cNvPr id="166" name="Google Shape;166;p5"/>
          <p:cNvGrpSpPr/>
          <p:nvPr/>
        </p:nvGrpSpPr>
        <p:grpSpPr>
          <a:xfrm>
            <a:off x="1382586" y="1783634"/>
            <a:ext cx="10165994" cy="3290731"/>
            <a:chOff x="1382586" y="2731297"/>
            <a:chExt cx="10165991" cy="3290730"/>
          </a:xfrm>
        </p:grpSpPr>
        <p:sp>
          <p:nvSpPr>
            <p:cNvPr id="167" name="Google Shape;167;p5"/>
            <p:cNvSpPr/>
            <p:nvPr/>
          </p:nvSpPr>
          <p:spPr>
            <a:xfrm>
              <a:off x="1382586" y="3346297"/>
              <a:ext cx="109162" cy="876820"/>
            </a:xfrm>
            <a:prstGeom prst="rect">
              <a:avLst/>
            </a:prstGeom>
            <a:noFill/>
            <a:ln cap="flat" cmpd="sng" w="19050">
              <a:solidFill>
                <a:srgbClr val="FEA1A5"/>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91">
                <a:solidFill>
                  <a:schemeClr val="lt1"/>
                </a:solidFill>
                <a:latin typeface="Montserrat Light"/>
                <a:ea typeface="Montserrat Light"/>
                <a:cs typeface="Montserrat Light"/>
                <a:sym typeface="Montserrat Light"/>
              </a:endParaRPr>
            </a:p>
          </p:txBody>
        </p:sp>
        <p:sp>
          <p:nvSpPr>
            <p:cNvPr id="168" name="Google Shape;168;p5"/>
            <p:cNvSpPr/>
            <p:nvPr/>
          </p:nvSpPr>
          <p:spPr>
            <a:xfrm>
              <a:off x="5852572" y="2731298"/>
              <a:ext cx="5613123" cy="3288888"/>
            </a:xfrm>
            <a:prstGeom prst="rect">
              <a:avLst/>
            </a:prstGeom>
            <a:solidFill>
              <a:schemeClr val="lt1"/>
            </a:solidFill>
            <a:ln cap="flat" cmpd="sng" w="9525">
              <a:solidFill>
                <a:srgbClr val="D8D8D8"/>
              </a:solidFill>
              <a:prstDash val="solid"/>
              <a:miter lim="800000"/>
              <a:headEnd len="sm" w="sm" type="none"/>
              <a:tailEnd len="sm" w="sm" type="none"/>
            </a:ln>
            <a:effectLst>
              <a:outerShdw blurRad="149987" algn="ctr" dir="8460000" dist="250190">
                <a:srgbClr val="000000">
                  <a:alpha val="2784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91">
                <a:solidFill>
                  <a:schemeClr val="lt1"/>
                </a:solidFill>
                <a:latin typeface="Montserrat Light"/>
                <a:ea typeface="Montserrat Light"/>
                <a:cs typeface="Montserrat Light"/>
                <a:sym typeface="Montserrat Light"/>
              </a:endParaRPr>
            </a:p>
          </p:txBody>
        </p:sp>
        <p:grpSp>
          <p:nvGrpSpPr>
            <p:cNvPr id="169" name="Google Shape;169;p5"/>
            <p:cNvGrpSpPr/>
            <p:nvPr/>
          </p:nvGrpSpPr>
          <p:grpSpPr>
            <a:xfrm>
              <a:off x="5925882" y="2957560"/>
              <a:ext cx="5622695" cy="3064467"/>
              <a:chOff x="2999037" y="2144792"/>
              <a:chExt cx="7530041" cy="3347488"/>
            </a:xfrm>
          </p:grpSpPr>
          <p:sp>
            <p:nvSpPr>
              <p:cNvPr id="170" name="Google Shape;170;p5"/>
              <p:cNvSpPr txBox="1"/>
              <p:nvPr/>
            </p:nvSpPr>
            <p:spPr>
              <a:xfrm>
                <a:off x="3748434" y="5156078"/>
                <a:ext cx="4006082"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Follow-up (days)</a:t>
                </a:r>
                <a:endParaRPr/>
              </a:p>
            </p:txBody>
          </p:sp>
          <p:cxnSp>
            <p:nvCxnSpPr>
              <p:cNvPr id="171" name="Google Shape;171;p5"/>
              <p:cNvCxnSpPr/>
              <p:nvPr/>
            </p:nvCxnSpPr>
            <p:spPr>
              <a:xfrm>
                <a:off x="3835052"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2" name="Google Shape;172;p5"/>
              <p:cNvCxnSpPr/>
              <p:nvPr/>
            </p:nvCxnSpPr>
            <p:spPr>
              <a:xfrm>
                <a:off x="4476195"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3" name="Google Shape;173;p5"/>
              <p:cNvCxnSpPr/>
              <p:nvPr/>
            </p:nvCxnSpPr>
            <p:spPr>
              <a:xfrm>
                <a:off x="5113835"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4" name="Google Shape;174;p5"/>
              <p:cNvCxnSpPr/>
              <p:nvPr/>
            </p:nvCxnSpPr>
            <p:spPr>
              <a:xfrm>
                <a:off x="5751474"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5" name="Google Shape;175;p5"/>
              <p:cNvCxnSpPr/>
              <p:nvPr/>
            </p:nvCxnSpPr>
            <p:spPr>
              <a:xfrm>
                <a:off x="6392618"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6" name="Google Shape;176;p5"/>
              <p:cNvCxnSpPr/>
              <p:nvPr/>
            </p:nvCxnSpPr>
            <p:spPr>
              <a:xfrm>
                <a:off x="7030258"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7" name="Google Shape;177;p5"/>
              <p:cNvCxnSpPr/>
              <p:nvPr/>
            </p:nvCxnSpPr>
            <p:spPr>
              <a:xfrm>
                <a:off x="7671401" y="4884764"/>
                <a:ext cx="0" cy="85337"/>
              </a:xfrm>
              <a:prstGeom prst="straightConnector1">
                <a:avLst/>
              </a:prstGeom>
              <a:noFill/>
              <a:ln cap="sq" cmpd="sng" w="19050">
                <a:solidFill>
                  <a:srgbClr val="1A1918"/>
                </a:solidFill>
                <a:prstDash val="solid"/>
                <a:miter lim="800000"/>
                <a:headEnd len="med" w="med" type="none"/>
                <a:tailEnd len="med" w="med" type="none"/>
              </a:ln>
            </p:spPr>
          </p:cxnSp>
          <p:cxnSp>
            <p:nvCxnSpPr>
              <p:cNvPr id="178" name="Google Shape;178;p5"/>
              <p:cNvCxnSpPr/>
              <p:nvPr/>
            </p:nvCxnSpPr>
            <p:spPr>
              <a:xfrm rot="10800000">
                <a:off x="3750968" y="4876833"/>
                <a:ext cx="84085" cy="0"/>
              </a:xfrm>
              <a:prstGeom prst="straightConnector1">
                <a:avLst/>
              </a:prstGeom>
              <a:noFill/>
              <a:ln cap="sq" cmpd="sng" w="19050">
                <a:solidFill>
                  <a:srgbClr val="1A1918"/>
                </a:solidFill>
                <a:prstDash val="solid"/>
                <a:miter lim="800000"/>
                <a:headEnd len="med" w="med" type="none"/>
                <a:tailEnd len="med" w="med" type="none"/>
              </a:ln>
            </p:spPr>
          </p:cxnSp>
          <p:cxnSp>
            <p:nvCxnSpPr>
              <p:cNvPr id="179" name="Google Shape;179;p5"/>
              <p:cNvCxnSpPr/>
              <p:nvPr/>
            </p:nvCxnSpPr>
            <p:spPr>
              <a:xfrm rot="10800000">
                <a:off x="3750968" y="4023141"/>
                <a:ext cx="84085" cy="0"/>
              </a:xfrm>
              <a:prstGeom prst="straightConnector1">
                <a:avLst/>
              </a:prstGeom>
              <a:noFill/>
              <a:ln cap="sq" cmpd="sng" w="19050">
                <a:solidFill>
                  <a:srgbClr val="1A1918"/>
                </a:solidFill>
                <a:prstDash val="solid"/>
                <a:miter lim="800000"/>
                <a:headEnd len="med" w="med" type="none"/>
                <a:tailEnd len="med" w="med" type="none"/>
              </a:ln>
            </p:spPr>
          </p:cxnSp>
          <p:cxnSp>
            <p:nvCxnSpPr>
              <p:cNvPr id="180" name="Google Shape;180;p5"/>
              <p:cNvCxnSpPr/>
              <p:nvPr/>
            </p:nvCxnSpPr>
            <p:spPr>
              <a:xfrm rot="10800000">
                <a:off x="3750968" y="3165004"/>
                <a:ext cx="84085" cy="0"/>
              </a:xfrm>
              <a:prstGeom prst="straightConnector1">
                <a:avLst/>
              </a:prstGeom>
              <a:noFill/>
              <a:ln cap="sq" cmpd="sng" w="19050">
                <a:solidFill>
                  <a:srgbClr val="1A1918"/>
                </a:solidFill>
                <a:prstDash val="solid"/>
                <a:miter lim="800000"/>
                <a:headEnd len="med" w="med" type="none"/>
                <a:tailEnd len="med" w="med" type="none"/>
              </a:ln>
            </p:spPr>
          </p:cxnSp>
          <p:sp>
            <p:nvSpPr>
              <p:cNvPr id="181" name="Google Shape;181;p5"/>
              <p:cNvSpPr txBox="1"/>
              <p:nvPr/>
            </p:nvSpPr>
            <p:spPr>
              <a:xfrm>
                <a:off x="3124983" y="2144792"/>
                <a:ext cx="650902" cy="33620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100</a:t>
                </a:r>
                <a:endParaRPr/>
              </a:p>
            </p:txBody>
          </p:sp>
          <p:sp>
            <p:nvSpPr>
              <p:cNvPr id="182" name="Google Shape;182;p5"/>
              <p:cNvSpPr txBox="1"/>
              <p:nvPr/>
            </p:nvSpPr>
            <p:spPr>
              <a:xfrm>
                <a:off x="3225878" y="2999026"/>
                <a:ext cx="550005" cy="33620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90</a:t>
                </a:r>
                <a:endParaRPr/>
              </a:p>
            </p:txBody>
          </p:sp>
          <p:sp>
            <p:nvSpPr>
              <p:cNvPr id="183" name="Google Shape;183;p5"/>
              <p:cNvSpPr txBox="1"/>
              <p:nvPr/>
            </p:nvSpPr>
            <p:spPr>
              <a:xfrm>
                <a:off x="3217293" y="3853260"/>
                <a:ext cx="558592" cy="33620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80</a:t>
                </a:r>
                <a:endParaRPr/>
              </a:p>
            </p:txBody>
          </p:sp>
          <p:sp>
            <p:nvSpPr>
              <p:cNvPr id="184" name="Google Shape;184;p5"/>
              <p:cNvSpPr txBox="1"/>
              <p:nvPr/>
            </p:nvSpPr>
            <p:spPr>
              <a:xfrm>
                <a:off x="3230171" y="4707488"/>
                <a:ext cx="545712" cy="336202"/>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lang="en-US" sz="1400">
                    <a:solidFill>
                      <a:srgbClr val="1A1918"/>
                    </a:solidFill>
                    <a:latin typeface="Montserrat Light"/>
                    <a:ea typeface="Montserrat Light"/>
                    <a:cs typeface="Montserrat Light"/>
                    <a:sym typeface="Montserrat Light"/>
                  </a:rPr>
                  <a:t>70</a:t>
                </a:r>
                <a:endParaRPr/>
              </a:p>
            </p:txBody>
          </p:sp>
          <p:sp>
            <p:nvSpPr>
              <p:cNvPr id="185" name="Google Shape;185;p5"/>
              <p:cNvSpPr txBox="1"/>
              <p:nvPr/>
            </p:nvSpPr>
            <p:spPr>
              <a:xfrm rot="-5400000">
                <a:off x="1924123" y="3386502"/>
                <a:ext cx="2562010" cy="41218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Cumulative survival (%)</a:t>
                </a:r>
                <a:endParaRPr/>
              </a:p>
            </p:txBody>
          </p:sp>
          <p:sp>
            <p:nvSpPr>
              <p:cNvPr id="186" name="Google Shape;186;p5"/>
              <p:cNvSpPr txBox="1"/>
              <p:nvPr/>
            </p:nvSpPr>
            <p:spPr>
              <a:xfrm>
                <a:off x="3631965" y="4929508"/>
                <a:ext cx="406170"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0</a:t>
                </a:r>
                <a:endParaRPr/>
              </a:p>
            </p:txBody>
          </p:sp>
          <p:sp>
            <p:nvSpPr>
              <p:cNvPr id="187" name="Google Shape;187;p5"/>
              <p:cNvSpPr txBox="1"/>
              <p:nvPr/>
            </p:nvSpPr>
            <p:spPr>
              <a:xfrm>
                <a:off x="4283766" y="4929508"/>
                <a:ext cx="380409"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5</a:t>
                </a:r>
                <a:endParaRPr/>
              </a:p>
            </p:txBody>
          </p:sp>
          <p:sp>
            <p:nvSpPr>
              <p:cNvPr id="188" name="Google Shape;188;p5"/>
              <p:cNvSpPr txBox="1"/>
              <p:nvPr/>
            </p:nvSpPr>
            <p:spPr>
              <a:xfrm>
                <a:off x="4866865" y="4929508"/>
                <a:ext cx="492041"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10</a:t>
                </a:r>
                <a:endParaRPr/>
              </a:p>
            </p:txBody>
          </p:sp>
          <p:sp>
            <p:nvSpPr>
              <p:cNvPr id="189" name="Google Shape;189;p5"/>
              <p:cNvSpPr txBox="1"/>
              <p:nvPr/>
            </p:nvSpPr>
            <p:spPr>
              <a:xfrm>
                <a:off x="5518663" y="4929508"/>
                <a:ext cx="466280"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15</a:t>
                </a:r>
                <a:endParaRPr/>
              </a:p>
            </p:txBody>
          </p:sp>
          <p:sp>
            <p:nvSpPr>
              <p:cNvPr id="190" name="Google Shape;190;p5"/>
              <p:cNvSpPr txBox="1"/>
              <p:nvPr/>
            </p:nvSpPr>
            <p:spPr>
              <a:xfrm>
                <a:off x="6120013" y="4929508"/>
                <a:ext cx="541417"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20</a:t>
                </a:r>
                <a:endParaRPr/>
              </a:p>
            </p:txBody>
          </p:sp>
          <p:sp>
            <p:nvSpPr>
              <p:cNvPr id="191" name="Google Shape;191;p5"/>
              <p:cNvSpPr txBox="1"/>
              <p:nvPr/>
            </p:nvSpPr>
            <p:spPr>
              <a:xfrm>
                <a:off x="6776316" y="4929508"/>
                <a:ext cx="515655"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25</a:t>
                </a:r>
                <a:endParaRPr/>
              </a:p>
            </p:txBody>
          </p:sp>
          <p:sp>
            <p:nvSpPr>
              <p:cNvPr id="192" name="Google Shape;192;p5"/>
              <p:cNvSpPr txBox="1"/>
              <p:nvPr/>
            </p:nvSpPr>
            <p:spPr>
              <a:xfrm>
                <a:off x="7398920" y="4929508"/>
                <a:ext cx="539270" cy="33620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400">
                    <a:solidFill>
                      <a:srgbClr val="1A1918"/>
                    </a:solidFill>
                    <a:latin typeface="Montserrat Light"/>
                    <a:ea typeface="Montserrat Light"/>
                    <a:cs typeface="Montserrat Light"/>
                    <a:sym typeface="Montserrat Light"/>
                  </a:rPr>
                  <a:t>30</a:t>
                </a:r>
                <a:endParaRPr/>
              </a:p>
            </p:txBody>
          </p:sp>
          <p:sp>
            <p:nvSpPr>
              <p:cNvPr id="193" name="Google Shape;193;p5"/>
              <p:cNvSpPr txBox="1"/>
              <p:nvPr/>
            </p:nvSpPr>
            <p:spPr>
              <a:xfrm>
                <a:off x="7757967" y="2477683"/>
                <a:ext cx="599380"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Q4</a:t>
                </a:r>
                <a:endParaRPr/>
              </a:p>
            </p:txBody>
          </p:sp>
          <p:sp>
            <p:nvSpPr>
              <p:cNvPr id="194" name="Google Shape;194;p5"/>
              <p:cNvSpPr txBox="1"/>
              <p:nvPr/>
            </p:nvSpPr>
            <p:spPr>
              <a:xfrm>
                <a:off x="7757967" y="2664526"/>
                <a:ext cx="575766"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Q3</a:t>
                </a:r>
                <a:endParaRPr/>
              </a:p>
            </p:txBody>
          </p:sp>
          <p:sp>
            <p:nvSpPr>
              <p:cNvPr id="195" name="Google Shape;195;p5"/>
              <p:cNvSpPr txBox="1"/>
              <p:nvPr/>
            </p:nvSpPr>
            <p:spPr>
              <a:xfrm>
                <a:off x="7757967" y="2877100"/>
                <a:ext cx="577912"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Q2</a:t>
                </a:r>
                <a:endParaRPr/>
              </a:p>
            </p:txBody>
          </p:sp>
          <p:sp>
            <p:nvSpPr>
              <p:cNvPr id="196" name="Google Shape;196;p5"/>
              <p:cNvSpPr txBox="1"/>
              <p:nvPr/>
            </p:nvSpPr>
            <p:spPr>
              <a:xfrm>
                <a:off x="7757967" y="3240667"/>
                <a:ext cx="528537"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Montserrat Light"/>
                    <a:ea typeface="Montserrat Light"/>
                    <a:cs typeface="Montserrat Light"/>
                    <a:sym typeface="Montserrat Light"/>
                  </a:rPr>
                  <a:t>Q1</a:t>
                </a:r>
                <a:endParaRPr/>
              </a:p>
            </p:txBody>
          </p:sp>
          <p:sp>
            <p:nvSpPr>
              <p:cNvPr id="197" name="Google Shape;197;p5"/>
              <p:cNvSpPr txBox="1"/>
              <p:nvPr/>
            </p:nvSpPr>
            <p:spPr>
              <a:xfrm>
                <a:off x="7618755" y="2172381"/>
                <a:ext cx="2910323" cy="3362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1A1918"/>
                    </a:solidFill>
                    <a:latin typeface="Montserrat Light"/>
                    <a:ea typeface="Montserrat Light"/>
                    <a:cs typeface="Montserrat Light"/>
                    <a:sym typeface="Montserrat Light"/>
                  </a:rPr>
                  <a:t>HR (95% CI), adjusted*</a:t>
                </a:r>
                <a:endParaRPr/>
              </a:p>
            </p:txBody>
          </p:sp>
          <p:sp>
            <p:nvSpPr>
              <p:cNvPr id="198" name="Google Shape;198;p5"/>
              <p:cNvSpPr/>
              <p:nvPr/>
            </p:nvSpPr>
            <p:spPr>
              <a:xfrm>
                <a:off x="3834127" y="2319182"/>
                <a:ext cx="3837250" cy="313404"/>
              </a:xfrm>
              <a:custGeom>
                <a:rect b="b" l="l" r="r" t="t"/>
                <a:pathLst>
                  <a:path extrusionOk="0" h="316708" w="3847155">
                    <a:moveTo>
                      <a:pt x="0" y="0"/>
                    </a:moveTo>
                    <a:lnTo>
                      <a:pt x="56680" y="0"/>
                    </a:lnTo>
                    <a:lnTo>
                      <a:pt x="56680" y="71470"/>
                    </a:lnTo>
                    <a:lnTo>
                      <a:pt x="126993" y="71470"/>
                    </a:lnTo>
                    <a:lnTo>
                      <a:pt x="126993" y="227021"/>
                    </a:lnTo>
                    <a:lnTo>
                      <a:pt x="761977" y="227021"/>
                    </a:lnTo>
                    <a:lnTo>
                      <a:pt x="761977" y="253520"/>
                    </a:lnTo>
                    <a:lnTo>
                      <a:pt x="1281905" y="253520"/>
                    </a:lnTo>
                    <a:lnTo>
                      <a:pt x="1281905" y="297089"/>
                    </a:lnTo>
                    <a:lnTo>
                      <a:pt x="2311533" y="297089"/>
                    </a:lnTo>
                    <a:lnTo>
                      <a:pt x="2311533" y="316708"/>
                    </a:lnTo>
                    <a:lnTo>
                      <a:pt x="3847155" y="316708"/>
                    </a:lnTo>
                  </a:path>
                </a:pathLst>
              </a:custGeom>
              <a:noFill/>
              <a:ln cap="sq" cmpd="sng" w="2857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199" name="Google Shape;199;p5"/>
              <p:cNvSpPr/>
              <p:nvPr/>
            </p:nvSpPr>
            <p:spPr>
              <a:xfrm>
                <a:off x="3838008" y="2319182"/>
                <a:ext cx="3833377" cy="462038"/>
              </a:xfrm>
              <a:custGeom>
                <a:rect b="b" l="l" r="r" t="t"/>
                <a:pathLst>
                  <a:path extrusionOk="0" h="466909" w="3843272">
                    <a:moveTo>
                      <a:pt x="0" y="0"/>
                    </a:moveTo>
                    <a:lnTo>
                      <a:pt x="52798" y="0"/>
                    </a:lnTo>
                    <a:lnTo>
                      <a:pt x="52798" y="101790"/>
                    </a:lnTo>
                    <a:lnTo>
                      <a:pt x="123111" y="101790"/>
                    </a:lnTo>
                    <a:lnTo>
                      <a:pt x="123111" y="181413"/>
                    </a:lnTo>
                    <a:lnTo>
                      <a:pt x="249417" y="181413"/>
                    </a:lnTo>
                    <a:lnTo>
                      <a:pt x="249417" y="245111"/>
                    </a:lnTo>
                    <a:lnTo>
                      <a:pt x="371888" y="245111"/>
                    </a:lnTo>
                    <a:lnTo>
                      <a:pt x="371888" y="269954"/>
                    </a:lnTo>
                    <a:lnTo>
                      <a:pt x="509317" y="269954"/>
                    </a:lnTo>
                    <a:lnTo>
                      <a:pt x="509317" y="307663"/>
                    </a:lnTo>
                    <a:lnTo>
                      <a:pt x="644061" y="307663"/>
                    </a:lnTo>
                    <a:lnTo>
                      <a:pt x="644061" y="334289"/>
                    </a:lnTo>
                    <a:lnTo>
                      <a:pt x="1020680" y="334289"/>
                    </a:lnTo>
                    <a:lnTo>
                      <a:pt x="1020680" y="373527"/>
                    </a:lnTo>
                    <a:lnTo>
                      <a:pt x="2044555" y="373527"/>
                    </a:lnTo>
                    <a:lnTo>
                      <a:pt x="2044555" y="397987"/>
                    </a:lnTo>
                    <a:lnTo>
                      <a:pt x="2310847" y="397987"/>
                    </a:lnTo>
                    <a:lnTo>
                      <a:pt x="2310847" y="424996"/>
                    </a:lnTo>
                    <a:lnTo>
                      <a:pt x="3335106" y="424996"/>
                    </a:lnTo>
                    <a:lnTo>
                      <a:pt x="3335106" y="441939"/>
                    </a:lnTo>
                    <a:lnTo>
                      <a:pt x="3464098" y="441939"/>
                    </a:lnTo>
                    <a:lnTo>
                      <a:pt x="3464098" y="466909"/>
                    </a:lnTo>
                    <a:lnTo>
                      <a:pt x="3843273" y="466909"/>
                    </a:lnTo>
                  </a:path>
                </a:pathLst>
              </a:custGeom>
              <a:noFill/>
              <a:ln cap="sq" cmpd="sng" w="28575">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200" name="Google Shape;200;p5"/>
              <p:cNvSpPr/>
              <p:nvPr/>
            </p:nvSpPr>
            <p:spPr>
              <a:xfrm>
                <a:off x="3837610" y="2319182"/>
                <a:ext cx="3833775" cy="692490"/>
              </a:xfrm>
              <a:custGeom>
                <a:rect b="b" l="l" r="r" t="t"/>
                <a:pathLst>
                  <a:path extrusionOk="0" h="699790" w="3843671">
                    <a:moveTo>
                      <a:pt x="0" y="0"/>
                    </a:moveTo>
                    <a:lnTo>
                      <a:pt x="53197" y="0"/>
                    </a:lnTo>
                    <a:lnTo>
                      <a:pt x="53197" y="128671"/>
                    </a:lnTo>
                    <a:lnTo>
                      <a:pt x="123509" y="128671"/>
                    </a:lnTo>
                    <a:lnTo>
                      <a:pt x="123509" y="207147"/>
                    </a:lnTo>
                    <a:lnTo>
                      <a:pt x="249816" y="207147"/>
                    </a:lnTo>
                    <a:lnTo>
                      <a:pt x="249816" y="314033"/>
                    </a:lnTo>
                    <a:lnTo>
                      <a:pt x="373949" y="314033"/>
                    </a:lnTo>
                    <a:lnTo>
                      <a:pt x="373949" y="338875"/>
                    </a:lnTo>
                    <a:lnTo>
                      <a:pt x="508821" y="338875"/>
                    </a:lnTo>
                    <a:lnTo>
                      <a:pt x="508821" y="379133"/>
                    </a:lnTo>
                    <a:lnTo>
                      <a:pt x="636661" y="379133"/>
                    </a:lnTo>
                    <a:lnTo>
                      <a:pt x="636661" y="424486"/>
                    </a:lnTo>
                    <a:lnTo>
                      <a:pt x="758110" y="424486"/>
                    </a:lnTo>
                    <a:lnTo>
                      <a:pt x="758110" y="484617"/>
                    </a:lnTo>
                    <a:lnTo>
                      <a:pt x="890297" y="484617"/>
                    </a:lnTo>
                    <a:lnTo>
                      <a:pt x="890297" y="524238"/>
                    </a:lnTo>
                    <a:lnTo>
                      <a:pt x="1662327" y="524238"/>
                    </a:lnTo>
                    <a:lnTo>
                      <a:pt x="1662327" y="569591"/>
                    </a:lnTo>
                    <a:lnTo>
                      <a:pt x="1790807" y="569591"/>
                    </a:lnTo>
                    <a:lnTo>
                      <a:pt x="1790807" y="597873"/>
                    </a:lnTo>
                    <a:lnTo>
                      <a:pt x="2427197" y="597873"/>
                    </a:lnTo>
                    <a:lnTo>
                      <a:pt x="2427197" y="616218"/>
                    </a:lnTo>
                    <a:lnTo>
                      <a:pt x="2560024" y="616218"/>
                    </a:lnTo>
                    <a:lnTo>
                      <a:pt x="2560024" y="655966"/>
                    </a:lnTo>
                    <a:lnTo>
                      <a:pt x="2817111" y="655966"/>
                    </a:lnTo>
                    <a:lnTo>
                      <a:pt x="2817111" y="676477"/>
                    </a:lnTo>
                    <a:lnTo>
                      <a:pt x="3843671" y="676477"/>
                    </a:lnTo>
                    <a:lnTo>
                      <a:pt x="3843671" y="699790"/>
                    </a:lnTo>
                  </a:path>
                </a:pathLst>
              </a:custGeom>
              <a:noFill/>
              <a:ln cap="sq" cmpd="sng" w="2857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201" name="Google Shape;201;p5"/>
              <p:cNvSpPr/>
              <p:nvPr/>
            </p:nvSpPr>
            <p:spPr>
              <a:xfrm>
                <a:off x="3857626" y="2319183"/>
                <a:ext cx="3813775" cy="1078068"/>
              </a:xfrm>
              <a:custGeom>
                <a:rect b="b" l="l" r="r" t="t"/>
                <a:pathLst>
                  <a:path extrusionOk="0" h="1082363" w="3837854">
                    <a:moveTo>
                      <a:pt x="0" y="0"/>
                    </a:moveTo>
                    <a:lnTo>
                      <a:pt x="47379" y="0"/>
                    </a:lnTo>
                    <a:lnTo>
                      <a:pt x="47379" y="162940"/>
                    </a:lnTo>
                    <a:lnTo>
                      <a:pt x="104652" y="162940"/>
                    </a:lnTo>
                    <a:lnTo>
                      <a:pt x="104652" y="374164"/>
                    </a:lnTo>
                    <a:lnTo>
                      <a:pt x="237734" y="374164"/>
                    </a:lnTo>
                    <a:lnTo>
                      <a:pt x="237734" y="483598"/>
                    </a:lnTo>
                    <a:lnTo>
                      <a:pt x="366725" y="483598"/>
                    </a:lnTo>
                    <a:lnTo>
                      <a:pt x="366725" y="549080"/>
                    </a:lnTo>
                    <a:lnTo>
                      <a:pt x="496995" y="549080"/>
                    </a:lnTo>
                    <a:lnTo>
                      <a:pt x="496995" y="610230"/>
                    </a:lnTo>
                    <a:lnTo>
                      <a:pt x="628031" y="610230"/>
                    </a:lnTo>
                    <a:lnTo>
                      <a:pt x="628031" y="653036"/>
                    </a:lnTo>
                    <a:lnTo>
                      <a:pt x="753059" y="653036"/>
                    </a:lnTo>
                    <a:lnTo>
                      <a:pt x="753059" y="696605"/>
                    </a:lnTo>
                    <a:lnTo>
                      <a:pt x="880900" y="696605"/>
                    </a:lnTo>
                    <a:lnTo>
                      <a:pt x="880900" y="786548"/>
                    </a:lnTo>
                    <a:lnTo>
                      <a:pt x="1015516" y="786548"/>
                    </a:lnTo>
                    <a:lnTo>
                      <a:pt x="1015516" y="828206"/>
                    </a:lnTo>
                    <a:lnTo>
                      <a:pt x="1138755" y="828206"/>
                    </a:lnTo>
                    <a:lnTo>
                      <a:pt x="1138755" y="884133"/>
                    </a:lnTo>
                    <a:lnTo>
                      <a:pt x="1659322" y="884133"/>
                    </a:lnTo>
                    <a:lnTo>
                      <a:pt x="1659322" y="928722"/>
                    </a:lnTo>
                    <a:lnTo>
                      <a:pt x="1779620" y="928722"/>
                    </a:lnTo>
                    <a:lnTo>
                      <a:pt x="1779620" y="990382"/>
                    </a:lnTo>
                    <a:lnTo>
                      <a:pt x="2557402" y="990382"/>
                    </a:lnTo>
                    <a:lnTo>
                      <a:pt x="2557402" y="1016117"/>
                    </a:lnTo>
                    <a:lnTo>
                      <a:pt x="2815129" y="1016117"/>
                    </a:lnTo>
                    <a:lnTo>
                      <a:pt x="2815129" y="1040959"/>
                    </a:lnTo>
                    <a:lnTo>
                      <a:pt x="3199418" y="1040959"/>
                    </a:lnTo>
                    <a:lnTo>
                      <a:pt x="3199418" y="1058922"/>
                    </a:lnTo>
                    <a:lnTo>
                      <a:pt x="3837854" y="1058922"/>
                    </a:lnTo>
                    <a:lnTo>
                      <a:pt x="3837854" y="1082363"/>
                    </a:lnTo>
                  </a:path>
                </a:pathLst>
              </a:custGeom>
              <a:noFill/>
              <a:ln cap="sq" cmpd="sng" w="28575">
                <a:solidFill>
                  <a:srgbClr val="FF332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sp>
            <p:nvSpPr>
              <p:cNvPr id="202" name="Google Shape;202;p5"/>
              <p:cNvSpPr txBox="1"/>
              <p:nvPr/>
            </p:nvSpPr>
            <p:spPr>
              <a:xfrm>
                <a:off x="8246165" y="2477682"/>
                <a:ext cx="1981904"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0.32 (0.13–0.78)</a:t>
                </a:r>
                <a:endParaRPr/>
              </a:p>
            </p:txBody>
          </p:sp>
          <p:sp>
            <p:nvSpPr>
              <p:cNvPr id="203" name="Google Shape;203;p5"/>
              <p:cNvSpPr txBox="1"/>
              <p:nvPr/>
            </p:nvSpPr>
            <p:spPr>
              <a:xfrm>
                <a:off x="8246165" y="2668347"/>
                <a:ext cx="1986198"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0.76 (0.39–1.47)</a:t>
                </a:r>
                <a:endParaRPr/>
              </a:p>
            </p:txBody>
          </p:sp>
          <p:sp>
            <p:nvSpPr>
              <p:cNvPr id="204" name="Google Shape;204;p5"/>
              <p:cNvSpPr txBox="1"/>
              <p:nvPr/>
            </p:nvSpPr>
            <p:spPr>
              <a:xfrm>
                <a:off x="8246165" y="2884737"/>
                <a:ext cx="2001227"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0.70 (0.38–1.28)</a:t>
                </a:r>
                <a:endParaRPr/>
              </a:p>
            </p:txBody>
          </p:sp>
          <p:sp>
            <p:nvSpPr>
              <p:cNvPr id="205" name="Google Shape;205;p5"/>
              <p:cNvSpPr txBox="1"/>
              <p:nvPr/>
            </p:nvSpPr>
            <p:spPr>
              <a:xfrm>
                <a:off x="8246163" y="3240667"/>
                <a:ext cx="1464532" cy="33620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Montserrat Light"/>
                    <a:ea typeface="Montserrat Light"/>
                    <a:cs typeface="Montserrat Light"/>
                    <a:sym typeface="Montserrat Light"/>
                  </a:rPr>
                  <a:t>Reference</a:t>
                </a:r>
                <a:endParaRPr/>
              </a:p>
            </p:txBody>
          </p:sp>
          <p:cxnSp>
            <p:nvCxnSpPr>
              <p:cNvPr id="206" name="Google Shape;206;p5"/>
              <p:cNvCxnSpPr/>
              <p:nvPr/>
            </p:nvCxnSpPr>
            <p:spPr>
              <a:xfrm rot="10800000">
                <a:off x="3750968" y="2311312"/>
                <a:ext cx="84085" cy="0"/>
              </a:xfrm>
              <a:prstGeom prst="straightConnector1">
                <a:avLst/>
              </a:prstGeom>
              <a:noFill/>
              <a:ln cap="sq" cmpd="sng" w="19050">
                <a:solidFill>
                  <a:srgbClr val="1A1918"/>
                </a:solidFill>
                <a:prstDash val="solid"/>
                <a:miter lim="800000"/>
                <a:headEnd len="med" w="med" type="none"/>
                <a:tailEnd len="med" w="med" type="none"/>
              </a:ln>
            </p:spPr>
          </p:cxnSp>
          <p:sp>
            <p:nvSpPr>
              <p:cNvPr id="207" name="Google Shape;207;p5"/>
              <p:cNvSpPr/>
              <p:nvPr/>
            </p:nvSpPr>
            <p:spPr>
              <a:xfrm>
                <a:off x="3835052" y="2311312"/>
                <a:ext cx="3836349" cy="2565521"/>
              </a:xfrm>
              <a:custGeom>
                <a:rect b="b" l="l" r="r" t="t"/>
                <a:pathLst>
                  <a:path extrusionOk="0" h="577" w="1095">
                    <a:moveTo>
                      <a:pt x="0" y="0"/>
                    </a:moveTo>
                    <a:lnTo>
                      <a:pt x="0" y="577"/>
                    </a:lnTo>
                    <a:lnTo>
                      <a:pt x="1095" y="577"/>
                    </a:lnTo>
                  </a:path>
                </a:pathLst>
              </a:custGeom>
              <a:noFill/>
              <a:ln cap="sq" cmpd="sng" w="19050">
                <a:solidFill>
                  <a:srgbClr val="1A1918"/>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A1918"/>
                  </a:solidFill>
                  <a:latin typeface="Montserrat Light"/>
                  <a:ea typeface="Montserrat Light"/>
                  <a:cs typeface="Montserrat Light"/>
                  <a:sym typeface="Montserrat Light"/>
                </a:endParaRPr>
              </a:p>
            </p:txBody>
          </p:sp>
        </p:grpSp>
        <p:cxnSp>
          <p:nvCxnSpPr>
            <p:cNvPr id="208" name="Google Shape;208;p5"/>
            <p:cNvCxnSpPr>
              <a:stCxn id="167" idx="0"/>
            </p:cNvCxnSpPr>
            <p:nvPr/>
          </p:nvCxnSpPr>
          <p:spPr>
            <a:xfrm flipH="1" rot="10800000">
              <a:off x="1437167" y="2731297"/>
              <a:ext cx="4410900" cy="615000"/>
            </a:xfrm>
            <a:prstGeom prst="straightConnector1">
              <a:avLst/>
            </a:prstGeom>
            <a:noFill/>
            <a:ln cap="flat" cmpd="sng" w="19050">
              <a:solidFill>
                <a:srgbClr val="FEA1A5"/>
              </a:solidFill>
              <a:prstDash val="lgDashDot"/>
              <a:miter lim="800000"/>
              <a:headEnd len="sm" w="sm" type="none"/>
              <a:tailEnd len="sm" w="sm" type="none"/>
            </a:ln>
            <a:effectLst>
              <a:outerShdw blurRad="50800" rotWithShape="0" algn="tr" dir="8100000" dist="38100">
                <a:srgbClr val="000000">
                  <a:alpha val="40000"/>
                </a:srgbClr>
              </a:outerShdw>
            </a:effectLst>
          </p:spPr>
        </p:cxnSp>
        <p:cxnSp>
          <p:nvCxnSpPr>
            <p:cNvPr id="209" name="Google Shape;209;p5"/>
            <p:cNvCxnSpPr>
              <a:stCxn id="167" idx="2"/>
            </p:cNvCxnSpPr>
            <p:nvPr/>
          </p:nvCxnSpPr>
          <p:spPr>
            <a:xfrm>
              <a:off x="1437167" y="4223117"/>
              <a:ext cx="4410900" cy="1797000"/>
            </a:xfrm>
            <a:prstGeom prst="straightConnector1">
              <a:avLst/>
            </a:prstGeom>
            <a:noFill/>
            <a:ln cap="flat" cmpd="sng" w="19050">
              <a:solidFill>
                <a:srgbClr val="FEA1A5"/>
              </a:solidFill>
              <a:prstDash val="lgDashDot"/>
              <a:miter lim="800000"/>
              <a:headEnd len="sm" w="sm" type="none"/>
              <a:tailEnd len="sm" w="sm" type="none"/>
            </a:ln>
            <a:effectLst>
              <a:outerShdw blurRad="50800" rotWithShape="0" algn="tr" dir="8100000" dist="38100">
                <a:srgbClr val="000000">
                  <a:alpha val="40000"/>
                </a:srgbClr>
              </a:outerShdw>
            </a:effectLst>
          </p:spPr>
        </p:cxnSp>
        <p:sp>
          <p:nvSpPr>
            <p:cNvPr id="210" name="Google Shape;210;p5"/>
            <p:cNvSpPr txBox="1"/>
            <p:nvPr/>
          </p:nvSpPr>
          <p:spPr>
            <a:xfrm>
              <a:off x="6436904" y="2731297"/>
              <a:ext cx="441263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a:solidFill>
                    <a:srgbClr val="1A1918"/>
                  </a:solidFill>
                  <a:latin typeface="Montserrat Light"/>
                  <a:ea typeface="Montserrat Light"/>
                  <a:cs typeface="Montserrat Light"/>
                  <a:sym typeface="Montserrat Light"/>
                </a:rPr>
                <a:t>CEC and Mortality in AMI (1-Month Follow-Up)</a:t>
              </a:r>
              <a:endParaRPr b="0" baseline="30000" sz="1400">
                <a:solidFill>
                  <a:srgbClr val="1A1918"/>
                </a:solidFill>
                <a:latin typeface="Montserrat Light"/>
                <a:ea typeface="Montserrat Light"/>
                <a:cs typeface="Montserrat Light"/>
                <a:sym typeface="Montserrat Light"/>
              </a:endParaRPr>
            </a:p>
          </p:txBody>
        </p:sp>
      </p:grpSp>
      <p:sp>
        <p:nvSpPr>
          <p:cNvPr id="211" name="Google Shape;211;p5"/>
          <p:cNvSpPr txBox="1"/>
          <p:nvPr/>
        </p:nvSpPr>
        <p:spPr>
          <a:xfrm>
            <a:off x="6588107" y="5175628"/>
            <a:ext cx="5086637" cy="36512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900"/>
              <a:buFont typeface="Arial"/>
              <a:buNone/>
            </a:pPr>
            <a:r>
              <a:rPr lang="en-US" sz="900">
                <a:solidFill>
                  <a:schemeClr val="dk1"/>
                </a:solidFill>
                <a:latin typeface="Montserrat Light"/>
                <a:ea typeface="Montserrat Light"/>
                <a:cs typeface="Montserrat Light"/>
                <a:sym typeface="Montserrat Light"/>
              </a:rPr>
              <a:t>.</a:t>
            </a:r>
            <a:endParaRPr/>
          </a:p>
        </p:txBody>
      </p:sp>
      <p:sp>
        <p:nvSpPr>
          <p:cNvPr id="212" name="Google Shape;212;p5"/>
          <p:cNvSpPr txBox="1"/>
          <p:nvPr/>
        </p:nvSpPr>
        <p:spPr>
          <a:xfrm>
            <a:off x="636294" y="4965565"/>
            <a:ext cx="45104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a:solidFill>
                  <a:schemeClr val="dk1"/>
                </a:solidFill>
                <a:latin typeface="Montserrat Light"/>
                <a:ea typeface="Montserrat Light"/>
                <a:cs typeface="Montserrat Light"/>
                <a:sym typeface="Montserrat Light"/>
              </a:rPr>
              <a:t>Q1, Q2, Q3 and Q4 relate to the quartiles of CEC measured, in both figures.</a:t>
            </a:r>
            <a:br>
              <a:rPr lang="en-US" sz="900">
                <a:solidFill>
                  <a:schemeClr val="dk1"/>
                </a:solidFill>
                <a:highlight>
                  <a:srgbClr val="FFFF00"/>
                </a:highlight>
                <a:latin typeface="Montserrat Light"/>
                <a:ea typeface="Montserrat Light"/>
                <a:cs typeface="Montserrat Light"/>
                <a:sym typeface="Montserrat Light"/>
              </a:rPr>
            </a:br>
            <a:endParaRPr sz="900">
              <a:solidFill>
                <a:schemeClr val="dk1"/>
              </a:solidFill>
              <a:latin typeface="Montserrat Light"/>
              <a:ea typeface="Montserrat Light"/>
              <a:cs typeface="Montserrat Light"/>
              <a:sym typeface="Montserrat Light"/>
            </a:endParaRPr>
          </a:p>
        </p:txBody>
      </p:sp>
      <p:sp>
        <p:nvSpPr>
          <p:cNvPr id="213" name="Google Shape;213;p5"/>
          <p:cNvSpPr txBox="1"/>
          <p:nvPr>
            <p:ph idx="1" type="body"/>
          </p:nvPr>
        </p:nvSpPr>
        <p:spPr>
          <a:xfrm>
            <a:off x="1328615" y="182938"/>
            <a:ext cx="9502313" cy="775597"/>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800"/>
              <a:buNone/>
            </a:pPr>
            <a:r>
              <a:rPr b="1" lang="en-US">
                <a:latin typeface="Arial"/>
                <a:ea typeface="Arial"/>
                <a:cs typeface="Arial"/>
                <a:sym typeface="Arial"/>
              </a:rPr>
              <a:t>Improved Cholesterol Efflux Capacity (CEC) Is Associated With Improved 6 Year Survival Following MI</a:t>
            </a:r>
            <a:endParaRPr/>
          </a:p>
        </p:txBody>
      </p:sp>
      <p:sp>
        <p:nvSpPr>
          <p:cNvPr id="214" name="Google Shape;214;p5"/>
          <p:cNvSpPr txBox="1"/>
          <p:nvPr/>
        </p:nvSpPr>
        <p:spPr>
          <a:xfrm>
            <a:off x="7104372" y="3482973"/>
            <a:ext cx="3516030" cy="646331"/>
          </a:xfrm>
          <a:prstGeom prst="rect">
            <a:avLst/>
          </a:prstGeom>
          <a:noFill/>
          <a:ln cap="flat" cmpd="sng" w="9525">
            <a:solidFill>
              <a:srgbClr val="88010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Most of the difference emerges in the first 30 days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6"/>
          <p:cNvGraphicFramePr/>
          <p:nvPr/>
        </p:nvGraphicFramePr>
        <p:xfrm>
          <a:off x="340594" y="1490441"/>
          <a:ext cx="11510811" cy="4752122"/>
        </p:xfrm>
        <a:graphic>
          <a:graphicData uri="http://schemas.openxmlformats.org/drawingml/2006/chart">
            <c:chart r:id="rId3"/>
          </a:graphicData>
        </a:graphic>
      </p:graphicFrame>
      <p:sp>
        <p:nvSpPr>
          <p:cNvPr id="221" name="Google Shape;221;p6"/>
          <p:cNvSpPr txBox="1"/>
          <p:nvPr>
            <p:ph idx="1" type="body"/>
          </p:nvPr>
        </p:nvSpPr>
        <p:spPr>
          <a:xfrm>
            <a:off x="1679787" y="193903"/>
            <a:ext cx="8866293" cy="1107996"/>
          </a:xfrm>
          <a:prstGeom prst="rect">
            <a:avLst/>
          </a:prstGeom>
          <a:solidFill>
            <a:srgbClr val="59C6FD"/>
          </a:solid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000"/>
              <a:buNone/>
            </a:pPr>
            <a:r>
              <a:rPr b="1" lang="en-US" sz="2000">
                <a:latin typeface="Arial"/>
                <a:ea typeface="Arial"/>
                <a:cs typeface="Arial"/>
                <a:sym typeface="Arial"/>
              </a:rPr>
              <a:t>CSL112</a:t>
            </a:r>
            <a:r>
              <a:rPr b="1" lang="en-US" sz="2000">
                <a:solidFill>
                  <a:schemeClr val="dk1"/>
                </a:solidFill>
                <a:latin typeface="Arial"/>
                <a:ea typeface="Arial"/>
                <a:cs typeface="Arial"/>
                <a:sym typeface="Arial"/>
              </a:rPr>
              <a:t> </a:t>
            </a:r>
            <a:r>
              <a:rPr b="1" lang="en-US" sz="2000"/>
              <a:t>Is </a:t>
            </a:r>
            <a:r>
              <a:rPr b="1" i="1" lang="en-US" sz="2000" u="none" cap="none" strike="noStrike">
                <a:solidFill>
                  <a:schemeClr val="dk1"/>
                </a:solidFill>
              </a:rPr>
              <a:t>Human</a:t>
            </a:r>
            <a:r>
              <a:rPr b="1" i="0" lang="en-US" sz="2000" u="none" cap="none" strike="noStrike">
                <a:solidFill>
                  <a:schemeClr val="dk1"/>
                </a:solidFill>
              </a:rPr>
              <a:t> ApoA-1 Purified From Human Plasma, Reconstituted With Phosphatidylcholine, Stabilized With Sucrose; Suitable For IV Infusion &amp; </a:t>
            </a:r>
            <a:r>
              <a:rPr b="1" lang="en-US" sz="2000">
                <a:latin typeface="Arial"/>
                <a:ea typeface="Arial"/>
                <a:cs typeface="Arial"/>
                <a:sym typeface="Arial"/>
              </a:rPr>
              <a:t>Produces a Significant, Dose-Dependent Improvement in Cholesterol Efflux in Post-MI Patients</a:t>
            </a:r>
            <a:endParaRPr/>
          </a:p>
        </p:txBody>
      </p:sp>
      <p:sp>
        <p:nvSpPr>
          <p:cNvPr id="222" name="Google Shape;222;p6"/>
          <p:cNvSpPr txBox="1"/>
          <p:nvPr>
            <p:ph idx="2" type="body"/>
          </p:nvPr>
        </p:nvSpPr>
        <p:spPr>
          <a:xfrm>
            <a:off x="7792996" y="6663831"/>
            <a:ext cx="3547348" cy="249771"/>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1A1918"/>
              </a:buClr>
              <a:buSzPts val="1200"/>
              <a:buNone/>
            </a:pPr>
            <a:r>
              <a:rPr i="1" lang="en-US" sz="1200">
                <a:solidFill>
                  <a:srgbClr val="1A1918"/>
                </a:solidFill>
                <a:latin typeface="Arial"/>
                <a:ea typeface="Arial"/>
                <a:cs typeface="Arial"/>
                <a:sym typeface="Arial"/>
              </a:rPr>
              <a:t>Gibson CM, et al. Circulation 2016;134:1918–30.</a:t>
            </a:r>
            <a:endParaRPr i="1" sz="1200">
              <a:latin typeface="Arial"/>
              <a:ea typeface="Arial"/>
              <a:cs typeface="Arial"/>
              <a:sym typeface="Arial"/>
            </a:endParaRPr>
          </a:p>
        </p:txBody>
      </p:sp>
      <p:sp>
        <p:nvSpPr>
          <p:cNvPr id="223" name="Google Shape;223;p6"/>
          <p:cNvSpPr txBox="1"/>
          <p:nvPr/>
        </p:nvSpPr>
        <p:spPr>
          <a:xfrm>
            <a:off x="1162508" y="6045290"/>
            <a:ext cx="10976238" cy="29990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5BF16"/>
              </a:buClr>
              <a:buSzPts val="1600"/>
              <a:buFont typeface="Arial"/>
              <a:buNone/>
            </a:pPr>
            <a:r>
              <a:rPr b="0" i="0" lang="en-US" sz="1600" u="none" cap="none" strike="noStrike">
                <a:solidFill>
                  <a:srgbClr val="1A1918"/>
                </a:solidFill>
                <a:latin typeface="Arial"/>
                <a:ea typeface="Arial"/>
                <a:cs typeface="Arial"/>
                <a:sym typeface="Arial"/>
              </a:rPr>
              <a:t>In Phase II trials, CSL112 produced a dramatic, dose-dependent increase in apoA-I levels and cholesterol efflux</a:t>
            </a:r>
            <a:r>
              <a:rPr b="0" baseline="30000" i="0" lang="en-US" sz="1600" u="none" cap="none" strike="noStrike">
                <a:solidFill>
                  <a:srgbClr val="1A1918"/>
                </a:solidFill>
                <a:latin typeface="Arial"/>
                <a:ea typeface="Arial"/>
                <a:cs typeface="Arial"/>
                <a:sym typeface="Arial"/>
              </a:rPr>
              <a:t>1</a:t>
            </a:r>
            <a:endParaRPr/>
          </a:p>
        </p:txBody>
      </p:sp>
      <p:sp>
        <p:nvSpPr>
          <p:cNvPr id="224" name="Google Shape;224;p6"/>
          <p:cNvSpPr/>
          <p:nvPr/>
        </p:nvSpPr>
        <p:spPr>
          <a:xfrm rot="-5400000">
            <a:off x="-881939" y="3195798"/>
            <a:ext cx="436801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1A1918"/>
                </a:solidFill>
                <a:latin typeface="Arial"/>
                <a:ea typeface="Arial"/>
                <a:cs typeface="Arial"/>
                <a:sym typeface="Arial"/>
              </a:rPr>
              <a:t>Fold elevation at peak after 1</a:t>
            </a:r>
            <a:r>
              <a:rPr baseline="30000" lang="en-US" sz="1800">
                <a:solidFill>
                  <a:srgbClr val="1A1918"/>
                </a:solidFill>
                <a:latin typeface="Arial"/>
                <a:ea typeface="Arial"/>
                <a:cs typeface="Arial"/>
                <a:sym typeface="Arial"/>
              </a:rPr>
              <a:t>st</a:t>
            </a:r>
            <a:r>
              <a:rPr lang="en-US" sz="1800">
                <a:solidFill>
                  <a:srgbClr val="1A1918"/>
                </a:solidFill>
                <a:latin typeface="Arial"/>
                <a:ea typeface="Arial"/>
                <a:cs typeface="Arial"/>
                <a:sym typeface="Arial"/>
              </a:rPr>
              <a:t> infusion compared to baseline</a:t>
            </a:r>
            <a:endParaRPr sz="1800">
              <a:solidFill>
                <a:srgbClr val="1A1918"/>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7"/>
          <p:cNvSpPr txBox="1"/>
          <p:nvPr>
            <p:ph idx="1" type="body"/>
          </p:nvPr>
        </p:nvSpPr>
        <p:spPr>
          <a:xfrm>
            <a:off x="1799226" y="203579"/>
            <a:ext cx="9148154" cy="818686"/>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2400"/>
              <a:buNone/>
            </a:pPr>
            <a:r>
              <a:rPr b="1" lang="en-US" sz="2400">
                <a:latin typeface="Arial"/>
                <a:ea typeface="Arial"/>
                <a:cs typeface="Arial"/>
                <a:sym typeface="Arial"/>
              </a:rPr>
              <a:t>Histology Data from Human Femoral Arteries: </a:t>
            </a:r>
            <a:endParaRPr/>
          </a:p>
          <a:p>
            <a:pPr indent="0" lvl="0" marL="0" rtl="0" algn="ctr">
              <a:lnSpc>
                <a:spcPct val="90000"/>
              </a:lnSpc>
              <a:spcBef>
                <a:spcPts val="1200"/>
              </a:spcBef>
              <a:spcAft>
                <a:spcPts val="0"/>
              </a:spcAft>
              <a:buClr>
                <a:schemeClr val="dk1"/>
              </a:buClr>
              <a:buSzPts val="2400"/>
              <a:buNone/>
            </a:pPr>
            <a:r>
              <a:rPr b="1" lang="en-US" sz="2400">
                <a:latin typeface="Arial"/>
                <a:ea typeface="Arial"/>
                <a:cs typeface="Arial"/>
                <a:sym typeface="Arial"/>
              </a:rPr>
              <a:t>ApoA-I Infusion </a:t>
            </a:r>
            <a:r>
              <a:rPr b="1" lang="en-US" sz="2400"/>
              <a:t>Reduces</a:t>
            </a:r>
            <a:r>
              <a:rPr b="1" lang="en-US" sz="2400">
                <a:latin typeface="Arial"/>
                <a:ea typeface="Arial"/>
                <a:cs typeface="Arial"/>
                <a:sym typeface="Arial"/>
              </a:rPr>
              <a:t> Macrophage &amp; Fat Content in Plaque </a:t>
            </a:r>
            <a:endParaRPr/>
          </a:p>
        </p:txBody>
      </p:sp>
      <p:sp>
        <p:nvSpPr>
          <p:cNvPr id="231" name="Google Shape;231;p7"/>
          <p:cNvSpPr txBox="1"/>
          <p:nvPr>
            <p:ph idx="3" type="body"/>
          </p:nvPr>
        </p:nvSpPr>
        <p:spPr>
          <a:xfrm>
            <a:off x="8342317" y="6661593"/>
            <a:ext cx="2709651" cy="196407"/>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1"/>
              </a:buClr>
              <a:buSzPts val="1000"/>
              <a:buNone/>
            </a:pPr>
            <a:r>
              <a:rPr i="1" lang="en-US" sz="1000">
                <a:latin typeface="Arial"/>
                <a:ea typeface="Arial"/>
                <a:cs typeface="Arial"/>
                <a:sym typeface="Arial"/>
              </a:rPr>
              <a:t>Shaw et al. Circ Res. 2008;103:1084-91</a:t>
            </a:r>
            <a:endParaRPr/>
          </a:p>
        </p:txBody>
      </p:sp>
      <p:sp>
        <p:nvSpPr>
          <p:cNvPr id="232" name="Google Shape;232;p7"/>
          <p:cNvSpPr txBox="1"/>
          <p:nvPr/>
        </p:nvSpPr>
        <p:spPr>
          <a:xfrm>
            <a:off x="701566" y="1447399"/>
            <a:ext cx="10728325" cy="390601"/>
          </a:xfrm>
          <a:prstGeom prst="rect">
            <a:avLst/>
          </a:prstGeom>
          <a:solidFill>
            <a:srgbClr val="59C6FD"/>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A1918"/>
              </a:buClr>
              <a:buSzPts val="2000"/>
              <a:buFont typeface="Arial"/>
              <a:buNone/>
            </a:pPr>
            <a:r>
              <a:rPr b="1" lang="en-US" sz="2000">
                <a:solidFill>
                  <a:srgbClr val="1A1918"/>
                </a:solidFill>
                <a:latin typeface="Arial"/>
                <a:ea typeface="Arial"/>
                <a:cs typeface="Arial"/>
                <a:sym typeface="Arial"/>
              </a:rPr>
              <a:t>A s</a:t>
            </a:r>
            <a:r>
              <a:rPr b="1" i="0" lang="en-US" sz="2000" u="none" cap="none" strike="noStrike">
                <a:solidFill>
                  <a:srgbClr val="1A1918"/>
                </a:solidFill>
                <a:latin typeface="Arial"/>
                <a:ea typeface="Arial"/>
                <a:cs typeface="Arial"/>
                <a:sym typeface="Arial"/>
              </a:rPr>
              <a:t>ingle infusion of ApoA-I (CSL111) reduced femoral plaque by &gt;50% in 5–7 days</a:t>
            </a:r>
            <a:r>
              <a:rPr b="1" baseline="30000" i="0" lang="en-US" sz="2000" u="none" cap="none" strike="noStrike">
                <a:solidFill>
                  <a:srgbClr val="1A1918"/>
                </a:solidFill>
                <a:latin typeface="Arial"/>
                <a:ea typeface="Arial"/>
                <a:cs typeface="Arial"/>
                <a:sym typeface="Arial"/>
              </a:rPr>
              <a:t>1</a:t>
            </a:r>
            <a:endParaRPr b="1" baseline="30000" i="0" sz="2000" u="none" cap="none" strike="noStrike">
              <a:solidFill>
                <a:srgbClr val="1A1918"/>
              </a:solidFill>
              <a:latin typeface="Arial"/>
              <a:ea typeface="Arial"/>
              <a:cs typeface="Arial"/>
              <a:sym typeface="Arial"/>
            </a:endParaRPr>
          </a:p>
        </p:txBody>
      </p:sp>
      <p:grpSp>
        <p:nvGrpSpPr>
          <p:cNvPr id="233" name="Google Shape;233;p7"/>
          <p:cNvGrpSpPr/>
          <p:nvPr/>
        </p:nvGrpSpPr>
        <p:grpSpPr>
          <a:xfrm>
            <a:off x="6274676" y="1841499"/>
            <a:ext cx="5585204" cy="4561940"/>
            <a:chOff x="6391275" y="1841531"/>
            <a:chExt cx="5116546" cy="3972774"/>
          </a:xfrm>
        </p:grpSpPr>
        <p:grpSp>
          <p:nvGrpSpPr>
            <p:cNvPr id="234" name="Google Shape;234;p7"/>
            <p:cNvGrpSpPr/>
            <p:nvPr/>
          </p:nvGrpSpPr>
          <p:grpSpPr>
            <a:xfrm>
              <a:off x="9616724" y="4737504"/>
              <a:ext cx="76200" cy="150968"/>
              <a:chOff x="10629900" y="4699397"/>
              <a:chExt cx="76200" cy="89773"/>
            </a:xfrm>
          </p:grpSpPr>
          <p:cxnSp>
            <p:nvCxnSpPr>
              <p:cNvPr id="235" name="Google Shape;235;p7"/>
              <p:cNvCxnSpPr/>
              <p:nvPr/>
            </p:nvCxnSpPr>
            <p:spPr>
              <a:xfrm rot="10800000">
                <a:off x="10668000" y="4699397"/>
                <a:ext cx="0" cy="89773"/>
              </a:xfrm>
              <a:prstGeom prst="straightConnector1">
                <a:avLst/>
              </a:prstGeom>
              <a:noFill/>
              <a:ln cap="flat" cmpd="sng" w="19050">
                <a:solidFill>
                  <a:schemeClr val="dk1"/>
                </a:solidFill>
                <a:prstDash val="solid"/>
                <a:miter lim="800000"/>
                <a:headEnd len="sm" w="sm" type="none"/>
                <a:tailEnd len="sm" w="sm" type="none"/>
              </a:ln>
            </p:spPr>
          </p:cxnSp>
          <p:cxnSp>
            <p:nvCxnSpPr>
              <p:cNvPr id="236" name="Google Shape;236;p7"/>
              <p:cNvCxnSpPr/>
              <p:nvPr/>
            </p:nvCxnSpPr>
            <p:spPr>
              <a:xfrm flipH="1" rot="10800000">
                <a:off x="10629900" y="4699397"/>
                <a:ext cx="76200" cy="1"/>
              </a:xfrm>
              <a:prstGeom prst="straightConnector1">
                <a:avLst/>
              </a:prstGeom>
              <a:noFill/>
              <a:ln cap="flat" cmpd="sng" w="19050">
                <a:solidFill>
                  <a:schemeClr val="dk1"/>
                </a:solidFill>
                <a:prstDash val="solid"/>
                <a:miter lim="800000"/>
                <a:headEnd len="sm" w="sm" type="none"/>
                <a:tailEnd len="sm" w="sm" type="none"/>
              </a:ln>
            </p:spPr>
          </p:cxnSp>
        </p:grpSp>
        <p:grpSp>
          <p:nvGrpSpPr>
            <p:cNvPr id="237" name="Google Shape;237;p7"/>
            <p:cNvGrpSpPr/>
            <p:nvPr/>
          </p:nvGrpSpPr>
          <p:grpSpPr>
            <a:xfrm>
              <a:off x="10361612" y="5227436"/>
              <a:ext cx="76200" cy="54477"/>
              <a:chOff x="10629900" y="4699397"/>
              <a:chExt cx="76200" cy="89773"/>
            </a:xfrm>
          </p:grpSpPr>
          <p:cxnSp>
            <p:nvCxnSpPr>
              <p:cNvPr id="238" name="Google Shape;238;p7"/>
              <p:cNvCxnSpPr/>
              <p:nvPr/>
            </p:nvCxnSpPr>
            <p:spPr>
              <a:xfrm rot="10800000">
                <a:off x="10668000" y="4699397"/>
                <a:ext cx="0" cy="89773"/>
              </a:xfrm>
              <a:prstGeom prst="straightConnector1">
                <a:avLst/>
              </a:prstGeom>
              <a:noFill/>
              <a:ln cap="flat" cmpd="sng" w="19050">
                <a:solidFill>
                  <a:schemeClr val="dk1"/>
                </a:solidFill>
                <a:prstDash val="solid"/>
                <a:miter lim="800000"/>
                <a:headEnd len="sm" w="sm" type="none"/>
                <a:tailEnd len="sm" w="sm" type="none"/>
              </a:ln>
            </p:spPr>
          </p:cxnSp>
          <p:cxnSp>
            <p:nvCxnSpPr>
              <p:cNvPr id="239" name="Google Shape;239;p7"/>
              <p:cNvCxnSpPr/>
              <p:nvPr/>
            </p:nvCxnSpPr>
            <p:spPr>
              <a:xfrm flipH="1" rot="10800000">
                <a:off x="10629900" y="4699397"/>
                <a:ext cx="76200" cy="1"/>
              </a:xfrm>
              <a:prstGeom prst="straightConnector1">
                <a:avLst/>
              </a:prstGeom>
              <a:noFill/>
              <a:ln cap="flat" cmpd="sng" w="19050">
                <a:solidFill>
                  <a:schemeClr val="dk1"/>
                </a:solidFill>
                <a:prstDash val="solid"/>
                <a:miter lim="800000"/>
                <a:headEnd len="sm" w="sm" type="none"/>
                <a:tailEnd len="sm" w="sm" type="none"/>
              </a:ln>
            </p:spPr>
          </p:cxnSp>
        </p:grpSp>
        <p:grpSp>
          <p:nvGrpSpPr>
            <p:cNvPr id="240" name="Google Shape;240;p7"/>
            <p:cNvGrpSpPr/>
            <p:nvPr/>
          </p:nvGrpSpPr>
          <p:grpSpPr>
            <a:xfrm>
              <a:off x="9616724" y="2647950"/>
              <a:ext cx="76200" cy="163882"/>
              <a:chOff x="10629900" y="4699397"/>
              <a:chExt cx="76200" cy="89773"/>
            </a:xfrm>
          </p:grpSpPr>
          <p:cxnSp>
            <p:nvCxnSpPr>
              <p:cNvPr id="241" name="Google Shape;241;p7"/>
              <p:cNvCxnSpPr/>
              <p:nvPr/>
            </p:nvCxnSpPr>
            <p:spPr>
              <a:xfrm rot="10800000">
                <a:off x="10668000" y="4699397"/>
                <a:ext cx="0" cy="89773"/>
              </a:xfrm>
              <a:prstGeom prst="straightConnector1">
                <a:avLst/>
              </a:prstGeom>
              <a:noFill/>
              <a:ln cap="flat" cmpd="sng" w="19050">
                <a:solidFill>
                  <a:schemeClr val="dk1"/>
                </a:solidFill>
                <a:prstDash val="solid"/>
                <a:miter lim="800000"/>
                <a:headEnd len="sm" w="sm" type="none"/>
                <a:tailEnd len="sm" w="sm" type="none"/>
              </a:ln>
            </p:spPr>
          </p:cxnSp>
          <p:cxnSp>
            <p:nvCxnSpPr>
              <p:cNvPr id="242" name="Google Shape;242;p7"/>
              <p:cNvCxnSpPr/>
              <p:nvPr/>
            </p:nvCxnSpPr>
            <p:spPr>
              <a:xfrm flipH="1" rot="10800000">
                <a:off x="10629900" y="4699397"/>
                <a:ext cx="76200" cy="1"/>
              </a:xfrm>
              <a:prstGeom prst="straightConnector1">
                <a:avLst/>
              </a:prstGeom>
              <a:noFill/>
              <a:ln cap="flat" cmpd="sng" w="19050">
                <a:solidFill>
                  <a:schemeClr val="dk1"/>
                </a:solidFill>
                <a:prstDash val="solid"/>
                <a:miter lim="800000"/>
                <a:headEnd len="sm" w="sm" type="none"/>
                <a:tailEnd len="sm" w="sm" type="none"/>
              </a:ln>
            </p:spPr>
          </p:cxnSp>
        </p:grpSp>
        <p:graphicFrame>
          <p:nvGraphicFramePr>
            <p:cNvPr id="243" name="Google Shape;243;p7"/>
            <p:cNvGraphicFramePr/>
            <p:nvPr/>
          </p:nvGraphicFramePr>
          <p:xfrm>
            <a:off x="6391275" y="1841531"/>
            <a:ext cx="5111285" cy="2153602"/>
          </p:xfrm>
          <a:graphic>
            <a:graphicData uri="http://schemas.openxmlformats.org/drawingml/2006/chart">
              <c:chart r:id="rId3"/>
            </a:graphicData>
          </a:graphic>
        </p:graphicFrame>
        <p:grpSp>
          <p:nvGrpSpPr>
            <p:cNvPr id="244" name="Google Shape;244;p7"/>
            <p:cNvGrpSpPr/>
            <p:nvPr/>
          </p:nvGrpSpPr>
          <p:grpSpPr>
            <a:xfrm>
              <a:off x="10361612" y="3092855"/>
              <a:ext cx="76200" cy="130206"/>
              <a:chOff x="10629900" y="4699397"/>
              <a:chExt cx="76200" cy="89773"/>
            </a:xfrm>
          </p:grpSpPr>
          <p:cxnSp>
            <p:nvCxnSpPr>
              <p:cNvPr id="245" name="Google Shape;245;p7"/>
              <p:cNvCxnSpPr/>
              <p:nvPr/>
            </p:nvCxnSpPr>
            <p:spPr>
              <a:xfrm rot="10800000">
                <a:off x="10668000" y="4699397"/>
                <a:ext cx="0" cy="89773"/>
              </a:xfrm>
              <a:prstGeom prst="straightConnector1">
                <a:avLst/>
              </a:prstGeom>
              <a:noFill/>
              <a:ln cap="flat" cmpd="sng" w="19050">
                <a:solidFill>
                  <a:schemeClr val="dk1"/>
                </a:solidFill>
                <a:prstDash val="solid"/>
                <a:miter lim="800000"/>
                <a:headEnd len="sm" w="sm" type="none"/>
                <a:tailEnd len="sm" w="sm" type="none"/>
              </a:ln>
            </p:spPr>
          </p:cxnSp>
          <p:cxnSp>
            <p:nvCxnSpPr>
              <p:cNvPr id="246" name="Google Shape;246;p7"/>
              <p:cNvCxnSpPr/>
              <p:nvPr/>
            </p:nvCxnSpPr>
            <p:spPr>
              <a:xfrm flipH="1" rot="10800000">
                <a:off x="10629900" y="4699397"/>
                <a:ext cx="76200" cy="1"/>
              </a:xfrm>
              <a:prstGeom prst="straightConnector1">
                <a:avLst/>
              </a:prstGeom>
              <a:noFill/>
              <a:ln cap="flat" cmpd="sng" w="19050">
                <a:solidFill>
                  <a:schemeClr val="dk1"/>
                </a:solidFill>
                <a:prstDash val="solid"/>
                <a:miter lim="800000"/>
                <a:headEnd len="sm" w="sm" type="none"/>
                <a:tailEnd len="sm" w="sm" type="none"/>
              </a:ln>
            </p:spPr>
          </p:cxnSp>
        </p:grpSp>
        <p:sp>
          <p:nvSpPr>
            <p:cNvPr id="247" name="Google Shape;247;p7"/>
            <p:cNvSpPr txBox="1"/>
            <p:nvPr/>
          </p:nvSpPr>
          <p:spPr>
            <a:xfrm>
              <a:off x="10290770" y="5061165"/>
              <a:ext cx="220266" cy="3216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1918"/>
                </a:buClr>
                <a:buSzPts val="1800"/>
                <a:buFont typeface="Arial"/>
                <a:buNone/>
              </a:pPr>
              <a:r>
                <a:rPr b="0" i="0" lang="en-US" sz="1800" u="none" cap="none" strike="noStrike">
                  <a:solidFill>
                    <a:srgbClr val="1A1918"/>
                  </a:solidFill>
                  <a:latin typeface="Arial"/>
                  <a:ea typeface="Arial"/>
                  <a:cs typeface="Arial"/>
                  <a:sym typeface="Arial"/>
                </a:rPr>
                <a:t>*</a:t>
              </a:r>
              <a:endParaRPr/>
            </a:p>
          </p:txBody>
        </p:sp>
        <p:graphicFrame>
          <p:nvGraphicFramePr>
            <p:cNvPr id="248" name="Google Shape;248;p7"/>
            <p:cNvGraphicFramePr/>
            <p:nvPr/>
          </p:nvGraphicFramePr>
          <p:xfrm>
            <a:off x="6396536" y="3660703"/>
            <a:ext cx="5111285" cy="2153602"/>
          </p:xfrm>
          <a:graphic>
            <a:graphicData uri="http://schemas.openxmlformats.org/drawingml/2006/chart">
              <c:chart r:id="rId4"/>
            </a:graphicData>
          </a:graphic>
        </p:graphicFrame>
        <p:sp>
          <p:nvSpPr>
            <p:cNvPr id="249" name="Google Shape;249;p7"/>
            <p:cNvSpPr txBox="1"/>
            <p:nvPr/>
          </p:nvSpPr>
          <p:spPr>
            <a:xfrm>
              <a:off x="10290770" y="2925322"/>
              <a:ext cx="220266" cy="3216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A1918"/>
                </a:buClr>
                <a:buSzPts val="1800"/>
                <a:buFont typeface="Arial"/>
                <a:buNone/>
              </a:pPr>
              <a:r>
                <a:rPr b="0" i="0" lang="en-US" sz="1800" u="none" cap="none" strike="noStrike">
                  <a:solidFill>
                    <a:srgbClr val="1A1918"/>
                  </a:solidFill>
                  <a:latin typeface="Arial"/>
                  <a:ea typeface="Arial"/>
                  <a:cs typeface="Arial"/>
                  <a:sym typeface="Arial"/>
                </a:rPr>
                <a:t>*</a:t>
              </a:r>
              <a:endParaRPr/>
            </a:p>
          </p:txBody>
        </p:sp>
      </p:grpSp>
      <p:grpSp>
        <p:nvGrpSpPr>
          <p:cNvPr id="250" name="Google Shape;250;p7"/>
          <p:cNvGrpSpPr/>
          <p:nvPr/>
        </p:nvGrpSpPr>
        <p:grpSpPr>
          <a:xfrm>
            <a:off x="3409861" y="2487306"/>
            <a:ext cx="3606845" cy="3441903"/>
            <a:chOff x="1474630" y="2666410"/>
            <a:chExt cx="3017395" cy="2967734"/>
          </a:xfrm>
        </p:grpSpPr>
        <p:pic>
          <p:nvPicPr>
            <p:cNvPr id="251" name="Google Shape;251;p7"/>
            <p:cNvPicPr preferRelativeResize="0"/>
            <p:nvPr/>
          </p:nvPicPr>
          <p:blipFill rotWithShape="1">
            <a:blip r:embed="rId5">
              <a:alphaModFix/>
            </a:blip>
            <a:srcRect b="0" l="0" r="0" t="0"/>
            <a:stretch/>
          </p:blipFill>
          <p:spPr>
            <a:xfrm>
              <a:off x="1474630" y="2785002"/>
              <a:ext cx="2985496" cy="1345013"/>
            </a:xfrm>
            <a:prstGeom prst="rect">
              <a:avLst/>
            </a:prstGeom>
            <a:noFill/>
            <a:ln>
              <a:noFill/>
            </a:ln>
          </p:spPr>
        </p:pic>
        <p:grpSp>
          <p:nvGrpSpPr>
            <p:cNvPr id="252" name="Google Shape;252;p7"/>
            <p:cNvGrpSpPr/>
            <p:nvPr/>
          </p:nvGrpSpPr>
          <p:grpSpPr>
            <a:xfrm>
              <a:off x="1506529" y="4099204"/>
              <a:ext cx="2898646" cy="238839"/>
              <a:chOff x="1506529" y="4454175"/>
              <a:chExt cx="2898646" cy="238839"/>
            </a:xfrm>
          </p:grpSpPr>
          <p:sp>
            <p:nvSpPr>
              <p:cNvPr id="253" name="Google Shape;253;p7"/>
              <p:cNvSpPr txBox="1"/>
              <p:nvPr/>
            </p:nvSpPr>
            <p:spPr>
              <a:xfrm>
                <a:off x="1506529" y="4454175"/>
                <a:ext cx="1417424" cy="2388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Placebo	</a:t>
                </a:r>
                <a:endParaRPr sz="1200">
                  <a:solidFill>
                    <a:schemeClr val="dk1"/>
                  </a:solidFill>
                  <a:latin typeface="Arial"/>
                  <a:ea typeface="Arial"/>
                  <a:cs typeface="Arial"/>
                  <a:sym typeface="Arial"/>
                </a:endParaRPr>
              </a:p>
            </p:txBody>
          </p:sp>
          <p:sp>
            <p:nvSpPr>
              <p:cNvPr id="254" name="Google Shape;254;p7"/>
              <p:cNvSpPr txBox="1"/>
              <p:nvPr/>
            </p:nvSpPr>
            <p:spPr>
              <a:xfrm>
                <a:off x="2987751" y="4454175"/>
                <a:ext cx="1417424" cy="2388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rHDL</a:t>
                </a:r>
                <a:endParaRPr sz="1200">
                  <a:solidFill>
                    <a:schemeClr val="dk1"/>
                  </a:solidFill>
                  <a:latin typeface="Arial"/>
                  <a:ea typeface="Arial"/>
                  <a:cs typeface="Arial"/>
                  <a:sym typeface="Arial"/>
                </a:endParaRPr>
              </a:p>
            </p:txBody>
          </p:sp>
        </p:grpSp>
        <p:grpSp>
          <p:nvGrpSpPr>
            <p:cNvPr id="255" name="Google Shape;255;p7"/>
            <p:cNvGrpSpPr/>
            <p:nvPr/>
          </p:nvGrpSpPr>
          <p:grpSpPr>
            <a:xfrm>
              <a:off x="1474630" y="2666410"/>
              <a:ext cx="2898646" cy="238839"/>
              <a:chOff x="1506529" y="4454175"/>
              <a:chExt cx="2898646" cy="238839"/>
            </a:xfrm>
          </p:grpSpPr>
          <p:sp>
            <p:nvSpPr>
              <p:cNvPr id="256" name="Google Shape;256;p7"/>
              <p:cNvSpPr txBox="1"/>
              <p:nvPr/>
            </p:nvSpPr>
            <p:spPr>
              <a:xfrm>
                <a:off x="1506529" y="4454175"/>
                <a:ext cx="1417424" cy="2388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Placebo	</a:t>
                </a:r>
                <a:endParaRPr sz="1200">
                  <a:solidFill>
                    <a:schemeClr val="dk1"/>
                  </a:solidFill>
                  <a:latin typeface="Arial"/>
                  <a:ea typeface="Arial"/>
                  <a:cs typeface="Arial"/>
                  <a:sym typeface="Arial"/>
                </a:endParaRPr>
              </a:p>
            </p:txBody>
          </p:sp>
          <p:sp>
            <p:nvSpPr>
              <p:cNvPr id="257" name="Google Shape;257;p7"/>
              <p:cNvSpPr txBox="1"/>
              <p:nvPr/>
            </p:nvSpPr>
            <p:spPr>
              <a:xfrm>
                <a:off x="2987751" y="4454175"/>
                <a:ext cx="1417424" cy="2388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rHDL</a:t>
                </a:r>
                <a:endParaRPr sz="1200">
                  <a:solidFill>
                    <a:schemeClr val="dk1"/>
                  </a:solidFill>
                  <a:latin typeface="Arial"/>
                  <a:ea typeface="Arial"/>
                  <a:cs typeface="Arial"/>
                  <a:sym typeface="Arial"/>
                </a:endParaRPr>
              </a:p>
            </p:txBody>
          </p:sp>
        </p:grpSp>
        <p:pic>
          <p:nvPicPr>
            <p:cNvPr id="258" name="Google Shape;258;p7"/>
            <p:cNvPicPr preferRelativeResize="0"/>
            <p:nvPr/>
          </p:nvPicPr>
          <p:blipFill rotWithShape="1">
            <a:blip r:embed="rId6">
              <a:alphaModFix/>
            </a:blip>
            <a:srcRect b="0" l="0" r="0" t="0"/>
            <a:stretch/>
          </p:blipFill>
          <p:spPr>
            <a:xfrm>
              <a:off x="1506529" y="4345393"/>
              <a:ext cx="2985496" cy="1288751"/>
            </a:xfrm>
            <a:prstGeom prst="rect">
              <a:avLst/>
            </a:prstGeom>
            <a:noFill/>
            <a:ln>
              <a:noFill/>
            </a:ln>
          </p:spPr>
        </p:pic>
      </p:grpSp>
      <p:grpSp>
        <p:nvGrpSpPr>
          <p:cNvPr id="259" name="Google Shape;259;p7"/>
          <p:cNvGrpSpPr/>
          <p:nvPr/>
        </p:nvGrpSpPr>
        <p:grpSpPr>
          <a:xfrm>
            <a:off x="277321" y="2916264"/>
            <a:ext cx="2680289" cy="2695811"/>
            <a:chOff x="609600" y="1447800"/>
            <a:chExt cx="7695932" cy="5637667"/>
          </a:xfrm>
        </p:grpSpPr>
        <p:grpSp>
          <p:nvGrpSpPr>
            <p:cNvPr id="260" name="Google Shape;260;p7"/>
            <p:cNvGrpSpPr/>
            <p:nvPr/>
          </p:nvGrpSpPr>
          <p:grpSpPr>
            <a:xfrm>
              <a:off x="3937000" y="2286000"/>
              <a:ext cx="4368532" cy="1773054"/>
              <a:chOff x="2640" y="2352"/>
              <a:chExt cx="3125" cy="1175"/>
            </a:xfrm>
          </p:grpSpPr>
          <p:pic>
            <p:nvPicPr>
              <p:cNvPr descr="whole_system_photo" id="261" name="Google Shape;261;p7"/>
              <p:cNvPicPr preferRelativeResize="0"/>
              <p:nvPr/>
            </p:nvPicPr>
            <p:blipFill rotWithShape="1">
              <a:blip r:embed="rId7">
                <a:alphaModFix/>
              </a:blip>
              <a:srcRect b="0" l="0" r="0" t="0"/>
              <a:stretch/>
            </p:blipFill>
            <p:spPr>
              <a:xfrm>
                <a:off x="2640" y="2352"/>
                <a:ext cx="1536" cy="1169"/>
              </a:xfrm>
              <a:prstGeom prst="rect">
                <a:avLst/>
              </a:prstGeom>
              <a:noFill/>
              <a:ln>
                <a:noFill/>
              </a:ln>
            </p:spPr>
          </p:pic>
          <p:pic>
            <p:nvPicPr>
              <p:cNvPr descr="silverhawk_us_procedure_1" id="262" name="Google Shape;262;p7"/>
              <p:cNvPicPr preferRelativeResize="0"/>
              <p:nvPr/>
            </p:nvPicPr>
            <p:blipFill rotWithShape="1">
              <a:blip r:embed="rId8">
                <a:alphaModFix/>
              </a:blip>
              <a:srcRect b="0" l="0" r="0" t="0"/>
              <a:stretch/>
            </p:blipFill>
            <p:spPr>
              <a:xfrm>
                <a:off x="4176" y="2352"/>
                <a:ext cx="1589" cy="1175"/>
              </a:xfrm>
              <a:prstGeom prst="rect">
                <a:avLst/>
              </a:prstGeom>
              <a:noFill/>
              <a:ln>
                <a:noFill/>
              </a:ln>
            </p:spPr>
          </p:pic>
        </p:grpSp>
        <p:pic>
          <p:nvPicPr>
            <p:cNvPr id="263" name="Google Shape;263;p7"/>
            <p:cNvPicPr preferRelativeResize="0"/>
            <p:nvPr/>
          </p:nvPicPr>
          <p:blipFill rotWithShape="1">
            <a:blip r:embed="rId9">
              <a:alphaModFix/>
            </a:blip>
            <a:srcRect b="0" l="0" r="0" t="0"/>
            <a:stretch/>
          </p:blipFill>
          <p:spPr>
            <a:xfrm>
              <a:off x="4821466" y="4572000"/>
              <a:ext cx="2608067" cy="1548000"/>
            </a:xfrm>
            <a:prstGeom prst="rect">
              <a:avLst/>
            </a:prstGeom>
            <a:noFill/>
            <a:ln>
              <a:noFill/>
            </a:ln>
          </p:spPr>
        </p:pic>
        <p:sp>
          <p:nvSpPr>
            <p:cNvPr id="264" name="Google Shape;264;p7"/>
            <p:cNvSpPr txBox="1"/>
            <p:nvPr/>
          </p:nvSpPr>
          <p:spPr>
            <a:xfrm>
              <a:off x="5270136" y="6120001"/>
              <a:ext cx="530419" cy="9654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grpSp>
          <p:nvGrpSpPr>
            <p:cNvPr id="265" name="Google Shape;265;p7"/>
            <p:cNvGrpSpPr/>
            <p:nvPr/>
          </p:nvGrpSpPr>
          <p:grpSpPr>
            <a:xfrm>
              <a:off x="609600" y="1447800"/>
              <a:ext cx="2895600" cy="5048250"/>
              <a:chOff x="609600" y="1447800"/>
              <a:chExt cx="2895600" cy="5048250"/>
            </a:xfrm>
          </p:grpSpPr>
          <p:pic>
            <p:nvPicPr>
              <p:cNvPr id="266" name="Google Shape;266;p7"/>
              <p:cNvPicPr preferRelativeResize="0"/>
              <p:nvPr/>
            </p:nvPicPr>
            <p:blipFill rotWithShape="1">
              <a:blip r:embed="rId10">
                <a:alphaModFix/>
              </a:blip>
              <a:srcRect b="0" l="0" r="53773" t="0"/>
              <a:stretch/>
            </p:blipFill>
            <p:spPr>
              <a:xfrm>
                <a:off x="609600" y="1447800"/>
                <a:ext cx="2333625" cy="5048250"/>
              </a:xfrm>
              <a:prstGeom prst="rect">
                <a:avLst/>
              </a:prstGeom>
              <a:noFill/>
              <a:ln>
                <a:noFill/>
              </a:ln>
            </p:spPr>
          </p:pic>
          <p:cxnSp>
            <p:nvCxnSpPr>
              <p:cNvPr id="267" name="Google Shape;267;p7"/>
              <p:cNvCxnSpPr/>
              <p:nvPr/>
            </p:nvCxnSpPr>
            <p:spPr>
              <a:xfrm rot="10800000">
                <a:off x="2133600" y="4419332"/>
                <a:ext cx="1371600" cy="609600"/>
              </a:xfrm>
              <a:prstGeom prst="straightConnector1">
                <a:avLst/>
              </a:prstGeom>
              <a:noFill/>
              <a:ln cap="rnd" cmpd="sng" w="9525">
                <a:solidFill>
                  <a:schemeClr val="dk1"/>
                </a:solidFill>
                <a:prstDash val="solid"/>
                <a:round/>
                <a:headEnd len="med" w="med" type="none"/>
                <a:tailEnd len="med" w="med" type="oval"/>
              </a:ln>
            </p:spPr>
          </p:cxnSp>
          <p:cxnSp>
            <p:nvCxnSpPr>
              <p:cNvPr id="268" name="Google Shape;268;p7"/>
              <p:cNvCxnSpPr/>
              <p:nvPr/>
            </p:nvCxnSpPr>
            <p:spPr>
              <a:xfrm flipH="1">
                <a:off x="1981200" y="5028932"/>
                <a:ext cx="1524000" cy="152668"/>
              </a:xfrm>
              <a:prstGeom prst="straightConnector1">
                <a:avLst/>
              </a:prstGeom>
              <a:noFill/>
              <a:ln cap="flat" cmpd="sng" w="9525">
                <a:solidFill>
                  <a:schemeClr val="dk1"/>
                </a:solidFill>
                <a:prstDash val="solid"/>
                <a:round/>
                <a:headEnd len="med" w="med" type="none"/>
                <a:tailEnd len="med" w="med" type="oval"/>
              </a:ln>
            </p:spPr>
          </p:cxnSp>
          <p:cxnSp>
            <p:nvCxnSpPr>
              <p:cNvPr id="269" name="Google Shape;269;p7"/>
              <p:cNvCxnSpPr/>
              <p:nvPr/>
            </p:nvCxnSpPr>
            <p:spPr>
              <a:xfrm flipH="1">
                <a:off x="2019300" y="5028932"/>
                <a:ext cx="1485900" cy="838468"/>
              </a:xfrm>
              <a:prstGeom prst="straightConnector1">
                <a:avLst/>
              </a:prstGeom>
              <a:noFill/>
              <a:ln cap="flat" cmpd="sng" w="9525">
                <a:solidFill>
                  <a:schemeClr val="dk1"/>
                </a:solidFill>
                <a:prstDash val="solid"/>
                <a:round/>
                <a:headEnd len="med" w="med" type="none"/>
                <a:tailEnd len="med" w="med" type="oval"/>
              </a:ln>
            </p:spPr>
          </p:cxnSp>
        </p:grpSp>
        <p:cxnSp>
          <p:nvCxnSpPr>
            <p:cNvPr id="270" name="Google Shape;270;p7"/>
            <p:cNvCxnSpPr/>
            <p:nvPr/>
          </p:nvCxnSpPr>
          <p:spPr>
            <a:xfrm flipH="1">
              <a:off x="2057400" y="5028932"/>
              <a:ext cx="1447800" cy="1091068"/>
            </a:xfrm>
            <a:prstGeom prst="straightConnector1">
              <a:avLst/>
            </a:prstGeom>
            <a:noFill/>
            <a:ln cap="flat" cmpd="sng" w="9525">
              <a:solidFill>
                <a:schemeClr val="dk1"/>
              </a:solidFill>
              <a:prstDash val="solid"/>
              <a:round/>
              <a:headEnd len="med" w="med" type="none"/>
              <a:tailEnd len="med" w="med" type="oval"/>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8"/>
          <p:cNvSpPr txBox="1"/>
          <p:nvPr/>
        </p:nvSpPr>
        <p:spPr>
          <a:xfrm>
            <a:off x="642245" y="161065"/>
            <a:ext cx="10729912" cy="38779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3600">
                <a:solidFill>
                  <a:schemeClr val="dk1"/>
                </a:solidFill>
                <a:latin typeface="Arial"/>
                <a:ea typeface="Arial"/>
                <a:cs typeface="Arial"/>
                <a:sym typeface="Arial"/>
              </a:rPr>
              <a:t>Hypothesis of the AEGIS 2 Trial</a:t>
            </a:r>
            <a:endParaRPr/>
          </a:p>
        </p:txBody>
      </p:sp>
      <p:grpSp>
        <p:nvGrpSpPr>
          <p:cNvPr id="276" name="Google Shape;276;p8"/>
          <p:cNvGrpSpPr/>
          <p:nvPr/>
        </p:nvGrpSpPr>
        <p:grpSpPr>
          <a:xfrm>
            <a:off x="731044" y="1297329"/>
            <a:ext cx="10729912" cy="4608450"/>
            <a:chOff x="0" y="156354"/>
            <a:chExt cx="10729912" cy="4608450"/>
          </a:xfrm>
        </p:grpSpPr>
        <p:sp>
          <p:nvSpPr>
            <p:cNvPr id="277" name="Google Shape;277;p8"/>
            <p:cNvSpPr/>
            <p:nvPr/>
          </p:nvSpPr>
          <p:spPr>
            <a:xfrm>
              <a:off x="0" y="156354"/>
              <a:ext cx="10729912" cy="818999"/>
            </a:xfrm>
            <a:prstGeom prst="roundRect">
              <a:avLst>
                <a:gd fmla="val 16667" name="adj"/>
              </a:avLst>
            </a:prstGeom>
            <a:solidFill>
              <a:srgbClr val="A5A5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txBox="1"/>
            <p:nvPr/>
          </p:nvSpPr>
          <p:spPr>
            <a:xfrm>
              <a:off x="39980" y="196334"/>
              <a:ext cx="10649952" cy="739039"/>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None/>
              </a:pPr>
              <a:r>
                <a:rPr b="1" lang="en-US" sz="3500">
                  <a:solidFill>
                    <a:schemeClr val="lt1"/>
                  </a:solidFill>
                  <a:latin typeface="Arial"/>
                  <a:ea typeface="Arial"/>
                  <a:cs typeface="Arial"/>
                  <a:sym typeface="Arial"/>
                </a:rPr>
                <a:t>Prior Observations:</a:t>
              </a:r>
              <a:endParaRPr sz="3500">
                <a:solidFill>
                  <a:schemeClr val="lt1"/>
                </a:solidFill>
                <a:latin typeface="Arial"/>
                <a:ea typeface="Arial"/>
                <a:cs typeface="Arial"/>
                <a:sym typeface="Arial"/>
              </a:endParaRPr>
            </a:p>
          </p:txBody>
        </p:sp>
        <p:sp>
          <p:nvSpPr>
            <p:cNvPr id="279" name="Google Shape;279;p8"/>
            <p:cNvSpPr/>
            <p:nvPr/>
          </p:nvSpPr>
          <p:spPr>
            <a:xfrm>
              <a:off x="0" y="975354"/>
              <a:ext cx="10729912" cy="23908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txBox="1"/>
            <p:nvPr/>
          </p:nvSpPr>
          <p:spPr>
            <a:xfrm>
              <a:off x="0" y="975354"/>
              <a:ext cx="10729912" cy="2390849"/>
            </a:xfrm>
            <a:prstGeom prst="rect">
              <a:avLst/>
            </a:prstGeom>
            <a:noFill/>
            <a:ln>
              <a:noFill/>
            </a:ln>
          </p:spPr>
          <p:txBody>
            <a:bodyPr anchorCtr="0" anchor="t" bIns="44450" lIns="340675" spcFirstLastPara="1" rIns="248900" wrap="square" tIns="44450">
              <a:noAutofit/>
            </a:bodyPr>
            <a:lstStyle/>
            <a:p>
              <a:pPr indent="-228600" lvl="1" marL="2286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CSL 112 ApoA-1 infusions improved cholesterol efflux in the setting of MI and reduced fat and macrophage content in atherosclerotic plaque</a:t>
              </a:r>
              <a:endParaRPr/>
            </a:p>
            <a:p>
              <a:pPr indent="-228600" lvl="1" marL="228600" marR="0" rtl="0" algn="l">
                <a:lnSpc>
                  <a:spcPct val="90000"/>
                </a:lnSpc>
                <a:spcBef>
                  <a:spcPts val="54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Improved cholesterol efflux is associated with improved CV outcomes in the setting of MI</a:t>
              </a:r>
              <a:endParaRPr/>
            </a:p>
            <a:p>
              <a:pPr indent="-57150" lvl="1" marL="228600" marR="0" rtl="0" algn="l">
                <a:lnSpc>
                  <a:spcPct val="90000"/>
                </a:lnSpc>
                <a:spcBef>
                  <a:spcPts val="540"/>
                </a:spcBef>
                <a:spcAft>
                  <a:spcPts val="0"/>
                </a:spcAft>
                <a:buClr>
                  <a:schemeClr val="dk1"/>
                </a:buClr>
                <a:buSzPts val="2700"/>
                <a:buFont typeface="Montserrat Light"/>
                <a:buNone/>
              </a:pPr>
              <a:r>
                <a:t/>
              </a:r>
              <a:endParaRPr b="0" i="0" sz="2700" u="none" cap="none" strike="noStrike">
                <a:solidFill>
                  <a:schemeClr val="dk1"/>
                </a:solidFill>
                <a:latin typeface="Arial"/>
                <a:ea typeface="Arial"/>
                <a:cs typeface="Arial"/>
                <a:sym typeface="Arial"/>
              </a:endParaRPr>
            </a:p>
          </p:txBody>
        </p:sp>
        <p:sp>
          <p:nvSpPr>
            <p:cNvPr id="281" name="Google Shape;281;p8"/>
            <p:cNvSpPr/>
            <p:nvPr/>
          </p:nvSpPr>
          <p:spPr>
            <a:xfrm>
              <a:off x="0" y="3366204"/>
              <a:ext cx="10729912" cy="818999"/>
            </a:xfrm>
            <a:prstGeom prst="roundRect">
              <a:avLst>
                <a:gd fmla="val 16667" name="adj"/>
              </a:avLst>
            </a:prstGeom>
            <a:solidFill>
              <a:srgbClr val="A5A5A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txBox="1"/>
            <p:nvPr/>
          </p:nvSpPr>
          <p:spPr>
            <a:xfrm>
              <a:off x="39980" y="3406184"/>
              <a:ext cx="10649952" cy="739039"/>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None/>
              </a:pPr>
              <a:r>
                <a:rPr b="1" lang="en-US" sz="3500">
                  <a:solidFill>
                    <a:schemeClr val="lt1"/>
                  </a:solidFill>
                  <a:latin typeface="Arial"/>
                  <a:ea typeface="Arial"/>
                  <a:cs typeface="Arial"/>
                  <a:sym typeface="Arial"/>
                </a:rPr>
                <a:t>Hypothesis:</a:t>
              </a:r>
              <a:endParaRPr sz="3500">
                <a:solidFill>
                  <a:schemeClr val="lt1"/>
                </a:solidFill>
                <a:latin typeface="Arial"/>
                <a:ea typeface="Arial"/>
                <a:cs typeface="Arial"/>
                <a:sym typeface="Arial"/>
              </a:endParaRPr>
            </a:p>
          </p:txBody>
        </p:sp>
        <p:sp>
          <p:nvSpPr>
            <p:cNvPr id="283" name="Google Shape;283;p8"/>
            <p:cNvSpPr/>
            <p:nvPr/>
          </p:nvSpPr>
          <p:spPr>
            <a:xfrm>
              <a:off x="0" y="4185204"/>
              <a:ext cx="10729912" cy="57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txBox="1"/>
            <p:nvPr/>
          </p:nvSpPr>
          <p:spPr>
            <a:xfrm>
              <a:off x="0" y="4185204"/>
              <a:ext cx="10729912" cy="579600"/>
            </a:xfrm>
            <a:prstGeom prst="rect">
              <a:avLst/>
            </a:prstGeom>
            <a:noFill/>
            <a:ln>
              <a:noFill/>
            </a:ln>
          </p:spPr>
          <p:txBody>
            <a:bodyPr anchorCtr="0" anchor="t" bIns="44450" lIns="340675" spcFirstLastPara="1" rIns="248900" wrap="square" tIns="44450">
              <a:noAutofit/>
            </a:bodyPr>
            <a:lstStyle/>
            <a:p>
              <a:pPr indent="-228600" lvl="1" marL="228600" marR="0" rtl="0" algn="l">
                <a:lnSpc>
                  <a:spcPct val="90000"/>
                </a:lnSpc>
                <a:spcBef>
                  <a:spcPts val="0"/>
                </a:spcBef>
                <a:spcAft>
                  <a:spcPts val="0"/>
                </a:spcAft>
                <a:buClr>
                  <a:schemeClr val="dk1"/>
                </a:buClr>
                <a:buSzPts val="2700"/>
                <a:buFont typeface="Arial"/>
                <a:buChar char="•"/>
              </a:pPr>
              <a:r>
                <a:rPr b="0" i="0" lang="en-US" sz="2700" u="none" cap="none" strike="noStrike">
                  <a:solidFill>
                    <a:schemeClr val="dk1"/>
                  </a:solidFill>
                  <a:latin typeface="Arial"/>
                  <a:ea typeface="Arial"/>
                  <a:cs typeface="Arial"/>
                  <a:sym typeface="Arial"/>
                </a:rPr>
                <a:t>CSL 112 infusion will improve CV outcomes in the setting of MI</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9"/>
          <p:cNvSpPr txBox="1"/>
          <p:nvPr>
            <p:ph idx="3" type="body"/>
          </p:nvPr>
        </p:nvSpPr>
        <p:spPr>
          <a:xfrm>
            <a:off x="2634957" y="6671378"/>
            <a:ext cx="8350202" cy="141007"/>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dk1"/>
              </a:buClr>
              <a:buSzPts val="600"/>
              <a:buNone/>
            </a:pPr>
            <a:r>
              <a:rPr lang="en-US" sz="600">
                <a:latin typeface="Arial"/>
                <a:ea typeface="Arial"/>
                <a:cs typeface="Arial"/>
                <a:sym typeface="Arial"/>
              </a:rPr>
              <a:t>AMI, acute myocardial infarction; MI, myocardial infarction; NSTEMI, non-ST-elevation myocardial infarction; PCI, percutaneous coronary intervention; STEMI, ST-elevation myocardial infarction. Gibson CM, et al. Am Heart J. 2021;231:121–7.</a:t>
            </a:r>
            <a:endParaRPr/>
          </a:p>
        </p:txBody>
      </p:sp>
      <p:sp>
        <p:nvSpPr>
          <p:cNvPr id="290" name="Google Shape;290;p9"/>
          <p:cNvSpPr/>
          <p:nvPr/>
        </p:nvSpPr>
        <p:spPr>
          <a:xfrm>
            <a:off x="6637273" y="1435236"/>
            <a:ext cx="4565001" cy="3087228"/>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a:ea typeface="Montserrat"/>
              <a:cs typeface="Montserrat"/>
              <a:sym typeface="Montserrat"/>
            </a:endParaRPr>
          </a:p>
        </p:txBody>
      </p:sp>
      <p:sp>
        <p:nvSpPr>
          <p:cNvPr id="291" name="Google Shape;291;p9"/>
          <p:cNvSpPr/>
          <p:nvPr/>
        </p:nvSpPr>
        <p:spPr>
          <a:xfrm>
            <a:off x="3792340" y="1435236"/>
            <a:ext cx="2858122" cy="308722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a:ea typeface="Montserrat"/>
              <a:cs typeface="Montserrat"/>
              <a:sym typeface="Montserrat"/>
            </a:endParaRPr>
          </a:p>
        </p:txBody>
      </p:sp>
      <p:sp>
        <p:nvSpPr>
          <p:cNvPr id="292" name="Google Shape;292;p9"/>
          <p:cNvSpPr/>
          <p:nvPr/>
        </p:nvSpPr>
        <p:spPr>
          <a:xfrm>
            <a:off x="855027" y="1435236"/>
            <a:ext cx="2937313" cy="308394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Light"/>
              <a:buNone/>
            </a:pPr>
            <a:r>
              <a:t/>
            </a:r>
            <a:endParaRPr b="0" i="0" sz="1800" u="none" cap="none" strike="noStrike">
              <a:solidFill>
                <a:srgbClr val="FFFFFF"/>
              </a:solidFill>
              <a:latin typeface="Montserrat"/>
              <a:ea typeface="Montserrat"/>
              <a:cs typeface="Montserrat"/>
              <a:sym typeface="Montserrat"/>
            </a:endParaRPr>
          </a:p>
        </p:txBody>
      </p:sp>
      <p:sp>
        <p:nvSpPr>
          <p:cNvPr id="293" name="Google Shape;293;p9"/>
          <p:cNvSpPr/>
          <p:nvPr/>
        </p:nvSpPr>
        <p:spPr>
          <a:xfrm>
            <a:off x="2824860" y="2152603"/>
            <a:ext cx="8377414" cy="1337710"/>
          </a:xfrm>
          <a:custGeom>
            <a:rect b="b" l="l" r="r" t="t"/>
            <a:pathLst>
              <a:path extrusionOk="0" h="1670018" w="3671122">
                <a:moveTo>
                  <a:pt x="3671122" y="304800"/>
                </a:moveTo>
                <a:lnTo>
                  <a:pt x="3671122" y="0"/>
                </a:lnTo>
                <a:lnTo>
                  <a:pt x="591059" y="0"/>
                </a:lnTo>
                <a:lnTo>
                  <a:pt x="35638" y="722948"/>
                </a:lnTo>
                <a:cubicBezTo>
                  <a:pt x="12660" y="752856"/>
                  <a:pt x="0" y="792671"/>
                  <a:pt x="0" y="835057"/>
                </a:cubicBezTo>
                <a:cubicBezTo>
                  <a:pt x="0" y="877443"/>
                  <a:pt x="12660" y="917162"/>
                  <a:pt x="35638" y="947071"/>
                </a:cubicBezTo>
                <a:lnTo>
                  <a:pt x="591059" y="1670018"/>
                </a:lnTo>
                <a:lnTo>
                  <a:pt x="3671122" y="1670018"/>
                </a:lnTo>
                <a:lnTo>
                  <a:pt x="3671122" y="1365218"/>
                </a:lnTo>
                <a:lnTo>
                  <a:pt x="688093" y="1365218"/>
                </a:lnTo>
                <a:lnTo>
                  <a:pt x="397796" y="987362"/>
                </a:lnTo>
                <a:lnTo>
                  <a:pt x="397796" y="682562"/>
                </a:lnTo>
                <a:lnTo>
                  <a:pt x="688093" y="304800"/>
                </a:lnTo>
                <a:lnTo>
                  <a:pt x="3671122" y="304800"/>
                </a:lnTo>
                <a:close/>
              </a:path>
            </a:pathLst>
          </a:custGeom>
          <a:solidFill>
            <a:srgbClr val="5D525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Light"/>
              <a:buNone/>
            </a:pPr>
            <a:r>
              <a:t/>
            </a:r>
            <a:endParaRPr b="0" i="0" sz="1800" u="none" cap="none" strike="noStrike">
              <a:solidFill>
                <a:srgbClr val="1A1918"/>
              </a:solidFill>
              <a:latin typeface="Montserrat"/>
              <a:ea typeface="Montserrat"/>
              <a:cs typeface="Montserrat"/>
              <a:sym typeface="Montserrat"/>
            </a:endParaRPr>
          </a:p>
        </p:txBody>
      </p:sp>
      <p:sp>
        <p:nvSpPr>
          <p:cNvPr id="294" name="Google Shape;294;p9"/>
          <p:cNvSpPr/>
          <p:nvPr/>
        </p:nvSpPr>
        <p:spPr>
          <a:xfrm rot="-5400000">
            <a:off x="3474880" y="2636955"/>
            <a:ext cx="323964" cy="369005"/>
          </a:xfrm>
          <a:prstGeom prst="triangle">
            <a:avLst>
              <a:gd fmla="val 49020" name="adj"/>
            </a:avLst>
          </a:prstGeom>
          <a:solidFill>
            <a:srgbClr val="D9D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Light"/>
              <a:buNone/>
            </a:pPr>
            <a:r>
              <a:t/>
            </a:r>
            <a:endParaRPr b="0" i="0" sz="1800" u="none" cap="none" strike="noStrike">
              <a:solidFill>
                <a:srgbClr val="E2DFDA"/>
              </a:solidFill>
              <a:latin typeface="Montserrat"/>
              <a:ea typeface="Montserrat"/>
              <a:cs typeface="Montserrat"/>
              <a:sym typeface="Montserrat"/>
            </a:endParaRPr>
          </a:p>
        </p:txBody>
      </p:sp>
      <p:sp>
        <p:nvSpPr>
          <p:cNvPr id="295" name="Google Shape;295;p9"/>
          <p:cNvSpPr/>
          <p:nvPr/>
        </p:nvSpPr>
        <p:spPr>
          <a:xfrm>
            <a:off x="924547" y="1951224"/>
            <a:ext cx="1896955" cy="1508970"/>
          </a:xfrm>
          <a:prstGeom prst="roundRect">
            <a:avLst>
              <a:gd fmla="val 16667" name="adj"/>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31F20"/>
              </a:buClr>
              <a:buSzPts val="2000"/>
              <a:buFont typeface="Montserrat"/>
              <a:buNone/>
            </a:pPr>
            <a:r>
              <a:rPr b="1" i="0" lang="en-US" sz="2000" u="none" cap="none" strike="noStrike">
                <a:solidFill>
                  <a:srgbClr val="231F20"/>
                </a:solidFill>
                <a:latin typeface="Montserrat"/>
                <a:ea typeface="Montserrat"/>
                <a:cs typeface="Montserrat"/>
                <a:sym typeface="Montserrat"/>
              </a:rPr>
              <a:t>18,219 AMI patients </a:t>
            </a:r>
            <a:endParaRPr/>
          </a:p>
          <a:p>
            <a:pPr indent="0" lvl="0" marL="0" marR="0" rtl="0" algn="l">
              <a:lnSpc>
                <a:spcPct val="100000"/>
              </a:lnSpc>
              <a:spcBef>
                <a:spcPts val="600"/>
              </a:spcBef>
              <a:spcAft>
                <a:spcPts val="0"/>
              </a:spcAft>
              <a:buClr>
                <a:srgbClr val="231F20"/>
              </a:buClr>
              <a:buSzPts val="1000"/>
              <a:buFont typeface="Montserrat"/>
              <a:buNone/>
            </a:pPr>
            <a:r>
              <a:rPr b="0" i="0" lang="en-US" sz="1000" u="none" cap="none" strike="noStrike">
                <a:solidFill>
                  <a:srgbClr val="231F20"/>
                </a:solidFill>
                <a:latin typeface="Montserrat"/>
                <a:ea typeface="Montserrat"/>
                <a:cs typeface="Montserrat"/>
                <a:sym typeface="Montserrat"/>
              </a:rPr>
              <a:t>Stratification by:</a:t>
            </a:r>
            <a:endParaRPr/>
          </a:p>
          <a:p>
            <a:pPr indent="-90488" lvl="0" marL="90488" marR="0" rtl="0" algn="l">
              <a:lnSpc>
                <a:spcPct val="100000"/>
              </a:lnSpc>
              <a:spcBef>
                <a:spcPts val="0"/>
              </a:spcBef>
              <a:spcAft>
                <a:spcPts val="0"/>
              </a:spcAft>
              <a:buClr>
                <a:srgbClr val="FC1921"/>
              </a:buClr>
              <a:buSzPts val="1000"/>
              <a:buFont typeface="Arial"/>
              <a:buChar char="•"/>
            </a:pPr>
            <a:r>
              <a:rPr b="0" i="0" lang="en-US" sz="1000" u="none" cap="none" strike="noStrike">
                <a:solidFill>
                  <a:srgbClr val="231F20"/>
                </a:solidFill>
                <a:latin typeface="Montserrat"/>
                <a:ea typeface="Montserrat"/>
                <a:cs typeface="Montserrat"/>
                <a:sym typeface="Montserrat"/>
              </a:rPr>
              <a:t>STEMI/NSTEMI</a:t>
            </a:r>
            <a:endParaRPr/>
          </a:p>
          <a:p>
            <a:pPr indent="-90488" lvl="0" marL="90488" marR="0" rtl="0" algn="l">
              <a:lnSpc>
                <a:spcPct val="100000"/>
              </a:lnSpc>
              <a:spcBef>
                <a:spcPts val="0"/>
              </a:spcBef>
              <a:spcAft>
                <a:spcPts val="0"/>
              </a:spcAft>
              <a:buClr>
                <a:srgbClr val="FC1921"/>
              </a:buClr>
              <a:buSzPts val="1000"/>
              <a:buFont typeface="Arial"/>
              <a:buChar char="•"/>
            </a:pPr>
            <a:r>
              <a:rPr b="0" i="0" lang="en-US" sz="1000" u="none" cap="none" strike="noStrike">
                <a:solidFill>
                  <a:srgbClr val="231F20"/>
                </a:solidFill>
                <a:latin typeface="Montserrat"/>
                <a:ea typeface="Montserrat"/>
                <a:cs typeface="Montserrat"/>
                <a:sym typeface="Montserrat"/>
              </a:rPr>
              <a:t>PCI/medical management</a:t>
            </a:r>
            <a:endParaRPr/>
          </a:p>
          <a:p>
            <a:pPr indent="-90488" lvl="0" marL="90488" marR="0" rtl="0" algn="l">
              <a:lnSpc>
                <a:spcPct val="100000"/>
              </a:lnSpc>
              <a:spcBef>
                <a:spcPts val="0"/>
              </a:spcBef>
              <a:spcAft>
                <a:spcPts val="0"/>
              </a:spcAft>
              <a:buClr>
                <a:srgbClr val="FC1921"/>
              </a:buClr>
              <a:buSzPts val="1000"/>
              <a:buFont typeface="Arial"/>
              <a:buChar char="•"/>
            </a:pPr>
            <a:r>
              <a:rPr b="0" i="0" lang="en-US" sz="1000" u="none" cap="none" strike="noStrike">
                <a:solidFill>
                  <a:srgbClr val="231F20"/>
                </a:solidFill>
                <a:latin typeface="Montserrat"/>
                <a:ea typeface="Montserrat"/>
                <a:cs typeface="Montserrat"/>
                <a:sym typeface="Montserrat"/>
              </a:rPr>
              <a:t>Region</a:t>
            </a:r>
            <a:endParaRPr/>
          </a:p>
        </p:txBody>
      </p:sp>
      <p:sp>
        <p:nvSpPr>
          <p:cNvPr id="296" name="Google Shape;296;p9"/>
          <p:cNvSpPr/>
          <p:nvPr/>
        </p:nvSpPr>
        <p:spPr>
          <a:xfrm>
            <a:off x="3306144" y="4610974"/>
            <a:ext cx="1375836" cy="269241"/>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FC1921"/>
              </a:buClr>
              <a:buSzPts val="1100"/>
              <a:buFont typeface="Montserrat"/>
              <a:buNone/>
            </a:pPr>
            <a:r>
              <a:rPr b="1" i="0" lang="en-US" sz="1100" u="none" cap="none" strike="noStrike">
                <a:solidFill>
                  <a:srgbClr val="FC1921"/>
                </a:solidFill>
                <a:latin typeface="Montserrat"/>
                <a:ea typeface="Montserrat"/>
                <a:cs typeface="Montserrat"/>
                <a:sym typeface="Montserrat"/>
              </a:rPr>
              <a:t>Randomization</a:t>
            </a:r>
            <a:endParaRPr/>
          </a:p>
        </p:txBody>
      </p:sp>
      <p:sp>
        <p:nvSpPr>
          <p:cNvPr id="297" name="Google Shape;297;p9"/>
          <p:cNvSpPr txBox="1"/>
          <p:nvPr/>
        </p:nvSpPr>
        <p:spPr>
          <a:xfrm>
            <a:off x="1030242" y="3463474"/>
            <a:ext cx="716075" cy="777136"/>
          </a:xfrm>
          <a:prstGeom prst="rect">
            <a:avLst/>
          </a:prstGeom>
          <a:noFill/>
          <a:ln>
            <a:noFill/>
          </a:ln>
        </p:spPr>
        <p:txBody>
          <a:bodyPr anchorCtr="0" anchor="ctr" bIns="45700" lIns="72000" spcFirstLastPara="1" rIns="72000" wrap="square" tIns="45700">
            <a:spAutoFit/>
          </a:bodyPr>
          <a:lstStyle/>
          <a:p>
            <a:pPr indent="0" lvl="0" marL="0" marR="0" rtl="0" algn="l">
              <a:lnSpc>
                <a:spcPct val="100000"/>
              </a:lnSpc>
              <a:spcBef>
                <a:spcPts val="0"/>
              </a:spcBef>
              <a:spcAft>
                <a:spcPts val="0"/>
              </a:spcAft>
              <a:buClr>
                <a:srgbClr val="FC1921"/>
              </a:buClr>
              <a:buSzPts val="1200"/>
              <a:buFont typeface="Montserrat"/>
              <a:buNone/>
            </a:pPr>
            <a:r>
              <a:rPr b="1" i="0" lang="en-US" sz="1200" u="none" cap="none" strike="noStrike">
                <a:solidFill>
                  <a:srgbClr val="FC1921"/>
                </a:solidFill>
                <a:latin typeface="Montserrat"/>
                <a:ea typeface="Montserrat"/>
                <a:cs typeface="Montserrat"/>
                <a:sym typeface="Montserrat"/>
              </a:rPr>
              <a:t>Infusion:</a:t>
            </a:r>
            <a:endParaRPr/>
          </a:p>
          <a:p>
            <a:pPr indent="0" lvl="0" marL="0" marR="0" rtl="0" algn="l">
              <a:lnSpc>
                <a:spcPct val="100000"/>
              </a:lnSpc>
              <a:spcBef>
                <a:spcPts val="600"/>
              </a:spcBef>
              <a:spcAft>
                <a:spcPts val="0"/>
              </a:spcAft>
              <a:buClr>
                <a:srgbClr val="1A1918"/>
              </a:buClr>
              <a:buSzPts val="1200"/>
              <a:buFont typeface="Montserrat"/>
              <a:buNone/>
            </a:pPr>
            <a:r>
              <a:rPr b="0" i="0" lang="en-US" sz="1200" u="none" cap="none" strike="noStrike">
                <a:solidFill>
                  <a:srgbClr val="1A1918"/>
                </a:solidFill>
                <a:latin typeface="Montserrat"/>
                <a:ea typeface="Montserrat"/>
                <a:cs typeface="Montserrat"/>
                <a:sym typeface="Montserrat"/>
              </a:rPr>
              <a:t>Visit:</a:t>
            </a:r>
            <a:endParaRPr/>
          </a:p>
          <a:p>
            <a:pPr indent="0" lvl="0" marL="0" marR="0" rtl="0" algn="l">
              <a:lnSpc>
                <a:spcPct val="100000"/>
              </a:lnSpc>
              <a:spcBef>
                <a:spcPts val="600"/>
              </a:spcBef>
              <a:spcAft>
                <a:spcPts val="0"/>
              </a:spcAft>
              <a:buClr>
                <a:srgbClr val="231F20"/>
              </a:buClr>
              <a:buSzPts val="1050"/>
              <a:buFont typeface="Montserrat"/>
              <a:buNone/>
            </a:pPr>
            <a:r>
              <a:rPr b="0" i="0" lang="en-US" sz="1050" u="none" cap="none" strike="noStrike">
                <a:solidFill>
                  <a:srgbClr val="231F20"/>
                </a:solidFill>
                <a:latin typeface="Montserrat"/>
                <a:ea typeface="Montserrat"/>
                <a:cs typeface="Montserrat"/>
                <a:sym typeface="Montserrat"/>
              </a:rPr>
              <a:t>Study day</a:t>
            </a:r>
            <a:r>
              <a:rPr b="0" i="0" lang="en-US" sz="1050" u="none" cap="none" strike="noStrike">
                <a:solidFill>
                  <a:srgbClr val="1A1918"/>
                </a:solidFill>
                <a:latin typeface="Montserrat"/>
                <a:ea typeface="Montserrat"/>
                <a:cs typeface="Montserrat"/>
                <a:sym typeface="Montserrat"/>
              </a:rPr>
              <a:t>:</a:t>
            </a:r>
            <a:endParaRPr/>
          </a:p>
        </p:txBody>
      </p:sp>
      <p:sp>
        <p:nvSpPr>
          <p:cNvPr id="298" name="Google Shape;298;p9"/>
          <p:cNvSpPr txBox="1"/>
          <p:nvPr/>
        </p:nvSpPr>
        <p:spPr>
          <a:xfrm>
            <a:off x="3888802" y="3473950"/>
            <a:ext cx="217542" cy="738664"/>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rgbClr val="FC1921"/>
              </a:buClr>
              <a:buSzPts val="1100"/>
              <a:buFont typeface="Montserrat"/>
              <a:buNone/>
            </a:pPr>
            <a:r>
              <a:rPr b="1" i="0" lang="en-US" sz="1100" u="none" cap="none" strike="noStrike">
                <a:solidFill>
                  <a:srgbClr val="FC1921"/>
                </a:solidFill>
                <a:latin typeface="Montserrat"/>
                <a:ea typeface="Montserrat"/>
                <a:cs typeface="Montserrat"/>
                <a:sym typeface="Montserrat"/>
              </a:rPr>
              <a:t>1</a:t>
            </a:r>
            <a:endParaRPr/>
          </a:p>
          <a:p>
            <a:pPr indent="0" lvl="0" marL="0" marR="0" rtl="0" algn="ctr">
              <a:lnSpc>
                <a:spcPct val="100000"/>
              </a:lnSpc>
              <a:spcBef>
                <a:spcPts val="600"/>
              </a:spcBef>
              <a:spcAft>
                <a:spcPts val="0"/>
              </a:spcAft>
              <a:buClr>
                <a:srgbClr val="231F20"/>
              </a:buClr>
              <a:buSzPts val="1100"/>
              <a:buFont typeface="Montserrat"/>
              <a:buNone/>
            </a:pPr>
            <a:r>
              <a:rPr b="1" i="0" lang="en-US" sz="1100" u="none" cap="none" strike="noStrike">
                <a:solidFill>
                  <a:srgbClr val="231F20"/>
                </a:solidFill>
                <a:latin typeface="Montserrat"/>
                <a:ea typeface="Montserrat"/>
                <a:cs typeface="Montserrat"/>
                <a:sym typeface="Montserrat"/>
              </a:rPr>
              <a:t>2</a:t>
            </a:r>
            <a:endParaRPr/>
          </a:p>
          <a:p>
            <a:pPr indent="0" lvl="0" marL="0" marR="0" rtl="0" algn="ctr">
              <a:lnSpc>
                <a:spcPct val="100000"/>
              </a:lnSpc>
              <a:spcBef>
                <a:spcPts val="60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1</a:t>
            </a:r>
            <a:endParaRPr/>
          </a:p>
        </p:txBody>
      </p:sp>
      <p:sp>
        <p:nvSpPr>
          <p:cNvPr id="299" name="Google Shape;299;p9"/>
          <p:cNvSpPr txBox="1"/>
          <p:nvPr/>
        </p:nvSpPr>
        <p:spPr>
          <a:xfrm>
            <a:off x="4328849" y="3473950"/>
            <a:ext cx="493258" cy="892552"/>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rgbClr val="FC1921"/>
              </a:buClr>
              <a:buSzPts val="1100"/>
              <a:buFont typeface="Montserrat"/>
              <a:buNone/>
            </a:pPr>
            <a:r>
              <a:rPr b="1" i="0" lang="en-US" sz="1100" u="none" cap="none" strike="noStrike">
                <a:solidFill>
                  <a:srgbClr val="FC1921"/>
                </a:solidFill>
                <a:latin typeface="Montserrat"/>
                <a:ea typeface="Montserrat"/>
                <a:cs typeface="Montserrat"/>
                <a:sym typeface="Montserrat"/>
              </a:rPr>
              <a:t>2</a:t>
            </a:r>
            <a:endParaRPr/>
          </a:p>
          <a:p>
            <a:pPr indent="0" lvl="0" marL="0" marR="0" rtl="0" algn="ctr">
              <a:lnSpc>
                <a:spcPct val="100000"/>
              </a:lnSpc>
              <a:spcBef>
                <a:spcPts val="600"/>
              </a:spcBef>
              <a:spcAft>
                <a:spcPts val="0"/>
              </a:spcAft>
              <a:buClr>
                <a:srgbClr val="231F20"/>
              </a:buClr>
              <a:buSzPts val="1100"/>
              <a:buFont typeface="Montserrat"/>
              <a:buNone/>
            </a:pPr>
            <a:r>
              <a:rPr b="1" i="0" lang="en-US" sz="1100" u="none" cap="none" strike="noStrike">
                <a:solidFill>
                  <a:srgbClr val="231F20"/>
                </a:solidFill>
                <a:latin typeface="Montserrat"/>
                <a:ea typeface="Montserrat"/>
                <a:cs typeface="Montserrat"/>
                <a:sym typeface="Montserrat"/>
              </a:rPr>
              <a:t>3</a:t>
            </a:r>
            <a:endParaRPr/>
          </a:p>
          <a:p>
            <a:pPr indent="0" lvl="0" marL="0" marR="0" rtl="0" algn="ctr">
              <a:lnSpc>
                <a:spcPct val="100000"/>
              </a:lnSpc>
              <a:spcBef>
                <a:spcPts val="60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8</a:t>
            </a:r>
            <a:endParaRPr/>
          </a:p>
          <a:p>
            <a:pPr indent="0" lvl="0" marL="0" marR="0" rtl="0" algn="ctr">
              <a:lnSpc>
                <a:spcPct val="100000"/>
              </a:lnSpc>
              <a:spcBef>
                <a:spcPts val="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(-2/+1)</a:t>
            </a:r>
            <a:endParaRPr/>
          </a:p>
        </p:txBody>
      </p:sp>
      <p:sp>
        <p:nvSpPr>
          <p:cNvPr id="300" name="Google Shape;300;p9"/>
          <p:cNvSpPr txBox="1"/>
          <p:nvPr/>
        </p:nvSpPr>
        <p:spPr>
          <a:xfrm>
            <a:off x="4913163" y="3473950"/>
            <a:ext cx="493258" cy="1061829"/>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rgbClr val="FC1921"/>
              </a:buClr>
              <a:buSzPts val="1100"/>
              <a:buFont typeface="Montserrat"/>
              <a:buNone/>
            </a:pPr>
            <a:r>
              <a:rPr b="1" i="0" lang="en-US" sz="1100" u="none" cap="none" strike="noStrike">
                <a:solidFill>
                  <a:srgbClr val="FC1921"/>
                </a:solidFill>
                <a:latin typeface="Montserrat"/>
                <a:ea typeface="Montserrat"/>
                <a:cs typeface="Montserrat"/>
                <a:sym typeface="Montserrat"/>
              </a:rPr>
              <a:t>3</a:t>
            </a:r>
            <a:endParaRPr/>
          </a:p>
          <a:p>
            <a:pPr indent="0" lvl="0" marL="0" marR="0" rtl="0" algn="ctr">
              <a:lnSpc>
                <a:spcPct val="100000"/>
              </a:lnSpc>
              <a:spcBef>
                <a:spcPts val="600"/>
              </a:spcBef>
              <a:spcAft>
                <a:spcPts val="0"/>
              </a:spcAft>
              <a:buClr>
                <a:srgbClr val="231F20"/>
              </a:buClr>
              <a:buSzPts val="1100"/>
              <a:buFont typeface="Montserrat"/>
              <a:buNone/>
            </a:pPr>
            <a:r>
              <a:rPr b="1" i="0" lang="en-US" sz="1100" u="none" cap="none" strike="noStrike">
                <a:solidFill>
                  <a:srgbClr val="231F20"/>
                </a:solidFill>
                <a:latin typeface="Montserrat"/>
                <a:ea typeface="Montserrat"/>
                <a:cs typeface="Montserrat"/>
                <a:sym typeface="Montserrat"/>
              </a:rPr>
              <a:t>4</a:t>
            </a:r>
            <a:endParaRPr/>
          </a:p>
          <a:p>
            <a:pPr indent="0" lvl="0" marL="0" marR="0" rtl="0" algn="ctr">
              <a:lnSpc>
                <a:spcPct val="100000"/>
              </a:lnSpc>
              <a:spcBef>
                <a:spcPts val="60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15</a:t>
            </a:r>
            <a:endParaRPr/>
          </a:p>
          <a:p>
            <a:pPr indent="0" lvl="0" marL="0" marR="0" rtl="0" algn="ctr">
              <a:lnSpc>
                <a:spcPct val="100000"/>
              </a:lnSpc>
              <a:spcBef>
                <a:spcPts val="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(-2/+1)</a:t>
            </a:r>
            <a:endParaRPr/>
          </a:p>
          <a:p>
            <a:pPr indent="0" lvl="0" marL="0" marR="0" rtl="0" algn="ctr">
              <a:lnSpc>
                <a:spcPct val="100000"/>
              </a:lnSpc>
              <a:spcBef>
                <a:spcPts val="0"/>
              </a:spcBef>
              <a:spcAft>
                <a:spcPts val="0"/>
              </a:spcAft>
              <a:buClr>
                <a:schemeClr val="dk1"/>
              </a:buClr>
              <a:buSzPts val="1100"/>
              <a:buFont typeface="Montserrat Light"/>
              <a:buNone/>
            </a:pPr>
            <a:r>
              <a:t/>
            </a:r>
            <a:endParaRPr b="1" i="0" sz="1100" u="none" cap="none" strike="noStrike">
              <a:solidFill>
                <a:srgbClr val="231F20"/>
              </a:solidFill>
              <a:latin typeface="Montserrat"/>
              <a:ea typeface="Montserrat"/>
              <a:cs typeface="Montserrat"/>
              <a:sym typeface="Montserrat"/>
            </a:endParaRPr>
          </a:p>
        </p:txBody>
      </p:sp>
      <p:sp>
        <p:nvSpPr>
          <p:cNvPr id="301" name="Google Shape;301;p9"/>
          <p:cNvSpPr txBox="1"/>
          <p:nvPr/>
        </p:nvSpPr>
        <p:spPr>
          <a:xfrm>
            <a:off x="5503891" y="3473950"/>
            <a:ext cx="493258" cy="892552"/>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rgbClr val="FC1921"/>
              </a:buClr>
              <a:buSzPts val="1100"/>
              <a:buFont typeface="Montserrat"/>
              <a:buNone/>
            </a:pPr>
            <a:r>
              <a:rPr b="1" i="0" lang="en-US" sz="1100" u="none" cap="none" strike="noStrike">
                <a:solidFill>
                  <a:srgbClr val="FC1921"/>
                </a:solidFill>
                <a:latin typeface="Montserrat"/>
                <a:ea typeface="Montserrat"/>
                <a:cs typeface="Montserrat"/>
                <a:sym typeface="Montserrat"/>
              </a:rPr>
              <a:t>4</a:t>
            </a:r>
            <a:endParaRPr/>
          </a:p>
          <a:p>
            <a:pPr indent="0" lvl="0" marL="0" marR="0" rtl="0" algn="ctr">
              <a:lnSpc>
                <a:spcPct val="100000"/>
              </a:lnSpc>
              <a:spcBef>
                <a:spcPts val="600"/>
              </a:spcBef>
              <a:spcAft>
                <a:spcPts val="0"/>
              </a:spcAft>
              <a:buClr>
                <a:srgbClr val="231F20"/>
              </a:buClr>
              <a:buSzPts val="1100"/>
              <a:buFont typeface="Montserrat"/>
              <a:buNone/>
            </a:pPr>
            <a:r>
              <a:rPr b="1" i="0" lang="en-US" sz="1100" u="none" cap="none" strike="noStrike">
                <a:solidFill>
                  <a:srgbClr val="231F20"/>
                </a:solidFill>
                <a:latin typeface="Montserrat"/>
                <a:ea typeface="Montserrat"/>
                <a:cs typeface="Montserrat"/>
                <a:sym typeface="Montserrat"/>
              </a:rPr>
              <a:t>5</a:t>
            </a:r>
            <a:endParaRPr/>
          </a:p>
          <a:p>
            <a:pPr indent="0" lvl="0" marL="0" marR="0" rtl="0" algn="ctr">
              <a:lnSpc>
                <a:spcPct val="100000"/>
              </a:lnSpc>
              <a:spcBef>
                <a:spcPts val="60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22</a:t>
            </a:r>
            <a:endParaRPr/>
          </a:p>
          <a:p>
            <a:pPr indent="0" lvl="0" marL="0" marR="0" rtl="0" algn="ctr">
              <a:lnSpc>
                <a:spcPct val="100000"/>
              </a:lnSpc>
              <a:spcBef>
                <a:spcPts val="0"/>
              </a:spcBef>
              <a:spcAft>
                <a:spcPts val="0"/>
              </a:spcAft>
              <a:buClr>
                <a:srgbClr val="FFFFFF"/>
              </a:buClr>
              <a:buSzPts val="1000"/>
              <a:buFont typeface="Montserrat"/>
              <a:buNone/>
            </a:pPr>
            <a:r>
              <a:rPr b="1" i="0" lang="en-US" sz="1000" u="none" cap="none" strike="noStrike">
                <a:solidFill>
                  <a:srgbClr val="FFFFFF"/>
                </a:solidFill>
                <a:latin typeface="Montserrat"/>
                <a:ea typeface="Montserrat"/>
                <a:cs typeface="Montserrat"/>
                <a:sym typeface="Montserrat"/>
              </a:rPr>
              <a:t>(-2/+1)</a:t>
            </a:r>
            <a:endParaRPr b="1" i="0" sz="1100" u="none" cap="none" strike="noStrike">
              <a:solidFill>
                <a:srgbClr val="FFFFFF"/>
              </a:solidFill>
              <a:latin typeface="Montserrat"/>
              <a:ea typeface="Montserrat"/>
              <a:cs typeface="Montserrat"/>
              <a:sym typeface="Montserrat"/>
            </a:endParaRPr>
          </a:p>
        </p:txBody>
      </p:sp>
      <p:sp>
        <p:nvSpPr>
          <p:cNvPr id="302" name="Google Shape;302;p9"/>
          <p:cNvSpPr txBox="1"/>
          <p:nvPr/>
        </p:nvSpPr>
        <p:spPr>
          <a:xfrm>
            <a:off x="6201217" y="3473950"/>
            <a:ext cx="352194" cy="892552"/>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100"/>
              <a:buFont typeface="Montserrat Light"/>
              <a:buNone/>
            </a:pPr>
            <a:r>
              <a:t/>
            </a:r>
            <a:endParaRPr b="0" i="0" sz="1100" u="none" cap="none" strike="noStrike">
              <a:solidFill>
                <a:srgbClr val="1A1918"/>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1A1918"/>
              </a:buClr>
              <a:buSzPts val="1100"/>
              <a:buFont typeface="Montserrat"/>
              <a:buNone/>
            </a:pPr>
            <a:r>
              <a:rPr b="0" i="0" lang="en-US" sz="1100" u="none" cap="none" strike="noStrike">
                <a:solidFill>
                  <a:srgbClr val="1A1918"/>
                </a:solidFill>
                <a:latin typeface="Montserrat"/>
                <a:ea typeface="Montserrat"/>
                <a:cs typeface="Montserrat"/>
                <a:sym typeface="Montserrat"/>
              </a:rPr>
              <a:t>6</a:t>
            </a:r>
            <a:endParaRPr/>
          </a:p>
          <a:p>
            <a:pPr indent="0" lvl="0" marL="0" marR="0" rtl="0" algn="ctr">
              <a:lnSpc>
                <a:spcPct val="100000"/>
              </a:lnSpc>
              <a:spcBef>
                <a:spcPts val="600"/>
              </a:spcBef>
              <a:spcAft>
                <a:spcPts val="0"/>
              </a:spcAft>
              <a:buClr>
                <a:srgbClr val="FFFFFF"/>
              </a:buClr>
              <a:buSzPts val="1000"/>
              <a:buFont typeface="Montserrat"/>
              <a:buNone/>
            </a:pPr>
            <a:r>
              <a:rPr b="0" i="0" lang="en-US" sz="1000" u="none" cap="none" strike="noStrike">
                <a:solidFill>
                  <a:srgbClr val="FFFFFF"/>
                </a:solidFill>
                <a:latin typeface="Montserrat"/>
                <a:ea typeface="Montserrat"/>
                <a:cs typeface="Montserrat"/>
                <a:sym typeface="Montserrat"/>
              </a:rPr>
              <a:t>29</a:t>
            </a:r>
            <a:endParaRPr/>
          </a:p>
          <a:p>
            <a:pPr indent="0" lvl="0" marL="0" marR="0" rtl="0" algn="ctr">
              <a:lnSpc>
                <a:spcPct val="100000"/>
              </a:lnSpc>
              <a:spcBef>
                <a:spcPts val="0"/>
              </a:spcBef>
              <a:spcAft>
                <a:spcPts val="0"/>
              </a:spcAft>
              <a:buClr>
                <a:srgbClr val="FFFFFF"/>
              </a:buClr>
              <a:buSzPts val="1000"/>
              <a:buFont typeface="Montserrat"/>
              <a:buNone/>
            </a:pPr>
            <a:r>
              <a:rPr b="0" i="0" lang="en-US" sz="1000" u="none" cap="none" strike="noStrike">
                <a:solidFill>
                  <a:srgbClr val="FFFFFF"/>
                </a:solidFill>
                <a:latin typeface="Montserrat"/>
                <a:ea typeface="Montserrat"/>
                <a:cs typeface="Montserrat"/>
                <a:sym typeface="Montserrat"/>
              </a:rPr>
              <a:t>(±2)</a:t>
            </a:r>
            <a:endParaRPr/>
          </a:p>
        </p:txBody>
      </p:sp>
      <p:sp>
        <p:nvSpPr>
          <p:cNvPr id="303" name="Google Shape;303;p9"/>
          <p:cNvSpPr txBox="1"/>
          <p:nvPr/>
        </p:nvSpPr>
        <p:spPr>
          <a:xfrm>
            <a:off x="6724808" y="3473950"/>
            <a:ext cx="432343" cy="1061829"/>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100"/>
              <a:buFont typeface="Montserrat Light"/>
              <a:buNone/>
            </a:pPr>
            <a:r>
              <a:t/>
            </a:r>
            <a:endParaRPr b="0" i="0" sz="1100" u="none" cap="none" strike="noStrike">
              <a:solidFill>
                <a:srgbClr val="1A1918"/>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1A1918"/>
              </a:buClr>
              <a:buSzPts val="1100"/>
              <a:buFont typeface="Montserrat"/>
              <a:buNone/>
            </a:pPr>
            <a:r>
              <a:rPr b="0" i="0" lang="en-US" sz="1100" u="none" cap="none" strike="noStrike">
                <a:solidFill>
                  <a:srgbClr val="1A1918"/>
                </a:solidFill>
                <a:latin typeface="Montserrat"/>
                <a:ea typeface="Montserrat"/>
                <a:cs typeface="Montserrat"/>
                <a:sym typeface="Montserrat"/>
              </a:rPr>
              <a:t>7</a:t>
            </a:r>
            <a:endParaRPr/>
          </a:p>
          <a:p>
            <a:pPr indent="0" lvl="0" marL="0" marR="0" rtl="0" algn="ctr">
              <a:lnSpc>
                <a:spcPct val="100000"/>
              </a:lnSpc>
              <a:spcBef>
                <a:spcPts val="600"/>
              </a:spcBef>
              <a:spcAft>
                <a:spcPts val="0"/>
              </a:spcAft>
              <a:buClr>
                <a:srgbClr val="FFFFFF"/>
              </a:buClr>
              <a:buSzPts val="1000"/>
              <a:buFont typeface="Montserrat"/>
              <a:buNone/>
            </a:pPr>
            <a:r>
              <a:rPr b="0" i="0" lang="en-US" sz="1000" u="none" cap="none" strike="noStrike">
                <a:solidFill>
                  <a:srgbClr val="FFFFFF"/>
                </a:solidFill>
                <a:latin typeface="Montserrat"/>
                <a:ea typeface="Montserrat"/>
                <a:cs typeface="Montserrat"/>
                <a:sym typeface="Montserrat"/>
              </a:rPr>
              <a:t>60</a:t>
            </a:r>
            <a:endParaRPr/>
          </a:p>
          <a:p>
            <a:pPr indent="0" lvl="0" marL="0" marR="0" rtl="0" algn="ctr">
              <a:lnSpc>
                <a:spcPct val="100000"/>
              </a:lnSpc>
              <a:spcBef>
                <a:spcPts val="0"/>
              </a:spcBef>
              <a:spcAft>
                <a:spcPts val="0"/>
              </a:spcAft>
              <a:buClr>
                <a:srgbClr val="FFFFFF"/>
              </a:buClr>
              <a:buSzPts val="1000"/>
              <a:buFont typeface="Montserrat"/>
              <a:buNone/>
            </a:pPr>
            <a:r>
              <a:rPr b="0" i="0" lang="en-US" sz="1000" u="none" cap="none" strike="noStrike">
                <a:solidFill>
                  <a:srgbClr val="FFFFFF"/>
                </a:solidFill>
                <a:latin typeface="Montserrat"/>
                <a:ea typeface="Montserrat"/>
                <a:cs typeface="Montserrat"/>
                <a:sym typeface="Montserrat"/>
              </a:rPr>
              <a:t>(±10)</a:t>
            </a:r>
            <a:endParaRPr/>
          </a:p>
          <a:p>
            <a:pPr indent="0" lvl="0" marL="0" marR="0" rtl="0" algn="ctr">
              <a:lnSpc>
                <a:spcPct val="100000"/>
              </a:lnSpc>
              <a:spcBef>
                <a:spcPts val="0"/>
              </a:spcBef>
              <a:spcAft>
                <a:spcPts val="0"/>
              </a:spcAft>
              <a:buClr>
                <a:schemeClr val="dk1"/>
              </a:buClr>
              <a:buSzPts val="1100"/>
              <a:buFont typeface="Montserrat Light"/>
              <a:buNone/>
            </a:pPr>
            <a:r>
              <a:t/>
            </a:r>
            <a:endParaRPr b="0" i="0" sz="1100" u="none" cap="none" strike="noStrike">
              <a:solidFill>
                <a:srgbClr val="1A1918"/>
              </a:solidFill>
              <a:latin typeface="Montserrat"/>
              <a:ea typeface="Montserrat"/>
              <a:cs typeface="Montserrat"/>
              <a:sym typeface="Montserrat"/>
            </a:endParaRPr>
          </a:p>
        </p:txBody>
      </p:sp>
      <p:sp>
        <p:nvSpPr>
          <p:cNvPr id="304" name="Google Shape;304;p9"/>
          <p:cNvSpPr txBox="1"/>
          <p:nvPr/>
        </p:nvSpPr>
        <p:spPr>
          <a:xfrm>
            <a:off x="7570091" y="3473950"/>
            <a:ext cx="512494" cy="984885"/>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200"/>
              <a:buFont typeface="Montserrat Light"/>
              <a:buNone/>
            </a:pPr>
            <a:r>
              <a:t/>
            </a:r>
            <a:endParaRPr b="1" i="0" sz="1200" u="none" cap="none" strike="noStrike">
              <a:solidFill>
                <a:srgbClr val="C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8</a:t>
            </a:r>
            <a:endParaRPr/>
          </a:p>
          <a:p>
            <a:pPr indent="0" lvl="0" marL="0" marR="0" rtl="0" algn="ctr">
              <a:lnSpc>
                <a:spcPct val="100000"/>
              </a:lnSpc>
              <a:spcBef>
                <a:spcPts val="60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90</a:t>
            </a:r>
            <a:endParaRPr/>
          </a:p>
          <a:p>
            <a:pPr indent="0" lvl="0" marL="0" marR="0" rtl="0" algn="ctr">
              <a:lnSpc>
                <a:spcPct val="100000"/>
              </a:lnSpc>
              <a:spcBef>
                <a:spcPts val="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(±10)</a:t>
            </a:r>
            <a:endParaRPr/>
          </a:p>
        </p:txBody>
      </p:sp>
      <p:sp>
        <p:nvSpPr>
          <p:cNvPr id="305" name="Google Shape;305;p9"/>
          <p:cNvSpPr txBox="1"/>
          <p:nvPr/>
        </p:nvSpPr>
        <p:spPr>
          <a:xfrm>
            <a:off x="9599957" y="3473950"/>
            <a:ext cx="432343" cy="892552"/>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100"/>
              <a:buFont typeface="Montserrat Light"/>
              <a:buNone/>
            </a:pPr>
            <a:r>
              <a:t/>
            </a:r>
            <a:endParaRPr b="0" i="0" sz="1100" u="none" cap="none" strike="noStrike">
              <a:solidFill>
                <a:srgbClr val="1A1918"/>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1A1918"/>
              </a:buClr>
              <a:buSzPts val="1100"/>
              <a:buFont typeface="Montserrat"/>
              <a:buNone/>
            </a:pPr>
            <a:r>
              <a:rPr b="0" i="0" lang="en-US" sz="1100" u="none" cap="none" strike="noStrike">
                <a:solidFill>
                  <a:srgbClr val="1A1918"/>
                </a:solidFill>
                <a:latin typeface="Montserrat"/>
                <a:ea typeface="Montserrat"/>
                <a:cs typeface="Montserrat"/>
                <a:sym typeface="Montserrat"/>
              </a:rPr>
              <a:t>10</a:t>
            </a:r>
            <a:endParaRPr/>
          </a:p>
          <a:p>
            <a:pPr indent="0" lvl="0" marL="0" marR="0" rtl="0" algn="ctr">
              <a:lnSpc>
                <a:spcPct val="100000"/>
              </a:lnSpc>
              <a:spcBef>
                <a:spcPts val="600"/>
              </a:spcBef>
              <a:spcAft>
                <a:spcPts val="0"/>
              </a:spcAft>
              <a:buClr>
                <a:srgbClr val="FFFFFF"/>
              </a:buClr>
              <a:buSzPts val="1000"/>
              <a:buFont typeface="Montserrat"/>
              <a:buNone/>
            </a:pPr>
            <a:r>
              <a:rPr b="0" i="0" lang="en-US" sz="1000" u="none" cap="none" strike="noStrike">
                <a:solidFill>
                  <a:srgbClr val="FFFFFF"/>
                </a:solidFill>
                <a:latin typeface="Montserrat"/>
                <a:ea typeface="Montserrat"/>
                <a:cs typeface="Montserrat"/>
                <a:sym typeface="Montserrat"/>
              </a:rPr>
              <a:t>270</a:t>
            </a:r>
            <a:endParaRPr/>
          </a:p>
          <a:p>
            <a:pPr indent="0" lvl="0" marL="0" marR="0" rtl="0" algn="ctr">
              <a:lnSpc>
                <a:spcPct val="100000"/>
              </a:lnSpc>
              <a:spcBef>
                <a:spcPts val="0"/>
              </a:spcBef>
              <a:spcAft>
                <a:spcPts val="0"/>
              </a:spcAft>
              <a:buClr>
                <a:srgbClr val="FFFFFF"/>
              </a:buClr>
              <a:buSzPts val="1000"/>
              <a:buFont typeface="Montserrat"/>
              <a:buNone/>
            </a:pPr>
            <a:r>
              <a:rPr b="0" i="0" lang="en-US" sz="1000" u="none" cap="none" strike="noStrike">
                <a:solidFill>
                  <a:srgbClr val="FFFFFF"/>
                </a:solidFill>
                <a:latin typeface="Montserrat"/>
                <a:ea typeface="Montserrat"/>
                <a:cs typeface="Montserrat"/>
                <a:sym typeface="Montserrat"/>
              </a:rPr>
              <a:t>(±10)</a:t>
            </a:r>
            <a:endParaRPr/>
          </a:p>
        </p:txBody>
      </p:sp>
      <p:sp>
        <p:nvSpPr>
          <p:cNvPr id="306" name="Google Shape;306;p9"/>
          <p:cNvSpPr txBox="1"/>
          <p:nvPr/>
        </p:nvSpPr>
        <p:spPr>
          <a:xfrm>
            <a:off x="8361524" y="3473950"/>
            <a:ext cx="566996" cy="1169551"/>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200"/>
              <a:buFont typeface="Montserrat Light"/>
              <a:buNone/>
            </a:pPr>
            <a:r>
              <a:t/>
            </a:r>
            <a:endParaRPr b="1" i="0" sz="1200" u="none" cap="none" strike="noStrike">
              <a:solidFill>
                <a:srgbClr val="C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9</a:t>
            </a:r>
            <a:endParaRPr/>
          </a:p>
          <a:p>
            <a:pPr indent="0" lvl="0" marL="0" marR="0" rtl="0" algn="ctr">
              <a:lnSpc>
                <a:spcPct val="100000"/>
              </a:lnSpc>
              <a:spcBef>
                <a:spcPts val="60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180 C</a:t>
            </a:r>
            <a:endParaRPr/>
          </a:p>
          <a:p>
            <a:pPr indent="0" lvl="0" marL="0" marR="0" rtl="0" algn="ctr">
              <a:lnSpc>
                <a:spcPct val="100000"/>
              </a:lnSpc>
              <a:spcBef>
                <a:spcPts val="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(±10)</a:t>
            </a:r>
            <a:endParaRPr/>
          </a:p>
          <a:p>
            <a:pPr indent="0" lvl="0" marL="0" marR="0" rtl="0" algn="ctr">
              <a:lnSpc>
                <a:spcPct val="100000"/>
              </a:lnSpc>
              <a:spcBef>
                <a:spcPts val="0"/>
              </a:spcBef>
              <a:spcAft>
                <a:spcPts val="0"/>
              </a:spcAft>
              <a:buClr>
                <a:schemeClr val="dk1"/>
              </a:buClr>
              <a:buSzPts val="1200"/>
              <a:buFont typeface="Montserrat Light"/>
              <a:buNone/>
            </a:pPr>
            <a:r>
              <a:t/>
            </a:r>
            <a:endParaRPr b="1" i="0" sz="1200" u="none" cap="none" strike="noStrike">
              <a:solidFill>
                <a:srgbClr val="C00000"/>
              </a:solidFill>
              <a:latin typeface="Montserrat"/>
              <a:ea typeface="Montserrat"/>
              <a:cs typeface="Montserrat"/>
              <a:sym typeface="Montserrat"/>
            </a:endParaRPr>
          </a:p>
        </p:txBody>
      </p:sp>
      <p:sp>
        <p:nvSpPr>
          <p:cNvPr id="307" name="Google Shape;307;p9"/>
          <p:cNvSpPr txBox="1"/>
          <p:nvPr/>
        </p:nvSpPr>
        <p:spPr>
          <a:xfrm>
            <a:off x="10652814" y="3473950"/>
            <a:ext cx="512494" cy="984885"/>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200"/>
              <a:buFont typeface="Montserrat Light"/>
              <a:buNone/>
            </a:pPr>
            <a:r>
              <a:t/>
            </a:r>
            <a:endParaRPr b="1" i="0" sz="1200" u="none" cap="none" strike="noStrike">
              <a:solidFill>
                <a:srgbClr val="C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11</a:t>
            </a:r>
            <a:endParaRPr/>
          </a:p>
          <a:p>
            <a:pPr indent="0" lvl="0" marL="0" marR="0" rtl="0" algn="ctr">
              <a:lnSpc>
                <a:spcPct val="100000"/>
              </a:lnSpc>
              <a:spcBef>
                <a:spcPts val="60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365</a:t>
            </a:r>
            <a:endParaRPr/>
          </a:p>
          <a:p>
            <a:pPr indent="0" lvl="0" marL="0" marR="0" rtl="0" algn="ctr">
              <a:lnSpc>
                <a:spcPct val="100000"/>
              </a:lnSpc>
              <a:spcBef>
                <a:spcPts val="0"/>
              </a:spcBef>
              <a:spcAft>
                <a:spcPts val="0"/>
              </a:spcAft>
              <a:buClr>
                <a:srgbClr val="C00000"/>
              </a:buClr>
              <a:buSzPts val="1200"/>
              <a:buFont typeface="Montserrat"/>
              <a:buNone/>
            </a:pPr>
            <a:r>
              <a:rPr b="1" i="0" lang="en-US" sz="1200" u="none" cap="none" strike="noStrike">
                <a:solidFill>
                  <a:srgbClr val="C00000"/>
                </a:solidFill>
                <a:latin typeface="Montserrat"/>
                <a:ea typeface="Montserrat"/>
                <a:cs typeface="Montserrat"/>
                <a:sym typeface="Montserrat"/>
              </a:rPr>
              <a:t>(+14)</a:t>
            </a:r>
            <a:endParaRPr/>
          </a:p>
        </p:txBody>
      </p:sp>
      <p:sp>
        <p:nvSpPr>
          <p:cNvPr id="308" name="Google Shape;308;p9"/>
          <p:cNvSpPr txBox="1"/>
          <p:nvPr/>
        </p:nvSpPr>
        <p:spPr>
          <a:xfrm>
            <a:off x="3752180" y="1435235"/>
            <a:ext cx="351970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31F20"/>
              </a:buClr>
              <a:buSzPts val="1800"/>
              <a:buFont typeface="Montserrat"/>
              <a:buNone/>
            </a:pPr>
            <a:r>
              <a:rPr b="0" i="0" lang="en-US" sz="1800" u="none" cap="none" strike="noStrike">
                <a:solidFill>
                  <a:srgbClr val="231F20"/>
                </a:solidFill>
                <a:latin typeface="Montserrat"/>
                <a:ea typeface="Montserrat"/>
                <a:cs typeface="Montserrat"/>
                <a:sym typeface="Montserrat"/>
              </a:rPr>
              <a:t>Treatment period </a:t>
            </a:r>
            <a:br>
              <a:rPr b="0" i="0" lang="en-US" sz="1800" u="none" cap="none" strike="noStrike">
                <a:solidFill>
                  <a:srgbClr val="231F20"/>
                </a:solidFill>
                <a:latin typeface="Montserrat"/>
                <a:ea typeface="Montserrat"/>
                <a:cs typeface="Montserrat"/>
                <a:sym typeface="Montserrat"/>
              </a:rPr>
            </a:br>
            <a:r>
              <a:rPr b="0" i="0" lang="en-US" sz="1800" u="none" cap="none" strike="noStrike">
                <a:solidFill>
                  <a:srgbClr val="231F20"/>
                </a:solidFill>
                <a:latin typeface="Montserrat"/>
                <a:ea typeface="Montserrat"/>
                <a:cs typeface="Montserrat"/>
                <a:sym typeface="Montserrat"/>
              </a:rPr>
              <a:t>(4 weekly infusions)</a:t>
            </a:r>
            <a:endParaRPr/>
          </a:p>
        </p:txBody>
      </p:sp>
      <p:sp>
        <p:nvSpPr>
          <p:cNvPr id="309" name="Google Shape;309;p9"/>
          <p:cNvSpPr txBox="1"/>
          <p:nvPr/>
        </p:nvSpPr>
        <p:spPr>
          <a:xfrm>
            <a:off x="6679357" y="1462738"/>
            <a:ext cx="428959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31F20"/>
              </a:buClr>
              <a:buSzPts val="1800"/>
              <a:buFont typeface="Montserrat"/>
              <a:buNone/>
            </a:pPr>
            <a:r>
              <a:rPr b="0" i="0" lang="en-US" sz="1800" u="none" cap="none" strike="noStrike">
                <a:solidFill>
                  <a:srgbClr val="231F20"/>
                </a:solidFill>
                <a:latin typeface="Montserrat"/>
                <a:ea typeface="Montserrat"/>
                <a:cs typeface="Montserrat"/>
                <a:sym typeface="Montserrat"/>
              </a:rPr>
              <a:t>Follow-up period (1 year)</a:t>
            </a:r>
            <a:endParaRPr b="0" i="0" sz="1800" u="none" cap="none" strike="noStrike">
              <a:solidFill>
                <a:srgbClr val="231F20"/>
              </a:solidFill>
              <a:latin typeface="Montserrat"/>
              <a:ea typeface="Montserrat"/>
              <a:cs typeface="Montserrat"/>
              <a:sym typeface="Montserrat"/>
            </a:endParaRPr>
          </a:p>
        </p:txBody>
      </p:sp>
      <p:sp>
        <p:nvSpPr>
          <p:cNvPr id="310" name="Google Shape;310;p9"/>
          <p:cNvSpPr txBox="1"/>
          <p:nvPr/>
        </p:nvSpPr>
        <p:spPr>
          <a:xfrm>
            <a:off x="1854593" y="3497143"/>
            <a:ext cx="217542" cy="507831"/>
          </a:xfrm>
          <a:prstGeom prst="rect">
            <a:avLst/>
          </a:prstGeom>
          <a:noFill/>
          <a:ln>
            <a:noFill/>
          </a:ln>
        </p:spPr>
        <p:txBody>
          <a:bodyPr anchorCtr="0" anchor="t" bIns="45700" lIns="72000" spcFirstLastPara="1" rIns="72000" wrap="square" tIns="45700">
            <a:spAutoFit/>
          </a:bodyPr>
          <a:lstStyle/>
          <a:p>
            <a:pPr indent="0" lvl="0" marL="0" marR="0" rtl="0" algn="ctr">
              <a:lnSpc>
                <a:spcPct val="100000"/>
              </a:lnSpc>
              <a:spcBef>
                <a:spcPts val="0"/>
              </a:spcBef>
              <a:spcAft>
                <a:spcPts val="0"/>
              </a:spcAft>
              <a:buClr>
                <a:schemeClr val="dk1"/>
              </a:buClr>
              <a:buSzPts val="1100"/>
              <a:buFont typeface="Montserrat Light"/>
              <a:buNone/>
            </a:pPr>
            <a:r>
              <a:t/>
            </a:r>
            <a:endParaRPr b="0" i="0" sz="1100" u="none" cap="none" strike="noStrike">
              <a:solidFill>
                <a:srgbClr val="1A1918"/>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1A1918"/>
              </a:buClr>
              <a:buSzPts val="1100"/>
              <a:buFont typeface="Montserrat"/>
              <a:buNone/>
            </a:pPr>
            <a:r>
              <a:rPr b="1" i="0" lang="en-US" sz="1100" u="none" cap="none" strike="noStrike">
                <a:solidFill>
                  <a:srgbClr val="1A1918"/>
                </a:solidFill>
                <a:latin typeface="Montserrat"/>
                <a:ea typeface="Montserrat"/>
                <a:cs typeface="Montserrat"/>
                <a:sym typeface="Montserrat"/>
              </a:rPr>
              <a:t>1</a:t>
            </a:r>
            <a:endParaRPr b="1" i="0" sz="1100" u="none" cap="none" strike="noStrike">
              <a:solidFill>
                <a:srgbClr val="FF332A"/>
              </a:solidFill>
              <a:latin typeface="Montserrat"/>
              <a:ea typeface="Montserrat"/>
              <a:cs typeface="Montserrat"/>
              <a:sym typeface="Montserrat"/>
            </a:endParaRPr>
          </a:p>
        </p:txBody>
      </p:sp>
      <p:sp>
        <p:nvSpPr>
          <p:cNvPr id="311" name="Google Shape;311;p9"/>
          <p:cNvSpPr txBox="1"/>
          <p:nvPr/>
        </p:nvSpPr>
        <p:spPr>
          <a:xfrm>
            <a:off x="1788531" y="3986867"/>
            <a:ext cx="1692852" cy="553998"/>
          </a:xfrm>
          <a:prstGeom prst="rect">
            <a:avLst/>
          </a:prstGeom>
          <a:noFill/>
          <a:ln>
            <a:noFill/>
          </a:ln>
        </p:spPr>
        <p:txBody>
          <a:bodyPr anchorCtr="0" anchor="ctr" bIns="45700" lIns="72000" spcFirstLastPara="1" rIns="72000" wrap="square" tIns="45700">
            <a:spAutoFit/>
          </a:bodyPr>
          <a:lstStyle/>
          <a:p>
            <a:pPr indent="0" lvl="0" marL="0" marR="0" rtl="0" algn="l">
              <a:lnSpc>
                <a:spcPct val="100000"/>
              </a:lnSpc>
              <a:spcBef>
                <a:spcPts val="0"/>
              </a:spcBef>
              <a:spcAft>
                <a:spcPts val="0"/>
              </a:spcAft>
              <a:buClr>
                <a:srgbClr val="1A1918"/>
              </a:buClr>
              <a:buSzPts val="1000"/>
              <a:buFont typeface="Montserrat"/>
              <a:buNone/>
            </a:pPr>
            <a:r>
              <a:rPr b="0" i="0" lang="en-US" sz="1000" u="none" cap="none" strike="noStrike">
                <a:solidFill>
                  <a:srgbClr val="1A1918"/>
                </a:solidFill>
                <a:latin typeface="Montserrat"/>
                <a:ea typeface="Montserrat"/>
                <a:cs typeface="Montserrat"/>
                <a:sym typeface="Montserrat"/>
              </a:rPr>
              <a:t>Within 5 days of arriving for evaluation and treatment of MI</a:t>
            </a:r>
            <a:endParaRPr/>
          </a:p>
        </p:txBody>
      </p:sp>
      <p:cxnSp>
        <p:nvCxnSpPr>
          <p:cNvPr id="312" name="Google Shape;312;p9"/>
          <p:cNvCxnSpPr/>
          <p:nvPr/>
        </p:nvCxnSpPr>
        <p:spPr>
          <a:xfrm>
            <a:off x="961903" y="3755407"/>
            <a:ext cx="10240371" cy="0"/>
          </a:xfrm>
          <a:prstGeom prst="straightConnector1">
            <a:avLst/>
          </a:prstGeom>
          <a:noFill/>
          <a:ln cap="flat" cmpd="sng" w="12700">
            <a:solidFill>
              <a:srgbClr val="1A1918"/>
            </a:solidFill>
            <a:prstDash val="solid"/>
            <a:miter lim="800000"/>
            <a:headEnd len="sm" w="sm" type="none"/>
            <a:tailEnd len="sm" w="sm" type="none"/>
          </a:ln>
        </p:spPr>
      </p:cxnSp>
      <p:cxnSp>
        <p:nvCxnSpPr>
          <p:cNvPr id="313" name="Google Shape;313;p9"/>
          <p:cNvCxnSpPr/>
          <p:nvPr/>
        </p:nvCxnSpPr>
        <p:spPr>
          <a:xfrm>
            <a:off x="961903" y="3977380"/>
            <a:ext cx="10240371" cy="0"/>
          </a:xfrm>
          <a:prstGeom prst="straightConnector1">
            <a:avLst/>
          </a:prstGeom>
          <a:noFill/>
          <a:ln cap="flat" cmpd="sng" w="12700">
            <a:solidFill>
              <a:srgbClr val="1A1918"/>
            </a:solidFill>
            <a:prstDash val="solid"/>
            <a:miter lim="800000"/>
            <a:headEnd len="sm" w="sm" type="none"/>
            <a:tailEnd len="sm" w="sm" type="none"/>
          </a:ln>
        </p:spPr>
      </p:cxnSp>
      <p:sp>
        <p:nvSpPr>
          <p:cNvPr id="314" name="Google Shape;314;p9"/>
          <p:cNvSpPr/>
          <p:nvPr/>
        </p:nvSpPr>
        <p:spPr>
          <a:xfrm rot="-5400000">
            <a:off x="3789165" y="4272425"/>
            <a:ext cx="424618" cy="263635"/>
          </a:xfrm>
          <a:prstGeom prst="rightArrow">
            <a:avLst>
              <a:gd fmla="val 35751" name="adj1"/>
              <a:gd fmla="val 50000" name="adj2"/>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10000"/>
              </a:lnSpc>
              <a:spcBef>
                <a:spcPts val="0"/>
              </a:spcBef>
              <a:spcAft>
                <a:spcPts val="0"/>
              </a:spcAft>
              <a:buClr>
                <a:schemeClr val="dk1"/>
              </a:buClr>
              <a:buSzPts val="1100"/>
              <a:buFont typeface="Montserrat Light"/>
              <a:buNone/>
            </a:pPr>
            <a:r>
              <a:t/>
            </a:r>
            <a:endParaRPr b="0" i="0" sz="1100" u="none" cap="none" strike="noStrike">
              <a:solidFill>
                <a:srgbClr val="FFFFFF"/>
              </a:solidFill>
              <a:latin typeface="Montserrat"/>
              <a:ea typeface="Montserrat"/>
              <a:cs typeface="Montserrat"/>
              <a:sym typeface="Montserrat"/>
            </a:endParaRPr>
          </a:p>
        </p:txBody>
      </p:sp>
      <p:sp>
        <p:nvSpPr>
          <p:cNvPr id="315" name="Google Shape;315;p9"/>
          <p:cNvSpPr/>
          <p:nvPr/>
        </p:nvSpPr>
        <p:spPr>
          <a:xfrm>
            <a:off x="4435800" y="4549987"/>
            <a:ext cx="2238836" cy="400110"/>
          </a:xfrm>
          <a:prstGeom prst="rect">
            <a:avLst/>
          </a:prstGeom>
          <a:noFill/>
          <a:ln>
            <a:noFill/>
          </a:ln>
        </p:spPr>
        <p:txBody>
          <a:bodyPr anchorCtr="0" anchor="t" bIns="45700" lIns="91425" spcFirstLastPara="1" rIns="91425" wrap="square" tIns="45700">
            <a:spAutoFit/>
          </a:bodyPr>
          <a:lstStyle/>
          <a:p>
            <a:pPr indent="0" lvl="0" marL="0" marR="48895" rtl="0" algn="ctr">
              <a:lnSpc>
                <a:spcPct val="100000"/>
              </a:lnSpc>
              <a:spcBef>
                <a:spcPts val="0"/>
              </a:spcBef>
              <a:spcAft>
                <a:spcPts val="0"/>
              </a:spcAft>
              <a:buClr>
                <a:srgbClr val="1A1918"/>
              </a:buClr>
              <a:buSzPts val="1000"/>
              <a:buFont typeface="Montserrat"/>
              <a:buNone/>
            </a:pPr>
            <a:r>
              <a:rPr b="0" i="0" lang="en-US" sz="1000" u="none" cap="none" strike="noStrike">
                <a:solidFill>
                  <a:srgbClr val="1A1918"/>
                </a:solidFill>
                <a:latin typeface="Montserrat"/>
                <a:ea typeface="Montserrat"/>
                <a:cs typeface="Montserrat"/>
                <a:sym typeface="Montserrat"/>
              </a:rPr>
              <a:t>All infusions given within  30 days of the ﬁrst infusion</a:t>
            </a:r>
            <a:endParaRPr/>
          </a:p>
        </p:txBody>
      </p:sp>
      <p:sp>
        <p:nvSpPr>
          <p:cNvPr id="316" name="Google Shape;316;p9"/>
          <p:cNvSpPr txBox="1"/>
          <p:nvPr/>
        </p:nvSpPr>
        <p:spPr>
          <a:xfrm>
            <a:off x="7693660" y="4821913"/>
            <a:ext cx="369706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1600"/>
              <a:buFont typeface="Montserrat"/>
              <a:buNone/>
            </a:pPr>
            <a:r>
              <a:rPr b="1" i="0" lang="en-US" sz="1600" u="none" cap="none" strike="noStrike">
                <a:solidFill>
                  <a:srgbClr val="C00000"/>
                </a:solidFill>
                <a:latin typeface="Montserrat"/>
                <a:ea typeface="Montserrat"/>
                <a:cs typeface="Montserrat"/>
                <a:sym typeface="Montserrat"/>
              </a:rPr>
              <a:t>Primary endpoint at 90 days</a:t>
            </a:r>
            <a:endParaRPr/>
          </a:p>
        </p:txBody>
      </p:sp>
      <p:sp>
        <p:nvSpPr>
          <p:cNvPr id="317" name="Google Shape;317;p9"/>
          <p:cNvSpPr/>
          <p:nvPr/>
        </p:nvSpPr>
        <p:spPr>
          <a:xfrm rot="-5400000">
            <a:off x="7656201" y="4505780"/>
            <a:ext cx="338553" cy="263635"/>
          </a:xfrm>
          <a:prstGeom prst="rightArrow">
            <a:avLst>
              <a:gd fmla="val 35751" name="adj1"/>
              <a:gd fmla="val 50000" name="adj2"/>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10000"/>
              </a:lnSpc>
              <a:spcBef>
                <a:spcPts val="0"/>
              </a:spcBef>
              <a:spcAft>
                <a:spcPts val="0"/>
              </a:spcAft>
              <a:buClr>
                <a:schemeClr val="dk1"/>
              </a:buClr>
              <a:buSzPts val="1100"/>
              <a:buFont typeface="Montserrat Light"/>
              <a:buNone/>
            </a:pPr>
            <a:r>
              <a:t/>
            </a:r>
            <a:endParaRPr b="0" i="0" sz="1100" u="none" cap="none" strike="noStrike">
              <a:solidFill>
                <a:srgbClr val="FFFFFF"/>
              </a:solidFill>
              <a:latin typeface="Montserrat"/>
              <a:ea typeface="Montserrat"/>
              <a:cs typeface="Montserrat"/>
              <a:sym typeface="Montserrat"/>
            </a:endParaRPr>
          </a:p>
        </p:txBody>
      </p:sp>
      <p:sp>
        <p:nvSpPr>
          <p:cNvPr id="318" name="Google Shape;318;p9"/>
          <p:cNvSpPr txBox="1"/>
          <p:nvPr/>
        </p:nvSpPr>
        <p:spPr>
          <a:xfrm>
            <a:off x="2210091" y="151353"/>
            <a:ext cx="7743993" cy="37989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A</a:t>
            </a:r>
            <a:r>
              <a:rPr b="0" i="0" lang="en-US" sz="2800" u="none" cap="none" strike="noStrike">
                <a:solidFill>
                  <a:schemeClr val="dk1"/>
                </a:solidFill>
                <a:latin typeface="Arial"/>
                <a:ea typeface="Arial"/>
                <a:cs typeface="Arial"/>
                <a:sym typeface="Arial"/>
              </a:rPr>
              <a:t>poA-1 </a:t>
            </a:r>
            <a:r>
              <a:rPr b="1" i="0" lang="en-US" sz="2800" u="none" cap="none" strike="noStrike">
                <a:solidFill>
                  <a:schemeClr val="dk1"/>
                </a:solidFill>
                <a:latin typeface="Arial"/>
                <a:ea typeface="Arial"/>
                <a:cs typeface="Arial"/>
                <a:sym typeface="Arial"/>
              </a:rPr>
              <a:t>E</a:t>
            </a:r>
            <a:r>
              <a:rPr b="0" i="0" lang="en-US" sz="2800" u="none" cap="none" strike="noStrike">
                <a:solidFill>
                  <a:schemeClr val="dk1"/>
                </a:solidFill>
                <a:latin typeface="Arial"/>
                <a:ea typeface="Arial"/>
                <a:cs typeface="Arial"/>
                <a:sym typeface="Arial"/>
              </a:rPr>
              <a:t>vent Reducin</a:t>
            </a:r>
            <a:r>
              <a:rPr b="1" i="0" lang="en-US" sz="2800" u="none" cap="none" strike="noStrike">
                <a:solidFill>
                  <a:schemeClr val="dk1"/>
                </a:solidFill>
                <a:latin typeface="Arial"/>
                <a:ea typeface="Arial"/>
                <a:cs typeface="Arial"/>
                <a:sym typeface="Arial"/>
              </a:rPr>
              <a:t>G </a:t>
            </a:r>
            <a:r>
              <a:rPr b="0" i="0" lang="en-US" sz="2800" u="none" cap="none" strike="noStrike">
                <a:solidFill>
                  <a:schemeClr val="dk1"/>
                </a:solidFill>
                <a:latin typeface="Arial"/>
                <a:ea typeface="Arial"/>
                <a:cs typeface="Arial"/>
                <a:sym typeface="Arial"/>
              </a:rPr>
              <a:t>in </a:t>
            </a:r>
            <a:r>
              <a:rPr b="1" i="0" lang="en-US" sz="2800" u="none" cap="none" strike="noStrike">
                <a:solidFill>
                  <a:schemeClr val="dk1"/>
                </a:solidFill>
                <a:latin typeface="Arial"/>
                <a:ea typeface="Arial"/>
                <a:cs typeface="Arial"/>
                <a:sym typeface="Arial"/>
              </a:rPr>
              <a:t>I</a:t>
            </a:r>
            <a:r>
              <a:rPr b="0" i="0" lang="en-US" sz="2800" u="none" cap="none" strike="noStrike">
                <a:solidFill>
                  <a:schemeClr val="dk1"/>
                </a:solidFill>
                <a:latin typeface="Arial"/>
                <a:ea typeface="Arial"/>
                <a:cs typeface="Arial"/>
                <a:sym typeface="Arial"/>
              </a:rPr>
              <a:t>schemic </a:t>
            </a:r>
            <a:r>
              <a:rPr b="1" i="0" lang="en-US" sz="2800" u="none" cap="none" strike="noStrike">
                <a:solidFill>
                  <a:schemeClr val="dk1"/>
                </a:solidFill>
                <a:latin typeface="Arial"/>
                <a:ea typeface="Arial"/>
                <a:cs typeface="Arial"/>
                <a:sym typeface="Arial"/>
              </a:rPr>
              <a:t>S</a:t>
            </a:r>
            <a:r>
              <a:rPr b="0" i="0" lang="en-US" sz="2800" u="none" cap="none" strike="noStrike">
                <a:solidFill>
                  <a:schemeClr val="dk1"/>
                </a:solidFill>
                <a:latin typeface="Arial"/>
                <a:ea typeface="Arial"/>
                <a:cs typeface="Arial"/>
                <a:sym typeface="Arial"/>
              </a:rPr>
              <a:t>yndromes </a:t>
            </a:r>
            <a:r>
              <a:rPr b="1" i="0" lang="en-US" sz="2800" u="none" cap="none" strike="noStrike">
                <a:solidFill>
                  <a:schemeClr val="dk1"/>
                </a:solidFill>
                <a:latin typeface="Arial"/>
                <a:ea typeface="Arial"/>
                <a:cs typeface="Arial"/>
                <a:sym typeface="Arial"/>
              </a:rPr>
              <a:t>II</a:t>
            </a:r>
            <a:endParaRPr/>
          </a:p>
          <a:p>
            <a:pPr indent="0" lvl="0" marL="0" marR="0" rtl="0" algn="ctr">
              <a:lnSpc>
                <a:spcPct val="100000"/>
              </a:lnSpc>
              <a:spcBef>
                <a:spcPts val="1230"/>
              </a:spcBef>
              <a:spcAft>
                <a:spcPts val="0"/>
              </a:spcAft>
              <a:buClr>
                <a:srgbClr val="FF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319" name="Google Shape;319;p9"/>
          <p:cNvSpPr txBox="1"/>
          <p:nvPr/>
        </p:nvSpPr>
        <p:spPr>
          <a:xfrm>
            <a:off x="1297892" y="634501"/>
            <a:ext cx="95683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 phase 3, multicenter, double-blind, randomized, placebo-controlled, event-driven, parallel-group study</a:t>
            </a:r>
            <a:endParaRPr sz="1600">
              <a:solidFill>
                <a:schemeClr val="dk1"/>
              </a:solidFill>
              <a:latin typeface="Arial"/>
              <a:ea typeface="Arial"/>
              <a:cs typeface="Arial"/>
              <a:sym typeface="Arial"/>
            </a:endParaRPr>
          </a:p>
        </p:txBody>
      </p:sp>
      <p:sp>
        <p:nvSpPr>
          <p:cNvPr id="320" name="Google Shape;320;p9"/>
          <p:cNvSpPr txBox="1"/>
          <p:nvPr/>
        </p:nvSpPr>
        <p:spPr>
          <a:xfrm>
            <a:off x="162426" y="4544508"/>
            <a:ext cx="3421196"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Multivessel Disease</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AND</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 either Drug Treated Diabetes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OR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2 of the following:  </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≥65 years</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Prior MI</a:t>
            </a:r>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PAD</a:t>
            </a:r>
            <a:endParaRPr/>
          </a:p>
        </p:txBody>
      </p:sp>
      <p:sp>
        <p:nvSpPr>
          <p:cNvPr id="321" name="Google Shape;321;p9"/>
          <p:cNvSpPr txBox="1"/>
          <p:nvPr/>
        </p:nvSpPr>
        <p:spPr>
          <a:xfrm>
            <a:off x="1011528" y="1440855"/>
            <a:ext cx="173853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Within 5 days of MI after angio</a:t>
            </a:r>
            <a:endParaRPr sz="1200">
              <a:solidFill>
                <a:schemeClr val="dk1"/>
              </a:solidFill>
              <a:latin typeface="Arial"/>
              <a:ea typeface="Arial"/>
              <a:cs typeface="Arial"/>
              <a:sym typeface="Arial"/>
            </a:endParaRPr>
          </a:p>
        </p:txBody>
      </p:sp>
      <p:sp>
        <p:nvSpPr>
          <p:cNvPr id="322" name="Google Shape;322;p9"/>
          <p:cNvSpPr txBox="1"/>
          <p:nvPr/>
        </p:nvSpPr>
        <p:spPr>
          <a:xfrm>
            <a:off x="3446074" y="5097260"/>
            <a:ext cx="81843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880106"/>
                </a:solidFill>
                <a:latin typeface="Arial"/>
                <a:ea typeface="Arial"/>
                <a:cs typeface="Arial"/>
                <a:sym typeface="Arial"/>
              </a:rPr>
              <a:t>ITT</a:t>
            </a:r>
            <a:r>
              <a:rPr lang="en-US" sz="1200">
                <a:solidFill>
                  <a:schemeClr val="dk1"/>
                </a:solidFill>
                <a:latin typeface="Arial"/>
                <a:ea typeface="Arial"/>
                <a:cs typeface="Arial"/>
                <a:sym typeface="Arial"/>
              </a:rPr>
              <a:t> analysis. Two-sided </a:t>
            </a:r>
            <a:r>
              <a:rPr b="1" lang="en-US" sz="1200">
                <a:solidFill>
                  <a:srgbClr val="880106"/>
                </a:solidFill>
                <a:latin typeface="Arial"/>
                <a:ea typeface="Arial"/>
                <a:cs typeface="Arial"/>
                <a:sym typeface="Arial"/>
              </a:rPr>
              <a:t>type I error of 0.05 </a:t>
            </a:r>
            <a:r>
              <a:rPr lang="en-US" sz="1200">
                <a:solidFill>
                  <a:schemeClr val="dk1"/>
                </a:solidFill>
                <a:latin typeface="Arial"/>
                <a:ea typeface="Arial"/>
                <a:cs typeface="Arial"/>
                <a:sym typeface="Arial"/>
              </a:rPr>
              <a:t>with </a:t>
            </a:r>
            <a:r>
              <a:rPr b="1" lang="en-US" sz="1200">
                <a:solidFill>
                  <a:srgbClr val="880106"/>
                </a:solidFill>
                <a:latin typeface="Arial"/>
                <a:ea typeface="Arial"/>
                <a:cs typeface="Arial"/>
                <a:sym typeface="Arial"/>
              </a:rPr>
              <a:t>90% power </a:t>
            </a:r>
            <a:r>
              <a:rPr lang="en-US" sz="1200">
                <a:solidFill>
                  <a:schemeClr val="dk1"/>
                </a:solidFill>
                <a:latin typeface="Arial"/>
                <a:ea typeface="Arial"/>
                <a:cs typeface="Arial"/>
                <a:sym typeface="Arial"/>
              </a:rPr>
              <a:t>on an assumed </a:t>
            </a:r>
            <a:r>
              <a:rPr b="1" lang="en-US" sz="1200">
                <a:solidFill>
                  <a:srgbClr val="880106"/>
                </a:solidFill>
                <a:latin typeface="Arial"/>
                <a:ea typeface="Arial"/>
                <a:cs typeface="Arial"/>
                <a:sym typeface="Arial"/>
              </a:rPr>
              <a:t>hazard ratio of 0.80 </a:t>
            </a:r>
            <a:r>
              <a:rPr lang="en-US" sz="1200">
                <a:solidFill>
                  <a:schemeClr val="dk1"/>
                </a:solidFill>
                <a:latin typeface="Arial"/>
                <a:ea typeface="Arial"/>
                <a:cs typeface="Arial"/>
                <a:sym typeface="Arial"/>
              </a:rPr>
              <a:t>for the primary endpoint with an observed </a:t>
            </a:r>
            <a:r>
              <a:rPr b="1" lang="en-US" sz="1200">
                <a:solidFill>
                  <a:srgbClr val="880106"/>
                </a:solidFill>
                <a:latin typeface="Arial"/>
                <a:ea typeface="Arial"/>
                <a:cs typeface="Arial"/>
                <a:sym typeface="Arial"/>
              </a:rPr>
              <a:t>event rate of 5% </a:t>
            </a:r>
            <a:r>
              <a:rPr lang="en-US" sz="1200">
                <a:solidFill>
                  <a:schemeClr val="dk1"/>
                </a:solidFill>
                <a:latin typeface="Arial"/>
                <a:ea typeface="Arial"/>
                <a:cs typeface="Arial"/>
                <a:sym typeface="Arial"/>
              </a:rPr>
              <a:t>at 75% of the way through the trial led to a required </a:t>
            </a:r>
            <a:r>
              <a:rPr b="1" lang="en-US" sz="1200">
                <a:solidFill>
                  <a:srgbClr val="880106"/>
                </a:solidFill>
                <a:latin typeface="Arial"/>
                <a:ea typeface="Arial"/>
                <a:cs typeface="Arial"/>
                <a:sym typeface="Arial"/>
              </a:rPr>
              <a:t>sample size of 18,200</a:t>
            </a:r>
            <a:r>
              <a:rPr lang="en-US" sz="1200">
                <a:solidFill>
                  <a:schemeClr val="dk1"/>
                </a:solidFill>
                <a:latin typeface="Arial"/>
                <a:ea typeface="Arial"/>
                <a:cs typeface="Arial"/>
                <a:sym typeface="Arial"/>
              </a:rPr>
              <a:t>, targeting </a:t>
            </a:r>
            <a:r>
              <a:rPr b="1" lang="en-US" sz="1200">
                <a:solidFill>
                  <a:srgbClr val="880106"/>
                </a:solidFill>
                <a:latin typeface="Arial"/>
                <a:ea typeface="Arial"/>
                <a:cs typeface="Arial"/>
                <a:sym typeface="Arial"/>
              </a:rPr>
              <a:t>905 primary events</a:t>
            </a:r>
            <a:endParaRPr b="1" sz="1200">
              <a:solidFill>
                <a:srgbClr val="880106"/>
              </a:solidFill>
              <a:latin typeface="Arial"/>
              <a:ea typeface="Arial"/>
              <a:cs typeface="Arial"/>
              <a:sym typeface="Arial"/>
            </a:endParaRPr>
          </a:p>
        </p:txBody>
      </p:sp>
      <p:sp>
        <p:nvSpPr>
          <p:cNvPr id="323" name="Google Shape;323;p9"/>
          <p:cNvSpPr txBox="1"/>
          <p:nvPr/>
        </p:nvSpPr>
        <p:spPr>
          <a:xfrm>
            <a:off x="3446073" y="5784207"/>
            <a:ext cx="780229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Arial"/>
                <a:ea typeface="Arial"/>
                <a:cs typeface="Arial"/>
                <a:sym typeface="Arial"/>
              </a:rPr>
              <a:t>Cumulative event rates using the Kaplan-Meier method were calculated for the primary efficacy endpoint and other time to event endpoints. A covariate-adjusted Cox regression model including fixed effects for treatment, region, index MI type, index MI management, age, diabetes, peripheral arterial disease, prior MI, and an interaction term for index MI type and index MI management was fitted to estimate the hazard ratio and two-sided 95% confidence interval</a:t>
            </a:r>
            <a:endParaRPr sz="1050">
              <a:solidFill>
                <a:schemeClr val="dk1"/>
              </a:solidFill>
              <a:latin typeface="Arial"/>
              <a:ea typeface="Arial"/>
              <a:cs typeface="Arial"/>
              <a:sym typeface="Arial"/>
            </a:endParaRPr>
          </a:p>
        </p:txBody>
      </p:sp>
      <p:sp>
        <p:nvSpPr>
          <p:cNvPr id="324" name="Google Shape;324;p9"/>
          <p:cNvSpPr/>
          <p:nvPr/>
        </p:nvSpPr>
        <p:spPr>
          <a:xfrm>
            <a:off x="4394360" y="3248192"/>
            <a:ext cx="6815624" cy="23450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Light"/>
              <a:ea typeface="Montserrat Light"/>
              <a:cs typeface="Montserrat Light"/>
              <a:sym typeface="Montserrat Light"/>
            </a:endParaRPr>
          </a:p>
        </p:txBody>
      </p:sp>
      <p:sp>
        <p:nvSpPr>
          <p:cNvPr id="325" name="Google Shape;325;p9"/>
          <p:cNvSpPr/>
          <p:nvPr/>
        </p:nvSpPr>
        <p:spPr>
          <a:xfrm>
            <a:off x="4394920" y="2159191"/>
            <a:ext cx="6815624" cy="234508"/>
          </a:xfrm>
          <a:prstGeom prst="rect">
            <a:avLst/>
          </a:prstGeom>
          <a:solidFill>
            <a:srgbClr val="0E56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Light"/>
              <a:ea typeface="Montserrat Light"/>
              <a:cs typeface="Montserrat Light"/>
              <a:sym typeface="Montserrat Light"/>
            </a:endParaRPr>
          </a:p>
        </p:txBody>
      </p:sp>
      <p:sp>
        <p:nvSpPr>
          <p:cNvPr id="326" name="Google Shape;326;p9"/>
          <p:cNvSpPr/>
          <p:nvPr/>
        </p:nvSpPr>
        <p:spPr>
          <a:xfrm>
            <a:off x="4362754" y="3218057"/>
            <a:ext cx="185354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Montserrat"/>
              <a:buNone/>
            </a:pPr>
            <a:r>
              <a:rPr b="1" i="0" lang="en-US" sz="1200" u="none" cap="none" strike="noStrike">
                <a:solidFill>
                  <a:srgbClr val="FFFFFF"/>
                </a:solidFill>
                <a:latin typeface="Montserrat"/>
                <a:ea typeface="Montserrat"/>
                <a:cs typeface="Montserrat"/>
                <a:sym typeface="Montserrat"/>
              </a:rPr>
              <a:t>Placebo (n=9,107)</a:t>
            </a:r>
            <a:endParaRPr/>
          </a:p>
        </p:txBody>
      </p:sp>
      <p:sp>
        <p:nvSpPr>
          <p:cNvPr id="327" name="Google Shape;327;p9"/>
          <p:cNvSpPr/>
          <p:nvPr/>
        </p:nvSpPr>
        <p:spPr>
          <a:xfrm>
            <a:off x="4386650" y="2137627"/>
            <a:ext cx="2234719"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Montserrat"/>
              <a:buNone/>
            </a:pPr>
            <a:r>
              <a:rPr b="1" i="0" lang="en-US" sz="1200" u="none" cap="none" strike="noStrike">
                <a:solidFill>
                  <a:srgbClr val="FFFFFF"/>
                </a:solidFill>
                <a:latin typeface="Montserrat"/>
                <a:ea typeface="Montserrat"/>
                <a:cs typeface="Montserrat"/>
                <a:sym typeface="Montserrat"/>
              </a:rPr>
              <a:t>6 g CSL112 (n=9,112)</a:t>
            </a:r>
            <a:endParaRPr/>
          </a:p>
        </p:txBody>
      </p:sp>
      <p:sp>
        <p:nvSpPr>
          <p:cNvPr id="328" name="Google Shape;328;p9"/>
          <p:cNvSpPr txBox="1"/>
          <p:nvPr/>
        </p:nvSpPr>
        <p:spPr>
          <a:xfrm>
            <a:off x="8080652" y="3469933"/>
            <a:ext cx="31790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C00000"/>
                </a:solidFill>
                <a:latin typeface="Arial"/>
                <a:ea typeface="Arial"/>
                <a:cs typeface="Arial"/>
                <a:sym typeface="Arial"/>
              </a:rPr>
              <a:t>Key secondary EPs 180 &amp; 365 days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SL Template">
  <a:themeElements>
    <a:clrScheme name="Custom 95">
      <a:dk1>
        <a:srgbClr val="231F20"/>
      </a:dk1>
      <a:lt1>
        <a:srgbClr val="FFFFFF"/>
      </a:lt1>
      <a:dk2>
        <a:srgbClr val="E2DFDA"/>
      </a:dk2>
      <a:lt2>
        <a:srgbClr val="808285"/>
      </a:lt2>
      <a:accent1>
        <a:srgbClr val="FC1921"/>
      </a:accent1>
      <a:accent2>
        <a:srgbClr val="231F20"/>
      </a:accent2>
      <a:accent3>
        <a:srgbClr val="808285"/>
      </a:accent3>
      <a:accent4>
        <a:srgbClr val="E2DFDA"/>
      </a:accent4>
      <a:accent5>
        <a:srgbClr val="F1EFEA"/>
      </a:accent5>
      <a:accent6>
        <a:srgbClr val="FC1921"/>
      </a:accent6>
      <a:hlink>
        <a:srgbClr val="FC1921"/>
      </a:hlink>
      <a:folHlink>
        <a:srgbClr val="80828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2021-04-02T05:17:47Z</dcterms:created>
  <dc:creator>Mike Gibson</dc:creator>
</cp:coreProperties>
</file>