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63" r:id="rId6"/>
    <p:sldMasterId id="2147483675" r:id="rId7"/>
    <p:sldMasterId id="2147483687" r:id="rId8"/>
    <p:sldMasterId id="214748369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hnddirBnTWAKdfGtNU7V5cJ9Dt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8CB2AB-DC88-4C24-8589-2C2ED15FD7A4}">
  <a:tblStyle styleId="{B68CB2AB-DC88-4C24-8589-2C2ED15FD7A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11" Type="http://schemas.openxmlformats.org/officeDocument/2006/relationships/slide" Target="slides/slide1.xml"/><Relationship Id="rId33" Type="http://customschemas.google.com/relationships/presentationmetadata" Target="metadata"/><Relationship Id="rId10" Type="http://schemas.openxmlformats.org/officeDocument/2006/relationships/notesMaster" Target="notesMasters/notesMaster1.xml"/><Relationship Id="rId32" Type="http://schemas.openxmlformats.org/officeDocument/2006/relationships/slide" Target="slides/slide22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1" name="Google Shape;66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p14:dur="25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9"/>
          <p:cNvSpPr txBox="1"/>
          <p:nvPr>
            <p:ph type="title"/>
          </p:nvPr>
        </p:nvSpPr>
        <p:spPr>
          <a:xfrm>
            <a:off x="838200" y="334643"/>
            <a:ext cx="10515600" cy="670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p14:dur="25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0" name="Google Shape;11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1" name="Google Shape;131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3" name="Google Shape;143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1" name="Google Shape;15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5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6" name="Google Shape;176;p5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5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5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3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53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5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5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5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5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5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1" name="Google Shape;201;p55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55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3" name="Google Shape;203;p55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5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5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8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8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9" name="Google Shape;219;p58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5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9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59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7" name="Google Shape;227;p5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60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6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6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1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61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6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6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6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2" name="Google Shape;252;p6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6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6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65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4" name="Google Shape;264;p6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6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6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7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7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7" name="Google Shape;277;p67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67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9" name="Google Shape;279;p67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6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6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6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7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5" name="Google Shape;295;p7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6" name="Google Shape;296;p7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7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7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71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71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3" name="Google Shape;303;p7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7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7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7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p7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7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7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3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73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" name="Google Shape;315;p7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7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7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8" name="Google Shape;328;p7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7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7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7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p7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7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7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0" name="Google Shape;340;p7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7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7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7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7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7" name="Google Shape;347;p7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7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7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7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3" name="Google Shape;353;p7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4" name="Google Shape;354;p7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5" name="Google Shape;355;p7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6" name="Google Shape;356;p7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7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7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8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8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8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8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8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8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1" name="Google Shape;371;p8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2" name="Google Shape;372;p8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8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83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Google Shape;378;p83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9" name="Google Shape;379;p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8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5" name="Google Shape;385;p8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8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8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5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85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8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8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6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57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transition p14:dur="250">
    <p:wipe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p14:dur="250">
    <p:wipe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p14:dur="250">
    <p:wipe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Google Shape;168;p5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5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5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&#10;&#10;Description automatically generated" id="172" name="Google Shape;172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p14:dur="250">
    <p:wipe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4" name="Google Shape;244;p6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p6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6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p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raphical user interface, text, application&#10;&#10;Description automatically generated" id="248" name="Google Shape;248;p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p14:dur="250">
    <p:wipe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0" name="Google Shape;320;p7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Google Shape;321;p7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7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Google Shape;323;p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4" name="Google Shape;324;p7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p14:dur="250">
    <p:wipe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"/>
          <p:cNvSpPr txBox="1"/>
          <p:nvPr/>
        </p:nvSpPr>
        <p:spPr>
          <a:xfrm>
            <a:off x="-1" y="1960243"/>
            <a:ext cx="9102903" cy="2632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One-month Ticagrelor Monotherapy After     PCI in Acute Coronary Syndromes:         </a:t>
            </a:r>
            <a:r>
              <a:rPr b="1" i="0" lang="en-US" sz="3400" u="none" cap="none" strike="noStrike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Principal Results From the Double-blind, Placebo-controlled ULTIMATE-DAPT Trial</a:t>
            </a:r>
            <a:endParaRPr/>
          </a:p>
        </p:txBody>
      </p:sp>
      <p:sp>
        <p:nvSpPr>
          <p:cNvPr id="399" name="Google Shape;399;p1"/>
          <p:cNvSpPr txBox="1"/>
          <p:nvPr/>
        </p:nvSpPr>
        <p:spPr>
          <a:xfrm>
            <a:off x="1" y="4526729"/>
            <a:ext cx="8948790" cy="118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Gregg W Stone MD</a:t>
            </a:r>
            <a:endParaRPr/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Icahn School of Medicine at Mount Sinai</a:t>
            </a:r>
            <a:endParaRPr/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on behalf of Shao-Liang Chen and the ULTIMATE-DAPT Investigators</a:t>
            </a:r>
            <a:endParaRPr/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@GreggWStone</a:t>
            </a:r>
            <a:endParaRPr b="0" i="0" sz="2200" u="none" cap="none" strike="noStrike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"/>
          <p:cNvSpPr txBox="1"/>
          <p:nvPr/>
        </p:nvSpPr>
        <p:spPr>
          <a:xfrm>
            <a:off x="2466043" y="6375606"/>
            <a:ext cx="4170815" cy="338554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ClinicalTrials.gov number: NCT03971500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0"/>
          <p:cNvSpPr txBox="1"/>
          <p:nvPr>
            <p:ph type="title"/>
          </p:nvPr>
        </p:nvSpPr>
        <p:spPr>
          <a:xfrm>
            <a:off x="0" y="90804"/>
            <a:ext cx="12192000" cy="67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Baseline Characteristics</a:t>
            </a:r>
            <a:endParaRPr/>
          </a:p>
        </p:txBody>
      </p:sp>
      <p:graphicFrame>
        <p:nvGraphicFramePr>
          <p:cNvPr id="488" name="Google Shape;488;p10"/>
          <p:cNvGraphicFramePr/>
          <p:nvPr/>
        </p:nvGraphicFramePr>
        <p:xfrm>
          <a:off x="2054832" y="79111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{B68CB2AB-DC88-4C24-8589-2C2ED15FD7A4}</a:tableStyleId>
              </a:tblPr>
              <a:tblGrid>
                <a:gridCol w="2945250"/>
                <a:gridCol w="2424700"/>
                <a:gridCol w="2712375"/>
              </a:tblGrid>
              <a:tr h="49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Ticagrelor plus placebo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(N = 1700)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Ticagrelor plus aspirin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(N = 1700)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Age, years, median (IQR)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62 (54, 70)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63 (54, 69)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Male sex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1264 (74.4%)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1257 (73.9%)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Race, Chinese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1476 (86.8%)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1519 (89.4%)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Hypertension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1058 (62.2%)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1063 (62.5%)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Diabetes mellitus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540 (31.8%)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535 (31.5%)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Dyslipidemia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1178 (69.3%)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1157 (68.1%)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Current smoking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486 (28.6%)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482 (28.4%)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CKD (eGFR &lt;60 mL/min/1.73m</a:t>
                      </a:r>
                      <a:r>
                        <a:rPr b="0" baseline="30000" lang="en-US" sz="15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)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119 (7.0%)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129 (7.6%)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Previous PCI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171 (10.1%)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174 (10.2%)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Previous CABG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2 (0.1%)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4 (0.2%)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Previous MI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143 (8.4%)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156 (9.2%)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Previous stroke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154 (9.1%)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147 (8.7%)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Initial clinical presentation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625">
                <a:tc>
                  <a:txBody>
                    <a:bodyPr/>
                    <a:lstStyle/>
                    <a:p>
                      <a:pPr indent="1524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Unstable angina</a:t>
                      </a:r>
                      <a:endParaRPr/>
                    </a:p>
                    <a:p>
                      <a:pPr indent="1524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   With ischemic ECG changes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668 (39.3%)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650/668 (97.3%)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708 (41.7%)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685/708 (96.8%)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1524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Non-STEMI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545 (32.1%)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531 (31.2%)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1524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STEMI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487 (28.7%)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461 (27.1%)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</a:rPr>
                        <a:t>LVEF (TTE), %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62 (55, 65)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63 (56, 65)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275" marL="58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p14:dur="25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1"/>
          <p:cNvSpPr txBox="1"/>
          <p:nvPr>
            <p:ph type="title"/>
          </p:nvPr>
        </p:nvSpPr>
        <p:spPr>
          <a:xfrm>
            <a:off x="0" y="39434"/>
            <a:ext cx="12192000" cy="67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b="1" lang="en-US" sz="3200"/>
              <a:t>Culprit Lesion Characteristics </a:t>
            </a:r>
            <a:r>
              <a:rPr lang="en-US" sz="3200"/>
              <a:t>(site-assessed)</a:t>
            </a:r>
            <a:endParaRPr/>
          </a:p>
        </p:txBody>
      </p:sp>
      <p:graphicFrame>
        <p:nvGraphicFramePr>
          <p:cNvPr id="494" name="Google Shape;494;p11"/>
          <p:cNvGraphicFramePr/>
          <p:nvPr/>
        </p:nvGraphicFramePr>
        <p:xfrm>
          <a:off x="1807615" y="67809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{B68CB2AB-DC88-4C24-8589-2C2ED15FD7A4}</a:tableStyleId>
              </a:tblPr>
              <a:tblGrid>
                <a:gridCol w="4069200"/>
                <a:gridCol w="2288350"/>
                <a:gridCol w="2219225"/>
              </a:tblGrid>
              <a:tr h="49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 plus placebo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 = 1700)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 plus aspirin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 = 1700)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diseased vessels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One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1199 (70.5%)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1171 (68.9%)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Two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397 (23.4%)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393 (23.1%)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Three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104 (6.1%)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136 (8.0%)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number of lesions treated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 ± 0.6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 ± 0.6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Culprit lesion location 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Unprotected left main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(5.1%)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(3.5%)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Left anterior descending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956 (56.2%)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956 (56.2%)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Left circumflex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237 (13.9%)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258 (15.2%)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Right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421 (24.8%)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426 (25.1%)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Culprit lesion types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True bifurcation (Medina 1,1,1 or 0,1,1)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265 (15.6%)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255 (15.0%)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Long or diffuse (≥30 mm)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1256 (73.9%)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1205 (70.9%)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Moderate or severe calcification (encircling)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 (7.1%)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133 (7.8%)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Thrombus (filling defect in multiple views)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158 (9·3%)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147 (8·7%)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TIMI flow at baseline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0/1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333 (19.6%)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326 (19.2%)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2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88 (5.2</a:t>
                      </a: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88 (5.2</a:t>
                      </a: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150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3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1279 (75.2</a:t>
                      </a: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1286 (75.6</a:t>
                      </a: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p14:dur="25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2"/>
          <p:cNvSpPr txBox="1"/>
          <p:nvPr>
            <p:ph type="title"/>
          </p:nvPr>
        </p:nvSpPr>
        <p:spPr>
          <a:xfrm>
            <a:off x="0" y="90804"/>
            <a:ext cx="12192000" cy="67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Procedural Characteristics</a:t>
            </a:r>
            <a:endParaRPr sz="3600"/>
          </a:p>
        </p:txBody>
      </p:sp>
      <p:graphicFrame>
        <p:nvGraphicFramePr>
          <p:cNvPr id="500" name="Google Shape;500;p12"/>
          <p:cNvGraphicFramePr/>
          <p:nvPr/>
        </p:nvGraphicFramePr>
        <p:xfrm>
          <a:off x="2187278" y="79111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{B68CB2AB-DC88-4C24-8589-2C2ED15FD7A4}</a:tableStyleId>
              </a:tblPr>
              <a:tblGrid>
                <a:gridCol w="2960425"/>
                <a:gridCol w="2434450"/>
                <a:gridCol w="2422575"/>
              </a:tblGrid>
              <a:tr h="5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 plus placebo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 = 1700)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 plus aspirin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 = 1700)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Transradial access 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1645 (96.8%)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1630 (95.9%)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Intravascular imaging guidance 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854 (50.2%)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857 (50.4%)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Aspiration thrombectomy used 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 (1.4%)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 (1.4%)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Rotational atherectomy used 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(0.2%)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(0.6%)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58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stents implanted  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 ± 0.7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1.4 ± 0.7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DES implanted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397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Firehawk family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874 (51.4%)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888 (52.2%)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397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Resolute family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717 (42.2%)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706 (41.5%)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397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Mixed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103 (6.1%)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 (5.8%)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Maximum stent diameter, mm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3.17 ± 0.43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3.16 ± 0.46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stent length, mm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 (23 - 51)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 (23 - 48)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Post-dilation performed 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1625 (95.6%)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1608 (94.6%)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Maximum balloon pressure, atm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17.3 ± 3.1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17.2 ± 2.9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Contrast media used, mL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(120 - 180)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(120 - 180)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Procedural time, min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 (25 - 60)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 (27 - 60)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 revascularization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1493 (87.8</a:t>
                      </a: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1496 (88.0</a:t>
                      </a: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225">
                <a:tc>
                  <a:txBody>
                    <a:bodyPr/>
                    <a:lstStyle/>
                    <a:p>
                      <a:pPr indent="11113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Procedural success* </a:t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1688 (99.3%)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1686 (99.2%)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1" name="Google Shape;501;p12"/>
          <p:cNvSpPr txBox="1"/>
          <p:nvPr/>
        </p:nvSpPr>
        <p:spPr>
          <a:xfrm>
            <a:off x="3018032" y="6190650"/>
            <a:ext cx="54375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*TIMI 3 flow, residual DS &lt;20%, absence of ≥type B dissection, no intra-procedural complications 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3"/>
          <p:cNvSpPr txBox="1"/>
          <p:nvPr>
            <p:ph type="title"/>
          </p:nvPr>
        </p:nvSpPr>
        <p:spPr>
          <a:xfrm>
            <a:off x="0" y="90804"/>
            <a:ext cx="12192000" cy="67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DAPT Adherence During Follow-up</a:t>
            </a:r>
            <a:endParaRPr sz="3600"/>
          </a:p>
        </p:txBody>
      </p:sp>
      <p:pic>
        <p:nvPicPr>
          <p:cNvPr descr="A graph of a number of patients&#10;&#10;Description automatically generated" id="507" name="Google Shape;5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77" y="712519"/>
            <a:ext cx="7772400" cy="5260494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13"/>
          <p:cNvSpPr txBox="1"/>
          <p:nvPr/>
        </p:nvSpPr>
        <p:spPr>
          <a:xfrm>
            <a:off x="7479586" y="1254789"/>
            <a:ext cx="459939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Persistent DAPT discontinuation was defined as permanent discontinuation of either aspirin as dictated by the study protocol or non-directed discontinuation of either aspirin or ticagrelor for &gt;60 days.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3"/>
          <p:cNvSpPr txBox="1"/>
          <p:nvPr/>
        </p:nvSpPr>
        <p:spPr>
          <a:xfrm>
            <a:off x="7859730" y="2303697"/>
            <a:ext cx="423980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During FU a reduction in ticagrelor from 90 mg to 60 mg bid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was required in </a:t>
            </a:r>
            <a:r>
              <a:rPr lang="en-U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12 pts (0.7%) treated with ticagrelor plus placebo and 16 pts (0.9%) treated with ticagrelor plus aspirin. Conversion from ticagrelor to clopidogrel was required in 22 (1.3%) and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19 (1.1%) pts respectively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Unblinding was required during follow-up in 39 pts </a:t>
            </a:r>
            <a:r>
              <a:rPr lang="en-U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(1.1%)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had a BARC 3 or 5 bleed (11 in the ticagrelor alone group and 28 in the ticagrelor plus aspirin group) and in 8 pts </a:t>
            </a:r>
            <a:r>
              <a:rPr lang="en-U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(0.2%)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had a stent thrombosis (3 in the ticagrelor alone group and 5 in the ticagrelor plus aspirin group).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4"/>
          <p:cNvSpPr/>
          <p:nvPr/>
        </p:nvSpPr>
        <p:spPr>
          <a:xfrm>
            <a:off x="3802662" y="829354"/>
            <a:ext cx="0" cy="3914267"/>
          </a:xfrm>
          <a:custGeom>
            <a:rect b="b" l="l" r="r" t="t"/>
            <a:pathLst>
              <a:path extrusionOk="0" h="3040207" w="120000">
                <a:moveTo>
                  <a:pt x="0" y="3040207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4"/>
          <p:cNvSpPr/>
          <p:nvPr/>
        </p:nvSpPr>
        <p:spPr>
          <a:xfrm>
            <a:off x="3529296" y="4666923"/>
            <a:ext cx="118500" cy="14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17" name="Google Shape;517;p14"/>
          <p:cNvSpPr/>
          <p:nvPr/>
        </p:nvSpPr>
        <p:spPr>
          <a:xfrm>
            <a:off x="3542676" y="3887239"/>
            <a:ext cx="105000" cy="1443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18" name="Google Shape;518;p14"/>
          <p:cNvSpPr/>
          <p:nvPr/>
        </p:nvSpPr>
        <p:spPr>
          <a:xfrm>
            <a:off x="3534819" y="3105006"/>
            <a:ext cx="113100" cy="1443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19" name="Google Shape;519;p14"/>
          <p:cNvSpPr/>
          <p:nvPr/>
        </p:nvSpPr>
        <p:spPr>
          <a:xfrm>
            <a:off x="3534605" y="2320224"/>
            <a:ext cx="113100" cy="14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20" name="Google Shape;520;p14"/>
          <p:cNvSpPr/>
          <p:nvPr/>
        </p:nvSpPr>
        <p:spPr>
          <a:xfrm>
            <a:off x="3530783" y="1537990"/>
            <a:ext cx="117000" cy="14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521" name="Google Shape;521;p14"/>
          <p:cNvSpPr/>
          <p:nvPr/>
        </p:nvSpPr>
        <p:spPr>
          <a:xfrm>
            <a:off x="3437328" y="755757"/>
            <a:ext cx="210600" cy="14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522" name="Google Shape;522;p14"/>
          <p:cNvSpPr/>
          <p:nvPr/>
        </p:nvSpPr>
        <p:spPr>
          <a:xfrm>
            <a:off x="3686880" y="4740520"/>
            <a:ext cx="115874" cy="0"/>
          </a:xfrm>
          <a:custGeom>
            <a:rect b="b" l="l" r="r" t="t"/>
            <a:pathLst>
              <a:path extrusionOk="0" h="120000" w="89999">
                <a:moveTo>
                  <a:pt x="0" y="0"/>
                </a:moveTo>
                <a:lnTo>
                  <a:pt x="89999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4"/>
          <p:cNvSpPr/>
          <p:nvPr/>
        </p:nvSpPr>
        <p:spPr>
          <a:xfrm>
            <a:off x="3686880" y="3958286"/>
            <a:ext cx="115874" cy="0"/>
          </a:xfrm>
          <a:custGeom>
            <a:rect b="b" l="l" r="r" t="t"/>
            <a:pathLst>
              <a:path extrusionOk="0" h="120000" w="89999">
                <a:moveTo>
                  <a:pt x="0" y="0"/>
                </a:moveTo>
                <a:lnTo>
                  <a:pt x="89999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4"/>
          <p:cNvSpPr/>
          <p:nvPr/>
        </p:nvSpPr>
        <p:spPr>
          <a:xfrm>
            <a:off x="3686880" y="3176054"/>
            <a:ext cx="115874" cy="0"/>
          </a:xfrm>
          <a:custGeom>
            <a:rect b="b" l="l" r="r" t="t"/>
            <a:pathLst>
              <a:path extrusionOk="0" h="120000" w="89999">
                <a:moveTo>
                  <a:pt x="0" y="0"/>
                </a:moveTo>
                <a:lnTo>
                  <a:pt x="89999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4"/>
          <p:cNvSpPr/>
          <p:nvPr/>
        </p:nvSpPr>
        <p:spPr>
          <a:xfrm>
            <a:off x="3686880" y="2393820"/>
            <a:ext cx="115874" cy="0"/>
          </a:xfrm>
          <a:custGeom>
            <a:rect b="b" l="l" r="r" t="t"/>
            <a:pathLst>
              <a:path extrusionOk="0" h="120000" w="89999">
                <a:moveTo>
                  <a:pt x="0" y="0"/>
                </a:moveTo>
                <a:lnTo>
                  <a:pt x="89999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4"/>
          <p:cNvSpPr/>
          <p:nvPr/>
        </p:nvSpPr>
        <p:spPr>
          <a:xfrm>
            <a:off x="3686880" y="1611587"/>
            <a:ext cx="115874" cy="0"/>
          </a:xfrm>
          <a:custGeom>
            <a:rect b="b" l="l" r="r" t="t"/>
            <a:pathLst>
              <a:path extrusionOk="0" h="120000" w="89999">
                <a:moveTo>
                  <a:pt x="0" y="0"/>
                </a:moveTo>
                <a:lnTo>
                  <a:pt x="89999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4"/>
          <p:cNvSpPr/>
          <p:nvPr/>
        </p:nvSpPr>
        <p:spPr>
          <a:xfrm>
            <a:off x="3686880" y="829353"/>
            <a:ext cx="115874" cy="0"/>
          </a:xfrm>
          <a:custGeom>
            <a:rect b="b" l="l" r="r" t="t"/>
            <a:pathLst>
              <a:path extrusionOk="0" h="120000" w="89999">
                <a:moveTo>
                  <a:pt x="0" y="0"/>
                </a:moveTo>
                <a:lnTo>
                  <a:pt x="89999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4"/>
          <p:cNvSpPr/>
          <p:nvPr/>
        </p:nvSpPr>
        <p:spPr>
          <a:xfrm>
            <a:off x="3802663" y="4740520"/>
            <a:ext cx="5832778" cy="0"/>
          </a:xfrm>
          <a:custGeom>
            <a:rect b="b" l="l" r="r" t="t"/>
            <a:pathLst>
              <a:path extrusionOk="0" h="120000" w="4530313">
                <a:moveTo>
                  <a:pt x="0" y="0"/>
                </a:moveTo>
                <a:lnTo>
                  <a:pt x="4530313" y="0"/>
                </a:lnTo>
              </a:path>
            </a:pathLst>
          </a:custGeom>
          <a:noFill/>
          <a:ln cap="flat" cmpd="sng" w="108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4"/>
          <p:cNvSpPr/>
          <p:nvPr/>
        </p:nvSpPr>
        <p:spPr>
          <a:xfrm>
            <a:off x="3802662" y="4740521"/>
            <a:ext cx="0" cy="115874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4"/>
          <p:cNvSpPr/>
          <p:nvPr/>
        </p:nvSpPr>
        <p:spPr>
          <a:xfrm>
            <a:off x="4862327" y="4740521"/>
            <a:ext cx="0" cy="115874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4"/>
          <p:cNvSpPr/>
          <p:nvPr/>
        </p:nvSpPr>
        <p:spPr>
          <a:xfrm>
            <a:off x="5921993" y="4740521"/>
            <a:ext cx="0" cy="115874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4"/>
          <p:cNvSpPr/>
          <p:nvPr/>
        </p:nvSpPr>
        <p:spPr>
          <a:xfrm>
            <a:off x="6981657" y="4740521"/>
            <a:ext cx="0" cy="115874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4"/>
          <p:cNvSpPr/>
          <p:nvPr/>
        </p:nvSpPr>
        <p:spPr>
          <a:xfrm>
            <a:off x="8041322" y="4740521"/>
            <a:ext cx="0" cy="115874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4"/>
          <p:cNvSpPr/>
          <p:nvPr/>
        </p:nvSpPr>
        <p:spPr>
          <a:xfrm>
            <a:off x="9100988" y="4740521"/>
            <a:ext cx="0" cy="115874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4"/>
          <p:cNvSpPr/>
          <p:nvPr/>
        </p:nvSpPr>
        <p:spPr>
          <a:xfrm>
            <a:off x="9630821" y="4740521"/>
            <a:ext cx="0" cy="115874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4"/>
          <p:cNvSpPr/>
          <p:nvPr/>
        </p:nvSpPr>
        <p:spPr>
          <a:xfrm>
            <a:off x="3743404" y="4894943"/>
            <a:ext cx="118500" cy="14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37" name="Google Shape;537;p14"/>
          <p:cNvSpPr/>
          <p:nvPr/>
        </p:nvSpPr>
        <p:spPr>
          <a:xfrm>
            <a:off x="4746464" y="4894943"/>
            <a:ext cx="231600" cy="14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sp>
        <p:nvSpPr>
          <p:cNvPr id="538" name="Google Shape;538;p14"/>
          <p:cNvSpPr/>
          <p:nvPr/>
        </p:nvSpPr>
        <p:spPr>
          <a:xfrm>
            <a:off x="5764180" y="4894943"/>
            <a:ext cx="315600" cy="14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/>
          </a:p>
        </p:txBody>
      </p:sp>
      <p:sp>
        <p:nvSpPr>
          <p:cNvPr id="539" name="Google Shape;539;p14"/>
          <p:cNvSpPr/>
          <p:nvPr/>
        </p:nvSpPr>
        <p:spPr>
          <a:xfrm>
            <a:off x="6817899" y="4894943"/>
            <a:ext cx="327600" cy="14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180</a:t>
            </a:r>
            <a:endParaRPr/>
          </a:p>
        </p:txBody>
      </p:sp>
      <p:sp>
        <p:nvSpPr>
          <p:cNvPr id="540" name="Google Shape;540;p14"/>
          <p:cNvSpPr/>
          <p:nvPr/>
        </p:nvSpPr>
        <p:spPr>
          <a:xfrm>
            <a:off x="7872998" y="4894943"/>
            <a:ext cx="336600" cy="14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240</a:t>
            </a:r>
            <a:endParaRPr/>
          </a:p>
        </p:txBody>
      </p:sp>
      <p:sp>
        <p:nvSpPr>
          <p:cNvPr id="541" name="Google Shape;541;p14"/>
          <p:cNvSpPr/>
          <p:nvPr/>
        </p:nvSpPr>
        <p:spPr>
          <a:xfrm>
            <a:off x="8929477" y="4894943"/>
            <a:ext cx="342900" cy="14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542" name="Google Shape;542;p14"/>
          <p:cNvSpPr/>
          <p:nvPr/>
        </p:nvSpPr>
        <p:spPr>
          <a:xfrm>
            <a:off x="9465576" y="4894943"/>
            <a:ext cx="330600" cy="14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330</a:t>
            </a:r>
            <a:endParaRPr/>
          </a:p>
        </p:txBody>
      </p:sp>
      <p:sp>
        <p:nvSpPr>
          <p:cNvPr id="543" name="Google Shape;543;p14"/>
          <p:cNvSpPr/>
          <p:nvPr/>
        </p:nvSpPr>
        <p:spPr>
          <a:xfrm>
            <a:off x="5910161" y="5167314"/>
            <a:ext cx="1613100" cy="229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Follow-up (days after 2</a:t>
            </a:r>
            <a:r>
              <a:rPr b="1" baseline="30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randomization)</a:t>
            </a:r>
            <a:endParaRPr/>
          </a:p>
        </p:txBody>
      </p:sp>
      <p:sp>
        <p:nvSpPr>
          <p:cNvPr id="544" name="Google Shape;544;p14"/>
          <p:cNvSpPr/>
          <p:nvPr/>
        </p:nvSpPr>
        <p:spPr>
          <a:xfrm rot="-5400000">
            <a:off x="482476" y="2690346"/>
            <a:ext cx="5220000" cy="229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Clinically-relevant bleeding (%)</a:t>
            </a:r>
            <a:endParaRPr b="1" sz="1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(BARC types 2, 3, or 5) </a:t>
            </a:r>
            <a:endParaRPr b="1" sz="1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4"/>
          <p:cNvSpPr/>
          <p:nvPr/>
        </p:nvSpPr>
        <p:spPr>
          <a:xfrm>
            <a:off x="4351178" y="791650"/>
            <a:ext cx="1234200" cy="85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4"/>
          <p:cNvSpPr/>
          <p:nvPr/>
        </p:nvSpPr>
        <p:spPr>
          <a:xfrm>
            <a:off x="3986003" y="1096698"/>
            <a:ext cx="226039" cy="0"/>
          </a:xfrm>
          <a:custGeom>
            <a:rect b="b" l="l" r="r" t="t"/>
            <a:pathLst>
              <a:path extrusionOk="0" h="120000" w="175564">
                <a:moveTo>
                  <a:pt x="0" y="0"/>
                </a:moveTo>
                <a:lnTo>
                  <a:pt x="175564" y="0"/>
                </a:lnTo>
              </a:path>
            </a:pathLst>
          </a:custGeom>
          <a:noFill/>
          <a:ln cap="flat" cmpd="sng" w="28575">
            <a:solidFill>
              <a:srgbClr val="004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4"/>
          <p:cNvSpPr/>
          <p:nvPr/>
        </p:nvSpPr>
        <p:spPr>
          <a:xfrm>
            <a:off x="3514702" y="5577359"/>
            <a:ext cx="5847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1700 (0)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4"/>
          <p:cNvSpPr/>
          <p:nvPr/>
        </p:nvSpPr>
        <p:spPr>
          <a:xfrm>
            <a:off x="4564003" y="5577359"/>
            <a:ext cx="5721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1681 (1)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4"/>
          <p:cNvSpPr/>
          <p:nvPr/>
        </p:nvSpPr>
        <p:spPr>
          <a:xfrm>
            <a:off x="5625933" y="5577359"/>
            <a:ext cx="5961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1664 (2)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4"/>
          <p:cNvSpPr/>
          <p:nvPr/>
        </p:nvSpPr>
        <p:spPr>
          <a:xfrm>
            <a:off x="6700628" y="5577359"/>
            <a:ext cx="5943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1652 (1)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4"/>
          <p:cNvSpPr/>
          <p:nvPr/>
        </p:nvSpPr>
        <p:spPr>
          <a:xfrm>
            <a:off x="7783980" y="5577359"/>
            <a:ext cx="5751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1634 (3)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4"/>
          <p:cNvSpPr/>
          <p:nvPr/>
        </p:nvSpPr>
        <p:spPr>
          <a:xfrm>
            <a:off x="8799737" y="5577359"/>
            <a:ext cx="5925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1622 (2)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4"/>
          <p:cNvSpPr/>
          <p:nvPr/>
        </p:nvSpPr>
        <p:spPr>
          <a:xfrm>
            <a:off x="9403797" y="5577359"/>
            <a:ext cx="5571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1615 (2)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4"/>
          <p:cNvSpPr/>
          <p:nvPr/>
        </p:nvSpPr>
        <p:spPr>
          <a:xfrm>
            <a:off x="3514702" y="5755219"/>
            <a:ext cx="5847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1700 (0)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4546690" y="5755219"/>
            <a:ext cx="6069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1688 (2)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4"/>
          <p:cNvSpPr/>
          <p:nvPr/>
        </p:nvSpPr>
        <p:spPr>
          <a:xfrm>
            <a:off x="5623291" y="5755219"/>
            <a:ext cx="6012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1684 (2)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6712660" y="5755219"/>
            <a:ext cx="5703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1676 (2)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4"/>
          <p:cNvSpPr/>
          <p:nvPr/>
        </p:nvSpPr>
        <p:spPr>
          <a:xfrm>
            <a:off x="7778110" y="5755219"/>
            <a:ext cx="5868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1665 (2)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4"/>
          <p:cNvSpPr/>
          <p:nvPr/>
        </p:nvSpPr>
        <p:spPr>
          <a:xfrm>
            <a:off x="8799737" y="5755219"/>
            <a:ext cx="5607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1657 (3)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4"/>
          <p:cNvSpPr/>
          <p:nvPr/>
        </p:nvSpPr>
        <p:spPr>
          <a:xfrm>
            <a:off x="9388978" y="5755219"/>
            <a:ext cx="586500" cy="28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1654 (3)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4"/>
          <p:cNvSpPr txBox="1"/>
          <p:nvPr/>
        </p:nvSpPr>
        <p:spPr>
          <a:xfrm>
            <a:off x="3986064" y="2107256"/>
            <a:ext cx="486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 0.45; 95% CI 0.30 to 0.66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P&lt;0.0001</a:t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4"/>
          <p:cNvSpPr/>
          <p:nvPr/>
        </p:nvSpPr>
        <p:spPr>
          <a:xfrm>
            <a:off x="4741194" y="1044979"/>
            <a:ext cx="658800" cy="139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9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Ticagrelor plus Aspirin</a:t>
            </a:r>
            <a:endParaRPr/>
          </a:p>
        </p:txBody>
      </p:sp>
      <p:sp>
        <p:nvSpPr>
          <p:cNvPr id="563" name="Google Shape;563;p14"/>
          <p:cNvSpPr/>
          <p:nvPr/>
        </p:nvSpPr>
        <p:spPr>
          <a:xfrm>
            <a:off x="4789559" y="1367087"/>
            <a:ext cx="639300" cy="139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9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Ticagrelor plus Placebo</a:t>
            </a:r>
            <a:endParaRPr/>
          </a:p>
        </p:txBody>
      </p:sp>
      <p:grpSp>
        <p:nvGrpSpPr>
          <p:cNvPr id="564" name="Google Shape;564;p14"/>
          <p:cNvGrpSpPr/>
          <p:nvPr/>
        </p:nvGrpSpPr>
        <p:grpSpPr>
          <a:xfrm>
            <a:off x="3911589" y="3742974"/>
            <a:ext cx="6524958" cy="998186"/>
            <a:chOff x="3911589" y="3742974"/>
            <a:chExt cx="6524958" cy="998186"/>
          </a:xfrm>
        </p:grpSpPr>
        <p:sp>
          <p:nvSpPr>
            <p:cNvPr id="565" name="Google Shape;565;p14"/>
            <p:cNvSpPr txBox="1"/>
            <p:nvPr/>
          </p:nvSpPr>
          <p:spPr>
            <a:xfrm>
              <a:off x="9608247" y="3742974"/>
              <a:ext cx="8283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2.1%</a:t>
              </a:r>
              <a:endParaRPr sz="18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3911589" y="3933077"/>
              <a:ext cx="5726728" cy="808083"/>
            </a:xfrm>
            <a:custGeom>
              <a:rect b="b" l="l" r="r" t="t"/>
              <a:pathLst>
                <a:path extrusionOk="0" h="627637" w="4447944">
                  <a:moveTo>
                    <a:pt x="0" y="627637"/>
                  </a:moveTo>
                  <a:lnTo>
                    <a:pt x="123554" y="627637"/>
                  </a:lnTo>
                  <a:lnTo>
                    <a:pt x="123554" y="609753"/>
                  </a:lnTo>
                  <a:lnTo>
                    <a:pt x="178466" y="609753"/>
                  </a:lnTo>
                  <a:lnTo>
                    <a:pt x="178466" y="591870"/>
                  </a:lnTo>
                  <a:lnTo>
                    <a:pt x="274564" y="591870"/>
                  </a:lnTo>
                  <a:lnTo>
                    <a:pt x="274564" y="591870"/>
                  </a:lnTo>
                  <a:lnTo>
                    <a:pt x="343205" y="591870"/>
                  </a:lnTo>
                  <a:lnTo>
                    <a:pt x="343205" y="573976"/>
                  </a:lnTo>
                  <a:lnTo>
                    <a:pt x="453031" y="573976"/>
                  </a:lnTo>
                  <a:lnTo>
                    <a:pt x="453031" y="556082"/>
                  </a:lnTo>
                  <a:lnTo>
                    <a:pt x="466759" y="556082"/>
                  </a:lnTo>
                  <a:lnTo>
                    <a:pt x="466759" y="556082"/>
                  </a:lnTo>
                  <a:lnTo>
                    <a:pt x="507944" y="556082"/>
                  </a:lnTo>
                  <a:lnTo>
                    <a:pt x="507944" y="538177"/>
                  </a:lnTo>
                  <a:lnTo>
                    <a:pt x="576585" y="538177"/>
                  </a:lnTo>
                  <a:lnTo>
                    <a:pt x="576585" y="520272"/>
                  </a:lnTo>
                  <a:lnTo>
                    <a:pt x="631498" y="520272"/>
                  </a:lnTo>
                  <a:lnTo>
                    <a:pt x="631498" y="502368"/>
                  </a:lnTo>
                  <a:lnTo>
                    <a:pt x="672682" y="502368"/>
                  </a:lnTo>
                  <a:lnTo>
                    <a:pt x="672682" y="484463"/>
                  </a:lnTo>
                  <a:lnTo>
                    <a:pt x="741324" y="484463"/>
                  </a:lnTo>
                  <a:lnTo>
                    <a:pt x="741324" y="466558"/>
                  </a:lnTo>
                  <a:lnTo>
                    <a:pt x="768780" y="466558"/>
                  </a:lnTo>
                  <a:lnTo>
                    <a:pt x="768780" y="448654"/>
                  </a:lnTo>
                  <a:lnTo>
                    <a:pt x="823693" y="448654"/>
                  </a:lnTo>
                  <a:lnTo>
                    <a:pt x="823693" y="430749"/>
                  </a:lnTo>
                  <a:lnTo>
                    <a:pt x="1070801" y="430749"/>
                  </a:lnTo>
                  <a:lnTo>
                    <a:pt x="1070801" y="430749"/>
                  </a:lnTo>
                  <a:lnTo>
                    <a:pt x="1345365" y="430749"/>
                  </a:lnTo>
                  <a:lnTo>
                    <a:pt x="1345365" y="430749"/>
                  </a:lnTo>
                  <a:lnTo>
                    <a:pt x="1359094" y="430749"/>
                  </a:lnTo>
                  <a:lnTo>
                    <a:pt x="1359094" y="412823"/>
                  </a:lnTo>
                  <a:lnTo>
                    <a:pt x="1716027" y="412823"/>
                  </a:lnTo>
                  <a:lnTo>
                    <a:pt x="1716027" y="394897"/>
                  </a:lnTo>
                  <a:lnTo>
                    <a:pt x="1867038" y="394897"/>
                  </a:lnTo>
                  <a:lnTo>
                    <a:pt x="1867038" y="359045"/>
                  </a:lnTo>
                  <a:lnTo>
                    <a:pt x="1990592" y="359045"/>
                  </a:lnTo>
                  <a:lnTo>
                    <a:pt x="1990592" y="341119"/>
                  </a:lnTo>
                  <a:lnTo>
                    <a:pt x="2182787" y="341119"/>
                  </a:lnTo>
                  <a:lnTo>
                    <a:pt x="2182787" y="323193"/>
                  </a:lnTo>
                  <a:lnTo>
                    <a:pt x="2237700" y="323193"/>
                  </a:lnTo>
                  <a:lnTo>
                    <a:pt x="2237700" y="305267"/>
                  </a:lnTo>
                  <a:lnTo>
                    <a:pt x="2402439" y="305267"/>
                  </a:lnTo>
                  <a:lnTo>
                    <a:pt x="2402439" y="287341"/>
                  </a:lnTo>
                  <a:lnTo>
                    <a:pt x="2457351" y="287341"/>
                  </a:lnTo>
                  <a:lnTo>
                    <a:pt x="2457351" y="287341"/>
                  </a:lnTo>
                  <a:lnTo>
                    <a:pt x="2525993" y="287341"/>
                  </a:lnTo>
                  <a:lnTo>
                    <a:pt x="2525993" y="251468"/>
                  </a:lnTo>
                  <a:lnTo>
                    <a:pt x="2580905" y="251468"/>
                  </a:lnTo>
                  <a:lnTo>
                    <a:pt x="2580905" y="233532"/>
                  </a:lnTo>
                  <a:lnTo>
                    <a:pt x="2594634" y="233532"/>
                  </a:lnTo>
                  <a:lnTo>
                    <a:pt x="2594634" y="215595"/>
                  </a:lnTo>
                  <a:lnTo>
                    <a:pt x="2635818" y="215595"/>
                  </a:lnTo>
                  <a:lnTo>
                    <a:pt x="2635818" y="197658"/>
                  </a:lnTo>
                  <a:lnTo>
                    <a:pt x="2814285" y="197658"/>
                  </a:lnTo>
                  <a:lnTo>
                    <a:pt x="2814285" y="179722"/>
                  </a:lnTo>
                  <a:lnTo>
                    <a:pt x="2855470" y="179722"/>
                  </a:lnTo>
                  <a:lnTo>
                    <a:pt x="2855470" y="161785"/>
                  </a:lnTo>
                  <a:lnTo>
                    <a:pt x="2992752" y="161785"/>
                  </a:lnTo>
                  <a:lnTo>
                    <a:pt x="2992752" y="161785"/>
                  </a:lnTo>
                  <a:lnTo>
                    <a:pt x="3116306" y="161785"/>
                  </a:lnTo>
                  <a:lnTo>
                    <a:pt x="3116306" y="161785"/>
                  </a:lnTo>
                  <a:lnTo>
                    <a:pt x="3130034" y="161785"/>
                  </a:lnTo>
                  <a:lnTo>
                    <a:pt x="3130034" y="143827"/>
                  </a:lnTo>
                  <a:lnTo>
                    <a:pt x="3239860" y="143827"/>
                  </a:lnTo>
                  <a:lnTo>
                    <a:pt x="3239860" y="125869"/>
                  </a:lnTo>
                  <a:lnTo>
                    <a:pt x="3486968" y="125869"/>
                  </a:lnTo>
                  <a:lnTo>
                    <a:pt x="3486968" y="107911"/>
                  </a:lnTo>
                  <a:lnTo>
                    <a:pt x="3637979" y="107911"/>
                  </a:lnTo>
                  <a:lnTo>
                    <a:pt x="3637979" y="107911"/>
                  </a:lnTo>
                  <a:lnTo>
                    <a:pt x="3679163" y="107911"/>
                  </a:lnTo>
                  <a:lnTo>
                    <a:pt x="3679163" y="89942"/>
                  </a:lnTo>
                  <a:lnTo>
                    <a:pt x="3692892" y="89942"/>
                  </a:lnTo>
                  <a:lnTo>
                    <a:pt x="3692892" y="71973"/>
                  </a:lnTo>
                  <a:lnTo>
                    <a:pt x="3843902" y="71973"/>
                  </a:lnTo>
                  <a:lnTo>
                    <a:pt x="3843902" y="71973"/>
                  </a:lnTo>
                  <a:lnTo>
                    <a:pt x="3898815" y="71973"/>
                  </a:lnTo>
                  <a:lnTo>
                    <a:pt x="3898815" y="53993"/>
                  </a:lnTo>
                  <a:lnTo>
                    <a:pt x="4036097" y="53993"/>
                  </a:lnTo>
                  <a:lnTo>
                    <a:pt x="4036097" y="53993"/>
                  </a:lnTo>
                  <a:lnTo>
                    <a:pt x="4091010" y="53993"/>
                  </a:lnTo>
                  <a:lnTo>
                    <a:pt x="4091010" y="36002"/>
                  </a:lnTo>
                  <a:lnTo>
                    <a:pt x="4338118" y="36002"/>
                  </a:lnTo>
                  <a:lnTo>
                    <a:pt x="4338118" y="36002"/>
                  </a:lnTo>
                  <a:lnTo>
                    <a:pt x="4379303" y="36002"/>
                  </a:lnTo>
                  <a:lnTo>
                    <a:pt x="4379303" y="18001"/>
                  </a:lnTo>
                  <a:lnTo>
                    <a:pt x="4447944" y="18001"/>
                  </a:lnTo>
                  <a:lnTo>
                    <a:pt x="4447944" y="0"/>
                  </a:lnTo>
                </a:path>
              </a:pathLst>
            </a:custGeom>
            <a:noFill/>
            <a:ln cap="flat" cmpd="sng" w="28575">
              <a:solidFill>
                <a:srgbClr val="ED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14"/>
          <p:cNvGrpSpPr/>
          <p:nvPr/>
        </p:nvGrpSpPr>
        <p:grpSpPr>
          <a:xfrm>
            <a:off x="3802663" y="2760313"/>
            <a:ext cx="6633884" cy="1981614"/>
            <a:chOff x="3802663" y="2760313"/>
            <a:chExt cx="6633884" cy="1981614"/>
          </a:xfrm>
        </p:grpSpPr>
        <p:sp>
          <p:nvSpPr>
            <p:cNvPr id="568" name="Google Shape;568;p14"/>
            <p:cNvSpPr txBox="1"/>
            <p:nvPr/>
          </p:nvSpPr>
          <p:spPr>
            <a:xfrm>
              <a:off x="9608247" y="2760313"/>
              <a:ext cx="8283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4.6%</a:t>
              </a:r>
              <a:endParaRPr sz="18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3802663" y="2964701"/>
              <a:ext cx="5832778" cy="1777226"/>
            </a:xfrm>
            <a:custGeom>
              <a:rect b="b" l="l" r="r" t="t"/>
              <a:pathLst>
                <a:path extrusionOk="0" h="1380370" w="4530313">
                  <a:moveTo>
                    <a:pt x="0" y="1380370"/>
                  </a:moveTo>
                  <a:lnTo>
                    <a:pt x="178466" y="1380370"/>
                  </a:lnTo>
                  <a:lnTo>
                    <a:pt x="178466" y="1344603"/>
                  </a:lnTo>
                  <a:lnTo>
                    <a:pt x="260836" y="1344603"/>
                  </a:lnTo>
                  <a:lnTo>
                    <a:pt x="260836" y="1308836"/>
                  </a:lnTo>
                  <a:lnTo>
                    <a:pt x="288292" y="1308836"/>
                  </a:lnTo>
                  <a:lnTo>
                    <a:pt x="288292" y="1290952"/>
                  </a:lnTo>
                  <a:lnTo>
                    <a:pt x="315749" y="1290952"/>
                  </a:lnTo>
                  <a:lnTo>
                    <a:pt x="315749" y="1273069"/>
                  </a:lnTo>
                  <a:lnTo>
                    <a:pt x="329477" y="1273069"/>
                  </a:lnTo>
                  <a:lnTo>
                    <a:pt x="329477" y="1237301"/>
                  </a:lnTo>
                  <a:lnTo>
                    <a:pt x="384390" y="1237301"/>
                  </a:lnTo>
                  <a:lnTo>
                    <a:pt x="384390" y="1219418"/>
                  </a:lnTo>
                  <a:lnTo>
                    <a:pt x="398118" y="1219418"/>
                  </a:lnTo>
                  <a:lnTo>
                    <a:pt x="398118" y="1201534"/>
                  </a:lnTo>
                  <a:lnTo>
                    <a:pt x="411846" y="1201534"/>
                  </a:lnTo>
                  <a:lnTo>
                    <a:pt x="411846" y="1183651"/>
                  </a:lnTo>
                  <a:lnTo>
                    <a:pt x="425574" y="1183651"/>
                  </a:lnTo>
                  <a:lnTo>
                    <a:pt x="425574" y="1165767"/>
                  </a:lnTo>
                  <a:lnTo>
                    <a:pt x="453031" y="1165767"/>
                  </a:lnTo>
                  <a:lnTo>
                    <a:pt x="453031" y="1147884"/>
                  </a:lnTo>
                  <a:lnTo>
                    <a:pt x="480487" y="1147884"/>
                  </a:lnTo>
                  <a:lnTo>
                    <a:pt x="480487" y="1130000"/>
                  </a:lnTo>
                  <a:lnTo>
                    <a:pt x="562857" y="1130000"/>
                  </a:lnTo>
                  <a:lnTo>
                    <a:pt x="562857" y="1094233"/>
                  </a:lnTo>
                  <a:lnTo>
                    <a:pt x="645226" y="1094233"/>
                  </a:lnTo>
                  <a:lnTo>
                    <a:pt x="645226" y="1094233"/>
                  </a:lnTo>
                  <a:lnTo>
                    <a:pt x="672682" y="1094233"/>
                  </a:lnTo>
                  <a:lnTo>
                    <a:pt x="672682" y="1058444"/>
                  </a:lnTo>
                  <a:lnTo>
                    <a:pt x="878606" y="1058444"/>
                  </a:lnTo>
                  <a:lnTo>
                    <a:pt x="878606" y="1040550"/>
                  </a:lnTo>
                  <a:lnTo>
                    <a:pt x="892334" y="1040550"/>
                  </a:lnTo>
                  <a:lnTo>
                    <a:pt x="892334" y="1022656"/>
                  </a:lnTo>
                  <a:lnTo>
                    <a:pt x="960975" y="1022656"/>
                  </a:lnTo>
                  <a:lnTo>
                    <a:pt x="960975" y="1004762"/>
                  </a:lnTo>
                  <a:lnTo>
                    <a:pt x="1043344" y="1004762"/>
                  </a:lnTo>
                  <a:lnTo>
                    <a:pt x="1043344" y="1004762"/>
                  </a:lnTo>
                  <a:lnTo>
                    <a:pt x="1084529" y="1004762"/>
                  </a:lnTo>
                  <a:lnTo>
                    <a:pt x="1084529" y="1004762"/>
                  </a:lnTo>
                  <a:lnTo>
                    <a:pt x="1194355" y="1004762"/>
                  </a:lnTo>
                  <a:lnTo>
                    <a:pt x="1194355" y="968931"/>
                  </a:lnTo>
                  <a:lnTo>
                    <a:pt x="1221811" y="968931"/>
                  </a:lnTo>
                  <a:lnTo>
                    <a:pt x="1221811" y="933100"/>
                  </a:lnTo>
                  <a:lnTo>
                    <a:pt x="1249268" y="933100"/>
                  </a:lnTo>
                  <a:lnTo>
                    <a:pt x="1249268" y="915184"/>
                  </a:lnTo>
                  <a:lnTo>
                    <a:pt x="1262996" y="915184"/>
                  </a:lnTo>
                  <a:lnTo>
                    <a:pt x="1262996" y="897269"/>
                  </a:lnTo>
                  <a:lnTo>
                    <a:pt x="1317909" y="897269"/>
                  </a:lnTo>
                  <a:lnTo>
                    <a:pt x="1317909" y="879353"/>
                  </a:lnTo>
                  <a:lnTo>
                    <a:pt x="1331637" y="879353"/>
                  </a:lnTo>
                  <a:lnTo>
                    <a:pt x="1331637" y="861437"/>
                  </a:lnTo>
                  <a:lnTo>
                    <a:pt x="1345365" y="861437"/>
                  </a:lnTo>
                  <a:lnTo>
                    <a:pt x="1345365" y="843522"/>
                  </a:lnTo>
                  <a:lnTo>
                    <a:pt x="1468919" y="843522"/>
                  </a:lnTo>
                  <a:lnTo>
                    <a:pt x="1468919" y="825606"/>
                  </a:lnTo>
                  <a:lnTo>
                    <a:pt x="1551289" y="825606"/>
                  </a:lnTo>
                  <a:lnTo>
                    <a:pt x="1551289" y="807691"/>
                  </a:lnTo>
                  <a:lnTo>
                    <a:pt x="1633658" y="807691"/>
                  </a:lnTo>
                  <a:lnTo>
                    <a:pt x="1633658" y="789775"/>
                  </a:lnTo>
                  <a:lnTo>
                    <a:pt x="1716027" y="789775"/>
                  </a:lnTo>
                  <a:lnTo>
                    <a:pt x="1716027" y="753944"/>
                  </a:lnTo>
                  <a:lnTo>
                    <a:pt x="1867038" y="753944"/>
                  </a:lnTo>
                  <a:lnTo>
                    <a:pt x="1867038" y="736029"/>
                  </a:lnTo>
                  <a:lnTo>
                    <a:pt x="1963135" y="736029"/>
                  </a:lnTo>
                  <a:lnTo>
                    <a:pt x="1963135" y="718113"/>
                  </a:lnTo>
                  <a:lnTo>
                    <a:pt x="2059233" y="718113"/>
                  </a:lnTo>
                  <a:lnTo>
                    <a:pt x="2059233" y="700187"/>
                  </a:lnTo>
                  <a:lnTo>
                    <a:pt x="2141602" y="700187"/>
                  </a:lnTo>
                  <a:lnTo>
                    <a:pt x="2141602" y="682260"/>
                  </a:lnTo>
                  <a:lnTo>
                    <a:pt x="2306341" y="682260"/>
                  </a:lnTo>
                  <a:lnTo>
                    <a:pt x="2306341" y="664334"/>
                  </a:lnTo>
                  <a:lnTo>
                    <a:pt x="2320069" y="664334"/>
                  </a:lnTo>
                  <a:lnTo>
                    <a:pt x="2320069" y="646408"/>
                  </a:lnTo>
                  <a:lnTo>
                    <a:pt x="2333797" y="646408"/>
                  </a:lnTo>
                  <a:lnTo>
                    <a:pt x="2333797" y="628481"/>
                  </a:lnTo>
                  <a:lnTo>
                    <a:pt x="2416167" y="628481"/>
                  </a:lnTo>
                  <a:lnTo>
                    <a:pt x="2416167" y="592629"/>
                  </a:lnTo>
                  <a:lnTo>
                    <a:pt x="2498536" y="592629"/>
                  </a:lnTo>
                  <a:lnTo>
                    <a:pt x="2498536" y="574702"/>
                  </a:lnTo>
                  <a:lnTo>
                    <a:pt x="2525993" y="574702"/>
                  </a:lnTo>
                  <a:lnTo>
                    <a:pt x="2525993" y="556765"/>
                  </a:lnTo>
                  <a:lnTo>
                    <a:pt x="2567177" y="556765"/>
                  </a:lnTo>
                  <a:lnTo>
                    <a:pt x="2567177" y="538828"/>
                  </a:lnTo>
                  <a:lnTo>
                    <a:pt x="2580905" y="538828"/>
                  </a:lnTo>
                  <a:lnTo>
                    <a:pt x="2580905" y="520891"/>
                  </a:lnTo>
                  <a:lnTo>
                    <a:pt x="2594634" y="520891"/>
                  </a:lnTo>
                  <a:lnTo>
                    <a:pt x="2594634" y="502953"/>
                  </a:lnTo>
                  <a:lnTo>
                    <a:pt x="2690731" y="502953"/>
                  </a:lnTo>
                  <a:lnTo>
                    <a:pt x="2690731" y="485005"/>
                  </a:lnTo>
                  <a:lnTo>
                    <a:pt x="2704459" y="485005"/>
                  </a:lnTo>
                  <a:lnTo>
                    <a:pt x="2704459" y="467057"/>
                  </a:lnTo>
                  <a:lnTo>
                    <a:pt x="2800557" y="467057"/>
                  </a:lnTo>
                  <a:lnTo>
                    <a:pt x="2800557" y="449109"/>
                  </a:lnTo>
                  <a:lnTo>
                    <a:pt x="2814285" y="449109"/>
                  </a:lnTo>
                  <a:lnTo>
                    <a:pt x="2814285" y="449109"/>
                  </a:lnTo>
                  <a:lnTo>
                    <a:pt x="2869198" y="449109"/>
                  </a:lnTo>
                  <a:lnTo>
                    <a:pt x="2869198" y="431150"/>
                  </a:lnTo>
                  <a:lnTo>
                    <a:pt x="2979024" y="431150"/>
                  </a:lnTo>
                  <a:lnTo>
                    <a:pt x="2979024" y="413191"/>
                  </a:lnTo>
                  <a:lnTo>
                    <a:pt x="3088850" y="413191"/>
                  </a:lnTo>
                  <a:lnTo>
                    <a:pt x="3088850" y="395232"/>
                  </a:lnTo>
                  <a:lnTo>
                    <a:pt x="3157491" y="395232"/>
                  </a:lnTo>
                  <a:lnTo>
                    <a:pt x="3157491" y="377273"/>
                  </a:lnTo>
                  <a:lnTo>
                    <a:pt x="3184947" y="377273"/>
                  </a:lnTo>
                  <a:lnTo>
                    <a:pt x="3184947" y="341355"/>
                  </a:lnTo>
                  <a:lnTo>
                    <a:pt x="3226132" y="341355"/>
                  </a:lnTo>
                  <a:lnTo>
                    <a:pt x="3226132" y="323396"/>
                  </a:lnTo>
                  <a:lnTo>
                    <a:pt x="3390871" y="323396"/>
                  </a:lnTo>
                  <a:lnTo>
                    <a:pt x="3390871" y="305436"/>
                  </a:lnTo>
                  <a:lnTo>
                    <a:pt x="3432055" y="305436"/>
                  </a:lnTo>
                  <a:lnTo>
                    <a:pt x="3432055" y="287477"/>
                  </a:lnTo>
                  <a:lnTo>
                    <a:pt x="3473240" y="287477"/>
                  </a:lnTo>
                  <a:lnTo>
                    <a:pt x="3473240" y="269518"/>
                  </a:lnTo>
                  <a:lnTo>
                    <a:pt x="3500696" y="269518"/>
                  </a:lnTo>
                  <a:lnTo>
                    <a:pt x="3500696" y="251559"/>
                  </a:lnTo>
                  <a:lnTo>
                    <a:pt x="3610522" y="251559"/>
                  </a:lnTo>
                  <a:lnTo>
                    <a:pt x="3610522" y="233600"/>
                  </a:lnTo>
                  <a:lnTo>
                    <a:pt x="3679163" y="233600"/>
                  </a:lnTo>
                  <a:lnTo>
                    <a:pt x="3679163" y="215641"/>
                  </a:lnTo>
                  <a:lnTo>
                    <a:pt x="3747804" y="215641"/>
                  </a:lnTo>
                  <a:lnTo>
                    <a:pt x="3747804" y="197682"/>
                  </a:lnTo>
                  <a:lnTo>
                    <a:pt x="3802717" y="197682"/>
                  </a:lnTo>
                  <a:lnTo>
                    <a:pt x="3802717" y="179723"/>
                  </a:lnTo>
                  <a:lnTo>
                    <a:pt x="3830174" y="179723"/>
                  </a:lnTo>
                  <a:lnTo>
                    <a:pt x="3830174" y="161764"/>
                  </a:lnTo>
                  <a:lnTo>
                    <a:pt x="3994912" y="161764"/>
                  </a:lnTo>
                  <a:lnTo>
                    <a:pt x="3994912" y="143805"/>
                  </a:lnTo>
                  <a:lnTo>
                    <a:pt x="4063554" y="143805"/>
                  </a:lnTo>
                  <a:lnTo>
                    <a:pt x="4063554" y="125846"/>
                  </a:lnTo>
                  <a:lnTo>
                    <a:pt x="4104738" y="125846"/>
                  </a:lnTo>
                  <a:lnTo>
                    <a:pt x="4104738" y="125846"/>
                  </a:lnTo>
                  <a:lnTo>
                    <a:pt x="4173379" y="125846"/>
                  </a:lnTo>
                  <a:lnTo>
                    <a:pt x="4173379" y="107876"/>
                  </a:lnTo>
                  <a:lnTo>
                    <a:pt x="4214564" y="107876"/>
                  </a:lnTo>
                  <a:lnTo>
                    <a:pt x="4214564" y="89906"/>
                  </a:lnTo>
                  <a:lnTo>
                    <a:pt x="4255749" y="89906"/>
                  </a:lnTo>
                  <a:lnTo>
                    <a:pt x="4255749" y="89906"/>
                  </a:lnTo>
                  <a:lnTo>
                    <a:pt x="4447944" y="89906"/>
                  </a:lnTo>
                  <a:lnTo>
                    <a:pt x="4447944" y="71924"/>
                  </a:lnTo>
                  <a:lnTo>
                    <a:pt x="4461672" y="71924"/>
                  </a:lnTo>
                  <a:lnTo>
                    <a:pt x="4461672" y="53943"/>
                  </a:lnTo>
                  <a:lnTo>
                    <a:pt x="4489128" y="53943"/>
                  </a:lnTo>
                  <a:lnTo>
                    <a:pt x="4489128" y="35962"/>
                  </a:lnTo>
                  <a:lnTo>
                    <a:pt x="4516585" y="35962"/>
                  </a:lnTo>
                  <a:lnTo>
                    <a:pt x="4516585" y="17981"/>
                  </a:lnTo>
                  <a:lnTo>
                    <a:pt x="4530313" y="17981"/>
                  </a:lnTo>
                  <a:lnTo>
                    <a:pt x="4530313" y="0"/>
                  </a:lnTo>
                </a:path>
              </a:pathLst>
            </a:custGeom>
            <a:noFill/>
            <a:ln cap="flat" cmpd="sng" w="28575">
              <a:solidFill>
                <a:srgbClr val="00468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0" name="Google Shape;570;p14"/>
          <p:cNvSpPr/>
          <p:nvPr/>
        </p:nvSpPr>
        <p:spPr>
          <a:xfrm>
            <a:off x="3986003" y="1421357"/>
            <a:ext cx="226039" cy="0"/>
          </a:xfrm>
          <a:custGeom>
            <a:rect b="b" l="l" r="r" t="t"/>
            <a:pathLst>
              <a:path extrusionOk="0" h="120000" w="175564">
                <a:moveTo>
                  <a:pt x="0" y="0"/>
                </a:moveTo>
                <a:lnTo>
                  <a:pt x="175564" y="0"/>
                </a:lnTo>
              </a:path>
            </a:pathLst>
          </a:custGeom>
          <a:noFill/>
          <a:ln cap="flat" cmpd="sng" w="28575">
            <a:solidFill>
              <a:srgbClr val="ED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4"/>
          <p:cNvSpPr/>
          <p:nvPr/>
        </p:nvSpPr>
        <p:spPr>
          <a:xfrm>
            <a:off x="1726057" y="5755219"/>
            <a:ext cx="1991100" cy="45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Ticagrelor plus Placebo</a:t>
            </a:r>
            <a:endParaRPr/>
          </a:p>
        </p:txBody>
      </p:sp>
      <p:sp>
        <p:nvSpPr>
          <p:cNvPr id="572" name="Google Shape;572;p14"/>
          <p:cNvSpPr/>
          <p:nvPr/>
        </p:nvSpPr>
        <p:spPr>
          <a:xfrm>
            <a:off x="1715784" y="5577359"/>
            <a:ext cx="2140200" cy="45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Ticagrelor plus Aspirin</a:t>
            </a:r>
            <a:endParaRPr/>
          </a:p>
        </p:txBody>
      </p:sp>
      <p:sp>
        <p:nvSpPr>
          <p:cNvPr id="573" name="Google Shape;573;p14"/>
          <p:cNvSpPr txBox="1"/>
          <p:nvPr/>
        </p:nvSpPr>
        <p:spPr>
          <a:xfrm>
            <a:off x="1112627" y="5263590"/>
            <a:ext cx="24114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6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at risk (number censored):</a:t>
            </a:r>
            <a:endParaRPr/>
          </a:p>
        </p:txBody>
      </p:sp>
      <p:sp>
        <p:nvSpPr>
          <p:cNvPr id="574" name="Google Shape;574;p14"/>
          <p:cNvSpPr txBox="1"/>
          <p:nvPr/>
        </p:nvSpPr>
        <p:spPr>
          <a:xfrm>
            <a:off x="0" y="192375"/>
            <a:ext cx="121920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Primary Effectiveness Endpoint: </a:t>
            </a:r>
            <a:r>
              <a:rPr b="1" lang="en-US" sz="3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BARC types 2, 3 or 5 bleeding</a:t>
            </a:r>
            <a:endParaRPr/>
          </a:p>
        </p:txBody>
      </p:sp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5"/>
          <p:cNvSpPr txBox="1"/>
          <p:nvPr>
            <p:ph type="title"/>
          </p:nvPr>
        </p:nvSpPr>
        <p:spPr>
          <a:xfrm>
            <a:off x="0" y="90804"/>
            <a:ext cx="12192000" cy="67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Bleeding Endpoints</a:t>
            </a:r>
            <a:endParaRPr/>
          </a:p>
        </p:txBody>
      </p:sp>
      <p:graphicFrame>
        <p:nvGraphicFramePr>
          <p:cNvPr id="580" name="Google Shape;580;p15"/>
          <p:cNvGraphicFramePr/>
          <p:nvPr/>
        </p:nvGraphicFramePr>
        <p:xfrm>
          <a:off x="575353" y="77923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{B68CB2AB-DC88-4C24-8589-2C2ED15FD7A4}</a:tableStyleId>
              </a:tblPr>
              <a:tblGrid>
                <a:gridCol w="4363100"/>
                <a:gridCol w="1839075"/>
                <a:gridCol w="1767150"/>
                <a:gridCol w="2034275"/>
                <a:gridCol w="1037700"/>
              </a:tblGrid>
              <a:tr h="80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Between 1- and 12-months post-PCI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 plus placebo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 = 1700)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 plus aspirin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 = 1700)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Hazard ratio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(95% CI)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P-value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endpoint: </a:t>
                      </a:r>
                      <a:r>
                        <a:rPr b="0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Clinically-relevant bleeding (BARC types 2, 3, or 5) </a:t>
                      </a:r>
                      <a:endParaRPr b="0" sz="16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 (2.1%)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 (4.6%)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0.45 (0.30 – 0.66)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&lt;0.0001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Major bleeding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BARC types 3 or 5 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(0.7%)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 (1.7%)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0.39 (0.19 – 0.79)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0.009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TIMI major or minor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(0.7%)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 (1.6%)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0.41 (0.20 – 0.82)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0.01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Major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(0.5%)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 (1.1%)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0.42 (0.18 – 0.96)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0.04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Minor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(0.2%)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(0.5%)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0.39 (0.10 – 1.46)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0.16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GUSTO moderate, severe or life-threatening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(0.5%)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 (1.1%)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0.42 (0.18 – 0.96)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0.04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Moderate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(0.2%)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(0.6%)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0.30 (0.08 – 1.10)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0.07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Severe or life-threatening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(0.3%)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(0.5%)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0.56 (0.19 – 1.66)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0.29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ISTH major bleeding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(0.5%)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(1.2%)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0.38 (0.17 – 0.86)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0.02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BARC types 1-5</a:t>
                      </a:r>
                      <a:endParaRPr/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1</a:t>
                      </a:r>
                      <a:endParaRPr/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(0.5%)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(0.7%)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0.67 (0.27 </a:t>
                      </a: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1.63)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0.37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2</a:t>
                      </a:r>
                      <a:endParaRPr/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 (1.4%)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 (2.9%)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0.48 (0.29 – 0.78)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0.003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3</a:t>
                      </a:r>
                      <a:endParaRPr/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(0.6%)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 (1.4%)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0.42 (0.20 – 0.88)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0.02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1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5</a:t>
                      </a:r>
                      <a:endParaRPr/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(0.1%)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(0.2%)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0.25 (0.03 – 1.98)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0.20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p14:dur="25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6"/>
          <p:cNvSpPr txBox="1"/>
          <p:nvPr/>
        </p:nvSpPr>
        <p:spPr>
          <a:xfrm>
            <a:off x="61644" y="368205"/>
            <a:ext cx="4911047" cy="541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Clinically-Relevant Bleeding                 </a:t>
            </a: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(BARC types 2, 3, 5)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 Subgroup analysis 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No significant interactions were present in 12 pre-specified subgroups</a:t>
            </a:r>
            <a:endParaRPr/>
          </a:p>
        </p:txBody>
      </p:sp>
      <p:pic>
        <p:nvPicPr>
          <p:cNvPr descr="A graph with black and white text&#10;&#10;Description automatically generated" id="587" name="Google Shape;5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9842" y="0"/>
            <a:ext cx="71721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25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7"/>
          <p:cNvSpPr/>
          <p:nvPr/>
        </p:nvSpPr>
        <p:spPr>
          <a:xfrm>
            <a:off x="3508738" y="5586630"/>
            <a:ext cx="573261" cy="27176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1700 (0)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7"/>
          <p:cNvSpPr/>
          <p:nvPr/>
        </p:nvSpPr>
        <p:spPr>
          <a:xfrm>
            <a:off x="4571994" y="5586434"/>
            <a:ext cx="572397" cy="27568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1693 (0)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7"/>
          <p:cNvSpPr/>
          <p:nvPr/>
        </p:nvSpPr>
        <p:spPr>
          <a:xfrm>
            <a:off x="5626332" y="5586630"/>
            <a:ext cx="589369" cy="27176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1684 (1)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7"/>
          <p:cNvSpPr/>
          <p:nvPr/>
        </p:nvSpPr>
        <p:spPr>
          <a:xfrm>
            <a:off x="6713301" y="5586434"/>
            <a:ext cx="582179" cy="27568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1669 (2)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7"/>
          <p:cNvSpPr/>
          <p:nvPr/>
        </p:nvSpPr>
        <p:spPr>
          <a:xfrm>
            <a:off x="7770455" y="5586434"/>
            <a:ext cx="572975" cy="27568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1659 (2)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7"/>
          <p:cNvSpPr/>
          <p:nvPr/>
        </p:nvSpPr>
        <p:spPr>
          <a:xfrm>
            <a:off x="8808823" y="5586630"/>
            <a:ext cx="589369" cy="27176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1648 (2)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7"/>
          <p:cNvSpPr/>
          <p:nvPr/>
        </p:nvSpPr>
        <p:spPr>
          <a:xfrm>
            <a:off x="9393479" y="5586630"/>
            <a:ext cx="574699" cy="27176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1636 (2)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7"/>
          <p:cNvSpPr/>
          <p:nvPr/>
        </p:nvSpPr>
        <p:spPr>
          <a:xfrm>
            <a:off x="3508738" y="5764490"/>
            <a:ext cx="573261" cy="27176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1700 (0)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7"/>
          <p:cNvSpPr/>
          <p:nvPr/>
        </p:nvSpPr>
        <p:spPr>
          <a:xfrm>
            <a:off x="4563509" y="5764294"/>
            <a:ext cx="589369" cy="27568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1690 (0)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7"/>
          <p:cNvSpPr/>
          <p:nvPr/>
        </p:nvSpPr>
        <p:spPr>
          <a:xfrm>
            <a:off x="5626332" y="5764490"/>
            <a:ext cx="589369" cy="27176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1684 (0)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7"/>
          <p:cNvSpPr/>
          <p:nvPr/>
        </p:nvSpPr>
        <p:spPr>
          <a:xfrm>
            <a:off x="6729841" y="5764490"/>
            <a:ext cx="549099" cy="27176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1673 (1)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7"/>
          <p:cNvSpPr/>
          <p:nvPr/>
        </p:nvSpPr>
        <p:spPr>
          <a:xfrm>
            <a:off x="7764846" y="5764490"/>
            <a:ext cx="584192" cy="27176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1664 (1)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7"/>
          <p:cNvSpPr/>
          <p:nvPr/>
        </p:nvSpPr>
        <p:spPr>
          <a:xfrm>
            <a:off x="8810012" y="5764490"/>
            <a:ext cx="564344" cy="27176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1652 (2)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7"/>
          <p:cNvSpPr/>
          <p:nvPr/>
        </p:nvSpPr>
        <p:spPr>
          <a:xfrm>
            <a:off x="9390275" y="5764490"/>
            <a:ext cx="591383" cy="27176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1640 (2)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7"/>
          <p:cNvSpPr/>
          <p:nvPr/>
        </p:nvSpPr>
        <p:spPr>
          <a:xfrm>
            <a:off x="1726057" y="5755219"/>
            <a:ext cx="1991117" cy="45719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Ticagrelor plus Placebo</a:t>
            </a:r>
            <a:endParaRPr/>
          </a:p>
        </p:txBody>
      </p:sp>
      <p:sp>
        <p:nvSpPr>
          <p:cNvPr id="607" name="Google Shape;607;p17"/>
          <p:cNvSpPr/>
          <p:nvPr/>
        </p:nvSpPr>
        <p:spPr>
          <a:xfrm>
            <a:off x="1715784" y="5577359"/>
            <a:ext cx="2140272" cy="45719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Ticagrelor plus Aspirin</a:t>
            </a:r>
            <a:endParaRPr/>
          </a:p>
        </p:txBody>
      </p:sp>
      <p:sp>
        <p:nvSpPr>
          <p:cNvPr id="608" name="Google Shape;608;p17"/>
          <p:cNvSpPr/>
          <p:nvPr/>
        </p:nvSpPr>
        <p:spPr>
          <a:xfrm>
            <a:off x="3802662" y="858135"/>
            <a:ext cx="0" cy="3911166"/>
          </a:xfrm>
          <a:custGeom>
            <a:rect b="b" l="l" r="r" t="t"/>
            <a:pathLst>
              <a:path extrusionOk="0" h="3040207" w="120000">
                <a:moveTo>
                  <a:pt x="0" y="3040207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7"/>
          <p:cNvSpPr/>
          <p:nvPr/>
        </p:nvSpPr>
        <p:spPr>
          <a:xfrm>
            <a:off x="3529296" y="4695704"/>
            <a:ext cx="118517" cy="14676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10" name="Google Shape;610;p17"/>
          <p:cNvSpPr/>
          <p:nvPr/>
        </p:nvSpPr>
        <p:spPr>
          <a:xfrm>
            <a:off x="3542676" y="3916020"/>
            <a:ext cx="105136" cy="14421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11" name="Google Shape;611;p17"/>
          <p:cNvSpPr/>
          <p:nvPr/>
        </p:nvSpPr>
        <p:spPr>
          <a:xfrm>
            <a:off x="3534819" y="3133787"/>
            <a:ext cx="112995" cy="14421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12" name="Google Shape;612;p17"/>
          <p:cNvSpPr/>
          <p:nvPr/>
        </p:nvSpPr>
        <p:spPr>
          <a:xfrm>
            <a:off x="3534605" y="2349005"/>
            <a:ext cx="113208" cy="14676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613" name="Google Shape;613;p17"/>
          <p:cNvSpPr/>
          <p:nvPr/>
        </p:nvSpPr>
        <p:spPr>
          <a:xfrm>
            <a:off x="3530783" y="1566771"/>
            <a:ext cx="117031" cy="14676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614" name="Google Shape;614;p17"/>
          <p:cNvSpPr/>
          <p:nvPr/>
        </p:nvSpPr>
        <p:spPr>
          <a:xfrm>
            <a:off x="3437328" y="784538"/>
            <a:ext cx="210486" cy="14676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615" name="Google Shape;615;p17"/>
          <p:cNvSpPr/>
          <p:nvPr/>
        </p:nvSpPr>
        <p:spPr>
          <a:xfrm>
            <a:off x="3686880" y="4769301"/>
            <a:ext cx="115782" cy="0"/>
          </a:xfrm>
          <a:custGeom>
            <a:rect b="b" l="l" r="r" t="t"/>
            <a:pathLst>
              <a:path extrusionOk="0" h="120000" w="89999">
                <a:moveTo>
                  <a:pt x="0" y="0"/>
                </a:moveTo>
                <a:lnTo>
                  <a:pt x="89999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7"/>
          <p:cNvSpPr/>
          <p:nvPr/>
        </p:nvSpPr>
        <p:spPr>
          <a:xfrm>
            <a:off x="3686880" y="3987067"/>
            <a:ext cx="115782" cy="0"/>
          </a:xfrm>
          <a:custGeom>
            <a:rect b="b" l="l" r="r" t="t"/>
            <a:pathLst>
              <a:path extrusionOk="0" h="120000" w="89999">
                <a:moveTo>
                  <a:pt x="0" y="0"/>
                </a:moveTo>
                <a:lnTo>
                  <a:pt x="89999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7"/>
          <p:cNvSpPr/>
          <p:nvPr/>
        </p:nvSpPr>
        <p:spPr>
          <a:xfrm>
            <a:off x="3686880" y="3204835"/>
            <a:ext cx="115782" cy="0"/>
          </a:xfrm>
          <a:custGeom>
            <a:rect b="b" l="l" r="r" t="t"/>
            <a:pathLst>
              <a:path extrusionOk="0" h="120000" w="89999">
                <a:moveTo>
                  <a:pt x="0" y="0"/>
                </a:moveTo>
                <a:lnTo>
                  <a:pt x="89999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7"/>
          <p:cNvSpPr/>
          <p:nvPr/>
        </p:nvSpPr>
        <p:spPr>
          <a:xfrm>
            <a:off x="3686880" y="2422601"/>
            <a:ext cx="115782" cy="0"/>
          </a:xfrm>
          <a:custGeom>
            <a:rect b="b" l="l" r="r" t="t"/>
            <a:pathLst>
              <a:path extrusionOk="0" h="120000" w="89999">
                <a:moveTo>
                  <a:pt x="0" y="0"/>
                </a:moveTo>
                <a:lnTo>
                  <a:pt x="89999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7"/>
          <p:cNvSpPr/>
          <p:nvPr/>
        </p:nvSpPr>
        <p:spPr>
          <a:xfrm>
            <a:off x="3686880" y="1640368"/>
            <a:ext cx="115782" cy="0"/>
          </a:xfrm>
          <a:custGeom>
            <a:rect b="b" l="l" r="r" t="t"/>
            <a:pathLst>
              <a:path extrusionOk="0" h="120000" w="89999">
                <a:moveTo>
                  <a:pt x="0" y="0"/>
                </a:moveTo>
                <a:lnTo>
                  <a:pt x="89999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7"/>
          <p:cNvSpPr/>
          <p:nvPr/>
        </p:nvSpPr>
        <p:spPr>
          <a:xfrm>
            <a:off x="3686880" y="858134"/>
            <a:ext cx="115782" cy="0"/>
          </a:xfrm>
          <a:custGeom>
            <a:rect b="b" l="l" r="r" t="t"/>
            <a:pathLst>
              <a:path extrusionOk="0" h="120000" w="89999">
                <a:moveTo>
                  <a:pt x="0" y="0"/>
                </a:moveTo>
                <a:lnTo>
                  <a:pt x="89999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7"/>
          <p:cNvSpPr/>
          <p:nvPr/>
        </p:nvSpPr>
        <p:spPr>
          <a:xfrm>
            <a:off x="3802663" y="4769301"/>
            <a:ext cx="5828157" cy="0"/>
          </a:xfrm>
          <a:custGeom>
            <a:rect b="b" l="l" r="r" t="t"/>
            <a:pathLst>
              <a:path extrusionOk="0" h="120000" w="4530313">
                <a:moveTo>
                  <a:pt x="0" y="0"/>
                </a:moveTo>
                <a:lnTo>
                  <a:pt x="4530313" y="0"/>
                </a:lnTo>
              </a:path>
            </a:pathLst>
          </a:custGeom>
          <a:noFill/>
          <a:ln cap="flat" cmpd="sng" w="108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7"/>
          <p:cNvSpPr/>
          <p:nvPr/>
        </p:nvSpPr>
        <p:spPr>
          <a:xfrm>
            <a:off x="3802662" y="4769302"/>
            <a:ext cx="0" cy="115782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7"/>
          <p:cNvSpPr/>
          <p:nvPr/>
        </p:nvSpPr>
        <p:spPr>
          <a:xfrm>
            <a:off x="4862327" y="4769302"/>
            <a:ext cx="0" cy="115782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7"/>
          <p:cNvSpPr/>
          <p:nvPr/>
        </p:nvSpPr>
        <p:spPr>
          <a:xfrm>
            <a:off x="5921993" y="4769302"/>
            <a:ext cx="0" cy="115782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7"/>
          <p:cNvSpPr/>
          <p:nvPr/>
        </p:nvSpPr>
        <p:spPr>
          <a:xfrm>
            <a:off x="6981657" y="4769302"/>
            <a:ext cx="0" cy="115782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7"/>
          <p:cNvSpPr/>
          <p:nvPr/>
        </p:nvSpPr>
        <p:spPr>
          <a:xfrm>
            <a:off x="8041322" y="4769302"/>
            <a:ext cx="0" cy="115782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7"/>
          <p:cNvSpPr/>
          <p:nvPr/>
        </p:nvSpPr>
        <p:spPr>
          <a:xfrm>
            <a:off x="9100988" y="4769302"/>
            <a:ext cx="0" cy="115782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7"/>
          <p:cNvSpPr/>
          <p:nvPr/>
        </p:nvSpPr>
        <p:spPr>
          <a:xfrm>
            <a:off x="9630821" y="4769302"/>
            <a:ext cx="0" cy="115782"/>
          </a:xfrm>
          <a:custGeom>
            <a:rect b="b" l="l" r="r" t="t"/>
            <a:pathLst>
              <a:path extrusionOk="0" h="89999" w="120000">
                <a:moveTo>
                  <a:pt x="0" y="89999"/>
                </a:moveTo>
                <a:lnTo>
                  <a:pt x="0" y="0"/>
                </a:lnTo>
              </a:path>
            </a:pathLst>
          </a:custGeom>
          <a:noFill/>
          <a:ln cap="flat" cmpd="sng" w="108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7"/>
          <p:cNvSpPr/>
          <p:nvPr/>
        </p:nvSpPr>
        <p:spPr>
          <a:xfrm>
            <a:off x="3743404" y="4923724"/>
            <a:ext cx="118517" cy="14676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30" name="Google Shape;630;p17"/>
          <p:cNvSpPr/>
          <p:nvPr/>
        </p:nvSpPr>
        <p:spPr>
          <a:xfrm>
            <a:off x="4746464" y="4923724"/>
            <a:ext cx="231726" cy="14676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sp>
        <p:nvSpPr>
          <p:cNvPr id="631" name="Google Shape;631;p17"/>
          <p:cNvSpPr/>
          <p:nvPr/>
        </p:nvSpPr>
        <p:spPr>
          <a:xfrm>
            <a:off x="5764180" y="4923724"/>
            <a:ext cx="315622" cy="14676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/>
          </a:p>
        </p:txBody>
      </p:sp>
      <p:sp>
        <p:nvSpPr>
          <p:cNvPr id="632" name="Google Shape;632;p17"/>
          <p:cNvSpPr/>
          <p:nvPr/>
        </p:nvSpPr>
        <p:spPr>
          <a:xfrm>
            <a:off x="6817899" y="4923724"/>
            <a:ext cx="327517" cy="14676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180</a:t>
            </a:r>
            <a:endParaRPr/>
          </a:p>
        </p:txBody>
      </p:sp>
      <p:sp>
        <p:nvSpPr>
          <p:cNvPr id="633" name="Google Shape;633;p17"/>
          <p:cNvSpPr/>
          <p:nvPr/>
        </p:nvSpPr>
        <p:spPr>
          <a:xfrm>
            <a:off x="7872998" y="4923724"/>
            <a:ext cx="336650" cy="14676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240</a:t>
            </a:r>
            <a:endParaRPr/>
          </a:p>
        </p:txBody>
      </p:sp>
      <p:sp>
        <p:nvSpPr>
          <p:cNvPr id="634" name="Google Shape;634;p17"/>
          <p:cNvSpPr/>
          <p:nvPr/>
        </p:nvSpPr>
        <p:spPr>
          <a:xfrm>
            <a:off x="8929477" y="4923724"/>
            <a:ext cx="343022" cy="14676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635" name="Google Shape;635;p17"/>
          <p:cNvSpPr/>
          <p:nvPr/>
        </p:nvSpPr>
        <p:spPr>
          <a:xfrm>
            <a:off x="9465576" y="4923724"/>
            <a:ext cx="330490" cy="14676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330</a:t>
            </a:r>
            <a:endParaRPr/>
          </a:p>
        </p:txBody>
      </p:sp>
      <p:sp>
        <p:nvSpPr>
          <p:cNvPr id="636" name="Google Shape;636;p17"/>
          <p:cNvSpPr/>
          <p:nvPr/>
        </p:nvSpPr>
        <p:spPr>
          <a:xfrm>
            <a:off x="5910161" y="5175547"/>
            <a:ext cx="1613161" cy="22960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Follow-up (days after 2</a:t>
            </a:r>
            <a:r>
              <a:rPr b="1" baseline="30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randomization)</a:t>
            </a:r>
            <a:endParaRPr/>
          </a:p>
        </p:txBody>
      </p:sp>
      <p:sp>
        <p:nvSpPr>
          <p:cNvPr id="637" name="Google Shape;637;p17"/>
          <p:cNvSpPr/>
          <p:nvPr/>
        </p:nvSpPr>
        <p:spPr>
          <a:xfrm rot="-5400000">
            <a:off x="1616254" y="2101210"/>
            <a:ext cx="2610156" cy="142503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MACCE (%)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Cardiac death, MI, ischemic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stroke, definite stent thrombosis,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clinically-driven TVR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7"/>
          <p:cNvSpPr/>
          <p:nvPr/>
        </p:nvSpPr>
        <p:spPr>
          <a:xfrm>
            <a:off x="4351178" y="820431"/>
            <a:ext cx="1234232" cy="8576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7"/>
          <p:cNvSpPr txBox="1"/>
          <p:nvPr/>
        </p:nvSpPr>
        <p:spPr>
          <a:xfrm>
            <a:off x="4101499" y="2043186"/>
            <a:ext cx="5247983" cy="128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Absolute difference -0.1%; 95% CI -1.4% to 1.2%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 0.98; 95% CI 0.69 to 1.39</a:t>
            </a:r>
            <a:endParaRPr sz="18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baseline="-25000" lang="en-US" sz="180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noninferiority</a:t>
            </a:r>
            <a:r>
              <a:rPr b="1" lang="en-US" sz="180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&lt;0.0001</a:t>
            </a:r>
            <a:r>
              <a:rPr b="1" lang="en-US" sz="18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</a:t>
            </a:r>
            <a:r>
              <a:rPr b="1" baseline="-25000" lang="en-US" sz="18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superiority</a:t>
            </a:r>
            <a:r>
              <a:rPr b="1" lang="en-US" sz="18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=0.89  </a:t>
            </a:r>
            <a:endParaRPr/>
          </a:p>
        </p:txBody>
      </p:sp>
      <p:sp>
        <p:nvSpPr>
          <p:cNvPr id="640" name="Google Shape;640;p17"/>
          <p:cNvSpPr txBox="1"/>
          <p:nvPr/>
        </p:nvSpPr>
        <p:spPr>
          <a:xfrm>
            <a:off x="1112627" y="5263590"/>
            <a:ext cx="2411409" cy="28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6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at risk (number censored):</a:t>
            </a:r>
            <a:endParaRPr/>
          </a:p>
        </p:txBody>
      </p:sp>
      <p:sp>
        <p:nvSpPr>
          <p:cNvPr id="641" name="Google Shape;641;p17"/>
          <p:cNvSpPr/>
          <p:nvPr/>
        </p:nvSpPr>
        <p:spPr>
          <a:xfrm>
            <a:off x="4351178" y="820431"/>
            <a:ext cx="1234232" cy="8576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7"/>
          <p:cNvSpPr/>
          <p:nvPr/>
        </p:nvSpPr>
        <p:spPr>
          <a:xfrm>
            <a:off x="3986003" y="1125479"/>
            <a:ext cx="225860" cy="0"/>
          </a:xfrm>
          <a:custGeom>
            <a:rect b="b" l="l" r="r" t="t"/>
            <a:pathLst>
              <a:path extrusionOk="0" h="120000" w="175564">
                <a:moveTo>
                  <a:pt x="0" y="0"/>
                </a:moveTo>
                <a:lnTo>
                  <a:pt x="175564" y="0"/>
                </a:lnTo>
              </a:path>
            </a:pathLst>
          </a:custGeom>
          <a:noFill/>
          <a:ln cap="flat" cmpd="sng" w="28575">
            <a:solidFill>
              <a:srgbClr val="004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7"/>
          <p:cNvSpPr/>
          <p:nvPr/>
        </p:nvSpPr>
        <p:spPr>
          <a:xfrm>
            <a:off x="4741194" y="1073760"/>
            <a:ext cx="658916" cy="13990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9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Ticagrelor plus Aspirin</a:t>
            </a:r>
            <a:endParaRPr/>
          </a:p>
        </p:txBody>
      </p:sp>
      <p:sp>
        <p:nvSpPr>
          <p:cNvPr id="644" name="Google Shape;644;p17"/>
          <p:cNvSpPr/>
          <p:nvPr/>
        </p:nvSpPr>
        <p:spPr>
          <a:xfrm>
            <a:off x="4789559" y="1395868"/>
            <a:ext cx="639310" cy="139907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9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Ticagrelor plus Placebo</a:t>
            </a:r>
            <a:endParaRPr/>
          </a:p>
        </p:txBody>
      </p:sp>
      <p:sp>
        <p:nvSpPr>
          <p:cNvPr id="645" name="Google Shape;645;p17"/>
          <p:cNvSpPr/>
          <p:nvPr/>
        </p:nvSpPr>
        <p:spPr>
          <a:xfrm>
            <a:off x="3986003" y="1450138"/>
            <a:ext cx="225860" cy="0"/>
          </a:xfrm>
          <a:custGeom>
            <a:rect b="b" l="l" r="r" t="t"/>
            <a:pathLst>
              <a:path extrusionOk="0" h="120000" w="175564">
                <a:moveTo>
                  <a:pt x="0" y="0"/>
                </a:moveTo>
                <a:lnTo>
                  <a:pt x="175564" y="0"/>
                </a:lnTo>
              </a:path>
            </a:pathLst>
          </a:custGeom>
          <a:noFill/>
          <a:ln cap="flat" cmpd="sng" w="28575">
            <a:solidFill>
              <a:srgbClr val="ED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6" name="Google Shape;646;p17"/>
          <p:cNvGrpSpPr/>
          <p:nvPr/>
        </p:nvGrpSpPr>
        <p:grpSpPr>
          <a:xfrm>
            <a:off x="3802663" y="3118222"/>
            <a:ext cx="6564979" cy="1651079"/>
            <a:chOff x="3802663" y="3118222"/>
            <a:chExt cx="6564979" cy="1651079"/>
          </a:xfrm>
        </p:grpSpPr>
        <p:sp>
          <p:nvSpPr>
            <p:cNvPr id="647" name="Google Shape;647;p17"/>
            <p:cNvSpPr txBox="1"/>
            <p:nvPr/>
          </p:nvSpPr>
          <p:spPr>
            <a:xfrm>
              <a:off x="9581224" y="3118222"/>
              <a:ext cx="786418" cy="369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3.7%</a:t>
              </a:r>
              <a:endParaRPr sz="18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3802663" y="3409279"/>
              <a:ext cx="5828157" cy="1360022"/>
            </a:xfrm>
            <a:custGeom>
              <a:rect b="b" l="l" r="r" t="t"/>
              <a:pathLst>
                <a:path extrusionOk="0" h="1057165" w="4530313">
                  <a:moveTo>
                    <a:pt x="0" y="1057165"/>
                  </a:moveTo>
                  <a:lnTo>
                    <a:pt x="13728" y="1057165"/>
                  </a:lnTo>
                  <a:lnTo>
                    <a:pt x="13728" y="1039281"/>
                  </a:lnTo>
                  <a:lnTo>
                    <a:pt x="68641" y="1039281"/>
                  </a:lnTo>
                  <a:lnTo>
                    <a:pt x="68641" y="1003514"/>
                  </a:lnTo>
                  <a:lnTo>
                    <a:pt x="151010" y="1003514"/>
                  </a:lnTo>
                  <a:lnTo>
                    <a:pt x="151010" y="985630"/>
                  </a:lnTo>
                  <a:lnTo>
                    <a:pt x="425574" y="985630"/>
                  </a:lnTo>
                  <a:lnTo>
                    <a:pt x="425574" y="967747"/>
                  </a:lnTo>
                  <a:lnTo>
                    <a:pt x="645226" y="967747"/>
                  </a:lnTo>
                  <a:lnTo>
                    <a:pt x="645226" y="931980"/>
                  </a:lnTo>
                  <a:lnTo>
                    <a:pt x="960975" y="931980"/>
                  </a:lnTo>
                  <a:lnTo>
                    <a:pt x="960975" y="914096"/>
                  </a:lnTo>
                  <a:lnTo>
                    <a:pt x="1002160" y="914096"/>
                  </a:lnTo>
                  <a:lnTo>
                    <a:pt x="1002160" y="896212"/>
                  </a:lnTo>
                  <a:lnTo>
                    <a:pt x="1043344" y="896212"/>
                  </a:lnTo>
                  <a:lnTo>
                    <a:pt x="1043344" y="896212"/>
                  </a:lnTo>
                  <a:lnTo>
                    <a:pt x="1057073" y="896212"/>
                  </a:lnTo>
                  <a:lnTo>
                    <a:pt x="1057073" y="878318"/>
                  </a:lnTo>
                  <a:lnTo>
                    <a:pt x="1084529" y="878318"/>
                  </a:lnTo>
                  <a:lnTo>
                    <a:pt x="1084529" y="842530"/>
                  </a:lnTo>
                  <a:lnTo>
                    <a:pt x="1235540" y="842530"/>
                  </a:lnTo>
                  <a:lnTo>
                    <a:pt x="1235540" y="824636"/>
                  </a:lnTo>
                  <a:lnTo>
                    <a:pt x="1249268" y="824636"/>
                  </a:lnTo>
                  <a:lnTo>
                    <a:pt x="1249268" y="806742"/>
                  </a:lnTo>
                  <a:lnTo>
                    <a:pt x="1317909" y="806742"/>
                  </a:lnTo>
                  <a:lnTo>
                    <a:pt x="1317909" y="788847"/>
                  </a:lnTo>
                  <a:lnTo>
                    <a:pt x="1702299" y="788847"/>
                  </a:lnTo>
                  <a:lnTo>
                    <a:pt x="1702299" y="735165"/>
                  </a:lnTo>
                  <a:lnTo>
                    <a:pt x="1949407" y="735165"/>
                  </a:lnTo>
                  <a:lnTo>
                    <a:pt x="1949407" y="717271"/>
                  </a:lnTo>
                  <a:lnTo>
                    <a:pt x="1963135" y="717271"/>
                  </a:lnTo>
                  <a:lnTo>
                    <a:pt x="1963135" y="699377"/>
                  </a:lnTo>
                  <a:lnTo>
                    <a:pt x="2018048" y="699377"/>
                  </a:lnTo>
                  <a:lnTo>
                    <a:pt x="2018048" y="681483"/>
                  </a:lnTo>
                  <a:lnTo>
                    <a:pt x="2031777" y="681483"/>
                  </a:lnTo>
                  <a:lnTo>
                    <a:pt x="2031777" y="663588"/>
                  </a:lnTo>
                  <a:lnTo>
                    <a:pt x="2169059" y="663588"/>
                  </a:lnTo>
                  <a:lnTo>
                    <a:pt x="2169059" y="645694"/>
                  </a:lnTo>
                  <a:lnTo>
                    <a:pt x="2196515" y="645694"/>
                  </a:lnTo>
                  <a:lnTo>
                    <a:pt x="2196515" y="645694"/>
                  </a:lnTo>
                  <a:lnTo>
                    <a:pt x="2265156" y="645694"/>
                  </a:lnTo>
                  <a:lnTo>
                    <a:pt x="2265156" y="627789"/>
                  </a:lnTo>
                  <a:lnTo>
                    <a:pt x="2292613" y="627789"/>
                  </a:lnTo>
                  <a:lnTo>
                    <a:pt x="2292613" y="609885"/>
                  </a:lnTo>
                  <a:lnTo>
                    <a:pt x="2306341" y="609885"/>
                  </a:lnTo>
                  <a:lnTo>
                    <a:pt x="2306341" y="591980"/>
                  </a:lnTo>
                  <a:lnTo>
                    <a:pt x="2374982" y="591980"/>
                  </a:lnTo>
                  <a:lnTo>
                    <a:pt x="2374982" y="574075"/>
                  </a:lnTo>
                  <a:lnTo>
                    <a:pt x="2416167" y="574075"/>
                  </a:lnTo>
                  <a:lnTo>
                    <a:pt x="2416167" y="556170"/>
                  </a:lnTo>
                  <a:lnTo>
                    <a:pt x="2429895" y="556170"/>
                  </a:lnTo>
                  <a:lnTo>
                    <a:pt x="2429895" y="538265"/>
                  </a:lnTo>
                  <a:lnTo>
                    <a:pt x="2484808" y="538265"/>
                  </a:lnTo>
                  <a:lnTo>
                    <a:pt x="2484808" y="520360"/>
                  </a:lnTo>
                  <a:lnTo>
                    <a:pt x="2498536" y="520360"/>
                  </a:lnTo>
                  <a:lnTo>
                    <a:pt x="2498536" y="520360"/>
                  </a:lnTo>
                  <a:lnTo>
                    <a:pt x="2512264" y="520360"/>
                  </a:lnTo>
                  <a:lnTo>
                    <a:pt x="2512264" y="502434"/>
                  </a:lnTo>
                  <a:lnTo>
                    <a:pt x="2525993" y="502434"/>
                  </a:lnTo>
                  <a:lnTo>
                    <a:pt x="2525993" y="484508"/>
                  </a:lnTo>
                  <a:lnTo>
                    <a:pt x="2594634" y="484508"/>
                  </a:lnTo>
                  <a:lnTo>
                    <a:pt x="2594634" y="466581"/>
                  </a:lnTo>
                  <a:lnTo>
                    <a:pt x="2814285" y="466581"/>
                  </a:lnTo>
                  <a:lnTo>
                    <a:pt x="2814285" y="466581"/>
                  </a:lnTo>
                  <a:lnTo>
                    <a:pt x="3061393" y="466581"/>
                  </a:lnTo>
                  <a:lnTo>
                    <a:pt x="3061393" y="448644"/>
                  </a:lnTo>
                  <a:lnTo>
                    <a:pt x="3212404" y="448644"/>
                  </a:lnTo>
                  <a:lnTo>
                    <a:pt x="3212404" y="430707"/>
                  </a:lnTo>
                  <a:lnTo>
                    <a:pt x="3226132" y="430707"/>
                  </a:lnTo>
                  <a:lnTo>
                    <a:pt x="3226132" y="412770"/>
                  </a:lnTo>
                  <a:lnTo>
                    <a:pt x="3322230" y="412770"/>
                  </a:lnTo>
                  <a:lnTo>
                    <a:pt x="3322230" y="376896"/>
                  </a:lnTo>
                  <a:lnTo>
                    <a:pt x="3528153" y="376896"/>
                  </a:lnTo>
                  <a:lnTo>
                    <a:pt x="3528153" y="358959"/>
                  </a:lnTo>
                  <a:lnTo>
                    <a:pt x="3665435" y="358959"/>
                  </a:lnTo>
                  <a:lnTo>
                    <a:pt x="3665435" y="358959"/>
                  </a:lnTo>
                  <a:lnTo>
                    <a:pt x="3720348" y="358959"/>
                  </a:lnTo>
                  <a:lnTo>
                    <a:pt x="3720348" y="341011"/>
                  </a:lnTo>
                  <a:lnTo>
                    <a:pt x="3734076" y="341011"/>
                  </a:lnTo>
                  <a:lnTo>
                    <a:pt x="3734076" y="323063"/>
                  </a:lnTo>
                  <a:lnTo>
                    <a:pt x="3775261" y="323063"/>
                  </a:lnTo>
                  <a:lnTo>
                    <a:pt x="3775261" y="305115"/>
                  </a:lnTo>
                  <a:lnTo>
                    <a:pt x="3788989" y="305115"/>
                  </a:lnTo>
                  <a:lnTo>
                    <a:pt x="3788989" y="269219"/>
                  </a:lnTo>
                  <a:lnTo>
                    <a:pt x="3843902" y="269219"/>
                  </a:lnTo>
                  <a:lnTo>
                    <a:pt x="3843902" y="251271"/>
                  </a:lnTo>
                  <a:lnTo>
                    <a:pt x="4104738" y="251271"/>
                  </a:lnTo>
                  <a:lnTo>
                    <a:pt x="4104738" y="233323"/>
                  </a:lnTo>
                  <a:lnTo>
                    <a:pt x="4118466" y="233323"/>
                  </a:lnTo>
                  <a:lnTo>
                    <a:pt x="4118466" y="215375"/>
                  </a:lnTo>
                  <a:lnTo>
                    <a:pt x="4145923" y="215375"/>
                  </a:lnTo>
                  <a:lnTo>
                    <a:pt x="4145923" y="197427"/>
                  </a:lnTo>
                  <a:lnTo>
                    <a:pt x="4159651" y="197427"/>
                  </a:lnTo>
                  <a:lnTo>
                    <a:pt x="4159651" y="179479"/>
                  </a:lnTo>
                  <a:lnTo>
                    <a:pt x="4200836" y="179479"/>
                  </a:lnTo>
                  <a:lnTo>
                    <a:pt x="4200836" y="161531"/>
                  </a:lnTo>
                  <a:lnTo>
                    <a:pt x="4255749" y="161531"/>
                  </a:lnTo>
                  <a:lnTo>
                    <a:pt x="4255749" y="143583"/>
                  </a:lnTo>
                  <a:lnTo>
                    <a:pt x="4310662" y="143583"/>
                  </a:lnTo>
                  <a:lnTo>
                    <a:pt x="4310662" y="125635"/>
                  </a:lnTo>
                  <a:lnTo>
                    <a:pt x="4324390" y="125635"/>
                  </a:lnTo>
                  <a:lnTo>
                    <a:pt x="4324390" y="107687"/>
                  </a:lnTo>
                  <a:lnTo>
                    <a:pt x="4379303" y="107687"/>
                  </a:lnTo>
                  <a:lnTo>
                    <a:pt x="4379303" y="89739"/>
                  </a:lnTo>
                  <a:lnTo>
                    <a:pt x="4393031" y="89739"/>
                  </a:lnTo>
                  <a:lnTo>
                    <a:pt x="4393031" y="71791"/>
                  </a:lnTo>
                  <a:lnTo>
                    <a:pt x="4489128" y="71791"/>
                  </a:lnTo>
                  <a:lnTo>
                    <a:pt x="4489128" y="53843"/>
                  </a:lnTo>
                  <a:lnTo>
                    <a:pt x="4502857" y="53843"/>
                  </a:lnTo>
                  <a:lnTo>
                    <a:pt x="4502857" y="35895"/>
                  </a:lnTo>
                  <a:lnTo>
                    <a:pt x="4516585" y="35895"/>
                  </a:lnTo>
                  <a:lnTo>
                    <a:pt x="4516585" y="17947"/>
                  </a:lnTo>
                  <a:lnTo>
                    <a:pt x="4530313" y="17947"/>
                  </a:lnTo>
                  <a:lnTo>
                    <a:pt x="4530313" y="0"/>
                  </a:lnTo>
                </a:path>
              </a:pathLst>
            </a:custGeom>
            <a:noFill/>
            <a:ln cap="flat" cmpd="sng" w="28575">
              <a:solidFill>
                <a:srgbClr val="00468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17"/>
          <p:cNvGrpSpPr/>
          <p:nvPr/>
        </p:nvGrpSpPr>
        <p:grpSpPr>
          <a:xfrm>
            <a:off x="3802663" y="3382267"/>
            <a:ext cx="6564979" cy="1387034"/>
            <a:chOff x="3802663" y="3382267"/>
            <a:chExt cx="6564979" cy="1387034"/>
          </a:xfrm>
        </p:grpSpPr>
        <p:sp>
          <p:nvSpPr>
            <p:cNvPr id="650" name="Google Shape;650;p17"/>
            <p:cNvSpPr txBox="1"/>
            <p:nvPr/>
          </p:nvSpPr>
          <p:spPr>
            <a:xfrm>
              <a:off x="9581224" y="3382267"/>
              <a:ext cx="786418" cy="369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3.6%</a:t>
              </a:r>
              <a:endParaRPr sz="18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3802663" y="3456902"/>
              <a:ext cx="5810496" cy="1312399"/>
            </a:xfrm>
            <a:custGeom>
              <a:rect b="b" l="l" r="r" t="t"/>
              <a:pathLst>
                <a:path extrusionOk="0" h="1020147" w="4516585">
                  <a:moveTo>
                    <a:pt x="0" y="1020147"/>
                  </a:moveTo>
                  <a:lnTo>
                    <a:pt x="13728" y="1020147"/>
                  </a:lnTo>
                  <a:lnTo>
                    <a:pt x="13728" y="1002263"/>
                  </a:lnTo>
                  <a:lnTo>
                    <a:pt x="54912" y="1002263"/>
                  </a:lnTo>
                  <a:lnTo>
                    <a:pt x="54912" y="984380"/>
                  </a:lnTo>
                  <a:lnTo>
                    <a:pt x="82369" y="984380"/>
                  </a:lnTo>
                  <a:lnTo>
                    <a:pt x="82369" y="966496"/>
                  </a:lnTo>
                  <a:lnTo>
                    <a:pt x="178466" y="966496"/>
                  </a:lnTo>
                  <a:lnTo>
                    <a:pt x="178466" y="948612"/>
                  </a:lnTo>
                  <a:lnTo>
                    <a:pt x="192195" y="948612"/>
                  </a:lnTo>
                  <a:lnTo>
                    <a:pt x="192195" y="930729"/>
                  </a:lnTo>
                  <a:lnTo>
                    <a:pt x="274564" y="930729"/>
                  </a:lnTo>
                  <a:lnTo>
                    <a:pt x="274564" y="912845"/>
                  </a:lnTo>
                  <a:lnTo>
                    <a:pt x="411846" y="912845"/>
                  </a:lnTo>
                  <a:lnTo>
                    <a:pt x="411846" y="894962"/>
                  </a:lnTo>
                  <a:lnTo>
                    <a:pt x="466759" y="894962"/>
                  </a:lnTo>
                  <a:lnTo>
                    <a:pt x="466759" y="877078"/>
                  </a:lnTo>
                  <a:lnTo>
                    <a:pt x="645226" y="877078"/>
                  </a:lnTo>
                  <a:lnTo>
                    <a:pt x="645226" y="859195"/>
                  </a:lnTo>
                  <a:lnTo>
                    <a:pt x="700139" y="859195"/>
                  </a:lnTo>
                  <a:lnTo>
                    <a:pt x="700139" y="841311"/>
                  </a:lnTo>
                  <a:lnTo>
                    <a:pt x="823693" y="841311"/>
                  </a:lnTo>
                  <a:lnTo>
                    <a:pt x="823693" y="823427"/>
                  </a:lnTo>
                  <a:lnTo>
                    <a:pt x="892334" y="823427"/>
                  </a:lnTo>
                  <a:lnTo>
                    <a:pt x="892334" y="805544"/>
                  </a:lnTo>
                  <a:lnTo>
                    <a:pt x="1070801" y="805544"/>
                  </a:lnTo>
                  <a:lnTo>
                    <a:pt x="1070801" y="787660"/>
                  </a:lnTo>
                  <a:lnTo>
                    <a:pt x="1345365" y="787660"/>
                  </a:lnTo>
                  <a:lnTo>
                    <a:pt x="1345365" y="751893"/>
                  </a:lnTo>
                  <a:lnTo>
                    <a:pt x="1400278" y="751893"/>
                  </a:lnTo>
                  <a:lnTo>
                    <a:pt x="1400278" y="734009"/>
                  </a:lnTo>
                  <a:lnTo>
                    <a:pt x="1702299" y="734009"/>
                  </a:lnTo>
                  <a:lnTo>
                    <a:pt x="1702299" y="716126"/>
                  </a:lnTo>
                  <a:lnTo>
                    <a:pt x="1757212" y="716126"/>
                  </a:lnTo>
                  <a:lnTo>
                    <a:pt x="1757212" y="698242"/>
                  </a:lnTo>
                  <a:lnTo>
                    <a:pt x="1798397" y="698242"/>
                  </a:lnTo>
                  <a:lnTo>
                    <a:pt x="1798397" y="680359"/>
                  </a:lnTo>
                  <a:lnTo>
                    <a:pt x="1825853" y="680359"/>
                  </a:lnTo>
                  <a:lnTo>
                    <a:pt x="1825853" y="662475"/>
                  </a:lnTo>
                  <a:lnTo>
                    <a:pt x="2018048" y="662475"/>
                  </a:lnTo>
                  <a:lnTo>
                    <a:pt x="2018048" y="644592"/>
                  </a:lnTo>
                  <a:lnTo>
                    <a:pt x="2045505" y="644592"/>
                  </a:lnTo>
                  <a:lnTo>
                    <a:pt x="2045505" y="626708"/>
                  </a:lnTo>
                  <a:lnTo>
                    <a:pt x="2059233" y="626708"/>
                  </a:lnTo>
                  <a:lnTo>
                    <a:pt x="2059233" y="608824"/>
                  </a:lnTo>
                  <a:lnTo>
                    <a:pt x="2182787" y="608824"/>
                  </a:lnTo>
                  <a:lnTo>
                    <a:pt x="2182787" y="590941"/>
                  </a:lnTo>
                  <a:lnTo>
                    <a:pt x="2320069" y="590941"/>
                  </a:lnTo>
                  <a:lnTo>
                    <a:pt x="2320069" y="573057"/>
                  </a:lnTo>
                  <a:lnTo>
                    <a:pt x="2388710" y="573057"/>
                  </a:lnTo>
                  <a:lnTo>
                    <a:pt x="2388710" y="555174"/>
                  </a:lnTo>
                  <a:lnTo>
                    <a:pt x="2457351" y="555174"/>
                  </a:lnTo>
                  <a:lnTo>
                    <a:pt x="2457351" y="555174"/>
                  </a:lnTo>
                  <a:lnTo>
                    <a:pt x="2567177" y="555174"/>
                  </a:lnTo>
                  <a:lnTo>
                    <a:pt x="2567177" y="537279"/>
                  </a:lnTo>
                  <a:lnTo>
                    <a:pt x="2635818" y="537279"/>
                  </a:lnTo>
                  <a:lnTo>
                    <a:pt x="2635818" y="519385"/>
                  </a:lnTo>
                  <a:lnTo>
                    <a:pt x="2745644" y="519385"/>
                  </a:lnTo>
                  <a:lnTo>
                    <a:pt x="2745644" y="501491"/>
                  </a:lnTo>
                  <a:lnTo>
                    <a:pt x="2855470" y="501491"/>
                  </a:lnTo>
                  <a:lnTo>
                    <a:pt x="2855470" y="483597"/>
                  </a:lnTo>
                  <a:lnTo>
                    <a:pt x="2992752" y="483597"/>
                  </a:lnTo>
                  <a:lnTo>
                    <a:pt x="2992752" y="465702"/>
                  </a:lnTo>
                  <a:lnTo>
                    <a:pt x="3116306" y="465702"/>
                  </a:lnTo>
                  <a:lnTo>
                    <a:pt x="3116306" y="465702"/>
                  </a:lnTo>
                  <a:lnTo>
                    <a:pt x="3212404" y="465702"/>
                  </a:lnTo>
                  <a:lnTo>
                    <a:pt x="3212404" y="447797"/>
                  </a:lnTo>
                  <a:lnTo>
                    <a:pt x="3267317" y="447797"/>
                  </a:lnTo>
                  <a:lnTo>
                    <a:pt x="3267317" y="411987"/>
                  </a:lnTo>
                  <a:lnTo>
                    <a:pt x="3294773" y="411987"/>
                  </a:lnTo>
                  <a:lnTo>
                    <a:pt x="3294773" y="394082"/>
                  </a:lnTo>
                  <a:lnTo>
                    <a:pt x="3486968" y="394082"/>
                  </a:lnTo>
                  <a:lnTo>
                    <a:pt x="3486968" y="376177"/>
                  </a:lnTo>
                  <a:lnTo>
                    <a:pt x="3528153" y="376177"/>
                  </a:lnTo>
                  <a:lnTo>
                    <a:pt x="3528153" y="358272"/>
                  </a:lnTo>
                  <a:lnTo>
                    <a:pt x="3637979" y="358272"/>
                  </a:lnTo>
                  <a:lnTo>
                    <a:pt x="3637979" y="340367"/>
                  </a:lnTo>
                  <a:lnTo>
                    <a:pt x="3665435" y="340367"/>
                  </a:lnTo>
                  <a:lnTo>
                    <a:pt x="3665435" y="322462"/>
                  </a:lnTo>
                  <a:lnTo>
                    <a:pt x="3679163" y="322462"/>
                  </a:lnTo>
                  <a:lnTo>
                    <a:pt x="3679163" y="304557"/>
                  </a:lnTo>
                  <a:lnTo>
                    <a:pt x="3692892" y="304557"/>
                  </a:lnTo>
                  <a:lnTo>
                    <a:pt x="3692892" y="286652"/>
                  </a:lnTo>
                  <a:lnTo>
                    <a:pt x="3843902" y="286652"/>
                  </a:lnTo>
                  <a:lnTo>
                    <a:pt x="3843902" y="268737"/>
                  </a:lnTo>
                  <a:lnTo>
                    <a:pt x="3857630" y="268737"/>
                  </a:lnTo>
                  <a:lnTo>
                    <a:pt x="3857630" y="250821"/>
                  </a:lnTo>
                  <a:lnTo>
                    <a:pt x="4036097" y="250821"/>
                  </a:lnTo>
                  <a:lnTo>
                    <a:pt x="4036097" y="232905"/>
                  </a:lnTo>
                  <a:lnTo>
                    <a:pt x="4077282" y="232905"/>
                  </a:lnTo>
                  <a:lnTo>
                    <a:pt x="4077282" y="214989"/>
                  </a:lnTo>
                  <a:lnTo>
                    <a:pt x="4159651" y="214989"/>
                  </a:lnTo>
                  <a:lnTo>
                    <a:pt x="4159651" y="197073"/>
                  </a:lnTo>
                  <a:lnTo>
                    <a:pt x="4173379" y="197073"/>
                  </a:lnTo>
                  <a:lnTo>
                    <a:pt x="4173379" y="179158"/>
                  </a:lnTo>
                  <a:lnTo>
                    <a:pt x="4338118" y="179158"/>
                  </a:lnTo>
                  <a:lnTo>
                    <a:pt x="4338118" y="161242"/>
                  </a:lnTo>
                  <a:lnTo>
                    <a:pt x="4351846" y="161242"/>
                  </a:lnTo>
                  <a:lnTo>
                    <a:pt x="4351846" y="143326"/>
                  </a:lnTo>
                  <a:lnTo>
                    <a:pt x="4365574" y="143326"/>
                  </a:lnTo>
                  <a:lnTo>
                    <a:pt x="4365574" y="125410"/>
                  </a:lnTo>
                  <a:lnTo>
                    <a:pt x="4393031" y="125410"/>
                  </a:lnTo>
                  <a:lnTo>
                    <a:pt x="4393031" y="89579"/>
                  </a:lnTo>
                  <a:lnTo>
                    <a:pt x="4461672" y="89579"/>
                  </a:lnTo>
                  <a:lnTo>
                    <a:pt x="4461672" y="53747"/>
                  </a:lnTo>
                  <a:lnTo>
                    <a:pt x="4502857" y="53747"/>
                  </a:lnTo>
                  <a:lnTo>
                    <a:pt x="4502857" y="17915"/>
                  </a:lnTo>
                  <a:lnTo>
                    <a:pt x="4516585" y="17915"/>
                  </a:lnTo>
                  <a:lnTo>
                    <a:pt x="4516585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2" name="Google Shape;652;p17"/>
          <p:cNvSpPr txBox="1"/>
          <p:nvPr/>
        </p:nvSpPr>
        <p:spPr>
          <a:xfrm>
            <a:off x="838200" y="144874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Primary Safety Endpoint: </a:t>
            </a: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MACCE</a:t>
            </a:r>
            <a:endParaRPr/>
          </a:p>
        </p:txBody>
      </p:sp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8"/>
          <p:cNvSpPr txBox="1"/>
          <p:nvPr>
            <p:ph type="title"/>
          </p:nvPr>
        </p:nvSpPr>
        <p:spPr>
          <a:xfrm>
            <a:off x="0" y="114554"/>
            <a:ext cx="12192000" cy="67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MACCE and NACE Endpoints</a:t>
            </a:r>
            <a:endParaRPr/>
          </a:p>
        </p:txBody>
      </p:sp>
      <p:graphicFrame>
        <p:nvGraphicFramePr>
          <p:cNvPr id="658" name="Google Shape;658;p18"/>
          <p:cNvGraphicFramePr/>
          <p:nvPr/>
        </p:nvGraphicFramePr>
        <p:xfrm>
          <a:off x="909152" y="80298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{B68CB2AB-DC88-4C24-8589-2C2ED15FD7A4}</a:tableStyleId>
              </a:tblPr>
              <a:tblGrid>
                <a:gridCol w="3806650"/>
                <a:gridCol w="1781300"/>
                <a:gridCol w="1543800"/>
                <a:gridCol w="2363200"/>
                <a:gridCol w="878775"/>
              </a:tblGrid>
              <a:tr h="79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Between 1- and 12-months post-PCI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 plus placebo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 = 1700)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Ticagrelor plus aspirin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 = 1700)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Hazard ratio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(95% CI)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P-value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endpoint: </a:t>
                      </a:r>
                      <a:r>
                        <a:rPr b="0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MACCE </a:t>
                      </a:r>
                      <a:endParaRPr b="0" sz="16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 (3.6%)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(3.7%)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0.98 (0.69 – 1.39)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0.89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Secondary endpoints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00">
                <a:tc>
                  <a:txBody>
                    <a:bodyPr/>
                    <a:lstStyle/>
                    <a:p>
                      <a:pPr indent="13970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All-cause death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(0.7%)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(0.8%)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0.93 (0.42 – 2.03)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0.84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00">
                <a:tc>
                  <a:txBody>
                    <a:bodyPr/>
                    <a:lstStyle/>
                    <a:p>
                      <a:pPr indent="13970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Cardiac death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(0.5%)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(0.4%)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1.15 (0.42 – 3.18)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0.46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00">
                <a:tc>
                  <a:txBody>
                    <a:bodyPr/>
                    <a:lstStyle/>
                    <a:p>
                      <a:pPr indent="13970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Stroke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(1.2%)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 (1.4%)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0.83 (0.46 – 1.50)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0.54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00">
                <a:tc>
                  <a:txBody>
                    <a:bodyPr/>
                    <a:lstStyle/>
                    <a:p>
                      <a:pPr indent="0" lvl="0" marL="1397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Myocardial infarction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(1.0%)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(0.7%)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1.45 (0.67 – 3.23)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0.27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00">
                <a:tc>
                  <a:txBody>
                    <a:bodyPr/>
                    <a:lstStyle/>
                    <a:p>
                      <a:pPr indent="13970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Procedural MI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(0.05%)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(0.05%)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0.88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00">
                <a:tc>
                  <a:txBody>
                    <a:bodyPr/>
                    <a:lstStyle/>
                    <a:p>
                      <a:pPr indent="13970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Non-procedural MI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(0.9%)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(0.7%)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1.42 (0.66 – 3.03)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0.29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indent="1397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Repeat revascularization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 (2.4%)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 (2.4%)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0.99 (0.64 – 1.53)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0.95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00">
                <a:tc>
                  <a:txBody>
                    <a:bodyPr/>
                    <a:lstStyle/>
                    <a:p>
                      <a:pPr indent="27940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TVR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 (2.0%)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 (2.1%)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0.93 (0.58 – 1.49)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0.75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00">
                <a:tc>
                  <a:txBody>
                    <a:bodyPr/>
                    <a:lstStyle/>
                    <a:p>
                      <a:pPr indent="27940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TLR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 (1.6%)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 (1.7%)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0.97 (0.57 – 1.65)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0.92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00">
                <a:tc>
                  <a:txBody>
                    <a:bodyPr/>
                    <a:lstStyle/>
                    <a:p>
                      <a:pPr indent="13970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Stent thrombosis, definite or probable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(0.3%)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(0.3%)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0.97 (0.28 – 3.40)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0.96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00">
                <a:tc>
                  <a:txBody>
                    <a:bodyPr/>
                    <a:lstStyle/>
                    <a:p>
                      <a:pPr indent="13970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Definite 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(0.2%)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(0.3%)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0.59 (0.14 – 2.51)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0.47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00">
                <a:tc>
                  <a:txBody>
                    <a:bodyPr/>
                    <a:lstStyle/>
                    <a:p>
                      <a:pPr indent="13970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Probable 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(0.1%)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(0.0%)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775">
                <a:tc>
                  <a:txBody>
                    <a:bodyPr/>
                    <a:lstStyle/>
                    <a:p>
                      <a:pPr indent="952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065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Net adverse clinical events (NACE): </a:t>
                      </a:r>
                      <a:r>
                        <a:rPr b="0" lang="en-US" sz="1600" u="none" cap="none" strike="noStrike">
                          <a:solidFill>
                            <a:srgbClr val="4065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MACCE or BARC types 1-5 bleeding</a:t>
                      </a:r>
                      <a:endParaRPr/>
                    </a:p>
                  </a:txBody>
                  <a:tcPr marT="0" marB="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97 (5.7%)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140 (8.2%)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0.68 (0.53 – 0.88)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0.007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p14:dur="25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9"/>
          <p:cNvSpPr txBox="1"/>
          <p:nvPr/>
        </p:nvSpPr>
        <p:spPr>
          <a:xfrm>
            <a:off x="0" y="368205"/>
            <a:ext cx="4489807" cy="541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MACCE</a:t>
            </a:r>
            <a:endParaRPr sz="3600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 Subgroup analysis 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No significant interactions were present in 12 pre-specified subgroups, except possibly for age</a:t>
            </a:r>
            <a:endParaRPr/>
          </a:p>
        </p:txBody>
      </p:sp>
      <p:pic>
        <p:nvPicPr>
          <p:cNvPr descr="A graph with numbers and lines&#10;&#10;Description automatically generated with medium confidence" id="665" name="Google Shape;6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1426" y="0"/>
            <a:ext cx="77005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25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"/>
          <p:cNvSpPr txBox="1"/>
          <p:nvPr>
            <p:ph type="title"/>
          </p:nvPr>
        </p:nvSpPr>
        <p:spPr>
          <a:xfrm>
            <a:off x="0" y="280243"/>
            <a:ext cx="12192000" cy="67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Background</a:t>
            </a:r>
            <a:endParaRPr/>
          </a:p>
        </p:txBody>
      </p:sp>
      <p:sp>
        <p:nvSpPr>
          <p:cNvPr id="406" name="Google Shape;406;p2"/>
          <p:cNvSpPr txBox="1"/>
          <p:nvPr/>
        </p:nvSpPr>
        <p:spPr>
          <a:xfrm>
            <a:off x="1167445" y="832632"/>
            <a:ext cx="9907214" cy="5055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International guidelines currently recommend DAPT with aspirin plus a potent P2Y</a:t>
            </a:r>
            <a:r>
              <a:rPr b="0" baseline="-25000" i="0" lang="en-US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receptor inhibitor for  12 months in most patients presenting with an ACS treated with PCI to prevent MI and stent thrombosis 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2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imited data exist regarding the use of single antiplatelet therapy with a potent P2Y</a:t>
            </a:r>
            <a:r>
              <a:rPr b="0" baseline="-2500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inhibitor starting 1 month after PCI in ACS, and no such trials have been placebo-controlled </a:t>
            </a:r>
            <a:endParaRPr b="0" i="0" sz="3200" u="none" cap="none" strike="noStrike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0"/>
          <p:cNvSpPr txBox="1"/>
          <p:nvPr>
            <p:ph type="title"/>
          </p:nvPr>
        </p:nvSpPr>
        <p:spPr>
          <a:xfrm>
            <a:off x="0" y="135102"/>
            <a:ext cx="12192000" cy="67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Limitations</a:t>
            </a:r>
            <a:endParaRPr/>
          </a:p>
        </p:txBody>
      </p:sp>
      <p:sp>
        <p:nvSpPr>
          <p:cNvPr id="671" name="Google Shape;671;p20"/>
          <p:cNvSpPr txBox="1"/>
          <p:nvPr/>
        </p:nvSpPr>
        <p:spPr>
          <a:xfrm>
            <a:off x="702066" y="792185"/>
            <a:ext cx="10890608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7663" lvl="0" marL="34766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primary efficacy endpoint included minor bleeding (BARC type 2)</a:t>
            </a:r>
            <a:endParaRPr/>
          </a:p>
          <a:p>
            <a:pPr indent="-228600" lvl="1" marL="685800" marR="0" rtl="0" algn="l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However, major bleeding was also significantly reduced with ticagrelor monotherapy (BARC types 3 or 5, TIMI major or minor, GUSTO and ISTH)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Non-inferiority for MACCE was tested with an absolute margin of 2.5%. Given the lower observed ischemic event rate in the control group than anticipated (3.7% vs. 6.2%), this relative margin is wide</a:t>
            </a:r>
            <a:endParaRPr/>
          </a:p>
          <a:p>
            <a:pPr indent="-228600" lvl="1" marL="685800" marR="0" rtl="0" algn="l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Given the 95% CI of the observed difference, it is likely that the absolute MACCE rate with ticagrelor monotherapy is &lt;1.2% greater than with ticagrelor + aspirin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~40% of pts had biomarker-negative unstable angina</a:t>
            </a:r>
            <a:endParaRPr/>
          </a:p>
          <a:p>
            <a:pPr indent="-228600" lvl="1" marL="685800" marR="0" rtl="0" algn="l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hs-troponin assays were not widely available in China and Pakistan during the enrollment period, and it is likely that many of these pts had NSTEMI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88.1% of pts were from China, possibly affecting the generalizability </a:t>
            </a:r>
            <a:r>
              <a:rPr lang="en-US" sz="2200">
                <a:solidFill>
                  <a:srgbClr val="000033"/>
                </a:solidFill>
                <a:latin typeface="Arial"/>
                <a:ea typeface="Arial"/>
                <a:cs typeface="Arial"/>
                <a:sym typeface="Arial"/>
              </a:rPr>
              <a:t>of the results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1"/>
          <p:cNvSpPr txBox="1"/>
          <p:nvPr>
            <p:ph type="title"/>
          </p:nvPr>
        </p:nvSpPr>
        <p:spPr>
          <a:xfrm>
            <a:off x="0" y="227569"/>
            <a:ext cx="12192000" cy="67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Conclusions and Clinical Implications</a:t>
            </a:r>
            <a:endParaRPr/>
          </a:p>
        </p:txBody>
      </p:sp>
      <p:sp>
        <p:nvSpPr>
          <p:cNvPr id="677" name="Google Shape;677;p21"/>
          <p:cNvSpPr txBox="1"/>
          <p:nvPr/>
        </p:nvSpPr>
        <p:spPr>
          <a:xfrm>
            <a:off x="1021962" y="946298"/>
            <a:ext cx="10148077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present results demonstrate that in pts with ACS treated with PCI with contemporary DES who are free from major adverse ischemic and bleeding events after 1 month on DAPT, treatment with ticagrelor alone between 1 and 12 months will decrease clinically-relevant and major bleeding while providing similar protection from MACCE compared with ticagrelor plus aspirin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results, in concert with prior trials, warrant updating the guidelines and change in practice to treat most pts with ACS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PCI with 1-month DAPT only followed by conversion to SAPT with   a potent P2Y</a:t>
            </a:r>
            <a:r>
              <a:rPr baseline="-25000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inhibitor (with the strongest evidence to date supporting ticagrelor)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2"/>
          <p:cNvSpPr txBox="1"/>
          <p:nvPr/>
        </p:nvSpPr>
        <p:spPr>
          <a:xfrm>
            <a:off x="604554" y="316834"/>
            <a:ext cx="1098289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360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ULTIMATE-DAPT</a:t>
            </a: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trial is now published in </a:t>
            </a:r>
            <a:r>
              <a:rPr b="1" i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Lancet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April 7, 2024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[link placeholder]</a:t>
            </a:r>
            <a:endParaRPr/>
          </a:p>
        </p:txBody>
      </p:sp>
      <p:sp>
        <p:nvSpPr>
          <p:cNvPr id="683" name="Google Shape;683;p22"/>
          <p:cNvSpPr txBox="1"/>
          <p:nvPr/>
        </p:nvSpPr>
        <p:spPr>
          <a:xfrm>
            <a:off x="9448800" y="513242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[QR code placeholder]</a:t>
            </a:r>
            <a:endParaRPr/>
          </a:p>
        </p:txBody>
      </p:sp>
    </p:spTree>
  </p:cSld>
  <p:clrMapOvr>
    <a:masterClrMapping/>
  </p:clrMapOvr>
  <p:transition p14:dur="25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"/>
          <p:cNvSpPr txBox="1"/>
          <p:nvPr>
            <p:ph type="title"/>
          </p:nvPr>
        </p:nvSpPr>
        <p:spPr>
          <a:xfrm>
            <a:off x="0" y="342873"/>
            <a:ext cx="12192000" cy="67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Objectives</a:t>
            </a:r>
            <a:endParaRPr/>
          </a:p>
        </p:txBody>
      </p:sp>
      <p:sp>
        <p:nvSpPr>
          <p:cNvPr id="412" name="Google Shape;412;p3"/>
          <p:cNvSpPr txBox="1"/>
          <p:nvPr/>
        </p:nvSpPr>
        <p:spPr>
          <a:xfrm>
            <a:off x="768634" y="801527"/>
            <a:ext cx="10754941" cy="5073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therefore performed a large-scale, international, multicenter, placebo-controlled, double-blind randomized trial to determine whether the use of ticagrelor alone beginning 30 days after PCI in pts with ACS</a:t>
            </a:r>
            <a:r>
              <a:rPr b="0" i="0" lang="en-US" sz="3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could reduce clinically-relevant bleeding without an accompanying increase in major adverse cardiovascular or cerebrovascular events (MACCE) compared with ticagrelor plus aspirin</a:t>
            </a:r>
            <a:endParaRPr b="0" i="0" sz="3000" u="none" cap="none" strike="noStrike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"/>
          <p:cNvSpPr txBox="1"/>
          <p:nvPr>
            <p:ph type="title"/>
          </p:nvPr>
        </p:nvSpPr>
        <p:spPr>
          <a:xfrm>
            <a:off x="0" y="253841"/>
            <a:ext cx="12192000" cy="673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Inclusion Criteria</a:t>
            </a:r>
            <a:endParaRPr/>
          </a:p>
        </p:txBody>
      </p:sp>
      <p:grpSp>
        <p:nvGrpSpPr>
          <p:cNvPr id="418" name="Google Shape;418;p4"/>
          <p:cNvGrpSpPr/>
          <p:nvPr/>
        </p:nvGrpSpPr>
        <p:grpSpPr>
          <a:xfrm>
            <a:off x="475211" y="964504"/>
            <a:ext cx="11516373" cy="4879696"/>
            <a:chOff x="688153" y="1340284"/>
            <a:chExt cx="11516373" cy="4879696"/>
          </a:xfrm>
        </p:grpSpPr>
        <p:sp>
          <p:nvSpPr>
            <p:cNvPr id="419" name="Google Shape;419;p4"/>
            <p:cNvSpPr txBox="1"/>
            <p:nvPr/>
          </p:nvSpPr>
          <p:spPr>
            <a:xfrm>
              <a:off x="688153" y="1340284"/>
              <a:ext cx="10889053" cy="3170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Patients presenting with ACS within 30 days before randomization</a:t>
              </a:r>
              <a:endParaRPr/>
            </a:p>
            <a:p>
              <a:pPr indent="-171450" lvl="0" marL="171450" marR="0" rtl="0" algn="l">
                <a:spcBef>
                  <a:spcPts val="24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≥18 years of age </a:t>
              </a:r>
              <a:endParaRPr/>
            </a:p>
            <a:p>
              <a:pPr indent="-171450" lvl="0" marL="171450" marR="0" rtl="0" algn="l">
                <a:spcBef>
                  <a:spcPts val="24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With either:</a:t>
              </a:r>
              <a:endParaRPr/>
            </a:p>
            <a:p>
              <a:pPr indent="0" lvl="1" marL="457200" marR="0" rtl="0" algn="l">
                <a:spcBef>
                  <a:spcPts val="240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Biomarker pos NSTEMI or STEMI, or</a:t>
              </a:r>
              <a:endParaRPr/>
            </a:p>
            <a:p>
              <a:pPr indent="0" lvl="1" marL="457200" marR="0" rtl="0" algn="l">
                <a:spcBef>
                  <a:spcPts val="240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Biomarker neg unstable angina</a:t>
              </a:r>
              <a:endParaRPr/>
            </a:p>
          </p:txBody>
        </p:sp>
        <p:grpSp>
          <p:nvGrpSpPr>
            <p:cNvPr id="420" name="Google Shape;420;p4"/>
            <p:cNvGrpSpPr/>
            <p:nvPr/>
          </p:nvGrpSpPr>
          <p:grpSpPr>
            <a:xfrm>
              <a:off x="5761973" y="3396824"/>
              <a:ext cx="4129225" cy="1107996"/>
              <a:chOff x="6150279" y="4787213"/>
              <a:chExt cx="4129225" cy="1107996"/>
            </a:xfrm>
          </p:grpSpPr>
          <p:sp>
            <p:nvSpPr>
              <p:cNvPr id="421" name="Google Shape;421;p4"/>
              <p:cNvSpPr txBox="1"/>
              <p:nvPr/>
            </p:nvSpPr>
            <p:spPr>
              <a:xfrm>
                <a:off x="7251554" y="4787213"/>
                <a:ext cx="3027950" cy="1107996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1) DS ≥90%, </a:t>
                </a:r>
                <a:r>
                  <a:rPr b="0" i="1" lang="en-US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or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2) Ruptured plaque, </a:t>
                </a:r>
                <a:r>
                  <a:rPr i="1" lang="en-US" sz="2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or</a:t>
                </a:r>
                <a:r>
                  <a:rPr lang="en-US" sz="2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3) Thrombotic lesion</a:t>
                </a:r>
                <a:endParaRPr/>
              </a:p>
            </p:txBody>
          </p:sp>
          <p:cxnSp>
            <p:nvCxnSpPr>
              <p:cNvPr id="422" name="Google Shape;422;p4"/>
              <p:cNvCxnSpPr/>
              <p:nvPr/>
            </p:nvCxnSpPr>
            <p:spPr>
              <a:xfrm>
                <a:off x="6150279" y="5675476"/>
                <a:ext cx="1101275" cy="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  <p:sp>
          <p:nvSpPr>
            <p:cNvPr id="423" name="Google Shape;423;p4"/>
            <p:cNvSpPr txBox="1"/>
            <p:nvPr/>
          </p:nvSpPr>
          <p:spPr>
            <a:xfrm>
              <a:off x="688154" y="4711875"/>
              <a:ext cx="11516372" cy="15081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36538" lvl="0" marL="236538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Had been randomized in the IVUS-ACS trial of IVUS-guided vs. angio-guided PCI</a:t>
              </a:r>
              <a:endParaRPr/>
            </a:p>
            <a:p>
              <a:pPr indent="-236538" lvl="0" marL="236538" marR="0" rtl="0" algn="l">
                <a:spcBef>
                  <a:spcPts val="24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Remained event-free after PCI with contemporary drug-eluting stents (DES) for one month on ticagrelor (90 mg bid) plus aspirin (100 mg qd) </a:t>
              </a:r>
              <a:endParaRPr/>
            </a:p>
          </p:txBody>
        </p:sp>
      </p:grpSp>
    </p:spTree>
  </p:cSld>
  <p:clrMapOvr>
    <a:masterClrMapping/>
  </p:clrMapOvr>
  <p:transition p14:dur="25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"/>
          <p:cNvSpPr txBox="1"/>
          <p:nvPr>
            <p:ph type="title"/>
          </p:nvPr>
        </p:nvSpPr>
        <p:spPr>
          <a:xfrm>
            <a:off x="0" y="151099"/>
            <a:ext cx="12192000" cy="1052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Key Exclusion Criteria</a:t>
            </a:r>
            <a:endParaRPr/>
          </a:p>
        </p:txBody>
      </p:sp>
      <p:sp>
        <p:nvSpPr>
          <p:cNvPr id="429" name="Google Shape;429;p5"/>
          <p:cNvSpPr txBox="1"/>
          <p:nvPr/>
        </p:nvSpPr>
        <p:spPr>
          <a:xfrm>
            <a:off x="1177167" y="1038332"/>
            <a:ext cx="9837667" cy="4732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Stroke within 3 months or any permanent neurologic deficit </a:t>
            </a:r>
            <a:endParaRPr/>
          </a:p>
          <a:p>
            <a:pPr indent="-17780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Previous CABG </a:t>
            </a:r>
            <a:endParaRPr/>
          </a:p>
          <a:p>
            <a:pPr indent="-17780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Any planned surgery within 12 months </a:t>
            </a:r>
            <a:endParaRPr/>
          </a:p>
          <a:p>
            <a:pPr indent="-17780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eGFR &lt;20 ml/min/1.73 m²</a:t>
            </a:r>
            <a:endParaRPr/>
          </a:p>
          <a:p>
            <a:pPr indent="-17780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Need for chronic oral anticoagulation</a:t>
            </a:r>
            <a:endParaRPr/>
          </a:p>
          <a:p>
            <a:pPr indent="-17780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Life expectancy &lt;1 year</a:t>
            </a:r>
            <a:endParaRPr/>
          </a:p>
          <a:p>
            <a:pPr indent="-17780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Any condition likely to interfere with study processes</a:t>
            </a:r>
            <a:endParaRPr/>
          </a:p>
        </p:txBody>
      </p:sp>
    </p:spTree>
  </p:cSld>
  <p:clrMapOvr>
    <a:masterClrMapping/>
  </p:clrMapOvr>
  <p:transition p14:dur="25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"/>
          <p:cNvSpPr txBox="1"/>
          <p:nvPr>
            <p:ph type="title"/>
          </p:nvPr>
        </p:nvSpPr>
        <p:spPr>
          <a:xfrm>
            <a:off x="0" y="0"/>
            <a:ext cx="12192000" cy="1754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Primary  Endpoints</a:t>
            </a:r>
            <a:br>
              <a:rPr b="1" lang="en-US" sz="4000"/>
            </a:br>
            <a:r>
              <a:rPr lang="en-US" sz="3200"/>
              <a:t>- Assessed between 1- and 12-months post-PCI -</a:t>
            </a:r>
            <a:endParaRPr sz="4000"/>
          </a:p>
        </p:txBody>
      </p:sp>
      <p:sp>
        <p:nvSpPr>
          <p:cNvPr id="435" name="Google Shape;435;p6"/>
          <p:cNvSpPr txBox="1"/>
          <p:nvPr/>
        </p:nvSpPr>
        <p:spPr>
          <a:xfrm>
            <a:off x="697282" y="1768681"/>
            <a:ext cx="10872592" cy="3636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200"/>
              <a:buFont typeface="Arial"/>
              <a:buAutoNum type="arabicPeriod"/>
            </a:pPr>
            <a:r>
              <a:rPr b="1" lang="en-US" sz="32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Effectiveness: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linically-relevant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bleeding</a:t>
            </a:r>
            <a:r>
              <a:rPr lang="en-US" sz="3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BARC types 2, 3, or 5), powered for superiority testing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320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AutoNum type="arabicPeriod"/>
            </a:pPr>
            <a:r>
              <a:rPr b="1"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Safety: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Composite MACCE, including cardiac death, MI, ischemic stroke, definite stent thrombosis, or clinically-driven TVR, powered for non-inferiority testing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"/>
          <p:cNvSpPr txBox="1"/>
          <p:nvPr>
            <p:ph type="title"/>
          </p:nvPr>
        </p:nvSpPr>
        <p:spPr>
          <a:xfrm>
            <a:off x="0" y="255191"/>
            <a:ext cx="12192000" cy="907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Assumptions and Sample Size Calculations</a:t>
            </a:r>
            <a:endParaRPr/>
          </a:p>
        </p:txBody>
      </p:sp>
      <p:sp>
        <p:nvSpPr>
          <p:cNvPr id="441" name="Google Shape;441;p7"/>
          <p:cNvSpPr txBox="1"/>
          <p:nvPr/>
        </p:nvSpPr>
        <p:spPr>
          <a:xfrm>
            <a:off x="563670" y="1230062"/>
            <a:ext cx="11135640" cy="4608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600"/>
              <a:buFont typeface="Arial"/>
              <a:buAutoNum type="arabicPeriod"/>
            </a:pPr>
            <a:r>
              <a:rPr b="1" lang="en-US" sz="26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Effectiveness: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Assuming a 3.0% rate of clinically-relevant bleeding between 1 and 12 months on ticagrelor plus aspirin, randomizing 3400 patients provided 80% power to detect a 50% reduction with ticagrelor monotherapy with 2-sided alpha 0.05 </a:t>
            </a:r>
            <a:endParaRPr/>
          </a:p>
          <a:p>
            <a:pPr indent="-514350" lvl="0" marL="514350" marR="0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AutoNum type="arabicPeriod"/>
            </a:pPr>
            <a:r>
              <a:rPr b="1"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Safety: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Assuming a 6.2% rate of MACCE between 1 and 12 months on ticagrelor plus aspirin, randomizing 3068 patients provided 80% power to demonstrate noninferiority of ticagrelor monotherapy with an absolute margin of 2.5% with 1-sided alpha 0.025</a:t>
            </a:r>
            <a:endParaRPr/>
          </a:p>
          <a:p>
            <a:pPr indent="0" lvl="0" marL="0" marR="0" rtl="0" algn="ctr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Tested hierarchically to preserve alpha: 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Effectiveness had to pass for safety to be tested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"/>
          <p:cNvSpPr txBox="1"/>
          <p:nvPr>
            <p:ph type="title"/>
          </p:nvPr>
        </p:nvSpPr>
        <p:spPr>
          <a:xfrm>
            <a:off x="0" y="81179"/>
            <a:ext cx="12192000" cy="907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Sponsorship, Funding and Study Leadership</a:t>
            </a:r>
            <a:endParaRPr/>
          </a:p>
        </p:txBody>
      </p:sp>
      <p:sp>
        <p:nvSpPr>
          <p:cNvPr id="447" name="Google Shape;447;p8"/>
          <p:cNvSpPr txBox="1"/>
          <p:nvPr/>
        </p:nvSpPr>
        <p:spPr>
          <a:xfrm>
            <a:off x="475100" y="2006029"/>
            <a:ext cx="6113122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Executive Committee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Shao-Liang Chen, MD (Study chair and PI)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Gregg W Stone, MD (Study co-chair and co-PI)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Jing Kan, MD (Chair of Clinical Data Coordinating Center)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Jun-Jie Zhang, MD, PhD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Afsar Razar, MD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Imad Sheiban, MD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 Ye, MD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Ping Xie, MD</a:t>
            </a:r>
            <a:endParaRPr/>
          </a:p>
        </p:txBody>
      </p:sp>
      <p:sp>
        <p:nvSpPr>
          <p:cNvPr id="448" name="Google Shape;448;p8"/>
          <p:cNvSpPr txBox="1"/>
          <p:nvPr/>
        </p:nvSpPr>
        <p:spPr>
          <a:xfrm>
            <a:off x="6753499" y="926396"/>
            <a:ext cx="5284495" cy="5463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Steering Committee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Shao-Liang Chen, MD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Gregg W Stone, MD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Imad Sheiban, MD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Afsar Raza, MD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Muhammad Anjum, MD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Country Leaders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Imad Sheiban, MD (Italy)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Afsar Raza, MD (United Kingdom)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Muhammad Anjum, MD (Pakistan)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Zhiming Wu, MD (China)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Chinese Society of Cardiology [CSCF 2019-A0003], the National Natural Scientific Foundation of China [NSFC, grant number: 91639303, 81770441, and 82121001] and Jiangsu Provincial &amp; Nanjing Municipal Clinical Trial Project [BE 2019615]. Study medications were supplied by Yung Shin Pharmaceutical Industrial Co. (Kunshan, China) and Shenzhen Salubris Pharmaceuticals Co., Ltd (Shenzhen, China).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8"/>
          <p:cNvSpPr txBox="1"/>
          <p:nvPr/>
        </p:nvSpPr>
        <p:spPr>
          <a:xfrm>
            <a:off x="483121" y="926396"/>
            <a:ext cx="6400694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Investigator-sponsored study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Shao-Liang Chen, MD, Nanjing First Hospital, China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4" name="Google Shape;454;p9"/>
          <p:cNvCxnSpPr/>
          <p:nvPr/>
        </p:nvCxnSpPr>
        <p:spPr>
          <a:xfrm>
            <a:off x="9649980" y="1999677"/>
            <a:ext cx="54864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55" name="Google Shape;455;p9"/>
          <p:cNvCxnSpPr/>
          <p:nvPr/>
        </p:nvCxnSpPr>
        <p:spPr>
          <a:xfrm>
            <a:off x="9649980" y="3952328"/>
            <a:ext cx="54864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56" name="Google Shape;456;p9"/>
          <p:cNvSpPr txBox="1"/>
          <p:nvPr>
            <p:ph type="title"/>
          </p:nvPr>
        </p:nvSpPr>
        <p:spPr>
          <a:xfrm>
            <a:off x="0" y="-92467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2x2 Randomization and Study Flowchart</a:t>
            </a:r>
            <a:endParaRPr/>
          </a:p>
        </p:txBody>
      </p:sp>
      <p:sp>
        <p:nvSpPr>
          <p:cNvPr id="457" name="Google Shape;457;p9"/>
          <p:cNvSpPr txBox="1"/>
          <p:nvPr/>
        </p:nvSpPr>
        <p:spPr>
          <a:xfrm>
            <a:off x="61644" y="4875654"/>
            <a:ext cx="278429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*Patients and all personnel interacting with the patient after leaving the cath lab were </a:t>
            </a:r>
            <a:r>
              <a:rPr lang="en-US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blinded to randomized assignment</a:t>
            </a:r>
            <a:endParaRPr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9"/>
          <p:cNvSpPr txBox="1"/>
          <p:nvPr/>
        </p:nvSpPr>
        <p:spPr>
          <a:xfrm>
            <a:off x="149327" y="1452508"/>
            <a:ext cx="1813036" cy="3046988"/>
          </a:xfrm>
          <a:prstGeom prst="rect">
            <a:avLst/>
          </a:prstGeom>
          <a:solidFill>
            <a:srgbClr val="E9EBF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3505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pts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with ACS who underwent PCI were enrolled at 58 centers in China (N=52), Pakistan (N=4), the UK (N=1), and Italy (N=1) between August 20, 2019 and October 27, 2022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9"/>
          <p:cNvSpPr txBox="1"/>
          <p:nvPr/>
        </p:nvSpPr>
        <p:spPr>
          <a:xfrm>
            <a:off x="4137677" y="4188293"/>
            <a:ext cx="2561073" cy="1597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105 pts </a:t>
            </a:r>
            <a:r>
              <a:rPr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were not randomized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8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DAPT discontinuation for ≥48h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Severe MACCE within 30 days*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BARC 3 or 5 bleeding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Patient refusal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Dyspnea from ticagrelor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2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Allergy to ticagrelor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4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Need for chronic OAC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1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Lost-to follow-up</a:t>
            </a:r>
            <a:endParaRPr/>
          </a:p>
        </p:txBody>
      </p:sp>
      <p:sp>
        <p:nvSpPr>
          <p:cNvPr id="460" name="Google Shape;460;p9"/>
          <p:cNvSpPr txBox="1"/>
          <p:nvPr/>
        </p:nvSpPr>
        <p:spPr>
          <a:xfrm>
            <a:off x="7584179" y="2509223"/>
            <a:ext cx="246394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Randomized 1:1 stratified by ACS type, diabetes, IVUS vs angio guidance, and site using dynamic minimization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9"/>
          <p:cNvSpPr txBox="1"/>
          <p:nvPr/>
        </p:nvSpPr>
        <p:spPr>
          <a:xfrm>
            <a:off x="2168791" y="2822114"/>
            <a:ext cx="15584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Randomized 1:1*</a:t>
            </a:r>
            <a:endParaRPr/>
          </a:p>
        </p:txBody>
      </p:sp>
      <p:sp>
        <p:nvSpPr>
          <p:cNvPr id="462" name="Google Shape;462;p9"/>
          <p:cNvSpPr txBox="1"/>
          <p:nvPr/>
        </p:nvSpPr>
        <p:spPr>
          <a:xfrm>
            <a:off x="4054579" y="2714392"/>
            <a:ext cx="12757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Ticagrelor + aspirin x1 mo</a:t>
            </a:r>
            <a:endParaRPr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9"/>
          <p:cNvSpPr txBox="1"/>
          <p:nvPr/>
        </p:nvSpPr>
        <p:spPr>
          <a:xfrm>
            <a:off x="5678184" y="2201267"/>
            <a:ext cx="1585644" cy="1569660"/>
          </a:xfrm>
          <a:prstGeom prst="rect">
            <a:avLst/>
          </a:prstGeom>
          <a:solidFill>
            <a:srgbClr val="E9EBF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3400 pts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underwent the </a:t>
            </a:r>
            <a:r>
              <a:rPr b="1"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1"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randomization at 30 days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(23-37 days)</a:t>
            </a:r>
            <a:endParaRPr b="1" sz="1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9"/>
          <p:cNvSpPr txBox="1"/>
          <p:nvPr/>
        </p:nvSpPr>
        <p:spPr>
          <a:xfrm>
            <a:off x="2306390" y="1752305"/>
            <a:ext cx="1920240" cy="494744"/>
          </a:xfrm>
          <a:prstGeom prst="rect">
            <a:avLst/>
          </a:prstGeom>
          <a:solidFill>
            <a:srgbClr val="DDEAF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640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IVUS-guided PCI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(N=1753)</a:t>
            </a:r>
            <a:endParaRPr/>
          </a:p>
        </p:txBody>
      </p:sp>
      <p:sp>
        <p:nvSpPr>
          <p:cNvPr id="465" name="Google Shape;465;p9"/>
          <p:cNvSpPr txBox="1"/>
          <p:nvPr/>
        </p:nvSpPr>
        <p:spPr>
          <a:xfrm>
            <a:off x="7829593" y="1752305"/>
            <a:ext cx="1876904" cy="494744"/>
          </a:xfrm>
          <a:prstGeom prst="rect">
            <a:avLst/>
          </a:prstGeom>
          <a:solidFill>
            <a:srgbClr val="00468B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Ticagrelor + aspirin 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(N=1700)</a:t>
            </a:r>
            <a:endParaRPr/>
          </a:p>
        </p:txBody>
      </p:sp>
      <p:sp>
        <p:nvSpPr>
          <p:cNvPr id="466" name="Google Shape;466;p9"/>
          <p:cNvSpPr txBox="1"/>
          <p:nvPr/>
        </p:nvSpPr>
        <p:spPr>
          <a:xfrm>
            <a:off x="10193517" y="1752305"/>
            <a:ext cx="1876904" cy="494744"/>
          </a:xfrm>
          <a:prstGeom prst="rect">
            <a:avLst/>
          </a:prstGeom>
          <a:solidFill>
            <a:srgbClr val="00468B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1-year follow-up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(N=1700)</a:t>
            </a:r>
            <a:endParaRPr/>
          </a:p>
        </p:txBody>
      </p:sp>
      <p:sp>
        <p:nvSpPr>
          <p:cNvPr id="467" name="Google Shape;467;p9"/>
          <p:cNvSpPr txBox="1"/>
          <p:nvPr/>
        </p:nvSpPr>
        <p:spPr>
          <a:xfrm>
            <a:off x="2306794" y="3704956"/>
            <a:ext cx="1919433" cy="494744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640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Angiography-guided PCI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(N=1752)</a:t>
            </a:r>
            <a:endParaRPr/>
          </a:p>
        </p:txBody>
      </p:sp>
      <p:sp>
        <p:nvSpPr>
          <p:cNvPr id="468" name="Google Shape;468;p9"/>
          <p:cNvSpPr txBox="1"/>
          <p:nvPr/>
        </p:nvSpPr>
        <p:spPr>
          <a:xfrm>
            <a:off x="7829988" y="3704956"/>
            <a:ext cx="1876115" cy="494744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Ticagrelor + placebo 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(N=1700)</a:t>
            </a:r>
            <a:endParaRPr/>
          </a:p>
        </p:txBody>
      </p:sp>
      <p:sp>
        <p:nvSpPr>
          <p:cNvPr id="469" name="Google Shape;469;p9"/>
          <p:cNvSpPr txBox="1"/>
          <p:nvPr/>
        </p:nvSpPr>
        <p:spPr>
          <a:xfrm>
            <a:off x="10193517" y="3704956"/>
            <a:ext cx="1876115" cy="494744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6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1-year follow-up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(N=1699)</a:t>
            </a:r>
            <a:endParaRPr/>
          </a:p>
        </p:txBody>
      </p:sp>
      <p:sp>
        <p:nvSpPr>
          <p:cNvPr id="470" name="Google Shape;470;p9"/>
          <p:cNvSpPr txBox="1"/>
          <p:nvPr/>
        </p:nvSpPr>
        <p:spPr>
          <a:xfrm>
            <a:off x="2373329" y="1047964"/>
            <a:ext cx="1813317" cy="36933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IVUS-ACS RCT</a:t>
            </a:r>
            <a:endParaRPr/>
          </a:p>
        </p:txBody>
      </p:sp>
      <p:sp>
        <p:nvSpPr>
          <p:cNvPr id="471" name="Google Shape;471;p9"/>
          <p:cNvSpPr txBox="1"/>
          <p:nvPr/>
        </p:nvSpPr>
        <p:spPr>
          <a:xfrm>
            <a:off x="7487374" y="1087349"/>
            <a:ext cx="2561343" cy="369332"/>
          </a:xfrm>
          <a:prstGeom prst="rect">
            <a:avLst/>
          </a:prstGeom>
          <a:solidFill>
            <a:srgbClr val="7030A0">
              <a:alpha val="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ULTIMATE-DAPT RCT</a:t>
            </a:r>
            <a:endParaRPr/>
          </a:p>
        </p:txBody>
      </p:sp>
      <p:sp>
        <p:nvSpPr>
          <p:cNvPr id="472" name="Google Shape;472;p9"/>
          <p:cNvSpPr txBox="1"/>
          <p:nvPr/>
        </p:nvSpPr>
        <p:spPr>
          <a:xfrm>
            <a:off x="10225435" y="4217103"/>
            <a:ext cx="18130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pt lost to follow-up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3" name="Google Shape;473;p9"/>
          <p:cNvCxnSpPr>
            <a:stCxn id="458" idx="3"/>
          </p:cNvCxnSpPr>
          <p:nvPr/>
        </p:nvCxnSpPr>
        <p:spPr>
          <a:xfrm flipH="1" rot="10800000">
            <a:off x="1962363" y="2250302"/>
            <a:ext cx="338100" cy="725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4" name="Google Shape;474;p9"/>
          <p:cNvCxnSpPr>
            <a:stCxn id="458" idx="3"/>
          </p:cNvCxnSpPr>
          <p:nvPr/>
        </p:nvCxnSpPr>
        <p:spPr>
          <a:xfrm>
            <a:off x="1962363" y="2976002"/>
            <a:ext cx="352800" cy="743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75" name="Google Shape;475;p9"/>
          <p:cNvSpPr/>
          <p:nvPr/>
        </p:nvSpPr>
        <p:spPr>
          <a:xfrm>
            <a:off x="1802762" y="2775586"/>
            <a:ext cx="400833" cy="400833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cxnSp>
        <p:nvCxnSpPr>
          <p:cNvPr id="476" name="Google Shape;476;p9"/>
          <p:cNvCxnSpPr>
            <a:stCxn id="463" idx="3"/>
          </p:cNvCxnSpPr>
          <p:nvPr/>
        </p:nvCxnSpPr>
        <p:spPr>
          <a:xfrm flipH="1" rot="10800000">
            <a:off x="7263828" y="2131097"/>
            <a:ext cx="519600" cy="855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7" name="Google Shape;477;p9"/>
          <p:cNvCxnSpPr>
            <a:stCxn id="463" idx="3"/>
          </p:cNvCxnSpPr>
          <p:nvPr/>
        </p:nvCxnSpPr>
        <p:spPr>
          <a:xfrm>
            <a:off x="7263828" y="2986097"/>
            <a:ext cx="538500" cy="620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8" name="Google Shape;478;p9"/>
          <p:cNvCxnSpPr/>
          <p:nvPr/>
        </p:nvCxnSpPr>
        <p:spPr>
          <a:xfrm>
            <a:off x="3686946" y="2986513"/>
            <a:ext cx="45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9" name="Google Shape;479;p9"/>
          <p:cNvCxnSpPr/>
          <p:nvPr/>
        </p:nvCxnSpPr>
        <p:spPr>
          <a:xfrm>
            <a:off x="5205221" y="2976003"/>
            <a:ext cx="45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0" name="Google Shape;480;p9"/>
          <p:cNvSpPr/>
          <p:nvPr/>
        </p:nvSpPr>
        <p:spPr>
          <a:xfrm>
            <a:off x="7191073" y="2775586"/>
            <a:ext cx="400833" cy="400833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cxnSp>
        <p:nvCxnSpPr>
          <p:cNvPr id="481" name="Google Shape;481;p9"/>
          <p:cNvCxnSpPr/>
          <p:nvPr/>
        </p:nvCxnSpPr>
        <p:spPr>
          <a:xfrm rot="5400000">
            <a:off x="4834837" y="3570363"/>
            <a:ext cx="11887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2" name="Google Shape;482;p9"/>
          <p:cNvSpPr txBox="1"/>
          <p:nvPr/>
        </p:nvSpPr>
        <p:spPr>
          <a:xfrm>
            <a:off x="5631951" y="5774547"/>
            <a:ext cx="60977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*Death, stroke, STEMI, definite ST, or clinically-driven TVR)</a:t>
            </a:r>
            <a:endParaRPr/>
          </a:p>
        </p:txBody>
      </p:sp>
    </p:spTree>
  </p:cSld>
  <p:clrMapOvr>
    <a:masterClrMapping/>
  </p:clrMapOvr>
  <p:transition p14:dur="250"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5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2021-01-20T00:44:10Z</dcterms:created>
  <dc:creator>Naomi James</dc:creator>
</cp:coreProperties>
</file>