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62" r:id="rId6"/>
    <p:sldMasterId id="2147483674" r:id="rId7"/>
    <p:sldMasterId id="2147483686" r:id="rId8"/>
    <p:sldMasterId id="2147483698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1" roundtripDataSignature="AMtx7mhyHTOc97Ph45yLBi/8qWXHnnkd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6C12DE0-C526-4470-9915-21085D0152D0}">
  <a:tblStyle styleId="{86C12DE0-C526-4470-9915-21085D0152D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0.xml"/><Relationship Id="rId20" Type="http://schemas.openxmlformats.org/officeDocument/2006/relationships/slide" Target="slides/slide10.xml"/><Relationship Id="rId41" Type="http://customschemas.google.com/relationships/presentationmetadata" Target="metadata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1" Type="http://schemas.openxmlformats.org/officeDocument/2006/relationships/theme" Target="theme/theme7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9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11" Type="http://schemas.openxmlformats.org/officeDocument/2006/relationships/slide" Target="slides/slide1.xml"/><Relationship Id="rId33" Type="http://schemas.openxmlformats.org/officeDocument/2006/relationships/slide" Target="slides/slide23.xml"/><Relationship Id="rId10" Type="http://schemas.openxmlformats.org/officeDocument/2006/relationships/notesMaster" Target="notesMasters/notesMaster1.xml"/><Relationship Id="rId32" Type="http://schemas.openxmlformats.org/officeDocument/2006/relationships/slide" Target="slides/slide22.xml"/><Relationship Id="rId13" Type="http://schemas.openxmlformats.org/officeDocument/2006/relationships/slide" Target="slides/slide3.xml"/><Relationship Id="rId35" Type="http://schemas.openxmlformats.org/officeDocument/2006/relationships/slide" Target="slides/slide25.xml"/><Relationship Id="rId12" Type="http://schemas.openxmlformats.org/officeDocument/2006/relationships/slide" Target="slides/slide2.xml"/><Relationship Id="rId34" Type="http://schemas.openxmlformats.org/officeDocument/2006/relationships/slide" Target="slides/slide24.xml"/><Relationship Id="rId15" Type="http://schemas.openxmlformats.org/officeDocument/2006/relationships/slide" Target="slides/slide5.xml"/><Relationship Id="rId37" Type="http://schemas.openxmlformats.org/officeDocument/2006/relationships/slide" Target="slides/slide27.xml"/><Relationship Id="rId14" Type="http://schemas.openxmlformats.org/officeDocument/2006/relationships/slide" Target="slides/slide4.xml"/><Relationship Id="rId36" Type="http://schemas.openxmlformats.org/officeDocument/2006/relationships/slide" Target="slides/slide26.xml"/><Relationship Id="rId17" Type="http://schemas.openxmlformats.org/officeDocument/2006/relationships/slide" Target="slides/slide7.xml"/><Relationship Id="rId39" Type="http://schemas.openxmlformats.org/officeDocument/2006/relationships/slide" Target="slides/slide29.xml"/><Relationship Id="rId16" Type="http://schemas.openxmlformats.org/officeDocument/2006/relationships/slide" Target="slides/slide6.xml"/><Relationship Id="rId38" Type="http://schemas.openxmlformats.org/officeDocument/2006/relationships/slide" Target="slides/slide28.xml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p14:dur="25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4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9" name="Google Shape;99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4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1" name="Google Shape;111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4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4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5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4" name="Google Shape;124;p5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5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6" name="Google Shape;126;p5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5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2" name="Google Shape;142;p5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3" name="Google Shape;143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5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5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0" name="Google Shape;150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5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5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5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75" name="Google Shape;175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5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6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7" name="Google Shape;187;p6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6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6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6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4" name="Google Shape;194;p6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6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6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6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0" name="Google Shape;200;p6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6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2" name="Google Shape;202;p6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" name="Google Shape;203;p6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6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6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6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6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6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6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6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18" name="Google Shape;218;p6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9" name="Google Shape;219;p6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6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6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6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25" name="Google Shape;225;p6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6" name="Google Shape;226;p6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6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6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6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6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6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6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" name="Google Shape;238;p6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6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6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7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1" name="Google Shape;251;p7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7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7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7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7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" name="Google Shape;257;p7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7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7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7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3" name="Google Shape;263;p7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7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7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7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7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7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" name="Google Shape;270;p7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7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7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7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6" name="Google Shape;276;p7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" name="Google Shape;277;p7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8" name="Google Shape;278;p7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" name="Google Shape;279;p7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7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7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3" name="Google Shape;33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7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7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7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7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7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7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7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7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7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94" name="Google Shape;294;p7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95" name="Google Shape;295;p7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7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7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7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01" name="Google Shape;301;p7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02" name="Google Shape;302;p7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7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7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7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7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8" name="Google Shape;308;p7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7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7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8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8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4" name="Google Shape;314;p8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8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8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8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8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27" name="Google Shape;327;p8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8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8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8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8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3" name="Google Shape;333;p8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8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8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8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8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9" name="Google Shape;339;p8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8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8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8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8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8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8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8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p8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8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8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2" name="Google Shape;352;p8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8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4" name="Google Shape;354;p8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5" name="Google Shape;355;p8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6" name="Google Shape;356;p8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7" name="Google Shape;357;p8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8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p8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8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8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8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5" name="Google Shape;365;p8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8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8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8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70" name="Google Shape;370;p8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71" name="Google Shape;371;p8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" name="Google Shape;372;p8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3" name="Google Shape;373;p8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9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6" name="Google Shape;376;p9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77" name="Google Shape;377;p9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78" name="Google Shape;378;p9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9" name="Google Shape;379;p9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9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3" name="Google Shape;383;p9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4" name="Google Shape;384;p9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5" name="Google Shape;385;p9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9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9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9" name="Google Shape;389;p9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0" name="Google Shape;390;p9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1" name="Google Shape;391;p9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2" name="Google Shape;392;p9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3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3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3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3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4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p14:dur="250">
    <p:wipe dir="r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45.xml"/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56.xml"/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transition p14:dur="250">
    <p:wipe dir="r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" name="Google Shape;16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p14:dur="250">
    <p:wipe dir="r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4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text&#10;&#10;Description automatically generated" id="95" name="Google Shape;95;p4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p14:dur="250">
    <p:wipe dir="r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7" name="Google Shape;167;p5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" name="Google Shape;168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9" name="Google Shape;169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0" name="Google Shape;170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Graphical user interface, text, application&#10;&#10;Description automatically generated" id="171" name="Google Shape;171;p5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p14:dur="250">
    <p:wipe dir="r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3" name="Google Shape;243;p6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4" name="Google Shape;244;p6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5" name="Google Shape;245;p6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6" name="Google Shape;246;p6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7" name="Google Shape;247;p6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 p14:dur="250">
    <p:wipe dir="r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8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9" name="Google Shape;319;p8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0" name="Google Shape;320;p8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1" name="Google Shape;321;p8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2" name="Google Shape;322;p8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3" name="Google Shape;323;p8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 p14:dur="250">
    <p:wipe dir="r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Relationship Id="rId4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Relationship Id="rId4" Type="http://schemas.openxmlformats.org/officeDocument/2006/relationships/image" Target="../media/image29.png"/><Relationship Id="rId5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2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"/>
          <p:cNvSpPr txBox="1"/>
          <p:nvPr/>
        </p:nvSpPr>
        <p:spPr>
          <a:xfrm>
            <a:off x="217460" y="2042436"/>
            <a:ext cx="8615360" cy="32374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A Double-blind, Randomized Placebo-Procedure-Controlled Trial of an Interatrial Shunt In Patients with HFrEF and HFpEF: </a:t>
            </a:r>
            <a:r>
              <a:rPr b="1" i="0" lang="en-US" sz="4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Principal Results from the RELIEVE-HF Trial </a:t>
            </a:r>
            <a:endParaRPr/>
          </a:p>
        </p:txBody>
      </p:sp>
      <p:sp>
        <p:nvSpPr>
          <p:cNvPr id="398" name="Google Shape;398;p1"/>
          <p:cNvSpPr txBox="1"/>
          <p:nvPr/>
        </p:nvSpPr>
        <p:spPr>
          <a:xfrm>
            <a:off x="1868300" y="5328113"/>
            <a:ext cx="5313680" cy="1186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Gregg W Stone MD</a:t>
            </a:r>
            <a:endParaRPr/>
          </a:p>
          <a:p>
            <a:pPr indent="-22860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for the RELIEVE-HF study group</a:t>
            </a:r>
            <a:endParaRPr/>
          </a:p>
          <a:p>
            <a:pPr indent="-228600" lvl="0" marL="228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@GreggWStone</a:t>
            </a:r>
            <a:endParaRPr b="0" i="0" sz="2200" u="none" cap="none" strike="noStrike">
              <a:solidFill>
                <a:srgbClr val="00285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p14:dur="250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0"/>
          <p:cNvSpPr txBox="1"/>
          <p:nvPr>
            <p:ph type="title"/>
          </p:nvPr>
        </p:nvSpPr>
        <p:spPr>
          <a:xfrm>
            <a:off x="838200" y="150313"/>
            <a:ext cx="10515600" cy="7891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4000"/>
              <a:buFont typeface="Arial"/>
              <a:buNone/>
            </a:pPr>
            <a:r>
              <a:rPr b="1" lang="en-US" sz="4000"/>
              <a:t>Study Leadership and Organization</a:t>
            </a:r>
            <a:endParaRPr/>
          </a:p>
        </p:txBody>
      </p:sp>
      <p:sp>
        <p:nvSpPr>
          <p:cNvPr id="466" name="Google Shape;466;p10"/>
          <p:cNvSpPr txBox="1"/>
          <p:nvPr>
            <p:ph idx="1" type="body"/>
          </p:nvPr>
        </p:nvSpPr>
        <p:spPr>
          <a:xfrm>
            <a:off x="673925" y="925159"/>
            <a:ext cx="10844150" cy="5085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6213" lvl="0" marL="17621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•"/>
            </a:pPr>
            <a:r>
              <a:rPr i="1" lang="en-US" sz="1800">
                <a:solidFill>
                  <a:srgbClr val="0070C0"/>
                </a:solidFill>
              </a:rPr>
              <a:t>Principal investigators: </a:t>
            </a:r>
            <a:r>
              <a:rPr lang="en-US" sz="1800"/>
              <a:t>Stefan D. Anker, JoAnn Lindenfeld, Josep Rodés-Cabau, Gregg W. Stone</a:t>
            </a:r>
            <a:endParaRPr/>
          </a:p>
          <a:p>
            <a:pPr indent="-176213" lvl="0" marL="176213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800"/>
              <a:buChar char="•"/>
            </a:pPr>
            <a:r>
              <a:rPr i="1" lang="en-US" sz="1800">
                <a:solidFill>
                  <a:srgbClr val="0070C0"/>
                </a:solidFill>
              </a:rPr>
              <a:t>Executive Committee: </a:t>
            </a:r>
            <a:r>
              <a:rPr lang="en-US" sz="1800"/>
              <a:t>PIs + Michael Zile, Saibal Kar, John Gorcsan, Rich Holcomb, William T. Abraham</a:t>
            </a:r>
            <a:endParaRPr/>
          </a:p>
          <a:p>
            <a:pPr indent="-176213" lvl="0" marL="176213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800"/>
              <a:buChar char="•"/>
            </a:pPr>
            <a:r>
              <a:rPr i="1" lang="en-US" sz="1800">
                <a:solidFill>
                  <a:srgbClr val="0070C0"/>
                </a:solidFill>
              </a:rPr>
              <a:t>Steering Committee: </a:t>
            </a:r>
            <a:r>
              <a:rPr lang="en-US" sz="1800">
                <a:solidFill>
                  <a:schemeClr val="dk1"/>
                </a:solidFill>
              </a:rPr>
              <a:t>EC + </a:t>
            </a:r>
            <a:r>
              <a:rPr lang="en-US" sz="1800"/>
              <a:t>Maria Rosa Costanzo, Antoni Bayes-Genis, Jeroen Bax, Alan Bank, Stefan Verheye, Ariel Roguin, Gerasimos Filippatos, Stephan von Bardeleben, Raj Makkar, Tom McRae, Wayne Batchelor, Frank Ruschitzka, Berkert Pieske</a:t>
            </a:r>
            <a:endParaRPr sz="1800"/>
          </a:p>
          <a:p>
            <a:pPr indent="-176213" lvl="0" marL="176213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800"/>
              <a:buChar char="•"/>
            </a:pPr>
            <a:r>
              <a:rPr i="1" lang="en-US" sz="1800">
                <a:solidFill>
                  <a:srgbClr val="0070C0"/>
                </a:solidFill>
              </a:rPr>
              <a:t>Central Eligibility Committee: </a:t>
            </a:r>
            <a:r>
              <a:rPr lang="en-US" sz="1800"/>
              <a:t>Michael Zile (moderator), JoAnn Lindenfeld, Jeroen Bax, Alan Bank, Maria Rosa Costanzo, Gregg W. Stone, Josep Rodes-Cabau, Ariel Roguin, Stefan Verheye</a:t>
            </a:r>
            <a:endParaRPr sz="1800"/>
          </a:p>
          <a:p>
            <a:pPr indent="-176213" lvl="0" marL="176213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800"/>
              <a:buChar char="•"/>
            </a:pPr>
            <a:r>
              <a:rPr i="1" lang="en-US" sz="1800">
                <a:solidFill>
                  <a:srgbClr val="0070C0"/>
                </a:solidFill>
              </a:rPr>
              <a:t>Echocardiographic Core Laboratory: </a:t>
            </a:r>
            <a:r>
              <a:rPr lang="en-US" sz="1800"/>
              <a:t>Penn State Health-Milton S. Hershey Medical Center: Michael P. Pfeiffer (director), 1/26/21-current; Washington University: John Gorcsan (director), 2/24/18-1/26/21</a:t>
            </a:r>
            <a:endParaRPr/>
          </a:p>
          <a:p>
            <a:pPr indent="-176213" lvl="0" marL="176213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800"/>
              <a:buChar char="•"/>
            </a:pPr>
            <a:r>
              <a:rPr i="1" lang="en-US" sz="1800">
                <a:solidFill>
                  <a:srgbClr val="0070C0"/>
                </a:solidFill>
              </a:rPr>
              <a:t>Clinical Endpoints Committee: </a:t>
            </a:r>
            <a:r>
              <a:rPr lang="en-US" sz="1800"/>
              <a:t>Cardiovascular Research Foundation (CRF); Marrick Kukin (chair)</a:t>
            </a:r>
            <a:endParaRPr/>
          </a:p>
          <a:p>
            <a:pPr indent="-176213" lvl="0" marL="176213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800"/>
              <a:buChar char="•"/>
            </a:pPr>
            <a:r>
              <a:rPr i="1" lang="en-US" sz="1800">
                <a:solidFill>
                  <a:srgbClr val="0070C0"/>
                </a:solidFill>
              </a:rPr>
              <a:t>Data Safety Monitoring Board: </a:t>
            </a:r>
            <a:r>
              <a:rPr lang="en-US" sz="1800"/>
              <a:t>CRF; Bernard Gersh (chair)</a:t>
            </a:r>
            <a:endParaRPr/>
          </a:p>
          <a:p>
            <a:pPr indent="-176213" lvl="0" marL="176213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800"/>
              <a:buChar char="•"/>
            </a:pPr>
            <a:r>
              <a:rPr i="1" lang="en-US" sz="1800">
                <a:solidFill>
                  <a:srgbClr val="0070C0"/>
                </a:solidFill>
              </a:rPr>
              <a:t>Data management and biostatistics: </a:t>
            </a:r>
            <a:r>
              <a:rPr lang="en-US" sz="1800"/>
              <a:t>CRF; Ovidiu Dressler and Yiran Zhang</a:t>
            </a:r>
            <a:endParaRPr/>
          </a:p>
          <a:p>
            <a:pPr indent="-176213" lvl="0" marL="176213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800"/>
              <a:buChar char="•"/>
            </a:pPr>
            <a:r>
              <a:rPr i="1" lang="en-US" sz="1800">
                <a:solidFill>
                  <a:srgbClr val="0070C0"/>
                </a:solidFill>
              </a:rPr>
              <a:t>Site management and data monitoring: </a:t>
            </a:r>
            <a:r>
              <a:rPr lang="en-US" sz="1800"/>
              <a:t>V-Wave Ltd.</a:t>
            </a:r>
            <a:endParaRPr/>
          </a:p>
          <a:p>
            <a:pPr indent="-176213" lvl="0" marL="176213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800"/>
              <a:buChar char="•"/>
            </a:pPr>
            <a:r>
              <a:rPr i="1" lang="en-US" sz="1800">
                <a:solidFill>
                  <a:srgbClr val="0070C0"/>
                </a:solidFill>
              </a:rPr>
              <a:t>Sponsor and funding: </a:t>
            </a:r>
            <a:r>
              <a:rPr lang="en-US" sz="1800"/>
              <a:t>V-Wave Ltd.</a:t>
            </a:r>
            <a:endParaRPr/>
          </a:p>
        </p:txBody>
      </p:sp>
      <p:pic>
        <p:nvPicPr>
          <p:cNvPr id="467" name="Google Shape;46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93506" cy="832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p14:dur="250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1"/>
          <p:cNvSpPr txBox="1"/>
          <p:nvPr>
            <p:ph type="title"/>
          </p:nvPr>
        </p:nvSpPr>
        <p:spPr>
          <a:xfrm>
            <a:off x="838200" y="196244"/>
            <a:ext cx="10515600" cy="7891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4000"/>
              <a:buFont typeface="Arial"/>
              <a:buNone/>
            </a:pPr>
            <a:r>
              <a:rPr b="1" lang="en-US" sz="4000">
                <a:latin typeface="Arial"/>
                <a:ea typeface="Arial"/>
                <a:cs typeface="Arial"/>
                <a:sym typeface="Arial"/>
              </a:rPr>
              <a:t>Patient Flow</a:t>
            </a:r>
            <a:endParaRPr/>
          </a:p>
        </p:txBody>
      </p:sp>
      <p:pic>
        <p:nvPicPr>
          <p:cNvPr id="473" name="Google Shape;47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93506" cy="832207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11"/>
          <p:cNvSpPr txBox="1"/>
          <p:nvPr/>
        </p:nvSpPr>
        <p:spPr>
          <a:xfrm>
            <a:off x="1721222" y="4072678"/>
            <a:ext cx="2667897" cy="17534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Ineligible </a:t>
            </a:r>
            <a:endParaRPr b="0" i="0" sz="10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N= 531</a:t>
            </a:r>
            <a:r>
              <a:rPr b="0" i="0" lang="en-US" sz="1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0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All inclusion criteria not met (n=212)</a:t>
            </a:r>
            <a:endParaRPr b="0" i="0" sz="10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Exclusion criteria present (n=182)</a:t>
            </a:r>
            <a:endParaRPr b="0" i="0" sz="10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Not approved by eligibility committee (n=17)</a:t>
            </a:r>
            <a:endParaRPr b="0" i="0" sz="10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Failed final eligibility assessment in the    cath lab (n= 60)</a:t>
            </a:r>
            <a:endParaRPr b="0" i="0" sz="10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Withdrew consent during screening (n=33)</a:t>
            </a:r>
            <a:endParaRPr b="0" i="0" sz="10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Incomplete screening or other (n= 24)</a:t>
            </a:r>
            <a:endParaRPr b="0" i="0" sz="10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Death during screening (n=3)</a:t>
            </a:r>
            <a:endParaRPr b="0" i="0" sz="10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1"/>
          <p:cNvSpPr txBox="1"/>
          <p:nvPr/>
        </p:nvSpPr>
        <p:spPr>
          <a:xfrm>
            <a:off x="2439687" y="1096115"/>
            <a:ext cx="1230967" cy="7820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Roll-in cases</a:t>
            </a:r>
            <a:endParaRPr b="0" i="0" sz="1400" u="none" cap="none" strike="noStrike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N=97</a:t>
            </a:r>
            <a:endParaRPr b="0" i="0" sz="1400" u="none" cap="none" strike="noStrike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Shunt implanted</a:t>
            </a:r>
            <a:endParaRPr b="0" i="0" sz="1400" u="none" cap="none" strike="noStrike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6" name="Google Shape;476;p11"/>
          <p:cNvCxnSpPr/>
          <p:nvPr/>
        </p:nvCxnSpPr>
        <p:spPr>
          <a:xfrm>
            <a:off x="2292350" y="6372225"/>
            <a:ext cx="0" cy="36576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77" name="Google Shape;477;p11"/>
          <p:cNvSpPr/>
          <p:nvPr/>
        </p:nvSpPr>
        <p:spPr>
          <a:xfrm>
            <a:off x="152400" y="1963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11"/>
          <p:cNvSpPr txBox="1"/>
          <p:nvPr/>
        </p:nvSpPr>
        <p:spPr>
          <a:xfrm>
            <a:off x="4177740" y="2029878"/>
            <a:ext cx="1491542" cy="1662416"/>
          </a:xfrm>
          <a:prstGeom prst="rect">
            <a:avLst/>
          </a:prstGeom>
          <a:solidFill>
            <a:srgbClr val="E1EFD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Randomized</a:t>
            </a:r>
            <a:endParaRPr/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N=508           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94 sites</a:t>
            </a:r>
            <a:endParaRPr/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between Oct 24, 2018 and Oct 19, 2022 </a:t>
            </a:r>
            <a:endParaRPr/>
          </a:p>
        </p:txBody>
      </p:sp>
      <p:sp>
        <p:nvSpPr>
          <p:cNvPr id="479" name="Google Shape;479;p11"/>
          <p:cNvSpPr txBox="1"/>
          <p:nvPr/>
        </p:nvSpPr>
        <p:spPr>
          <a:xfrm>
            <a:off x="92561" y="1144641"/>
            <a:ext cx="1876087" cy="3462987"/>
          </a:xfrm>
          <a:prstGeom prst="rect">
            <a:avLst/>
          </a:prstGeom>
          <a:solidFill>
            <a:srgbClr val="D5DBE5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1136 patients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were screened for enrollment at       </a:t>
            </a: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113 sites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           </a:t>
            </a: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 countries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(USA, Canada, Israel, Germany, Spain, Switzerland, Belgium, Poland, The Netherlands,  Australia, and New Zealand</a:t>
            </a:r>
            <a:endParaRPr/>
          </a:p>
        </p:txBody>
      </p:sp>
      <p:sp>
        <p:nvSpPr>
          <p:cNvPr id="480" name="Google Shape;480;p11"/>
          <p:cNvSpPr txBox="1"/>
          <p:nvPr/>
        </p:nvSpPr>
        <p:spPr>
          <a:xfrm>
            <a:off x="2357073" y="2430569"/>
            <a:ext cx="1396195" cy="876805"/>
          </a:xfrm>
          <a:prstGeom prst="rect">
            <a:avLst/>
          </a:prstGeom>
          <a:solidFill>
            <a:srgbClr val="DDEAF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Enrolled</a:t>
            </a:r>
            <a:endParaRPr/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N=605        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101 sites</a:t>
            </a:r>
            <a:endParaRPr/>
          </a:p>
        </p:txBody>
      </p:sp>
      <p:grpSp>
        <p:nvGrpSpPr>
          <p:cNvPr id="481" name="Google Shape;481;p11"/>
          <p:cNvGrpSpPr/>
          <p:nvPr/>
        </p:nvGrpSpPr>
        <p:grpSpPr>
          <a:xfrm>
            <a:off x="8383455" y="2500354"/>
            <a:ext cx="3703022" cy="737235"/>
            <a:chOff x="8404971" y="2812228"/>
            <a:chExt cx="3703022" cy="737235"/>
          </a:xfrm>
        </p:grpSpPr>
        <p:sp>
          <p:nvSpPr>
            <p:cNvPr id="482" name="Google Shape;482;p11"/>
            <p:cNvSpPr txBox="1"/>
            <p:nvPr/>
          </p:nvSpPr>
          <p:spPr>
            <a:xfrm>
              <a:off x="9338946" y="2812228"/>
              <a:ext cx="1666128" cy="73723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12-mo FU</a:t>
              </a:r>
              <a:endParaRPr/>
            </a:p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(primary endpoint minimum)</a:t>
              </a:r>
              <a:endParaRPr/>
            </a:p>
          </p:txBody>
        </p:sp>
        <p:sp>
          <p:nvSpPr>
            <p:cNvPr id="483" name="Google Shape;483;p11"/>
            <p:cNvSpPr txBox="1"/>
            <p:nvPr/>
          </p:nvSpPr>
          <p:spPr>
            <a:xfrm>
              <a:off x="8404971" y="2954150"/>
              <a:ext cx="927436" cy="45339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30-d FU</a:t>
              </a:r>
              <a:endParaRPr/>
            </a:p>
          </p:txBody>
        </p:sp>
        <p:sp>
          <p:nvSpPr>
            <p:cNvPr id="484" name="Google Shape;484;p11"/>
            <p:cNvSpPr txBox="1"/>
            <p:nvPr/>
          </p:nvSpPr>
          <p:spPr>
            <a:xfrm>
              <a:off x="10925362" y="2850776"/>
              <a:ext cx="1182631" cy="66013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24-mo FU</a:t>
              </a:r>
              <a:endParaRPr/>
            </a:p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(eligible pts)</a:t>
              </a:r>
              <a:endParaRPr/>
            </a:p>
          </p:txBody>
        </p:sp>
      </p:grpSp>
      <p:sp>
        <p:nvSpPr>
          <p:cNvPr id="485" name="Google Shape;485;p11"/>
          <p:cNvSpPr txBox="1"/>
          <p:nvPr/>
        </p:nvSpPr>
        <p:spPr>
          <a:xfrm>
            <a:off x="5905173" y="1602258"/>
            <a:ext cx="2168525" cy="596900"/>
          </a:xfrm>
          <a:prstGeom prst="rect">
            <a:avLst/>
          </a:prstGeom>
          <a:solidFill>
            <a:srgbClr val="F7CAAC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Inter-atrial shunt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N=250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1"/>
          <p:cNvSpPr txBox="1"/>
          <p:nvPr/>
        </p:nvSpPr>
        <p:spPr>
          <a:xfrm>
            <a:off x="8171851" y="1588381"/>
            <a:ext cx="1350645" cy="6246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N=250/250 (100%)</a:t>
            </a:r>
            <a:endParaRPr/>
          </a:p>
        </p:txBody>
      </p:sp>
      <p:sp>
        <p:nvSpPr>
          <p:cNvPr id="487" name="Google Shape;487;p11"/>
          <p:cNvSpPr txBox="1"/>
          <p:nvPr/>
        </p:nvSpPr>
        <p:spPr>
          <a:xfrm>
            <a:off x="9475172" y="1588774"/>
            <a:ext cx="1350645" cy="6238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N=249/250 (99.6%)</a:t>
            </a:r>
            <a:endParaRPr/>
          </a:p>
        </p:txBody>
      </p:sp>
      <p:sp>
        <p:nvSpPr>
          <p:cNvPr id="488" name="Google Shape;488;p11"/>
          <p:cNvSpPr txBox="1"/>
          <p:nvPr/>
        </p:nvSpPr>
        <p:spPr>
          <a:xfrm>
            <a:off x="10819839" y="1597682"/>
            <a:ext cx="1350645" cy="6060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N=150/151 (99.3%)</a:t>
            </a:r>
            <a:endParaRPr/>
          </a:p>
        </p:txBody>
      </p:sp>
      <p:cxnSp>
        <p:nvCxnSpPr>
          <p:cNvPr id="489" name="Google Shape;489;p11"/>
          <p:cNvCxnSpPr/>
          <p:nvPr/>
        </p:nvCxnSpPr>
        <p:spPr>
          <a:xfrm>
            <a:off x="1968648" y="2868971"/>
            <a:ext cx="388425" cy="1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90" name="Google Shape;490;p11"/>
          <p:cNvCxnSpPr/>
          <p:nvPr/>
        </p:nvCxnSpPr>
        <p:spPr>
          <a:xfrm>
            <a:off x="3777726" y="2868971"/>
            <a:ext cx="388425" cy="1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91" name="Google Shape;491;p11"/>
          <p:cNvCxnSpPr/>
          <p:nvPr/>
        </p:nvCxnSpPr>
        <p:spPr>
          <a:xfrm flipH="1" rot="10800000">
            <a:off x="5683622" y="2179333"/>
            <a:ext cx="233084" cy="251236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92" name="Google Shape;492;p11"/>
          <p:cNvCxnSpPr/>
          <p:nvPr/>
        </p:nvCxnSpPr>
        <p:spPr>
          <a:xfrm>
            <a:off x="5683622" y="3303731"/>
            <a:ext cx="243842" cy="241823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93" name="Google Shape;493;p11"/>
          <p:cNvSpPr txBox="1"/>
          <p:nvPr/>
        </p:nvSpPr>
        <p:spPr>
          <a:xfrm>
            <a:off x="5905173" y="3531145"/>
            <a:ext cx="2167128" cy="585788"/>
          </a:xfrm>
          <a:prstGeom prst="rect">
            <a:avLst/>
          </a:prstGeom>
          <a:solidFill>
            <a:srgbClr val="FEE599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Placebo-procedure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N=258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1"/>
          <p:cNvSpPr txBox="1"/>
          <p:nvPr/>
        </p:nvSpPr>
        <p:spPr>
          <a:xfrm>
            <a:off x="9475172" y="3527849"/>
            <a:ext cx="1350645" cy="592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N=256/258 (99.2%)</a:t>
            </a:r>
            <a:endParaRPr/>
          </a:p>
        </p:txBody>
      </p:sp>
      <p:sp>
        <p:nvSpPr>
          <p:cNvPr id="495" name="Google Shape;495;p11"/>
          <p:cNvSpPr txBox="1"/>
          <p:nvPr/>
        </p:nvSpPr>
        <p:spPr>
          <a:xfrm>
            <a:off x="8171851" y="3527849"/>
            <a:ext cx="1350645" cy="592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N=258/258 (100%)</a:t>
            </a:r>
            <a:endParaRPr/>
          </a:p>
        </p:txBody>
      </p:sp>
      <p:sp>
        <p:nvSpPr>
          <p:cNvPr id="496" name="Google Shape;496;p11"/>
          <p:cNvSpPr txBox="1"/>
          <p:nvPr/>
        </p:nvSpPr>
        <p:spPr>
          <a:xfrm>
            <a:off x="10819839" y="3527849"/>
            <a:ext cx="1350645" cy="592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N=133/137 (97.1%)</a:t>
            </a:r>
            <a:endParaRPr/>
          </a:p>
        </p:txBody>
      </p:sp>
      <p:cxnSp>
        <p:nvCxnSpPr>
          <p:cNvPr id="497" name="Google Shape;497;p11"/>
          <p:cNvCxnSpPr/>
          <p:nvPr/>
        </p:nvCxnSpPr>
        <p:spPr>
          <a:xfrm>
            <a:off x="8093335" y="1881061"/>
            <a:ext cx="219456" cy="1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98" name="Google Shape;498;p11"/>
          <p:cNvCxnSpPr/>
          <p:nvPr/>
        </p:nvCxnSpPr>
        <p:spPr>
          <a:xfrm>
            <a:off x="8093335" y="3819230"/>
            <a:ext cx="219456" cy="1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499" name="Google Shape;499;p11"/>
          <p:cNvGrpSpPr/>
          <p:nvPr/>
        </p:nvGrpSpPr>
        <p:grpSpPr>
          <a:xfrm>
            <a:off x="9375288" y="1881061"/>
            <a:ext cx="219456" cy="1938170"/>
            <a:chOff x="8093335" y="1928561"/>
            <a:chExt cx="219456" cy="1938170"/>
          </a:xfrm>
        </p:grpSpPr>
        <p:cxnSp>
          <p:nvCxnSpPr>
            <p:cNvPr id="500" name="Google Shape;500;p11"/>
            <p:cNvCxnSpPr/>
            <p:nvPr/>
          </p:nvCxnSpPr>
          <p:spPr>
            <a:xfrm>
              <a:off x="8093335" y="1928561"/>
              <a:ext cx="219456" cy="1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501" name="Google Shape;501;p11"/>
            <p:cNvCxnSpPr/>
            <p:nvPr/>
          </p:nvCxnSpPr>
          <p:spPr>
            <a:xfrm>
              <a:off x="8093335" y="3866730"/>
              <a:ext cx="219456" cy="1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grpSp>
        <p:nvGrpSpPr>
          <p:cNvPr id="502" name="Google Shape;502;p11"/>
          <p:cNvGrpSpPr/>
          <p:nvPr/>
        </p:nvGrpSpPr>
        <p:grpSpPr>
          <a:xfrm>
            <a:off x="10709236" y="1881061"/>
            <a:ext cx="219456" cy="1938170"/>
            <a:chOff x="8093335" y="1928561"/>
            <a:chExt cx="219456" cy="1938170"/>
          </a:xfrm>
        </p:grpSpPr>
        <p:cxnSp>
          <p:nvCxnSpPr>
            <p:cNvPr id="503" name="Google Shape;503;p11"/>
            <p:cNvCxnSpPr/>
            <p:nvPr/>
          </p:nvCxnSpPr>
          <p:spPr>
            <a:xfrm>
              <a:off x="8093335" y="1928561"/>
              <a:ext cx="219456" cy="1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504" name="Google Shape;504;p11"/>
            <p:cNvCxnSpPr/>
            <p:nvPr/>
          </p:nvCxnSpPr>
          <p:spPr>
            <a:xfrm>
              <a:off x="8093335" y="3866730"/>
              <a:ext cx="219456" cy="1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cxnSp>
        <p:nvCxnSpPr>
          <p:cNvPr id="505" name="Google Shape;505;p11"/>
          <p:cNvCxnSpPr/>
          <p:nvPr/>
        </p:nvCxnSpPr>
        <p:spPr>
          <a:xfrm>
            <a:off x="2162860" y="4228020"/>
            <a:ext cx="388425" cy="1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06" name="Google Shape;506;p11"/>
          <p:cNvCxnSpPr>
            <a:stCxn id="480" idx="0"/>
          </p:cNvCxnSpPr>
          <p:nvPr/>
        </p:nvCxnSpPr>
        <p:spPr>
          <a:xfrm rot="10800000">
            <a:off x="3055171" y="1828769"/>
            <a:ext cx="0" cy="6018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07" name="Google Shape;507;p11"/>
          <p:cNvCxnSpPr/>
          <p:nvPr/>
        </p:nvCxnSpPr>
        <p:spPr>
          <a:xfrm rot="10800000">
            <a:off x="2162860" y="2868971"/>
            <a:ext cx="0" cy="135431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08" name="Google Shape;508;p11"/>
          <p:cNvSpPr txBox="1"/>
          <p:nvPr/>
        </p:nvSpPr>
        <p:spPr>
          <a:xfrm>
            <a:off x="7685638" y="5629876"/>
            <a:ext cx="45063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Median follow-up 22.0 (13.3, 23.9) months</a:t>
            </a:r>
            <a:endParaRPr/>
          </a:p>
        </p:txBody>
      </p:sp>
      <p:sp>
        <p:nvSpPr>
          <p:cNvPr id="509" name="Google Shape;509;p11"/>
          <p:cNvSpPr txBox="1"/>
          <p:nvPr/>
        </p:nvSpPr>
        <p:spPr>
          <a:xfrm>
            <a:off x="7732278" y="1013226"/>
            <a:ext cx="89479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Lost-to-FU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Withdrew</a:t>
            </a:r>
            <a:endParaRPr/>
          </a:p>
        </p:txBody>
      </p:sp>
      <p:cxnSp>
        <p:nvCxnSpPr>
          <p:cNvPr id="510" name="Google Shape;510;p11"/>
          <p:cNvCxnSpPr/>
          <p:nvPr/>
        </p:nvCxnSpPr>
        <p:spPr>
          <a:xfrm rot="10800000">
            <a:off x="8179676" y="1390882"/>
            <a:ext cx="0" cy="48524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11" name="Google Shape;511;p11"/>
          <p:cNvSpPr txBox="1"/>
          <p:nvPr/>
        </p:nvSpPr>
        <p:spPr>
          <a:xfrm>
            <a:off x="9012020" y="1013226"/>
            <a:ext cx="89479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Lost-to-FU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Withdrew</a:t>
            </a:r>
            <a:endParaRPr/>
          </a:p>
        </p:txBody>
      </p:sp>
      <p:cxnSp>
        <p:nvCxnSpPr>
          <p:cNvPr id="512" name="Google Shape;512;p11"/>
          <p:cNvCxnSpPr/>
          <p:nvPr/>
        </p:nvCxnSpPr>
        <p:spPr>
          <a:xfrm rot="10800000">
            <a:off x="9459418" y="1390882"/>
            <a:ext cx="0" cy="48524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13" name="Google Shape;513;p11"/>
          <p:cNvSpPr txBox="1"/>
          <p:nvPr/>
        </p:nvSpPr>
        <p:spPr>
          <a:xfrm>
            <a:off x="10354393" y="1013226"/>
            <a:ext cx="89479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Lost-to-FU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Withdrew</a:t>
            </a:r>
            <a:endParaRPr/>
          </a:p>
        </p:txBody>
      </p:sp>
      <p:cxnSp>
        <p:nvCxnSpPr>
          <p:cNvPr id="514" name="Google Shape;514;p11"/>
          <p:cNvCxnSpPr/>
          <p:nvPr/>
        </p:nvCxnSpPr>
        <p:spPr>
          <a:xfrm rot="10800000">
            <a:off x="10801791" y="1390882"/>
            <a:ext cx="0" cy="48524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15" name="Google Shape;515;p11"/>
          <p:cNvSpPr txBox="1"/>
          <p:nvPr/>
        </p:nvSpPr>
        <p:spPr>
          <a:xfrm>
            <a:off x="7734365" y="4262488"/>
            <a:ext cx="89479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Lost-to-FU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Withdrew</a:t>
            </a:r>
            <a:endParaRPr/>
          </a:p>
        </p:txBody>
      </p:sp>
      <p:cxnSp>
        <p:nvCxnSpPr>
          <p:cNvPr id="516" name="Google Shape;516;p11"/>
          <p:cNvCxnSpPr/>
          <p:nvPr/>
        </p:nvCxnSpPr>
        <p:spPr>
          <a:xfrm rot="10800000">
            <a:off x="8181763" y="3814953"/>
            <a:ext cx="0" cy="48524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17" name="Google Shape;517;p11"/>
          <p:cNvSpPr txBox="1"/>
          <p:nvPr/>
        </p:nvSpPr>
        <p:spPr>
          <a:xfrm>
            <a:off x="9014107" y="4262488"/>
            <a:ext cx="89479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Lost-to-FU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Withdrew</a:t>
            </a:r>
            <a:endParaRPr/>
          </a:p>
        </p:txBody>
      </p:sp>
      <p:cxnSp>
        <p:nvCxnSpPr>
          <p:cNvPr id="518" name="Google Shape;518;p11"/>
          <p:cNvCxnSpPr/>
          <p:nvPr/>
        </p:nvCxnSpPr>
        <p:spPr>
          <a:xfrm rot="10800000">
            <a:off x="9461505" y="3814953"/>
            <a:ext cx="0" cy="48524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19" name="Google Shape;519;p11"/>
          <p:cNvSpPr txBox="1"/>
          <p:nvPr/>
        </p:nvSpPr>
        <p:spPr>
          <a:xfrm>
            <a:off x="10356480" y="4262488"/>
            <a:ext cx="89479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Lost-to-FU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Withdrew</a:t>
            </a:r>
            <a:endParaRPr/>
          </a:p>
        </p:txBody>
      </p:sp>
      <p:cxnSp>
        <p:nvCxnSpPr>
          <p:cNvPr id="520" name="Google Shape;520;p11"/>
          <p:cNvCxnSpPr/>
          <p:nvPr/>
        </p:nvCxnSpPr>
        <p:spPr>
          <a:xfrm rot="10800000">
            <a:off x="10803878" y="3814953"/>
            <a:ext cx="0" cy="48524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21" name="Google Shape;521;p11"/>
          <p:cNvSpPr txBox="1"/>
          <p:nvPr/>
        </p:nvSpPr>
        <p:spPr>
          <a:xfrm>
            <a:off x="5667490" y="2549787"/>
            <a:ext cx="199703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Randomized 1:1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Stratified by core lab LVEF ≤40% vs. &gt;40% and site</a:t>
            </a:r>
            <a:endParaRPr/>
          </a:p>
        </p:txBody>
      </p:sp>
      <p:sp>
        <p:nvSpPr>
          <p:cNvPr id="522" name="Google Shape;522;p11"/>
          <p:cNvSpPr txBox="1"/>
          <p:nvPr/>
        </p:nvSpPr>
        <p:spPr>
          <a:xfrm>
            <a:off x="4730047" y="4750277"/>
            <a:ext cx="247226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Post-procedure patients not on OAC were treated with open-label aspirin (75-100 mg per day) for 2 years + study drug clopidogrel (75 mg per day in the IAS group vs. matching placebo in the control group) for 6 months 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1"/>
          <p:cNvSpPr txBox="1"/>
          <p:nvPr/>
        </p:nvSpPr>
        <p:spPr>
          <a:xfrm>
            <a:off x="5830713" y="4101167"/>
            <a:ext cx="172155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Patients and all post-cath lab personnel were blinded</a:t>
            </a:r>
            <a:endParaRPr/>
          </a:p>
        </p:txBody>
      </p:sp>
    </p:spTree>
  </p:cSld>
  <p:clrMapOvr>
    <a:masterClrMapping/>
  </p:clrMapOvr>
  <p:transition p14:dur="250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"/>
          <p:cNvSpPr txBox="1"/>
          <p:nvPr>
            <p:ph type="title"/>
          </p:nvPr>
        </p:nvSpPr>
        <p:spPr>
          <a:xfrm>
            <a:off x="838200" y="126563"/>
            <a:ext cx="10515600" cy="7891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4000"/>
              <a:buFont typeface="Arial"/>
              <a:buNone/>
            </a:pPr>
            <a:r>
              <a:rPr b="1" lang="en-US" sz="4000"/>
              <a:t>Top 12 Randomizing Sites</a:t>
            </a:r>
            <a:endParaRPr/>
          </a:p>
        </p:txBody>
      </p:sp>
      <p:pic>
        <p:nvPicPr>
          <p:cNvPr id="529" name="Google Shape;52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93506" cy="83220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30" name="Google Shape;530;p12"/>
          <p:cNvGraphicFramePr/>
          <p:nvPr/>
        </p:nvGraphicFramePr>
        <p:xfrm>
          <a:off x="932213" y="88235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{86C12DE0-C526-4470-9915-21085D0152D0}</a:tableStyleId>
              </a:tblPr>
              <a:tblGrid>
                <a:gridCol w="1745675"/>
                <a:gridCol w="6982700"/>
                <a:gridCol w="1599200"/>
              </a:tblGrid>
              <a:tr h="483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 PI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Hospital, City, State, Country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N randomized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</a:tr>
              <a:tr h="347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Julio Núñez </a:t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Hospital Clínico Universitario, INCLIVA, University of Valencia, Valencia, Spain 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32</a:t>
                      </a:r>
                      <a:endParaRPr/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0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Josep Rodés-Cabau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Institut universitaire de cardiologie et de pneumologie de Québec - Université Laval, Quebec City, Quebec, Canada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/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7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Elizabeth Lee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Rochester General Health System, Rochester, NY, US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/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7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Antoni Bayes‐Genis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Hospital Universitari Germans Trias </a:t>
                      </a: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and Pujol de Badalona</a:t>
                      </a: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Barcelona, Spain 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19</a:t>
                      </a:r>
                      <a:endParaRPr/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0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Michal Laufer-Perl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Tel Aviv Sourasky Medical Center, affiliated with the Tel Aviv School of Medicine, Tel Aviv University, Tel Aviv, Israel 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/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7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Gil Moravsky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Assaf HaRofeh Medical Center, Beer Yaakov, Israel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7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Sheldon Litwin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Medical University of South Carolina, Charleston, South Carolina, US 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Hemal Gada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UPMC Pinnacle / Pinnacle Health Cardiovascular Institute, Harrisburg, PA, US 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7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Edgard Prihadi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Antwerp Cardiovascular Center, ZNA Middelheim Hospital, Antwerpen, Belgium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7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Dimitry Schewel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Marienkrankrankenhas, Hamburg, Germany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7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Eugene Chung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Lindner Center for Research and Education at The Christ Hospital, Cincinnati, OH, US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7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Matthew Price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Scripps Clinic, La Jolla, CA, US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p14:dur="250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3"/>
          <p:cNvSpPr txBox="1"/>
          <p:nvPr>
            <p:ph type="title"/>
          </p:nvPr>
        </p:nvSpPr>
        <p:spPr>
          <a:xfrm>
            <a:off x="838200" y="150313"/>
            <a:ext cx="10515600" cy="7891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4000"/>
              <a:buFont typeface="Arial"/>
              <a:buNone/>
            </a:pPr>
            <a:r>
              <a:rPr b="1" lang="en-US" sz="4000"/>
              <a:t>Baseline Characteristics (1)</a:t>
            </a:r>
            <a:endParaRPr/>
          </a:p>
        </p:txBody>
      </p:sp>
      <p:pic>
        <p:nvPicPr>
          <p:cNvPr id="536" name="Google Shape;53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93506" cy="83220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37" name="Google Shape;537;p13"/>
          <p:cNvGraphicFramePr/>
          <p:nvPr/>
        </p:nvGraphicFramePr>
        <p:xfrm>
          <a:off x="2219311" y="893852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{86C12DE0-C526-4470-9915-21085D0152D0}</a:tableStyleId>
              </a:tblPr>
              <a:tblGrid>
                <a:gridCol w="3506675"/>
                <a:gridCol w="2113100"/>
                <a:gridCol w="2133600"/>
              </a:tblGrid>
              <a:tr h="524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Shunt group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(N=250)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Placebo group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(N=258)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</a:tr>
              <a:tr h="27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Age, years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74.0 (67.0, 79.0)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72.0 (65.0, 78.0)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7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Sex, male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162 (64.8%)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157 (60.9%)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</a:tr>
              <a:tr h="27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Body mass index, kg/m</a:t>
                      </a:r>
                      <a:r>
                        <a:rPr baseline="30000" lang="en-US" sz="16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30.0 (25.6, 34.9)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30.3 (26.2, 36.0)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</a:tr>
              <a:tr h="27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Diabetes mellitus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124 (49.6%)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125 (48.4%)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</a:tr>
              <a:tr h="27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Hypertension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209 (83.6%)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216 (83.7%)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</a:tr>
              <a:tr h="27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Hyperlipidemia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201 (80.4%)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195 (75.6%)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</a:tr>
              <a:tr h="27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Current or previous smoker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133 (53.2%)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137 (53.1%)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</a:tr>
              <a:tr h="27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Prior stroke or TIA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43 (17.2%)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48 (18.6%)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</a:tr>
              <a:tr h="27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COPD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43 (17.2%)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52 (20.2%)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</a:tr>
              <a:tr h="27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Ischemic cardiomyopathy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114 (45.6%)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120 (46.5%)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</a:tr>
              <a:tr h="27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Non-ischemic cardiomyopathy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136 (54.4%)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138 (53.5%)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</a:tr>
              <a:tr h="27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At least one HFH in the prior year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128 (51.2%)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127 (49.2%)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</a:tr>
              <a:tr h="27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Known CAD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169 (67.6%)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160 (62.0%)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</a:tr>
              <a:tr h="27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Prior MI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104 (41.6%)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103 (39.9%)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</a:tr>
              <a:tr h="27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Prior PCI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103 (41.2%)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96 (37.2%)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</a:tr>
              <a:tr h="27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Prior CABG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65 (26.0%)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58 (22.5%)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p14:dur="250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4"/>
          <p:cNvSpPr txBox="1"/>
          <p:nvPr>
            <p:ph type="title"/>
          </p:nvPr>
        </p:nvSpPr>
        <p:spPr>
          <a:xfrm>
            <a:off x="838200" y="150313"/>
            <a:ext cx="10515600" cy="7891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4000"/>
              <a:buFont typeface="Arial"/>
              <a:buNone/>
            </a:pPr>
            <a:r>
              <a:rPr b="1" lang="en-US" sz="4000"/>
              <a:t>Baseline Characteristics (2)</a:t>
            </a:r>
            <a:endParaRPr/>
          </a:p>
        </p:txBody>
      </p:sp>
      <p:pic>
        <p:nvPicPr>
          <p:cNvPr id="543" name="Google Shape;54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93506" cy="83220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44" name="Google Shape;544;p14"/>
          <p:cNvGraphicFramePr/>
          <p:nvPr/>
        </p:nvGraphicFramePr>
        <p:xfrm>
          <a:off x="1527866" y="893852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{86C12DE0-C526-4470-9915-21085D0152D0}</a:tableStyleId>
              </a:tblPr>
              <a:tblGrid>
                <a:gridCol w="4059825"/>
                <a:gridCol w="2491275"/>
                <a:gridCol w="2585150"/>
              </a:tblGrid>
              <a:tr h="436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Shunt group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(N=250)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Placebo group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(N=258)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</a:tr>
              <a:tr h="225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History of atrial fibrillation or flutter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170 (60.8%)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159 (61.2%)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25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   - Baseline rhythm is atrial fib or flutter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76 (30.4%)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64 (24.8%)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</a:tr>
              <a:tr h="225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ICD or CRT-D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115 (46.0%)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123 (47.7%)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</a:tr>
              <a:tr h="225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CRT-D or CRT-P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70 (28.0%)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59 (22.9%)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</a:tr>
              <a:tr h="225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NYHA class</a:t>
                      </a: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II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9 (3.6%)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7 (2.7%)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</a:tr>
              <a:tr h="225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NYHA class</a:t>
                      </a: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III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239 (95.6%)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251 (97.3%)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</a:tr>
              <a:tr h="225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NYHA class</a:t>
                      </a: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IV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2 (0.8%)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0 (0.0%)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</a:tr>
              <a:tr h="225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KCCQ overall summary score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52.1 (35.4, 66.9)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50.8 (34.6, 66.4)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</a:tr>
              <a:tr h="225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Six-minute walk distance, m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264.8 (195.5, 325.0)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270.9 (198.0, 330.0)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</a:tr>
              <a:tr h="225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LVEF (biplane, core lab assessment), %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45.4 (33.4, 58.9)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45.3 (33.3, 57.4)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</a:tr>
              <a:tr h="225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   - ≤40% (reduced LVEF)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101/250 (40.4%)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105/258 (40.7%)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</a:tr>
              <a:tr h="225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   - &gt;40% (preserved LVEF)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149/250 (59.6%)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153/258 (59.3%)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</a:tr>
              <a:tr h="225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BNP (pg/mL)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237.9 (117.2, 412.5)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221.0 (101.0, 518.3)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</a:tr>
              <a:tr h="225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NT-proBNP(pg/mL)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1939.4 (1066.0, 3259.0)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1596.6 (852.0, 2868.1)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</a:tr>
              <a:tr h="225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eGFR, mL/min/1.73 m</a:t>
                      </a:r>
                      <a:r>
                        <a:rPr baseline="30000" lang="en-US" sz="16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45.5 (37.5, 59.8)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48.5 (37.2, 60.8)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/>
                </a:tc>
              </a:tr>
              <a:tr h="225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   - &lt;60 mL/min/1.73 m</a:t>
                      </a:r>
                      <a:r>
                        <a:rPr baseline="30000" lang="en-US" sz="16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188 (75.2%)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188 (72.9%)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p14:dur="250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5"/>
          <p:cNvSpPr txBox="1"/>
          <p:nvPr>
            <p:ph type="title"/>
          </p:nvPr>
        </p:nvSpPr>
        <p:spPr>
          <a:xfrm>
            <a:off x="838200" y="150313"/>
            <a:ext cx="10515600" cy="7891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4000"/>
              <a:buFont typeface="Arial"/>
              <a:buNone/>
            </a:pPr>
            <a:r>
              <a:rPr b="1" lang="en-US" sz="4000"/>
              <a:t>Baseline TTE (core-lab)</a:t>
            </a:r>
            <a:endParaRPr/>
          </a:p>
        </p:txBody>
      </p:sp>
      <p:pic>
        <p:nvPicPr>
          <p:cNvPr id="550" name="Google Shape;55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93506" cy="83220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51" name="Google Shape;551;p15"/>
          <p:cNvGraphicFramePr/>
          <p:nvPr/>
        </p:nvGraphicFramePr>
        <p:xfrm>
          <a:off x="2531089" y="89385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{86C12DE0-C526-4470-9915-21085D0152D0}</a:tableStyleId>
              </a:tblPr>
              <a:tblGrid>
                <a:gridCol w="2600000"/>
                <a:gridCol w="2170450"/>
                <a:gridCol w="2359375"/>
              </a:tblGrid>
              <a:tr h="682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Shunt group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(N=250)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Placebo group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</a:rPr>
                        <a:t>(N=258)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475" marL="414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</a:tr>
              <a:tr h="30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LVEDV (biplane), mL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123.3 (87.0, 175.5)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126.0 (96.0, 181.5)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0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LVESV (biplane), mL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66.3 (37.5, 115.5)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70.0 (40.5, 117.0)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0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LAV (biplane), mL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78.5 (63.5, 103.0)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76.0 (59.5, 101.0)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0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SV, mL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54.0 (41.0, 67.0)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54.0 (44.0, 67.0)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0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SVI, mL/m</a:t>
                      </a:r>
                      <a:r>
                        <a:rPr baseline="3000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26.7 (21.7, 31.9)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27.5 (21.8, 33.0)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0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CO, L/min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3.7 (2.9, 4.6)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3.8 (3.1, 4.7)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0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CI, L/min/m</a:t>
                      </a:r>
                      <a:r>
                        <a:rPr baseline="3000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1.8 (1.5, 2.2)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1.9 (1.5, 2.3)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0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RV FAC, %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37.7 (33.3, 42.9)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37.5 (33.3, 42.9)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0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TAPSE, mm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16.5 (14.0, 20.0)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17.0 (14.0, 19.0)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0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PASP, mmHg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32.0 (24.0, 41.0)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32.0 (25.0, 40.0)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0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RVEDAI, cm</a:t>
                      </a:r>
                      <a:r>
                        <a:rPr baseline="3000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/m</a:t>
                      </a:r>
                      <a:r>
                        <a:rPr baseline="3000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9.8 (8.2, 11.9)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10.4 (8.4, 12.4)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0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IVC diameter max, cm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1.6 (1.2, 2.0)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1.6 (1.2, 1.9)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0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MR moderate or greater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49 (19.6%)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 (14.7%)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0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 moderate or greater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50/247 (20.2%)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45/257 (17.5%)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p14:dur="250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6"/>
          <p:cNvSpPr txBox="1"/>
          <p:nvPr>
            <p:ph type="title"/>
          </p:nvPr>
        </p:nvSpPr>
        <p:spPr>
          <a:xfrm>
            <a:off x="838200" y="150313"/>
            <a:ext cx="10515600" cy="7891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4000"/>
              <a:buFont typeface="Arial"/>
              <a:buNone/>
            </a:pPr>
            <a:r>
              <a:rPr b="1" lang="en-US" sz="4000"/>
              <a:t>Baseline Right Heart Catheterization</a:t>
            </a:r>
            <a:endParaRPr/>
          </a:p>
        </p:txBody>
      </p:sp>
      <p:pic>
        <p:nvPicPr>
          <p:cNvPr id="557" name="Google Shape;55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93506" cy="83220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58" name="Google Shape;558;p16"/>
          <p:cNvGraphicFramePr/>
          <p:nvPr/>
        </p:nvGraphicFramePr>
        <p:xfrm>
          <a:off x="2222056" y="893853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{86C12DE0-C526-4470-9915-21085D0152D0}</a:tableStyleId>
              </a:tblPr>
              <a:tblGrid>
                <a:gridCol w="2430675"/>
                <a:gridCol w="2743200"/>
                <a:gridCol w="2574025"/>
              </a:tblGrid>
              <a:tr h="678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Shunt group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(N=250)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Placebo group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(N=258)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</a:tr>
              <a:tr h="433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HR, bpm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67.0 (60.0, 75.0)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68.0 (60.0, 77.0)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433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SBP, mmHg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116.0 (104.0, 133.0)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115.0 (103.0, 134.0)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433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DBP, mmHg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64.0 (57.0, 73.0)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65.0 (59.0, 73.0)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433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Mean RAP, mmHg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9.0 (6.0, 12.0)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9.0 (6.0, 11.0)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433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Systolic PAP, mmHg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37.0 (30.0, 45.0)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37.0 (31.0, 44.0)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433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Mean PAP, mmHg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25.0 (21.0, 31.0)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25.0 (20.0, 30.0)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433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PVR, WU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2.1 (1.5, 3.1)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2.0 (1.4, 2.8)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433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PCWP, mmHg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15.5 (12.0, 20.0)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16.0 (12.0, 21.0)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433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CO, L/min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4.2 (3.4, 5.3)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4.3 (3.6, 5.3)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433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CI, L/min/m</a:t>
                      </a:r>
                      <a:r>
                        <a:rPr baseline="3000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2.1 (1.8, 2.6)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2.2 (1.8, 2.6)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p14:dur="250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7"/>
          <p:cNvSpPr txBox="1"/>
          <p:nvPr>
            <p:ph type="title"/>
          </p:nvPr>
        </p:nvSpPr>
        <p:spPr>
          <a:xfrm>
            <a:off x="838200" y="150313"/>
            <a:ext cx="10515600" cy="7891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4000"/>
              <a:buFont typeface="Arial"/>
              <a:buNone/>
            </a:pPr>
            <a:r>
              <a:rPr b="1" lang="en-US" sz="4000">
                <a:latin typeface="Arial"/>
                <a:ea typeface="Arial"/>
                <a:cs typeface="Arial"/>
                <a:sym typeface="Arial"/>
              </a:rPr>
              <a:t>Procedural Details</a:t>
            </a:r>
            <a:r>
              <a:rPr lang="en-US" sz="4000">
                <a:latin typeface="Arial"/>
                <a:ea typeface="Arial"/>
                <a:cs typeface="Arial"/>
                <a:sym typeface="Arial"/>
              </a:rPr>
              <a:t> </a:t>
            </a:r>
            <a:endParaRPr b="1" sz="4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4" name="Google Shape;56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93506" cy="83220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65" name="Google Shape;565;p17"/>
          <p:cNvGraphicFramePr/>
          <p:nvPr/>
        </p:nvGraphicFramePr>
        <p:xfrm>
          <a:off x="649111" y="893852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{86C12DE0-C526-4470-9915-21085D0152D0}</a:tableStyleId>
              </a:tblPr>
              <a:tblGrid>
                <a:gridCol w="4583300"/>
                <a:gridCol w="2336800"/>
                <a:gridCol w="1986850"/>
                <a:gridCol w="1986850"/>
              </a:tblGrid>
              <a:tr h="77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Shunt group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(N=250)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Placebo group 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(N=258)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Difference        [95% CI]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</a:tr>
              <a:tr h="52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Procedure duration, minutes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 (59, 100)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 (30, 55)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35.5 [31.0, 40.0]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52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Fluoroscopy time, minutes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 (10, 21)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(2, 7)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9.9 [8.9, 10.9]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52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Contrast administered, mL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 (0.0, 0.0)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 (0.0, 0.0)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 (0.0, 0.0)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52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Heparin administered, units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9000 (7000, 12,000)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52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Activated clotting time, secs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291 (246, 342)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52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Shunt implant attempt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250 (100%)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(0.4%)*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52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- Shunt implanted successfully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250 (100%)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(0.4%)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525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Hospital duration post procedure, days</a:t>
                      </a:r>
                      <a:endParaRPr/>
                    </a:p>
                  </a:txBody>
                  <a:tcPr marT="0" marB="0" marR="68575" marL="6857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(1, 1)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(1, 1)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 [0.0, 0.0]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66" name="Google Shape;566;p17"/>
          <p:cNvSpPr txBox="1"/>
          <p:nvPr/>
        </p:nvSpPr>
        <p:spPr>
          <a:xfrm>
            <a:off x="7439378" y="6276623"/>
            <a:ext cx="27366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*Site randomization error</a:t>
            </a:r>
            <a:endParaRPr/>
          </a:p>
        </p:txBody>
      </p:sp>
    </p:spTree>
  </p:cSld>
  <p:clrMapOvr>
    <a:masterClrMapping/>
  </p:clrMapOvr>
  <p:transition p14:dur="250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93506" cy="832207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18"/>
          <p:cNvSpPr txBox="1"/>
          <p:nvPr/>
        </p:nvSpPr>
        <p:spPr>
          <a:xfrm>
            <a:off x="419866" y="233845"/>
            <a:ext cx="11352268" cy="61552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RELIEVE-HF </a:t>
            </a:r>
            <a:r>
              <a:rPr b="1" lang="en-U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Primary Safety Endpoint</a:t>
            </a:r>
            <a:endParaRPr/>
          </a:p>
        </p:txBody>
      </p:sp>
      <p:sp>
        <p:nvSpPr>
          <p:cNvPr id="573" name="Google Shape;573;p18"/>
          <p:cNvSpPr/>
          <p:nvPr/>
        </p:nvSpPr>
        <p:spPr>
          <a:xfrm>
            <a:off x="1086568" y="816273"/>
            <a:ext cx="10018864" cy="118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-234945" lvl="0" marL="23494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Device-related or procedure-related MACNE (all-cause death, stroke, systemic embolism or need for open cardiac surgery or major endovascular surgical repair) at 30 days in the IAS group, compared against an OPC of 11%</a:t>
            </a:r>
            <a:endParaRPr/>
          </a:p>
        </p:txBody>
      </p:sp>
      <p:sp>
        <p:nvSpPr>
          <p:cNvPr id="574" name="Google Shape;574;p18"/>
          <p:cNvSpPr txBox="1"/>
          <p:nvPr/>
        </p:nvSpPr>
        <p:spPr>
          <a:xfrm>
            <a:off x="536222" y="2257778"/>
            <a:ext cx="11119556" cy="2062103"/>
          </a:xfrm>
          <a:prstGeom prst="rect">
            <a:avLst/>
          </a:prstGeom>
          <a:solidFill>
            <a:srgbClr val="C00000">
              <a:alpha val="9803"/>
            </a:srgbClr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Within 30 days, </a:t>
            </a:r>
            <a:r>
              <a:rPr lang="en-U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MACNE occurred in 0 (0.0%) of 250 patients 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IAS group (upper 1-sided 97.5% CL = 1.5%),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is below the 11% performance goal,                    </a:t>
            </a:r>
            <a:r>
              <a:rPr lang="en-U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P&lt;0.0001 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an exact binomial test</a:t>
            </a:r>
            <a:endParaRPr/>
          </a:p>
        </p:txBody>
      </p:sp>
      <p:sp>
        <p:nvSpPr>
          <p:cNvPr id="575" name="Google Shape;575;p18"/>
          <p:cNvSpPr txBox="1"/>
          <p:nvPr/>
        </p:nvSpPr>
        <p:spPr>
          <a:xfrm>
            <a:off x="-287866" y="4590534"/>
            <a:ext cx="1276773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MACNE occurred in 0 (0.0%) IAS-treated patients through 2-year FU </a:t>
            </a:r>
            <a:endParaRPr/>
          </a:p>
        </p:txBody>
      </p:sp>
    </p:spTree>
  </p:cSld>
  <p:clrMapOvr>
    <a:masterClrMapping/>
  </p:clrMapOvr>
  <p:transition p14:dur="250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9"/>
          <p:cNvSpPr txBox="1"/>
          <p:nvPr>
            <p:ph type="title"/>
          </p:nvPr>
        </p:nvSpPr>
        <p:spPr>
          <a:xfrm>
            <a:off x="838200" y="90313"/>
            <a:ext cx="10515600" cy="6660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RELIEVE-HF </a:t>
            </a:r>
            <a:r>
              <a:rPr b="1" lang="en-US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Primary Effectiveness Endpoint</a:t>
            </a:r>
            <a:endParaRPr b="1" sz="3200">
              <a:solidFill>
                <a:srgbClr val="0070C0"/>
              </a:solidFill>
            </a:endParaRPr>
          </a:p>
        </p:txBody>
      </p:sp>
      <p:pic>
        <p:nvPicPr>
          <p:cNvPr id="581" name="Google Shape;58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93506" cy="832207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19"/>
          <p:cNvSpPr txBox="1"/>
          <p:nvPr/>
        </p:nvSpPr>
        <p:spPr>
          <a:xfrm>
            <a:off x="4919709" y="753950"/>
            <a:ext cx="15055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Shunt group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 = 250</a:t>
            </a:r>
            <a:endParaRPr/>
          </a:p>
        </p:txBody>
      </p:sp>
      <p:sp>
        <p:nvSpPr>
          <p:cNvPr id="583" name="Google Shape;583;p19"/>
          <p:cNvSpPr txBox="1"/>
          <p:nvPr/>
        </p:nvSpPr>
        <p:spPr>
          <a:xfrm>
            <a:off x="8542376" y="743675"/>
            <a:ext cx="173637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Placebo group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 = 258</a:t>
            </a:r>
            <a:endParaRPr/>
          </a:p>
        </p:txBody>
      </p:sp>
      <p:sp>
        <p:nvSpPr>
          <p:cNvPr id="584" name="Google Shape;584;p19"/>
          <p:cNvSpPr txBox="1"/>
          <p:nvPr/>
        </p:nvSpPr>
        <p:spPr>
          <a:xfrm>
            <a:off x="6733894" y="743675"/>
            <a:ext cx="1467068" cy="646331"/>
          </a:xfrm>
          <a:prstGeom prst="rect">
            <a:avLst/>
          </a:prstGeom>
          <a:solidFill>
            <a:srgbClr val="DDEAF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Patient pairs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= 64,500</a:t>
            </a:r>
            <a:endParaRPr/>
          </a:p>
        </p:txBody>
      </p:sp>
      <p:sp>
        <p:nvSpPr>
          <p:cNvPr id="585" name="Google Shape;585;p19"/>
          <p:cNvSpPr txBox="1"/>
          <p:nvPr/>
        </p:nvSpPr>
        <p:spPr>
          <a:xfrm>
            <a:off x="1441808" y="2214589"/>
            <a:ext cx="26982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 1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All-cause death </a:t>
            </a:r>
            <a:endParaRPr/>
          </a:p>
        </p:txBody>
      </p:sp>
      <p:sp>
        <p:nvSpPr>
          <p:cNvPr id="586" name="Google Shape;586;p19"/>
          <p:cNvSpPr txBox="1"/>
          <p:nvPr/>
        </p:nvSpPr>
        <p:spPr>
          <a:xfrm>
            <a:off x="1441808" y="2808980"/>
            <a:ext cx="3556571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 2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Cardiac transplantation or LVAD implantation</a:t>
            </a:r>
            <a:endParaRPr/>
          </a:p>
        </p:txBody>
      </p:sp>
      <p:sp>
        <p:nvSpPr>
          <p:cNvPr id="587" name="Google Shape;587;p19"/>
          <p:cNvSpPr txBox="1"/>
          <p:nvPr/>
        </p:nvSpPr>
        <p:spPr>
          <a:xfrm>
            <a:off x="1441808" y="3680370"/>
            <a:ext cx="40190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 3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Heart failure hospitalizations </a:t>
            </a:r>
            <a:endParaRPr/>
          </a:p>
        </p:txBody>
      </p:sp>
      <p:sp>
        <p:nvSpPr>
          <p:cNvPr id="588" name="Google Shape;588;p19"/>
          <p:cNvSpPr txBox="1"/>
          <p:nvPr/>
        </p:nvSpPr>
        <p:spPr>
          <a:xfrm>
            <a:off x="1441808" y="4274761"/>
            <a:ext cx="36627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 4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Out-patient worsening heart failure events  </a:t>
            </a:r>
            <a:endParaRPr/>
          </a:p>
        </p:txBody>
      </p:sp>
      <p:sp>
        <p:nvSpPr>
          <p:cNvPr id="589" name="Google Shape;589;p19"/>
          <p:cNvSpPr txBox="1"/>
          <p:nvPr/>
        </p:nvSpPr>
        <p:spPr>
          <a:xfrm>
            <a:off x="1441808" y="5146149"/>
            <a:ext cx="3365024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 5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Change in KCCQ from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baseline by at least 5 points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9"/>
          <p:cNvSpPr txBox="1"/>
          <p:nvPr/>
        </p:nvSpPr>
        <p:spPr>
          <a:xfrm>
            <a:off x="5640453" y="1790245"/>
            <a:ext cx="697627" cy="369332"/>
          </a:xfrm>
          <a:prstGeom prst="rect">
            <a:avLst/>
          </a:prstGeom>
          <a:solidFill>
            <a:srgbClr val="00FA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Wins</a:t>
            </a:r>
            <a:endParaRPr/>
          </a:p>
        </p:txBody>
      </p:sp>
      <p:sp>
        <p:nvSpPr>
          <p:cNvPr id="591" name="Google Shape;591;p19"/>
          <p:cNvSpPr txBox="1"/>
          <p:nvPr/>
        </p:nvSpPr>
        <p:spPr>
          <a:xfrm>
            <a:off x="8601709" y="1790245"/>
            <a:ext cx="915636" cy="369332"/>
          </a:xfrm>
          <a:prstGeom prst="rect">
            <a:avLst/>
          </a:prstGeom>
          <a:solidFill>
            <a:srgbClr val="FF0002">
              <a:alpha val="40000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Losses</a:t>
            </a:r>
            <a:endParaRPr/>
          </a:p>
        </p:txBody>
      </p:sp>
      <p:sp>
        <p:nvSpPr>
          <p:cNvPr id="592" name="Google Shape;592;p19"/>
          <p:cNvSpPr txBox="1"/>
          <p:nvPr/>
        </p:nvSpPr>
        <p:spPr>
          <a:xfrm>
            <a:off x="7161382" y="1790245"/>
            <a:ext cx="612092" cy="369332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Ties</a:t>
            </a:r>
            <a:endParaRPr/>
          </a:p>
        </p:txBody>
      </p:sp>
      <p:cxnSp>
        <p:nvCxnSpPr>
          <p:cNvPr id="593" name="Google Shape;593;p19"/>
          <p:cNvCxnSpPr/>
          <p:nvPr/>
        </p:nvCxnSpPr>
        <p:spPr>
          <a:xfrm rot="10800000">
            <a:off x="8250148" y="1066840"/>
            <a:ext cx="328773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594" name="Google Shape;594;p19"/>
          <p:cNvCxnSpPr/>
          <p:nvPr/>
        </p:nvCxnSpPr>
        <p:spPr>
          <a:xfrm>
            <a:off x="6347717" y="1066840"/>
            <a:ext cx="328773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595" name="Google Shape;595;p19"/>
          <p:cNvSpPr txBox="1"/>
          <p:nvPr/>
        </p:nvSpPr>
        <p:spPr>
          <a:xfrm>
            <a:off x="5640454" y="2214589"/>
            <a:ext cx="6976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5424</a:t>
            </a:r>
            <a:endParaRPr/>
          </a:p>
        </p:txBody>
      </p:sp>
      <p:sp>
        <p:nvSpPr>
          <p:cNvPr id="596" name="Google Shape;596;p19"/>
          <p:cNvSpPr txBox="1"/>
          <p:nvPr/>
        </p:nvSpPr>
        <p:spPr>
          <a:xfrm>
            <a:off x="7032317" y="2214589"/>
            <a:ext cx="88998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51,461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9"/>
          <p:cNvSpPr txBox="1"/>
          <p:nvPr/>
        </p:nvSpPr>
        <p:spPr>
          <a:xfrm>
            <a:off x="8709006" y="2214589"/>
            <a:ext cx="6976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7615</a:t>
            </a:r>
            <a:endParaRPr/>
          </a:p>
        </p:txBody>
      </p:sp>
      <p:sp>
        <p:nvSpPr>
          <p:cNvPr id="598" name="Google Shape;598;p19"/>
          <p:cNvSpPr txBox="1"/>
          <p:nvPr/>
        </p:nvSpPr>
        <p:spPr>
          <a:xfrm>
            <a:off x="5640454" y="5284648"/>
            <a:ext cx="6976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8876</a:t>
            </a:r>
            <a:endParaRPr/>
          </a:p>
        </p:txBody>
      </p:sp>
      <p:sp>
        <p:nvSpPr>
          <p:cNvPr id="599" name="Google Shape;599;p19"/>
          <p:cNvSpPr txBox="1"/>
          <p:nvPr/>
        </p:nvSpPr>
        <p:spPr>
          <a:xfrm>
            <a:off x="7128496" y="5284648"/>
            <a:ext cx="6976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3533</a:t>
            </a:r>
            <a:endParaRPr/>
          </a:p>
        </p:txBody>
      </p:sp>
      <p:sp>
        <p:nvSpPr>
          <p:cNvPr id="600" name="Google Shape;600;p19"/>
          <p:cNvSpPr txBox="1"/>
          <p:nvPr/>
        </p:nvSpPr>
        <p:spPr>
          <a:xfrm>
            <a:off x="8612825" y="5284648"/>
            <a:ext cx="8899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10,079</a:t>
            </a:r>
            <a:endParaRPr/>
          </a:p>
        </p:txBody>
      </p:sp>
      <p:sp>
        <p:nvSpPr>
          <p:cNvPr id="601" name="Google Shape;601;p19"/>
          <p:cNvSpPr txBox="1"/>
          <p:nvPr/>
        </p:nvSpPr>
        <p:spPr>
          <a:xfrm>
            <a:off x="5640453" y="4413260"/>
            <a:ext cx="6976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3921</a:t>
            </a:r>
            <a:endParaRPr/>
          </a:p>
        </p:txBody>
      </p:sp>
      <p:sp>
        <p:nvSpPr>
          <p:cNvPr id="602" name="Google Shape;602;p19"/>
          <p:cNvSpPr txBox="1"/>
          <p:nvPr/>
        </p:nvSpPr>
        <p:spPr>
          <a:xfrm>
            <a:off x="7032316" y="4413260"/>
            <a:ext cx="8899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22,488</a:t>
            </a:r>
            <a:endParaRPr/>
          </a:p>
        </p:txBody>
      </p:sp>
      <p:sp>
        <p:nvSpPr>
          <p:cNvPr id="603" name="Google Shape;603;p19"/>
          <p:cNvSpPr txBox="1"/>
          <p:nvPr/>
        </p:nvSpPr>
        <p:spPr>
          <a:xfrm>
            <a:off x="8709005" y="4413260"/>
            <a:ext cx="6976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3862</a:t>
            </a:r>
            <a:endParaRPr/>
          </a:p>
        </p:txBody>
      </p:sp>
      <p:sp>
        <p:nvSpPr>
          <p:cNvPr id="604" name="Google Shape;604;p19"/>
          <p:cNvSpPr txBox="1"/>
          <p:nvPr/>
        </p:nvSpPr>
        <p:spPr>
          <a:xfrm>
            <a:off x="5640453" y="3680370"/>
            <a:ext cx="6976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9264</a:t>
            </a:r>
            <a:endParaRPr/>
          </a:p>
        </p:txBody>
      </p:sp>
      <p:sp>
        <p:nvSpPr>
          <p:cNvPr id="605" name="Google Shape;605;p19"/>
          <p:cNvSpPr txBox="1"/>
          <p:nvPr/>
        </p:nvSpPr>
        <p:spPr>
          <a:xfrm>
            <a:off x="7032317" y="3680370"/>
            <a:ext cx="8899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30,271</a:t>
            </a:r>
            <a:endParaRPr/>
          </a:p>
        </p:txBody>
      </p:sp>
      <p:sp>
        <p:nvSpPr>
          <p:cNvPr id="606" name="Google Shape;606;p19"/>
          <p:cNvSpPr txBox="1"/>
          <p:nvPr/>
        </p:nvSpPr>
        <p:spPr>
          <a:xfrm>
            <a:off x="8612825" y="3680370"/>
            <a:ext cx="8899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10,587</a:t>
            </a:r>
            <a:endParaRPr/>
          </a:p>
        </p:txBody>
      </p:sp>
      <p:sp>
        <p:nvSpPr>
          <p:cNvPr id="607" name="Google Shape;607;p19"/>
          <p:cNvSpPr txBox="1"/>
          <p:nvPr/>
        </p:nvSpPr>
        <p:spPr>
          <a:xfrm>
            <a:off x="5649012" y="2947479"/>
            <a:ext cx="6805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1177</a:t>
            </a:r>
            <a:endParaRPr/>
          </a:p>
        </p:txBody>
      </p:sp>
      <p:sp>
        <p:nvSpPr>
          <p:cNvPr id="608" name="Google Shape;608;p19"/>
          <p:cNvSpPr txBox="1"/>
          <p:nvPr/>
        </p:nvSpPr>
        <p:spPr>
          <a:xfrm>
            <a:off x="7032316" y="2947479"/>
            <a:ext cx="8899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50,122</a:t>
            </a:r>
            <a:endParaRPr/>
          </a:p>
        </p:txBody>
      </p:sp>
      <p:sp>
        <p:nvSpPr>
          <p:cNvPr id="609" name="Google Shape;609;p19"/>
          <p:cNvSpPr txBox="1"/>
          <p:nvPr/>
        </p:nvSpPr>
        <p:spPr>
          <a:xfrm>
            <a:off x="8773124" y="2947479"/>
            <a:ext cx="5693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162</a:t>
            </a:r>
            <a:endParaRPr/>
          </a:p>
        </p:txBody>
      </p:sp>
      <p:cxnSp>
        <p:nvCxnSpPr>
          <p:cNvPr id="610" name="Google Shape;610;p19"/>
          <p:cNvCxnSpPr/>
          <p:nvPr/>
        </p:nvCxnSpPr>
        <p:spPr>
          <a:xfrm>
            <a:off x="7467428" y="1402462"/>
            <a:ext cx="1138397" cy="363564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11" name="Google Shape;611;p19"/>
          <p:cNvCxnSpPr/>
          <p:nvPr/>
        </p:nvCxnSpPr>
        <p:spPr>
          <a:xfrm flipH="1">
            <a:off x="6328881" y="1404658"/>
            <a:ext cx="1138548" cy="363564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12" name="Google Shape;612;p19"/>
          <p:cNvCxnSpPr/>
          <p:nvPr/>
        </p:nvCxnSpPr>
        <p:spPr>
          <a:xfrm rot="5400000">
            <a:off x="7285646" y="1584245"/>
            <a:ext cx="363564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613" name="Google Shape;613;p19"/>
          <p:cNvGrpSpPr/>
          <p:nvPr/>
        </p:nvGrpSpPr>
        <p:grpSpPr>
          <a:xfrm>
            <a:off x="6328881" y="2613099"/>
            <a:ext cx="2276944" cy="365760"/>
            <a:chOff x="6339155" y="1314621"/>
            <a:chExt cx="2276944" cy="285176"/>
          </a:xfrm>
        </p:grpSpPr>
        <p:cxnSp>
          <p:nvCxnSpPr>
            <p:cNvPr id="614" name="Google Shape;614;p19"/>
            <p:cNvCxnSpPr/>
            <p:nvPr/>
          </p:nvCxnSpPr>
          <p:spPr>
            <a:xfrm>
              <a:off x="7477702" y="1314621"/>
              <a:ext cx="1138397" cy="283464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615" name="Google Shape;615;p19"/>
            <p:cNvCxnSpPr/>
            <p:nvPr/>
          </p:nvCxnSpPr>
          <p:spPr>
            <a:xfrm flipH="1">
              <a:off x="6339155" y="1316333"/>
              <a:ext cx="1138548" cy="283464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616" name="Google Shape;616;p19"/>
            <p:cNvCxnSpPr/>
            <p:nvPr/>
          </p:nvCxnSpPr>
          <p:spPr>
            <a:xfrm rot="5400000">
              <a:off x="7335970" y="1456354"/>
              <a:ext cx="283464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grpSp>
        <p:nvGrpSpPr>
          <p:cNvPr id="617" name="Google Shape;617;p19"/>
          <p:cNvGrpSpPr/>
          <p:nvPr/>
        </p:nvGrpSpPr>
        <p:grpSpPr>
          <a:xfrm>
            <a:off x="6328881" y="4060042"/>
            <a:ext cx="2276944" cy="365760"/>
            <a:chOff x="6339155" y="1314621"/>
            <a:chExt cx="2276944" cy="285176"/>
          </a:xfrm>
        </p:grpSpPr>
        <p:cxnSp>
          <p:nvCxnSpPr>
            <p:cNvPr id="618" name="Google Shape;618;p19"/>
            <p:cNvCxnSpPr/>
            <p:nvPr/>
          </p:nvCxnSpPr>
          <p:spPr>
            <a:xfrm>
              <a:off x="7477702" y="1314621"/>
              <a:ext cx="1138397" cy="283464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619" name="Google Shape;619;p19"/>
            <p:cNvCxnSpPr/>
            <p:nvPr/>
          </p:nvCxnSpPr>
          <p:spPr>
            <a:xfrm flipH="1">
              <a:off x="6339155" y="1316333"/>
              <a:ext cx="1138548" cy="283464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620" name="Google Shape;620;p19"/>
            <p:cNvCxnSpPr/>
            <p:nvPr/>
          </p:nvCxnSpPr>
          <p:spPr>
            <a:xfrm rot="5400000">
              <a:off x="7335970" y="1456354"/>
              <a:ext cx="283464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grpSp>
        <p:nvGrpSpPr>
          <p:cNvPr id="621" name="Google Shape;621;p19"/>
          <p:cNvGrpSpPr/>
          <p:nvPr/>
        </p:nvGrpSpPr>
        <p:grpSpPr>
          <a:xfrm>
            <a:off x="6328881" y="4869988"/>
            <a:ext cx="2276944" cy="365760"/>
            <a:chOff x="6339155" y="1314621"/>
            <a:chExt cx="2276944" cy="285176"/>
          </a:xfrm>
        </p:grpSpPr>
        <p:cxnSp>
          <p:nvCxnSpPr>
            <p:cNvPr id="622" name="Google Shape;622;p19"/>
            <p:cNvCxnSpPr/>
            <p:nvPr/>
          </p:nvCxnSpPr>
          <p:spPr>
            <a:xfrm>
              <a:off x="7477702" y="1314621"/>
              <a:ext cx="1138397" cy="283464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623" name="Google Shape;623;p19"/>
            <p:cNvCxnSpPr/>
            <p:nvPr/>
          </p:nvCxnSpPr>
          <p:spPr>
            <a:xfrm flipH="1">
              <a:off x="6339155" y="1316333"/>
              <a:ext cx="1138548" cy="283464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624" name="Google Shape;624;p19"/>
            <p:cNvCxnSpPr/>
            <p:nvPr/>
          </p:nvCxnSpPr>
          <p:spPr>
            <a:xfrm rot="5400000">
              <a:off x="7335970" y="1456354"/>
              <a:ext cx="283464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grpSp>
        <p:nvGrpSpPr>
          <p:cNvPr id="625" name="Google Shape;625;p19"/>
          <p:cNvGrpSpPr/>
          <p:nvPr/>
        </p:nvGrpSpPr>
        <p:grpSpPr>
          <a:xfrm>
            <a:off x="6328881" y="3330579"/>
            <a:ext cx="2276944" cy="365760"/>
            <a:chOff x="6339155" y="1314621"/>
            <a:chExt cx="2276944" cy="285176"/>
          </a:xfrm>
        </p:grpSpPr>
        <p:cxnSp>
          <p:nvCxnSpPr>
            <p:cNvPr id="626" name="Google Shape;626;p19"/>
            <p:cNvCxnSpPr/>
            <p:nvPr/>
          </p:nvCxnSpPr>
          <p:spPr>
            <a:xfrm>
              <a:off x="7477702" y="1314621"/>
              <a:ext cx="1138397" cy="283464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627" name="Google Shape;627;p19"/>
            <p:cNvCxnSpPr/>
            <p:nvPr/>
          </p:nvCxnSpPr>
          <p:spPr>
            <a:xfrm flipH="1">
              <a:off x="6339155" y="1316333"/>
              <a:ext cx="1138548" cy="283464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628" name="Google Shape;628;p19"/>
            <p:cNvCxnSpPr/>
            <p:nvPr/>
          </p:nvCxnSpPr>
          <p:spPr>
            <a:xfrm rot="5400000">
              <a:off x="7335970" y="1456354"/>
              <a:ext cx="283464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sp>
        <p:nvSpPr>
          <p:cNvPr id="629" name="Google Shape;629;p19"/>
          <p:cNvSpPr txBox="1"/>
          <p:nvPr/>
        </p:nvSpPr>
        <p:spPr>
          <a:xfrm>
            <a:off x="2496907" y="5889514"/>
            <a:ext cx="7712368" cy="923330"/>
          </a:xfrm>
          <a:prstGeom prst="rect">
            <a:avLst/>
          </a:prstGeom>
          <a:solidFill>
            <a:srgbClr val="E1F0FB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 wins = 28,662, total losses = 32,305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 ratio (unweighted) = 28,662/32,305 = 0</a:t>
            </a:r>
            <a:r>
              <a:rPr lang="en-US" sz="1800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89 (0</a:t>
            </a:r>
            <a:r>
              <a:rPr lang="en-US" sz="1800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72, 1</a:t>
            </a:r>
            <a:r>
              <a:rPr lang="en-US" sz="1800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09)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 ratio (phase weighted for interim analysis) = 0</a:t>
            </a:r>
            <a:r>
              <a:rPr lang="en-US" sz="1800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86 (0</a:t>
            </a:r>
            <a:r>
              <a:rPr lang="en-US" sz="1800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61, 1</a:t>
            </a:r>
            <a:r>
              <a:rPr lang="en-US" sz="1800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22); </a:t>
            </a: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p=0.20</a:t>
            </a:r>
            <a:endParaRPr/>
          </a:p>
        </p:txBody>
      </p:sp>
      <p:sp>
        <p:nvSpPr>
          <p:cNvPr id="630" name="Google Shape;630;p19"/>
          <p:cNvSpPr txBox="1"/>
          <p:nvPr/>
        </p:nvSpPr>
        <p:spPr>
          <a:xfrm>
            <a:off x="9701179" y="1790245"/>
            <a:ext cx="16722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% of decisions</a:t>
            </a:r>
            <a:endParaRPr/>
          </a:p>
        </p:txBody>
      </p:sp>
      <p:sp>
        <p:nvSpPr>
          <p:cNvPr id="631" name="Google Shape;631;p19"/>
          <p:cNvSpPr txBox="1"/>
          <p:nvPr/>
        </p:nvSpPr>
        <p:spPr>
          <a:xfrm>
            <a:off x="10111548" y="2214589"/>
            <a:ext cx="8515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r>
              <a:rPr lang="en-US" sz="1800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4%</a:t>
            </a:r>
            <a:endParaRPr/>
          </a:p>
        </p:txBody>
      </p:sp>
      <p:sp>
        <p:nvSpPr>
          <p:cNvPr id="632" name="Google Shape;632;p19"/>
          <p:cNvSpPr txBox="1"/>
          <p:nvPr/>
        </p:nvSpPr>
        <p:spPr>
          <a:xfrm>
            <a:off x="10175668" y="2947479"/>
            <a:ext cx="7232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2%</a:t>
            </a:r>
            <a:endParaRPr/>
          </a:p>
        </p:txBody>
      </p:sp>
      <p:sp>
        <p:nvSpPr>
          <p:cNvPr id="633" name="Google Shape;633;p19"/>
          <p:cNvSpPr txBox="1"/>
          <p:nvPr/>
        </p:nvSpPr>
        <p:spPr>
          <a:xfrm>
            <a:off x="10111548" y="3680370"/>
            <a:ext cx="8515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  <a:r>
              <a:rPr lang="en-US" sz="1800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5%</a:t>
            </a:r>
            <a:endParaRPr/>
          </a:p>
        </p:txBody>
      </p:sp>
      <p:sp>
        <p:nvSpPr>
          <p:cNvPr id="634" name="Google Shape;634;p19"/>
          <p:cNvSpPr txBox="1"/>
          <p:nvPr/>
        </p:nvSpPr>
        <p:spPr>
          <a:xfrm>
            <a:off x="10111548" y="4413260"/>
            <a:ext cx="8515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en-US" sz="1800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8%</a:t>
            </a:r>
            <a:endParaRPr/>
          </a:p>
        </p:txBody>
      </p:sp>
      <p:sp>
        <p:nvSpPr>
          <p:cNvPr id="635" name="Google Shape;635;p19"/>
          <p:cNvSpPr txBox="1"/>
          <p:nvPr/>
        </p:nvSpPr>
        <p:spPr>
          <a:xfrm>
            <a:off x="10111548" y="5284648"/>
            <a:ext cx="8515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31</a:t>
            </a:r>
            <a:r>
              <a:rPr lang="en-US" sz="1800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1%</a:t>
            </a:r>
            <a:endParaRPr/>
          </a:p>
        </p:txBody>
      </p:sp>
      <p:sp>
        <p:nvSpPr>
          <p:cNvPr id="636" name="Google Shape;636;p19"/>
          <p:cNvSpPr txBox="1"/>
          <p:nvPr/>
        </p:nvSpPr>
        <p:spPr>
          <a:xfrm>
            <a:off x="1441808" y="1790245"/>
            <a:ext cx="27109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Shunt group outcomes</a:t>
            </a:r>
            <a:endParaRPr/>
          </a:p>
        </p:txBody>
      </p:sp>
    </p:spTree>
  </p:cSld>
  <p:clrMapOvr>
    <a:masterClrMapping/>
  </p:clrMapOvr>
  <p:transition p14:dur="250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"/>
          <p:cNvSpPr txBox="1"/>
          <p:nvPr>
            <p:ph idx="1" type="body"/>
          </p:nvPr>
        </p:nvSpPr>
        <p:spPr>
          <a:xfrm>
            <a:off x="237681" y="924736"/>
            <a:ext cx="11716639" cy="5054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2600"/>
              <a:buChar char="•"/>
            </a:pPr>
            <a:r>
              <a:rPr lang="en-US" sz="2600"/>
              <a:t>Heart failure (HF) is characterized by increased left atrial pressure and pulmonary venous congestion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002856"/>
              </a:buClr>
              <a:buSzPts val="2600"/>
              <a:buChar char="•"/>
            </a:pPr>
            <a:r>
              <a:rPr lang="en-US" sz="2600"/>
              <a:t>Left atrial pressure rises with exercise and fluid overload and may be difficult to regulate pharmacologically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002856"/>
              </a:buClr>
              <a:buSzPts val="2600"/>
              <a:buChar char="•"/>
            </a:pPr>
            <a:r>
              <a:rPr lang="en-US" sz="2600"/>
              <a:t>An inter-atrial shunt (IAS) may provide an autoregulatory mechanism to decrease left atrial pressure and improve HF symptoms and prognosis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002856"/>
              </a:buClr>
              <a:buSzPts val="2600"/>
              <a:buChar char="•"/>
            </a:pPr>
            <a:r>
              <a:rPr lang="en-US" sz="2600"/>
              <a:t>In pilot studies, the </a:t>
            </a:r>
            <a:r>
              <a:rPr b="1" lang="en-US" sz="2600">
                <a:solidFill>
                  <a:srgbClr val="C00000"/>
                </a:solidFill>
              </a:rPr>
              <a:t>Ventura IAS (V-Wave Ltd.) </a:t>
            </a:r>
            <a:r>
              <a:rPr lang="en-US" sz="2600"/>
              <a:t>reduced filling pressures, improved cardiac structure and function, and provided symptomatic relief and functional improvement in patients with HFrEF and HFpEF</a:t>
            </a:r>
            <a:endParaRPr/>
          </a:p>
        </p:txBody>
      </p:sp>
      <p:sp>
        <p:nvSpPr>
          <p:cNvPr id="404" name="Google Shape;404;p2"/>
          <p:cNvSpPr txBox="1"/>
          <p:nvPr>
            <p:ph type="title"/>
          </p:nvPr>
        </p:nvSpPr>
        <p:spPr>
          <a:xfrm>
            <a:off x="838200" y="150313"/>
            <a:ext cx="10515600" cy="7891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4000"/>
              <a:buFont typeface="Arial"/>
              <a:buNone/>
            </a:pPr>
            <a:r>
              <a:rPr b="1" lang="en-US" sz="4000"/>
              <a:t>Background</a:t>
            </a:r>
            <a:endParaRPr/>
          </a:p>
        </p:txBody>
      </p:sp>
      <p:pic>
        <p:nvPicPr>
          <p:cNvPr id="405" name="Google Shape;40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93506" cy="832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p14:dur="250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20"/>
          <p:cNvSpPr txBox="1"/>
          <p:nvPr>
            <p:ph type="title"/>
          </p:nvPr>
        </p:nvSpPr>
        <p:spPr>
          <a:xfrm>
            <a:off x="838200" y="67734"/>
            <a:ext cx="10515600" cy="7891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b="1" lang="en-US" sz="3600"/>
              <a:t>Risk of all Cardiovascular Events</a:t>
            </a:r>
            <a:endParaRPr/>
          </a:p>
        </p:txBody>
      </p:sp>
      <p:sp>
        <p:nvSpPr>
          <p:cNvPr id="642" name="Google Shape;642;p20"/>
          <p:cNvSpPr txBox="1"/>
          <p:nvPr>
            <p:ph idx="1" type="body"/>
          </p:nvPr>
        </p:nvSpPr>
        <p:spPr>
          <a:xfrm>
            <a:off x="0" y="712973"/>
            <a:ext cx="12192000" cy="559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</a:pPr>
            <a:r>
              <a:rPr lang="en-US" sz="2400"/>
              <a:t>- All-cause death, LVAD/HT, all HFHs, and all out-patient worsening HF events -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643" name="Google Shape;64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93506" cy="8322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with numbers and a red line&#10;&#10;Description automatically generated" id="644" name="Google Shape;64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23748" y="1135957"/>
            <a:ext cx="7744504" cy="4917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p14:dur="250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93506" cy="832207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21"/>
          <p:cNvSpPr txBox="1"/>
          <p:nvPr>
            <p:ph type="title"/>
          </p:nvPr>
        </p:nvSpPr>
        <p:spPr>
          <a:xfrm>
            <a:off x="838200" y="67734"/>
            <a:ext cx="10515600" cy="7891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b="1" lang="en-US" sz="3600"/>
              <a:t>Risk of all Cardiovascular Events</a:t>
            </a:r>
            <a:endParaRPr/>
          </a:p>
        </p:txBody>
      </p:sp>
      <p:sp>
        <p:nvSpPr>
          <p:cNvPr id="651" name="Google Shape;651;p21"/>
          <p:cNvSpPr txBox="1"/>
          <p:nvPr>
            <p:ph idx="1" type="body"/>
          </p:nvPr>
        </p:nvSpPr>
        <p:spPr>
          <a:xfrm>
            <a:off x="0" y="690395"/>
            <a:ext cx="12192000" cy="559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</a:pPr>
            <a:r>
              <a:rPr lang="en-US" sz="2400"/>
              <a:t>- All-cause death, LVAD/HT, all HFHs, and all out-patient worsening HF events -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</a:pPr>
            <a:r>
              <a:t/>
            </a:r>
            <a:endParaRPr sz="2400"/>
          </a:p>
        </p:txBody>
      </p:sp>
      <p:graphicFrame>
        <p:nvGraphicFramePr>
          <p:cNvPr id="652" name="Google Shape;652;p21"/>
          <p:cNvGraphicFramePr/>
          <p:nvPr/>
        </p:nvGraphicFramePr>
        <p:xfrm>
          <a:off x="1111737" y="127623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{86C12DE0-C526-4470-9915-21085D0152D0}</a:tableStyleId>
              </a:tblPr>
              <a:tblGrid>
                <a:gridCol w="2185050"/>
                <a:gridCol w="2237700"/>
                <a:gridCol w="2090050"/>
                <a:gridCol w="2232550"/>
                <a:gridCol w="1223150"/>
              </a:tblGrid>
              <a:tr h="652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2-year rates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Shunt group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(N=101)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Placebo group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(N=108)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RR or HR (95% CI)</a:t>
                      </a:r>
                      <a:endParaRPr/>
                    </a:p>
                  </a:txBody>
                  <a:tcPr marT="0" marB="0" marR="41475" marL="414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P-value</a:t>
                      </a:r>
                      <a:endParaRPr/>
                    </a:p>
                  </a:txBody>
                  <a:tcPr marT="0" marB="0" marR="41475" marL="41475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</a:tr>
              <a:tr h="66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All events</a:t>
                      </a:r>
                      <a:r>
                        <a:rPr baseline="3000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aseline="3000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219/392.7 (55.7%/year)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222/396.1  (56.0%/year)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1.00 (0.83, 1.20)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0.96</a:t>
                      </a:r>
                      <a:endParaRPr/>
                    </a:p>
                  </a:txBody>
                  <a:tcPr marT="0" marB="0" marR="68575" marL="68575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All-cause death</a:t>
                      </a:r>
                      <a:r>
                        <a:rPr baseline="3000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aseline="3000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 (15.6%)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 (13.7%)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1.31 [0.79, 2.16]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0.30</a:t>
                      </a:r>
                      <a:endParaRPr/>
                    </a:p>
                  </a:txBody>
                  <a:tcPr marT="0" marB="0" marR="68575" marL="68575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66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LVAD/HT</a:t>
                      </a:r>
                      <a:r>
                        <a:rPr baseline="3000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(0.8%)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(1.1%)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1.01 [0.14, 7.14]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1.00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66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All HFHs</a:t>
                      </a:r>
                      <a:r>
                        <a:rPr baseline="3000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1,3</a:t>
                      </a:r>
                      <a:endParaRPr baseline="3000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128/392.7 (32.6%/year)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125/396.1             (31.6%/year)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1.09 [0.79, 1.50]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0.60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66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All out-pt WHFs</a:t>
                      </a:r>
                      <a:r>
                        <a:rPr baseline="3000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1,3</a:t>
                      </a:r>
                      <a:endParaRPr baseline="3000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55/392.7      (14.0%/year)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64/396.1       (16.2%/year)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0.88 [0.61, 1.26]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0.48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53" name="Google Shape;653;p21"/>
          <p:cNvSpPr txBox="1"/>
          <p:nvPr/>
        </p:nvSpPr>
        <p:spPr>
          <a:xfrm>
            <a:off x="1030369" y="5283200"/>
            <a:ext cx="857132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no. of events/total no. of patient-years of follow-up (annualized rate) with relative rate ratio (95% CI)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Time-to-first event analysis – n events (Kaplan-Meier estimated rate) with HR (95% CI) from a Cox model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HR (95% CI) from a joint frailty model accounting for the competing risk of death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p14:dur="250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2"/>
          <p:cNvSpPr txBox="1"/>
          <p:nvPr>
            <p:ph type="title"/>
          </p:nvPr>
        </p:nvSpPr>
        <p:spPr>
          <a:xfrm>
            <a:off x="838200" y="60001"/>
            <a:ext cx="10515600" cy="7891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b="1" lang="en-US" sz="3600"/>
              <a:t>Change in KCCQ-OSS Over Time</a:t>
            </a:r>
            <a:endParaRPr/>
          </a:p>
        </p:txBody>
      </p:sp>
      <p:pic>
        <p:nvPicPr>
          <p:cNvPr id="659" name="Google Shape;65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93506" cy="8322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a number of patients&#10;&#10;Description automatically generated" id="660" name="Google Shape;660;p22"/>
          <p:cNvPicPr preferRelativeResize="0"/>
          <p:nvPr/>
        </p:nvPicPr>
        <p:blipFill rotWithShape="1">
          <a:blip r:embed="rId4">
            <a:alphaModFix/>
          </a:blip>
          <a:srcRect b="0" l="0" r="2600" t="0"/>
          <a:stretch/>
        </p:blipFill>
        <p:spPr>
          <a:xfrm>
            <a:off x="2410179" y="741664"/>
            <a:ext cx="7371643" cy="5241448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22"/>
          <p:cNvSpPr txBox="1"/>
          <p:nvPr/>
        </p:nvSpPr>
        <p:spPr>
          <a:xfrm>
            <a:off x="4210756" y="3266701"/>
            <a:ext cx="4876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Change from baseline through 1 year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9.4 ± 21.6 vs. 10.2 ± 21.3, P=0.74</a:t>
            </a:r>
            <a:endParaRPr/>
          </a:p>
        </p:txBody>
      </p:sp>
    </p:spTree>
  </p:cSld>
  <p:clrMapOvr>
    <a:masterClrMapping/>
  </p:clrMapOvr>
  <p:transition p14:dur="250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3"/>
          <p:cNvSpPr txBox="1"/>
          <p:nvPr/>
        </p:nvSpPr>
        <p:spPr>
          <a:xfrm>
            <a:off x="4842935" y="6254044"/>
            <a:ext cx="2164375" cy="40011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1" baseline="-25000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interaction</a:t>
            </a: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=0.0275</a:t>
            </a:r>
            <a:endParaRPr/>
          </a:p>
        </p:txBody>
      </p:sp>
      <p:pic>
        <p:nvPicPr>
          <p:cNvPr id="667" name="Google Shape;66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93506" cy="832207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23"/>
          <p:cNvSpPr txBox="1"/>
          <p:nvPr>
            <p:ph type="title"/>
          </p:nvPr>
        </p:nvSpPr>
        <p:spPr>
          <a:xfrm>
            <a:off x="838200" y="222113"/>
            <a:ext cx="10515600" cy="10129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b="1" lang="en-US" sz="3600"/>
              <a:t>Primary Effectiveness Outcome</a:t>
            </a:r>
            <a:br>
              <a:rPr b="1" lang="en-US" sz="3600"/>
            </a:br>
            <a:r>
              <a:rPr b="1" lang="en-US" sz="3600">
                <a:solidFill>
                  <a:srgbClr val="548135"/>
                </a:solidFill>
              </a:rPr>
              <a:t>by LVEF</a:t>
            </a:r>
            <a:endParaRPr/>
          </a:p>
        </p:txBody>
      </p:sp>
      <p:sp>
        <p:nvSpPr>
          <p:cNvPr id="669" name="Google Shape;669;p23"/>
          <p:cNvSpPr txBox="1"/>
          <p:nvPr/>
        </p:nvSpPr>
        <p:spPr>
          <a:xfrm>
            <a:off x="7405550" y="1154179"/>
            <a:ext cx="345537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LVEF &gt;40% </a:t>
            </a: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(n=302)</a:t>
            </a:r>
            <a:endParaRPr/>
          </a:p>
        </p:txBody>
      </p:sp>
      <p:sp>
        <p:nvSpPr>
          <p:cNvPr id="670" name="Google Shape;670;p23"/>
          <p:cNvSpPr txBox="1"/>
          <p:nvPr/>
        </p:nvSpPr>
        <p:spPr>
          <a:xfrm>
            <a:off x="1367542" y="1142304"/>
            <a:ext cx="344254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LVEF ≤40% </a:t>
            </a: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(n=206)</a:t>
            </a:r>
            <a:endParaRPr/>
          </a:p>
        </p:txBody>
      </p:sp>
      <p:grpSp>
        <p:nvGrpSpPr>
          <p:cNvPr id="671" name="Google Shape;671;p23"/>
          <p:cNvGrpSpPr/>
          <p:nvPr/>
        </p:nvGrpSpPr>
        <p:grpSpPr>
          <a:xfrm>
            <a:off x="82369" y="1772424"/>
            <a:ext cx="6012891" cy="4145786"/>
            <a:chOff x="82369" y="1772424"/>
            <a:chExt cx="6012891" cy="4145786"/>
          </a:xfrm>
        </p:grpSpPr>
        <p:pic>
          <p:nvPicPr>
            <p:cNvPr descr="A diagram of a patient's health&#10;&#10;Description automatically generated" id="672" name="Google Shape;672;p23"/>
            <p:cNvPicPr preferRelativeResize="0"/>
            <p:nvPr/>
          </p:nvPicPr>
          <p:blipFill rotWithShape="1">
            <a:blip r:embed="rId4">
              <a:alphaModFix/>
            </a:blip>
            <a:srcRect b="17534" l="0" r="0" t="0"/>
            <a:stretch/>
          </p:blipFill>
          <p:spPr>
            <a:xfrm>
              <a:off x="93264" y="1772424"/>
              <a:ext cx="5991100" cy="31320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diagram of a patient's health&#10;&#10;Description automatically generated" id="673" name="Google Shape;673;p23"/>
            <p:cNvPicPr preferRelativeResize="0"/>
            <p:nvPr/>
          </p:nvPicPr>
          <p:blipFill rotWithShape="1">
            <a:blip r:embed="rId4">
              <a:alphaModFix/>
            </a:blip>
            <a:srcRect b="356" l="13497" r="13581" t="83028"/>
            <a:stretch/>
          </p:blipFill>
          <p:spPr>
            <a:xfrm>
              <a:off x="82369" y="5049530"/>
              <a:ext cx="6012891" cy="8686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4" name="Google Shape;674;p23"/>
          <p:cNvGrpSpPr/>
          <p:nvPr/>
        </p:nvGrpSpPr>
        <p:grpSpPr>
          <a:xfrm>
            <a:off x="6137685" y="1786481"/>
            <a:ext cx="5991100" cy="4121306"/>
            <a:chOff x="6137685" y="1786481"/>
            <a:chExt cx="5991100" cy="4121306"/>
          </a:xfrm>
        </p:grpSpPr>
        <p:pic>
          <p:nvPicPr>
            <p:cNvPr descr="A diagram of a patient's health&#10;&#10;Description automatically generated" id="675" name="Google Shape;675;p23"/>
            <p:cNvPicPr preferRelativeResize="0"/>
            <p:nvPr/>
          </p:nvPicPr>
          <p:blipFill rotWithShape="1">
            <a:blip r:embed="rId5">
              <a:alphaModFix/>
            </a:blip>
            <a:srcRect b="0" l="13992" r="14568" t="83297"/>
            <a:stretch/>
          </p:blipFill>
          <p:spPr>
            <a:xfrm>
              <a:off x="6162176" y="5038591"/>
              <a:ext cx="5942119" cy="8691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diagram of a patient's health&#10;&#10;Description automatically generated" id="676" name="Google Shape;676;p23"/>
            <p:cNvPicPr preferRelativeResize="0"/>
            <p:nvPr/>
          </p:nvPicPr>
          <p:blipFill rotWithShape="1">
            <a:blip r:embed="rId5">
              <a:alphaModFix/>
            </a:blip>
            <a:srcRect b="17448" l="0" r="0" t="0"/>
            <a:stretch/>
          </p:blipFill>
          <p:spPr>
            <a:xfrm>
              <a:off x="6137685" y="1786481"/>
              <a:ext cx="5991100" cy="309428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p14:dur="250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24"/>
          <p:cNvSpPr txBox="1"/>
          <p:nvPr/>
        </p:nvSpPr>
        <p:spPr>
          <a:xfrm>
            <a:off x="0" y="712973"/>
            <a:ext cx="12192000" cy="559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- All-cause death, LVAD/HT, all HFHs, and all out-patient worsening HF events -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0028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24"/>
          <p:cNvSpPr txBox="1"/>
          <p:nvPr/>
        </p:nvSpPr>
        <p:spPr>
          <a:xfrm>
            <a:off x="7596011" y="1213556"/>
            <a:ext cx="3237681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LVEF &gt;40% </a:t>
            </a:r>
            <a:r>
              <a:rPr lang="en-US" sz="2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(n=302)</a:t>
            </a:r>
            <a:endParaRPr/>
          </a:p>
        </p:txBody>
      </p:sp>
      <p:sp>
        <p:nvSpPr>
          <p:cNvPr id="683" name="Google Shape;683;p24"/>
          <p:cNvSpPr txBox="1"/>
          <p:nvPr/>
        </p:nvSpPr>
        <p:spPr>
          <a:xfrm>
            <a:off x="4842934" y="6254044"/>
            <a:ext cx="2164375" cy="40011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1" baseline="-25000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interaction</a:t>
            </a: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&lt;0.0001</a:t>
            </a:r>
            <a:endParaRPr/>
          </a:p>
        </p:txBody>
      </p:sp>
      <p:pic>
        <p:nvPicPr>
          <p:cNvPr id="684" name="Google Shape;68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93506" cy="832207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24"/>
          <p:cNvSpPr txBox="1"/>
          <p:nvPr>
            <p:ph type="title"/>
          </p:nvPr>
        </p:nvSpPr>
        <p:spPr>
          <a:xfrm>
            <a:off x="838200" y="67734"/>
            <a:ext cx="10515600" cy="7891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b="1" lang="en-US" sz="3600"/>
              <a:t>Risk of all Cardiovascular Events </a:t>
            </a:r>
            <a:r>
              <a:rPr b="1" lang="en-US" sz="3600">
                <a:solidFill>
                  <a:srgbClr val="548135"/>
                </a:solidFill>
              </a:rPr>
              <a:t>by LVEF</a:t>
            </a:r>
            <a:endParaRPr/>
          </a:p>
        </p:txBody>
      </p:sp>
      <p:sp>
        <p:nvSpPr>
          <p:cNvPr id="686" name="Google Shape;686;p24"/>
          <p:cNvSpPr txBox="1"/>
          <p:nvPr/>
        </p:nvSpPr>
        <p:spPr>
          <a:xfrm>
            <a:off x="1660549" y="1213556"/>
            <a:ext cx="322646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LVEF ≤40% </a:t>
            </a:r>
            <a:r>
              <a:rPr lang="en-US" sz="2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(n=206)</a:t>
            </a:r>
            <a:endParaRPr/>
          </a:p>
        </p:txBody>
      </p:sp>
      <p:pic>
        <p:nvPicPr>
          <p:cNvPr descr="A graph of a number of events&#10;&#10;Description automatically generated" id="687" name="Google Shape;687;p24"/>
          <p:cNvPicPr preferRelativeResize="0"/>
          <p:nvPr/>
        </p:nvPicPr>
        <p:blipFill rotWithShape="1">
          <a:blip r:embed="rId4">
            <a:alphaModFix/>
          </a:blip>
          <a:srcRect b="0" l="0" r="1743" t="0"/>
          <a:stretch/>
        </p:blipFill>
        <p:spPr>
          <a:xfrm>
            <a:off x="65975" y="1735364"/>
            <a:ext cx="6005689" cy="42576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events and events&#10;&#10;Description automatically generated" id="688" name="Google Shape;688;p24"/>
          <p:cNvPicPr preferRelativeResize="0"/>
          <p:nvPr/>
        </p:nvPicPr>
        <p:blipFill rotWithShape="1">
          <a:blip r:embed="rId5">
            <a:alphaModFix/>
          </a:blip>
          <a:srcRect b="0" l="0" r="2298" t="0"/>
          <a:stretch/>
        </p:blipFill>
        <p:spPr>
          <a:xfrm>
            <a:off x="6051469" y="1746960"/>
            <a:ext cx="6059345" cy="4261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p14:dur="250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" name="Google Shape;69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93506" cy="832207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25"/>
          <p:cNvSpPr txBox="1"/>
          <p:nvPr>
            <p:ph type="title"/>
          </p:nvPr>
        </p:nvSpPr>
        <p:spPr>
          <a:xfrm>
            <a:off x="838200" y="67734"/>
            <a:ext cx="10515600" cy="7891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b="1" lang="en-US" sz="3600"/>
              <a:t>Risk of all Cardiovascular Events </a:t>
            </a:r>
            <a:r>
              <a:rPr b="1" lang="en-US" sz="3600">
                <a:solidFill>
                  <a:srgbClr val="548135"/>
                </a:solidFill>
              </a:rPr>
              <a:t>by LVEF</a:t>
            </a:r>
            <a:endParaRPr b="1" sz="3600">
              <a:solidFill>
                <a:srgbClr val="548135"/>
              </a:solidFill>
            </a:endParaRPr>
          </a:p>
        </p:txBody>
      </p:sp>
      <p:sp>
        <p:nvSpPr>
          <p:cNvPr id="695" name="Google Shape;695;p25"/>
          <p:cNvSpPr txBox="1"/>
          <p:nvPr>
            <p:ph idx="1" type="body"/>
          </p:nvPr>
        </p:nvSpPr>
        <p:spPr>
          <a:xfrm>
            <a:off x="0" y="690395"/>
            <a:ext cx="12192000" cy="559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</a:pPr>
            <a:r>
              <a:rPr lang="en-US" sz="2000"/>
              <a:t>- All-cause death, LVAD/HT, all HFHs, and all out-patient worsening HF events -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000"/>
              <a:buNone/>
            </a:pPr>
            <a:r>
              <a:t/>
            </a:r>
            <a:endParaRPr sz="2000"/>
          </a:p>
        </p:txBody>
      </p:sp>
      <p:graphicFrame>
        <p:nvGraphicFramePr>
          <p:cNvPr id="696" name="Google Shape;696;p25"/>
          <p:cNvGraphicFramePr/>
          <p:nvPr/>
        </p:nvGraphicFramePr>
        <p:xfrm>
          <a:off x="203201" y="1085763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{86C12DE0-C526-4470-9915-21085D0152D0}</a:tableStyleId>
              </a:tblPr>
              <a:tblGrid>
                <a:gridCol w="1896525"/>
                <a:gridCol w="1535300"/>
                <a:gridCol w="1591725"/>
                <a:gridCol w="1912150"/>
                <a:gridCol w="1541050"/>
                <a:gridCol w="1541050"/>
                <a:gridCol w="1767800"/>
              </a:tblGrid>
              <a:tr h="428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LVEF ≤40% 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LVEF &gt;40% 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 hMerge="1"/>
                <a:tc hMerge="1"/>
              </a:tr>
              <a:tr h="596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2-year rates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Shunt group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(N=101)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Placebo group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(N=108)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RR or HR         (95% CI)</a:t>
                      </a:r>
                      <a:endParaRPr/>
                    </a:p>
                  </a:txBody>
                  <a:tcPr marT="0" marB="0" marR="41475" marL="41475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Shunt group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(N=149)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Placebo group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(N=153)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RR or HR         (95% CI)</a:t>
                      </a:r>
                      <a:endParaRPr/>
                    </a:p>
                  </a:txBody>
                  <a:tcPr marT="0" marB="0" marR="41475" marL="41475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</a:tr>
              <a:tr h="669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 events</a:t>
                      </a:r>
                      <a:r>
                        <a:rPr baseline="3000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aseline="3000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76/155.2 (49.0%/year)</a:t>
                      </a:r>
                      <a:endParaRPr/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134/151.2 (88.6%/year)</a:t>
                      </a:r>
                      <a:endParaRPr/>
                    </a:p>
                  </a:txBody>
                  <a:tcPr marT="0" marB="0" marR="41475" marL="414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0.55 (0.42, 0.73)  </a:t>
                      </a:r>
                      <a:r>
                        <a:rPr b="1" lang="en-US" sz="16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P&lt;0.0001</a:t>
                      </a:r>
                      <a:endParaRPr b="1" sz="28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143/237.5 (60.2%/year)</a:t>
                      </a:r>
                      <a:endParaRPr/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88/2450 (35.9%/year)</a:t>
                      </a:r>
                      <a:endParaRPr/>
                    </a:p>
                  </a:txBody>
                  <a:tcPr marT="0" marB="0" marR="41475" marL="414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1.68 (1.29, 2.19)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P=0.0001</a:t>
                      </a:r>
                      <a:endParaRPr b="1" sz="28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9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All-cause death</a:t>
                      </a:r>
                      <a:r>
                        <a:rPr baseline="3000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aseline="3000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 (14.3%)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 (26.8%)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0.63 [0.31, 1.26] P=0.19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 (16.4%)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 (5.2%)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3.24 [1.38, 7.59] </a:t>
                      </a:r>
                      <a:r>
                        <a:rPr b="1" lang="en-US" sz="16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P=0.004</a:t>
                      </a:r>
                      <a:endParaRPr/>
                    </a:p>
                  </a:txBody>
                  <a:tcPr marT="0" marB="0" marR="68575" marL="68575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669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LVAD/HT</a:t>
                      </a:r>
                      <a:r>
                        <a:rPr baseline="3000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(1.5%)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 (9.0%)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0.16 [0.02, 1.32] </a:t>
                      </a:r>
                      <a:r>
                        <a:rPr lang="en-US" sz="16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P=0.051</a:t>
                      </a:r>
                      <a:endParaRPr/>
                    </a:p>
                  </a:txBody>
                  <a:tcPr marT="0" marB="0" marR="68575" marL="68575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(0.0%)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(0.0%)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/>
                    </a:p>
                  </a:txBody>
                  <a:tcPr marT="0" marB="0" marR="41475" marL="41475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669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 HFHs</a:t>
                      </a:r>
                      <a:r>
                        <a:rPr baseline="3000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1,3</a:t>
                      </a:r>
                      <a:endParaRPr baseline="3000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41/155.2 (26.0%/year)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78/151.2 (52.0%/year)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0.52 [0.31, 0.86] </a:t>
                      </a:r>
                      <a:r>
                        <a:rPr b="1" lang="en-US" sz="16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P=0.01</a:t>
                      </a:r>
                      <a:endParaRPr/>
                    </a:p>
                  </a:txBody>
                  <a:tcPr marT="0" marB="0" marR="68575" marL="68575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87/237.5 (37.0%/year)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47/245.0 (19.0%/year)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2.05 [1.35, 3.10] </a:t>
                      </a:r>
                      <a:r>
                        <a:rPr b="1" lang="en-US" sz="16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P=0.0008 </a:t>
                      </a:r>
                      <a:endParaRPr/>
                    </a:p>
                  </a:txBody>
                  <a:tcPr marT="0" marB="0" marR="68575" marL="68575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669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 out-pt WHFs</a:t>
                      </a:r>
                      <a:r>
                        <a:rPr baseline="3000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1,3</a:t>
                      </a:r>
                      <a:endParaRPr baseline="3000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41475" marL="414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21/155.2 (14.0%/year)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30/151.2 (20.0%/year)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0.70 [0.39, 1.23] P=0.21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34/237.5 (14.0%/year)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34/245.0 (14.0%/year)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1.04 [0.64, 1.68] P=0.88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97" name="Google Shape;697;p25"/>
          <p:cNvSpPr txBox="1"/>
          <p:nvPr/>
        </p:nvSpPr>
        <p:spPr>
          <a:xfrm>
            <a:off x="146756" y="5486400"/>
            <a:ext cx="617508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no. of events/total no. of patient-years of follow-up (annualized rate) with relative rate ratio (95% CI)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Time-to-first event analysis – n events (Kaplan-Meier estimated rate) with HR (95% CI) from a Cox model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HR (95% CI) from a joint frailty model accounting for the competing risk of death 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p14:dur="250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diagram of a graph&#10;&#10;Description automatically generated with medium confidence" id="702" name="Google Shape;702;p26"/>
          <p:cNvPicPr preferRelativeResize="0"/>
          <p:nvPr/>
        </p:nvPicPr>
        <p:blipFill rotWithShape="1">
          <a:blip r:embed="rId3">
            <a:alphaModFix/>
          </a:blip>
          <a:srcRect b="82856" l="0" r="0" t="8964"/>
          <a:stretch/>
        </p:blipFill>
        <p:spPr>
          <a:xfrm>
            <a:off x="7912813" y="1654139"/>
            <a:ext cx="3205225" cy="4109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iagram of a graph&#10;&#10;Description automatically generated with medium confidence" id="703" name="Google Shape;703;p26"/>
          <p:cNvPicPr preferRelativeResize="0"/>
          <p:nvPr/>
        </p:nvPicPr>
        <p:blipFill rotWithShape="1">
          <a:blip r:embed="rId3">
            <a:alphaModFix/>
          </a:blip>
          <a:srcRect b="0" l="0" r="0" t="82209"/>
          <a:stretch/>
        </p:blipFill>
        <p:spPr>
          <a:xfrm>
            <a:off x="7912813" y="5147352"/>
            <a:ext cx="3205225" cy="8938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iagram of a graph&#10;&#10;Description automatically generated with medium confidence" id="704" name="Google Shape;704;p26"/>
          <p:cNvPicPr preferRelativeResize="0"/>
          <p:nvPr/>
        </p:nvPicPr>
        <p:blipFill rotWithShape="1">
          <a:blip r:embed="rId3">
            <a:alphaModFix/>
          </a:blip>
          <a:srcRect b="20004" l="0" r="0" t="66906"/>
          <a:stretch/>
        </p:blipFill>
        <p:spPr>
          <a:xfrm>
            <a:off x="7912813" y="4859677"/>
            <a:ext cx="3205225" cy="6575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iagram of a graph&#10;&#10;Description automatically generated with medium confidence" id="705" name="Google Shape;705;p26"/>
          <p:cNvPicPr preferRelativeResize="0"/>
          <p:nvPr/>
        </p:nvPicPr>
        <p:blipFill rotWithShape="1">
          <a:blip r:embed="rId3">
            <a:alphaModFix/>
          </a:blip>
          <a:srcRect b="50853" l="0" r="0" t="37490"/>
          <a:stretch/>
        </p:blipFill>
        <p:spPr>
          <a:xfrm>
            <a:off x="7912813" y="2948683"/>
            <a:ext cx="3205225" cy="585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iagram of a graph&#10;&#10;Description automatically generated with medium confidence" id="706" name="Google Shape;706;p26"/>
          <p:cNvPicPr preferRelativeResize="0"/>
          <p:nvPr/>
        </p:nvPicPr>
        <p:blipFill rotWithShape="1">
          <a:blip r:embed="rId3">
            <a:alphaModFix/>
          </a:blip>
          <a:srcRect b="61452" l="0" r="0" t="26483"/>
          <a:stretch/>
        </p:blipFill>
        <p:spPr>
          <a:xfrm>
            <a:off x="7912813" y="2393879"/>
            <a:ext cx="3205225" cy="6061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iagram of a graph&#10;&#10;Description automatically generated with medium confidence" id="707" name="Google Shape;707;p26"/>
          <p:cNvPicPr preferRelativeResize="0"/>
          <p:nvPr/>
        </p:nvPicPr>
        <p:blipFill rotWithShape="1">
          <a:blip r:embed="rId3">
            <a:alphaModFix/>
          </a:blip>
          <a:srcRect b="74301" l="0" r="0" t="16906"/>
          <a:stretch/>
        </p:blipFill>
        <p:spPr>
          <a:xfrm>
            <a:off x="7912813" y="1952090"/>
            <a:ext cx="3205225" cy="4417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iagram of a graph&#10;&#10;Description automatically generated with medium confidence" id="708" name="Google Shape;708;p26"/>
          <p:cNvPicPr preferRelativeResize="0"/>
          <p:nvPr/>
        </p:nvPicPr>
        <p:blipFill rotWithShape="1">
          <a:blip r:embed="rId3">
            <a:alphaModFix/>
          </a:blip>
          <a:srcRect b="27538" l="0" r="0" t="58556"/>
          <a:stretch/>
        </p:blipFill>
        <p:spPr>
          <a:xfrm>
            <a:off x="7912813" y="4232952"/>
            <a:ext cx="3205225" cy="6986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iagram of a graph&#10;&#10;Description automatically generated with medium confidence" id="709" name="Google Shape;709;p26"/>
          <p:cNvPicPr preferRelativeResize="0"/>
          <p:nvPr/>
        </p:nvPicPr>
        <p:blipFill rotWithShape="1">
          <a:blip r:embed="rId3">
            <a:alphaModFix/>
          </a:blip>
          <a:srcRect b="38751" l="0" r="0" t="46320"/>
          <a:stretch/>
        </p:blipFill>
        <p:spPr>
          <a:xfrm>
            <a:off x="7912813" y="3503487"/>
            <a:ext cx="3205225" cy="750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693506" cy="8322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iagram of a graph&#10;&#10;Description automatically generated with medium confidence" id="711" name="Google Shape;711;p26"/>
          <p:cNvPicPr preferRelativeResize="0"/>
          <p:nvPr/>
        </p:nvPicPr>
        <p:blipFill rotWithShape="1">
          <a:blip r:embed="rId3">
            <a:alphaModFix/>
          </a:blip>
          <a:srcRect b="95296" l="27887" r="17941" t="817"/>
          <a:stretch/>
        </p:blipFill>
        <p:spPr>
          <a:xfrm>
            <a:off x="8455631" y="1345916"/>
            <a:ext cx="2284649" cy="256854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26"/>
          <p:cNvSpPr txBox="1"/>
          <p:nvPr/>
        </p:nvSpPr>
        <p:spPr>
          <a:xfrm>
            <a:off x="838200" y="135830"/>
            <a:ext cx="10515600" cy="789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Risk of Cardiovascular Events </a:t>
            </a:r>
            <a:r>
              <a:rPr b="1" lang="en-US" sz="36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by LVEF</a:t>
            </a:r>
            <a:endParaRPr b="1" sz="3600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13" name="Google Shape;713;p26"/>
          <p:cNvGraphicFramePr/>
          <p:nvPr/>
        </p:nvGraphicFramePr>
        <p:xfrm>
          <a:off x="113016" y="64250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{86C12DE0-C526-4470-9915-21085D0152D0}</a:tableStyleId>
              </a:tblPr>
              <a:tblGrid>
                <a:gridCol w="4890500"/>
                <a:gridCol w="1674675"/>
                <a:gridCol w="1592500"/>
                <a:gridCol w="2661000"/>
                <a:gridCol w="1160975"/>
              </a:tblGrid>
              <a:tr h="892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C00000"/>
                          </a:solidFill>
                        </a:rPr>
                        <a:t>LVEF ≤40%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HR or RRR            [95% CI]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70C0"/>
                          </a:solidFill>
                        </a:rPr>
                        <a:t>LVEF &gt;40%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HR or RRR            [95% CI]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Hazard ratio or relative rate ratio [95% CI]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P-value for interaction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All-cause death </a:t>
                      </a: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</a:rPr>
                        <a:t>through 2 years,</a:t>
                      </a:r>
                      <a:r>
                        <a:rPr b="0" baseline="30000" lang="en-US" sz="1400" u="none" cap="none" strike="noStrik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</a:rPr>
                        <a:t>time to first</a:t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t/>
                      </a:r>
                      <a:endParaRPr b="1" i="0" sz="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0.63 [0.31, 1.26]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t/>
                      </a:r>
                      <a:endParaRPr b="1" i="0" sz="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3.24 [1.38, 7.59]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"/>
                        <a:buFont typeface="Arial"/>
                        <a:buNone/>
                      </a:pPr>
                      <a:r>
                        <a:t/>
                      </a:r>
                      <a:endParaRPr b="1" i="0" sz="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0.0036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HT or LVAD implantation </a:t>
                      </a: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</a:rPr>
                        <a:t>through 2 years,</a:t>
                      </a:r>
                      <a:r>
                        <a:rPr b="0" baseline="30000" lang="en-US" sz="1400" u="none" cap="none" strike="noStrik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</a:rPr>
                        <a:t>time to first</a:t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b="0" i="0" sz="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0.16 [0.02. 1.32]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b="0" i="0" sz="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-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b="0" i="0" sz="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-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5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b="0" i="0" sz="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Heart failure hospitalizations (HFHs), </a:t>
                      </a: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</a:rPr>
                        <a:t>all through 2 years – no. of events/total no. of pt-yr (annualized rate), JF model</a:t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b="0" i="0" sz="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0.52 [0.31, 0.86]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b="0" i="0" sz="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2.05 [1.35, 3.10]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b="0" i="0" sz="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&lt;0.0001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5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Outpatient worsening HF events, </a:t>
                      </a: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</a:rPr>
                        <a:t>all through 2 years – no. of events/total no. of pt-yr (annualized rate), JF model</a:t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 0.70 [0.39, 1.23]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1.04 [0.64, 1.68]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0.27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5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All-cause death or HT or LVAD implantation </a:t>
                      </a: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</a:rPr>
                        <a:t>through 2 years,</a:t>
                      </a:r>
                      <a:r>
                        <a:rPr b="0" baseline="30000" lang="en-US" sz="1400" u="none" cap="none" strike="noStrik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</a:rPr>
                        <a:t>time to first</a:t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0.52 [0.27, 1.00]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3.24 [1.38, 7.59]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0.0008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5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All-cause death, HT or LVAD, and HFHs, </a:t>
                      </a: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</a:rPr>
                        <a:t>all events through 2 years – no. of events/total no. of patient-yr-yr (annualized rate)</a:t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0.52 [0.37, 0.71]*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2.08 [1.50, 2.88]*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&lt;0.0001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2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1"/>
                          </a:solidFill>
                        </a:rPr>
                        <a:t>All-cause death, HT or LVAD, HFH and outpatient worsening HF events, </a:t>
                      </a: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</a:rPr>
                        <a:t>all through 2 years – no.  of events/total no. of patient-yr (annualized rate)</a:t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0.55 [0.42, 0.73]*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1.68 [1.29, 2.19]*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&lt;0.0001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14" name="Google Shape;714;p26"/>
          <p:cNvSpPr txBox="1"/>
          <p:nvPr/>
        </p:nvSpPr>
        <p:spPr>
          <a:xfrm>
            <a:off x="5959082" y="5825448"/>
            <a:ext cx="140294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*RRR (otherwise HR)</a:t>
            </a:r>
            <a:endParaRPr/>
          </a:p>
        </p:txBody>
      </p:sp>
    </p:spTree>
  </p:cSld>
  <p:clrMapOvr>
    <a:masterClrMapping/>
  </p:clrMapOvr>
  <p:transition p14:dur="250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Google Shape;71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93506" cy="832207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27"/>
          <p:cNvSpPr txBox="1"/>
          <p:nvPr>
            <p:ph type="title"/>
          </p:nvPr>
        </p:nvSpPr>
        <p:spPr>
          <a:xfrm>
            <a:off x="838200" y="67734"/>
            <a:ext cx="10515600" cy="7891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b="1" lang="en-US" sz="3600"/>
              <a:t>Risk of all Cardiovascular Events </a:t>
            </a:r>
            <a:r>
              <a:rPr b="1" lang="en-US" sz="3600">
                <a:solidFill>
                  <a:srgbClr val="548135"/>
                </a:solidFill>
              </a:rPr>
              <a:t>by LVEF</a:t>
            </a:r>
            <a:endParaRPr b="1" sz="3600">
              <a:solidFill>
                <a:srgbClr val="548135"/>
              </a:solidFill>
            </a:endParaRPr>
          </a:p>
        </p:txBody>
      </p:sp>
      <p:sp>
        <p:nvSpPr>
          <p:cNvPr id="721" name="Google Shape;721;p27"/>
          <p:cNvSpPr txBox="1"/>
          <p:nvPr>
            <p:ph idx="1" type="body"/>
          </p:nvPr>
        </p:nvSpPr>
        <p:spPr>
          <a:xfrm>
            <a:off x="0" y="712973"/>
            <a:ext cx="12192000" cy="559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</a:pPr>
            <a:r>
              <a:rPr lang="en-US" sz="2400"/>
              <a:t>- All-cause death, LVAD/HT, all HFHs, and all out-patient worsening HF events -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856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descr="A graph with red lines and green lines&#10;&#10;Description automatically generated" id="722" name="Google Shape;722;p27"/>
          <p:cNvPicPr preferRelativeResize="0"/>
          <p:nvPr/>
        </p:nvPicPr>
        <p:blipFill rotWithShape="1">
          <a:blip r:embed="rId4">
            <a:alphaModFix/>
          </a:blip>
          <a:srcRect b="4117" l="3531" r="0" t="0"/>
          <a:stretch/>
        </p:blipFill>
        <p:spPr>
          <a:xfrm>
            <a:off x="2923821" y="1205088"/>
            <a:ext cx="5960533" cy="4563534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27"/>
          <p:cNvSpPr txBox="1"/>
          <p:nvPr/>
        </p:nvSpPr>
        <p:spPr>
          <a:xfrm rot="-5400000">
            <a:off x="942160" y="3025480"/>
            <a:ext cx="321754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Shunt minus control arm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event rate difference</a:t>
            </a:r>
            <a:endParaRPr/>
          </a:p>
        </p:txBody>
      </p:sp>
      <p:sp>
        <p:nvSpPr>
          <p:cNvPr id="724" name="Google Shape;724;p27"/>
          <p:cNvSpPr txBox="1"/>
          <p:nvPr/>
        </p:nvSpPr>
        <p:spPr>
          <a:xfrm>
            <a:off x="5424311" y="5695244"/>
            <a:ext cx="11806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LVEF (%)</a:t>
            </a:r>
            <a:endParaRPr/>
          </a:p>
        </p:txBody>
      </p:sp>
    </p:spTree>
  </p:cSld>
  <p:clrMapOvr>
    <a:masterClrMapping/>
  </p:clrMapOvr>
  <p:transition p14:dur="250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Google Shape;72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93506" cy="832207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28"/>
          <p:cNvSpPr txBox="1"/>
          <p:nvPr>
            <p:ph type="title"/>
          </p:nvPr>
        </p:nvSpPr>
        <p:spPr>
          <a:xfrm>
            <a:off x="838200" y="82579"/>
            <a:ext cx="10515600" cy="7891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b="1" lang="en-US" sz="3600"/>
              <a:t>Change in KCCQ-OSS Over Time </a:t>
            </a:r>
            <a:r>
              <a:rPr b="1" lang="en-US" sz="3600">
                <a:solidFill>
                  <a:srgbClr val="548135"/>
                </a:solidFill>
              </a:rPr>
              <a:t>by LVEF</a:t>
            </a:r>
            <a:endParaRPr b="1" sz="3600">
              <a:solidFill>
                <a:srgbClr val="548135"/>
              </a:solidFill>
            </a:endParaRPr>
          </a:p>
        </p:txBody>
      </p:sp>
      <p:pic>
        <p:nvPicPr>
          <p:cNvPr descr="A graph of a number of patients&#10;&#10;Description automatically generated" id="731" name="Google Shape;731;p28"/>
          <p:cNvPicPr preferRelativeResize="0"/>
          <p:nvPr/>
        </p:nvPicPr>
        <p:blipFill rotWithShape="1">
          <a:blip r:embed="rId4">
            <a:alphaModFix/>
          </a:blip>
          <a:srcRect b="600" l="0" r="3170" t="0"/>
          <a:stretch/>
        </p:blipFill>
        <p:spPr>
          <a:xfrm>
            <a:off x="6226182" y="1312302"/>
            <a:ext cx="5694885" cy="4401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a number of patients&#10;&#10;Description automatically generated" id="732" name="Google Shape;732;p28"/>
          <p:cNvPicPr preferRelativeResize="0"/>
          <p:nvPr/>
        </p:nvPicPr>
        <p:blipFill rotWithShape="1">
          <a:blip r:embed="rId5">
            <a:alphaModFix/>
          </a:blip>
          <a:srcRect b="0" l="0" r="3701" t="0"/>
          <a:stretch/>
        </p:blipFill>
        <p:spPr>
          <a:xfrm>
            <a:off x="206328" y="1301266"/>
            <a:ext cx="5719719" cy="4389590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28"/>
          <p:cNvSpPr txBox="1"/>
          <p:nvPr/>
        </p:nvSpPr>
        <p:spPr>
          <a:xfrm>
            <a:off x="2055660" y="818446"/>
            <a:ext cx="322646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LVEF ≤40% </a:t>
            </a:r>
            <a:r>
              <a:rPr lang="en-US" sz="2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(n=206)</a:t>
            </a:r>
            <a:endParaRPr/>
          </a:p>
        </p:txBody>
      </p:sp>
      <p:sp>
        <p:nvSpPr>
          <p:cNvPr id="734" name="Google Shape;734;p28"/>
          <p:cNvSpPr txBox="1"/>
          <p:nvPr/>
        </p:nvSpPr>
        <p:spPr>
          <a:xfrm>
            <a:off x="8075674" y="818446"/>
            <a:ext cx="3237681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LVEF &gt;40% </a:t>
            </a:r>
            <a:r>
              <a:rPr lang="en-US" sz="2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(n=302)</a:t>
            </a:r>
            <a:endParaRPr/>
          </a:p>
        </p:txBody>
      </p:sp>
      <p:sp>
        <p:nvSpPr>
          <p:cNvPr id="735" name="Google Shape;735;p28"/>
          <p:cNvSpPr txBox="1"/>
          <p:nvPr/>
        </p:nvSpPr>
        <p:spPr>
          <a:xfrm>
            <a:off x="1241779" y="3481190"/>
            <a:ext cx="4876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Change from baseline through 1 year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12.2 ± 20.5 vs. 11.4 ± 20.5, P=0.89</a:t>
            </a:r>
            <a:endParaRPr/>
          </a:p>
        </p:txBody>
      </p:sp>
      <p:sp>
        <p:nvSpPr>
          <p:cNvPr id="736" name="Google Shape;736;p28"/>
          <p:cNvSpPr txBox="1"/>
          <p:nvPr/>
        </p:nvSpPr>
        <p:spPr>
          <a:xfrm>
            <a:off x="7298268" y="3481190"/>
            <a:ext cx="4876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Change from baseline through 1 year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7.4 ± 22.1 vs. 9.4 ± 21.8, P=0.51</a:t>
            </a:r>
            <a:endParaRPr/>
          </a:p>
        </p:txBody>
      </p:sp>
    </p:spTree>
  </p:cSld>
  <p:clrMapOvr>
    <a:masterClrMapping/>
  </p:clrMapOvr>
  <p:transition p14:dur="250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Google Shape;74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93506" cy="832207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29"/>
          <p:cNvSpPr txBox="1"/>
          <p:nvPr>
            <p:ph type="title"/>
          </p:nvPr>
        </p:nvSpPr>
        <p:spPr>
          <a:xfrm>
            <a:off x="838200" y="135467"/>
            <a:ext cx="10515600" cy="7891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600"/>
              <a:buFont typeface="Arial"/>
              <a:buNone/>
            </a:pPr>
            <a:r>
              <a:rPr b="1" lang="en-US" sz="3600"/>
              <a:t>Limitations</a:t>
            </a:r>
            <a:endParaRPr/>
          </a:p>
        </p:txBody>
      </p:sp>
      <p:sp>
        <p:nvSpPr>
          <p:cNvPr id="743" name="Google Shape;743;p29"/>
          <p:cNvSpPr txBox="1"/>
          <p:nvPr/>
        </p:nvSpPr>
        <p:spPr>
          <a:xfrm>
            <a:off x="635990" y="853958"/>
            <a:ext cx="10920020" cy="51398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93688" lvl="0" marL="29368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rabicPeriod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present results apply only to the profile of the pts enrolled and treated with the Ventura inter-atrial shunt</a:t>
            </a:r>
            <a:endParaRPr/>
          </a:p>
          <a:p>
            <a:pPr indent="-293688" lvl="0" marL="293688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rabicPeriod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reduced and preserved LVEF groups, although pre-specified randomized strata, were not individually powered for effectiveness; the results within each strata must therefore be considered exploratory</a:t>
            </a:r>
            <a:endParaRPr/>
          </a:p>
          <a:p>
            <a:pPr indent="-236537" lvl="1" marL="693738" marR="0" rtl="0" algn="l"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However, the strong interaction (P&lt;0.0001) and spline curve analysis for cardiovascular events suggests these findings are not due to play of chance</a:t>
            </a:r>
            <a:endParaRPr/>
          </a:p>
          <a:p>
            <a:pPr indent="-293688" lvl="0" marL="293688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AutoNum type="arabicPeriod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large and similar increase in KCCQ-OSS in both the device and control groups emphasizes the relevance of the placebo effect and the necessity for blinded trials</a:t>
            </a:r>
            <a:endParaRPr/>
          </a:p>
          <a:p>
            <a:pPr indent="-236537" lvl="1" marL="693738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Moreover, the similar magnitude of KCCQ-OSS improvement and the lack of between-group differences in this metric despite a large decrease in HFHs in shunt-treated pts with reduced LVEF and a large increase in HFHs and mortality in shunt-treated pts with preserved LVEF confounds its interpretation in blinded (and open-label) trials</a:t>
            </a:r>
            <a:endParaRPr b="0" i="0" sz="22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p14:dur="250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"/>
          <p:cNvSpPr txBox="1"/>
          <p:nvPr>
            <p:ph type="title"/>
          </p:nvPr>
        </p:nvSpPr>
        <p:spPr>
          <a:xfrm>
            <a:off x="838200" y="314699"/>
            <a:ext cx="10515600" cy="7891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4000"/>
              <a:buFont typeface="Arial"/>
              <a:buNone/>
            </a:pPr>
            <a:r>
              <a:rPr b="1" lang="en-US" sz="4000"/>
              <a:t>Objectives and Trial Design</a:t>
            </a:r>
            <a:endParaRPr/>
          </a:p>
        </p:txBody>
      </p:sp>
      <p:sp>
        <p:nvSpPr>
          <p:cNvPr id="411" name="Google Shape;411;p3"/>
          <p:cNvSpPr txBox="1"/>
          <p:nvPr>
            <p:ph idx="1" type="body"/>
          </p:nvPr>
        </p:nvSpPr>
        <p:spPr>
          <a:xfrm>
            <a:off x="865495" y="1109222"/>
            <a:ext cx="10461011" cy="4807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000"/>
              <a:buChar char="•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We therefore sought to determine the safety and effectiveness of the V-Wave Ventura IAS device in symptomatic HF patients with </a:t>
            </a:r>
            <a:r>
              <a:rPr lang="en-US" sz="3000" u="sng">
                <a:latin typeface="Arial"/>
                <a:ea typeface="Arial"/>
                <a:cs typeface="Arial"/>
                <a:sym typeface="Arial"/>
              </a:rPr>
              <a:t>any LVEF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 in a randomised, double-blind, placebo-procedure-controlled, multicenter trial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>
                <a:srgbClr val="002856"/>
              </a:buClr>
              <a:buSzPts val="3000"/>
              <a:buChar char="•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Given uncertainty as to whether the response to an IAS would vary according to systolic function, </a:t>
            </a:r>
            <a:r>
              <a:rPr lang="en-US" sz="3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stratified randomizations were performed in patients with reduced (≤40%) and preserved (&gt;40%) LVEF </a:t>
            </a:r>
            <a:endParaRPr/>
          </a:p>
        </p:txBody>
      </p:sp>
      <p:pic>
        <p:nvPicPr>
          <p:cNvPr id="412" name="Google Shape;41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93506" cy="832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p14:dur="250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" name="Google Shape;74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93506" cy="832207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30"/>
          <p:cNvSpPr txBox="1"/>
          <p:nvPr>
            <p:ph type="title"/>
          </p:nvPr>
        </p:nvSpPr>
        <p:spPr>
          <a:xfrm>
            <a:off x="838200" y="301720"/>
            <a:ext cx="10515600" cy="7891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4000"/>
              <a:buFont typeface="Arial"/>
              <a:buNone/>
            </a:pPr>
            <a:r>
              <a:rPr b="1" lang="en-US" sz="4000"/>
              <a:t>Conclusions</a:t>
            </a:r>
            <a:endParaRPr/>
          </a:p>
        </p:txBody>
      </p:sp>
      <p:sp>
        <p:nvSpPr>
          <p:cNvPr id="750" name="Google Shape;750;p30"/>
          <p:cNvSpPr txBox="1"/>
          <p:nvPr/>
        </p:nvSpPr>
        <p:spPr>
          <a:xfrm>
            <a:off x="495795" y="1145647"/>
            <a:ext cx="10952018" cy="4339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Transcatheter implantation of the Ventura inter-atrial shunt was safe but did not reduce symptoms or improve prognosis through 2 years in patients with HF across the full range of all LVEF </a:t>
            </a:r>
            <a:endParaRPr/>
          </a:p>
          <a:p>
            <a:pPr indent="-285750" lvl="0" marL="28575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results from a pre-specified stratified analysis suggest that inter-atrial shunt implantation is beneficial in patients with reduced LVEF and harmful in patients with preserved LVEF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p14:dur="250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"/>
          <p:cNvSpPr txBox="1"/>
          <p:nvPr>
            <p:ph type="title"/>
          </p:nvPr>
        </p:nvSpPr>
        <p:spPr>
          <a:xfrm>
            <a:off x="916517" y="76505"/>
            <a:ext cx="10358967" cy="755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4000"/>
              <a:buFont typeface="Arial"/>
              <a:buNone/>
            </a:pPr>
            <a:r>
              <a:rPr b="1" lang="en-US" sz="4000">
                <a:latin typeface="Arial"/>
                <a:ea typeface="Arial"/>
                <a:cs typeface="Arial"/>
                <a:sym typeface="Arial"/>
              </a:rPr>
              <a:t>V-Wave Ventura Inter-atrial Shunt</a:t>
            </a:r>
            <a:endParaRPr/>
          </a:p>
        </p:txBody>
      </p:sp>
      <p:cxnSp>
        <p:nvCxnSpPr>
          <p:cNvPr id="419" name="Google Shape;419;p4"/>
          <p:cNvCxnSpPr/>
          <p:nvPr/>
        </p:nvCxnSpPr>
        <p:spPr>
          <a:xfrm>
            <a:off x="0" y="6069484"/>
            <a:ext cx="12192000" cy="0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0" name="Google Shape;420;p4"/>
          <p:cNvSpPr txBox="1"/>
          <p:nvPr/>
        </p:nvSpPr>
        <p:spPr>
          <a:xfrm>
            <a:off x="1507222" y="6223642"/>
            <a:ext cx="9177556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Length: 12mm; LA diameter: 14mm; RA diameter: 11mm;</a:t>
            </a:r>
            <a:endParaRPr/>
          </a:p>
          <a:p>
            <a:pPr indent="0" lvl="0" marL="127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Neck diameter: 5.1mm; Qp/Qs: approximately 1.2:1</a:t>
            </a:r>
            <a:endParaRPr/>
          </a:p>
        </p:txBody>
      </p:sp>
      <p:pic>
        <p:nvPicPr>
          <p:cNvPr id="421" name="Google Shape;42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701" y="811393"/>
            <a:ext cx="11350599" cy="5157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693506" cy="832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p14:dur="250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"/>
          <p:cNvSpPr txBox="1"/>
          <p:nvPr>
            <p:ph type="title"/>
          </p:nvPr>
        </p:nvSpPr>
        <p:spPr>
          <a:xfrm>
            <a:off x="838200" y="150313"/>
            <a:ext cx="10515600" cy="7891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4000"/>
              <a:buFont typeface="Arial"/>
              <a:buNone/>
            </a:pPr>
            <a:r>
              <a:rPr b="1" lang="en-US" sz="4000"/>
              <a:t>Key Inclusion Criteria</a:t>
            </a:r>
            <a:endParaRPr/>
          </a:p>
        </p:txBody>
      </p:sp>
      <p:sp>
        <p:nvSpPr>
          <p:cNvPr id="428" name="Google Shape;428;p5"/>
          <p:cNvSpPr txBox="1"/>
          <p:nvPr>
            <p:ph idx="1" type="body"/>
          </p:nvPr>
        </p:nvSpPr>
        <p:spPr>
          <a:xfrm>
            <a:off x="1084754" y="925158"/>
            <a:ext cx="10365340" cy="5085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89" lvl="0" marL="474121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AutoNum type="arabicPeriod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Ischemic or non-ischemic cardiomyopathy with </a:t>
            </a:r>
            <a:r>
              <a:rPr b="1" lang="en-US" sz="26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any LVEF</a:t>
            </a:r>
            <a:r>
              <a:rPr b="1" lang="en-US" sz="2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r>
              <a:rPr lang="en-US" sz="2600">
                <a:latin typeface="Arial"/>
                <a:ea typeface="Arial"/>
                <a:cs typeface="Arial"/>
                <a:sym typeface="Arial"/>
              </a:rPr>
              <a:t>and documented HF for at least 6 months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-457189" lvl="0" marL="474121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AutoNum type="arabicPeriod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NYHA class II, III, or ambulatory IV functional class despite maximally-tolerated class I GDMT and cardiac rhythm management device therapy for HF as assessed by a central eligibility committee </a:t>
            </a:r>
            <a:endParaRPr/>
          </a:p>
          <a:p>
            <a:pPr indent="-457189" lvl="0" marL="474121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AutoNum type="arabicPeriod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HF hospitalization within the prior 12 months and/or an elevated (BMI-adjusted) BNP/NT-proBNP (both required for NYHA II)</a:t>
            </a:r>
            <a:endParaRPr/>
          </a:p>
          <a:p>
            <a:pPr indent="-457189" lvl="0" marL="474121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AutoNum type="arabicPeriod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6MWT</a:t>
            </a:r>
            <a:r>
              <a:rPr b="1" lang="en-US" sz="26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>
                <a:latin typeface="Arial"/>
                <a:ea typeface="Arial"/>
                <a:cs typeface="Arial"/>
                <a:sym typeface="Arial"/>
              </a:rPr>
              <a:t>≥100 meters - ≤450 meters</a:t>
            </a:r>
            <a:endParaRPr/>
          </a:p>
          <a:p>
            <a:pPr indent="-457189" lvl="0" marL="474121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AutoNum type="arabicPeriod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Written, informed consent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93506" cy="832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p14:dur="250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"/>
          <p:cNvSpPr txBox="1"/>
          <p:nvPr>
            <p:ph idx="1" type="body"/>
          </p:nvPr>
        </p:nvSpPr>
        <p:spPr>
          <a:xfrm>
            <a:off x="1136793" y="1214383"/>
            <a:ext cx="9959511" cy="484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9575" lvl="0" marL="4095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2400"/>
              <a:buFont typeface="Arial"/>
              <a:buAutoNum type="arabicPeriod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Resting SBP &lt;90 or &gt;160 mmHg or intractable HF </a:t>
            </a:r>
            <a:endParaRPr/>
          </a:p>
          <a:p>
            <a:pPr indent="-409575" lvl="0" marL="409575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2856"/>
              </a:buClr>
              <a:buSzPts val="2400"/>
              <a:buFont typeface="Arial"/>
              <a:buAutoNum type="arabicPeriod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Severe pulmonary hypertension defined as PASP &gt;70 mmHg by echo/Doppler or PVR &gt;4.0 WU on RHC that cannot be reduced by vasodilator therapy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409575" lvl="0" marL="409575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2856"/>
              </a:buClr>
              <a:buSzPts val="2400"/>
              <a:buFont typeface="Arial"/>
              <a:buAutoNum type="arabicPeriod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RV dysfunction defined as TAPSE &lt;12 mm or RVFAC ≤25% on TTE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409575" lvl="0" marL="409575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2856"/>
              </a:buClr>
              <a:buSzPts val="2400"/>
              <a:buFont typeface="Arial"/>
              <a:buAutoNum type="arabicPeriod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LVEDD &gt;8 cm on TTE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409575" lvl="0" marL="409575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2856"/>
              </a:buClr>
              <a:buSzPts val="2400"/>
              <a:buFont typeface="Arial"/>
              <a:buAutoNum type="arabicPeriod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ASD, PFO, APVR, corrected CHD, severe valve lesions</a:t>
            </a:r>
            <a:endParaRPr/>
          </a:p>
          <a:p>
            <a:pPr indent="-409575" lvl="0" marL="409575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2856"/>
              </a:buClr>
              <a:buSzPts val="2400"/>
              <a:buFont typeface="Arial"/>
              <a:buAutoNum type="arabicPeriod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Transseptal procedure for another indication planned within 6 months 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5" name="Google Shape;43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93506" cy="832207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6"/>
          <p:cNvSpPr txBox="1"/>
          <p:nvPr/>
        </p:nvSpPr>
        <p:spPr>
          <a:xfrm>
            <a:off x="990600" y="302713"/>
            <a:ext cx="10515600" cy="7891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Key Clinical Exclusion Criteria</a:t>
            </a:r>
            <a:endParaRPr/>
          </a:p>
        </p:txBody>
      </p:sp>
    </p:spTree>
  </p:cSld>
  <p:clrMapOvr>
    <a:masterClrMapping/>
  </p:clrMapOvr>
  <p:transition p14:dur="250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7"/>
          <p:cNvSpPr txBox="1"/>
          <p:nvPr>
            <p:ph idx="1" type="body"/>
          </p:nvPr>
        </p:nvSpPr>
        <p:spPr>
          <a:xfrm>
            <a:off x="839097" y="1251611"/>
            <a:ext cx="10714615" cy="484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Arial"/>
              <a:buAutoNum type="arabicPeriod"/>
            </a:pPr>
            <a:r>
              <a:rPr lang="en-US" sz="2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Anatomical anomaly that precludes implanting the IAS across the fossa ovalis (FO) including:                                                                         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2600">
                <a:latin typeface="Arial"/>
                <a:ea typeface="Arial"/>
                <a:cs typeface="Arial"/>
                <a:sym typeface="Arial"/>
              </a:rPr>
              <a:t>inimal FO thickness &gt;6 mm or length &lt;10 mm; ASD or PFO with &gt;trace shunting; atrial septal aneurysm; intracardiac thrombus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Arial"/>
              <a:buAutoNum type="arabicPeriod"/>
            </a:pPr>
            <a:r>
              <a:rPr lang="en-US" sz="2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Hemodynamic, heart rhythm, or respiratory instability including:  </a:t>
            </a:r>
            <a:r>
              <a:rPr lang="en-US" sz="2600">
                <a:latin typeface="Arial"/>
                <a:ea typeface="Arial"/>
                <a:cs typeface="Arial"/>
                <a:sym typeface="Arial"/>
              </a:rPr>
              <a:t>Mean PCWP &lt;7 mmHg or &gt;35 mmHg; RAP ≥ LAP (or PCWP) when LAP (PCWP) is ≥7 mmHg; CI &lt;1.5 L/min/m</a:t>
            </a:r>
            <a:r>
              <a:rPr baseline="30000" lang="en-US" sz="260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600">
                <a:latin typeface="Arial"/>
                <a:ea typeface="Arial"/>
                <a:cs typeface="Arial"/>
                <a:sym typeface="Arial"/>
              </a:rPr>
              <a:t>; severe pulmonary HTN as previously defined, SBP &lt;90 or &gt;160 mmHg; need for IV vasopressor or inotrope medication; malignant arrhythmias; acute respiratory distress or hypoxemia</a:t>
            </a:r>
            <a:endParaRPr/>
          </a:p>
          <a:p>
            <a:pPr indent="-177800" lvl="0" marL="342900" marR="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2856"/>
              </a:buClr>
              <a:buSzPts val="2600"/>
              <a:buFont typeface="Arial"/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2" name="Google Shape;44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93506" cy="832207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7"/>
          <p:cNvSpPr txBox="1"/>
          <p:nvPr/>
        </p:nvSpPr>
        <p:spPr>
          <a:xfrm>
            <a:off x="838200" y="-43031"/>
            <a:ext cx="10515600" cy="14273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Final Key Exclusion Criteria After RHC and TEE/ICE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performed just prior to randomization -</a:t>
            </a:r>
            <a:endParaRPr/>
          </a:p>
        </p:txBody>
      </p:sp>
    </p:spTree>
  </p:cSld>
  <p:clrMapOvr>
    <a:masterClrMapping/>
  </p:clrMapOvr>
  <p:transition p14:dur="250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8"/>
          <p:cNvSpPr/>
          <p:nvPr/>
        </p:nvSpPr>
        <p:spPr>
          <a:xfrm>
            <a:off x="771654" y="1372438"/>
            <a:ext cx="10878479" cy="4012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0" spcFirstLastPara="1" rIns="0" wrap="square" tIns="60925">
            <a:noAutofit/>
          </a:bodyPr>
          <a:lstStyle/>
          <a:p>
            <a:pPr indent="-234945" lvl="0" marL="23494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Comparison between groups of the hierarchical composite ranking of:</a:t>
            </a:r>
            <a:endParaRPr/>
          </a:p>
          <a:p>
            <a:pPr indent="-311143" lvl="2" marL="920728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‒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All-cause death</a:t>
            </a:r>
            <a:endParaRPr/>
          </a:p>
          <a:p>
            <a:pPr indent="-311143" lvl="2" marL="920728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‒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Cardiac transplantation or left ventricular assist device (LVAD) implantation</a:t>
            </a:r>
            <a:endParaRPr/>
          </a:p>
          <a:p>
            <a:pPr indent="-311143" lvl="2" marL="920728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‒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HF hospitalizations</a:t>
            </a:r>
            <a:endParaRPr/>
          </a:p>
          <a:p>
            <a:pPr indent="-311143" lvl="2" marL="920728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‒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outpatient worsening HF events</a:t>
            </a:r>
            <a:endParaRPr/>
          </a:p>
          <a:p>
            <a:pPr indent="-311143" lvl="2" marL="920728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‒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 in KCCQ-OS from baseline to 12 months (5-point minimum difference)</a:t>
            </a:r>
            <a:endParaRPr/>
          </a:p>
          <a:p>
            <a:pPr indent="-234945" lvl="0" marL="234945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Analyzed by the Finkelstein-Schoenfeld method when the last enrolled patient reaches 12 months with longest FU to 24 months, expressed as the win ratio</a:t>
            </a:r>
            <a:endParaRPr/>
          </a:p>
          <a:p>
            <a:pPr indent="-234945" lvl="0" marL="234945" marR="0" rtl="0" algn="l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 single interim analysis of the primary effectiveness outcome with adaptive sample size        re-estimation by an independent third party was planned when 200 enrolled patients completed 6-month follow-up. To prevent inflation of type-1 error the final FS statistic is  derived from data weighted differently before and after the interim analysis.* </a:t>
            </a:r>
            <a:endParaRPr/>
          </a:p>
        </p:txBody>
      </p:sp>
      <p:sp>
        <p:nvSpPr>
          <p:cNvPr id="449" name="Google Shape;449;p8"/>
          <p:cNvSpPr txBox="1"/>
          <p:nvPr/>
        </p:nvSpPr>
        <p:spPr>
          <a:xfrm>
            <a:off x="419866" y="194935"/>
            <a:ext cx="11352268" cy="61552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RELIEVE-HF </a:t>
            </a: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Primary Effectiveness Endpoint</a:t>
            </a:r>
            <a:endParaRPr/>
          </a:p>
        </p:txBody>
      </p:sp>
      <p:pic>
        <p:nvPicPr>
          <p:cNvPr id="450" name="Google Shape;45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93506" cy="832207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8"/>
          <p:cNvSpPr txBox="1"/>
          <p:nvPr/>
        </p:nvSpPr>
        <p:spPr>
          <a:xfrm>
            <a:off x="2804426" y="6267326"/>
            <a:ext cx="91762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*Cui L, Hung HMJ, Wang S-J. Biometrics 1999;55:853-857 </a:t>
            </a:r>
            <a:endParaRPr/>
          </a:p>
        </p:txBody>
      </p:sp>
    </p:spTree>
  </p:cSld>
  <p:clrMapOvr>
    <a:masterClrMapping/>
  </p:clrMapOvr>
  <p:transition p14:dur="250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93506" cy="8322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7" name="Google Shape;457;p9"/>
          <p:cNvGrpSpPr/>
          <p:nvPr/>
        </p:nvGrpSpPr>
        <p:grpSpPr>
          <a:xfrm>
            <a:off x="419866" y="324156"/>
            <a:ext cx="11352268" cy="2601593"/>
            <a:chOff x="419866" y="4087341"/>
            <a:chExt cx="11352268" cy="2601593"/>
          </a:xfrm>
        </p:grpSpPr>
        <p:sp>
          <p:nvSpPr>
            <p:cNvPr id="458" name="Google Shape;458;p9"/>
            <p:cNvSpPr txBox="1"/>
            <p:nvPr/>
          </p:nvSpPr>
          <p:spPr>
            <a:xfrm>
              <a:off x="419866" y="4087341"/>
              <a:ext cx="11352268" cy="615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875" spcFirstLastPara="1" rIns="121875" wrap="square" tIns="609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RELIEVE-HF </a:t>
              </a:r>
              <a:r>
                <a:rPr b="1" lang="en-US" sz="32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Primary Safety Endpoint</a:t>
              </a:r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1157820" y="4737502"/>
              <a:ext cx="9876360" cy="1951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45700">
              <a:spAutoFit/>
            </a:bodyPr>
            <a:lstStyle/>
            <a:p>
              <a:pPr indent="-234945" lvl="0" marL="234945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800"/>
                <a:buFont typeface="Arial"/>
                <a:buChar char="•"/>
              </a:pPr>
              <a:r>
                <a:rPr lang="en-US" sz="28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Device-related or procedure-related MACNE (all-cause death, stroke, systemic embolism or need for open cardiac surgery or major endovascular surgical repair) at 30 days in the IAS group, compared against an OPC of 11%</a:t>
              </a:r>
              <a:endParaRPr/>
            </a:p>
          </p:txBody>
        </p:sp>
      </p:grpSp>
      <p:sp>
        <p:nvSpPr>
          <p:cNvPr id="460" name="Google Shape;460;p9"/>
          <p:cNvSpPr txBox="1"/>
          <p:nvPr/>
        </p:nvSpPr>
        <p:spPr>
          <a:xfrm>
            <a:off x="826480" y="3320924"/>
            <a:ext cx="10539040" cy="2046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Numerous additional secondary safety and effectiveness endpoints were pre-specified </a:t>
            </a:r>
            <a:endParaRPr/>
          </a:p>
          <a:p>
            <a:pPr indent="-285750" lvl="0" marL="285750" marR="0" rtl="0" algn="l">
              <a:spcBef>
                <a:spcPts val="18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All primary and secondary endpoints will be tested in the randomized strata of patients with reduced and preserved LVEF </a:t>
            </a:r>
            <a:endParaRPr/>
          </a:p>
        </p:txBody>
      </p:sp>
    </p:spTree>
  </p:cSld>
  <p:clrMapOvr>
    <a:masterClrMapping/>
  </p:clrMapOvr>
  <p:transition p14:dur="250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4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2021-01-20T00:44:10Z</dcterms:created>
  <dc:creator>Naomi James</dc:creator>
</cp:coreProperties>
</file>