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4" r:id="rId11"/>
  </p:sldMasterIdLst>
  <p:notesMasterIdLst>
    <p:notesMasterId r:id="rId41"/>
  </p:notesMasterIdLst>
  <p:handoutMasterIdLst>
    <p:handoutMasterId r:id="rId42"/>
  </p:handoutMasterIdLst>
  <p:sldIdLst>
    <p:sldId id="2147479387" r:id="rId12"/>
    <p:sldId id="2147479414" r:id="rId13"/>
    <p:sldId id="2147479426" r:id="rId14"/>
    <p:sldId id="2147479450" r:id="rId15"/>
    <p:sldId id="2147479415" r:id="rId16"/>
    <p:sldId id="2147479373" r:id="rId17"/>
    <p:sldId id="2147479375" r:id="rId18"/>
    <p:sldId id="2147479374" r:id="rId19"/>
    <p:sldId id="2147479365" r:id="rId20"/>
    <p:sldId id="2147479449" r:id="rId21"/>
    <p:sldId id="2147479442" r:id="rId22"/>
    <p:sldId id="2147479443" r:id="rId23"/>
    <p:sldId id="2147479444" r:id="rId24"/>
    <p:sldId id="2147479343" r:id="rId25"/>
    <p:sldId id="2147479445" r:id="rId26"/>
    <p:sldId id="2147479293" r:id="rId27"/>
    <p:sldId id="2147479446" r:id="rId28"/>
    <p:sldId id="2147479447" r:id="rId29"/>
    <p:sldId id="2147479448" r:id="rId30"/>
    <p:sldId id="2147479413" r:id="rId31"/>
    <p:sldId id="2147479308" r:id="rId32"/>
    <p:sldId id="2147479438" r:id="rId33"/>
    <p:sldId id="2147479428" r:id="rId34"/>
    <p:sldId id="346" r:id="rId35"/>
    <p:sldId id="2147479439" r:id="rId36"/>
    <p:sldId id="2147479441" r:id="rId37"/>
    <p:sldId id="2147479405" r:id="rId38"/>
    <p:sldId id="2147479380" r:id="rId39"/>
    <p:sldId id="2147479381" r:id="rId40"/>
  </p:sldIdLst>
  <p:sldSz cx="12192000" cy="6858000"/>
  <p:notesSz cx="6858000" cy="9144000"/>
  <p:custDataLst>
    <p:custData r:id="rId4"/>
    <p:custData r:id="rId5"/>
    <p:custData r:id="rId6"/>
    <p:custData r:id="rId7"/>
    <p:custData r:id="rId8"/>
    <p:custData r:id="rId9"/>
    <p:custData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7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82361D-EC68-E8EB-72A5-40D37C831EC4}" name="Brown, Matt [SH&amp;A]" initials="BM[" userId="S::brownm98@medtronic.com::828a923a-0b19-412d-a8ed-b5875b8f8142" providerId="AD"/>
  <p188:author id="{E71D7675-D082-4835-9865-5AD2BC1DA751}" name="Hickey, Graeme" initials="GH" userId="S::hickeg3@medtronic.com::3458e91d-c7f0-4ab1-b2fb-d9307527600c" providerId="AD"/>
  <p188:author id="{9EBF0077-4F58-399B-436B-1662B80ED05A}" name="Herrmann, Howard" initials="HH" userId="S::HERRMANH@pennmedicine.upenn.edu::35c61fa1-013a-4641-b59e-96025b0d1afc" providerId="AD"/>
  <p188:author id="{8142047D-D72F-8530-1B87-BEEFEB88C723}" name="Chow, Sue" initials="CS" userId="Chow, Sue" providerId="None"/>
  <p188:author id="{EC00A091-F09A-AC16-67A7-03F22C3AAF3F}" name="Beth Ferri" initials="BF" userId="Beth Ferri" providerId="None"/>
  <p188:author id="{3AED8499-F015-E92A-1A7C-1DC113865FE5}" name="Fan, Myra" initials="FM" userId="S::fanm1@medtronic.com::f253b804-f43a-430b-b92f-f83313af7d10" providerId="AD"/>
  <p188:author id="{48D49BA3-8AD8-E9D4-0079-3F7D31485031}" name="Althouse, Andrew" initials="AA" userId="S::althoa2@medtronic.com::dd6801d7-9972-42a3-898c-cf238ad4218b" providerId="AD"/>
  <p188:author id="{9ADE41AB-328E-5092-A0C5-53D81F20D69F}" name="Eunice Batanes" initials="EB" userId="S::eunice.batanes@slidegenius.com::b487d3e3-a98b-403c-8949-34592c132e33" providerId="AD"/>
  <p188:author id="{7A0A27C3-D197-47CC-C8D9-64E46693DD2C}" name="Verdoliva Boatman, Sarah" initials="VBS" userId="S::boatms2@medtronic.com::94a72d20-2f69-4602-af73-cb27968ad110" providerId="AD"/>
  <p188:author id="{5ED9FCD6-989C-8A4B-7308-91B316A79C4F}" name="Dries-Devlin, Jessica" initials="DDJ" userId="S::driesj2@medtronic.com::b87f9eb6-ecc3-422e-a0f7-88580624dbf7" providerId="AD"/>
  <p188:author id="{6F1A26D7-3A1A-2DE8-EE77-D1C68E44F2C2}" name="Diaz De Leon, Sonia" initials="SD" userId="S::leons3@medtronic.com::c23b4c9f-54f7-4dca-9d0e-96612030759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Ferniz" initials="SF" lastIdx="13" clrIdx="0">
    <p:extLst>
      <p:ext uri="{19B8F6BF-5375-455C-9EA6-DF929625EA0E}">
        <p15:presenceInfo xmlns:p15="http://schemas.microsoft.com/office/powerpoint/2012/main" userId="Sarah Ferni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0000"/>
    <a:srgbClr val="E24988"/>
    <a:srgbClr val="1010EB"/>
    <a:srgbClr val="FF9900"/>
    <a:srgbClr val="339933"/>
    <a:srgbClr val="008000"/>
    <a:srgbClr val="ED002A"/>
    <a:srgbClr val="1110BF"/>
    <a:srgbClr val="F9C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F4411-D125-429F-94FA-B577AE69AA96}" v="171" dt="2024-04-05T22:29:36.473"/>
    <p1510:client id="{974AEEF2-007C-47D6-9863-32CF31EF90C0}" v="2" dt="2024-04-06T14:30:21.020"/>
    <p1510:client id="{AC27BB3C-D878-466E-9412-5EC907D427FA}" v="2" dt="2024-04-05T22:04:01.070"/>
    <p1510:client id="{B2FC12BD-0659-4174-BE9E-B742F1BF4E2A}" v="2" dt="2024-04-06T17:19:12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1815" autoAdjust="0"/>
  </p:normalViewPr>
  <p:slideViewPr>
    <p:cSldViewPr snapToGrid="0">
      <p:cViewPr varScale="1">
        <p:scale>
          <a:sx n="57" d="100"/>
          <a:sy n="57" d="100"/>
        </p:scale>
        <p:origin x="996" y="40"/>
      </p:cViewPr>
      <p:guideLst>
        <p:guide pos="2472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956"/>
    </p:cViewPr>
  </p:sorterViewPr>
  <p:notesViewPr>
    <p:cSldViewPr snapToGrid="0" showGuides="1">
      <p:cViewPr varScale="1">
        <p:scale>
          <a:sx n="86" d="100"/>
          <a:sy n="86" d="100"/>
        </p:scale>
        <p:origin x="20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microsoft.com/office/2015/10/relationships/revisionInfo" Target="revisionInfo.xml"/><Relationship Id="rId10" Type="http://schemas.openxmlformats.org/officeDocument/2006/relationships/customXml" Target="../customXml/item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customXml" Target="../customXml/item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ow, Sue" userId="53962acd-d136-419b-a858-7a675b7ae311" providerId="ADAL" clId="{B2FC12BD-0659-4174-BE9E-B742F1BF4E2A}"/>
    <pc:docChg chg="custSel modSld">
      <pc:chgData name="Chow, Sue" userId="53962acd-d136-419b-a858-7a675b7ae311" providerId="ADAL" clId="{B2FC12BD-0659-4174-BE9E-B742F1BF4E2A}" dt="2024-04-06T17:19:20.675" v="77" actId="1036"/>
      <pc:docMkLst>
        <pc:docMk/>
      </pc:docMkLst>
      <pc:sldChg chg="addSp delSp modSp mod">
        <pc:chgData name="Chow, Sue" userId="53962acd-d136-419b-a858-7a675b7ae311" providerId="ADAL" clId="{B2FC12BD-0659-4174-BE9E-B742F1BF4E2A}" dt="2024-04-06T17:19:20.675" v="77" actId="1036"/>
        <pc:sldMkLst>
          <pc:docMk/>
          <pc:sldMk cId="3080668615" sldId="2147479442"/>
        </pc:sldMkLst>
        <pc:picChg chg="add mod">
          <ac:chgData name="Chow, Sue" userId="53962acd-d136-419b-a858-7a675b7ae311" providerId="ADAL" clId="{B2FC12BD-0659-4174-BE9E-B742F1BF4E2A}" dt="2024-04-06T17:19:20.675" v="77" actId="1036"/>
          <ac:picMkLst>
            <pc:docMk/>
            <pc:sldMk cId="3080668615" sldId="2147479442"/>
            <ac:picMk id="2" creationId="{0A66C39A-81F6-BE38-6C8C-FFFD3B350056}"/>
          </ac:picMkLst>
        </pc:picChg>
        <pc:picChg chg="del">
          <ac:chgData name="Chow, Sue" userId="53962acd-d136-419b-a858-7a675b7ae311" providerId="ADAL" clId="{B2FC12BD-0659-4174-BE9E-B742F1BF4E2A}" dt="2024-04-06T17:19:01.933" v="39" actId="478"/>
          <ac:picMkLst>
            <pc:docMk/>
            <pc:sldMk cId="3080668615" sldId="2147479442"/>
            <ac:picMk id="6" creationId="{B05F6BCA-8748-8BAF-34E5-057F16A458F2}"/>
          </ac:picMkLst>
        </pc:picChg>
        <pc:cxnChg chg="del">
          <ac:chgData name="Chow, Sue" userId="53962acd-d136-419b-a858-7a675b7ae311" providerId="ADAL" clId="{B2FC12BD-0659-4174-BE9E-B742F1BF4E2A}" dt="2024-04-06T17:19:08.700" v="40" actId="478"/>
          <ac:cxnSpMkLst>
            <pc:docMk/>
            <pc:sldMk cId="3080668615" sldId="2147479442"/>
            <ac:cxnSpMk id="5" creationId="{02122818-CD5A-7E1B-AB5A-51F6D965F9BF}"/>
          </ac:cxnSpMkLst>
        </pc:cxnChg>
      </pc:sldChg>
      <pc:sldChg chg="modSp mod">
        <pc:chgData name="Chow, Sue" userId="53962acd-d136-419b-a858-7a675b7ae311" providerId="ADAL" clId="{B2FC12BD-0659-4174-BE9E-B742F1BF4E2A}" dt="2024-04-06T16:13:24.374" v="38" actId="1036"/>
        <pc:sldMkLst>
          <pc:docMk/>
          <pc:sldMk cId="4106470373" sldId="2147479445"/>
        </pc:sldMkLst>
        <pc:spChg chg="mod">
          <ac:chgData name="Chow, Sue" userId="53962acd-d136-419b-a858-7a675b7ae311" providerId="ADAL" clId="{B2FC12BD-0659-4174-BE9E-B742F1BF4E2A}" dt="2024-04-06T16:08:43.069" v="26" actId="1038"/>
          <ac:spMkLst>
            <pc:docMk/>
            <pc:sldMk cId="4106470373" sldId="2147479445"/>
            <ac:spMk id="125" creationId="{97A43272-3888-A850-291B-71AD614DC4F6}"/>
          </ac:spMkLst>
        </pc:spChg>
        <pc:spChg chg="mod">
          <ac:chgData name="Chow, Sue" userId="53962acd-d136-419b-a858-7a675b7ae311" providerId="ADAL" clId="{B2FC12BD-0659-4174-BE9E-B742F1BF4E2A}" dt="2024-04-06T16:08:19.502" v="18" actId="1037"/>
          <ac:spMkLst>
            <pc:docMk/>
            <pc:sldMk cId="4106470373" sldId="2147479445"/>
            <ac:spMk id="126" creationId="{EB32D374-49D1-9720-C601-A2CF0FBF4009}"/>
          </ac:spMkLst>
        </pc:spChg>
        <pc:spChg chg="mod">
          <ac:chgData name="Chow, Sue" userId="53962acd-d136-419b-a858-7a675b7ae311" providerId="ADAL" clId="{B2FC12BD-0659-4174-BE9E-B742F1BF4E2A}" dt="2024-04-06T16:08:33.282" v="20" actId="1036"/>
          <ac:spMkLst>
            <pc:docMk/>
            <pc:sldMk cId="4106470373" sldId="2147479445"/>
            <ac:spMk id="127" creationId="{D0072F17-1580-B59F-7EB4-3AB12628A1FF}"/>
          </ac:spMkLst>
        </pc:spChg>
        <pc:spChg chg="mod">
          <ac:chgData name="Chow, Sue" userId="53962acd-d136-419b-a858-7a675b7ae311" providerId="ADAL" clId="{B2FC12BD-0659-4174-BE9E-B742F1BF4E2A}" dt="2024-04-06T16:13:24.374" v="38" actId="1036"/>
          <ac:spMkLst>
            <pc:docMk/>
            <pc:sldMk cId="4106470373" sldId="2147479445"/>
            <ac:spMk id="128" creationId="{A51C8FED-459B-7CF6-3632-5B2145E4F670}"/>
          </ac:spMkLst>
        </pc:spChg>
        <pc:spChg chg="mod">
          <ac:chgData name="Chow, Sue" userId="53962acd-d136-419b-a858-7a675b7ae311" providerId="ADAL" clId="{B2FC12BD-0659-4174-BE9E-B742F1BF4E2A}" dt="2024-04-06T16:13:24.374" v="38" actId="1036"/>
          <ac:spMkLst>
            <pc:docMk/>
            <pc:sldMk cId="4106470373" sldId="2147479445"/>
            <ac:spMk id="129" creationId="{2F821BF9-57B1-E50B-B85F-17CB4D31D42F}"/>
          </ac:spMkLst>
        </pc:spChg>
        <pc:picChg chg="mod">
          <ac:chgData name="Chow, Sue" userId="53962acd-d136-419b-a858-7a675b7ae311" providerId="ADAL" clId="{B2FC12BD-0659-4174-BE9E-B742F1BF4E2A}" dt="2024-04-06T16:10:29.844" v="28" actId="554"/>
          <ac:picMkLst>
            <pc:docMk/>
            <pc:sldMk cId="4106470373" sldId="2147479445"/>
            <ac:picMk id="3" creationId="{EEA121BF-A2B3-26CE-05B9-B64EEB0B985B}"/>
          </ac:picMkLst>
        </pc:picChg>
        <pc:picChg chg="mod">
          <ac:chgData name="Chow, Sue" userId="53962acd-d136-419b-a858-7a675b7ae311" providerId="ADAL" clId="{B2FC12BD-0659-4174-BE9E-B742F1BF4E2A}" dt="2024-04-06T16:10:29.844" v="28" actId="554"/>
          <ac:picMkLst>
            <pc:docMk/>
            <pc:sldMk cId="4106470373" sldId="2147479445"/>
            <ac:picMk id="43" creationId="{4976CAF1-2980-ADFB-2BFE-54EEB27E18A6}"/>
          </ac:picMkLst>
        </pc:picChg>
        <pc:picChg chg="mod">
          <ac:chgData name="Chow, Sue" userId="53962acd-d136-419b-a858-7a675b7ae311" providerId="ADAL" clId="{B2FC12BD-0659-4174-BE9E-B742F1BF4E2A}" dt="2024-04-06T16:11:47.932" v="33" actId="554"/>
          <ac:picMkLst>
            <pc:docMk/>
            <pc:sldMk cId="4106470373" sldId="2147479445"/>
            <ac:picMk id="121" creationId="{7A5BBEDE-E685-7CFD-A8F1-1F12A8453945}"/>
          </ac:picMkLst>
        </pc:picChg>
        <pc:picChg chg="mod">
          <ac:chgData name="Chow, Sue" userId="53962acd-d136-419b-a858-7a675b7ae311" providerId="ADAL" clId="{B2FC12BD-0659-4174-BE9E-B742F1BF4E2A}" dt="2024-04-06T16:12:10.389" v="34" actId="1036"/>
          <ac:picMkLst>
            <pc:docMk/>
            <pc:sldMk cId="4106470373" sldId="2147479445"/>
            <ac:picMk id="124" creationId="{068FEF7F-5C2A-C0BD-3428-BFCB808FA8F1}"/>
          </ac:picMkLst>
        </pc:picChg>
        <pc:picChg chg="mod">
          <ac:chgData name="Chow, Sue" userId="53962acd-d136-419b-a858-7a675b7ae311" providerId="ADAL" clId="{B2FC12BD-0659-4174-BE9E-B742F1BF4E2A}" dt="2024-04-06T16:12:47.879" v="37" actId="14100"/>
          <ac:picMkLst>
            <pc:docMk/>
            <pc:sldMk cId="4106470373" sldId="2147479445"/>
            <ac:picMk id="131" creationId="{3C31BD96-61FA-FF30-D536-764B5E62E09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69166845561995E-2"/>
          <c:y val="0"/>
          <c:w val="0.5418156164733042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1F-444B-9DB8-5B3722F17D09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1F-444B-9DB8-5B3722F17D09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1F-444B-9DB8-5B3722F17D09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1F-444B-9DB8-5B3722F17D09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Evolut R</c:v>
                </c:pt>
                <c:pt idx="1">
                  <c:v>Evolut PRO</c:v>
                </c:pt>
                <c:pt idx="2">
                  <c:v>Evolut PRO+</c:v>
                </c:pt>
                <c:pt idx="3">
                  <c:v>Evolut FX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6.0000000000000001E-3</c:v>
                </c:pt>
                <c:pt idx="1">
                  <c:v>0.17100000000000001</c:v>
                </c:pt>
                <c:pt idx="2">
                  <c:v>0.78</c:v>
                </c:pt>
                <c:pt idx="3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1F-444B-9DB8-5B3722F17D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606293961904201"/>
          <c:y val="0.21214859716931286"/>
          <c:w val="0.39393706038095799"/>
          <c:h val="0.75997886716903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69166845561995E-2"/>
          <c:y val="0"/>
          <c:w val="0.5418156164733042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9-438A-B9EE-C382016FEE4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9-438A-B9EE-C382016FEE46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Sapien 3</c:v>
                </c:pt>
                <c:pt idx="1">
                  <c:v>Sapien 3 Ultra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0.192</c:v>
                </c:pt>
                <c:pt idx="1">
                  <c:v>0.80800000000000005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D9-438A-B9EE-C382016FEE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697407388600467"/>
          <c:y val="0.38971205093156719"/>
          <c:w val="0.38220108632931393"/>
          <c:h val="0.408586273996203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314478402197666E-2"/>
          <c:y val="2.517758386348222E-2"/>
          <c:w val="0.91168552159780236"/>
          <c:h val="0.81004852783796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20 mm</c:v>
                </c:pt>
              </c:strCache>
            </c:strRef>
          </c:tx>
          <c:spPr>
            <a:solidFill>
              <a:srgbClr val="ED00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Sheet1!$C$3:$D$3</c:f>
              <c:strCache>
                <c:ptCount val="2"/>
                <c:pt idx="0">
                  <c:v>SEV</c:v>
                </c:pt>
                <c:pt idx="1">
                  <c:v>BEV</c:v>
                </c:pt>
              </c:strCache>
            </c:strRef>
          </c:cat>
          <c:val>
            <c:numRef>
              <c:f>Sheet1!$C$4:$D$4</c:f>
              <c:numCache>
                <c:formatCode>General</c:formatCode>
                <c:ptCount val="2"/>
                <c:pt idx="1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0-48A9-BCAC-4A66963BB81B}"/>
            </c:ext>
          </c:extLst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23 mm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010EB"/>
              </a:solidFill>
              <a:ln w="127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800-48A9-BCAC-4A66963BB81B}"/>
              </c:ext>
            </c:extLst>
          </c:dPt>
          <c:dPt>
            <c:idx val="1"/>
            <c:invertIfNegative val="0"/>
            <c:bubble3D val="0"/>
            <c:spPr>
              <a:solidFill>
                <a:srgbClr val="ED002A"/>
              </a:solidFill>
              <a:ln w="127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800-48A9-BCAC-4A66963BB8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Sheet1!$C$3:$D$3</c:f>
              <c:strCache>
                <c:ptCount val="2"/>
                <c:pt idx="0">
                  <c:v>SEV</c:v>
                </c:pt>
                <c:pt idx="1">
                  <c:v>BEV</c:v>
                </c:pt>
              </c:strCache>
            </c:strRef>
          </c:cat>
          <c:val>
            <c:numRef>
              <c:f>Sheet1!$C$5:$D$5</c:f>
              <c:numCache>
                <c:formatCode>General</c:formatCode>
                <c:ptCount val="2"/>
                <c:pt idx="0">
                  <c:v>2.2999999999999998</c:v>
                </c:pt>
                <c:pt idx="1">
                  <c:v>90.1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00-48A9-BCAC-4A66963BB81B}"/>
            </c:ext>
          </c:extLst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26 mm 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010EB"/>
              </a:solidFill>
              <a:ln w="127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800-48A9-BCAC-4A66963BB81B}"/>
              </c:ext>
            </c:extLst>
          </c:dPt>
          <c:dPt>
            <c:idx val="1"/>
            <c:invertIfNegative val="0"/>
            <c:bubble3D val="0"/>
            <c:spPr>
              <a:solidFill>
                <a:srgbClr val="ED002A"/>
              </a:solidFill>
              <a:ln w="127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00-48A9-BCAC-4A66963BB8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Sheet1!$C$3:$D$3</c:f>
              <c:strCache>
                <c:ptCount val="2"/>
                <c:pt idx="0">
                  <c:v>SEV</c:v>
                </c:pt>
                <c:pt idx="1">
                  <c:v>BEV</c:v>
                </c:pt>
              </c:strCache>
            </c:strRef>
          </c:cat>
          <c:val>
            <c:numRef>
              <c:f>Sheet1!$C$6:$D$6</c:f>
              <c:numCache>
                <c:formatCode>General</c:formatCode>
                <c:ptCount val="2"/>
                <c:pt idx="0">
                  <c:v>68.900000000000006</c:v>
                </c:pt>
                <c:pt idx="1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00-48A9-BCAC-4A66963BB81B}"/>
            </c:ext>
          </c:extLst>
        </c:ser>
        <c:ser>
          <c:idx val="3"/>
          <c:order val="3"/>
          <c:tx>
            <c:strRef>
              <c:f>Sheet1!$B$7</c:f>
              <c:strCache>
                <c:ptCount val="1"/>
                <c:pt idx="0">
                  <c:v>29 mm 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010EB"/>
              </a:solidFill>
              <a:ln w="127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00-48A9-BCAC-4A66963BB8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Sheet1!$C$3:$D$3</c:f>
              <c:strCache>
                <c:ptCount val="2"/>
                <c:pt idx="0">
                  <c:v>SEV</c:v>
                </c:pt>
                <c:pt idx="1">
                  <c:v>BEV</c:v>
                </c:pt>
              </c:strCache>
            </c:strRef>
          </c:cat>
          <c:val>
            <c:numRef>
              <c:f>Sheet1!$C$7:$D$7</c:f>
              <c:numCache>
                <c:formatCode>General</c:formatCode>
                <c:ptCount val="2"/>
                <c:pt idx="0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00-48A9-BCAC-4A66963BB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02248208"/>
        <c:axId val="554087480"/>
      </c:barChart>
      <c:catAx>
        <c:axId val="40224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087480"/>
        <c:crosses val="autoZero"/>
        <c:auto val="1"/>
        <c:lblAlgn val="ctr"/>
        <c:lblOffset val="100"/>
        <c:noMultiLvlLbl val="0"/>
      </c:catAx>
      <c:valAx>
        <c:axId val="554087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" lastClr="FFFFFF">
                <a:lumMod val="8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24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D55C4-E52F-4810-9BEF-96FA1E00A5BB}" type="datetimeFigureOut">
              <a:rPr lang="en-US" smtClean="0"/>
              <a:t>4/6/2024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B3237-2851-4DC9-9865-7658E90A7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77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9B3CA-2D0D-47C2-ADCA-6F431D6ECA53}" type="datetimeFigureOut">
              <a:rPr lang="en-US" smtClean="0"/>
              <a:t>4/6/2024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34DAD-DF98-44E2-A25C-0E8DEB5DEE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3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34DAD-DF98-44E2-A25C-0E8DEB5DEE3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99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34DAD-DF98-44E2-A25C-0E8DEB5DEE3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92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34DAD-DF98-44E2-A25C-0E8DEB5DEE3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28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FA8F1-8906-461B-EB83-7152E97A8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517586-45B2-1F99-06D2-56AA59BC4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61EDF0-142A-6E04-4C81-EE0A05EC9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65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AB150-CA74-4946-9AA3-78F76651F4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8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AB150-CA74-4946-9AA3-78F76651F4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31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Capodanno: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Based on a composite of (1) SVD, defined as mean gradient ≥20 mmHg at any follow-up echo from discharge through the 12-month study visit; (2) NSVD, defined as severe PPM using the VARC-2 definition without the obesity correction or moderate/severe total AR at any follow-up echo from discharge through the 12-month study visit; (3) thrombosis (time to first event, ≤365 days); and (4) endocarditis (time to first event, ≤365 days).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VARC-3: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Based on a composite of (1) SVD, defined as mean gradient ≥20 mmHg with a change from the reference echo of ≥10 mmHg, AND an EOA decrease of ≥0.3 OR percent EOA decrease of ≥25% OR DVI decrease of ≥0.1 OR percent DVI decrease of ≥20%, OR moderate/severe transvalvular AR with an increase from the reference echo; (2) NSVD, defined as severe PPM or moderate/severe paravalvular regurgitation at any follow-up echo from discharge through the 12-month study visit, 395 days; (3) thrombosis (time to first event, ≤365 days); and (4) endocarditis (time to first event, ≤365 days).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SMART primary endpoint with 12-mont echo only: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Based on a composite of (1) SVD, defined as mean gradient ≥20 mmHg on the 12-month visit echo; (2) NSVD, defined as severe PPM or moderate/severe total AR on the 12-month visit echo; (3) thrombosis (time to first event, ≤365 days); (4) endocarditis (time to first event, ≤365 days); and (5) reintervention (time to first event, ≤365 days).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Playford: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Based on SVD, defined as mean gradient ≥22.5 mmHg at any follow-up echo from discharge through the 12-month study visit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 O’Hair: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Based on SVD, defined as mean gradient ≥20 mmHg with a change from the reference echo of ≥10 mmHg OR moderate/severe transvalvular AR with increase from the reference echo.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6. Based on SVD, defined as mean gradient ≥20 mmHg on the 12-month visit echo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B150-CA74-4946-9AA3-78F76651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285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AB150-CA74-4946-9AA3-78F76651F4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0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34DAD-DF98-44E2-A25C-0E8DEB5DEE3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949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524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AB150-CA74-4946-9AA3-78F76651F41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9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+mj-lt"/>
              <a:buAutoNum type="arabicPeriod" startAt="3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Background 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TAVR dominant, few trials have compared prostheses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observational trials, SEV superior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hemos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BEV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SAA, up to 1/3 in randomized trials, female preponderance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these reasons,… </a:t>
            </a:r>
          </a:p>
          <a:p>
            <a:pPr algn="l" rtl="0" fontAlgn="base">
              <a:buFont typeface="+mj-lt"/>
              <a:buAutoNum type="arabicPeriod" startAt="5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Include references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AB150-CA74-4946-9AA3-78F76651F4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40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144DD-0FF9-46BA-8E8D-C8412D7750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120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144DD-0FF9-46BA-8E8D-C8412D7750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76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144DD-0FF9-46BA-8E8D-C8412D7750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369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144DD-0FF9-46BA-8E8D-C8412D7750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948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Exits prior to procedure reasons:</a:t>
            </a:r>
          </a:p>
          <a:p>
            <a:r>
              <a:rPr lang="en-US" dirty="0"/>
              <a:t>Evolut (n=10) – 1 died, 4 subject withdrew consent, 2 physician decision, 1 screen fail, 2 other reasons</a:t>
            </a:r>
          </a:p>
          <a:p>
            <a:r>
              <a:rPr lang="en-US" dirty="0" err="1"/>
              <a:t>Sapien</a:t>
            </a:r>
            <a:r>
              <a:rPr lang="en-US" dirty="0"/>
              <a:t> (n=11) – 0 died, 7 subject withdrew consent, 1 physician decision, 2 screen fail, 1 other reason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AB150-CA74-4946-9AA3-78F76651F4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19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+mj-lt"/>
              <a:buAutoNum type="arabicPeriod" startAt="6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Methods (3) - endpoints 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Powered primary endpoints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Powered secondary endpoints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Non-powered secondary endpoints: device success, DVI, total AR, QOL/KCCQ, D/stroke </a:t>
            </a:r>
          </a:p>
          <a:p>
            <a:pPr algn="l" rtl="0" fontAlgn="base">
              <a:buFont typeface="+mj-lt"/>
              <a:buAutoNum type="arabicPeriod" startAt="7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Methods (4) - stats 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Primary clinical: non-inferiority, 1-sided alpha 0.05, margin 8%, through 12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(90% CI)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Primary BVD: superiority, 1-sided alpha 0.25, thru 12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(95% CI)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both primary endpoints met, hierarchical testing powered secondary endpoints in pre-specified order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Sample size 700 pts provide at least 85% power for all hypothesis-tested endpoints </a:t>
            </a:r>
          </a:p>
          <a:p>
            <a:pPr algn="l"/>
            <a:endParaRPr lang="en-US" sz="105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AB150-CA74-4946-9AA3-78F76651F4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05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+mj-lt"/>
              <a:buAutoNum type="arabicPeriod" startAt="6"/>
            </a:pP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Methods (3) - endpoints 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Powered primary endpoints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Powered secondary endpoints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Non-powered secondary endpoints: device success, DVI, total AR, QOL/KCCQ, D/stroke </a:t>
            </a:r>
          </a:p>
          <a:p>
            <a:pPr algn="l" rtl="0" fontAlgn="base">
              <a:buFont typeface="+mj-lt"/>
              <a:buAutoNum type="arabicPeriod" startAt="7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Methods (4) - stats 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Primary clinical: non-inferiority, 1-sided alpha 0.05, margin 8%, through 12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(90% CI)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Primary BVD: superiority, 1-sided alpha 0.25, thru 12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(95% CI)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both primary endpoints met, hierarchical testing powered secondary endpoints in pre-specified order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Sample size 700 pts provide at least 85% power for all hypothesis-tested endpoints </a:t>
            </a:r>
          </a:p>
          <a:p>
            <a:pPr algn="l"/>
            <a:endParaRPr lang="en-US" sz="105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AB150-CA74-4946-9AA3-78F76651F4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26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29FEA-2F05-D457-638F-384F7C139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6CAA12-2F5B-B40F-1392-7BE77FFE1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56A3C0-5F1F-6F82-C193-025E584428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77B38-4604-54A8-4822-23ECC5C47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AB150-CA74-4946-9AA3-78F76651F4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8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EFC34-9E37-8716-C9EE-DE1485075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654C04-E7F1-F106-CC1D-0F4637EA2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961911-096B-815B-67C7-0F7745BBE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69E39-8A36-A991-6C98-BE4E4E8E6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144DD-0FF9-46BA-8E8D-C8412D7750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5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Picture 543" descr="A couple of men in white coats walking in a building&#10;&#10;Description automatically generated">
            <a:extLst>
              <a:ext uri="{FF2B5EF4-FFF2-40B4-BE49-F238E27FC236}">
                <a16:creationId xmlns:a16="http://schemas.microsoft.com/office/drawing/2014/main" id="{A1DB7AF9-9C53-AD6D-8CC9-D91E73009B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23082" r="9871" b="8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5" name="Rectangle 544">
            <a:extLst>
              <a:ext uri="{FF2B5EF4-FFF2-40B4-BE49-F238E27FC236}">
                <a16:creationId xmlns:a16="http://schemas.microsoft.com/office/drawing/2014/main" id="{46C08E6B-5567-3FCC-BDE8-BF9CF742F7DD}"/>
              </a:ext>
            </a:extLst>
          </p:cNvPr>
          <p:cNvSpPr/>
          <p:nvPr userDrawn="1"/>
        </p:nvSpPr>
        <p:spPr>
          <a:xfrm flipV="1">
            <a:off x="0" y="0"/>
            <a:ext cx="12191999" cy="6845573"/>
          </a:xfrm>
          <a:prstGeom prst="rect">
            <a:avLst/>
          </a:prstGeom>
          <a:gradFill flip="none" rotWithShape="1">
            <a:gsLst>
              <a:gs pos="23000">
                <a:schemeClr val="accent1"/>
              </a:gs>
              <a:gs pos="100000">
                <a:schemeClr val="accent2">
                  <a:alpha val="80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7" name="Graphic 546">
            <a:extLst>
              <a:ext uri="{FF2B5EF4-FFF2-40B4-BE49-F238E27FC236}">
                <a16:creationId xmlns:a16="http://schemas.microsoft.com/office/drawing/2014/main" id="{F4BB5B7F-B21A-4797-4508-C416129BD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" t="12950" r="24835" b="-1676"/>
          <a:stretch/>
        </p:blipFill>
        <p:spPr>
          <a:xfrm>
            <a:off x="6392681" y="6215"/>
            <a:ext cx="5799317" cy="684557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320BAD-F264-0419-DC00-62AF98B3E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346128"/>
            <a:ext cx="5413829" cy="1661993"/>
          </a:xfrm>
        </p:spPr>
        <p:txBody>
          <a:bodyPr wrap="square" anchor="b">
            <a:spAutoFit/>
          </a:bodyPr>
          <a:lstStyle>
            <a:lvl1pPr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388E26A-624C-1909-E5C8-BC31A8AEF5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4008121"/>
            <a:ext cx="5415169" cy="363176"/>
          </a:xfrm>
          <a:prstGeom prst="rect">
            <a:avLst/>
          </a:prstGeom>
        </p:spPr>
        <p:txBody>
          <a:bodyPr wrap="square" lIns="0" tIns="54864" rIns="0" bIns="0">
            <a:spAutoFit/>
          </a:bodyPr>
          <a:lstStyle>
            <a:lvl1pPr>
              <a:spcBef>
                <a:spcPts val="0"/>
              </a:spcBef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Subtitle goes here</a:t>
            </a:r>
          </a:p>
        </p:txBody>
      </p:sp>
      <p:sp>
        <p:nvSpPr>
          <p:cNvPr id="555" name="Picture Placeholder 554">
            <a:extLst>
              <a:ext uri="{FF2B5EF4-FFF2-40B4-BE49-F238E27FC236}">
                <a16:creationId xmlns:a16="http://schemas.microsoft.com/office/drawing/2014/main" id="{B696E00D-B42B-8418-C8F5-D9096311B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45944" y="6214"/>
            <a:ext cx="4946055" cy="5981631"/>
          </a:xfrm>
          <a:custGeom>
            <a:avLst/>
            <a:gdLst>
              <a:gd name="connsiteX0" fmla="*/ 1550780 w 5111790"/>
              <a:gd name="connsiteY0" fmla="*/ 0 h 6182066"/>
              <a:gd name="connsiteX1" fmla="*/ 5111790 w 5111790"/>
              <a:gd name="connsiteY1" fmla="*/ 0 h 6182066"/>
              <a:gd name="connsiteX2" fmla="*/ 5111790 w 5111790"/>
              <a:gd name="connsiteY2" fmla="*/ 5682165 h 6182066"/>
              <a:gd name="connsiteX3" fmla="*/ 4955662 w 5111790"/>
              <a:gd name="connsiteY3" fmla="*/ 5777016 h 6182066"/>
              <a:gd name="connsiteX4" fmla="*/ 3355995 w 5111790"/>
              <a:gd name="connsiteY4" fmla="*/ 6182066 h 6182066"/>
              <a:gd name="connsiteX5" fmla="*/ 0 w 5111790"/>
              <a:gd name="connsiteY5" fmla="*/ 2826071 h 6182066"/>
              <a:gd name="connsiteX6" fmla="*/ 1479626 w 5111790"/>
              <a:gd name="connsiteY6" fmla="*/ 43227 h 618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1790" h="6182066">
                <a:moveTo>
                  <a:pt x="1550780" y="0"/>
                </a:moveTo>
                <a:lnTo>
                  <a:pt x="5111790" y="0"/>
                </a:lnTo>
                <a:lnTo>
                  <a:pt x="5111790" y="5682165"/>
                </a:lnTo>
                <a:lnTo>
                  <a:pt x="4955662" y="5777016"/>
                </a:lnTo>
                <a:cubicBezTo>
                  <a:pt x="4480140" y="6035335"/>
                  <a:pt x="3935203" y="6182066"/>
                  <a:pt x="3355995" y="6182066"/>
                </a:cubicBezTo>
                <a:cubicBezTo>
                  <a:pt x="1502530" y="6182066"/>
                  <a:pt x="0" y="4679536"/>
                  <a:pt x="0" y="2826071"/>
                </a:cubicBezTo>
                <a:cubicBezTo>
                  <a:pt x="0" y="1667656"/>
                  <a:pt x="586926" y="646324"/>
                  <a:pt x="1479626" y="43227"/>
                </a:cubicBezTo>
                <a:close/>
              </a:path>
            </a:pathLst>
          </a:custGeom>
          <a:solidFill>
            <a:srgbClr val="C0C0C0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50" name="Text Placeholder 5">
            <a:extLst>
              <a:ext uri="{FF2B5EF4-FFF2-40B4-BE49-F238E27FC236}">
                <a16:creationId xmlns:a16="http://schemas.microsoft.com/office/drawing/2014/main" id="{F69A28CC-6A72-BD0A-8F00-52834D3BF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5569908"/>
            <a:ext cx="5413829" cy="2462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R="0" lvl="0" fontAlgn="auto"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Month 20XX</a:t>
            </a:r>
          </a:p>
        </p:txBody>
      </p:sp>
      <p:sp>
        <p:nvSpPr>
          <p:cNvPr id="551" name="Text Placeholder 5">
            <a:extLst>
              <a:ext uri="{FF2B5EF4-FFF2-40B4-BE49-F238E27FC236}">
                <a16:creationId xmlns:a16="http://schemas.microsoft.com/office/drawing/2014/main" id="{EF689E7B-9242-29A4-82A8-F3E2BC7273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5864734"/>
            <a:ext cx="5413829" cy="2462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R="0" lvl="0" fontAlgn="auto"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First, Last Name</a:t>
            </a:r>
          </a:p>
        </p:txBody>
      </p:sp>
      <p:pic>
        <p:nvPicPr>
          <p:cNvPr id="561" name="Graphic 560">
            <a:extLst>
              <a:ext uri="{FF2B5EF4-FFF2-40B4-BE49-F238E27FC236}">
                <a16:creationId xmlns:a16="http://schemas.microsoft.com/office/drawing/2014/main" id="{CC07BA6C-A749-0D8B-84DB-1C746D15B0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" t="7982" r="81294" b="-1676"/>
          <a:stretch/>
        </p:blipFill>
        <p:spPr>
          <a:xfrm rot="5400000">
            <a:off x="6078503" y="4287803"/>
            <a:ext cx="855550" cy="4284844"/>
          </a:xfrm>
          <a:prstGeom prst="rect">
            <a:avLst/>
          </a:prstGeom>
        </p:spPr>
      </p:pic>
      <p:sp>
        <p:nvSpPr>
          <p:cNvPr id="79" name="bk object 16">
            <a:extLst>
              <a:ext uri="{FF2B5EF4-FFF2-40B4-BE49-F238E27FC236}">
                <a16:creationId xmlns:a16="http://schemas.microsoft.com/office/drawing/2014/main" id="{5FD22F53-89EF-A340-1A0A-A6DB00D2A2D4}"/>
              </a:ext>
            </a:extLst>
          </p:cNvPr>
          <p:cNvSpPr/>
          <p:nvPr userDrawn="1"/>
        </p:nvSpPr>
        <p:spPr>
          <a:xfrm>
            <a:off x="0" y="6337300"/>
            <a:ext cx="12192000" cy="520700"/>
          </a:xfrm>
          <a:custGeom>
            <a:avLst/>
            <a:gdLst/>
            <a:ahLst/>
            <a:cxnLst/>
            <a:rect l="l" t="t" r="r" b="b"/>
            <a:pathLst>
              <a:path w="14630400" h="670559">
                <a:moveTo>
                  <a:pt x="0" y="0"/>
                </a:moveTo>
                <a:lnTo>
                  <a:pt x="14630400" y="0"/>
                </a:lnTo>
                <a:lnTo>
                  <a:pt x="14630400" y="670559"/>
                </a:lnTo>
                <a:lnTo>
                  <a:pt x="0" y="67055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01752" tIns="0" rIns="0" bIns="0" rtlCol="0" anchor="ctr"/>
          <a:lstStyle/>
          <a:p>
            <a:endParaRPr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ouple of men in white coats walking in a building&#10;&#10;Description automatically generated">
            <a:extLst>
              <a:ext uri="{FF2B5EF4-FFF2-40B4-BE49-F238E27FC236}">
                <a16:creationId xmlns:a16="http://schemas.microsoft.com/office/drawing/2014/main" id="{2EC744E9-3719-179E-D3AB-8BE5C2D968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23082" r="9871" b="8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E61936C-499F-3FE0-AB19-7A1BA59CD34D}"/>
              </a:ext>
            </a:extLst>
          </p:cNvPr>
          <p:cNvSpPr/>
          <p:nvPr userDrawn="1"/>
        </p:nvSpPr>
        <p:spPr>
          <a:xfrm flipV="1">
            <a:off x="0" y="0"/>
            <a:ext cx="12191999" cy="6845573"/>
          </a:xfrm>
          <a:prstGeom prst="rect">
            <a:avLst/>
          </a:prstGeom>
          <a:gradFill flip="none" rotWithShape="1">
            <a:gsLst>
              <a:gs pos="23000">
                <a:schemeClr val="accent1"/>
              </a:gs>
              <a:gs pos="100000">
                <a:schemeClr val="accent2">
                  <a:alpha val="80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8EBAC376-B1DD-0936-4174-42CA8F73B7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t="12950" r="46641" b="38175"/>
          <a:stretch/>
        </p:blipFill>
        <p:spPr>
          <a:xfrm flipH="1">
            <a:off x="-1" y="6215"/>
            <a:ext cx="7480298" cy="6851785"/>
          </a:xfrm>
          <a:prstGeom prst="rect">
            <a:avLst/>
          </a:prstGeom>
        </p:spPr>
      </p:pic>
      <p:sp>
        <p:nvSpPr>
          <p:cNvPr id="8" name="Arc 7">
            <a:extLst>
              <a:ext uri="{FF2B5EF4-FFF2-40B4-BE49-F238E27FC236}">
                <a16:creationId xmlns:a16="http://schemas.microsoft.com/office/drawing/2014/main" id="{C35EDB7D-6A86-5139-1920-9886D5821142}"/>
              </a:ext>
            </a:extLst>
          </p:cNvPr>
          <p:cNvSpPr/>
          <p:nvPr userDrawn="1"/>
        </p:nvSpPr>
        <p:spPr>
          <a:xfrm>
            <a:off x="-2235200" y="831850"/>
            <a:ext cx="8166100" cy="8166100"/>
          </a:xfrm>
          <a:prstGeom prst="arc">
            <a:avLst>
              <a:gd name="adj1" fmla="val 14556678"/>
              <a:gd name="adj2" fmla="val 1685431"/>
            </a:avLst>
          </a:prstGeom>
          <a:noFill/>
          <a:ln w="44450" cap="rnd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D545AEBB-DC22-E90A-15C4-ED7C6F5A6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342899"/>
            <a:ext cx="6419850" cy="6502674"/>
          </a:xfrm>
          <a:custGeom>
            <a:avLst/>
            <a:gdLst>
              <a:gd name="connsiteX0" fmla="*/ 1847851 w 6419850"/>
              <a:gd name="connsiteY0" fmla="*/ 1576014 h 6502674"/>
              <a:gd name="connsiteX1" fmla="*/ 4843839 w 6419850"/>
              <a:gd name="connsiteY1" fmla="*/ 4572001 h 6502674"/>
              <a:gd name="connsiteX2" fmla="*/ 4573530 w 6419850"/>
              <a:gd name="connsiteY2" fmla="*/ 5817387 h 6502674"/>
              <a:gd name="connsiteX3" fmla="*/ 4483388 w 6419850"/>
              <a:gd name="connsiteY3" fmla="*/ 5994401 h 6502674"/>
              <a:gd name="connsiteX4" fmla="*/ 1 w 6419850"/>
              <a:gd name="connsiteY4" fmla="*/ 5994401 h 6502674"/>
              <a:gd name="connsiteX5" fmla="*/ 1 w 6419850"/>
              <a:gd name="connsiteY5" fmla="*/ 6502674 h 6502674"/>
              <a:gd name="connsiteX6" fmla="*/ 0 w 6419850"/>
              <a:gd name="connsiteY6" fmla="*/ 6502674 h 6502674"/>
              <a:gd name="connsiteX7" fmla="*/ 0 w 6419850"/>
              <a:gd name="connsiteY7" fmla="*/ 2216874 h 6502674"/>
              <a:gd name="connsiteX8" fmla="*/ 172766 w 6419850"/>
              <a:gd name="connsiteY8" fmla="*/ 2087682 h 6502674"/>
              <a:gd name="connsiteX9" fmla="*/ 1847851 w 6419850"/>
              <a:gd name="connsiteY9" fmla="*/ 1576014 h 6502674"/>
              <a:gd name="connsiteX10" fmla="*/ 1847850 w 6419850"/>
              <a:gd name="connsiteY10" fmla="*/ 0 h 6502674"/>
              <a:gd name="connsiteX11" fmla="*/ 6419850 w 6419850"/>
              <a:gd name="connsiteY11" fmla="*/ 4572000 h 6502674"/>
              <a:gd name="connsiteX12" fmla="*/ 6214303 w 6419850"/>
              <a:gd name="connsiteY12" fmla="*/ 5931574 h 6502674"/>
              <a:gd name="connsiteX13" fmla="*/ 6191308 w 6419850"/>
              <a:gd name="connsiteY13" fmla="*/ 5994401 h 6502674"/>
              <a:gd name="connsiteX14" fmla="*/ 5165771 w 6419850"/>
              <a:gd name="connsiteY14" fmla="*/ 5994401 h 6502674"/>
              <a:gd name="connsiteX15" fmla="*/ 5211156 w 6419850"/>
              <a:gd name="connsiteY15" fmla="*/ 5897157 h 6502674"/>
              <a:gd name="connsiteX16" fmla="*/ 5461834 w 6419850"/>
              <a:gd name="connsiteY16" fmla="*/ 4572000 h 6502674"/>
              <a:gd name="connsiteX17" fmla="*/ 1847850 w 6419850"/>
              <a:gd name="connsiteY17" fmla="*/ 958017 h 65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19850" h="6502674">
                <a:moveTo>
                  <a:pt x="1847851" y="1576014"/>
                </a:moveTo>
                <a:cubicBezTo>
                  <a:pt x="3502489" y="1576014"/>
                  <a:pt x="4843839" y="2917363"/>
                  <a:pt x="4843839" y="4572001"/>
                </a:cubicBezTo>
                <a:cubicBezTo>
                  <a:pt x="4843839" y="5016362"/>
                  <a:pt x="4747099" y="5438128"/>
                  <a:pt x="4573530" y="5817387"/>
                </a:cubicBezTo>
                <a:lnTo>
                  <a:pt x="4483388" y="5994401"/>
                </a:lnTo>
                <a:lnTo>
                  <a:pt x="1" y="5994401"/>
                </a:lnTo>
                <a:lnTo>
                  <a:pt x="1" y="6502674"/>
                </a:lnTo>
                <a:lnTo>
                  <a:pt x="0" y="6502674"/>
                </a:lnTo>
                <a:lnTo>
                  <a:pt x="0" y="2216874"/>
                </a:lnTo>
                <a:lnTo>
                  <a:pt x="172766" y="2087682"/>
                </a:lnTo>
                <a:cubicBezTo>
                  <a:pt x="650929" y="1764642"/>
                  <a:pt x="1227362" y="1576014"/>
                  <a:pt x="1847851" y="1576014"/>
                </a:cubicBezTo>
                <a:close/>
                <a:moveTo>
                  <a:pt x="1847850" y="0"/>
                </a:moveTo>
                <a:cubicBezTo>
                  <a:pt x="4372896" y="0"/>
                  <a:pt x="6419850" y="2046954"/>
                  <a:pt x="6419850" y="4572000"/>
                </a:cubicBezTo>
                <a:cubicBezTo>
                  <a:pt x="6419850" y="5045447"/>
                  <a:pt x="6347888" y="5502085"/>
                  <a:pt x="6214303" y="5931574"/>
                </a:cubicBezTo>
                <a:lnTo>
                  <a:pt x="6191308" y="5994401"/>
                </a:lnTo>
                <a:lnTo>
                  <a:pt x="5165771" y="5994401"/>
                </a:lnTo>
                <a:lnTo>
                  <a:pt x="5211156" y="5897157"/>
                </a:lnTo>
                <a:cubicBezTo>
                  <a:pt x="5372953" y="5486842"/>
                  <a:pt x="5461834" y="5039801"/>
                  <a:pt x="5461834" y="4572000"/>
                </a:cubicBezTo>
                <a:cubicBezTo>
                  <a:pt x="5461834" y="2576052"/>
                  <a:pt x="3843798" y="958017"/>
                  <a:pt x="1847850" y="958017"/>
                </a:cubicBezTo>
                <a:close/>
              </a:path>
            </a:pathLst>
          </a:custGeom>
          <a:solidFill>
            <a:srgbClr val="C0C0C0"/>
          </a:solidFill>
        </p:spPr>
        <p:txBody>
          <a:bodyPr wrap="square" lIns="365760" anchor="ctr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53909F7-A322-2FEF-22E6-9BA3BE3FA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8172" y="2512327"/>
            <a:ext cx="5109028" cy="1495794"/>
          </a:xfrm>
        </p:spPr>
        <p:txBody>
          <a:bodyPr wrap="square" anchor="b">
            <a:spAutoFit/>
          </a:bodyPr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7639FAE2-E528-9F06-9C93-5FE1FF1E3D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8172" y="4008121"/>
            <a:ext cx="5110292" cy="393954"/>
          </a:xfrm>
          <a:prstGeom prst="rect">
            <a:avLst/>
          </a:prstGeom>
        </p:spPr>
        <p:txBody>
          <a:bodyPr wrap="square" lIns="0" tIns="54864" rIns="0" bIns="0">
            <a:spAutoFit/>
          </a:bodyPr>
          <a:lstStyle>
            <a:lvl1pPr>
              <a:spcBef>
                <a:spcPts val="0"/>
              </a:spcBef>
              <a:defRPr kumimoji="0" lang="en-US" sz="2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Subtitle goes here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84ED96E7-8227-6FFE-2E7E-975B395C03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78172" y="5569908"/>
            <a:ext cx="5109028" cy="2462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R="0" lvl="0" fontAlgn="auto"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Month 20XX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9A849BDA-93EF-EB78-F654-71D56AE87E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78172" y="5864734"/>
            <a:ext cx="5109028" cy="2462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R="0" lvl="0" fontAlgn="auto"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First, Last Name</a:t>
            </a:r>
          </a:p>
        </p:txBody>
      </p:sp>
      <p:sp>
        <p:nvSpPr>
          <p:cNvPr id="38" name="bk object 16">
            <a:extLst>
              <a:ext uri="{FF2B5EF4-FFF2-40B4-BE49-F238E27FC236}">
                <a16:creationId xmlns:a16="http://schemas.microsoft.com/office/drawing/2014/main" id="{1F3395DC-A56A-8D76-B295-C6FD7FCFA54C}"/>
              </a:ext>
            </a:extLst>
          </p:cNvPr>
          <p:cNvSpPr/>
          <p:nvPr userDrawn="1"/>
        </p:nvSpPr>
        <p:spPr>
          <a:xfrm>
            <a:off x="0" y="6337300"/>
            <a:ext cx="12192000" cy="520700"/>
          </a:xfrm>
          <a:custGeom>
            <a:avLst/>
            <a:gdLst/>
            <a:ahLst/>
            <a:cxnLst/>
            <a:rect l="l" t="t" r="r" b="b"/>
            <a:pathLst>
              <a:path w="14630400" h="670559">
                <a:moveTo>
                  <a:pt x="0" y="0"/>
                </a:moveTo>
                <a:lnTo>
                  <a:pt x="14630400" y="0"/>
                </a:lnTo>
                <a:lnTo>
                  <a:pt x="14630400" y="670559"/>
                </a:lnTo>
                <a:lnTo>
                  <a:pt x="0" y="67055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01752" tIns="0" rIns="0" bIns="0" rtlCol="0" anchor="ctr"/>
          <a:lstStyle/>
          <a:p>
            <a:r>
              <a:rPr lang="en-US" sz="1200" dirty="0">
                <a:solidFill>
                  <a:schemeClr val="bg1"/>
                </a:solidFill>
              </a:rPr>
              <a:t>SMART Trial = </a:t>
            </a:r>
            <a:r>
              <a:rPr lang="en-US" sz="1200" dirty="0" err="1">
                <a:solidFill>
                  <a:schemeClr val="bg1"/>
                </a:solidFill>
              </a:rPr>
              <a:t>SMall</a:t>
            </a:r>
            <a:r>
              <a:rPr lang="en-US" sz="1200" dirty="0">
                <a:solidFill>
                  <a:schemeClr val="bg1"/>
                </a:solidFill>
              </a:rPr>
              <a:t> Annuli Randomized to </a:t>
            </a:r>
            <a:r>
              <a:rPr lang="en-US" sz="1200" dirty="0" err="1">
                <a:solidFill>
                  <a:schemeClr val="bg1"/>
                </a:solidFill>
              </a:rPr>
              <a:t>Evolut</a:t>
            </a:r>
            <a:r>
              <a:rPr lang="en-US" sz="1200" dirty="0">
                <a:solidFill>
                  <a:schemeClr val="bg1"/>
                </a:solidFill>
              </a:rPr>
              <a:t> or SAPIEN (SMART) Trial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46" name="bk object 17">
            <a:extLst>
              <a:ext uri="{FF2B5EF4-FFF2-40B4-BE49-F238E27FC236}">
                <a16:creationId xmlns:a16="http://schemas.microsoft.com/office/drawing/2014/main" id="{39DF6D9F-6FF0-503F-CD91-F96FEB554C8B}"/>
              </a:ext>
            </a:extLst>
          </p:cNvPr>
          <p:cNvSpPr/>
          <p:nvPr userDrawn="1"/>
        </p:nvSpPr>
        <p:spPr>
          <a:xfrm>
            <a:off x="11148567" y="293281"/>
            <a:ext cx="702419" cy="735419"/>
          </a:xfrm>
          <a:prstGeom prst="rect">
            <a:avLst/>
          </a:prstGeom>
          <a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/>
          </a:p>
        </p:txBody>
      </p:sp>
    </p:spTree>
    <p:extLst>
      <p:ext uri="{BB962C8B-B14F-4D97-AF65-F5344CB8AC3E}">
        <p14:creationId xmlns:p14="http://schemas.microsoft.com/office/powerpoint/2010/main" val="299883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34A2-79B5-1256-4CA4-E7028C41B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1" y="2954318"/>
            <a:ext cx="11582400" cy="2215991"/>
          </a:xfrm>
        </p:spPr>
        <p:txBody>
          <a:bodyPr wrap="square" anchor="b">
            <a:spAutoFit/>
          </a:bodyPr>
          <a:lstStyle>
            <a:lvl1pPr>
              <a:defRPr sz="8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Divider slide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9F9D592-AFB8-8554-C014-70C8CAC982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170309"/>
            <a:ext cx="11582399" cy="507831"/>
          </a:xfrm>
          <a:prstGeom prst="rect">
            <a:avLst/>
          </a:prstGeom>
        </p:spPr>
        <p:txBody>
          <a:bodyPr wrap="square" lIns="0" tIns="45720" rIns="0" bIns="0">
            <a:spAutoFit/>
          </a:bodyPr>
          <a:lstStyle>
            <a:lvl1pPr>
              <a:def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Subtitle goes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5787721-D133-7AA4-813D-8955A8D4CD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" t="16350" r="16016" b="-1675"/>
          <a:stretch/>
        </p:blipFill>
        <p:spPr>
          <a:xfrm>
            <a:off x="6990201" y="0"/>
            <a:ext cx="5201799" cy="528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8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34A2-79B5-1256-4CA4-E7028C41B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1" y="2954318"/>
            <a:ext cx="11582400" cy="2215991"/>
          </a:xfrm>
        </p:spPr>
        <p:txBody>
          <a:bodyPr wrap="square" anchor="b">
            <a:spAutoFit/>
          </a:bodyPr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Divider slide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9F9D592-AFB8-8554-C014-70C8CAC982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170309"/>
            <a:ext cx="11582399" cy="507831"/>
          </a:xfrm>
          <a:prstGeom prst="rect">
            <a:avLst/>
          </a:prstGeom>
        </p:spPr>
        <p:txBody>
          <a:bodyPr wrap="square" lIns="0" tIns="45720" rIns="0" bIns="0">
            <a:spAutoFit/>
          </a:bodyPr>
          <a:lstStyle>
            <a:lvl1pPr>
              <a:defRPr kumimoji="0" lang="en-US" sz="30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Subtitle goes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FA2364C-D367-8A3E-4825-C1124D084A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2950" r="46641" b="38175"/>
          <a:stretch/>
        </p:blipFill>
        <p:spPr>
          <a:xfrm flipH="1">
            <a:off x="4542971" y="6215"/>
            <a:ext cx="7480298" cy="68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0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13C8-1CF3-4059-87CE-3BA99B8CF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48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  <p15:guide id="2" pos="2064" userDrawn="1">
          <p15:clr>
            <a:srgbClr val="FBAE40"/>
          </p15:clr>
        </p15:guide>
        <p15:guide id="3" pos="5616" userDrawn="1">
          <p15:clr>
            <a:srgbClr val="FBAE40"/>
          </p15:clr>
        </p15:guide>
        <p15:guide id="4" pos="58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219201"/>
            <a:ext cx="11582400" cy="4419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30F7-982D-44C8-8697-03EE0B2E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9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4ABE5B3-470A-4DEB-9F72-3889582A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009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E8DAE2-BD49-4694-A73D-9CC18C669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0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18219-54B1-4D59-A8A1-764586241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E9BD2B-04CC-4362-A75E-8B88A793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009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D4950A0-7607-4B90-B4BE-901792B45D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F1629FC-80E8-4151-B5A0-B0523AE8696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1219200"/>
            <a:ext cx="11582400" cy="4419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56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72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B7111C5-B34D-BE62-4465-FA3D37B93983}"/>
              </a:ext>
            </a:extLst>
          </p:cNvPr>
          <p:cNvSpPr/>
          <p:nvPr userDrawn="1"/>
        </p:nvSpPr>
        <p:spPr>
          <a:xfrm flipH="1">
            <a:off x="0" y="6357939"/>
            <a:ext cx="12192000" cy="500061"/>
          </a:xfrm>
          <a:custGeom>
            <a:avLst/>
            <a:gdLst>
              <a:gd name="connsiteX0" fmla="*/ 12192000 w 12192000"/>
              <a:gd name="connsiteY0" fmla="*/ 0 h 500061"/>
              <a:gd name="connsiteX1" fmla="*/ 9397996 w 12192000"/>
              <a:gd name="connsiteY1" fmla="*/ 0 h 500061"/>
              <a:gd name="connsiteX2" fmla="*/ 9397996 w 12192000"/>
              <a:gd name="connsiteY2" fmla="*/ 2 h 500061"/>
              <a:gd name="connsiteX3" fmla="*/ 9093201 w 12192000"/>
              <a:gd name="connsiteY3" fmla="*/ 305411 h 500061"/>
              <a:gd name="connsiteX4" fmla="*/ 0 w 12192000"/>
              <a:gd name="connsiteY4" fmla="*/ 305411 h 500061"/>
              <a:gd name="connsiteX5" fmla="*/ 0 w 12192000"/>
              <a:gd name="connsiteY5" fmla="*/ 500061 h 500061"/>
              <a:gd name="connsiteX6" fmla="*/ 12192000 w 12192000"/>
              <a:gd name="connsiteY6" fmla="*/ 500061 h 500061"/>
              <a:gd name="connsiteX7" fmla="*/ 12192000 w 12192000"/>
              <a:gd name="connsiteY7" fmla="*/ 305412 h 500061"/>
              <a:gd name="connsiteX8" fmla="*/ 12192000 w 12192000"/>
              <a:gd name="connsiteY8" fmla="*/ 305411 h 50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00061">
                <a:moveTo>
                  <a:pt x="12192000" y="0"/>
                </a:moveTo>
                <a:lnTo>
                  <a:pt x="9397996" y="0"/>
                </a:lnTo>
                <a:lnTo>
                  <a:pt x="9397996" y="2"/>
                </a:lnTo>
                <a:lnTo>
                  <a:pt x="9093201" y="305411"/>
                </a:lnTo>
                <a:lnTo>
                  <a:pt x="0" y="305411"/>
                </a:lnTo>
                <a:lnTo>
                  <a:pt x="0" y="500061"/>
                </a:lnTo>
                <a:lnTo>
                  <a:pt x="12192000" y="500061"/>
                </a:lnTo>
                <a:lnTo>
                  <a:pt x="12192000" y="305412"/>
                </a:lnTo>
                <a:lnTo>
                  <a:pt x="12192000" y="305411"/>
                </a:lnTo>
                <a:close/>
              </a:path>
            </a:pathLst>
          </a:custGeom>
          <a:gradFill flip="none" rotWithShape="1">
            <a:gsLst>
              <a:gs pos="50000">
                <a:schemeClr val="tx2"/>
              </a:gs>
              <a:gs pos="100000">
                <a:schemeClr val="accent1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66699"/>
            <a:ext cx="10497494" cy="79284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A8DB1-B4DD-4F3D-9CAB-994462C5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11582398" cy="44123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41B0E-CDE6-4F1D-B3A5-7CEDD4AA3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796" y="5768975"/>
            <a:ext cx="1158240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168BE4-BDC4-6F40-8FA5-7F4671AC2E1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339646"/>
            <a:ext cx="1399032" cy="5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2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31" r:id="rId2"/>
    <p:sldLayoutId id="2147483824" r:id="rId3"/>
    <p:sldLayoutId id="2147483832" r:id="rId4"/>
    <p:sldLayoutId id="2147483823" r:id="rId5"/>
    <p:sldLayoutId id="2147483825" r:id="rId6"/>
    <p:sldLayoutId id="2147483828" r:id="rId7"/>
    <p:sldLayoutId id="2147483826" r:id="rId8"/>
    <p:sldLayoutId id="214748382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92" userDrawn="1">
          <p15:clr>
            <a:srgbClr val="F26B43"/>
          </p15:clr>
        </p15:guide>
        <p15:guide id="4" pos="7488" userDrawn="1">
          <p15:clr>
            <a:srgbClr val="F26B43"/>
          </p15:clr>
        </p15:guide>
        <p15:guide id="5" orient="horz" pos="76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  <p15:guide id="7" orient="horz" pos="165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  <p15:guide id="10" orient="horz" pos="3552" userDrawn="1">
          <p15:clr>
            <a:srgbClr val="F26B43"/>
          </p15:clr>
        </p15:guide>
        <p15:guide id="11" pos="3744" userDrawn="1">
          <p15:clr>
            <a:srgbClr val="F26B43"/>
          </p15:clr>
        </p15:guide>
        <p15:guide id="12" pos="3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57043"/>
            <a:ext cx="5413375" cy="2492990"/>
          </a:xfrm>
        </p:spPr>
        <p:txBody>
          <a:bodyPr/>
          <a:lstStyle/>
          <a:p>
            <a:r>
              <a:rPr lang="en-US" sz="3600" dirty="0"/>
              <a:t>Self-Expanding Versus Balloon-Expandable </a:t>
            </a:r>
            <a:br>
              <a:rPr lang="en-US" sz="3600" dirty="0"/>
            </a:br>
            <a:r>
              <a:rPr lang="en-US" sz="3600" dirty="0"/>
              <a:t>TAVR in Patients with </a:t>
            </a:r>
            <a:br>
              <a:rPr lang="en-US" sz="3600" dirty="0"/>
            </a:br>
            <a:r>
              <a:rPr lang="en-US" sz="3600" dirty="0"/>
              <a:t>Aortic Stenosis and </a:t>
            </a:r>
            <a:br>
              <a:rPr lang="en-US" sz="3600" dirty="0"/>
            </a:br>
            <a:r>
              <a:rPr lang="en-US" sz="3600" dirty="0"/>
              <a:t>Small Aortic Annuli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F0E57651-2D5A-412E-1453-DFFE46EF3F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3790686"/>
            <a:ext cx="5414963" cy="732508"/>
          </a:xfrm>
        </p:spPr>
        <p:txBody>
          <a:bodyPr/>
          <a:lstStyle/>
          <a:p>
            <a:r>
              <a:rPr lang="en-US" sz="2200" dirty="0"/>
              <a:t>Primary Outcomes from the Randomized SMART Trial</a:t>
            </a:r>
          </a:p>
        </p:txBody>
      </p:sp>
      <p:pic>
        <p:nvPicPr>
          <p:cNvPr id="71" name="Picture Placeholder 70">
            <a:extLst>
              <a:ext uri="{FF2B5EF4-FFF2-40B4-BE49-F238E27FC236}">
                <a16:creationId xmlns:a16="http://schemas.microsoft.com/office/drawing/2014/main" id="{7FE31CD4-1D1C-A44F-7FDA-0FB9D29574B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1927" r="31927"/>
          <a:stretch/>
        </p:blipFill>
        <p:spPr>
          <a:xfrm>
            <a:off x="7245944" y="6214"/>
            <a:ext cx="4946055" cy="5981631"/>
          </a:xfrm>
        </p:spPr>
      </p:pic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FBD2DFBE-57A0-E922-10DD-15D45B8B77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002292"/>
            <a:ext cx="5413375" cy="1107996"/>
          </a:xfrm>
        </p:spPr>
        <p:txBody>
          <a:bodyPr anchor="b"/>
          <a:lstStyle/>
          <a:p>
            <a:pPr>
              <a:spcBef>
                <a:spcPts val="900"/>
              </a:spcBef>
            </a:pPr>
            <a:r>
              <a:rPr lang="en-US" sz="1800" dirty="0"/>
              <a:t>Howard C. Herrmann, MD</a:t>
            </a:r>
            <a:br>
              <a:rPr lang="en-US" sz="1800" dirty="0"/>
            </a:br>
            <a:r>
              <a:rPr lang="en-US" sz="1800" dirty="0"/>
              <a:t>Roxana Mehran, MD </a:t>
            </a:r>
            <a:br>
              <a:rPr lang="en-US" sz="1800" dirty="0"/>
            </a:br>
            <a:r>
              <a:rPr lang="en-US" sz="1800" dirty="0"/>
              <a:t>Didier Tchétché, MD</a:t>
            </a:r>
            <a:br>
              <a:rPr lang="en-US" sz="1800" dirty="0"/>
            </a:br>
            <a:r>
              <a:rPr lang="en-US" sz="1800" dirty="0"/>
              <a:t>on behalf of the SMART Trial Investigators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AB9A29-A875-1239-1076-53EDFF0D21E5}"/>
              </a:ext>
            </a:extLst>
          </p:cNvPr>
          <p:cNvSpPr/>
          <p:nvPr/>
        </p:nvSpPr>
        <p:spPr>
          <a:xfrm>
            <a:off x="9793605" y="3417570"/>
            <a:ext cx="2398394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F7F37-9F4A-822D-1CDA-EFE17A96390B}"/>
              </a:ext>
            </a:extLst>
          </p:cNvPr>
          <p:cNvSpPr txBox="1"/>
          <p:nvPr/>
        </p:nvSpPr>
        <p:spPr>
          <a:xfrm>
            <a:off x="8508602" y="1939497"/>
            <a:ext cx="3458608" cy="262107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8000" dirty="0">
                <a:solidFill>
                  <a:schemeClr val="tx2"/>
                </a:solidFill>
              </a:rPr>
              <a:t>SMART</a:t>
            </a:r>
          </a:p>
          <a:p>
            <a:pPr algn="r"/>
            <a:r>
              <a:rPr lang="en-US" sz="2400" u="sng" dirty="0">
                <a:solidFill>
                  <a:schemeClr val="tx2"/>
                </a:solidFill>
              </a:rPr>
              <a:t>Sm</a:t>
            </a:r>
            <a:r>
              <a:rPr lang="en-US" sz="2400" dirty="0">
                <a:solidFill>
                  <a:schemeClr val="tx2"/>
                </a:solidFill>
              </a:rPr>
              <a:t>all </a:t>
            </a:r>
            <a:r>
              <a:rPr lang="en-US" sz="2400" u="sng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nnuli </a:t>
            </a:r>
            <a:r>
              <a:rPr lang="en-US" sz="2400" u="sng" dirty="0">
                <a:solidFill>
                  <a:schemeClr val="tx2"/>
                </a:solidFill>
              </a:rPr>
              <a:t>R</a:t>
            </a:r>
            <a:r>
              <a:rPr lang="en-US" sz="2400" dirty="0">
                <a:solidFill>
                  <a:schemeClr val="tx2"/>
                </a:solidFill>
              </a:rPr>
              <a:t>andomized</a:t>
            </a:r>
          </a:p>
          <a:p>
            <a:pPr algn="r"/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u="sng" dirty="0">
                <a:solidFill>
                  <a:schemeClr val="tx2"/>
                </a:solidFill>
              </a:rPr>
              <a:t>t</a:t>
            </a:r>
            <a:r>
              <a:rPr lang="en-US" sz="2400" dirty="0">
                <a:solidFill>
                  <a:schemeClr val="tx2"/>
                </a:solidFill>
              </a:rPr>
              <a:t>o Evolut or SAPIEN</a:t>
            </a:r>
          </a:p>
        </p:txBody>
      </p:sp>
    </p:spTree>
    <p:extLst>
      <p:ext uri="{BB962C8B-B14F-4D97-AF65-F5344CB8AC3E}">
        <p14:creationId xmlns:p14="http://schemas.microsoft.com/office/powerpoint/2010/main" val="26813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4E00C-6435-BEF2-89D7-AD7AC057C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E15EAB-8C47-53C3-913D-E60F2D038E96}"/>
              </a:ext>
            </a:extLst>
          </p:cNvPr>
          <p:cNvSpPr/>
          <p:nvPr/>
        </p:nvSpPr>
        <p:spPr>
          <a:xfrm>
            <a:off x="941610" y="1435608"/>
            <a:ext cx="10152404" cy="9875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FDFEE-9717-776B-52DB-B8E7A151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8" y="157243"/>
            <a:ext cx="10497494" cy="792843"/>
          </a:xfrm>
        </p:spPr>
        <p:txBody>
          <a:bodyPr/>
          <a:lstStyle/>
          <a:p>
            <a:r>
              <a:rPr lang="en-US" dirty="0"/>
              <a:t>Baseline characteristics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55AC7A-3EA7-8B1B-36B3-1475C8154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10" y="891652"/>
            <a:ext cx="10162913" cy="58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3E979-A4FE-D625-1A18-46CB0E018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7AAD7F8-3BE1-CFE0-71D1-82722D51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Valve and procedural data</a:t>
            </a:r>
          </a:p>
        </p:txBody>
      </p:sp>
      <p:sp>
        <p:nvSpPr>
          <p:cNvPr id="33" name="TextBox 28, chunk 1">
            <a:extLst>
              <a:ext uri="{FF2B5EF4-FFF2-40B4-BE49-F238E27FC236}">
                <a16:creationId xmlns:a16="http://schemas.microsoft.com/office/drawing/2014/main" id="{228CA90F-1E20-932C-C953-C18CA9EF412E}"/>
              </a:ext>
            </a:extLst>
          </p:cNvPr>
          <p:cNvSpPr txBox="1"/>
          <p:nvPr/>
        </p:nvSpPr>
        <p:spPr>
          <a:xfrm>
            <a:off x="6011545" y="1000503"/>
            <a:ext cx="5258686" cy="307777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>
            <a:defPPr>
              <a:defRPr lang="en-US"/>
            </a:defPPr>
            <a:lvl1pPr>
              <a:defRPr sz="2400">
                <a:solidFill>
                  <a:srgbClr val="000066"/>
                </a:solidFill>
                <a:latin typeface="Avenir Next Wor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Procedural </a:t>
            </a:r>
            <a:r>
              <a:rPr lang="en-US" sz="2000" b="1" dirty="0">
                <a:solidFill>
                  <a:schemeClr val="accent1"/>
                </a:solidFill>
                <a:latin typeface="+mn-lt"/>
              </a:rPr>
              <a:t>characteristics and outcomes</a:t>
            </a:r>
            <a:endParaRPr kumimoji="0" lang="en-US" sz="2000" b="1" i="0" u="none" strike="noStrike" kern="120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TextBox 28, chunk 1">
            <a:extLst>
              <a:ext uri="{FF2B5EF4-FFF2-40B4-BE49-F238E27FC236}">
                <a16:creationId xmlns:a16="http://schemas.microsoft.com/office/drawing/2014/main" id="{846F8A34-9EC9-CEB9-7EF6-0BCAD0E5D94B}"/>
              </a:ext>
            </a:extLst>
          </p:cNvPr>
          <p:cNvSpPr txBox="1"/>
          <p:nvPr/>
        </p:nvSpPr>
        <p:spPr>
          <a:xfrm>
            <a:off x="326134" y="1001448"/>
            <a:ext cx="5257800" cy="307777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>
            <a:defPPr>
              <a:defRPr lang="en-US"/>
            </a:defPPr>
            <a:lvl1pPr>
              <a:defRPr sz="2400">
                <a:solidFill>
                  <a:srgbClr val="000066"/>
                </a:solidFill>
                <a:latin typeface="Avenir Next Wor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Valve size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66C39A-81F6-BE38-6C8C-FFFD3B350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67" y="1463708"/>
            <a:ext cx="11827265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6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82F6D-72EA-00AD-D5D1-7734FCD26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5F873D-A498-A571-C277-C6E78655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66699"/>
            <a:ext cx="12820074" cy="792843"/>
          </a:xfrm>
        </p:spPr>
        <p:txBody>
          <a:bodyPr/>
          <a:lstStyle/>
          <a:p>
            <a:r>
              <a:rPr lang="en-US" sz="2600" dirty="0"/>
              <a:t>Co-primary endpoint 1: </a:t>
            </a:r>
            <a:br>
              <a:rPr lang="en-US" sz="2600" dirty="0"/>
            </a:br>
            <a:r>
              <a:rPr lang="en-US" sz="2600" dirty="0"/>
              <a:t>Clinical outcome composite through 12 months powered for noninferiority</a:t>
            </a:r>
          </a:p>
        </p:txBody>
      </p:sp>
      <p:sp>
        <p:nvSpPr>
          <p:cNvPr id="8" name="TextBox 28, chunk 1">
            <a:extLst>
              <a:ext uri="{FF2B5EF4-FFF2-40B4-BE49-F238E27FC236}">
                <a16:creationId xmlns:a16="http://schemas.microsoft.com/office/drawing/2014/main" id="{1019A109-6F67-5E8D-7130-1C7716FC1316}"/>
              </a:ext>
            </a:extLst>
          </p:cNvPr>
          <p:cNvSpPr txBox="1"/>
          <p:nvPr/>
        </p:nvSpPr>
        <p:spPr>
          <a:xfrm>
            <a:off x="2953276" y="1311544"/>
            <a:ext cx="8085055" cy="307777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>
            <a:defPPr>
              <a:defRPr lang="en-US"/>
            </a:defPPr>
            <a:lvl1pPr>
              <a:defRPr sz="2400">
                <a:solidFill>
                  <a:srgbClr val="000066"/>
                </a:solidFill>
                <a:latin typeface="Avenir Next Wor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Mortality, Disabling Stroke, or HF Rehospitalization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525CF-CFFC-D444-E8FA-E9827CACE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43" y="1465432"/>
            <a:ext cx="11918713" cy="5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3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7DC77C-4EC0-4A5F-FFD1-41F74B07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6700"/>
            <a:ext cx="10498138" cy="792163"/>
          </a:xfrm>
        </p:spPr>
        <p:txBody>
          <a:bodyPr/>
          <a:lstStyle/>
          <a:p>
            <a:r>
              <a:rPr lang="en-US" dirty="0"/>
              <a:t>Co-primary endpoint 2: </a:t>
            </a:r>
            <a:br>
              <a:rPr lang="en-US" dirty="0"/>
            </a:br>
            <a:r>
              <a:rPr lang="en-US" dirty="0"/>
              <a:t>BVD through 12 months powered for superiority </a:t>
            </a:r>
          </a:p>
        </p:txBody>
      </p:sp>
      <p:sp>
        <p:nvSpPr>
          <p:cNvPr id="29" name="TextBox 28, chunk 1">
            <a:extLst>
              <a:ext uri="{FF2B5EF4-FFF2-40B4-BE49-F238E27FC236}">
                <a16:creationId xmlns:a16="http://schemas.microsoft.com/office/drawing/2014/main" id="{2CC0ABD9-5C88-F5DC-0E9E-1322C570E3BE}"/>
              </a:ext>
            </a:extLst>
          </p:cNvPr>
          <p:cNvSpPr txBox="1"/>
          <p:nvPr/>
        </p:nvSpPr>
        <p:spPr>
          <a:xfrm>
            <a:off x="2854505" y="1364700"/>
            <a:ext cx="6482989" cy="307777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>
            <a:defPPr>
              <a:defRPr lang="en-US"/>
            </a:defPPr>
            <a:lvl1pPr>
              <a:defRPr sz="2400">
                <a:solidFill>
                  <a:srgbClr val="000066"/>
                </a:solidFill>
                <a:latin typeface="Avenir Next World"/>
              </a:defRPr>
            </a:lvl1pPr>
          </a:lstStyle>
          <a:p>
            <a:pPr>
              <a:defRPr/>
            </a:pPr>
            <a:r>
              <a:rPr kumimoji="0" lang="en-US" sz="2000" b="1" i="0" u="none" strike="noStrike" kern="120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Bioprosthetic Valve Dysfunction through 12 months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E7A8C2-518F-498A-10B0-35567B32D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38" y="1978314"/>
            <a:ext cx="11552921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1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E0F8144-1FA7-DB62-63E9-5A7507C45A0C}"/>
              </a:ext>
            </a:extLst>
          </p:cNvPr>
          <p:cNvSpPr/>
          <p:nvPr/>
        </p:nvSpPr>
        <p:spPr>
          <a:xfrm>
            <a:off x="0" y="4510239"/>
            <a:ext cx="12192000" cy="2347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endParaRPr lang="en-US" sz="1600" b="1">
              <a:solidFill>
                <a:schemeClr val="accent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A739D1A-B54A-BAC1-FF43-F5D9CC9B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00957"/>
          </a:xfrm>
        </p:spPr>
        <p:txBody>
          <a:bodyPr/>
          <a:lstStyle/>
          <a:p>
            <a:r>
              <a:rPr lang="en-US" dirty="0"/>
              <a:t>Prespecified subgroup analyses for the co-primary endpoints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DE1759-108D-1FFC-FAF2-698A2074D369}"/>
              </a:ext>
            </a:extLst>
          </p:cNvPr>
          <p:cNvSpPr/>
          <p:nvPr/>
        </p:nvSpPr>
        <p:spPr>
          <a:xfrm>
            <a:off x="0" y="5380444"/>
            <a:ext cx="12192000" cy="8812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No significant interactions were observed between treatment and any of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the prespecified baseline subgroups with respect to either of the co-primary endpoints.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76F779-3F06-482B-369D-E95DA0766FF1}"/>
              </a:ext>
            </a:extLst>
          </p:cNvPr>
          <p:cNvGrpSpPr/>
          <p:nvPr/>
        </p:nvGrpSpPr>
        <p:grpSpPr>
          <a:xfrm>
            <a:off x="304800" y="942863"/>
            <a:ext cx="5638800" cy="4448287"/>
            <a:chOff x="304800" y="942863"/>
            <a:chExt cx="5638800" cy="444828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B403E3C-3E40-5F36-B512-8F9FF532CBB6}"/>
                </a:ext>
              </a:extLst>
            </p:cNvPr>
            <p:cNvSpPr/>
            <p:nvPr/>
          </p:nvSpPr>
          <p:spPr>
            <a:xfrm>
              <a:off x="304800" y="1219862"/>
              <a:ext cx="5638800" cy="41712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B5E652-623B-A439-DD51-9889C11D758A}"/>
                </a:ext>
              </a:extLst>
            </p:cNvPr>
            <p:cNvSpPr txBox="1"/>
            <p:nvPr/>
          </p:nvSpPr>
          <p:spPr>
            <a:xfrm>
              <a:off x="425450" y="942863"/>
              <a:ext cx="5397500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Clinical Outcome Composite Through 12 Months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86C628B-BE24-21E4-A10E-60919C8B2AB1}"/>
              </a:ext>
            </a:extLst>
          </p:cNvPr>
          <p:cNvGrpSpPr/>
          <p:nvPr/>
        </p:nvGrpSpPr>
        <p:grpSpPr>
          <a:xfrm>
            <a:off x="6248400" y="912085"/>
            <a:ext cx="5638800" cy="4479065"/>
            <a:chOff x="6248400" y="912085"/>
            <a:chExt cx="5638800" cy="44790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84D714-3679-D314-106F-8B1EA5349C31}"/>
                </a:ext>
              </a:extLst>
            </p:cNvPr>
            <p:cNvSpPr/>
            <p:nvPr/>
          </p:nvSpPr>
          <p:spPr>
            <a:xfrm>
              <a:off x="6248400" y="1219862"/>
              <a:ext cx="5638800" cy="41712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BCFD4F-ECAA-73BA-54DE-ED4A3E9022B4}"/>
                </a:ext>
              </a:extLst>
            </p:cNvPr>
            <p:cNvSpPr txBox="1"/>
            <p:nvPr/>
          </p:nvSpPr>
          <p:spPr>
            <a:xfrm>
              <a:off x="6248400" y="912085"/>
              <a:ext cx="539750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</a:rPr>
                <a:t>BVD Through 12 Months</a:t>
              </a:r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B20920C-AF3B-243D-28F1-8D89F1BA3654}"/>
              </a:ext>
            </a:extLst>
          </p:cNvPr>
          <p:cNvSpPr/>
          <p:nvPr/>
        </p:nvSpPr>
        <p:spPr>
          <a:xfrm flipH="1">
            <a:off x="0" y="6357939"/>
            <a:ext cx="12192000" cy="500061"/>
          </a:xfrm>
          <a:custGeom>
            <a:avLst/>
            <a:gdLst>
              <a:gd name="connsiteX0" fmla="*/ 12192000 w 12192000"/>
              <a:gd name="connsiteY0" fmla="*/ 0 h 500061"/>
              <a:gd name="connsiteX1" fmla="*/ 9397996 w 12192000"/>
              <a:gd name="connsiteY1" fmla="*/ 0 h 500061"/>
              <a:gd name="connsiteX2" fmla="*/ 9397996 w 12192000"/>
              <a:gd name="connsiteY2" fmla="*/ 2 h 500061"/>
              <a:gd name="connsiteX3" fmla="*/ 9093201 w 12192000"/>
              <a:gd name="connsiteY3" fmla="*/ 305411 h 500061"/>
              <a:gd name="connsiteX4" fmla="*/ 0 w 12192000"/>
              <a:gd name="connsiteY4" fmla="*/ 305411 h 500061"/>
              <a:gd name="connsiteX5" fmla="*/ 0 w 12192000"/>
              <a:gd name="connsiteY5" fmla="*/ 500061 h 500061"/>
              <a:gd name="connsiteX6" fmla="*/ 12192000 w 12192000"/>
              <a:gd name="connsiteY6" fmla="*/ 500061 h 500061"/>
              <a:gd name="connsiteX7" fmla="*/ 12192000 w 12192000"/>
              <a:gd name="connsiteY7" fmla="*/ 305412 h 500061"/>
              <a:gd name="connsiteX8" fmla="*/ 12192000 w 12192000"/>
              <a:gd name="connsiteY8" fmla="*/ 305411 h 50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00061">
                <a:moveTo>
                  <a:pt x="12192000" y="0"/>
                </a:moveTo>
                <a:lnTo>
                  <a:pt x="9397996" y="0"/>
                </a:lnTo>
                <a:lnTo>
                  <a:pt x="9397996" y="2"/>
                </a:lnTo>
                <a:lnTo>
                  <a:pt x="9093201" y="305411"/>
                </a:lnTo>
                <a:lnTo>
                  <a:pt x="0" y="305411"/>
                </a:lnTo>
                <a:lnTo>
                  <a:pt x="0" y="500061"/>
                </a:lnTo>
                <a:lnTo>
                  <a:pt x="12192000" y="500061"/>
                </a:lnTo>
                <a:lnTo>
                  <a:pt x="12192000" y="305412"/>
                </a:lnTo>
                <a:lnTo>
                  <a:pt x="12192000" y="305411"/>
                </a:lnTo>
                <a:close/>
              </a:path>
            </a:pathLst>
          </a:custGeom>
          <a:gradFill flip="none" rotWithShape="1">
            <a:gsLst>
              <a:gs pos="50000">
                <a:schemeClr val="tx2"/>
              </a:gs>
              <a:gs pos="100000">
                <a:schemeClr val="accent1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CA77C-26B9-FEBE-AE02-4CF51D63602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55904" y="1265644"/>
            <a:ext cx="4736592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5E7A92-09E9-9D50-B267-DC2DE115191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54" y="1265644"/>
            <a:ext cx="4736592" cy="411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F0A957-1127-8B93-3153-2D305EE450C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339646"/>
            <a:ext cx="1399032" cy="5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5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2435B-FADA-3E4E-4817-673113BF7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1862B5C2-6236-3775-9A89-12FAB748D083}"/>
              </a:ext>
            </a:extLst>
          </p:cNvPr>
          <p:cNvSpPr txBox="1">
            <a:spLocks/>
          </p:cNvSpPr>
          <p:nvPr/>
        </p:nvSpPr>
        <p:spPr>
          <a:xfrm>
            <a:off x="250656" y="172520"/>
            <a:ext cx="11003027" cy="451342"/>
          </a:xfrm>
          <a:prstGeom prst="rect">
            <a:avLst/>
          </a:prstGeom>
        </p:spPr>
        <p:txBody>
          <a:bodyPr/>
          <a:lstStyle>
            <a:lvl1pPr marL="0" indent="0" algn="l" defTabSz="914363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67" b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2394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67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04788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en-US" sz="1667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182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67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09576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en-US" sz="1667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99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Hypothesis-tested secondary endpoints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BAC2E7-244F-02DC-E3BD-C92763E419F8}"/>
              </a:ext>
            </a:extLst>
          </p:cNvPr>
          <p:cNvSpPr/>
          <p:nvPr/>
        </p:nvSpPr>
        <p:spPr>
          <a:xfrm>
            <a:off x="11195121" y="194426"/>
            <a:ext cx="901820" cy="81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E055AA-1F89-3263-BCE6-8D11DB1C196C}"/>
              </a:ext>
            </a:extLst>
          </p:cNvPr>
          <p:cNvSpPr txBox="1"/>
          <p:nvPr/>
        </p:nvSpPr>
        <p:spPr>
          <a:xfrm>
            <a:off x="10081338" y="6412574"/>
            <a:ext cx="914400" cy="2279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400" dirty="0">
                <a:solidFill>
                  <a:schemeClr val="tx2"/>
                </a:solidFill>
              </a:rPr>
              <a:t>*VARC-3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121BF-A2B3-26CE-05B9-B64EEB0B9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95" y="699147"/>
            <a:ext cx="5864860" cy="2853175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97A43272-3888-A850-291B-71AD614DC4F6}"/>
              </a:ext>
            </a:extLst>
          </p:cNvPr>
          <p:cNvSpPr txBox="1"/>
          <p:nvPr/>
        </p:nvSpPr>
        <p:spPr>
          <a:xfrm>
            <a:off x="960757" y="1439061"/>
            <a:ext cx="26148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26681"/>
            <a:r>
              <a:rPr lang="en-US" sz="1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p&lt;0.001 for </a:t>
            </a:r>
            <a:r>
              <a:rPr lang="en-US" sz="1400" b="1" dirty="0">
                <a:solidFill>
                  <a:srgbClr val="3C3C3C">
                    <a:lumMod val="50000"/>
                  </a:srgb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superiority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976CAF1-2980-ADFB-2BFE-54EEB27E1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111" y="699147"/>
            <a:ext cx="5864860" cy="2853175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EB32D374-49D1-9720-C601-A2CF0FBF4009}"/>
              </a:ext>
            </a:extLst>
          </p:cNvPr>
          <p:cNvSpPr txBox="1"/>
          <p:nvPr/>
        </p:nvSpPr>
        <p:spPr>
          <a:xfrm>
            <a:off x="9032297" y="1350530"/>
            <a:ext cx="26148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26681"/>
            <a:r>
              <a:rPr lang="en-US" sz="1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p&lt;0.001 for </a:t>
            </a:r>
            <a:r>
              <a:rPr lang="en-US" sz="1400" b="1" dirty="0">
                <a:solidFill>
                  <a:srgbClr val="3C3C3C">
                    <a:lumMod val="50000"/>
                  </a:srgb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superiority 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7A5BBEDE-E685-7CFD-A8F1-1F12A8453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52" y="3500105"/>
            <a:ext cx="3993226" cy="2908044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D0072F17-1580-B59F-7EB4-3AB12628A1FF}"/>
              </a:ext>
            </a:extLst>
          </p:cNvPr>
          <p:cNvSpPr txBox="1"/>
          <p:nvPr/>
        </p:nvSpPr>
        <p:spPr>
          <a:xfrm>
            <a:off x="1014385" y="4084909"/>
            <a:ext cx="26148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26681"/>
            <a:r>
              <a:rPr lang="en-US" sz="1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p&lt;0.001 for </a:t>
            </a:r>
            <a:r>
              <a:rPr lang="en-US" sz="1200" b="1" dirty="0">
                <a:solidFill>
                  <a:srgbClr val="3C3C3C">
                    <a:lumMod val="50000"/>
                  </a:srgb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superiority </a:t>
            </a: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068FEF7F-5C2A-C0BD-3428-BFCB808FA8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9728" y="3511256"/>
            <a:ext cx="3920068" cy="2908044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A51C8FED-459B-7CF6-3632-5B2145E4F670}"/>
              </a:ext>
            </a:extLst>
          </p:cNvPr>
          <p:cNvSpPr txBox="1"/>
          <p:nvPr/>
        </p:nvSpPr>
        <p:spPr>
          <a:xfrm>
            <a:off x="4849436" y="4046303"/>
            <a:ext cx="26148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26681"/>
            <a:r>
              <a:rPr lang="en-US" sz="1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p&lt;0.001 for </a:t>
            </a:r>
            <a:r>
              <a:rPr lang="en-US" sz="1200" b="1" dirty="0">
                <a:solidFill>
                  <a:srgbClr val="3C3C3C">
                    <a:lumMod val="50000"/>
                  </a:srgb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superiority </a:t>
            </a: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3C31BD96-61FA-FF30-D536-764B5E62E096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239923" y="3522407"/>
            <a:ext cx="3834716" cy="2898648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2F821BF9-57B1-E50B-B85F-17CB4D31D42F}"/>
              </a:ext>
            </a:extLst>
          </p:cNvPr>
          <p:cNvSpPr txBox="1"/>
          <p:nvPr/>
        </p:nvSpPr>
        <p:spPr>
          <a:xfrm>
            <a:off x="8801964" y="4105972"/>
            <a:ext cx="26148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26681"/>
            <a:r>
              <a:rPr lang="en-US" sz="1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p&lt;0.001 for </a:t>
            </a:r>
            <a:r>
              <a:rPr lang="en-US" sz="1200" b="1" dirty="0">
                <a:solidFill>
                  <a:srgbClr val="3C3C3C">
                    <a:lumMod val="50000"/>
                  </a:srgb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superiority </a:t>
            </a:r>
          </a:p>
        </p:txBody>
      </p:sp>
    </p:spTree>
    <p:extLst>
      <p:ext uri="{BB962C8B-B14F-4D97-AF65-F5344CB8AC3E}">
        <p14:creationId xmlns:p14="http://schemas.microsoft.com/office/powerpoint/2010/main" val="41064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5" grpId="0"/>
      <p:bldP spid="126" grpId="0"/>
      <p:bldP spid="127" grpId="0"/>
      <p:bldP spid="128" grpId="0"/>
      <p:bldP spid="1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7F90592-8077-A4C7-3E2B-E69347EA4781}"/>
              </a:ext>
            </a:extLst>
          </p:cNvPr>
          <p:cNvSpPr txBox="1">
            <a:spLocks/>
          </p:cNvSpPr>
          <p:nvPr/>
        </p:nvSpPr>
        <p:spPr>
          <a:xfrm>
            <a:off x="304799" y="248594"/>
            <a:ext cx="11582401" cy="4009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Additional safety outcomes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CDA6A5-C8CF-E988-D308-AA07D271F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077051"/>
            <a:ext cx="11528535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C246F3-1470-5256-2B28-74D03CCF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hemodynamic outcomes at 12 months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D268CB0-8626-BA8A-A1C1-CCA2D4DE0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56" y="560341"/>
            <a:ext cx="12040644" cy="682201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4F99EAA-0CA8-3BFE-584C-BB278CB6C05B}"/>
              </a:ext>
            </a:extLst>
          </p:cNvPr>
          <p:cNvSpPr/>
          <p:nvPr/>
        </p:nvSpPr>
        <p:spPr>
          <a:xfrm>
            <a:off x="8979536" y="2022715"/>
            <a:ext cx="2354022" cy="925419"/>
          </a:xfrm>
          <a:prstGeom prst="rect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0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4B447E0-3882-335E-DEBD-B89D48B9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6699"/>
            <a:ext cx="10497494" cy="457201"/>
          </a:xfrm>
        </p:spPr>
        <p:txBody>
          <a:bodyPr/>
          <a:lstStyle/>
          <a:p>
            <a:r>
              <a:rPr lang="en-US" dirty="0"/>
              <a:t>Alternative bioprosthetic valve dysfunction definitions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76A60C-6E5E-B178-99ED-EE1A8352F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26635"/>
            <a:ext cx="12401131" cy="49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26CD787-5724-CE86-DF50-D6A85ECEEA91}"/>
              </a:ext>
            </a:extLst>
          </p:cNvPr>
          <p:cNvSpPr/>
          <p:nvPr/>
        </p:nvSpPr>
        <p:spPr>
          <a:xfrm>
            <a:off x="304799" y="1057275"/>
            <a:ext cx="11582401" cy="6944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SEV demonstrated significantly better VARC-3 Ordinal Outcome for quality of life at 12 months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D7D0D7D7-C80E-F774-20D0-669D8C58F948}"/>
              </a:ext>
            </a:extLst>
          </p:cNvPr>
          <p:cNvSpPr txBox="1">
            <a:spLocks/>
          </p:cNvSpPr>
          <p:nvPr/>
        </p:nvSpPr>
        <p:spPr>
          <a:xfrm>
            <a:off x="304799" y="248594"/>
            <a:ext cx="11582401" cy="4009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Quality of life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57B502-4D19-0B42-FA65-86FBDE0FA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994"/>
            <a:ext cx="17181624" cy="477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5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2212ED6-A8A1-5F5C-287E-6B5BD0E9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69221"/>
            <a:ext cx="10497494" cy="387798"/>
          </a:xfrm>
        </p:spPr>
        <p:txBody>
          <a:bodyPr>
            <a:spAutoFit/>
          </a:bodyPr>
          <a:lstStyle/>
          <a:p>
            <a:r>
              <a:rPr lang="en-US" dirty="0"/>
              <a:t>Disclosure of relevant financial relationships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04AB00-5F2C-7FD9-F435-7F23FF533A26}"/>
              </a:ext>
            </a:extLst>
          </p:cNvPr>
          <p:cNvSpPr txBox="1"/>
          <p:nvPr/>
        </p:nvSpPr>
        <p:spPr>
          <a:xfrm>
            <a:off x="304800" y="1464072"/>
            <a:ext cx="11582400" cy="61555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Within the past 12 months, I or my spouse/partner have had a financial interest/arrangement </a:t>
            </a:r>
          </a:p>
          <a:p>
            <a:r>
              <a:rPr lang="en-US" sz="2000" dirty="0">
                <a:solidFill>
                  <a:schemeClr val="tx2"/>
                </a:solidFill>
              </a:rPr>
              <a:t>or affiliation with the organization(s) listed below:</a:t>
            </a:r>
          </a:p>
        </p:txBody>
      </p:sp>
      <p:graphicFrame>
        <p:nvGraphicFramePr>
          <p:cNvPr id="6" name="Table 14">
            <a:extLst>
              <a:ext uri="{FF2B5EF4-FFF2-40B4-BE49-F238E27FC236}">
                <a16:creationId xmlns:a16="http://schemas.microsoft.com/office/drawing/2014/main" id="{25FBEAD3-5275-F66A-E918-5EFD19CB9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032831"/>
              </p:ext>
            </p:extLst>
          </p:nvPr>
        </p:nvGraphicFramePr>
        <p:xfrm>
          <a:off x="304799" y="2686678"/>
          <a:ext cx="11039475" cy="2392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073607">
                  <a:extLst>
                    <a:ext uri="{9D8B030D-6E8A-4147-A177-3AD203B41FA5}">
                      <a16:colId xmlns:a16="http://schemas.microsoft.com/office/drawing/2014/main" val="3176965149"/>
                    </a:ext>
                  </a:extLst>
                </a:gridCol>
                <a:gridCol w="6965868">
                  <a:extLst>
                    <a:ext uri="{9D8B030D-6E8A-4147-A177-3AD203B41FA5}">
                      <a16:colId xmlns:a16="http://schemas.microsoft.com/office/drawing/2014/main" val="1487942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Financial Relationship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Company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554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Institutional grants/research support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Abbott Vascular, Boston Scientific, Edwards LifeSciences, Medtronic, Highlife Med, Innovalve, Shockwave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57236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Consulting fees/honoraria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Edwards Lifesciences, Johnson &amp; Johnson, Medtronic, Prolifagen, Truffle Capital, Wells Fargo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480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Shareholder/equity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Microinterventional Devices, Holistick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76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Editorial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Mass Medical Society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811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4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D18CA-D3BF-113D-4514-5C6CC3A7A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E6E2B0-98DA-6BA2-3F93-418B04E7471C}"/>
              </a:ext>
            </a:extLst>
          </p:cNvPr>
          <p:cNvSpPr/>
          <p:nvPr/>
        </p:nvSpPr>
        <p:spPr>
          <a:xfrm>
            <a:off x="7124700" y="3136268"/>
            <a:ext cx="4762500" cy="21558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796FB-52F6-5217-19AE-8925C908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6699"/>
            <a:ext cx="10497494" cy="440311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FC7273-9A4A-7556-BE2F-F5E504551C61}"/>
              </a:ext>
            </a:extLst>
          </p:cNvPr>
          <p:cNvSpPr/>
          <p:nvPr/>
        </p:nvSpPr>
        <p:spPr>
          <a:xfrm>
            <a:off x="304800" y="993995"/>
            <a:ext cx="11582400" cy="8156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8, chunk 1">
            <a:extLst>
              <a:ext uri="{FF2B5EF4-FFF2-40B4-BE49-F238E27FC236}">
                <a16:creationId xmlns:a16="http://schemas.microsoft.com/office/drawing/2014/main" id="{A7BA0154-A0E1-C367-7396-A3A9345DCB02}"/>
              </a:ext>
            </a:extLst>
          </p:cNvPr>
          <p:cNvSpPr txBox="1"/>
          <p:nvPr/>
        </p:nvSpPr>
        <p:spPr>
          <a:xfrm>
            <a:off x="430528" y="1980999"/>
            <a:ext cx="11307208" cy="307777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66"/>
                </a:solidFill>
                <a:latin typeface="Avenir Next World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The SMART trial met both primary and all 5 prespecified secondary endpoints.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BB2EAE-F42B-0725-B2EE-5514FC5F755C}"/>
              </a:ext>
            </a:extLst>
          </p:cNvPr>
          <p:cNvSpPr txBox="1"/>
          <p:nvPr/>
        </p:nvSpPr>
        <p:spPr>
          <a:xfrm>
            <a:off x="430528" y="1040168"/>
            <a:ext cx="113072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The SMART trial is the largest, most rigorous trial to date, to randomize patients to the 2 most widely used TAVR devices, and the largest TAVR trial to enroll mostly women.</a:t>
            </a:r>
          </a:p>
        </p:txBody>
      </p:sp>
      <p:sp>
        <p:nvSpPr>
          <p:cNvPr id="5" name="TextBox 28, chunk 1">
            <a:extLst>
              <a:ext uri="{FF2B5EF4-FFF2-40B4-BE49-F238E27FC236}">
                <a16:creationId xmlns:a16="http://schemas.microsoft.com/office/drawing/2014/main" id="{0F1F4319-0088-3A85-DBE4-89CCCEA0DEBB}"/>
              </a:ext>
            </a:extLst>
          </p:cNvPr>
          <p:cNvSpPr txBox="1"/>
          <p:nvPr/>
        </p:nvSpPr>
        <p:spPr>
          <a:xfrm>
            <a:off x="430528" y="2394832"/>
            <a:ext cx="8878842" cy="3898503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66"/>
                </a:solidFill>
                <a:latin typeface="Avenir Next World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Compared with BEV, the supra-annular SEV demonstrated: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</a:rPr>
              <a:t>     Noninferior clinical outcomes at 1 year</a:t>
            </a:r>
          </a:p>
          <a:p>
            <a:pPr lvl="1"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</a:rPr>
              <a:t>     Superior valve performance at 1 year:</a:t>
            </a:r>
          </a:p>
          <a:p>
            <a:pPr marL="1257300" lvl="2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1"/>
                </a:solidFill>
              </a:rPr>
              <a:t>32.2% lower incidence of BVD </a:t>
            </a:r>
          </a:p>
          <a:p>
            <a:pPr marL="1257300" lvl="2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</a:rPr>
              <a:t>8 mmHg lower mean gradient </a:t>
            </a:r>
          </a:p>
          <a:p>
            <a:pPr marL="1257300" lvl="2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1"/>
                </a:solidFill>
              </a:rPr>
              <a:t>0.5 cm</a:t>
            </a:r>
            <a:r>
              <a:rPr lang="en-US" sz="2000" baseline="30000" dirty="0">
                <a:solidFill>
                  <a:schemeClr val="accent1"/>
                </a:solidFill>
              </a:rPr>
              <a:t>2</a:t>
            </a:r>
            <a:r>
              <a:rPr lang="en-US" sz="2000" dirty="0">
                <a:solidFill>
                  <a:schemeClr val="accent1"/>
                </a:solidFill>
              </a:rPr>
              <a:t> greater 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effective orifice area</a:t>
            </a:r>
          </a:p>
          <a:p>
            <a:pPr marL="1257300" lvl="2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1"/>
                </a:solidFill>
              </a:rPr>
              <a:t>0.19 larger 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Doppler velocity index</a:t>
            </a:r>
          </a:p>
          <a:p>
            <a:pPr marL="1257300" lvl="2" indent="-3429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1"/>
                </a:solidFill>
              </a:rPr>
              <a:t>6.8% lower incidence of severe PPM</a:t>
            </a:r>
            <a:endParaRPr lang="en-US" sz="2000" dirty="0">
              <a:solidFill>
                <a:schemeClr val="accent1"/>
              </a:solidFill>
              <a:latin typeface="+mn-lt"/>
            </a:endParaRPr>
          </a:p>
          <a:p>
            <a:pPr lvl="1"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1"/>
                </a:solidFill>
              </a:rPr>
              <a:t>     Improvements in other secondary outcomes at 1 year:</a:t>
            </a:r>
          </a:p>
          <a:p>
            <a:pPr marL="1257300" lvl="2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1"/>
                </a:solidFill>
              </a:rPr>
              <a:t>Less total AR and better QOL per the KCCQ ordinal outcome</a:t>
            </a:r>
          </a:p>
        </p:txBody>
      </p:sp>
      <p:sp>
        <p:nvSpPr>
          <p:cNvPr id="8" name="TextBox 28, chunk 1">
            <a:extLst>
              <a:ext uri="{FF2B5EF4-FFF2-40B4-BE49-F238E27FC236}">
                <a16:creationId xmlns:a16="http://schemas.microsoft.com/office/drawing/2014/main" id="{6DC6F4C2-5DF6-84C6-32D1-968C34172E8D}"/>
              </a:ext>
            </a:extLst>
          </p:cNvPr>
          <p:cNvSpPr txBox="1"/>
          <p:nvPr/>
        </p:nvSpPr>
        <p:spPr>
          <a:xfrm>
            <a:off x="7289223" y="3384626"/>
            <a:ext cx="4412542" cy="1846659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66"/>
                </a:solidFill>
                <a:latin typeface="Avenir Next World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solidFill>
                  <a:srgbClr val="000000"/>
                </a:solidFill>
                <a:latin typeface="+mn-lt"/>
              </a:rPr>
              <a:t>Based on the large differences observed in valve performance, we expect that the SEV will demonstrate improved valve durability and outcomes during longer follow-up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34AB339-D416-7901-9121-F6D32E3B8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1900" y="2918476"/>
            <a:ext cx="317599" cy="3175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FC5AA67-5D09-FC0D-43E2-64E7CECC6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1899" y="3391291"/>
            <a:ext cx="317599" cy="31759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49D918-1CB2-8F37-261A-413FABB83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1899" y="5512194"/>
            <a:ext cx="317599" cy="31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7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79523B-8FB0-3026-D6A5-9AA862B7EC95}"/>
              </a:ext>
            </a:extLst>
          </p:cNvPr>
          <p:cNvSpPr/>
          <p:nvPr/>
        </p:nvSpPr>
        <p:spPr>
          <a:xfrm flipV="1">
            <a:off x="4760533" y="5638800"/>
            <a:ext cx="7431467" cy="1219196"/>
          </a:xfrm>
          <a:prstGeom prst="rect">
            <a:avLst/>
          </a:prstGeom>
          <a:gradFill flip="none" rotWithShape="1">
            <a:gsLst>
              <a:gs pos="41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8A7A59-CBAE-19EE-D36C-099B1A78AB2C}"/>
              </a:ext>
            </a:extLst>
          </p:cNvPr>
          <p:cNvSpPr/>
          <p:nvPr/>
        </p:nvSpPr>
        <p:spPr>
          <a:xfrm>
            <a:off x="-36214" y="-1"/>
            <a:ext cx="5281545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7A8E058-1378-CA79-7FC2-719CE74ADBC8}"/>
              </a:ext>
            </a:extLst>
          </p:cNvPr>
          <p:cNvSpPr/>
          <p:nvPr/>
        </p:nvSpPr>
        <p:spPr>
          <a:xfrm flipH="1">
            <a:off x="0" y="6357939"/>
            <a:ext cx="12192000" cy="500061"/>
          </a:xfrm>
          <a:custGeom>
            <a:avLst/>
            <a:gdLst>
              <a:gd name="connsiteX0" fmla="*/ 12192000 w 12192000"/>
              <a:gd name="connsiteY0" fmla="*/ 0 h 500061"/>
              <a:gd name="connsiteX1" fmla="*/ 9397996 w 12192000"/>
              <a:gd name="connsiteY1" fmla="*/ 0 h 500061"/>
              <a:gd name="connsiteX2" fmla="*/ 9397996 w 12192000"/>
              <a:gd name="connsiteY2" fmla="*/ 2 h 500061"/>
              <a:gd name="connsiteX3" fmla="*/ 9093201 w 12192000"/>
              <a:gd name="connsiteY3" fmla="*/ 305411 h 500061"/>
              <a:gd name="connsiteX4" fmla="*/ 0 w 12192000"/>
              <a:gd name="connsiteY4" fmla="*/ 305411 h 500061"/>
              <a:gd name="connsiteX5" fmla="*/ 0 w 12192000"/>
              <a:gd name="connsiteY5" fmla="*/ 500061 h 500061"/>
              <a:gd name="connsiteX6" fmla="*/ 12192000 w 12192000"/>
              <a:gd name="connsiteY6" fmla="*/ 500061 h 500061"/>
              <a:gd name="connsiteX7" fmla="*/ 12192000 w 12192000"/>
              <a:gd name="connsiteY7" fmla="*/ 305412 h 500061"/>
              <a:gd name="connsiteX8" fmla="*/ 12192000 w 12192000"/>
              <a:gd name="connsiteY8" fmla="*/ 305411 h 50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00061">
                <a:moveTo>
                  <a:pt x="12192000" y="0"/>
                </a:moveTo>
                <a:lnTo>
                  <a:pt x="9397996" y="0"/>
                </a:lnTo>
                <a:lnTo>
                  <a:pt x="9397996" y="2"/>
                </a:lnTo>
                <a:lnTo>
                  <a:pt x="9093201" y="305411"/>
                </a:lnTo>
                <a:lnTo>
                  <a:pt x="0" y="305411"/>
                </a:lnTo>
                <a:lnTo>
                  <a:pt x="0" y="500061"/>
                </a:lnTo>
                <a:lnTo>
                  <a:pt x="12192000" y="500061"/>
                </a:lnTo>
                <a:lnTo>
                  <a:pt x="12192000" y="305412"/>
                </a:lnTo>
                <a:lnTo>
                  <a:pt x="12192000" y="305411"/>
                </a:lnTo>
                <a:close/>
              </a:path>
            </a:pathLst>
          </a:custGeom>
          <a:gradFill flip="none" rotWithShape="1">
            <a:gsLst>
              <a:gs pos="50000">
                <a:schemeClr val="tx2"/>
              </a:gs>
              <a:gs pos="100000">
                <a:schemeClr val="accent1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F97046D-58F0-77D8-2585-FDB5340A9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" t="16350" r="16016" b="-1675"/>
          <a:stretch/>
        </p:blipFill>
        <p:spPr>
          <a:xfrm>
            <a:off x="1172939" y="-1"/>
            <a:ext cx="3587594" cy="36449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93D928D-A84C-7110-DD68-E0731681CA97}"/>
              </a:ext>
            </a:extLst>
          </p:cNvPr>
          <p:cNvSpPr txBox="1"/>
          <p:nvPr/>
        </p:nvSpPr>
        <p:spPr>
          <a:xfrm>
            <a:off x="463779" y="2022262"/>
            <a:ext cx="4933950" cy="297915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ts val="45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</a:rPr>
              <a:t>Thank You to </a:t>
            </a:r>
            <a:r>
              <a:rPr lang="en-US" sz="3600" dirty="0">
                <a:solidFill>
                  <a:schemeClr val="bg1"/>
                </a:solidFill>
              </a:rPr>
              <a:t>All</a:t>
            </a:r>
            <a:r>
              <a:rPr lang="en-US" sz="3400" dirty="0">
                <a:solidFill>
                  <a:schemeClr val="bg1"/>
                </a:solidFill>
              </a:rPr>
              <a:t> of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Our Patients, Trial Investigators, Research Coordinators, and Top Enrolling Sites!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B4ED4C-1578-CDD6-5D93-08CA35E8F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76222"/>
              </p:ext>
            </p:extLst>
          </p:nvPr>
        </p:nvGraphicFramePr>
        <p:xfrm>
          <a:off x="5319536" y="240965"/>
          <a:ext cx="6408685" cy="6376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8685">
                  <a:extLst>
                    <a:ext uri="{9D8B030D-6E8A-4147-A177-3AD203B41FA5}">
                      <a16:colId xmlns:a16="http://schemas.microsoft.com/office/drawing/2014/main" val="35285324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2857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7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Leeds Teaching Hospitals NHS Trust, Leeds, UK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3" marR="5743" marT="5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79934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85750" indent="-169863" algn="l" fontAlgn="b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Allegheny General Hospital, Pittsburgh, PA</a:t>
                      </a:r>
                    </a:p>
                  </a:txBody>
                  <a:tcPr marL="5743" marR="5743" marT="5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1099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85750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Kath Saint Johannes-Gesellschaft, Dortmund, Germany</a:t>
                      </a:r>
                    </a:p>
                  </a:txBody>
                  <a:tcPr marL="5743" marR="5743" marT="5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55988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85750" indent="-169863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7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Helios Health Institute </a:t>
                      </a:r>
                      <a:r>
                        <a:rPr lang="en-US" sz="170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Standort</a:t>
                      </a:r>
                      <a:r>
                        <a:rPr lang="en-US" sz="17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Leipzig, Germany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3" marR="5743" marT="5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1574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85750" indent="-169863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7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Montreal Heart Institute, Montreal, Canada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3" marR="5743" marT="5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70833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85750" indent="-169863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7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Sentara Norfolk General Hospital, Norfolk, VA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3" marR="5743" marT="5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86513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857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de-DE" sz="17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Deutsches Herzzentrum München, Germany</a:t>
                      </a:r>
                      <a:endParaRPr lang="de-DE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3" marR="5743" marT="5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9515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85750" indent="-169863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de-DE" sz="17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 </a:t>
                      </a:r>
                      <a:r>
                        <a:rPr lang="de-DE" sz="170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7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70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de-DE" sz="17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University </a:t>
                      </a:r>
                      <a:r>
                        <a:rPr lang="de-DE" sz="170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7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Pennsylvania, Philadelphia, PA</a:t>
                      </a:r>
                    </a:p>
                  </a:txBody>
                  <a:tcPr marL="5743" marR="5743" marT="5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2939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857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7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Saint </a:t>
                      </a:r>
                      <a:r>
                        <a:rPr lang="de-DE" sz="170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Paul‘s</a:t>
                      </a:r>
                      <a:r>
                        <a:rPr lang="de-DE" sz="17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Hospital, Vancouver, Canada</a:t>
                      </a:r>
                    </a:p>
                  </a:txBody>
                  <a:tcPr marL="5743" marR="5743" marT="5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880419"/>
                  </a:ext>
                </a:extLst>
              </a:tr>
              <a:tr h="321800">
                <a:tc>
                  <a:txBody>
                    <a:bodyPr/>
                    <a:lstStyle/>
                    <a:p>
                      <a:pPr marL="2857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7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Herz- und Diabeteszentrum NRW, Ruhr-Universität Bochum, Bad Oeynhausen, Germany</a:t>
                      </a:r>
                      <a:endParaRPr lang="de-DE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3" marR="5743" marT="5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93611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857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70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Lankenau</a:t>
                      </a:r>
                      <a:r>
                        <a:rPr lang="en-US" sz="17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Medical Center, Wynnewood, PA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3" marR="5743" marT="5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3596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85750" indent="-169863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7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UPMC Pinnacle Harrisburg Campus, Mechanicsburg, PA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3" marR="5743" marT="5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06624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85750" indent="-169863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it-IT" sz="17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Azienda Ospedaliero-Universitaria Pisana, Pisa, </a:t>
                      </a:r>
                      <a:r>
                        <a:rPr lang="it-IT" sz="170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endParaRPr lang="it-IT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3" marR="5743" marT="5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5722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85750" indent="-169863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sv-SE" sz="17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Tufts Medical Center, Boston, MA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3" marR="5743" marT="5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6050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85750" indent="-169863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Clinique Pasteur, Toulouse, France</a:t>
                      </a:r>
                    </a:p>
                  </a:txBody>
                  <a:tcPr marL="5743" marR="5743" marT="5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29618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85750" indent="-169863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D’Hebron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Barcelona, Spain</a:t>
                      </a:r>
                    </a:p>
                  </a:txBody>
                  <a:tcPr marL="5743" marR="5743" marT="5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421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85750" indent="-169863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7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Spectrum Health Hospitals, Grand Rapids, MI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3" marR="5743" marT="57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9099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DA35B4D-DC72-6D67-25E3-61B7E6E6F9C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339646"/>
            <a:ext cx="1399032" cy="5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5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aper&#10;&#10;Description automatically generated">
            <a:extLst>
              <a:ext uri="{FF2B5EF4-FFF2-40B4-BE49-F238E27FC236}">
                <a16:creationId xmlns:a16="http://schemas.microsoft.com/office/drawing/2014/main" id="{3E77B964-2B77-43C8-10BF-09218784D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17" t="22356" r="16009" b="6877"/>
          <a:stretch/>
        </p:blipFill>
        <p:spPr>
          <a:xfrm>
            <a:off x="2939970" y="1176147"/>
            <a:ext cx="7037402" cy="5318398"/>
          </a:xfrm>
          <a:prstGeom prst="rect">
            <a:avLst/>
          </a:prstGeom>
        </p:spPr>
      </p:pic>
      <p:pic>
        <p:nvPicPr>
          <p:cNvPr id="3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F3C09748-1FD9-DE66-CEE1-C89E557E6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75" t="5877" r="14006" b="83119"/>
          <a:stretch/>
        </p:blipFill>
        <p:spPr>
          <a:xfrm>
            <a:off x="1691957" y="0"/>
            <a:ext cx="10708391" cy="121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3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231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51514"/>
            <a:ext cx="11582400" cy="1218795"/>
          </a:xfrm>
        </p:spPr>
        <p:txBody>
          <a:bodyPr/>
          <a:lstStyle/>
          <a:p>
            <a:r>
              <a:rPr lang="en-US" sz="880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58403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43F0E-C175-2D85-A481-F87E1004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AA4D0-F903-4DCE-F9D9-74BEBE4E56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799" y="1131652"/>
            <a:ext cx="11718587" cy="441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rgbClr val="000000"/>
                </a:solidFill>
              </a:rPr>
              <a:t>Severe prosthesis-patient mismatch per VARC-3</a:t>
            </a:r>
            <a:r>
              <a:rPr lang="en-US" sz="12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>
                <a:solidFill>
                  <a:srgbClr val="000000"/>
                </a:solidFill>
              </a:rPr>
              <a:t>: </a:t>
            </a:r>
            <a:r>
              <a:rPr lang="en-US" sz="1200" dirty="0">
                <a:effectLst/>
                <a:ea typeface="DengXian" panose="02010600030101010101" pitchFamily="2" charset="-122"/>
              </a:rPr>
              <a:t>indexed effective orifice area of ≤0.65 cm</a:t>
            </a:r>
            <a:r>
              <a:rPr lang="en-US" sz="1200" baseline="30000" dirty="0">
                <a:effectLst/>
                <a:ea typeface="DengXian" panose="02010600030101010101" pitchFamily="2" charset="-122"/>
              </a:rPr>
              <a:t>2</a:t>
            </a:r>
            <a:r>
              <a:rPr lang="en-US" sz="1200" dirty="0">
                <a:effectLst/>
                <a:ea typeface="DengXian" panose="02010600030101010101" pitchFamily="2" charset="-122"/>
              </a:rPr>
              <a:t>/m</a:t>
            </a:r>
            <a:r>
              <a:rPr lang="en-US" sz="1200" baseline="30000" dirty="0">
                <a:effectLst/>
                <a:ea typeface="DengXian" panose="02010600030101010101" pitchFamily="2" charset="-122"/>
              </a:rPr>
              <a:t>2</a:t>
            </a:r>
            <a:r>
              <a:rPr lang="en-US" sz="1200" dirty="0">
                <a:effectLst/>
                <a:ea typeface="DengXian" panose="02010600030101010101" pitchFamily="2" charset="-122"/>
              </a:rPr>
              <a:t> for body-mass index (BMI) &lt;30 kg/m</a:t>
            </a:r>
            <a:r>
              <a:rPr lang="en-US" sz="1200" baseline="30000" dirty="0">
                <a:effectLst/>
                <a:ea typeface="DengXian" panose="02010600030101010101" pitchFamily="2" charset="-122"/>
              </a:rPr>
              <a:t>2</a:t>
            </a:r>
            <a:r>
              <a:rPr lang="en-US" sz="1200" dirty="0">
                <a:effectLst/>
                <a:ea typeface="DengXian" panose="02010600030101010101" pitchFamily="2" charset="-122"/>
              </a:rPr>
              <a:t> or ≤0.55 cm</a:t>
            </a:r>
            <a:r>
              <a:rPr lang="en-US" sz="1200" baseline="30000" dirty="0">
                <a:effectLst/>
                <a:ea typeface="DengXian" panose="02010600030101010101" pitchFamily="2" charset="-122"/>
              </a:rPr>
              <a:t>2</a:t>
            </a:r>
            <a:r>
              <a:rPr lang="en-US" sz="1200" dirty="0">
                <a:effectLst/>
                <a:ea typeface="DengXian" panose="02010600030101010101" pitchFamily="2" charset="-122"/>
              </a:rPr>
              <a:t>/m</a:t>
            </a:r>
            <a:r>
              <a:rPr lang="en-US" sz="1200" baseline="30000" dirty="0">
                <a:effectLst/>
                <a:ea typeface="DengXian" panose="02010600030101010101" pitchFamily="2" charset="-122"/>
              </a:rPr>
              <a:t>2</a:t>
            </a:r>
            <a:r>
              <a:rPr lang="en-US" sz="1200" dirty="0">
                <a:effectLst/>
                <a:ea typeface="DengXian" panose="02010600030101010101" pitchFamily="2" charset="-122"/>
              </a:rPr>
              <a:t> for BMI ≥30 kg/m</a:t>
            </a:r>
            <a:r>
              <a:rPr lang="en-US" sz="1200" baseline="30000" dirty="0">
                <a:effectLst/>
                <a:ea typeface="DengXian" panose="02010600030101010101" pitchFamily="2" charset="-122"/>
              </a:rPr>
              <a:t>2.</a:t>
            </a:r>
            <a:endParaRPr lang="en-US" sz="12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Bioprosthetic valve dysfunction per VARC-3</a:t>
            </a:r>
            <a:r>
              <a:rPr lang="en-US" sz="12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Based on a composite of (1) </a:t>
            </a:r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structural valve dysfunction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defined as mean gradient ≥20 mmHg with a change from the reference echo of ≥10 mmHg, AND an effective orifice area decrease of ≥0.3 OR percent effective orifice area decrease of ≥25% OR Doppler Velocity Index decrease of ≥0.1 OR percent Doppler Velocity Index decrease of ≥20%, OR moderate/severe transvalvular AR with an increase from the reference echo; (2) nonstructural valve dysfunction, defined as severe prosthesis-patient mismatch or moderate/severe paravalvular regurgitation at any follow-up echo from discharge through the 12-month study visit; (3) thrombosis (time to first event, ≤365 days); and (4) endocarditis (time to first event, ≤365 days). The reference echo was at 30 days or at discharge if the 30-day echo was unavailable.</a:t>
            </a:r>
            <a:endParaRPr lang="en-US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Bioprosthetic valve dysfunction per </a:t>
            </a:r>
            <a:r>
              <a:rPr lang="en-US" sz="1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European Society of Cardiology (Capodanno)</a:t>
            </a:r>
            <a:r>
              <a:rPr lang="en-US" sz="1200" b="1" baseline="30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Based on a composite of (1) </a:t>
            </a:r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structural valve dysfunction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defined as mean gradient ≥20 mmHg at any follow-up echo from discharge through the 12-month study visit; (2) nonstructural valve dysfunction, defined as severe prosthesis-patient mismatch using the VARC-2 definition without the obesity correction or moderate/severe total AR at any follow-up echo from discharge through the 12-month study visit; (3) thrombosis (time to first event, ≤365 days); and (4) endocarditis (time to first event, ≤365 days). </a:t>
            </a:r>
            <a:endParaRPr lang="en-US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Bioprosthetic valve dysfunction per the SMART primary endpoint with 12-month echo only: 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Based on a composite of (1) </a:t>
            </a:r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structural valve dysfunction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defined as mean gradient ≥20 mmHg on the 12-month visit echo; (2) nonstructural valve dysfunction, defined as severe prosthesis-patient mismatch or moderate/severe total AR on the 12-month visit echo; (3) thrombosis (time to first event, ≤365 days); (4) endocarditis (time to first event, ≤365 days); and (5) reintervention (time to first event, ≤365 days). </a:t>
            </a:r>
            <a:endParaRPr lang="en-US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Hemodynamic structural valve dysfunction per Playford</a:t>
            </a:r>
            <a:r>
              <a:rPr lang="en-US" sz="12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Based on </a:t>
            </a:r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structural valve dysfunction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defined as mean gradient ≥22.5 mmHg at any follow-up echo from discharge through the 12-month study visit. </a:t>
            </a:r>
            <a:endParaRPr lang="en-US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Hemodynamic structural valve dysfunction per O’Hair</a:t>
            </a:r>
            <a:r>
              <a:rPr lang="en-US" sz="12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Based on </a:t>
            </a:r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structural valve dysfunction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defined as mean gradient ≥20 mmHg with a change from the reference echo of ≥10 mmHg OR moderate/severe transvalvular AR with increase from the reference echo. The reference echo was at 30 days or at discharge if the 30-day echo was unavailable.</a:t>
            </a:r>
            <a:endParaRPr lang="en-US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Hemodynamic structural valve dysfunction per the SMART primary endpoint with 12-month echo only: 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Based on</a:t>
            </a:r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structural valve dysfunction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defined as mean gradient ≥20 mmHg on the 12-month visit echo </a:t>
            </a:r>
            <a:endParaRPr lang="en-US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61BC0D-B9D8-4069-6A70-F001BEA1E2EA}"/>
              </a:ext>
            </a:extLst>
          </p:cNvPr>
          <p:cNvSpPr txBox="1">
            <a:spLocks/>
          </p:cNvSpPr>
          <p:nvPr/>
        </p:nvSpPr>
        <p:spPr>
          <a:xfrm>
            <a:off x="3791890" y="6280490"/>
            <a:ext cx="7010404" cy="3108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aseline="30000" dirty="0">
                <a:solidFill>
                  <a:schemeClr val="tx1">
                    <a:lumMod val="50000"/>
                  </a:schemeClr>
                </a:solidFill>
              </a:rPr>
              <a:t>1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Genereux P, et al. J Am Coll </a:t>
            </a:r>
            <a:r>
              <a:rPr lang="en-US" sz="1000" dirty="0" err="1">
                <a:solidFill>
                  <a:schemeClr val="tx1">
                    <a:lumMod val="50000"/>
                  </a:schemeClr>
                </a:solidFill>
              </a:rPr>
              <a:t>Cardiol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 2021;77(21):2717-2746. </a:t>
            </a:r>
            <a:r>
              <a:rPr lang="en-US" sz="10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Capodanno D, et al. </a:t>
            </a:r>
            <a:r>
              <a:rPr lang="en-US" sz="1000" dirty="0" err="1">
                <a:solidFill>
                  <a:schemeClr val="tx1">
                    <a:lumMod val="50000"/>
                  </a:schemeClr>
                </a:solidFill>
              </a:rPr>
              <a:t>Eur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 Heart J 2017;38(45):3382-3390. </a:t>
            </a:r>
            <a:r>
              <a:rPr lang="en-US" sz="1000" baseline="30000" dirty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Playford D, et al. J Am Soc </a:t>
            </a:r>
            <a:r>
              <a:rPr lang="en-US" sz="1000" dirty="0" err="1">
                <a:solidFill>
                  <a:schemeClr val="tx1">
                    <a:lumMod val="50000"/>
                  </a:schemeClr>
                </a:solidFill>
              </a:rPr>
              <a:t>Echocardiogr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 2020;33(9):1077-1086.e1. </a:t>
            </a:r>
            <a:r>
              <a:rPr lang="en-US" sz="1000" baseline="30000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O’Hair D, et al. JAMA </a:t>
            </a:r>
            <a:r>
              <a:rPr lang="en-US" sz="1000" dirty="0" err="1">
                <a:solidFill>
                  <a:schemeClr val="tx1">
                    <a:lumMod val="50000"/>
                  </a:schemeClr>
                </a:solidFill>
              </a:rPr>
              <a:t>Cardiol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 2023;8(2):111-119. </a:t>
            </a:r>
          </a:p>
        </p:txBody>
      </p:sp>
    </p:spTree>
    <p:extLst>
      <p:ext uri="{BB962C8B-B14F-4D97-AF65-F5344CB8AC3E}">
        <p14:creationId xmlns:p14="http://schemas.microsoft.com/office/powerpoint/2010/main" val="2903736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BF337-CBB9-DB9F-41BF-48E4233F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6699"/>
            <a:ext cx="11375010" cy="792843"/>
          </a:xfrm>
        </p:spPr>
        <p:txBody>
          <a:bodyPr/>
          <a:lstStyle/>
          <a:p>
            <a:r>
              <a:rPr lang="en-US" sz="2400" dirty="0"/>
              <a:t>SMART Trial Clinical Sites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5C2E61EF-F30F-C4B0-1B0E-AB7D62D51154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200245" y="1052284"/>
          <a:ext cx="11791509" cy="5193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0503">
                  <a:extLst>
                    <a:ext uri="{9D8B030D-6E8A-4147-A177-3AD203B41FA5}">
                      <a16:colId xmlns:a16="http://schemas.microsoft.com/office/drawing/2014/main" val="606147858"/>
                    </a:ext>
                  </a:extLst>
                </a:gridCol>
                <a:gridCol w="3930503">
                  <a:extLst>
                    <a:ext uri="{9D8B030D-6E8A-4147-A177-3AD203B41FA5}">
                      <a16:colId xmlns:a16="http://schemas.microsoft.com/office/drawing/2014/main" val="318270293"/>
                    </a:ext>
                  </a:extLst>
                </a:gridCol>
                <a:gridCol w="3930503">
                  <a:extLst>
                    <a:ext uri="{9D8B030D-6E8A-4147-A177-3AD203B41FA5}">
                      <a16:colId xmlns:a16="http://schemas.microsoft.com/office/drawing/2014/main" val="332491547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The Leeds Teaching Hospitals NHS, Leeds, UK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University of Florida, Gainesville, FL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Morristown Medical Center, Morristown, NJ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3797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Allegheny General Hospital, Pittsburgh, PA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Toronto General Hospital, Toronto, Canada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Los Robles Hospital &amp; Medical Center, Thousand Oaks, CA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3792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700" u="none" strike="noStrike" dirty="0">
                          <a:effectLst/>
                        </a:rPr>
                        <a:t>Kath Saint Johannes-Gesellschaft, Dortmund, Germany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University of Pittsburgh Medical Center UPMC Presbyterian, Pittsburgh, PA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>
                          <a:effectLst/>
                        </a:rPr>
                        <a:t>Catharina Ziekenhuis, Eindhoven, Netherlands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9268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>
                          <a:effectLst/>
                        </a:rPr>
                        <a:t>Helios Health Institute Standort Leipzig, Germany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NorthShore University Health System, Evanston, IL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University of Iowa Hospitals and Clinic, Iowa City, IA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7896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Montreal Heart Institute, Montreal, Canada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>
                          <a:effectLst/>
                        </a:rPr>
                        <a:t>WellStar Kennestone Hospital, Marietta, 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Inova Fairfax Hospital, Falls Church, VA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6249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Sentara Norfolk General Hospital, Norfolk, VA, USA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700" u="none" strike="noStrike">
                          <a:effectLst/>
                        </a:rPr>
                        <a:t>Centro Hospitalar de Lisboa Ocidental, E.P.E. Hospital de Santa Cruz, Carnaxide, Portugal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Cleveland Clinic, Cleveland, OH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4061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de-DE" sz="700" u="none" strike="noStrike" dirty="0">
                          <a:effectLst/>
                        </a:rPr>
                        <a:t>Deutsches Herzzentrum München, Germany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Ascension Saint John Hospital, Detroit, MI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Baylor Jack and Jane Hamilton Heart and Vascular Hospital, Dallas, TX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8746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 dirty="0">
                          <a:effectLst/>
                        </a:rPr>
                        <a:t>Hospital of the University of Pennsylvania, Philadelphia, PA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>
                          <a:effectLst/>
                        </a:rPr>
                        <a:t>Rigshospitalet, København, Denmark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700" u="none" strike="noStrike">
                          <a:effectLst/>
                        </a:rPr>
                        <a:t>Inselspital - Universitätsspital Bern, Bern, Switzerland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1653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>
                          <a:effectLst/>
                        </a:rPr>
                        <a:t>Saint Paul’s Hospital, Vancouver, Canada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MedStar Washington Hospital Center, Washington, DC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Piedmont Atlanta Hospital, Atlanta, 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8785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de-DE" sz="700" u="none" strike="noStrike" dirty="0">
                          <a:effectLst/>
                        </a:rPr>
                        <a:t>Herz- und Diabeteszentrum NRW - Ruhr-Universität Bochum, Bad Oeynhausen, Germany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Seton Medical Center Austin, TX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700" u="none" strike="noStrike">
                          <a:effectLst/>
                        </a:rPr>
                        <a:t>Ascension Via Christi Saint Francis, Wichita, KS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2290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>
                          <a:effectLst/>
                        </a:rPr>
                        <a:t>Lankenau Medical Center, Wynnewood, PA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>
                          <a:effectLst/>
                        </a:rPr>
                        <a:t>WellSpan York Hospital, York, PA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700" u="none" strike="noStrike">
                          <a:effectLst/>
                        </a:rPr>
                        <a:t>Cedars Sinai Medical Center, Los Angeles, CA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4327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 dirty="0">
                          <a:effectLst/>
                        </a:rPr>
                        <a:t>UPMC Pinnacle Harrisburg Campus, Mechanicsburg, PA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Emory University Hospital Midtown, Atlanta, GA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>
                          <a:effectLst/>
                        </a:rPr>
                        <a:t>Universitätsklinikum Schleswig-Holstein - Campus Lübeck, Lübeck, Germany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819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it-IT" sz="700" u="none" strike="noStrike">
                          <a:effectLst/>
                        </a:rPr>
                        <a:t>Azienda Ospedaliero-Universitaria Pisana – Stabilimento di Cisanello, Pisa, Italy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Mission Hospital, Asheville, NC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Scripps Green Hospital, La Jolla, CA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554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sv-SE" sz="700" u="none" strike="noStrike" dirty="0">
                          <a:effectLst/>
                        </a:rPr>
                        <a:t>Tufts Medical Center, Boston, MA</a:t>
                      </a:r>
                      <a:endParaRPr lang="sv-S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>
                          <a:effectLst/>
                        </a:rPr>
                        <a:t>Universitätsklinikum Düsseldorf, Düsseldorf, Germany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NYU Langone Medical Center, NY, NY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6945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 dirty="0">
                          <a:effectLst/>
                        </a:rPr>
                        <a:t>Clinique Pasteur, Toulouse, France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Yale New Haven Hospital, New Haven, CT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700" u="none" strike="noStrike" dirty="0">
                          <a:effectLst/>
                        </a:rPr>
                        <a:t>University of Virginia, Charlottesville, VA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2202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700" u="none" strike="noStrike">
                          <a:effectLst/>
                        </a:rPr>
                        <a:t>Hospital Vall D'Hebron, Barcelona, Spain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University of Michigan Health System - University Hospital, Ann Arbor, MI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University of Kansas Medical Center, Kansas City, KS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4427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 dirty="0">
                          <a:effectLst/>
                        </a:rPr>
                        <a:t>Spectrum Health Hospitals, Grand Rapids, MI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Mayo Clinic, Rochester, MN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University of Colorado Hospital, Aurora, CO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406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Hillcrest Medical Center, Tulsa, OK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Intermountain Saint George Regional Hospital, Saint George, UT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Saint Vincent Heart Center of Indiana, Indianapolis, IN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3338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700" u="none" strike="noStrike">
                          <a:effectLst/>
                        </a:rPr>
                        <a:t>Azienda Ospedaliera Universitaria Integrata Verona, Italy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University of Texas Health Sciences Center at Houston - Center for Advanced Heart Failure, Houston, TX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Bethesda North Hospital, Cincinnati, OH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9453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700" u="none" strike="noStrike" dirty="0">
                          <a:effectLst/>
                        </a:rPr>
                        <a:t>Centre Hospitalier Universitaire de Clermont-Ferrand - Gabriel-Montpied, Clermont Ferrand, France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700" u="none" strike="noStrike">
                          <a:effectLst/>
                        </a:rPr>
                        <a:t>Policlinico Di Sant’Orsola Malpighi, Bologna, Italy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Mount Sinai Medical Center, Miami Beach, FL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2735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University Hospitals Cleveland Medical Center, OH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Advocate Christ Medical Center, Oak Lawn, IL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700" u="none" strike="noStrike">
                          <a:effectLst/>
                        </a:rPr>
                        <a:t>TriStar Centennial Medical Center, Nashville, TN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4638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 dirty="0">
                          <a:effectLst/>
                        </a:rPr>
                        <a:t>Morton Plant Hospital, Clearwater, FL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700" u="none" strike="noStrike" dirty="0">
                          <a:effectLst/>
                        </a:rPr>
                        <a:t>Maastricht Universitair Medisch Centrum, Maastricht, Netherlands</a:t>
                      </a:r>
                      <a:endParaRPr lang="nl-N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Royal Infirmary of Edinburgh, Edinburgh, UK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6158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The Mount Sinai Hospital, NY, NY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Vancouver Island Health Authority / Royal Jubilee Hospital, Victoria, Canada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University of Texas Health Science Center at Houston, Houston, TX</a:t>
                      </a:r>
                      <a:endParaRPr lang="en-US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1388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 dirty="0">
                          <a:effectLst/>
                        </a:rPr>
                        <a:t>Saint Michaels Hospital, Toronto, Canada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Helsinki University Hospital, Helsinki, Finland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Charité – Universitätsmedizin Berlin, </a:t>
                      </a:r>
                      <a:r>
                        <a:rPr lang="de-DE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Berlin, Germany</a:t>
                      </a: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4576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 dirty="0">
                          <a:effectLst/>
                        </a:rPr>
                        <a:t>Sheba Medical Center, Ramat Gan, Israel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>
                          <a:effectLst/>
                        </a:rPr>
                        <a:t>HealthPark Medical Center, Fort Myers, FL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700" u="none" strike="noStrike" dirty="0">
                          <a:effectLst/>
                        </a:rPr>
                        <a:t>Universitätsklinikum Schleswig-Holstein - Campus Kiel, Kiel, Germany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41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The Heart Hospital Baylor Plano, TX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700" u="none" strike="noStrike" dirty="0">
                          <a:effectLst/>
                        </a:rPr>
                        <a:t>Hôpital Haut-Lévêque - CHU de Bordeaux, Pessac, France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New York-Presbyterian Hospital/Weill Cornell Medical Center, NY, NY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766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J.W. Ruby Memorial Hospital, Morgantown, WV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700" u="none" strike="noStrike">
                          <a:effectLst/>
                        </a:rPr>
                        <a:t>Missouri Baptist Medical Center, Saint Louis, MO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University of North Carolina Memorial Hospital, Chapel Hill, NC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2681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 dirty="0">
                          <a:effectLst/>
                        </a:rPr>
                        <a:t>Saint Cloud Hospital, Saint Cloud, MN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700" u="none" strike="noStrike">
                          <a:effectLst/>
                        </a:rPr>
                        <a:t>Ichilov Medical Center Tel Aviv, Tel Aviv, Israel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563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541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AB9AB98-593F-4A8E-480B-0F01EE85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valve sizes and valves implanted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7A916A-E657-F64C-32D8-6D9253D751AA}"/>
              </a:ext>
            </a:extLst>
          </p:cNvPr>
          <p:cNvGrpSpPr/>
          <p:nvPr/>
        </p:nvGrpSpPr>
        <p:grpSpPr>
          <a:xfrm>
            <a:off x="304798" y="1223104"/>
            <a:ext cx="5431536" cy="4723103"/>
            <a:chOff x="304798" y="1223104"/>
            <a:chExt cx="5431536" cy="472310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727EC45-6E95-F582-627A-9061090E2096}"/>
                </a:ext>
              </a:extLst>
            </p:cNvPr>
            <p:cNvSpPr txBox="1"/>
            <p:nvPr/>
          </p:nvSpPr>
          <p:spPr>
            <a:xfrm>
              <a:off x="304798" y="1223104"/>
              <a:ext cx="5431536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Last implanted valve model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32AC2E8-CAEE-11CB-110C-AC78FA98932B}"/>
                </a:ext>
              </a:extLst>
            </p:cNvPr>
            <p:cNvGrpSpPr/>
            <p:nvPr/>
          </p:nvGrpSpPr>
          <p:grpSpPr>
            <a:xfrm>
              <a:off x="304800" y="1754887"/>
              <a:ext cx="5431534" cy="2017109"/>
              <a:chOff x="304800" y="1669603"/>
              <a:chExt cx="5431534" cy="2017109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26D719C-C633-07AA-CD9C-A1F1FA87DBFB}"/>
                  </a:ext>
                </a:extLst>
              </p:cNvPr>
              <p:cNvSpPr txBox="1"/>
              <p:nvPr/>
            </p:nvSpPr>
            <p:spPr>
              <a:xfrm>
                <a:off x="4050330" y="1937174"/>
                <a:ext cx="612568" cy="2994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accent1"/>
                    </a:solidFill>
                  </a:rPr>
                  <a:t>SEV</a:t>
                </a:r>
              </a:p>
            </p:txBody>
          </p:sp>
          <p:graphicFrame>
            <p:nvGraphicFramePr>
              <p:cNvPr id="41" name="Chart 40">
                <a:extLst>
                  <a:ext uri="{FF2B5EF4-FFF2-40B4-BE49-F238E27FC236}">
                    <a16:creationId xmlns:a16="http://schemas.microsoft.com/office/drawing/2014/main" id="{F4A86488-8E51-A087-0E8D-31E055C3CDB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04056748"/>
                  </p:ext>
                </p:extLst>
              </p:nvPr>
            </p:nvGraphicFramePr>
            <p:xfrm>
              <a:off x="582034" y="1937172"/>
              <a:ext cx="5154300" cy="174954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D5DD27D-87CF-C863-C74C-3BC7479E0177}"/>
                  </a:ext>
                </a:extLst>
              </p:cNvPr>
              <p:cNvSpPr txBox="1"/>
              <p:nvPr/>
            </p:nvSpPr>
            <p:spPr>
              <a:xfrm>
                <a:off x="304800" y="1683266"/>
                <a:ext cx="4087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chemeClr val="accent3"/>
                    </a:solidFill>
                  </a:rPr>
                  <a:t>4.3%</a:t>
                </a:r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967632B5-3600-C9C6-6B92-B6E191FFD1A1}"/>
                  </a:ext>
                </a:extLst>
              </p:cNvPr>
              <p:cNvGrpSpPr/>
              <p:nvPr/>
            </p:nvGrpSpPr>
            <p:grpSpPr>
              <a:xfrm>
                <a:off x="304800" y="3083591"/>
                <a:ext cx="1187116" cy="215444"/>
                <a:chOff x="576716" y="3805080"/>
                <a:chExt cx="997191" cy="215444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4A768057-C22C-9134-0F32-504480D6C6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12056" y="3912802"/>
                  <a:ext cx="361851" cy="0"/>
                </a:xfrm>
                <a:prstGeom prst="line">
                  <a:avLst/>
                </a:prstGeom>
                <a:solidFill>
                  <a:schemeClr val="bg1"/>
                </a:solidFill>
                <a:ln w="6350">
                  <a:solidFill>
                    <a:schemeClr val="accent1"/>
                  </a:solidFill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B1CE96E-C2E9-5C8B-21BC-FABBC8CA49FA}"/>
                    </a:ext>
                  </a:extLst>
                </p:cNvPr>
                <p:cNvSpPr txBox="1"/>
                <p:nvPr/>
              </p:nvSpPr>
              <p:spPr>
                <a:xfrm>
                  <a:off x="576716" y="3805080"/>
                  <a:ext cx="50815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sz="1400" dirty="0">
                      <a:solidFill>
                        <a:schemeClr val="accent1"/>
                      </a:solidFill>
                    </a:rPr>
                    <a:t>78.0%</a:t>
                  </a:r>
                </a:p>
              </p:txBody>
            </p:sp>
          </p:grp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9528ACB-C823-B97B-3357-D99A42F6F6B4}"/>
                  </a:ext>
                </a:extLst>
              </p:cNvPr>
              <p:cNvSpPr txBox="1"/>
              <p:nvPr/>
            </p:nvSpPr>
            <p:spPr>
              <a:xfrm>
                <a:off x="3150742" y="2086903"/>
                <a:ext cx="60493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</a:rPr>
                  <a:t>17.1%</a:t>
                </a: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53D9DE48-7670-7EAA-FC52-475BF2B688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1090" y="2191803"/>
                <a:ext cx="422907" cy="0"/>
              </a:xfrm>
              <a:prstGeom prst="line">
                <a:avLst/>
              </a:prstGeom>
              <a:solidFill>
                <a:schemeClr val="bg1"/>
              </a:solidFill>
              <a:ln w="6350">
                <a:solidFill>
                  <a:schemeClr val="bg2">
                    <a:lumMod val="50000"/>
                  </a:schemeClr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CC54B6E-9590-AAA7-7C33-A72370A1AE39}"/>
                  </a:ext>
                </a:extLst>
              </p:cNvPr>
              <p:cNvSpPr txBox="1"/>
              <p:nvPr/>
            </p:nvSpPr>
            <p:spPr>
              <a:xfrm>
                <a:off x="3150742" y="1669603"/>
                <a:ext cx="60493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0.6%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ABBCC03-B1AC-9C24-F9F5-367A688D3057}"/>
                </a:ext>
              </a:extLst>
            </p:cNvPr>
            <p:cNvGrpSpPr/>
            <p:nvPr/>
          </p:nvGrpSpPr>
          <p:grpSpPr>
            <a:xfrm>
              <a:off x="304800" y="4196669"/>
              <a:ext cx="5431534" cy="1749538"/>
              <a:chOff x="304800" y="4093787"/>
              <a:chExt cx="5431534" cy="1749538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3282BB-E0D0-A00A-02B5-6E46C7E48E67}"/>
                  </a:ext>
                </a:extLst>
              </p:cNvPr>
              <p:cNvSpPr txBox="1"/>
              <p:nvPr/>
            </p:nvSpPr>
            <p:spPr>
              <a:xfrm>
                <a:off x="4050330" y="4434305"/>
                <a:ext cx="612568" cy="2994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accent6"/>
                    </a:solidFill>
                  </a:rPr>
                  <a:t>BEV</a:t>
                </a:r>
              </a:p>
            </p:txBody>
          </p:sp>
          <p:graphicFrame>
            <p:nvGraphicFramePr>
              <p:cNvPr id="42" name="Chart 41">
                <a:extLst>
                  <a:ext uri="{FF2B5EF4-FFF2-40B4-BE49-F238E27FC236}">
                    <a16:creationId xmlns:a16="http://schemas.microsoft.com/office/drawing/2014/main" id="{6C89F56F-5D0C-0D76-22B1-D459A409B77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11729979"/>
                  </p:ext>
                </p:extLst>
              </p:nvPr>
            </p:nvGraphicFramePr>
            <p:xfrm>
              <a:off x="582034" y="4093787"/>
              <a:ext cx="5154300" cy="174953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D208194-3B6B-96B9-4A3C-A619AF78B34E}"/>
                  </a:ext>
                </a:extLst>
              </p:cNvPr>
              <p:cNvSpPr txBox="1"/>
              <p:nvPr/>
            </p:nvSpPr>
            <p:spPr>
              <a:xfrm>
                <a:off x="3182249" y="4201281"/>
                <a:ext cx="60493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</a:rPr>
                  <a:t>19.2%</a:t>
                </a: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A102156-00AD-FAF4-D40F-AD525C95E8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8678" y="4317793"/>
                <a:ext cx="422907" cy="0"/>
              </a:xfrm>
              <a:prstGeom prst="line">
                <a:avLst/>
              </a:prstGeom>
              <a:solidFill>
                <a:schemeClr val="bg1"/>
              </a:solidFill>
              <a:ln w="6350">
                <a:solidFill>
                  <a:schemeClr val="bg2">
                    <a:lumMod val="50000"/>
                  </a:schemeClr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454F9DAE-5809-C28B-D161-BFCA80B8DD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1147" y="5680744"/>
                <a:ext cx="1012017" cy="0"/>
              </a:xfrm>
              <a:prstGeom prst="line">
                <a:avLst/>
              </a:prstGeom>
              <a:solidFill>
                <a:schemeClr val="bg1"/>
              </a:solidFill>
              <a:ln w="6350">
                <a:solidFill>
                  <a:schemeClr val="accent6"/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EB73220-D9AB-3E19-24BF-467AD0C6479C}"/>
                  </a:ext>
                </a:extLst>
              </p:cNvPr>
              <p:cNvSpPr txBox="1"/>
              <p:nvPr/>
            </p:nvSpPr>
            <p:spPr>
              <a:xfrm>
                <a:off x="304800" y="5564232"/>
                <a:ext cx="5081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chemeClr val="accent6"/>
                    </a:solidFill>
                  </a:rPr>
                  <a:t>80.8%</a:t>
                </a:r>
              </a:p>
            </p:txBody>
          </p:sp>
        </p:grp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AB4C37-7ED8-3223-BD61-9C95273EFBDE}"/>
              </a:ext>
            </a:extLst>
          </p:cNvPr>
          <p:cNvCxnSpPr>
            <a:cxnSpLocks/>
          </p:cNvCxnSpPr>
          <p:nvPr/>
        </p:nvCxnSpPr>
        <p:spPr>
          <a:xfrm flipV="1">
            <a:off x="6096001" y="1223104"/>
            <a:ext cx="0" cy="4910996"/>
          </a:xfrm>
          <a:prstGeom prst="lin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5119FFE-B2E1-AECC-F14C-888226BCA321}"/>
              </a:ext>
            </a:extLst>
          </p:cNvPr>
          <p:cNvGrpSpPr/>
          <p:nvPr/>
        </p:nvGrpSpPr>
        <p:grpSpPr>
          <a:xfrm>
            <a:off x="6455668" y="1223104"/>
            <a:ext cx="5431532" cy="4910996"/>
            <a:chOff x="6455668" y="1223104"/>
            <a:chExt cx="5431532" cy="49109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36386A1-44C9-D7C3-4E97-2C30F38D8EEB}"/>
                </a:ext>
              </a:extLst>
            </p:cNvPr>
            <p:cNvSpPr txBox="1"/>
            <p:nvPr/>
          </p:nvSpPr>
          <p:spPr>
            <a:xfrm>
              <a:off x="6456218" y="1223104"/>
              <a:ext cx="5430982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Last implanted valve size</a:t>
              </a:r>
            </a:p>
          </p:txBody>
        </p:sp>
        <p:graphicFrame>
          <p:nvGraphicFramePr>
            <p:cNvPr id="45" name="Chart 44">
              <a:extLst>
                <a:ext uri="{FF2B5EF4-FFF2-40B4-BE49-F238E27FC236}">
                  <a16:creationId xmlns:a16="http://schemas.microsoft.com/office/drawing/2014/main" id="{E7E9320D-BA41-4EC3-3D58-B39BD86A17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455668" y="1712548"/>
            <a:ext cx="4966421" cy="44215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DF2B355-8598-C1B4-8BBB-FEBF73A03007}"/>
                </a:ext>
              </a:extLst>
            </p:cNvPr>
            <p:cNvGrpSpPr/>
            <p:nvPr/>
          </p:nvGrpSpPr>
          <p:grpSpPr>
            <a:xfrm>
              <a:off x="7550448" y="5490096"/>
              <a:ext cx="1447793" cy="217109"/>
              <a:chOff x="7616318" y="5389648"/>
              <a:chExt cx="1517932" cy="184666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45DE9A5-9554-FC03-5CEE-F39249C2CA27}"/>
                  </a:ext>
                </a:extLst>
              </p:cNvPr>
              <p:cNvSpPr txBox="1"/>
              <p:nvPr/>
            </p:nvSpPr>
            <p:spPr>
              <a:xfrm>
                <a:off x="7616318" y="5389648"/>
                <a:ext cx="482313" cy="18466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23mm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842E9C8-593A-4920-5166-ECCCA9831920}"/>
                  </a:ext>
                </a:extLst>
              </p:cNvPr>
              <p:cNvSpPr txBox="1"/>
              <p:nvPr/>
            </p:nvSpPr>
            <p:spPr>
              <a:xfrm>
                <a:off x="8134127" y="5389648"/>
                <a:ext cx="482313" cy="18466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26mm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D4870F0-CF26-0C92-056D-BBE8A4E2A1E5}"/>
                  </a:ext>
                </a:extLst>
              </p:cNvPr>
              <p:cNvSpPr txBox="1"/>
              <p:nvPr/>
            </p:nvSpPr>
            <p:spPr>
              <a:xfrm>
                <a:off x="8651937" y="5389648"/>
                <a:ext cx="482313" cy="18466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29mm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55F6D04-C0FC-06F4-F5D0-CFC9778411AB}"/>
                </a:ext>
              </a:extLst>
            </p:cNvPr>
            <p:cNvGrpSpPr/>
            <p:nvPr/>
          </p:nvGrpSpPr>
          <p:grpSpPr>
            <a:xfrm>
              <a:off x="9288957" y="5490096"/>
              <a:ext cx="1447793" cy="217109"/>
              <a:chOff x="7616318" y="5389648"/>
              <a:chExt cx="1517932" cy="184666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8A26C18-03D3-2D31-FB67-2BE6DB067FAB}"/>
                  </a:ext>
                </a:extLst>
              </p:cNvPr>
              <p:cNvSpPr txBox="1"/>
              <p:nvPr/>
            </p:nvSpPr>
            <p:spPr>
              <a:xfrm>
                <a:off x="7616318" y="5389648"/>
                <a:ext cx="482313" cy="18466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20mm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532BC84-9D54-1807-BDA4-2A7F506B4F03}"/>
                  </a:ext>
                </a:extLst>
              </p:cNvPr>
              <p:cNvSpPr txBox="1"/>
              <p:nvPr/>
            </p:nvSpPr>
            <p:spPr>
              <a:xfrm>
                <a:off x="8134127" y="5389648"/>
                <a:ext cx="482313" cy="18466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23mm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6347998-18EB-4896-AE54-810522F4C178}"/>
                  </a:ext>
                </a:extLst>
              </p:cNvPr>
              <p:cNvSpPr txBox="1"/>
              <p:nvPr/>
            </p:nvSpPr>
            <p:spPr>
              <a:xfrm>
                <a:off x="8651937" y="5389648"/>
                <a:ext cx="482313" cy="18466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26mm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871578-35FE-B192-A39C-F108B6909319}"/>
                </a:ext>
              </a:extLst>
            </p:cNvPr>
            <p:cNvSpPr txBox="1"/>
            <p:nvPr/>
          </p:nvSpPr>
          <p:spPr>
            <a:xfrm>
              <a:off x="7477169" y="5776580"/>
              <a:ext cx="1594351" cy="33925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SEV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D81D4B-3260-4BE8-38E5-F6057C907BDD}"/>
                </a:ext>
              </a:extLst>
            </p:cNvPr>
            <p:cNvSpPr txBox="1"/>
            <p:nvPr/>
          </p:nvSpPr>
          <p:spPr>
            <a:xfrm>
              <a:off x="9215679" y="5776580"/>
              <a:ext cx="1594351" cy="33925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/>
                  </a:solidFill>
                </a:rPr>
                <a:t>BEV</a:t>
              </a:r>
            </a:p>
          </p:txBody>
        </p:sp>
      </p:grp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BE89A7D8-004E-E0D7-D6B2-DDF6B8BC0800}"/>
              </a:ext>
            </a:extLst>
          </p:cNvPr>
          <p:cNvCxnSpPr>
            <a:cxnSpLocks/>
          </p:cNvCxnSpPr>
          <p:nvPr/>
        </p:nvCxnSpPr>
        <p:spPr>
          <a:xfrm>
            <a:off x="812952" y="1872876"/>
            <a:ext cx="1213072" cy="206936"/>
          </a:xfrm>
          <a:prstGeom prst="bentConnector3">
            <a:avLst>
              <a:gd name="adj1" fmla="val 100253"/>
            </a:avLst>
          </a:prstGeom>
          <a:ln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88A635F1-D928-8E2A-AF10-38015F42CE62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46669" y="1872876"/>
            <a:ext cx="904916" cy="149580"/>
          </a:xfrm>
          <a:prstGeom prst="bentConnector3">
            <a:avLst>
              <a:gd name="adj1" fmla="val 100854"/>
            </a:avLst>
          </a:prstGeom>
          <a:ln>
            <a:solidFill>
              <a:schemeClr val="accent4">
                <a:lumMod val="75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0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637E9EC-A41A-CCE5-79BF-B6D319E9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site participation</a:t>
            </a:r>
          </a:p>
        </p:txBody>
      </p:sp>
      <p:sp>
        <p:nvSpPr>
          <p:cNvPr id="518" name="USA" descr="© INSCALE GmbH, 05.05.2010&#10;http://www.presentationload.com/">
            <a:extLst>
              <a:ext uri="{FF2B5EF4-FFF2-40B4-BE49-F238E27FC236}">
                <a16:creationId xmlns:a16="http://schemas.microsoft.com/office/drawing/2014/main" id="{53B6C2FA-7838-A5B7-D175-743814FBE89E}"/>
              </a:ext>
            </a:extLst>
          </p:cNvPr>
          <p:cNvSpPr>
            <a:spLocks noEditPoints="1"/>
          </p:cNvSpPr>
          <p:nvPr/>
        </p:nvSpPr>
        <p:spPr bwMode="gray">
          <a:xfrm>
            <a:off x="2009777" y="1636022"/>
            <a:ext cx="8188056" cy="4061348"/>
          </a:xfrm>
          <a:custGeom>
            <a:avLst/>
            <a:gdLst>
              <a:gd name="T0" fmla="*/ 2147483647 w 3918"/>
              <a:gd name="T1" fmla="*/ 2147483647 h 1944"/>
              <a:gd name="T2" fmla="*/ 2147483647 w 3918"/>
              <a:gd name="T3" fmla="*/ 2147483647 h 1944"/>
              <a:gd name="T4" fmla="*/ 2147483647 w 3918"/>
              <a:gd name="T5" fmla="*/ 2147483647 h 1944"/>
              <a:gd name="T6" fmla="*/ 2147483647 w 3918"/>
              <a:gd name="T7" fmla="*/ 2147483647 h 1944"/>
              <a:gd name="T8" fmla="*/ 2147483647 w 3918"/>
              <a:gd name="T9" fmla="*/ 2147483647 h 1944"/>
              <a:gd name="T10" fmla="*/ 2147483647 w 3918"/>
              <a:gd name="T11" fmla="*/ 2147483647 h 1944"/>
              <a:gd name="T12" fmla="*/ 2147483647 w 3918"/>
              <a:gd name="T13" fmla="*/ 2147483647 h 1944"/>
              <a:gd name="T14" fmla="*/ 2147483647 w 3918"/>
              <a:gd name="T15" fmla="*/ 2147483647 h 1944"/>
              <a:gd name="T16" fmla="*/ 2147483647 w 3918"/>
              <a:gd name="T17" fmla="*/ 2147483647 h 1944"/>
              <a:gd name="T18" fmla="*/ 2147483647 w 3918"/>
              <a:gd name="T19" fmla="*/ 2147483647 h 1944"/>
              <a:gd name="T20" fmla="*/ 2147483647 w 3918"/>
              <a:gd name="T21" fmla="*/ 2147483647 h 1944"/>
              <a:gd name="T22" fmla="*/ 2147483647 w 3918"/>
              <a:gd name="T23" fmla="*/ 2147483647 h 1944"/>
              <a:gd name="T24" fmla="*/ 2147483647 w 3918"/>
              <a:gd name="T25" fmla="*/ 2147483647 h 1944"/>
              <a:gd name="T26" fmla="*/ 2147483647 w 3918"/>
              <a:gd name="T27" fmla="*/ 2147483647 h 1944"/>
              <a:gd name="T28" fmla="*/ 2147483647 w 3918"/>
              <a:gd name="T29" fmla="*/ 2147483647 h 1944"/>
              <a:gd name="T30" fmla="*/ 2147483647 w 3918"/>
              <a:gd name="T31" fmla="*/ 2147483647 h 1944"/>
              <a:gd name="T32" fmla="*/ 2147483647 w 3918"/>
              <a:gd name="T33" fmla="*/ 2147483647 h 1944"/>
              <a:gd name="T34" fmla="*/ 2147483647 w 3918"/>
              <a:gd name="T35" fmla="*/ 2147483647 h 1944"/>
              <a:gd name="T36" fmla="*/ 2147483647 w 3918"/>
              <a:gd name="T37" fmla="*/ 2147483647 h 1944"/>
              <a:gd name="T38" fmla="*/ 2147483647 w 3918"/>
              <a:gd name="T39" fmla="*/ 2147483647 h 1944"/>
              <a:gd name="T40" fmla="*/ 2147483647 w 3918"/>
              <a:gd name="T41" fmla="*/ 2147483647 h 1944"/>
              <a:gd name="T42" fmla="*/ 2147483647 w 3918"/>
              <a:gd name="T43" fmla="*/ 2147483647 h 1944"/>
              <a:gd name="T44" fmla="*/ 2147483647 w 3918"/>
              <a:gd name="T45" fmla="*/ 2147483647 h 1944"/>
              <a:gd name="T46" fmla="*/ 2147483647 w 3918"/>
              <a:gd name="T47" fmla="*/ 2147483647 h 1944"/>
              <a:gd name="T48" fmla="*/ 2147483647 w 3918"/>
              <a:gd name="T49" fmla="*/ 2147483647 h 1944"/>
              <a:gd name="T50" fmla="*/ 2147483647 w 3918"/>
              <a:gd name="T51" fmla="*/ 2147483647 h 1944"/>
              <a:gd name="T52" fmla="*/ 2147483647 w 3918"/>
              <a:gd name="T53" fmla="*/ 2147483647 h 1944"/>
              <a:gd name="T54" fmla="*/ 2147483647 w 3918"/>
              <a:gd name="T55" fmla="*/ 2147483647 h 1944"/>
              <a:gd name="T56" fmla="*/ 2147483647 w 3918"/>
              <a:gd name="T57" fmla="*/ 2147483647 h 1944"/>
              <a:gd name="T58" fmla="*/ 2147483647 w 3918"/>
              <a:gd name="T59" fmla="*/ 2147483647 h 1944"/>
              <a:gd name="T60" fmla="*/ 2147483647 w 3918"/>
              <a:gd name="T61" fmla="*/ 2147483647 h 1944"/>
              <a:gd name="T62" fmla="*/ 2147483647 w 3918"/>
              <a:gd name="T63" fmla="*/ 2147483647 h 1944"/>
              <a:gd name="T64" fmla="*/ 2147483647 w 3918"/>
              <a:gd name="T65" fmla="*/ 2147483647 h 1944"/>
              <a:gd name="T66" fmla="*/ 2147483647 w 3918"/>
              <a:gd name="T67" fmla="*/ 2147483647 h 1944"/>
              <a:gd name="T68" fmla="*/ 2147483647 w 3918"/>
              <a:gd name="T69" fmla="*/ 2147483647 h 1944"/>
              <a:gd name="T70" fmla="*/ 2147483647 w 3918"/>
              <a:gd name="T71" fmla="*/ 2147483647 h 1944"/>
              <a:gd name="T72" fmla="*/ 2147483647 w 3918"/>
              <a:gd name="T73" fmla="*/ 2147483647 h 1944"/>
              <a:gd name="T74" fmla="*/ 2147483647 w 3918"/>
              <a:gd name="T75" fmla="*/ 2147483647 h 1944"/>
              <a:gd name="T76" fmla="*/ 2147483647 w 3918"/>
              <a:gd name="T77" fmla="*/ 2147483647 h 1944"/>
              <a:gd name="T78" fmla="*/ 2147483647 w 3918"/>
              <a:gd name="T79" fmla="*/ 2147483647 h 1944"/>
              <a:gd name="T80" fmla="*/ 2147483647 w 3918"/>
              <a:gd name="T81" fmla="*/ 2147483647 h 1944"/>
              <a:gd name="T82" fmla="*/ 2147483647 w 3918"/>
              <a:gd name="T83" fmla="*/ 2147483647 h 1944"/>
              <a:gd name="T84" fmla="*/ 2147483647 w 3918"/>
              <a:gd name="T85" fmla="*/ 2147483647 h 1944"/>
              <a:gd name="T86" fmla="*/ 2147483647 w 3918"/>
              <a:gd name="T87" fmla="*/ 2147483647 h 1944"/>
              <a:gd name="T88" fmla="*/ 2147483647 w 3918"/>
              <a:gd name="T89" fmla="*/ 2147483647 h 1944"/>
              <a:gd name="T90" fmla="*/ 2147483647 w 3918"/>
              <a:gd name="T91" fmla="*/ 2147483647 h 1944"/>
              <a:gd name="T92" fmla="*/ 2147483647 w 3918"/>
              <a:gd name="T93" fmla="*/ 2147483647 h 1944"/>
              <a:gd name="T94" fmla="*/ 2147483647 w 3918"/>
              <a:gd name="T95" fmla="*/ 2147483647 h 1944"/>
              <a:gd name="T96" fmla="*/ 2147483647 w 3918"/>
              <a:gd name="T97" fmla="*/ 2147483647 h 1944"/>
              <a:gd name="T98" fmla="*/ 2147483647 w 3918"/>
              <a:gd name="T99" fmla="*/ 2147483647 h 1944"/>
              <a:gd name="T100" fmla="*/ 2147483647 w 3918"/>
              <a:gd name="T101" fmla="*/ 2147483647 h 1944"/>
              <a:gd name="T102" fmla="*/ 2147483647 w 3918"/>
              <a:gd name="T103" fmla="*/ 2147483647 h 1944"/>
              <a:gd name="T104" fmla="*/ 2147483647 w 3918"/>
              <a:gd name="T105" fmla="*/ 2147483647 h 1944"/>
              <a:gd name="T106" fmla="*/ 2147483647 w 3918"/>
              <a:gd name="T107" fmla="*/ 2147483647 h 1944"/>
              <a:gd name="T108" fmla="*/ 2147483647 w 3918"/>
              <a:gd name="T109" fmla="*/ 2147483647 h 1944"/>
              <a:gd name="T110" fmla="*/ 2147483647 w 3918"/>
              <a:gd name="T111" fmla="*/ 2147483647 h 1944"/>
              <a:gd name="T112" fmla="*/ 2147483647 w 3918"/>
              <a:gd name="T113" fmla="*/ 2147483647 h 1944"/>
              <a:gd name="T114" fmla="*/ 2147483647 w 3918"/>
              <a:gd name="T115" fmla="*/ 2147483647 h 1944"/>
              <a:gd name="T116" fmla="*/ 2147483647 w 3918"/>
              <a:gd name="T117" fmla="*/ 2147483647 h 1944"/>
              <a:gd name="T118" fmla="*/ 2147483647 w 3918"/>
              <a:gd name="T119" fmla="*/ 2147483647 h 1944"/>
              <a:gd name="T120" fmla="*/ 2147483647 w 3918"/>
              <a:gd name="T121" fmla="*/ 2147483647 h 1944"/>
              <a:gd name="T122" fmla="*/ 2147483647 w 3918"/>
              <a:gd name="T123" fmla="*/ 2147483647 h 1944"/>
              <a:gd name="T124" fmla="*/ 2147483647 w 3918"/>
              <a:gd name="T125" fmla="*/ 2147483647 h 194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918"/>
              <a:gd name="T190" fmla="*/ 0 h 1944"/>
              <a:gd name="T191" fmla="*/ 3918 w 3918"/>
              <a:gd name="T192" fmla="*/ 1944 h 194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918" h="1944">
                <a:moveTo>
                  <a:pt x="3858" y="168"/>
                </a:moveTo>
                <a:lnTo>
                  <a:pt x="3852" y="168"/>
                </a:lnTo>
                <a:lnTo>
                  <a:pt x="3846" y="162"/>
                </a:lnTo>
                <a:lnTo>
                  <a:pt x="3846" y="156"/>
                </a:lnTo>
                <a:lnTo>
                  <a:pt x="3840" y="150"/>
                </a:lnTo>
                <a:lnTo>
                  <a:pt x="3828" y="150"/>
                </a:lnTo>
                <a:lnTo>
                  <a:pt x="3804" y="174"/>
                </a:lnTo>
                <a:lnTo>
                  <a:pt x="3798" y="186"/>
                </a:lnTo>
                <a:lnTo>
                  <a:pt x="3756" y="210"/>
                </a:lnTo>
                <a:lnTo>
                  <a:pt x="3756" y="234"/>
                </a:lnTo>
                <a:lnTo>
                  <a:pt x="3744" y="246"/>
                </a:lnTo>
                <a:lnTo>
                  <a:pt x="3738" y="246"/>
                </a:lnTo>
                <a:lnTo>
                  <a:pt x="3726" y="258"/>
                </a:lnTo>
                <a:lnTo>
                  <a:pt x="3720" y="270"/>
                </a:lnTo>
                <a:lnTo>
                  <a:pt x="3720" y="294"/>
                </a:lnTo>
                <a:lnTo>
                  <a:pt x="3714" y="294"/>
                </a:lnTo>
                <a:lnTo>
                  <a:pt x="3708" y="288"/>
                </a:lnTo>
                <a:lnTo>
                  <a:pt x="3696" y="288"/>
                </a:lnTo>
                <a:lnTo>
                  <a:pt x="3690" y="294"/>
                </a:lnTo>
                <a:lnTo>
                  <a:pt x="3678" y="300"/>
                </a:lnTo>
                <a:lnTo>
                  <a:pt x="3666" y="312"/>
                </a:lnTo>
                <a:lnTo>
                  <a:pt x="3666" y="318"/>
                </a:lnTo>
                <a:lnTo>
                  <a:pt x="3660" y="318"/>
                </a:lnTo>
                <a:lnTo>
                  <a:pt x="3648" y="324"/>
                </a:lnTo>
                <a:lnTo>
                  <a:pt x="3630" y="324"/>
                </a:lnTo>
                <a:lnTo>
                  <a:pt x="3618" y="336"/>
                </a:lnTo>
                <a:lnTo>
                  <a:pt x="3618" y="342"/>
                </a:lnTo>
                <a:lnTo>
                  <a:pt x="3384" y="342"/>
                </a:lnTo>
                <a:lnTo>
                  <a:pt x="3372" y="354"/>
                </a:lnTo>
                <a:lnTo>
                  <a:pt x="3360" y="360"/>
                </a:lnTo>
                <a:lnTo>
                  <a:pt x="3336" y="384"/>
                </a:lnTo>
                <a:lnTo>
                  <a:pt x="3324" y="390"/>
                </a:lnTo>
                <a:lnTo>
                  <a:pt x="3312" y="402"/>
                </a:lnTo>
                <a:lnTo>
                  <a:pt x="3282" y="402"/>
                </a:lnTo>
                <a:lnTo>
                  <a:pt x="3282" y="408"/>
                </a:lnTo>
                <a:lnTo>
                  <a:pt x="3276" y="408"/>
                </a:lnTo>
                <a:lnTo>
                  <a:pt x="3282" y="414"/>
                </a:lnTo>
                <a:lnTo>
                  <a:pt x="3282" y="420"/>
                </a:lnTo>
                <a:lnTo>
                  <a:pt x="3288" y="426"/>
                </a:lnTo>
                <a:lnTo>
                  <a:pt x="3282" y="432"/>
                </a:lnTo>
                <a:lnTo>
                  <a:pt x="3282" y="438"/>
                </a:lnTo>
                <a:lnTo>
                  <a:pt x="3276" y="444"/>
                </a:lnTo>
                <a:lnTo>
                  <a:pt x="3270" y="456"/>
                </a:lnTo>
                <a:lnTo>
                  <a:pt x="3264" y="462"/>
                </a:lnTo>
                <a:lnTo>
                  <a:pt x="3264" y="468"/>
                </a:lnTo>
                <a:lnTo>
                  <a:pt x="3246" y="468"/>
                </a:lnTo>
                <a:lnTo>
                  <a:pt x="3246" y="474"/>
                </a:lnTo>
                <a:lnTo>
                  <a:pt x="3240" y="474"/>
                </a:lnTo>
                <a:lnTo>
                  <a:pt x="3228" y="480"/>
                </a:lnTo>
                <a:lnTo>
                  <a:pt x="3204" y="480"/>
                </a:lnTo>
                <a:lnTo>
                  <a:pt x="3198" y="474"/>
                </a:lnTo>
                <a:lnTo>
                  <a:pt x="3186" y="486"/>
                </a:lnTo>
                <a:lnTo>
                  <a:pt x="3162" y="486"/>
                </a:lnTo>
                <a:lnTo>
                  <a:pt x="3150" y="480"/>
                </a:lnTo>
                <a:lnTo>
                  <a:pt x="3144" y="474"/>
                </a:lnTo>
                <a:lnTo>
                  <a:pt x="3114" y="474"/>
                </a:lnTo>
                <a:lnTo>
                  <a:pt x="3096" y="486"/>
                </a:lnTo>
                <a:lnTo>
                  <a:pt x="3078" y="492"/>
                </a:lnTo>
                <a:lnTo>
                  <a:pt x="3072" y="492"/>
                </a:lnTo>
                <a:lnTo>
                  <a:pt x="3072" y="516"/>
                </a:lnTo>
                <a:lnTo>
                  <a:pt x="3066" y="522"/>
                </a:lnTo>
                <a:lnTo>
                  <a:pt x="3078" y="522"/>
                </a:lnTo>
                <a:lnTo>
                  <a:pt x="3066" y="528"/>
                </a:lnTo>
                <a:lnTo>
                  <a:pt x="3036" y="546"/>
                </a:lnTo>
                <a:lnTo>
                  <a:pt x="3000" y="564"/>
                </a:lnTo>
                <a:lnTo>
                  <a:pt x="2964" y="576"/>
                </a:lnTo>
                <a:lnTo>
                  <a:pt x="2946" y="588"/>
                </a:lnTo>
                <a:lnTo>
                  <a:pt x="2934" y="594"/>
                </a:lnTo>
                <a:lnTo>
                  <a:pt x="2928" y="594"/>
                </a:lnTo>
                <a:lnTo>
                  <a:pt x="2856" y="618"/>
                </a:lnTo>
                <a:lnTo>
                  <a:pt x="2850" y="624"/>
                </a:lnTo>
                <a:lnTo>
                  <a:pt x="2838" y="624"/>
                </a:lnTo>
                <a:lnTo>
                  <a:pt x="2826" y="630"/>
                </a:lnTo>
                <a:lnTo>
                  <a:pt x="2808" y="630"/>
                </a:lnTo>
                <a:lnTo>
                  <a:pt x="2802" y="636"/>
                </a:lnTo>
                <a:lnTo>
                  <a:pt x="2778" y="636"/>
                </a:lnTo>
                <a:lnTo>
                  <a:pt x="2772" y="630"/>
                </a:lnTo>
                <a:lnTo>
                  <a:pt x="2772" y="624"/>
                </a:lnTo>
                <a:lnTo>
                  <a:pt x="2760" y="624"/>
                </a:lnTo>
                <a:lnTo>
                  <a:pt x="2748" y="618"/>
                </a:lnTo>
                <a:lnTo>
                  <a:pt x="2736" y="606"/>
                </a:lnTo>
                <a:lnTo>
                  <a:pt x="2742" y="606"/>
                </a:lnTo>
                <a:lnTo>
                  <a:pt x="2748" y="600"/>
                </a:lnTo>
                <a:lnTo>
                  <a:pt x="2772" y="588"/>
                </a:lnTo>
                <a:lnTo>
                  <a:pt x="2772" y="582"/>
                </a:lnTo>
                <a:lnTo>
                  <a:pt x="2796" y="558"/>
                </a:lnTo>
                <a:lnTo>
                  <a:pt x="2832" y="540"/>
                </a:lnTo>
                <a:lnTo>
                  <a:pt x="2838" y="540"/>
                </a:lnTo>
                <a:lnTo>
                  <a:pt x="2844" y="534"/>
                </a:lnTo>
                <a:lnTo>
                  <a:pt x="2844" y="510"/>
                </a:lnTo>
                <a:lnTo>
                  <a:pt x="2850" y="504"/>
                </a:lnTo>
                <a:lnTo>
                  <a:pt x="2856" y="492"/>
                </a:lnTo>
                <a:lnTo>
                  <a:pt x="2850" y="486"/>
                </a:lnTo>
                <a:lnTo>
                  <a:pt x="2850" y="480"/>
                </a:lnTo>
                <a:lnTo>
                  <a:pt x="2856" y="468"/>
                </a:lnTo>
                <a:lnTo>
                  <a:pt x="2856" y="444"/>
                </a:lnTo>
                <a:lnTo>
                  <a:pt x="2862" y="432"/>
                </a:lnTo>
                <a:lnTo>
                  <a:pt x="2862" y="426"/>
                </a:lnTo>
                <a:lnTo>
                  <a:pt x="2856" y="420"/>
                </a:lnTo>
                <a:lnTo>
                  <a:pt x="2850" y="420"/>
                </a:lnTo>
                <a:lnTo>
                  <a:pt x="2844" y="426"/>
                </a:lnTo>
                <a:lnTo>
                  <a:pt x="2832" y="426"/>
                </a:lnTo>
                <a:lnTo>
                  <a:pt x="2814" y="444"/>
                </a:lnTo>
                <a:lnTo>
                  <a:pt x="2802" y="450"/>
                </a:lnTo>
                <a:lnTo>
                  <a:pt x="2796" y="456"/>
                </a:lnTo>
                <a:lnTo>
                  <a:pt x="2778" y="456"/>
                </a:lnTo>
                <a:lnTo>
                  <a:pt x="2772" y="450"/>
                </a:lnTo>
                <a:lnTo>
                  <a:pt x="2778" y="444"/>
                </a:lnTo>
                <a:lnTo>
                  <a:pt x="2784" y="432"/>
                </a:lnTo>
                <a:lnTo>
                  <a:pt x="2808" y="420"/>
                </a:lnTo>
                <a:lnTo>
                  <a:pt x="2826" y="402"/>
                </a:lnTo>
                <a:lnTo>
                  <a:pt x="2850" y="390"/>
                </a:lnTo>
                <a:lnTo>
                  <a:pt x="2856" y="384"/>
                </a:lnTo>
                <a:lnTo>
                  <a:pt x="2856" y="366"/>
                </a:lnTo>
                <a:lnTo>
                  <a:pt x="2850" y="360"/>
                </a:lnTo>
                <a:lnTo>
                  <a:pt x="2850" y="348"/>
                </a:lnTo>
                <a:lnTo>
                  <a:pt x="2856" y="348"/>
                </a:lnTo>
                <a:lnTo>
                  <a:pt x="2862" y="342"/>
                </a:lnTo>
                <a:lnTo>
                  <a:pt x="2868" y="330"/>
                </a:lnTo>
                <a:lnTo>
                  <a:pt x="2868" y="318"/>
                </a:lnTo>
                <a:lnTo>
                  <a:pt x="2862" y="312"/>
                </a:lnTo>
                <a:lnTo>
                  <a:pt x="2850" y="312"/>
                </a:lnTo>
                <a:lnTo>
                  <a:pt x="2838" y="306"/>
                </a:lnTo>
                <a:lnTo>
                  <a:pt x="2832" y="306"/>
                </a:lnTo>
                <a:lnTo>
                  <a:pt x="2826" y="294"/>
                </a:lnTo>
                <a:lnTo>
                  <a:pt x="2820" y="288"/>
                </a:lnTo>
                <a:lnTo>
                  <a:pt x="2820" y="282"/>
                </a:lnTo>
                <a:lnTo>
                  <a:pt x="2814" y="288"/>
                </a:lnTo>
                <a:lnTo>
                  <a:pt x="2808" y="288"/>
                </a:lnTo>
                <a:lnTo>
                  <a:pt x="2808" y="264"/>
                </a:lnTo>
                <a:lnTo>
                  <a:pt x="2844" y="270"/>
                </a:lnTo>
                <a:lnTo>
                  <a:pt x="2850" y="264"/>
                </a:lnTo>
                <a:lnTo>
                  <a:pt x="2850" y="246"/>
                </a:lnTo>
                <a:lnTo>
                  <a:pt x="2862" y="246"/>
                </a:lnTo>
                <a:lnTo>
                  <a:pt x="2868" y="228"/>
                </a:lnTo>
                <a:lnTo>
                  <a:pt x="2850" y="228"/>
                </a:lnTo>
                <a:lnTo>
                  <a:pt x="2844" y="240"/>
                </a:lnTo>
                <a:lnTo>
                  <a:pt x="2820" y="228"/>
                </a:lnTo>
                <a:lnTo>
                  <a:pt x="2820" y="210"/>
                </a:lnTo>
                <a:lnTo>
                  <a:pt x="2802" y="210"/>
                </a:lnTo>
                <a:lnTo>
                  <a:pt x="2790" y="216"/>
                </a:lnTo>
                <a:lnTo>
                  <a:pt x="2736" y="216"/>
                </a:lnTo>
                <a:lnTo>
                  <a:pt x="2724" y="222"/>
                </a:lnTo>
                <a:lnTo>
                  <a:pt x="2712" y="222"/>
                </a:lnTo>
                <a:lnTo>
                  <a:pt x="2700" y="228"/>
                </a:lnTo>
                <a:lnTo>
                  <a:pt x="2682" y="228"/>
                </a:lnTo>
                <a:lnTo>
                  <a:pt x="2658" y="216"/>
                </a:lnTo>
                <a:lnTo>
                  <a:pt x="2658" y="210"/>
                </a:lnTo>
                <a:lnTo>
                  <a:pt x="2652" y="204"/>
                </a:lnTo>
                <a:lnTo>
                  <a:pt x="2652" y="198"/>
                </a:lnTo>
                <a:lnTo>
                  <a:pt x="2646" y="192"/>
                </a:lnTo>
                <a:lnTo>
                  <a:pt x="2628" y="192"/>
                </a:lnTo>
                <a:lnTo>
                  <a:pt x="2622" y="198"/>
                </a:lnTo>
                <a:lnTo>
                  <a:pt x="2616" y="198"/>
                </a:lnTo>
                <a:lnTo>
                  <a:pt x="2610" y="192"/>
                </a:lnTo>
                <a:lnTo>
                  <a:pt x="2670" y="162"/>
                </a:lnTo>
                <a:lnTo>
                  <a:pt x="2658" y="150"/>
                </a:lnTo>
                <a:lnTo>
                  <a:pt x="2640" y="150"/>
                </a:lnTo>
                <a:lnTo>
                  <a:pt x="2628" y="162"/>
                </a:lnTo>
                <a:lnTo>
                  <a:pt x="2616" y="168"/>
                </a:lnTo>
                <a:lnTo>
                  <a:pt x="2610" y="174"/>
                </a:lnTo>
                <a:lnTo>
                  <a:pt x="2604" y="174"/>
                </a:lnTo>
                <a:lnTo>
                  <a:pt x="2580" y="186"/>
                </a:lnTo>
                <a:lnTo>
                  <a:pt x="2562" y="192"/>
                </a:lnTo>
                <a:lnTo>
                  <a:pt x="2538" y="204"/>
                </a:lnTo>
                <a:lnTo>
                  <a:pt x="2508" y="204"/>
                </a:lnTo>
                <a:lnTo>
                  <a:pt x="2496" y="216"/>
                </a:lnTo>
                <a:lnTo>
                  <a:pt x="2448" y="216"/>
                </a:lnTo>
                <a:lnTo>
                  <a:pt x="2448" y="210"/>
                </a:lnTo>
                <a:lnTo>
                  <a:pt x="2454" y="204"/>
                </a:lnTo>
                <a:lnTo>
                  <a:pt x="2460" y="204"/>
                </a:lnTo>
                <a:lnTo>
                  <a:pt x="2472" y="192"/>
                </a:lnTo>
                <a:lnTo>
                  <a:pt x="2460" y="192"/>
                </a:lnTo>
                <a:lnTo>
                  <a:pt x="2448" y="198"/>
                </a:lnTo>
                <a:lnTo>
                  <a:pt x="2412" y="198"/>
                </a:lnTo>
                <a:lnTo>
                  <a:pt x="2400" y="204"/>
                </a:lnTo>
                <a:lnTo>
                  <a:pt x="2394" y="210"/>
                </a:lnTo>
                <a:lnTo>
                  <a:pt x="2370" y="210"/>
                </a:lnTo>
                <a:lnTo>
                  <a:pt x="2370" y="198"/>
                </a:lnTo>
                <a:lnTo>
                  <a:pt x="2400" y="180"/>
                </a:lnTo>
                <a:lnTo>
                  <a:pt x="2442" y="168"/>
                </a:lnTo>
                <a:lnTo>
                  <a:pt x="2502" y="138"/>
                </a:lnTo>
                <a:lnTo>
                  <a:pt x="2520" y="126"/>
                </a:lnTo>
                <a:lnTo>
                  <a:pt x="2544" y="120"/>
                </a:lnTo>
                <a:lnTo>
                  <a:pt x="2574" y="114"/>
                </a:lnTo>
                <a:lnTo>
                  <a:pt x="2580" y="114"/>
                </a:lnTo>
                <a:lnTo>
                  <a:pt x="2592" y="108"/>
                </a:lnTo>
                <a:lnTo>
                  <a:pt x="2574" y="108"/>
                </a:lnTo>
                <a:lnTo>
                  <a:pt x="2562" y="102"/>
                </a:lnTo>
                <a:lnTo>
                  <a:pt x="2556" y="102"/>
                </a:lnTo>
                <a:lnTo>
                  <a:pt x="2556" y="96"/>
                </a:lnTo>
                <a:lnTo>
                  <a:pt x="2508" y="102"/>
                </a:lnTo>
                <a:lnTo>
                  <a:pt x="2508" y="84"/>
                </a:lnTo>
                <a:lnTo>
                  <a:pt x="2502" y="90"/>
                </a:lnTo>
                <a:lnTo>
                  <a:pt x="2490" y="96"/>
                </a:lnTo>
                <a:lnTo>
                  <a:pt x="2478" y="108"/>
                </a:lnTo>
                <a:lnTo>
                  <a:pt x="2466" y="108"/>
                </a:lnTo>
                <a:lnTo>
                  <a:pt x="2448" y="90"/>
                </a:lnTo>
                <a:lnTo>
                  <a:pt x="2418" y="90"/>
                </a:lnTo>
                <a:lnTo>
                  <a:pt x="2412" y="84"/>
                </a:lnTo>
                <a:lnTo>
                  <a:pt x="2412" y="78"/>
                </a:lnTo>
                <a:lnTo>
                  <a:pt x="2400" y="66"/>
                </a:lnTo>
                <a:lnTo>
                  <a:pt x="2388" y="60"/>
                </a:lnTo>
                <a:lnTo>
                  <a:pt x="2376" y="60"/>
                </a:lnTo>
                <a:lnTo>
                  <a:pt x="2364" y="72"/>
                </a:lnTo>
                <a:lnTo>
                  <a:pt x="2364" y="78"/>
                </a:lnTo>
                <a:lnTo>
                  <a:pt x="2352" y="78"/>
                </a:lnTo>
                <a:lnTo>
                  <a:pt x="2334" y="60"/>
                </a:lnTo>
                <a:lnTo>
                  <a:pt x="2322" y="60"/>
                </a:lnTo>
                <a:lnTo>
                  <a:pt x="2304" y="54"/>
                </a:lnTo>
                <a:lnTo>
                  <a:pt x="2292" y="48"/>
                </a:lnTo>
                <a:lnTo>
                  <a:pt x="2292" y="36"/>
                </a:lnTo>
                <a:lnTo>
                  <a:pt x="2298" y="24"/>
                </a:lnTo>
                <a:lnTo>
                  <a:pt x="2310" y="12"/>
                </a:lnTo>
                <a:lnTo>
                  <a:pt x="2298" y="0"/>
                </a:lnTo>
                <a:lnTo>
                  <a:pt x="2286" y="6"/>
                </a:lnTo>
                <a:lnTo>
                  <a:pt x="2280" y="12"/>
                </a:lnTo>
                <a:lnTo>
                  <a:pt x="2274" y="24"/>
                </a:lnTo>
                <a:lnTo>
                  <a:pt x="2274" y="30"/>
                </a:lnTo>
                <a:lnTo>
                  <a:pt x="2268" y="42"/>
                </a:lnTo>
                <a:lnTo>
                  <a:pt x="558" y="42"/>
                </a:lnTo>
                <a:lnTo>
                  <a:pt x="552" y="54"/>
                </a:lnTo>
                <a:lnTo>
                  <a:pt x="552" y="60"/>
                </a:lnTo>
                <a:lnTo>
                  <a:pt x="546" y="60"/>
                </a:lnTo>
                <a:lnTo>
                  <a:pt x="546" y="72"/>
                </a:lnTo>
                <a:lnTo>
                  <a:pt x="540" y="84"/>
                </a:lnTo>
                <a:lnTo>
                  <a:pt x="540" y="108"/>
                </a:lnTo>
                <a:lnTo>
                  <a:pt x="510" y="126"/>
                </a:lnTo>
                <a:lnTo>
                  <a:pt x="504" y="144"/>
                </a:lnTo>
                <a:lnTo>
                  <a:pt x="486" y="168"/>
                </a:lnTo>
                <a:lnTo>
                  <a:pt x="438" y="180"/>
                </a:lnTo>
                <a:lnTo>
                  <a:pt x="474" y="162"/>
                </a:lnTo>
                <a:lnTo>
                  <a:pt x="450" y="162"/>
                </a:lnTo>
                <a:lnTo>
                  <a:pt x="456" y="156"/>
                </a:lnTo>
                <a:lnTo>
                  <a:pt x="462" y="144"/>
                </a:lnTo>
                <a:lnTo>
                  <a:pt x="486" y="120"/>
                </a:lnTo>
                <a:lnTo>
                  <a:pt x="492" y="120"/>
                </a:lnTo>
                <a:lnTo>
                  <a:pt x="504" y="108"/>
                </a:lnTo>
                <a:lnTo>
                  <a:pt x="504" y="102"/>
                </a:lnTo>
                <a:lnTo>
                  <a:pt x="456" y="102"/>
                </a:lnTo>
                <a:lnTo>
                  <a:pt x="450" y="96"/>
                </a:lnTo>
                <a:lnTo>
                  <a:pt x="438" y="90"/>
                </a:lnTo>
                <a:lnTo>
                  <a:pt x="432" y="84"/>
                </a:lnTo>
                <a:lnTo>
                  <a:pt x="420" y="78"/>
                </a:lnTo>
                <a:lnTo>
                  <a:pt x="402" y="78"/>
                </a:lnTo>
                <a:lnTo>
                  <a:pt x="390" y="90"/>
                </a:lnTo>
                <a:lnTo>
                  <a:pt x="384" y="102"/>
                </a:lnTo>
                <a:lnTo>
                  <a:pt x="384" y="150"/>
                </a:lnTo>
                <a:lnTo>
                  <a:pt x="378" y="156"/>
                </a:lnTo>
                <a:lnTo>
                  <a:pt x="378" y="162"/>
                </a:lnTo>
                <a:lnTo>
                  <a:pt x="360" y="180"/>
                </a:lnTo>
                <a:lnTo>
                  <a:pt x="390" y="186"/>
                </a:lnTo>
                <a:lnTo>
                  <a:pt x="360" y="192"/>
                </a:lnTo>
                <a:lnTo>
                  <a:pt x="366" y="210"/>
                </a:lnTo>
                <a:lnTo>
                  <a:pt x="348" y="234"/>
                </a:lnTo>
                <a:lnTo>
                  <a:pt x="354" y="234"/>
                </a:lnTo>
                <a:lnTo>
                  <a:pt x="366" y="246"/>
                </a:lnTo>
                <a:lnTo>
                  <a:pt x="372" y="246"/>
                </a:lnTo>
                <a:lnTo>
                  <a:pt x="378" y="252"/>
                </a:lnTo>
                <a:lnTo>
                  <a:pt x="330" y="252"/>
                </a:lnTo>
                <a:lnTo>
                  <a:pt x="324" y="264"/>
                </a:lnTo>
                <a:lnTo>
                  <a:pt x="306" y="282"/>
                </a:lnTo>
                <a:lnTo>
                  <a:pt x="270" y="342"/>
                </a:lnTo>
                <a:lnTo>
                  <a:pt x="258" y="360"/>
                </a:lnTo>
                <a:lnTo>
                  <a:pt x="216" y="402"/>
                </a:lnTo>
                <a:lnTo>
                  <a:pt x="192" y="432"/>
                </a:lnTo>
                <a:lnTo>
                  <a:pt x="174" y="456"/>
                </a:lnTo>
                <a:lnTo>
                  <a:pt x="168" y="462"/>
                </a:lnTo>
                <a:lnTo>
                  <a:pt x="174" y="480"/>
                </a:lnTo>
                <a:lnTo>
                  <a:pt x="168" y="480"/>
                </a:lnTo>
                <a:lnTo>
                  <a:pt x="162" y="486"/>
                </a:lnTo>
                <a:lnTo>
                  <a:pt x="150" y="492"/>
                </a:lnTo>
                <a:lnTo>
                  <a:pt x="126" y="516"/>
                </a:lnTo>
                <a:lnTo>
                  <a:pt x="120" y="534"/>
                </a:lnTo>
                <a:lnTo>
                  <a:pt x="120" y="546"/>
                </a:lnTo>
                <a:lnTo>
                  <a:pt x="102" y="570"/>
                </a:lnTo>
                <a:lnTo>
                  <a:pt x="96" y="618"/>
                </a:lnTo>
                <a:lnTo>
                  <a:pt x="90" y="630"/>
                </a:lnTo>
                <a:lnTo>
                  <a:pt x="72" y="648"/>
                </a:lnTo>
                <a:lnTo>
                  <a:pt x="60" y="672"/>
                </a:lnTo>
                <a:lnTo>
                  <a:pt x="54" y="678"/>
                </a:lnTo>
                <a:lnTo>
                  <a:pt x="42" y="684"/>
                </a:lnTo>
                <a:lnTo>
                  <a:pt x="18" y="708"/>
                </a:lnTo>
                <a:lnTo>
                  <a:pt x="12" y="720"/>
                </a:lnTo>
                <a:lnTo>
                  <a:pt x="18" y="732"/>
                </a:lnTo>
                <a:lnTo>
                  <a:pt x="36" y="750"/>
                </a:lnTo>
                <a:lnTo>
                  <a:pt x="36" y="762"/>
                </a:lnTo>
                <a:lnTo>
                  <a:pt x="30" y="774"/>
                </a:lnTo>
                <a:lnTo>
                  <a:pt x="18" y="786"/>
                </a:lnTo>
                <a:lnTo>
                  <a:pt x="12" y="798"/>
                </a:lnTo>
                <a:lnTo>
                  <a:pt x="6" y="816"/>
                </a:lnTo>
                <a:lnTo>
                  <a:pt x="0" y="828"/>
                </a:lnTo>
                <a:lnTo>
                  <a:pt x="0" y="840"/>
                </a:lnTo>
                <a:lnTo>
                  <a:pt x="6" y="852"/>
                </a:lnTo>
                <a:lnTo>
                  <a:pt x="12" y="870"/>
                </a:lnTo>
                <a:lnTo>
                  <a:pt x="12" y="882"/>
                </a:lnTo>
                <a:lnTo>
                  <a:pt x="18" y="900"/>
                </a:lnTo>
                <a:lnTo>
                  <a:pt x="24" y="906"/>
                </a:lnTo>
                <a:lnTo>
                  <a:pt x="24" y="912"/>
                </a:lnTo>
                <a:lnTo>
                  <a:pt x="48" y="894"/>
                </a:lnTo>
                <a:lnTo>
                  <a:pt x="114" y="900"/>
                </a:lnTo>
                <a:lnTo>
                  <a:pt x="78" y="900"/>
                </a:lnTo>
                <a:lnTo>
                  <a:pt x="66" y="906"/>
                </a:lnTo>
                <a:lnTo>
                  <a:pt x="60" y="906"/>
                </a:lnTo>
                <a:lnTo>
                  <a:pt x="48" y="918"/>
                </a:lnTo>
                <a:lnTo>
                  <a:pt x="48" y="942"/>
                </a:lnTo>
                <a:lnTo>
                  <a:pt x="30" y="924"/>
                </a:lnTo>
                <a:lnTo>
                  <a:pt x="24" y="924"/>
                </a:lnTo>
                <a:lnTo>
                  <a:pt x="18" y="936"/>
                </a:lnTo>
                <a:lnTo>
                  <a:pt x="18" y="942"/>
                </a:lnTo>
                <a:lnTo>
                  <a:pt x="12" y="960"/>
                </a:lnTo>
                <a:lnTo>
                  <a:pt x="12" y="978"/>
                </a:lnTo>
                <a:lnTo>
                  <a:pt x="18" y="984"/>
                </a:lnTo>
                <a:lnTo>
                  <a:pt x="30" y="990"/>
                </a:lnTo>
                <a:lnTo>
                  <a:pt x="42" y="990"/>
                </a:lnTo>
                <a:lnTo>
                  <a:pt x="42" y="1002"/>
                </a:lnTo>
                <a:lnTo>
                  <a:pt x="36" y="1008"/>
                </a:lnTo>
                <a:lnTo>
                  <a:pt x="36" y="1014"/>
                </a:lnTo>
                <a:lnTo>
                  <a:pt x="18" y="1032"/>
                </a:lnTo>
                <a:lnTo>
                  <a:pt x="12" y="1044"/>
                </a:lnTo>
                <a:lnTo>
                  <a:pt x="12" y="1056"/>
                </a:lnTo>
                <a:lnTo>
                  <a:pt x="18" y="1068"/>
                </a:lnTo>
                <a:lnTo>
                  <a:pt x="24" y="1074"/>
                </a:lnTo>
                <a:lnTo>
                  <a:pt x="36" y="1098"/>
                </a:lnTo>
                <a:lnTo>
                  <a:pt x="42" y="1104"/>
                </a:lnTo>
                <a:lnTo>
                  <a:pt x="54" y="1128"/>
                </a:lnTo>
                <a:lnTo>
                  <a:pt x="60" y="1134"/>
                </a:lnTo>
                <a:lnTo>
                  <a:pt x="60" y="1146"/>
                </a:lnTo>
                <a:lnTo>
                  <a:pt x="54" y="1152"/>
                </a:lnTo>
                <a:lnTo>
                  <a:pt x="42" y="1176"/>
                </a:lnTo>
                <a:lnTo>
                  <a:pt x="36" y="1182"/>
                </a:lnTo>
                <a:lnTo>
                  <a:pt x="36" y="1188"/>
                </a:lnTo>
                <a:lnTo>
                  <a:pt x="42" y="1194"/>
                </a:lnTo>
                <a:lnTo>
                  <a:pt x="54" y="1194"/>
                </a:lnTo>
                <a:lnTo>
                  <a:pt x="72" y="1200"/>
                </a:lnTo>
                <a:lnTo>
                  <a:pt x="102" y="1200"/>
                </a:lnTo>
                <a:lnTo>
                  <a:pt x="102" y="1212"/>
                </a:lnTo>
                <a:lnTo>
                  <a:pt x="120" y="1230"/>
                </a:lnTo>
                <a:lnTo>
                  <a:pt x="132" y="1230"/>
                </a:lnTo>
                <a:lnTo>
                  <a:pt x="144" y="1224"/>
                </a:lnTo>
                <a:lnTo>
                  <a:pt x="150" y="1224"/>
                </a:lnTo>
                <a:lnTo>
                  <a:pt x="162" y="1218"/>
                </a:lnTo>
                <a:lnTo>
                  <a:pt x="168" y="1248"/>
                </a:lnTo>
                <a:lnTo>
                  <a:pt x="174" y="1248"/>
                </a:lnTo>
                <a:lnTo>
                  <a:pt x="180" y="1254"/>
                </a:lnTo>
                <a:lnTo>
                  <a:pt x="204" y="1266"/>
                </a:lnTo>
                <a:lnTo>
                  <a:pt x="216" y="1290"/>
                </a:lnTo>
                <a:lnTo>
                  <a:pt x="216" y="1314"/>
                </a:lnTo>
                <a:lnTo>
                  <a:pt x="210" y="1338"/>
                </a:lnTo>
                <a:lnTo>
                  <a:pt x="216" y="1344"/>
                </a:lnTo>
                <a:lnTo>
                  <a:pt x="360" y="1338"/>
                </a:lnTo>
                <a:lnTo>
                  <a:pt x="354" y="1344"/>
                </a:lnTo>
                <a:lnTo>
                  <a:pt x="354" y="1350"/>
                </a:lnTo>
                <a:lnTo>
                  <a:pt x="360" y="1350"/>
                </a:lnTo>
                <a:lnTo>
                  <a:pt x="570" y="1446"/>
                </a:lnTo>
                <a:lnTo>
                  <a:pt x="774" y="1446"/>
                </a:lnTo>
                <a:lnTo>
                  <a:pt x="774" y="1440"/>
                </a:lnTo>
                <a:lnTo>
                  <a:pt x="780" y="1428"/>
                </a:lnTo>
                <a:lnTo>
                  <a:pt x="780" y="1410"/>
                </a:lnTo>
                <a:lnTo>
                  <a:pt x="786" y="1404"/>
                </a:lnTo>
                <a:lnTo>
                  <a:pt x="900" y="1404"/>
                </a:lnTo>
                <a:lnTo>
                  <a:pt x="912" y="1416"/>
                </a:lnTo>
                <a:lnTo>
                  <a:pt x="912" y="1440"/>
                </a:lnTo>
                <a:lnTo>
                  <a:pt x="942" y="1452"/>
                </a:lnTo>
                <a:lnTo>
                  <a:pt x="948" y="1482"/>
                </a:lnTo>
                <a:lnTo>
                  <a:pt x="960" y="1482"/>
                </a:lnTo>
                <a:lnTo>
                  <a:pt x="972" y="1488"/>
                </a:lnTo>
                <a:lnTo>
                  <a:pt x="984" y="1500"/>
                </a:lnTo>
                <a:lnTo>
                  <a:pt x="990" y="1512"/>
                </a:lnTo>
                <a:lnTo>
                  <a:pt x="990" y="1554"/>
                </a:lnTo>
                <a:lnTo>
                  <a:pt x="984" y="1566"/>
                </a:lnTo>
                <a:lnTo>
                  <a:pt x="984" y="1578"/>
                </a:lnTo>
                <a:lnTo>
                  <a:pt x="1014" y="1608"/>
                </a:lnTo>
                <a:lnTo>
                  <a:pt x="1026" y="1614"/>
                </a:lnTo>
                <a:lnTo>
                  <a:pt x="1044" y="1626"/>
                </a:lnTo>
                <a:lnTo>
                  <a:pt x="1056" y="1626"/>
                </a:lnTo>
                <a:lnTo>
                  <a:pt x="1080" y="1614"/>
                </a:lnTo>
                <a:lnTo>
                  <a:pt x="1092" y="1602"/>
                </a:lnTo>
                <a:lnTo>
                  <a:pt x="1104" y="1578"/>
                </a:lnTo>
                <a:lnTo>
                  <a:pt x="1116" y="1566"/>
                </a:lnTo>
                <a:lnTo>
                  <a:pt x="1134" y="1566"/>
                </a:lnTo>
                <a:lnTo>
                  <a:pt x="1134" y="1560"/>
                </a:lnTo>
                <a:lnTo>
                  <a:pt x="1152" y="1566"/>
                </a:lnTo>
                <a:lnTo>
                  <a:pt x="1194" y="1566"/>
                </a:lnTo>
                <a:lnTo>
                  <a:pt x="1200" y="1578"/>
                </a:lnTo>
                <a:lnTo>
                  <a:pt x="1206" y="1584"/>
                </a:lnTo>
                <a:lnTo>
                  <a:pt x="1212" y="1596"/>
                </a:lnTo>
                <a:lnTo>
                  <a:pt x="1224" y="1608"/>
                </a:lnTo>
                <a:lnTo>
                  <a:pt x="1230" y="1620"/>
                </a:lnTo>
                <a:lnTo>
                  <a:pt x="1242" y="1632"/>
                </a:lnTo>
                <a:lnTo>
                  <a:pt x="1242" y="1656"/>
                </a:lnTo>
                <a:lnTo>
                  <a:pt x="1236" y="1668"/>
                </a:lnTo>
                <a:lnTo>
                  <a:pt x="1236" y="1680"/>
                </a:lnTo>
                <a:lnTo>
                  <a:pt x="1242" y="1692"/>
                </a:lnTo>
                <a:lnTo>
                  <a:pt x="1254" y="1698"/>
                </a:lnTo>
                <a:lnTo>
                  <a:pt x="1254" y="1722"/>
                </a:lnTo>
                <a:lnTo>
                  <a:pt x="1260" y="1728"/>
                </a:lnTo>
                <a:lnTo>
                  <a:pt x="1272" y="1734"/>
                </a:lnTo>
                <a:lnTo>
                  <a:pt x="1284" y="1746"/>
                </a:lnTo>
                <a:lnTo>
                  <a:pt x="1284" y="1752"/>
                </a:lnTo>
                <a:lnTo>
                  <a:pt x="1278" y="1758"/>
                </a:lnTo>
                <a:lnTo>
                  <a:pt x="1272" y="1758"/>
                </a:lnTo>
                <a:lnTo>
                  <a:pt x="1272" y="1794"/>
                </a:lnTo>
                <a:lnTo>
                  <a:pt x="1284" y="1806"/>
                </a:lnTo>
                <a:lnTo>
                  <a:pt x="1284" y="1836"/>
                </a:lnTo>
                <a:lnTo>
                  <a:pt x="1296" y="1848"/>
                </a:lnTo>
                <a:lnTo>
                  <a:pt x="1314" y="1854"/>
                </a:lnTo>
                <a:lnTo>
                  <a:pt x="1326" y="1854"/>
                </a:lnTo>
                <a:lnTo>
                  <a:pt x="1338" y="1866"/>
                </a:lnTo>
                <a:lnTo>
                  <a:pt x="1380" y="1866"/>
                </a:lnTo>
                <a:lnTo>
                  <a:pt x="1380" y="1872"/>
                </a:lnTo>
                <a:lnTo>
                  <a:pt x="1386" y="1884"/>
                </a:lnTo>
                <a:lnTo>
                  <a:pt x="1410" y="1884"/>
                </a:lnTo>
                <a:lnTo>
                  <a:pt x="1410" y="1878"/>
                </a:lnTo>
                <a:lnTo>
                  <a:pt x="1398" y="1806"/>
                </a:lnTo>
                <a:lnTo>
                  <a:pt x="1416" y="1788"/>
                </a:lnTo>
                <a:lnTo>
                  <a:pt x="1398" y="1776"/>
                </a:lnTo>
                <a:lnTo>
                  <a:pt x="1398" y="1758"/>
                </a:lnTo>
                <a:lnTo>
                  <a:pt x="1404" y="1764"/>
                </a:lnTo>
                <a:lnTo>
                  <a:pt x="1422" y="1764"/>
                </a:lnTo>
                <a:lnTo>
                  <a:pt x="1428" y="1758"/>
                </a:lnTo>
                <a:lnTo>
                  <a:pt x="1428" y="1728"/>
                </a:lnTo>
                <a:lnTo>
                  <a:pt x="1452" y="1722"/>
                </a:lnTo>
                <a:lnTo>
                  <a:pt x="1458" y="1698"/>
                </a:lnTo>
                <a:lnTo>
                  <a:pt x="1476" y="1704"/>
                </a:lnTo>
                <a:lnTo>
                  <a:pt x="1494" y="1692"/>
                </a:lnTo>
                <a:lnTo>
                  <a:pt x="1488" y="1668"/>
                </a:lnTo>
                <a:lnTo>
                  <a:pt x="1500" y="1680"/>
                </a:lnTo>
                <a:lnTo>
                  <a:pt x="1500" y="1668"/>
                </a:lnTo>
                <a:lnTo>
                  <a:pt x="1506" y="1656"/>
                </a:lnTo>
                <a:lnTo>
                  <a:pt x="1512" y="1650"/>
                </a:lnTo>
                <a:lnTo>
                  <a:pt x="1518" y="1650"/>
                </a:lnTo>
                <a:lnTo>
                  <a:pt x="1524" y="1656"/>
                </a:lnTo>
                <a:lnTo>
                  <a:pt x="1524" y="1668"/>
                </a:lnTo>
                <a:lnTo>
                  <a:pt x="1542" y="1668"/>
                </a:lnTo>
                <a:lnTo>
                  <a:pt x="1554" y="1662"/>
                </a:lnTo>
                <a:lnTo>
                  <a:pt x="1572" y="1656"/>
                </a:lnTo>
                <a:lnTo>
                  <a:pt x="1596" y="1644"/>
                </a:lnTo>
                <a:lnTo>
                  <a:pt x="1602" y="1638"/>
                </a:lnTo>
                <a:lnTo>
                  <a:pt x="1608" y="1626"/>
                </a:lnTo>
                <a:lnTo>
                  <a:pt x="1620" y="1620"/>
                </a:lnTo>
                <a:lnTo>
                  <a:pt x="1626" y="1608"/>
                </a:lnTo>
                <a:lnTo>
                  <a:pt x="1632" y="1602"/>
                </a:lnTo>
                <a:lnTo>
                  <a:pt x="1632" y="1590"/>
                </a:lnTo>
                <a:lnTo>
                  <a:pt x="1626" y="1584"/>
                </a:lnTo>
                <a:lnTo>
                  <a:pt x="1626" y="1566"/>
                </a:lnTo>
                <a:lnTo>
                  <a:pt x="1632" y="1566"/>
                </a:lnTo>
                <a:lnTo>
                  <a:pt x="1656" y="1578"/>
                </a:lnTo>
                <a:lnTo>
                  <a:pt x="1662" y="1584"/>
                </a:lnTo>
                <a:lnTo>
                  <a:pt x="1674" y="1590"/>
                </a:lnTo>
                <a:lnTo>
                  <a:pt x="1686" y="1590"/>
                </a:lnTo>
                <a:lnTo>
                  <a:pt x="1692" y="1584"/>
                </a:lnTo>
                <a:lnTo>
                  <a:pt x="1710" y="1548"/>
                </a:lnTo>
                <a:lnTo>
                  <a:pt x="1716" y="1548"/>
                </a:lnTo>
                <a:lnTo>
                  <a:pt x="1734" y="1566"/>
                </a:lnTo>
                <a:lnTo>
                  <a:pt x="1746" y="1566"/>
                </a:lnTo>
                <a:lnTo>
                  <a:pt x="1752" y="1560"/>
                </a:lnTo>
                <a:lnTo>
                  <a:pt x="1758" y="1548"/>
                </a:lnTo>
                <a:lnTo>
                  <a:pt x="1764" y="1542"/>
                </a:lnTo>
                <a:lnTo>
                  <a:pt x="1770" y="1554"/>
                </a:lnTo>
                <a:lnTo>
                  <a:pt x="1776" y="1560"/>
                </a:lnTo>
                <a:lnTo>
                  <a:pt x="1782" y="1572"/>
                </a:lnTo>
                <a:lnTo>
                  <a:pt x="1794" y="1578"/>
                </a:lnTo>
                <a:lnTo>
                  <a:pt x="1800" y="1584"/>
                </a:lnTo>
                <a:lnTo>
                  <a:pt x="1818" y="1584"/>
                </a:lnTo>
                <a:lnTo>
                  <a:pt x="1824" y="1578"/>
                </a:lnTo>
                <a:lnTo>
                  <a:pt x="1830" y="1566"/>
                </a:lnTo>
                <a:lnTo>
                  <a:pt x="1842" y="1554"/>
                </a:lnTo>
                <a:lnTo>
                  <a:pt x="1848" y="1554"/>
                </a:lnTo>
                <a:lnTo>
                  <a:pt x="1860" y="1560"/>
                </a:lnTo>
                <a:lnTo>
                  <a:pt x="1872" y="1572"/>
                </a:lnTo>
                <a:lnTo>
                  <a:pt x="1872" y="1584"/>
                </a:lnTo>
                <a:lnTo>
                  <a:pt x="1878" y="1596"/>
                </a:lnTo>
                <a:lnTo>
                  <a:pt x="1878" y="1614"/>
                </a:lnTo>
                <a:lnTo>
                  <a:pt x="1914" y="1614"/>
                </a:lnTo>
                <a:lnTo>
                  <a:pt x="1920" y="1620"/>
                </a:lnTo>
                <a:lnTo>
                  <a:pt x="1926" y="1620"/>
                </a:lnTo>
                <a:lnTo>
                  <a:pt x="1926" y="1608"/>
                </a:lnTo>
                <a:lnTo>
                  <a:pt x="1932" y="1602"/>
                </a:lnTo>
                <a:lnTo>
                  <a:pt x="1932" y="1608"/>
                </a:lnTo>
                <a:lnTo>
                  <a:pt x="1956" y="1632"/>
                </a:lnTo>
                <a:lnTo>
                  <a:pt x="1962" y="1626"/>
                </a:lnTo>
                <a:lnTo>
                  <a:pt x="1968" y="1614"/>
                </a:lnTo>
                <a:lnTo>
                  <a:pt x="1968" y="1596"/>
                </a:lnTo>
                <a:lnTo>
                  <a:pt x="1962" y="1584"/>
                </a:lnTo>
                <a:lnTo>
                  <a:pt x="1980" y="1590"/>
                </a:lnTo>
                <a:lnTo>
                  <a:pt x="1992" y="1608"/>
                </a:lnTo>
                <a:lnTo>
                  <a:pt x="2004" y="1614"/>
                </a:lnTo>
                <a:lnTo>
                  <a:pt x="2004" y="1626"/>
                </a:lnTo>
                <a:lnTo>
                  <a:pt x="2010" y="1626"/>
                </a:lnTo>
                <a:lnTo>
                  <a:pt x="2016" y="1632"/>
                </a:lnTo>
                <a:lnTo>
                  <a:pt x="2028" y="1632"/>
                </a:lnTo>
                <a:lnTo>
                  <a:pt x="2034" y="1626"/>
                </a:lnTo>
                <a:lnTo>
                  <a:pt x="2034" y="1620"/>
                </a:lnTo>
                <a:lnTo>
                  <a:pt x="2028" y="1608"/>
                </a:lnTo>
                <a:lnTo>
                  <a:pt x="2022" y="1602"/>
                </a:lnTo>
                <a:lnTo>
                  <a:pt x="2010" y="1596"/>
                </a:lnTo>
                <a:lnTo>
                  <a:pt x="2004" y="1590"/>
                </a:lnTo>
                <a:lnTo>
                  <a:pt x="1998" y="1578"/>
                </a:lnTo>
                <a:lnTo>
                  <a:pt x="2010" y="1578"/>
                </a:lnTo>
                <a:lnTo>
                  <a:pt x="2022" y="1566"/>
                </a:lnTo>
                <a:lnTo>
                  <a:pt x="2022" y="1554"/>
                </a:lnTo>
                <a:lnTo>
                  <a:pt x="2016" y="1548"/>
                </a:lnTo>
                <a:lnTo>
                  <a:pt x="1968" y="1548"/>
                </a:lnTo>
                <a:lnTo>
                  <a:pt x="1962" y="1542"/>
                </a:lnTo>
                <a:lnTo>
                  <a:pt x="1962" y="1530"/>
                </a:lnTo>
                <a:lnTo>
                  <a:pt x="1968" y="1524"/>
                </a:lnTo>
                <a:lnTo>
                  <a:pt x="1986" y="1524"/>
                </a:lnTo>
                <a:lnTo>
                  <a:pt x="1998" y="1530"/>
                </a:lnTo>
                <a:lnTo>
                  <a:pt x="2004" y="1530"/>
                </a:lnTo>
                <a:lnTo>
                  <a:pt x="2016" y="1536"/>
                </a:lnTo>
                <a:lnTo>
                  <a:pt x="2028" y="1536"/>
                </a:lnTo>
                <a:lnTo>
                  <a:pt x="2064" y="1518"/>
                </a:lnTo>
                <a:lnTo>
                  <a:pt x="2070" y="1512"/>
                </a:lnTo>
                <a:lnTo>
                  <a:pt x="2082" y="1512"/>
                </a:lnTo>
                <a:lnTo>
                  <a:pt x="2082" y="1518"/>
                </a:lnTo>
                <a:lnTo>
                  <a:pt x="2106" y="1518"/>
                </a:lnTo>
                <a:lnTo>
                  <a:pt x="2118" y="1512"/>
                </a:lnTo>
                <a:lnTo>
                  <a:pt x="2124" y="1512"/>
                </a:lnTo>
                <a:lnTo>
                  <a:pt x="2130" y="1506"/>
                </a:lnTo>
                <a:lnTo>
                  <a:pt x="2130" y="1500"/>
                </a:lnTo>
                <a:lnTo>
                  <a:pt x="2136" y="1488"/>
                </a:lnTo>
                <a:lnTo>
                  <a:pt x="2136" y="1482"/>
                </a:lnTo>
                <a:lnTo>
                  <a:pt x="2142" y="1482"/>
                </a:lnTo>
                <a:lnTo>
                  <a:pt x="2142" y="1488"/>
                </a:lnTo>
                <a:lnTo>
                  <a:pt x="2148" y="1500"/>
                </a:lnTo>
                <a:lnTo>
                  <a:pt x="2148" y="1524"/>
                </a:lnTo>
                <a:lnTo>
                  <a:pt x="2154" y="1524"/>
                </a:lnTo>
                <a:lnTo>
                  <a:pt x="2160" y="1518"/>
                </a:lnTo>
                <a:lnTo>
                  <a:pt x="2172" y="1512"/>
                </a:lnTo>
                <a:lnTo>
                  <a:pt x="2190" y="1512"/>
                </a:lnTo>
                <a:lnTo>
                  <a:pt x="2202" y="1506"/>
                </a:lnTo>
                <a:lnTo>
                  <a:pt x="2214" y="1506"/>
                </a:lnTo>
                <a:lnTo>
                  <a:pt x="2226" y="1512"/>
                </a:lnTo>
                <a:lnTo>
                  <a:pt x="2232" y="1524"/>
                </a:lnTo>
                <a:lnTo>
                  <a:pt x="2232" y="1506"/>
                </a:lnTo>
                <a:lnTo>
                  <a:pt x="2244" y="1506"/>
                </a:lnTo>
                <a:lnTo>
                  <a:pt x="2256" y="1518"/>
                </a:lnTo>
                <a:lnTo>
                  <a:pt x="2256" y="1530"/>
                </a:lnTo>
                <a:lnTo>
                  <a:pt x="2286" y="1524"/>
                </a:lnTo>
                <a:lnTo>
                  <a:pt x="2280" y="1536"/>
                </a:lnTo>
                <a:lnTo>
                  <a:pt x="2280" y="1548"/>
                </a:lnTo>
                <a:lnTo>
                  <a:pt x="2286" y="1554"/>
                </a:lnTo>
                <a:lnTo>
                  <a:pt x="2286" y="1566"/>
                </a:lnTo>
                <a:lnTo>
                  <a:pt x="2298" y="1578"/>
                </a:lnTo>
                <a:lnTo>
                  <a:pt x="2310" y="1578"/>
                </a:lnTo>
                <a:lnTo>
                  <a:pt x="2328" y="1572"/>
                </a:lnTo>
                <a:lnTo>
                  <a:pt x="2352" y="1548"/>
                </a:lnTo>
                <a:lnTo>
                  <a:pt x="2370" y="1542"/>
                </a:lnTo>
                <a:lnTo>
                  <a:pt x="2382" y="1542"/>
                </a:lnTo>
                <a:lnTo>
                  <a:pt x="2394" y="1548"/>
                </a:lnTo>
                <a:lnTo>
                  <a:pt x="2400" y="1554"/>
                </a:lnTo>
                <a:lnTo>
                  <a:pt x="2418" y="1590"/>
                </a:lnTo>
                <a:lnTo>
                  <a:pt x="2418" y="1602"/>
                </a:lnTo>
                <a:lnTo>
                  <a:pt x="2424" y="1608"/>
                </a:lnTo>
                <a:lnTo>
                  <a:pt x="2436" y="1614"/>
                </a:lnTo>
                <a:lnTo>
                  <a:pt x="2466" y="1614"/>
                </a:lnTo>
                <a:lnTo>
                  <a:pt x="2460" y="1656"/>
                </a:lnTo>
                <a:lnTo>
                  <a:pt x="2460" y="1662"/>
                </a:lnTo>
                <a:lnTo>
                  <a:pt x="2454" y="1668"/>
                </a:lnTo>
                <a:lnTo>
                  <a:pt x="2436" y="1704"/>
                </a:lnTo>
                <a:lnTo>
                  <a:pt x="2436" y="1710"/>
                </a:lnTo>
                <a:lnTo>
                  <a:pt x="2448" y="1722"/>
                </a:lnTo>
                <a:lnTo>
                  <a:pt x="2454" y="1722"/>
                </a:lnTo>
                <a:lnTo>
                  <a:pt x="2460" y="1734"/>
                </a:lnTo>
                <a:lnTo>
                  <a:pt x="2436" y="1758"/>
                </a:lnTo>
                <a:lnTo>
                  <a:pt x="2454" y="1806"/>
                </a:lnTo>
                <a:lnTo>
                  <a:pt x="2472" y="1788"/>
                </a:lnTo>
                <a:lnTo>
                  <a:pt x="2478" y="1788"/>
                </a:lnTo>
                <a:lnTo>
                  <a:pt x="2478" y="1794"/>
                </a:lnTo>
                <a:lnTo>
                  <a:pt x="2472" y="1800"/>
                </a:lnTo>
                <a:lnTo>
                  <a:pt x="2466" y="1812"/>
                </a:lnTo>
                <a:lnTo>
                  <a:pt x="2466" y="1818"/>
                </a:lnTo>
                <a:lnTo>
                  <a:pt x="2460" y="1830"/>
                </a:lnTo>
                <a:lnTo>
                  <a:pt x="2478" y="1830"/>
                </a:lnTo>
                <a:lnTo>
                  <a:pt x="2478" y="1878"/>
                </a:lnTo>
                <a:lnTo>
                  <a:pt x="2496" y="1878"/>
                </a:lnTo>
                <a:lnTo>
                  <a:pt x="2502" y="1884"/>
                </a:lnTo>
                <a:lnTo>
                  <a:pt x="2508" y="1884"/>
                </a:lnTo>
                <a:lnTo>
                  <a:pt x="2508" y="1896"/>
                </a:lnTo>
                <a:lnTo>
                  <a:pt x="2502" y="1908"/>
                </a:lnTo>
                <a:lnTo>
                  <a:pt x="2502" y="1920"/>
                </a:lnTo>
                <a:lnTo>
                  <a:pt x="2526" y="1944"/>
                </a:lnTo>
                <a:lnTo>
                  <a:pt x="2532" y="1944"/>
                </a:lnTo>
                <a:lnTo>
                  <a:pt x="2538" y="1938"/>
                </a:lnTo>
                <a:lnTo>
                  <a:pt x="2550" y="1932"/>
                </a:lnTo>
                <a:lnTo>
                  <a:pt x="2556" y="1932"/>
                </a:lnTo>
                <a:lnTo>
                  <a:pt x="2562" y="1926"/>
                </a:lnTo>
                <a:lnTo>
                  <a:pt x="2568" y="1914"/>
                </a:lnTo>
                <a:lnTo>
                  <a:pt x="2568" y="1896"/>
                </a:lnTo>
                <a:lnTo>
                  <a:pt x="2586" y="1896"/>
                </a:lnTo>
                <a:lnTo>
                  <a:pt x="2586" y="1872"/>
                </a:lnTo>
                <a:lnTo>
                  <a:pt x="2604" y="1836"/>
                </a:lnTo>
                <a:lnTo>
                  <a:pt x="2604" y="1818"/>
                </a:lnTo>
                <a:lnTo>
                  <a:pt x="2610" y="1806"/>
                </a:lnTo>
                <a:lnTo>
                  <a:pt x="2610" y="1794"/>
                </a:lnTo>
                <a:lnTo>
                  <a:pt x="2604" y="1782"/>
                </a:lnTo>
                <a:lnTo>
                  <a:pt x="2604" y="1770"/>
                </a:lnTo>
                <a:lnTo>
                  <a:pt x="2598" y="1752"/>
                </a:lnTo>
                <a:lnTo>
                  <a:pt x="2592" y="1740"/>
                </a:lnTo>
                <a:lnTo>
                  <a:pt x="2586" y="1722"/>
                </a:lnTo>
                <a:lnTo>
                  <a:pt x="2586" y="1704"/>
                </a:lnTo>
                <a:lnTo>
                  <a:pt x="2592" y="1686"/>
                </a:lnTo>
                <a:lnTo>
                  <a:pt x="2598" y="1674"/>
                </a:lnTo>
                <a:lnTo>
                  <a:pt x="2598" y="1644"/>
                </a:lnTo>
                <a:lnTo>
                  <a:pt x="2592" y="1626"/>
                </a:lnTo>
                <a:lnTo>
                  <a:pt x="2586" y="1614"/>
                </a:lnTo>
                <a:lnTo>
                  <a:pt x="2580" y="1596"/>
                </a:lnTo>
                <a:lnTo>
                  <a:pt x="2574" y="1584"/>
                </a:lnTo>
                <a:lnTo>
                  <a:pt x="2574" y="1518"/>
                </a:lnTo>
                <a:lnTo>
                  <a:pt x="2580" y="1488"/>
                </a:lnTo>
                <a:lnTo>
                  <a:pt x="2586" y="1470"/>
                </a:lnTo>
                <a:lnTo>
                  <a:pt x="2598" y="1452"/>
                </a:lnTo>
                <a:lnTo>
                  <a:pt x="2604" y="1440"/>
                </a:lnTo>
                <a:lnTo>
                  <a:pt x="2610" y="1422"/>
                </a:lnTo>
                <a:lnTo>
                  <a:pt x="2616" y="1416"/>
                </a:lnTo>
                <a:lnTo>
                  <a:pt x="2616" y="1410"/>
                </a:lnTo>
                <a:lnTo>
                  <a:pt x="2628" y="1398"/>
                </a:lnTo>
                <a:lnTo>
                  <a:pt x="2652" y="1380"/>
                </a:lnTo>
                <a:lnTo>
                  <a:pt x="2658" y="1356"/>
                </a:lnTo>
                <a:lnTo>
                  <a:pt x="2670" y="1368"/>
                </a:lnTo>
                <a:lnTo>
                  <a:pt x="2676" y="1344"/>
                </a:lnTo>
                <a:lnTo>
                  <a:pt x="2730" y="1344"/>
                </a:lnTo>
                <a:lnTo>
                  <a:pt x="2730" y="1314"/>
                </a:lnTo>
                <a:lnTo>
                  <a:pt x="2748" y="1320"/>
                </a:lnTo>
                <a:lnTo>
                  <a:pt x="2754" y="1308"/>
                </a:lnTo>
                <a:lnTo>
                  <a:pt x="2772" y="1308"/>
                </a:lnTo>
                <a:lnTo>
                  <a:pt x="2796" y="1278"/>
                </a:lnTo>
                <a:lnTo>
                  <a:pt x="2796" y="1272"/>
                </a:lnTo>
                <a:lnTo>
                  <a:pt x="2802" y="1266"/>
                </a:lnTo>
                <a:lnTo>
                  <a:pt x="2814" y="1242"/>
                </a:lnTo>
                <a:lnTo>
                  <a:pt x="2832" y="1236"/>
                </a:lnTo>
                <a:lnTo>
                  <a:pt x="2862" y="1236"/>
                </a:lnTo>
                <a:lnTo>
                  <a:pt x="2874" y="1242"/>
                </a:lnTo>
                <a:lnTo>
                  <a:pt x="2886" y="1242"/>
                </a:lnTo>
                <a:lnTo>
                  <a:pt x="2892" y="1236"/>
                </a:lnTo>
                <a:lnTo>
                  <a:pt x="2904" y="1212"/>
                </a:lnTo>
                <a:lnTo>
                  <a:pt x="2910" y="1206"/>
                </a:lnTo>
                <a:lnTo>
                  <a:pt x="2916" y="1194"/>
                </a:lnTo>
                <a:lnTo>
                  <a:pt x="2928" y="1200"/>
                </a:lnTo>
                <a:lnTo>
                  <a:pt x="2934" y="1176"/>
                </a:lnTo>
                <a:lnTo>
                  <a:pt x="3018" y="1170"/>
                </a:lnTo>
                <a:lnTo>
                  <a:pt x="3024" y="1146"/>
                </a:lnTo>
                <a:lnTo>
                  <a:pt x="2982" y="1152"/>
                </a:lnTo>
                <a:lnTo>
                  <a:pt x="2988" y="1146"/>
                </a:lnTo>
                <a:lnTo>
                  <a:pt x="3000" y="1140"/>
                </a:lnTo>
                <a:lnTo>
                  <a:pt x="3006" y="1140"/>
                </a:lnTo>
                <a:lnTo>
                  <a:pt x="3006" y="1134"/>
                </a:lnTo>
                <a:lnTo>
                  <a:pt x="3000" y="1128"/>
                </a:lnTo>
                <a:lnTo>
                  <a:pt x="2994" y="1116"/>
                </a:lnTo>
                <a:lnTo>
                  <a:pt x="2988" y="1110"/>
                </a:lnTo>
                <a:lnTo>
                  <a:pt x="3024" y="1104"/>
                </a:lnTo>
                <a:lnTo>
                  <a:pt x="3048" y="1116"/>
                </a:lnTo>
                <a:lnTo>
                  <a:pt x="3078" y="1080"/>
                </a:lnTo>
                <a:lnTo>
                  <a:pt x="3024" y="1074"/>
                </a:lnTo>
                <a:lnTo>
                  <a:pt x="3024" y="1050"/>
                </a:lnTo>
                <a:lnTo>
                  <a:pt x="3036" y="1062"/>
                </a:lnTo>
                <a:lnTo>
                  <a:pt x="3078" y="1050"/>
                </a:lnTo>
                <a:lnTo>
                  <a:pt x="3084" y="990"/>
                </a:lnTo>
                <a:lnTo>
                  <a:pt x="3054" y="1002"/>
                </a:lnTo>
                <a:lnTo>
                  <a:pt x="3048" y="972"/>
                </a:lnTo>
                <a:lnTo>
                  <a:pt x="3024" y="960"/>
                </a:lnTo>
                <a:lnTo>
                  <a:pt x="3072" y="978"/>
                </a:lnTo>
                <a:lnTo>
                  <a:pt x="3078" y="972"/>
                </a:lnTo>
                <a:lnTo>
                  <a:pt x="3060" y="954"/>
                </a:lnTo>
                <a:lnTo>
                  <a:pt x="3090" y="954"/>
                </a:lnTo>
                <a:lnTo>
                  <a:pt x="3084" y="948"/>
                </a:lnTo>
                <a:lnTo>
                  <a:pt x="3078" y="936"/>
                </a:lnTo>
                <a:lnTo>
                  <a:pt x="3060" y="918"/>
                </a:lnTo>
                <a:lnTo>
                  <a:pt x="3054" y="906"/>
                </a:lnTo>
                <a:lnTo>
                  <a:pt x="3054" y="894"/>
                </a:lnTo>
                <a:lnTo>
                  <a:pt x="3060" y="888"/>
                </a:lnTo>
                <a:lnTo>
                  <a:pt x="3042" y="870"/>
                </a:lnTo>
                <a:lnTo>
                  <a:pt x="3042" y="864"/>
                </a:lnTo>
                <a:lnTo>
                  <a:pt x="3048" y="864"/>
                </a:lnTo>
                <a:lnTo>
                  <a:pt x="3066" y="846"/>
                </a:lnTo>
                <a:lnTo>
                  <a:pt x="3072" y="846"/>
                </a:lnTo>
                <a:lnTo>
                  <a:pt x="3066" y="870"/>
                </a:lnTo>
                <a:lnTo>
                  <a:pt x="3096" y="894"/>
                </a:lnTo>
                <a:lnTo>
                  <a:pt x="3096" y="888"/>
                </a:lnTo>
                <a:lnTo>
                  <a:pt x="3102" y="882"/>
                </a:lnTo>
                <a:lnTo>
                  <a:pt x="3102" y="864"/>
                </a:lnTo>
                <a:lnTo>
                  <a:pt x="3108" y="852"/>
                </a:lnTo>
                <a:lnTo>
                  <a:pt x="3108" y="834"/>
                </a:lnTo>
                <a:lnTo>
                  <a:pt x="3114" y="822"/>
                </a:lnTo>
                <a:lnTo>
                  <a:pt x="3144" y="792"/>
                </a:lnTo>
                <a:lnTo>
                  <a:pt x="3156" y="786"/>
                </a:lnTo>
                <a:lnTo>
                  <a:pt x="3162" y="786"/>
                </a:lnTo>
                <a:lnTo>
                  <a:pt x="3162" y="792"/>
                </a:lnTo>
                <a:lnTo>
                  <a:pt x="3150" y="816"/>
                </a:lnTo>
                <a:lnTo>
                  <a:pt x="3132" y="834"/>
                </a:lnTo>
                <a:lnTo>
                  <a:pt x="3126" y="846"/>
                </a:lnTo>
                <a:lnTo>
                  <a:pt x="3120" y="882"/>
                </a:lnTo>
                <a:lnTo>
                  <a:pt x="3138" y="882"/>
                </a:lnTo>
                <a:lnTo>
                  <a:pt x="3138" y="894"/>
                </a:lnTo>
                <a:lnTo>
                  <a:pt x="3132" y="906"/>
                </a:lnTo>
                <a:lnTo>
                  <a:pt x="3132" y="918"/>
                </a:lnTo>
                <a:lnTo>
                  <a:pt x="3114" y="936"/>
                </a:lnTo>
                <a:lnTo>
                  <a:pt x="3102" y="960"/>
                </a:lnTo>
                <a:lnTo>
                  <a:pt x="3102" y="978"/>
                </a:lnTo>
                <a:lnTo>
                  <a:pt x="3126" y="954"/>
                </a:lnTo>
                <a:lnTo>
                  <a:pt x="3132" y="942"/>
                </a:lnTo>
                <a:lnTo>
                  <a:pt x="3144" y="930"/>
                </a:lnTo>
                <a:lnTo>
                  <a:pt x="3168" y="918"/>
                </a:lnTo>
                <a:lnTo>
                  <a:pt x="3180" y="906"/>
                </a:lnTo>
                <a:lnTo>
                  <a:pt x="3192" y="882"/>
                </a:lnTo>
                <a:lnTo>
                  <a:pt x="3192" y="798"/>
                </a:lnTo>
                <a:lnTo>
                  <a:pt x="3198" y="780"/>
                </a:lnTo>
                <a:lnTo>
                  <a:pt x="3198" y="768"/>
                </a:lnTo>
                <a:lnTo>
                  <a:pt x="3204" y="756"/>
                </a:lnTo>
                <a:lnTo>
                  <a:pt x="3210" y="756"/>
                </a:lnTo>
                <a:lnTo>
                  <a:pt x="3210" y="768"/>
                </a:lnTo>
                <a:lnTo>
                  <a:pt x="3204" y="780"/>
                </a:lnTo>
                <a:lnTo>
                  <a:pt x="3204" y="798"/>
                </a:lnTo>
                <a:lnTo>
                  <a:pt x="3210" y="798"/>
                </a:lnTo>
                <a:lnTo>
                  <a:pt x="3216" y="804"/>
                </a:lnTo>
                <a:lnTo>
                  <a:pt x="3216" y="840"/>
                </a:lnTo>
                <a:lnTo>
                  <a:pt x="3234" y="822"/>
                </a:lnTo>
                <a:lnTo>
                  <a:pt x="3240" y="810"/>
                </a:lnTo>
                <a:lnTo>
                  <a:pt x="3288" y="762"/>
                </a:lnTo>
                <a:lnTo>
                  <a:pt x="3300" y="756"/>
                </a:lnTo>
                <a:lnTo>
                  <a:pt x="3324" y="732"/>
                </a:lnTo>
                <a:lnTo>
                  <a:pt x="3324" y="726"/>
                </a:lnTo>
                <a:lnTo>
                  <a:pt x="3318" y="720"/>
                </a:lnTo>
                <a:lnTo>
                  <a:pt x="3312" y="720"/>
                </a:lnTo>
                <a:lnTo>
                  <a:pt x="3306" y="714"/>
                </a:lnTo>
                <a:lnTo>
                  <a:pt x="3306" y="702"/>
                </a:lnTo>
                <a:lnTo>
                  <a:pt x="3312" y="696"/>
                </a:lnTo>
                <a:lnTo>
                  <a:pt x="3324" y="696"/>
                </a:lnTo>
                <a:lnTo>
                  <a:pt x="3330" y="702"/>
                </a:lnTo>
                <a:lnTo>
                  <a:pt x="3360" y="702"/>
                </a:lnTo>
                <a:lnTo>
                  <a:pt x="3390" y="696"/>
                </a:lnTo>
                <a:lnTo>
                  <a:pt x="3450" y="672"/>
                </a:lnTo>
                <a:lnTo>
                  <a:pt x="3462" y="666"/>
                </a:lnTo>
                <a:lnTo>
                  <a:pt x="3444" y="660"/>
                </a:lnTo>
                <a:lnTo>
                  <a:pt x="3438" y="660"/>
                </a:lnTo>
                <a:lnTo>
                  <a:pt x="3432" y="666"/>
                </a:lnTo>
                <a:lnTo>
                  <a:pt x="3414" y="672"/>
                </a:lnTo>
                <a:lnTo>
                  <a:pt x="3402" y="672"/>
                </a:lnTo>
                <a:lnTo>
                  <a:pt x="3390" y="678"/>
                </a:lnTo>
                <a:lnTo>
                  <a:pt x="3372" y="678"/>
                </a:lnTo>
                <a:lnTo>
                  <a:pt x="3360" y="684"/>
                </a:lnTo>
                <a:lnTo>
                  <a:pt x="3348" y="684"/>
                </a:lnTo>
                <a:lnTo>
                  <a:pt x="3342" y="678"/>
                </a:lnTo>
                <a:lnTo>
                  <a:pt x="3342" y="672"/>
                </a:lnTo>
                <a:lnTo>
                  <a:pt x="3348" y="666"/>
                </a:lnTo>
                <a:lnTo>
                  <a:pt x="3354" y="654"/>
                </a:lnTo>
                <a:lnTo>
                  <a:pt x="3366" y="654"/>
                </a:lnTo>
                <a:lnTo>
                  <a:pt x="3378" y="648"/>
                </a:lnTo>
                <a:lnTo>
                  <a:pt x="3402" y="648"/>
                </a:lnTo>
                <a:lnTo>
                  <a:pt x="3492" y="642"/>
                </a:lnTo>
                <a:lnTo>
                  <a:pt x="3534" y="606"/>
                </a:lnTo>
                <a:lnTo>
                  <a:pt x="3546" y="618"/>
                </a:lnTo>
                <a:lnTo>
                  <a:pt x="3570" y="606"/>
                </a:lnTo>
                <a:lnTo>
                  <a:pt x="3570" y="642"/>
                </a:lnTo>
                <a:lnTo>
                  <a:pt x="3600" y="618"/>
                </a:lnTo>
                <a:lnTo>
                  <a:pt x="3624" y="612"/>
                </a:lnTo>
                <a:lnTo>
                  <a:pt x="3630" y="582"/>
                </a:lnTo>
                <a:lnTo>
                  <a:pt x="3618" y="570"/>
                </a:lnTo>
                <a:lnTo>
                  <a:pt x="3612" y="600"/>
                </a:lnTo>
                <a:lnTo>
                  <a:pt x="3588" y="600"/>
                </a:lnTo>
                <a:lnTo>
                  <a:pt x="3588" y="576"/>
                </a:lnTo>
                <a:lnTo>
                  <a:pt x="3570" y="552"/>
                </a:lnTo>
                <a:lnTo>
                  <a:pt x="3594" y="540"/>
                </a:lnTo>
                <a:lnTo>
                  <a:pt x="3600" y="504"/>
                </a:lnTo>
                <a:lnTo>
                  <a:pt x="3612" y="498"/>
                </a:lnTo>
                <a:lnTo>
                  <a:pt x="3618" y="486"/>
                </a:lnTo>
                <a:lnTo>
                  <a:pt x="3630" y="480"/>
                </a:lnTo>
                <a:lnTo>
                  <a:pt x="3636" y="474"/>
                </a:lnTo>
                <a:lnTo>
                  <a:pt x="3648" y="468"/>
                </a:lnTo>
                <a:lnTo>
                  <a:pt x="3654" y="456"/>
                </a:lnTo>
                <a:lnTo>
                  <a:pt x="3654" y="450"/>
                </a:lnTo>
                <a:lnTo>
                  <a:pt x="3660" y="444"/>
                </a:lnTo>
                <a:lnTo>
                  <a:pt x="3660" y="438"/>
                </a:lnTo>
                <a:lnTo>
                  <a:pt x="3690" y="444"/>
                </a:lnTo>
                <a:lnTo>
                  <a:pt x="3702" y="426"/>
                </a:lnTo>
                <a:lnTo>
                  <a:pt x="3708" y="432"/>
                </a:lnTo>
                <a:lnTo>
                  <a:pt x="3720" y="432"/>
                </a:lnTo>
                <a:lnTo>
                  <a:pt x="3726" y="426"/>
                </a:lnTo>
                <a:lnTo>
                  <a:pt x="3738" y="420"/>
                </a:lnTo>
                <a:lnTo>
                  <a:pt x="3744" y="408"/>
                </a:lnTo>
                <a:lnTo>
                  <a:pt x="3756" y="402"/>
                </a:lnTo>
                <a:lnTo>
                  <a:pt x="3774" y="384"/>
                </a:lnTo>
                <a:lnTo>
                  <a:pt x="3774" y="414"/>
                </a:lnTo>
                <a:lnTo>
                  <a:pt x="3786" y="408"/>
                </a:lnTo>
                <a:lnTo>
                  <a:pt x="3792" y="402"/>
                </a:lnTo>
                <a:lnTo>
                  <a:pt x="3828" y="384"/>
                </a:lnTo>
                <a:lnTo>
                  <a:pt x="3834" y="378"/>
                </a:lnTo>
                <a:lnTo>
                  <a:pt x="3846" y="378"/>
                </a:lnTo>
                <a:lnTo>
                  <a:pt x="3858" y="372"/>
                </a:lnTo>
                <a:lnTo>
                  <a:pt x="3876" y="372"/>
                </a:lnTo>
                <a:lnTo>
                  <a:pt x="3888" y="366"/>
                </a:lnTo>
                <a:lnTo>
                  <a:pt x="3900" y="366"/>
                </a:lnTo>
                <a:lnTo>
                  <a:pt x="3900" y="330"/>
                </a:lnTo>
                <a:lnTo>
                  <a:pt x="3876" y="330"/>
                </a:lnTo>
                <a:lnTo>
                  <a:pt x="3876" y="324"/>
                </a:lnTo>
                <a:lnTo>
                  <a:pt x="3882" y="312"/>
                </a:lnTo>
                <a:lnTo>
                  <a:pt x="3894" y="300"/>
                </a:lnTo>
                <a:lnTo>
                  <a:pt x="3888" y="294"/>
                </a:lnTo>
                <a:lnTo>
                  <a:pt x="3882" y="294"/>
                </a:lnTo>
                <a:lnTo>
                  <a:pt x="3876" y="288"/>
                </a:lnTo>
                <a:lnTo>
                  <a:pt x="3876" y="276"/>
                </a:lnTo>
                <a:lnTo>
                  <a:pt x="3888" y="252"/>
                </a:lnTo>
                <a:lnTo>
                  <a:pt x="3900" y="222"/>
                </a:lnTo>
                <a:lnTo>
                  <a:pt x="3912" y="198"/>
                </a:lnTo>
                <a:lnTo>
                  <a:pt x="3918" y="174"/>
                </a:lnTo>
                <a:lnTo>
                  <a:pt x="3918" y="168"/>
                </a:lnTo>
                <a:lnTo>
                  <a:pt x="3912" y="162"/>
                </a:lnTo>
                <a:lnTo>
                  <a:pt x="3876" y="162"/>
                </a:lnTo>
                <a:lnTo>
                  <a:pt x="3864" y="168"/>
                </a:lnTo>
                <a:lnTo>
                  <a:pt x="3858" y="168"/>
                </a:lnTo>
                <a:close/>
                <a:moveTo>
                  <a:pt x="2718" y="366"/>
                </a:moveTo>
                <a:lnTo>
                  <a:pt x="2712" y="366"/>
                </a:lnTo>
                <a:lnTo>
                  <a:pt x="2712" y="354"/>
                </a:lnTo>
                <a:lnTo>
                  <a:pt x="2718" y="348"/>
                </a:lnTo>
                <a:lnTo>
                  <a:pt x="2718" y="336"/>
                </a:lnTo>
                <a:lnTo>
                  <a:pt x="2712" y="336"/>
                </a:lnTo>
                <a:lnTo>
                  <a:pt x="2700" y="342"/>
                </a:lnTo>
                <a:lnTo>
                  <a:pt x="2694" y="348"/>
                </a:lnTo>
                <a:lnTo>
                  <a:pt x="2682" y="354"/>
                </a:lnTo>
                <a:lnTo>
                  <a:pt x="2676" y="372"/>
                </a:lnTo>
                <a:lnTo>
                  <a:pt x="2664" y="366"/>
                </a:lnTo>
                <a:lnTo>
                  <a:pt x="2664" y="378"/>
                </a:lnTo>
                <a:lnTo>
                  <a:pt x="2652" y="402"/>
                </a:lnTo>
                <a:lnTo>
                  <a:pt x="2628" y="414"/>
                </a:lnTo>
                <a:lnTo>
                  <a:pt x="2628" y="426"/>
                </a:lnTo>
                <a:lnTo>
                  <a:pt x="2634" y="432"/>
                </a:lnTo>
                <a:lnTo>
                  <a:pt x="2628" y="432"/>
                </a:lnTo>
                <a:lnTo>
                  <a:pt x="2598" y="462"/>
                </a:lnTo>
                <a:lnTo>
                  <a:pt x="2598" y="468"/>
                </a:lnTo>
                <a:lnTo>
                  <a:pt x="2604" y="474"/>
                </a:lnTo>
                <a:lnTo>
                  <a:pt x="2610" y="474"/>
                </a:lnTo>
                <a:lnTo>
                  <a:pt x="2616" y="480"/>
                </a:lnTo>
                <a:lnTo>
                  <a:pt x="2616" y="492"/>
                </a:lnTo>
                <a:lnTo>
                  <a:pt x="2610" y="498"/>
                </a:lnTo>
                <a:lnTo>
                  <a:pt x="2604" y="498"/>
                </a:lnTo>
                <a:lnTo>
                  <a:pt x="2604" y="510"/>
                </a:lnTo>
                <a:lnTo>
                  <a:pt x="2592" y="534"/>
                </a:lnTo>
                <a:lnTo>
                  <a:pt x="2580" y="552"/>
                </a:lnTo>
                <a:lnTo>
                  <a:pt x="2550" y="582"/>
                </a:lnTo>
                <a:lnTo>
                  <a:pt x="2478" y="618"/>
                </a:lnTo>
                <a:lnTo>
                  <a:pt x="2484" y="588"/>
                </a:lnTo>
                <a:lnTo>
                  <a:pt x="2478" y="582"/>
                </a:lnTo>
                <a:lnTo>
                  <a:pt x="2478" y="576"/>
                </a:lnTo>
                <a:lnTo>
                  <a:pt x="2472" y="570"/>
                </a:lnTo>
                <a:lnTo>
                  <a:pt x="2472" y="564"/>
                </a:lnTo>
                <a:lnTo>
                  <a:pt x="2478" y="552"/>
                </a:lnTo>
                <a:lnTo>
                  <a:pt x="2496" y="534"/>
                </a:lnTo>
                <a:lnTo>
                  <a:pt x="2502" y="522"/>
                </a:lnTo>
                <a:lnTo>
                  <a:pt x="2502" y="516"/>
                </a:lnTo>
                <a:lnTo>
                  <a:pt x="2496" y="510"/>
                </a:lnTo>
                <a:lnTo>
                  <a:pt x="2496" y="492"/>
                </a:lnTo>
                <a:lnTo>
                  <a:pt x="2502" y="480"/>
                </a:lnTo>
                <a:lnTo>
                  <a:pt x="2508" y="474"/>
                </a:lnTo>
                <a:lnTo>
                  <a:pt x="2514" y="462"/>
                </a:lnTo>
                <a:lnTo>
                  <a:pt x="2526" y="456"/>
                </a:lnTo>
                <a:lnTo>
                  <a:pt x="2532" y="450"/>
                </a:lnTo>
                <a:lnTo>
                  <a:pt x="2532" y="432"/>
                </a:lnTo>
                <a:lnTo>
                  <a:pt x="2538" y="432"/>
                </a:lnTo>
                <a:lnTo>
                  <a:pt x="2622" y="348"/>
                </a:lnTo>
                <a:lnTo>
                  <a:pt x="2592" y="354"/>
                </a:lnTo>
                <a:lnTo>
                  <a:pt x="2580" y="360"/>
                </a:lnTo>
                <a:lnTo>
                  <a:pt x="2574" y="366"/>
                </a:lnTo>
                <a:lnTo>
                  <a:pt x="2562" y="372"/>
                </a:lnTo>
                <a:lnTo>
                  <a:pt x="2556" y="378"/>
                </a:lnTo>
                <a:lnTo>
                  <a:pt x="2550" y="378"/>
                </a:lnTo>
                <a:lnTo>
                  <a:pt x="2550" y="372"/>
                </a:lnTo>
                <a:lnTo>
                  <a:pt x="2556" y="366"/>
                </a:lnTo>
                <a:lnTo>
                  <a:pt x="2568" y="360"/>
                </a:lnTo>
                <a:lnTo>
                  <a:pt x="2592" y="336"/>
                </a:lnTo>
                <a:lnTo>
                  <a:pt x="2604" y="330"/>
                </a:lnTo>
                <a:lnTo>
                  <a:pt x="2658" y="276"/>
                </a:lnTo>
                <a:lnTo>
                  <a:pt x="2670" y="288"/>
                </a:lnTo>
                <a:lnTo>
                  <a:pt x="2682" y="276"/>
                </a:lnTo>
                <a:lnTo>
                  <a:pt x="2682" y="288"/>
                </a:lnTo>
                <a:lnTo>
                  <a:pt x="2694" y="288"/>
                </a:lnTo>
                <a:lnTo>
                  <a:pt x="2700" y="282"/>
                </a:lnTo>
                <a:lnTo>
                  <a:pt x="2700" y="270"/>
                </a:lnTo>
                <a:lnTo>
                  <a:pt x="2724" y="276"/>
                </a:lnTo>
                <a:lnTo>
                  <a:pt x="2736" y="270"/>
                </a:lnTo>
                <a:lnTo>
                  <a:pt x="2742" y="270"/>
                </a:lnTo>
                <a:lnTo>
                  <a:pt x="2754" y="264"/>
                </a:lnTo>
                <a:lnTo>
                  <a:pt x="2772" y="264"/>
                </a:lnTo>
                <a:lnTo>
                  <a:pt x="2784" y="270"/>
                </a:lnTo>
                <a:lnTo>
                  <a:pt x="2790" y="276"/>
                </a:lnTo>
                <a:lnTo>
                  <a:pt x="2796" y="288"/>
                </a:lnTo>
                <a:lnTo>
                  <a:pt x="2772" y="294"/>
                </a:lnTo>
                <a:lnTo>
                  <a:pt x="2772" y="318"/>
                </a:lnTo>
                <a:lnTo>
                  <a:pt x="2742" y="318"/>
                </a:lnTo>
                <a:lnTo>
                  <a:pt x="2736" y="324"/>
                </a:lnTo>
                <a:lnTo>
                  <a:pt x="2736" y="360"/>
                </a:lnTo>
                <a:lnTo>
                  <a:pt x="2730" y="366"/>
                </a:lnTo>
                <a:lnTo>
                  <a:pt x="2718" y="3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EC494BD8-7B8D-883B-D740-FB924DF82E3C}"/>
              </a:ext>
            </a:extLst>
          </p:cNvPr>
          <p:cNvGrpSpPr/>
          <p:nvPr/>
        </p:nvGrpSpPr>
        <p:grpSpPr>
          <a:xfrm>
            <a:off x="673983" y="1473737"/>
            <a:ext cx="10769757" cy="4126847"/>
            <a:chOff x="1434226" y="1546235"/>
            <a:chExt cx="9246376" cy="354310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CC44630-89B8-AE5C-767B-F7F4A16DF3C2}"/>
                </a:ext>
              </a:extLst>
            </p:cNvPr>
            <p:cNvSpPr/>
            <p:nvPr/>
          </p:nvSpPr>
          <p:spPr>
            <a:xfrm>
              <a:off x="8941695" y="2671351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84" name="TextBox 48, chunk 1">
              <a:extLst>
                <a:ext uri="{FF2B5EF4-FFF2-40B4-BE49-F238E27FC236}">
                  <a16:creationId xmlns:a16="http://schemas.microsoft.com/office/drawing/2014/main" id="{AC8DC9A5-E885-FC56-7903-021D5DA58251}"/>
                </a:ext>
              </a:extLst>
            </p:cNvPr>
            <p:cNvSpPr txBox="1"/>
            <p:nvPr/>
          </p:nvSpPr>
          <p:spPr>
            <a:xfrm>
              <a:off x="9013610" y="2647968"/>
              <a:ext cx="711526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Tufts Medical Center</a:t>
              </a: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0B219E4-27F2-E781-FEA3-DC66155599C8}"/>
                </a:ext>
              </a:extLst>
            </p:cNvPr>
            <p:cNvSpPr/>
            <p:nvPr/>
          </p:nvSpPr>
          <p:spPr>
            <a:xfrm>
              <a:off x="8685236" y="2786092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86" name="TextBox 48, chunk 1">
              <a:extLst>
                <a:ext uri="{FF2B5EF4-FFF2-40B4-BE49-F238E27FC236}">
                  <a16:creationId xmlns:a16="http://schemas.microsoft.com/office/drawing/2014/main" id="{1CE20E6E-19AE-6C78-8DA5-DF8B09CF3B86}"/>
                </a:ext>
              </a:extLst>
            </p:cNvPr>
            <p:cNvSpPr txBox="1"/>
            <p:nvPr/>
          </p:nvSpPr>
          <p:spPr>
            <a:xfrm>
              <a:off x="8743655" y="2763160"/>
              <a:ext cx="869795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Yale New Haven Hospital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AAD95AA-33E0-F108-CED3-C8FA28100009}"/>
                </a:ext>
              </a:extLst>
            </p:cNvPr>
            <p:cNvSpPr/>
            <p:nvPr/>
          </p:nvSpPr>
          <p:spPr>
            <a:xfrm>
              <a:off x="8528581" y="2848483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9E784F7C-B600-5E7F-D5A3-C7B0DEF4BB85}"/>
                </a:ext>
              </a:extLst>
            </p:cNvPr>
            <p:cNvSpPr/>
            <p:nvPr/>
          </p:nvSpPr>
          <p:spPr>
            <a:xfrm>
              <a:off x="8524062" y="2861817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11B1E360-6BDA-6011-DB27-2317A66AD01D}"/>
                </a:ext>
              </a:extLst>
            </p:cNvPr>
            <p:cNvSpPr/>
            <p:nvPr/>
          </p:nvSpPr>
          <p:spPr>
            <a:xfrm>
              <a:off x="8519543" y="2873247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39459F76-2DAC-3D6F-508C-82C516F6074A}"/>
                </a:ext>
              </a:extLst>
            </p:cNvPr>
            <p:cNvSpPr/>
            <p:nvPr/>
          </p:nvSpPr>
          <p:spPr>
            <a:xfrm>
              <a:off x="8469305" y="2884676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91" name="TextBox 48, chunk 1">
              <a:extLst>
                <a:ext uri="{FF2B5EF4-FFF2-40B4-BE49-F238E27FC236}">
                  <a16:creationId xmlns:a16="http://schemas.microsoft.com/office/drawing/2014/main" id="{DEACEC15-E810-FE1A-5AA0-88A60794E48C}"/>
                </a:ext>
              </a:extLst>
            </p:cNvPr>
            <p:cNvSpPr txBox="1"/>
            <p:nvPr/>
          </p:nvSpPr>
          <p:spPr>
            <a:xfrm>
              <a:off x="8511077" y="2553721"/>
              <a:ext cx="1118697" cy="92485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The Mount Sinai Hospital </a:t>
              </a:r>
            </a:p>
          </p:txBody>
        </p:sp>
        <p:sp>
          <p:nvSpPr>
            <p:cNvPr id="371" name="TextBox 48, chunk 1">
              <a:extLst>
                <a:ext uri="{FF2B5EF4-FFF2-40B4-BE49-F238E27FC236}">
                  <a16:creationId xmlns:a16="http://schemas.microsoft.com/office/drawing/2014/main" id="{80431534-E17B-D754-22D5-53CC98B355D2}"/>
                </a:ext>
              </a:extLst>
            </p:cNvPr>
            <p:cNvSpPr txBox="1"/>
            <p:nvPr/>
          </p:nvSpPr>
          <p:spPr>
            <a:xfrm>
              <a:off x="8599700" y="2835577"/>
              <a:ext cx="2080902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New York-Presbyterian Hospital/Weill Cornell Medical Center</a:t>
              </a:r>
            </a:p>
          </p:txBody>
        </p:sp>
        <p:sp>
          <p:nvSpPr>
            <p:cNvPr id="372" name="TextBox 48, chunk 1">
              <a:extLst>
                <a:ext uri="{FF2B5EF4-FFF2-40B4-BE49-F238E27FC236}">
                  <a16:creationId xmlns:a16="http://schemas.microsoft.com/office/drawing/2014/main" id="{5AABE946-F1C4-8655-FB83-AA9C4F49B81B}"/>
                </a:ext>
              </a:extLst>
            </p:cNvPr>
            <p:cNvSpPr txBox="1"/>
            <p:nvPr/>
          </p:nvSpPr>
          <p:spPr>
            <a:xfrm>
              <a:off x="8523987" y="2914128"/>
              <a:ext cx="1021184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NYU Langone Medical Center</a:t>
              </a:r>
            </a:p>
          </p:txBody>
        </p:sp>
        <p:sp>
          <p:nvSpPr>
            <p:cNvPr id="373" name="TextBox 48, chunk 1">
              <a:extLst>
                <a:ext uri="{FF2B5EF4-FFF2-40B4-BE49-F238E27FC236}">
                  <a16:creationId xmlns:a16="http://schemas.microsoft.com/office/drawing/2014/main" id="{7C76C260-0F9F-6EF6-4331-8D195DFD57DE}"/>
                </a:ext>
              </a:extLst>
            </p:cNvPr>
            <p:cNvSpPr txBox="1"/>
            <p:nvPr/>
          </p:nvSpPr>
          <p:spPr>
            <a:xfrm>
              <a:off x="8425733" y="2454971"/>
              <a:ext cx="1118697" cy="92485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Morristown Medical Center</a:t>
              </a: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50535D4E-D1DD-A28C-A5B8-14E4D5FCA8A6}"/>
                </a:ext>
              </a:extLst>
            </p:cNvPr>
            <p:cNvSpPr/>
            <p:nvPr/>
          </p:nvSpPr>
          <p:spPr>
            <a:xfrm>
              <a:off x="8405895" y="3002597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75" name="TextBox 48, chunk 1">
              <a:extLst>
                <a:ext uri="{FF2B5EF4-FFF2-40B4-BE49-F238E27FC236}">
                  <a16:creationId xmlns:a16="http://schemas.microsoft.com/office/drawing/2014/main" id="{95A2C7BC-0D23-933D-08C6-7FDDEA53ACB5}"/>
                </a:ext>
              </a:extLst>
            </p:cNvPr>
            <p:cNvSpPr txBox="1"/>
            <p:nvPr/>
          </p:nvSpPr>
          <p:spPr>
            <a:xfrm>
              <a:off x="8267461" y="3064380"/>
              <a:ext cx="876677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Lankenau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 Medical Center</a:t>
              </a:r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2BA5E71A-7C5F-4634-D1EF-EAEBBD42B98E}"/>
                </a:ext>
              </a:extLst>
            </p:cNvPr>
            <p:cNvSpPr/>
            <p:nvPr/>
          </p:nvSpPr>
          <p:spPr>
            <a:xfrm>
              <a:off x="8378773" y="2986954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79" name="TextBox 48, chunk 1">
              <a:extLst>
                <a:ext uri="{FF2B5EF4-FFF2-40B4-BE49-F238E27FC236}">
                  <a16:creationId xmlns:a16="http://schemas.microsoft.com/office/drawing/2014/main" id="{51EBA331-1AB0-6BF3-7CF5-AEB65183EF95}"/>
                </a:ext>
              </a:extLst>
            </p:cNvPr>
            <p:cNvSpPr txBox="1"/>
            <p:nvPr/>
          </p:nvSpPr>
          <p:spPr>
            <a:xfrm>
              <a:off x="8478684" y="2988938"/>
              <a:ext cx="1416171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Hospital of the University of Pennsylvania</a:t>
              </a: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BCCF98D2-D37A-2208-9FEC-F71B1C33A2C6}"/>
                </a:ext>
              </a:extLst>
            </p:cNvPr>
            <p:cNvSpPr/>
            <p:nvPr/>
          </p:nvSpPr>
          <p:spPr>
            <a:xfrm>
              <a:off x="8079669" y="3069829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81" name="TextBox 48, chunk 1">
              <a:extLst>
                <a:ext uri="{FF2B5EF4-FFF2-40B4-BE49-F238E27FC236}">
                  <a16:creationId xmlns:a16="http://schemas.microsoft.com/office/drawing/2014/main" id="{09CE0860-45F4-993E-8978-DF89A7B09AA2}"/>
                </a:ext>
              </a:extLst>
            </p:cNvPr>
            <p:cNvSpPr txBox="1"/>
            <p:nvPr/>
          </p:nvSpPr>
          <p:spPr>
            <a:xfrm>
              <a:off x="7856153" y="3146511"/>
              <a:ext cx="806488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WellSpan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 York Hospital</a:t>
              </a:r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C286D69D-5987-1BD1-9E7E-54BE64EB5E83}"/>
                </a:ext>
              </a:extLst>
            </p:cNvPr>
            <p:cNvSpPr/>
            <p:nvPr/>
          </p:nvSpPr>
          <p:spPr>
            <a:xfrm>
              <a:off x="8042208" y="2993939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FB692DE8-7B25-7221-67C4-09EEF03EB6E5}"/>
                </a:ext>
              </a:extLst>
            </p:cNvPr>
            <p:cNvSpPr/>
            <p:nvPr/>
          </p:nvSpPr>
          <p:spPr>
            <a:xfrm>
              <a:off x="7970293" y="3258399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85" name="TextBox 48, chunk 1">
              <a:extLst>
                <a:ext uri="{FF2B5EF4-FFF2-40B4-BE49-F238E27FC236}">
                  <a16:creationId xmlns:a16="http://schemas.microsoft.com/office/drawing/2014/main" id="{01810304-7983-98C8-A718-30BBFACA1AC7}"/>
                </a:ext>
              </a:extLst>
            </p:cNvPr>
            <p:cNvSpPr txBox="1"/>
            <p:nvPr/>
          </p:nvSpPr>
          <p:spPr>
            <a:xfrm>
              <a:off x="8042208" y="3235015"/>
              <a:ext cx="1271663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MedStar Washington Hospital Center</a:t>
              </a:r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607038C3-C587-35E9-FCD5-17DB28A6CE5A}"/>
                </a:ext>
              </a:extLst>
            </p:cNvPr>
            <p:cNvSpPr/>
            <p:nvPr/>
          </p:nvSpPr>
          <p:spPr>
            <a:xfrm>
              <a:off x="7898378" y="3281259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87" name="TextBox 48, chunk 1">
              <a:extLst>
                <a:ext uri="{FF2B5EF4-FFF2-40B4-BE49-F238E27FC236}">
                  <a16:creationId xmlns:a16="http://schemas.microsoft.com/office/drawing/2014/main" id="{9964A51C-ECB6-168F-CB6A-DDF413C13203}"/>
                </a:ext>
              </a:extLst>
            </p:cNvPr>
            <p:cNvSpPr txBox="1"/>
            <p:nvPr/>
          </p:nvSpPr>
          <p:spPr>
            <a:xfrm>
              <a:off x="7893962" y="3330891"/>
              <a:ext cx="744556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Inova Fairfax Hospital</a:t>
              </a:r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71F8D0D3-EA7B-D6CB-73AB-7C55EFB2B6D0}"/>
                </a:ext>
              </a:extLst>
            </p:cNvPr>
            <p:cNvSpPr/>
            <p:nvPr/>
          </p:nvSpPr>
          <p:spPr>
            <a:xfrm>
              <a:off x="8026896" y="3471862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89" name="TextBox 48, chunk 1">
              <a:extLst>
                <a:ext uri="{FF2B5EF4-FFF2-40B4-BE49-F238E27FC236}">
                  <a16:creationId xmlns:a16="http://schemas.microsoft.com/office/drawing/2014/main" id="{A8C21586-F090-5EAB-9D80-5F9FB1484E28}"/>
                </a:ext>
              </a:extLst>
            </p:cNvPr>
            <p:cNvSpPr txBox="1"/>
            <p:nvPr/>
          </p:nvSpPr>
          <p:spPr>
            <a:xfrm>
              <a:off x="8098811" y="3448478"/>
              <a:ext cx="1129909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Sentara Norfolk General Hospital</a:t>
              </a:r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D4C53AD-7FBC-9DC5-A72A-12C51D787393}"/>
                </a:ext>
              </a:extLst>
            </p:cNvPr>
            <p:cNvSpPr/>
            <p:nvPr/>
          </p:nvSpPr>
          <p:spPr>
            <a:xfrm>
              <a:off x="7754838" y="3383466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91" name="TextBox 48, chunk 1">
              <a:extLst>
                <a:ext uri="{FF2B5EF4-FFF2-40B4-BE49-F238E27FC236}">
                  <a16:creationId xmlns:a16="http://schemas.microsoft.com/office/drawing/2014/main" id="{D5EBEB2F-02B9-D37A-0BE4-2CED7F98C2E8}"/>
                </a:ext>
              </a:extLst>
            </p:cNvPr>
            <p:cNvSpPr txBox="1"/>
            <p:nvPr/>
          </p:nvSpPr>
          <p:spPr>
            <a:xfrm>
              <a:off x="7019698" y="3360082"/>
              <a:ext cx="700515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University of Virginia</a:t>
              </a:r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6303BDEB-E580-4D48-5260-1902D915FDDD}"/>
                </a:ext>
              </a:extLst>
            </p:cNvPr>
            <p:cNvSpPr/>
            <p:nvPr/>
          </p:nvSpPr>
          <p:spPr>
            <a:xfrm>
              <a:off x="7633385" y="3602289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93" name="TextBox 48, chunk 1">
              <a:extLst>
                <a:ext uri="{FF2B5EF4-FFF2-40B4-BE49-F238E27FC236}">
                  <a16:creationId xmlns:a16="http://schemas.microsoft.com/office/drawing/2014/main" id="{A8B0D82E-CA50-D46D-92C5-091E663AFDF2}"/>
                </a:ext>
              </a:extLst>
            </p:cNvPr>
            <p:cNvSpPr txBox="1"/>
            <p:nvPr/>
          </p:nvSpPr>
          <p:spPr>
            <a:xfrm>
              <a:off x="7628690" y="3662284"/>
              <a:ext cx="1818037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University of North Carolina (UNC) Memorial Hospital</a:t>
              </a:r>
            </a:p>
          </p:txBody>
        </p: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3B443532-60E8-7FA4-6E55-6A6EDA4144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3544" y="3029053"/>
              <a:ext cx="0" cy="3484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85A1236-DA01-652D-7F5D-9EBA330E13FF}"/>
                </a:ext>
              </a:extLst>
            </p:cNvPr>
            <p:cNvSpPr/>
            <p:nvPr/>
          </p:nvSpPr>
          <p:spPr>
            <a:xfrm>
              <a:off x="7628284" y="2805414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00" name="TextBox 48, chunk 1">
              <a:extLst>
                <a:ext uri="{FF2B5EF4-FFF2-40B4-BE49-F238E27FC236}">
                  <a16:creationId xmlns:a16="http://schemas.microsoft.com/office/drawing/2014/main" id="{9576B4B1-ACF8-BB21-4DA0-42DDC99132DD}"/>
                </a:ext>
              </a:extLst>
            </p:cNvPr>
            <p:cNvSpPr txBox="1"/>
            <p:nvPr/>
          </p:nvSpPr>
          <p:spPr>
            <a:xfrm>
              <a:off x="5802010" y="1823437"/>
              <a:ext cx="1575815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University Hospitals Cleveland Medical Center</a:t>
              </a: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FDB2B1F3-A3A0-9DCA-F107-7A91EB67E415}"/>
                </a:ext>
              </a:extLst>
            </p:cNvPr>
            <p:cNvSpPr/>
            <p:nvPr/>
          </p:nvSpPr>
          <p:spPr>
            <a:xfrm>
              <a:off x="7610941" y="2814824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02" name="TextBox 48, chunk 1">
              <a:extLst>
                <a:ext uri="{FF2B5EF4-FFF2-40B4-BE49-F238E27FC236}">
                  <a16:creationId xmlns:a16="http://schemas.microsoft.com/office/drawing/2014/main" id="{1E5A1FA9-3F7D-30C2-3695-55D8D917C296}"/>
                </a:ext>
              </a:extLst>
            </p:cNvPr>
            <p:cNvSpPr txBox="1"/>
            <p:nvPr/>
          </p:nvSpPr>
          <p:spPr>
            <a:xfrm>
              <a:off x="6825261" y="1926001"/>
              <a:ext cx="547751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Cleveland Clinic</a:t>
              </a: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680E251B-9545-9498-7812-22A3F657BE70}"/>
                </a:ext>
              </a:extLst>
            </p:cNvPr>
            <p:cNvSpPr/>
            <p:nvPr/>
          </p:nvSpPr>
          <p:spPr>
            <a:xfrm>
              <a:off x="7707155" y="2972634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04" name="TextBox 48, chunk 1">
              <a:extLst>
                <a:ext uri="{FF2B5EF4-FFF2-40B4-BE49-F238E27FC236}">
                  <a16:creationId xmlns:a16="http://schemas.microsoft.com/office/drawing/2014/main" id="{D26BA571-C429-1BC3-26DE-3F75262D60D9}"/>
                </a:ext>
              </a:extLst>
            </p:cNvPr>
            <p:cNvSpPr txBox="1"/>
            <p:nvPr/>
          </p:nvSpPr>
          <p:spPr>
            <a:xfrm>
              <a:off x="6844429" y="2856839"/>
              <a:ext cx="930351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Allegheny General Hospital</a:t>
              </a: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F90B4160-9216-653A-D5F8-F07857B62EB9}"/>
                </a:ext>
              </a:extLst>
            </p:cNvPr>
            <p:cNvSpPr/>
            <p:nvPr/>
          </p:nvSpPr>
          <p:spPr>
            <a:xfrm>
              <a:off x="7707155" y="3101034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06" name="TextBox 48, chunk 1">
              <a:extLst>
                <a:ext uri="{FF2B5EF4-FFF2-40B4-BE49-F238E27FC236}">
                  <a16:creationId xmlns:a16="http://schemas.microsoft.com/office/drawing/2014/main" id="{6728ACC0-1BCA-4E37-0089-20D1DE3D46F6}"/>
                </a:ext>
              </a:extLst>
            </p:cNvPr>
            <p:cNvSpPr txBox="1"/>
            <p:nvPr/>
          </p:nvSpPr>
          <p:spPr>
            <a:xfrm>
              <a:off x="6818661" y="3161648"/>
              <a:ext cx="1006033" cy="92485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J.W. Ruby Memorial Hospital</a:t>
              </a:r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E712634C-E3AD-1F1D-0D0F-2A66886907B8}"/>
                </a:ext>
              </a:extLst>
            </p:cNvPr>
            <p:cNvSpPr/>
            <p:nvPr/>
          </p:nvSpPr>
          <p:spPr>
            <a:xfrm>
              <a:off x="7504531" y="2678625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08" name="TextBox 48, chunk 1">
              <a:extLst>
                <a:ext uri="{FF2B5EF4-FFF2-40B4-BE49-F238E27FC236}">
                  <a16:creationId xmlns:a16="http://schemas.microsoft.com/office/drawing/2014/main" id="{50C117A6-707A-8240-4215-AC4597FA3901}"/>
                </a:ext>
              </a:extLst>
            </p:cNvPr>
            <p:cNvSpPr txBox="1"/>
            <p:nvPr/>
          </p:nvSpPr>
          <p:spPr>
            <a:xfrm>
              <a:off x="6302203" y="2052274"/>
              <a:ext cx="1070809" cy="92485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Ascension Saint John Hospital</a:t>
              </a: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86C0D600-7D24-523E-4853-0F268BCBD9B6}"/>
                </a:ext>
              </a:extLst>
            </p:cNvPr>
            <p:cNvSpPr/>
            <p:nvPr/>
          </p:nvSpPr>
          <p:spPr>
            <a:xfrm>
              <a:off x="7427976" y="2713107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9E91DEBD-D87D-5EE3-45EE-3FDAEA7831C5}"/>
                </a:ext>
              </a:extLst>
            </p:cNvPr>
            <p:cNvSpPr/>
            <p:nvPr/>
          </p:nvSpPr>
          <p:spPr>
            <a:xfrm>
              <a:off x="7316059" y="2541090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12" name="TextBox 48, chunk 1">
              <a:extLst>
                <a:ext uri="{FF2B5EF4-FFF2-40B4-BE49-F238E27FC236}">
                  <a16:creationId xmlns:a16="http://schemas.microsoft.com/office/drawing/2014/main" id="{E9807618-862D-8B48-560E-122E4BC0C39E}"/>
                </a:ext>
              </a:extLst>
            </p:cNvPr>
            <p:cNvSpPr txBox="1"/>
            <p:nvPr/>
          </p:nvSpPr>
          <p:spPr>
            <a:xfrm>
              <a:off x="6450695" y="2424474"/>
              <a:ext cx="911083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Spectrum Health Hospitals</a:t>
              </a:r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AD156D30-9968-81E5-75AB-8D43A1C8C33F}"/>
                </a:ext>
              </a:extLst>
            </p:cNvPr>
            <p:cNvSpPr/>
            <p:nvPr/>
          </p:nvSpPr>
          <p:spPr>
            <a:xfrm>
              <a:off x="6974710" y="2662116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14" name="TextBox 48, chunk 1">
              <a:extLst>
                <a:ext uri="{FF2B5EF4-FFF2-40B4-BE49-F238E27FC236}">
                  <a16:creationId xmlns:a16="http://schemas.microsoft.com/office/drawing/2014/main" id="{7DE34DE8-34AF-5CE9-42D5-80A5BF35C243}"/>
                </a:ext>
              </a:extLst>
            </p:cNvPr>
            <p:cNvSpPr txBox="1"/>
            <p:nvPr/>
          </p:nvSpPr>
          <p:spPr>
            <a:xfrm>
              <a:off x="5727231" y="2543388"/>
              <a:ext cx="1275791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NorthShore University Health System</a:t>
              </a: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C92E30BC-E7D2-ACC1-3355-8D814B785C91}"/>
                </a:ext>
              </a:extLst>
            </p:cNvPr>
            <p:cNvSpPr/>
            <p:nvPr/>
          </p:nvSpPr>
          <p:spPr>
            <a:xfrm>
              <a:off x="6981206" y="2752149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16" name="TextBox 48, chunk 1">
              <a:extLst>
                <a:ext uri="{FF2B5EF4-FFF2-40B4-BE49-F238E27FC236}">
                  <a16:creationId xmlns:a16="http://schemas.microsoft.com/office/drawing/2014/main" id="{5CD2E469-A096-8BE7-ECBE-5996494C7C9A}"/>
                </a:ext>
              </a:extLst>
            </p:cNvPr>
            <p:cNvSpPr txBox="1"/>
            <p:nvPr/>
          </p:nvSpPr>
          <p:spPr>
            <a:xfrm>
              <a:off x="5874306" y="2760957"/>
              <a:ext cx="1083115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Advocate Christ Medical Center</a:t>
              </a: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A8EEBD89-FDF0-69A1-908E-089B6F2A2C8B}"/>
                </a:ext>
              </a:extLst>
            </p:cNvPr>
            <p:cNvSpPr/>
            <p:nvPr/>
          </p:nvSpPr>
          <p:spPr>
            <a:xfrm>
              <a:off x="7105775" y="2960470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18" name="TextBox 48, chunk 1">
              <a:extLst>
                <a:ext uri="{FF2B5EF4-FFF2-40B4-BE49-F238E27FC236}">
                  <a16:creationId xmlns:a16="http://schemas.microsoft.com/office/drawing/2014/main" id="{A5092857-E859-2AE5-C9A9-74A3AA91E779}"/>
                </a:ext>
              </a:extLst>
            </p:cNvPr>
            <p:cNvSpPr txBox="1"/>
            <p:nvPr/>
          </p:nvSpPr>
          <p:spPr>
            <a:xfrm>
              <a:off x="5805513" y="2940261"/>
              <a:ext cx="1277168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Saint Vincent Heart Center of Indiana</a:t>
              </a: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4FC3D5F2-F37B-6260-ED7C-FF2CAC39980A}"/>
                </a:ext>
              </a:extLst>
            </p:cNvPr>
            <p:cNvSpPr/>
            <p:nvPr/>
          </p:nvSpPr>
          <p:spPr>
            <a:xfrm>
              <a:off x="7282297" y="3062331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20" name="TextBox 48, chunk 1">
              <a:extLst>
                <a:ext uri="{FF2B5EF4-FFF2-40B4-BE49-F238E27FC236}">
                  <a16:creationId xmlns:a16="http://schemas.microsoft.com/office/drawing/2014/main" id="{693967C1-CAC3-A383-6DBA-0A58334D3814}"/>
                </a:ext>
              </a:extLst>
            </p:cNvPr>
            <p:cNvSpPr txBox="1"/>
            <p:nvPr/>
          </p:nvSpPr>
          <p:spPr>
            <a:xfrm>
              <a:off x="6425188" y="3032597"/>
              <a:ext cx="834013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Bethesda North Hospital</a:t>
              </a:r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384C8B9A-26B7-D387-57E2-492F73B1FF15}"/>
                </a:ext>
              </a:extLst>
            </p:cNvPr>
            <p:cNvSpPr/>
            <p:nvPr/>
          </p:nvSpPr>
          <p:spPr>
            <a:xfrm>
              <a:off x="7384873" y="3654805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22" name="TextBox 48, chunk 1">
              <a:extLst>
                <a:ext uri="{FF2B5EF4-FFF2-40B4-BE49-F238E27FC236}">
                  <a16:creationId xmlns:a16="http://schemas.microsoft.com/office/drawing/2014/main" id="{0D34095F-E7A9-A141-ECCE-5372A3606A6E}"/>
                </a:ext>
              </a:extLst>
            </p:cNvPr>
            <p:cNvSpPr txBox="1"/>
            <p:nvPr/>
          </p:nvSpPr>
          <p:spPr>
            <a:xfrm>
              <a:off x="6803017" y="3675955"/>
              <a:ext cx="558761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Mission Hospital</a:t>
              </a:r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F1AE9AB4-8E5A-4B05-1A18-44101F26D443}"/>
                </a:ext>
              </a:extLst>
            </p:cNvPr>
            <p:cNvSpPr/>
            <p:nvPr/>
          </p:nvSpPr>
          <p:spPr>
            <a:xfrm>
              <a:off x="6910590" y="3539040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24" name="TextBox 48, chunk 1">
              <a:extLst>
                <a:ext uri="{FF2B5EF4-FFF2-40B4-BE49-F238E27FC236}">
                  <a16:creationId xmlns:a16="http://schemas.microsoft.com/office/drawing/2014/main" id="{DA572645-AAE5-C379-AB96-58569761E7E7}"/>
                </a:ext>
              </a:extLst>
            </p:cNvPr>
            <p:cNvSpPr txBox="1"/>
            <p:nvPr/>
          </p:nvSpPr>
          <p:spPr>
            <a:xfrm>
              <a:off x="5728687" y="3509307"/>
              <a:ext cx="1158809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TriStar Centennial Medical Center</a:t>
              </a:r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E699412F-E3EB-B3AE-7407-30002823F1CF}"/>
                </a:ext>
              </a:extLst>
            </p:cNvPr>
            <p:cNvSpPr/>
            <p:nvPr/>
          </p:nvSpPr>
          <p:spPr>
            <a:xfrm>
              <a:off x="7014893" y="3858164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26" name="TextBox 48, chunk 1">
              <a:extLst>
                <a:ext uri="{FF2B5EF4-FFF2-40B4-BE49-F238E27FC236}">
                  <a16:creationId xmlns:a16="http://schemas.microsoft.com/office/drawing/2014/main" id="{0796C405-226A-6C68-B910-CC1AF7170A35}"/>
                </a:ext>
              </a:extLst>
            </p:cNvPr>
            <p:cNvSpPr txBox="1"/>
            <p:nvPr/>
          </p:nvSpPr>
          <p:spPr>
            <a:xfrm>
              <a:off x="6143440" y="3926058"/>
              <a:ext cx="884933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Piedmont Atlanta Hospital</a:t>
              </a: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BB770DA4-138C-29F7-7564-E03405B7A19A}"/>
                </a:ext>
              </a:extLst>
            </p:cNvPr>
            <p:cNvSpPr/>
            <p:nvPr/>
          </p:nvSpPr>
          <p:spPr>
            <a:xfrm>
              <a:off x="7031548" y="3877248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28" name="TextBox 48, chunk 1">
              <a:extLst>
                <a:ext uri="{FF2B5EF4-FFF2-40B4-BE49-F238E27FC236}">
                  <a16:creationId xmlns:a16="http://schemas.microsoft.com/office/drawing/2014/main" id="{E03C2366-FE4C-B01F-9969-4E5941948F65}"/>
                </a:ext>
              </a:extLst>
            </p:cNvPr>
            <p:cNvSpPr txBox="1"/>
            <p:nvPr/>
          </p:nvSpPr>
          <p:spPr>
            <a:xfrm>
              <a:off x="7054407" y="3964356"/>
              <a:ext cx="1189088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Emory University Hospital Midtown</a:t>
              </a:r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EC375CD8-55B9-8813-83AA-FC0B69A81A3C}"/>
                </a:ext>
              </a:extLst>
            </p:cNvPr>
            <p:cNvSpPr/>
            <p:nvPr/>
          </p:nvSpPr>
          <p:spPr>
            <a:xfrm>
              <a:off x="7031548" y="3889663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30" name="TextBox 48, chunk 1">
              <a:extLst>
                <a:ext uri="{FF2B5EF4-FFF2-40B4-BE49-F238E27FC236}">
                  <a16:creationId xmlns:a16="http://schemas.microsoft.com/office/drawing/2014/main" id="{70B6358D-A624-E1A1-6219-BDCA3F9AC3DA}"/>
                </a:ext>
              </a:extLst>
            </p:cNvPr>
            <p:cNvSpPr txBox="1"/>
            <p:nvPr/>
          </p:nvSpPr>
          <p:spPr>
            <a:xfrm>
              <a:off x="5957768" y="3811922"/>
              <a:ext cx="1021184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WellStar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Kennestone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 Hospital</a:t>
              </a:r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8A7EC1C8-6213-655B-38CF-086F7DB20942}"/>
                </a:ext>
              </a:extLst>
            </p:cNvPr>
            <p:cNvSpPr/>
            <p:nvPr/>
          </p:nvSpPr>
          <p:spPr>
            <a:xfrm>
              <a:off x="7076486" y="4534550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32" name="TextBox 48, chunk 1">
              <a:extLst>
                <a:ext uri="{FF2B5EF4-FFF2-40B4-BE49-F238E27FC236}">
                  <a16:creationId xmlns:a16="http://schemas.microsoft.com/office/drawing/2014/main" id="{556E0FC2-EB02-1B06-9ED9-D2975EA6C4ED}"/>
                </a:ext>
              </a:extLst>
            </p:cNvPr>
            <p:cNvSpPr txBox="1"/>
            <p:nvPr/>
          </p:nvSpPr>
          <p:spPr>
            <a:xfrm>
              <a:off x="7148401" y="4511166"/>
              <a:ext cx="679871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University of Florida</a:t>
              </a:r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9DCB36B1-324F-244E-5E18-C27C844459BB}"/>
                </a:ext>
              </a:extLst>
            </p:cNvPr>
            <p:cNvSpPr/>
            <p:nvPr/>
          </p:nvSpPr>
          <p:spPr>
            <a:xfrm>
              <a:off x="7165926" y="5020237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34" name="TextBox 48, chunk 1">
              <a:extLst>
                <a:ext uri="{FF2B5EF4-FFF2-40B4-BE49-F238E27FC236}">
                  <a16:creationId xmlns:a16="http://schemas.microsoft.com/office/drawing/2014/main" id="{E4B14DF4-B682-4948-5836-EAD9535A742C}"/>
                </a:ext>
              </a:extLst>
            </p:cNvPr>
            <p:cNvSpPr txBox="1"/>
            <p:nvPr/>
          </p:nvSpPr>
          <p:spPr>
            <a:xfrm>
              <a:off x="7237841" y="4996854"/>
              <a:ext cx="945490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Mount Sinai Medical Center</a:t>
              </a:r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DED4959A-9047-8BEE-38CC-8FAB503F0FFC}"/>
                </a:ext>
              </a:extLst>
            </p:cNvPr>
            <p:cNvSpPr/>
            <p:nvPr/>
          </p:nvSpPr>
          <p:spPr>
            <a:xfrm>
              <a:off x="6997805" y="4957562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36" name="TextBox 48, chunk 1">
              <a:extLst>
                <a:ext uri="{FF2B5EF4-FFF2-40B4-BE49-F238E27FC236}">
                  <a16:creationId xmlns:a16="http://schemas.microsoft.com/office/drawing/2014/main" id="{7F3E5A5E-9998-2809-1DFA-8B75B5D47E06}"/>
                </a:ext>
              </a:extLst>
            </p:cNvPr>
            <p:cNvSpPr txBox="1"/>
            <p:nvPr/>
          </p:nvSpPr>
          <p:spPr>
            <a:xfrm>
              <a:off x="6055369" y="4927828"/>
              <a:ext cx="919341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HealthPark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 Medical Center</a:t>
              </a:r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CC7B568A-F45A-AEB1-2D99-2329EC0913CF}"/>
                </a:ext>
              </a:extLst>
            </p:cNvPr>
            <p:cNvSpPr/>
            <p:nvPr/>
          </p:nvSpPr>
          <p:spPr>
            <a:xfrm>
              <a:off x="6946036" y="4732999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38" name="TextBox 48, chunk 1">
              <a:extLst>
                <a:ext uri="{FF2B5EF4-FFF2-40B4-BE49-F238E27FC236}">
                  <a16:creationId xmlns:a16="http://schemas.microsoft.com/office/drawing/2014/main" id="{17309DA1-5242-CC0B-042A-92C4B902D8EB}"/>
                </a:ext>
              </a:extLst>
            </p:cNvPr>
            <p:cNvSpPr txBox="1"/>
            <p:nvPr/>
          </p:nvSpPr>
          <p:spPr>
            <a:xfrm>
              <a:off x="7009407" y="4712951"/>
              <a:ext cx="736299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Morton Plant Hospital</a:t>
              </a:r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3AAE7CC5-218B-CF91-A3E2-E49E446CFA07}"/>
                </a:ext>
              </a:extLst>
            </p:cNvPr>
            <p:cNvSpPr/>
            <p:nvPr/>
          </p:nvSpPr>
          <p:spPr>
            <a:xfrm>
              <a:off x="5476280" y="4405963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40" name="TextBox 48, chunk 1">
              <a:extLst>
                <a:ext uri="{FF2B5EF4-FFF2-40B4-BE49-F238E27FC236}">
                  <a16:creationId xmlns:a16="http://schemas.microsoft.com/office/drawing/2014/main" id="{8AD28C82-E9F1-65EC-81E7-6643D7E47928}"/>
                </a:ext>
              </a:extLst>
            </p:cNvPr>
            <p:cNvSpPr txBox="1"/>
            <p:nvPr/>
          </p:nvSpPr>
          <p:spPr>
            <a:xfrm>
              <a:off x="3532449" y="4488307"/>
              <a:ext cx="1995574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The University of Texas Health Science Center at Houston</a:t>
              </a:r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73C40136-A669-D646-3328-80332EE1E0C7}"/>
                </a:ext>
              </a:extLst>
            </p:cNvPr>
            <p:cNvSpPr/>
            <p:nvPr/>
          </p:nvSpPr>
          <p:spPr>
            <a:xfrm>
              <a:off x="5227070" y="4383104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42" name="TextBox 48, chunk 1">
              <a:extLst>
                <a:ext uri="{FF2B5EF4-FFF2-40B4-BE49-F238E27FC236}">
                  <a16:creationId xmlns:a16="http://schemas.microsoft.com/office/drawing/2014/main" id="{77BB73CA-07F5-4139-8D03-BA191ECAED99}"/>
                </a:ext>
              </a:extLst>
            </p:cNvPr>
            <p:cNvSpPr txBox="1"/>
            <p:nvPr/>
          </p:nvSpPr>
          <p:spPr>
            <a:xfrm>
              <a:off x="4183574" y="4359721"/>
              <a:ext cx="975767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Seton Medical Center Austin</a:t>
              </a:r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BE106A16-D45A-0CC2-0A04-DAE0F2ECFE29}"/>
                </a:ext>
              </a:extLst>
            </p:cNvPr>
            <p:cNvSpPr/>
            <p:nvPr/>
          </p:nvSpPr>
          <p:spPr>
            <a:xfrm>
              <a:off x="5340245" y="4111641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44" name="TextBox 48, chunk 1">
              <a:extLst>
                <a:ext uri="{FF2B5EF4-FFF2-40B4-BE49-F238E27FC236}">
                  <a16:creationId xmlns:a16="http://schemas.microsoft.com/office/drawing/2014/main" id="{83C8EA2C-ABDC-31B9-5B07-C675B2428541}"/>
                </a:ext>
              </a:extLst>
            </p:cNvPr>
            <p:cNvSpPr txBox="1"/>
            <p:nvPr/>
          </p:nvSpPr>
          <p:spPr>
            <a:xfrm>
              <a:off x="3273058" y="4088257"/>
              <a:ext cx="2040992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Baylor Jack and Jane Hamilton Heart and Vascular Hospital</a:t>
              </a:r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39511634-EC5A-6EC8-4418-98A12EFEF4EC}"/>
                </a:ext>
              </a:extLst>
            </p:cNvPr>
            <p:cNvSpPr/>
            <p:nvPr/>
          </p:nvSpPr>
          <p:spPr>
            <a:xfrm>
              <a:off x="5340245" y="4065474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46" name="TextBox 48, chunk 1">
              <a:extLst>
                <a:ext uri="{FF2B5EF4-FFF2-40B4-BE49-F238E27FC236}">
                  <a16:creationId xmlns:a16="http://schemas.microsoft.com/office/drawing/2014/main" id="{855A6CB7-EDD0-0C63-B5D1-37FE087B1AB8}"/>
                </a:ext>
              </a:extLst>
            </p:cNvPr>
            <p:cNvSpPr txBox="1"/>
            <p:nvPr/>
          </p:nvSpPr>
          <p:spPr>
            <a:xfrm>
              <a:off x="4218003" y="3990090"/>
              <a:ext cx="1098254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The Heart Hospital Baylor Plano</a:t>
              </a:r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B646C3CF-1330-9FD1-6A44-052F7BC9C973}"/>
                </a:ext>
              </a:extLst>
            </p:cNvPr>
            <p:cNvSpPr/>
            <p:nvPr/>
          </p:nvSpPr>
          <p:spPr>
            <a:xfrm>
              <a:off x="5525079" y="3546087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48" name="TextBox 48, chunk 1">
              <a:extLst>
                <a:ext uri="{FF2B5EF4-FFF2-40B4-BE49-F238E27FC236}">
                  <a16:creationId xmlns:a16="http://schemas.microsoft.com/office/drawing/2014/main" id="{44839BDE-198E-F6F8-BA6E-C770546FFA43}"/>
                </a:ext>
              </a:extLst>
            </p:cNvPr>
            <p:cNvSpPr txBox="1"/>
            <p:nvPr/>
          </p:nvSpPr>
          <p:spPr>
            <a:xfrm>
              <a:off x="4688861" y="3517505"/>
              <a:ext cx="811993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Hillcrest Medical Center</a:t>
              </a: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5FE422A6-3585-7790-FD5D-C397AE6B13ED}"/>
                </a:ext>
              </a:extLst>
            </p:cNvPr>
            <p:cNvSpPr/>
            <p:nvPr/>
          </p:nvSpPr>
          <p:spPr>
            <a:xfrm>
              <a:off x="5327315" y="3198231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50" name="TextBox 48, chunk 1">
              <a:extLst>
                <a:ext uri="{FF2B5EF4-FFF2-40B4-BE49-F238E27FC236}">
                  <a16:creationId xmlns:a16="http://schemas.microsoft.com/office/drawing/2014/main" id="{7E95024C-10D9-A17A-EBFF-0DD3D31245EB}"/>
                </a:ext>
              </a:extLst>
            </p:cNvPr>
            <p:cNvSpPr txBox="1"/>
            <p:nvPr/>
          </p:nvSpPr>
          <p:spPr>
            <a:xfrm>
              <a:off x="4115051" y="3170029"/>
              <a:ext cx="1195968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Ascension Via Christi Saint Francis</a:t>
              </a:r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CB813ADA-DEF6-D8B5-3E92-E179B6DF9D25}"/>
                </a:ext>
              </a:extLst>
            </p:cNvPr>
            <p:cNvSpPr/>
            <p:nvPr/>
          </p:nvSpPr>
          <p:spPr>
            <a:xfrm>
              <a:off x="5621112" y="2989936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52" name="TextBox 48, chunk 1">
              <a:extLst>
                <a:ext uri="{FF2B5EF4-FFF2-40B4-BE49-F238E27FC236}">
                  <a16:creationId xmlns:a16="http://schemas.microsoft.com/office/drawing/2014/main" id="{4DB4CF73-039B-09CF-804D-AC24E80F3227}"/>
                </a:ext>
              </a:extLst>
            </p:cNvPr>
            <p:cNvSpPr txBox="1"/>
            <p:nvPr/>
          </p:nvSpPr>
          <p:spPr>
            <a:xfrm>
              <a:off x="4344913" y="2963258"/>
              <a:ext cx="1241385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University of Kansas Medical Center</a:t>
              </a:r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C99441E8-50EF-F30F-09E3-F42CEACCC9C0}"/>
                </a:ext>
              </a:extLst>
            </p:cNvPr>
            <p:cNvSpPr/>
            <p:nvPr/>
          </p:nvSpPr>
          <p:spPr>
            <a:xfrm>
              <a:off x="6319261" y="3091463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54" name="TextBox 48, chunk 1">
              <a:extLst>
                <a:ext uri="{FF2B5EF4-FFF2-40B4-BE49-F238E27FC236}">
                  <a16:creationId xmlns:a16="http://schemas.microsoft.com/office/drawing/2014/main" id="{C070B888-F38E-33DC-A92F-9DD3730886EF}"/>
                </a:ext>
              </a:extLst>
            </p:cNvPr>
            <p:cNvSpPr txBox="1"/>
            <p:nvPr/>
          </p:nvSpPr>
          <p:spPr>
            <a:xfrm>
              <a:off x="5211190" y="3069354"/>
              <a:ext cx="1083115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Missouri Baptist Medical Center</a:t>
              </a:r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DEC9E919-A457-D4F7-3036-6CA560629B5F}"/>
                </a:ext>
              </a:extLst>
            </p:cNvPr>
            <p:cNvSpPr/>
            <p:nvPr/>
          </p:nvSpPr>
          <p:spPr>
            <a:xfrm>
              <a:off x="6261389" y="2685639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56" name="TextBox 48, chunk 1">
              <a:extLst>
                <a:ext uri="{FF2B5EF4-FFF2-40B4-BE49-F238E27FC236}">
                  <a16:creationId xmlns:a16="http://schemas.microsoft.com/office/drawing/2014/main" id="{960EF92A-A8FA-905A-B8B7-2CF06323314C}"/>
                </a:ext>
              </a:extLst>
            </p:cNvPr>
            <p:cNvSpPr txBox="1"/>
            <p:nvPr/>
          </p:nvSpPr>
          <p:spPr>
            <a:xfrm>
              <a:off x="4912159" y="2662256"/>
              <a:ext cx="1303317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University of Iowa Hospitals and Clinic</a:t>
              </a: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1F615E12-AAF4-CD37-A08E-4D80A088128C}"/>
                </a:ext>
              </a:extLst>
            </p:cNvPr>
            <p:cNvSpPr/>
            <p:nvPr/>
          </p:nvSpPr>
          <p:spPr>
            <a:xfrm>
              <a:off x="6197269" y="2327244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58" name="TextBox 48, chunk 1">
              <a:extLst>
                <a:ext uri="{FF2B5EF4-FFF2-40B4-BE49-F238E27FC236}">
                  <a16:creationId xmlns:a16="http://schemas.microsoft.com/office/drawing/2014/main" id="{6A131F46-6142-0421-1568-E6252E8879C1}"/>
                </a:ext>
              </a:extLst>
            </p:cNvPr>
            <p:cNvSpPr txBox="1"/>
            <p:nvPr/>
          </p:nvSpPr>
          <p:spPr>
            <a:xfrm>
              <a:off x="5752378" y="2303860"/>
              <a:ext cx="418383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Mayo Clinic </a:t>
              </a:r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360A4F31-D8CC-A08E-0D10-BCD9F4642A84}"/>
                </a:ext>
              </a:extLst>
            </p:cNvPr>
            <p:cNvSpPr/>
            <p:nvPr/>
          </p:nvSpPr>
          <p:spPr>
            <a:xfrm>
              <a:off x="5959965" y="2078291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60" name="TextBox 48, chunk 1">
              <a:extLst>
                <a:ext uri="{FF2B5EF4-FFF2-40B4-BE49-F238E27FC236}">
                  <a16:creationId xmlns:a16="http://schemas.microsoft.com/office/drawing/2014/main" id="{9C3FB219-858E-5680-F8B3-57CEF94559D1}"/>
                </a:ext>
              </a:extLst>
            </p:cNvPr>
            <p:cNvSpPr txBox="1"/>
            <p:nvPr/>
          </p:nvSpPr>
          <p:spPr>
            <a:xfrm>
              <a:off x="3731990" y="2054908"/>
              <a:ext cx="2178617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CentraCare Heart &amp; Vascular Center MN – Saint Cloud Hospital</a:t>
              </a:r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050C53DD-B9DD-2744-BB3A-335BF5F016E0}"/>
                </a:ext>
              </a:extLst>
            </p:cNvPr>
            <p:cNvSpPr/>
            <p:nvPr/>
          </p:nvSpPr>
          <p:spPr>
            <a:xfrm>
              <a:off x="4157047" y="2964539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62" name="TextBox 48, chunk 1">
              <a:extLst>
                <a:ext uri="{FF2B5EF4-FFF2-40B4-BE49-F238E27FC236}">
                  <a16:creationId xmlns:a16="http://schemas.microsoft.com/office/drawing/2014/main" id="{23AAD546-9310-8EE9-85DE-E6872BB993E6}"/>
                </a:ext>
              </a:extLst>
            </p:cNvPr>
            <p:cNvSpPr txBox="1"/>
            <p:nvPr/>
          </p:nvSpPr>
          <p:spPr>
            <a:xfrm>
              <a:off x="3073740" y="2941156"/>
              <a:ext cx="1055591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University of Colorado Hospital</a:t>
              </a:r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2C4E6282-7348-FFC5-9AAF-67D7EE752FE6}"/>
                </a:ext>
              </a:extLst>
            </p:cNvPr>
            <p:cNvSpPr/>
            <p:nvPr/>
          </p:nvSpPr>
          <p:spPr>
            <a:xfrm>
              <a:off x="2975947" y="4013475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64" name="TextBox 48, chunk 1">
              <a:extLst>
                <a:ext uri="{FF2B5EF4-FFF2-40B4-BE49-F238E27FC236}">
                  <a16:creationId xmlns:a16="http://schemas.microsoft.com/office/drawing/2014/main" id="{5FB29C3F-9527-4416-1C5D-9DD9EFE9D53C}"/>
                </a:ext>
              </a:extLst>
            </p:cNvPr>
            <p:cNvSpPr txBox="1"/>
            <p:nvPr/>
          </p:nvSpPr>
          <p:spPr>
            <a:xfrm>
              <a:off x="2153155" y="3990091"/>
              <a:ext cx="791349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Scripps Green Hospital</a:t>
              </a:r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4F62EF7D-0945-62E2-D96E-DF36A5DC310C}"/>
                </a:ext>
              </a:extLst>
            </p:cNvPr>
            <p:cNvSpPr/>
            <p:nvPr/>
          </p:nvSpPr>
          <p:spPr>
            <a:xfrm>
              <a:off x="2847707" y="3823005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67" name="TextBox 48, chunk 1">
              <a:extLst>
                <a:ext uri="{FF2B5EF4-FFF2-40B4-BE49-F238E27FC236}">
                  <a16:creationId xmlns:a16="http://schemas.microsoft.com/office/drawing/2014/main" id="{BBD9EAFA-D47D-EC34-3E67-1CFCC583A99C}"/>
                </a:ext>
              </a:extLst>
            </p:cNvPr>
            <p:cNvSpPr txBox="1"/>
            <p:nvPr/>
          </p:nvSpPr>
          <p:spPr>
            <a:xfrm>
              <a:off x="1856793" y="3837722"/>
              <a:ext cx="978520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Cedars Sinai Medical Center</a:t>
              </a:r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555B2CD2-E030-DE23-1FFC-2649AE3F445D}"/>
                </a:ext>
              </a:extLst>
            </p:cNvPr>
            <p:cNvSpPr/>
            <p:nvPr/>
          </p:nvSpPr>
          <p:spPr>
            <a:xfrm>
              <a:off x="2760728" y="3753980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69" name="TextBox 48, chunk 1">
              <a:extLst>
                <a:ext uri="{FF2B5EF4-FFF2-40B4-BE49-F238E27FC236}">
                  <a16:creationId xmlns:a16="http://schemas.microsoft.com/office/drawing/2014/main" id="{77C51810-3747-B533-472A-706EF2FF4C9A}"/>
                </a:ext>
              </a:extLst>
            </p:cNvPr>
            <p:cNvSpPr txBox="1"/>
            <p:nvPr/>
          </p:nvSpPr>
          <p:spPr>
            <a:xfrm>
              <a:off x="1434226" y="3730595"/>
              <a:ext cx="1295058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Los Robles Hospital &amp; Medical Center</a:t>
              </a:r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64C8942E-DCA3-3D4E-AFB4-67CED97B30B1}"/>
                </a:ext>
              </a:extLst>
            </p:cNvPr>
            <p:cNvSpPr/>
            <p:nvPr/>
          </p:nvSpPr>
          <p:spPr>
            <a:xfrm>
              <a:off x="3233359" y="3550402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75" name="TextBox 48, chunk 1">
              <a:extLst>
                <a:ext uri="{FF2B5EF4-FFF2-40B4-BE49-F238E27FC236}">
                  <a16:creationId xmlns:a16="http://schemas.microsoft.com/office/drawing/2014/main" id="{02948B06-062A-C622-53EA-64CC0F9293D7}"/>
                </a:ext>
              </a:extLst>
            </p:cNvPr>
            <p:cNvSpPr txBox="1"/>
            <p:nvPr/>
          </p:nvSpPr>
          <p:spPr>
            <a:xfrm>
              <a:off x="1717329" y="3437206"/>
              <a:ext cx="1570311" cy="92485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Intermountain Saint George Regional Hospital</a:t>
              </a:r>
            </a:p>
          </p:txBody>
        </p: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AA4D20EA-668F-97E4-DE37-0ED4FF3D45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55209" y="2303936"/>
              <a:ext cx="279" cy="40941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2" name="TextBox 48, chunk 1">
              <a:extLst>
                <a:ext uri="{FF2B5EF4-FFF2-40B4-BE49-F238E27FC236}">
                  <a16:creationId xmlns:a16="http://schemas.microsoft.com/office/drawing/2014/main" id="{10041E3F-3600-EB50-0C4D-71967801419D}"/>
                </a:ext>
              </a:extLst>
            </p:cNvPr>
            <p:cNvSpPr txBox="1"/>
            <p:nvPr/>
          </p:nvSpPr>
          <p:spPr>
            <a:xfrm>
              <a:off x="6376602" y="2191879"/>
              <a:ext cx="996411" cy="184970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University of Michigan Health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System - University Hospital</a:t>
              </a:r>
            </a:p>
          </p:txBody>
        </p: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8DC50044-F212-2B36-321C-30359DFA8E2E}"/>
                </a:ext>
              </a:extLst>
            </p:cNvPr>
            <p:cNvCxnSpPr>
              <a:cxnSpLocks/>
            </p:cNvCxnSpPr>
            <p:nvPr/>
          </p:nvCxnSpPr>
          <p:spPr>
            <a:xfrm>
              <a:off x="7406166" y="2303816"/>
              <a:ext cx="5396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03CE0BB4-E9F8-7ACE-A718-3949BAD21545}"/>
                </a:ext>
              </a:extLst>
            </p:cNvPr>
            <p:cNvCxnSpPr>
              <a:cxnSpLocks/>
            </p:cNvCxnSpPr>
            <p:nvPr/>
          </p:nvCxnSpPr>
          <p:spPr>
            <a:xfrm>
              <a:off x="7527158" y="2098516"/>
              <a:ext cx="0" cy="58685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BA1BBB2D-4DDD-8EA4-B211-2592985E37C0}"/>
                </a:ext>
              </a:extLst>
            </p:cNvPr>
            <p:cNvCxnSpPr>
              <a:cxnSpLocks/>
            </p:cNvCxnSpPr>
            <p:nvPr/>
          </p:nvCxnSpPr>
          <p:spPr>
            <a:xfrm>
              <a:off x="7406166" y="2098516"/>
              <a:ext cx="1209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8AF102BD-22E4-603B-7C83-0EE772C0B940}"/>
                </a:ext>
              </a:extLst>
            </p:cNvPr>
            <p:cNvCxnSpPr>
              <a:cxnSpLocks/>
            </p:cNvCxnSpPr>
            <p:nvPr/>
          </p:nvCxnSpPr>
          <p:spPr>
            <a:xfrm>
              <a:off x="7406166" y="1972244"/>
              <a:ext cx="2149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12FE37BA-B025-0AE9-AE6D-B6E136C71583}"/>
                </a:ext>
              </a:extLst>
            </p:cNvPr>
            <p:cNvCxnSpPr>
              <a:cxnSpLocks/>
            </p:cNvCxnSpPr>
            <p:nvPr/>
          </p:nvCxnSpPr>
          <p:spPr>
            <a:xfrm>
              <a:off x="7621141" y="1972243"/>
              <a:ext cx="0" cy="85257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28368602-3C31-1499-D6CC-74FF1A351F0A}"/>
                </a:ext>
              </a:extLst>
            </p:cNvPr>
            <p:cNvCxnSpPr>
              <a:cxnSpLocks/>
            </p:cNvCxnSpPr>
            <p:nvPr/>
          </p:nvCxnSpPr>
          <p:spPr>
            <a:xfrm>
              <a:off x="7406166" y="1869679"/>
              <a:ext cx="24497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CFE73249-B1D6-CEE6-622D-C3121563D091}"/>
                </a:ext>
              </a:extLst>
            </p:cNvPr>
            <p:cNvCxnSpPr>
              <a:cxnSpLocks/>
            </p:cNvCxnSpPr>
            <p:nvPr/>
          </p:nvCxnSpPr>
          <p:spPr>
            <a:xfrm>
              <a:off x="7651143" y="1869679"/>
              <a:ext cx="0" cy="95514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1F15EAE9-792B-251E-F186-6A708F8E19E0}"/>
                </a:ext>
              </a:extLst>
            </p:cNvPr>
            <p:cNvCxnSpPr>
              <a:cxnSpLocks/>
            </p:cNvCxnSpPr>
            <p:nvPr/>
          </p:nvCxnSpPr>
          <p:spPr>
            <a:xfrm>
              <a:off x="8549340" y="2678625"/>
              <a:ext cx="0" cy="16985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9776C8A5-7370-13AE-2886-B879DFFE849C}"/>
                </a:ext>
              </a:extLst>
            </p:cNvPr>
            <p:cNvCxnSpPr>
              <a:cxnSpLocks/>
              <a:endCxn id="190" idx="0"/>
            </p:cNvCxnSpPr>
            <p:nvPr/>
          </p:nvCxnSpPr>
          <p:spPr>
            <a:xfrm>
              <a:off x="8492164" y="2547380"/>
              <a:ext cx="1" cy="3372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7B155E6-1E1E-59FC-3C14-FBED3CAE2E2C}"/>
                </a:ext>
              </a:extLst>
            </p:cNvPr>
            <p:cNvSpPr/>
            <p:nvPr/>
          </p:nvSpPr>
          <p:spPr>
            <a:xfrm>
              <a:off x="7858442" y="2845881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48, chunk 1">
              <a:extLst>
                <a:ext uri="{FF2B5EF4-FFF2-40B4-BE49-F238E27FC236}">
                  <a16:creationId xmlns:a16="http://schemas.microsoft.com/office/drawing/2014/main" id="{CA0D666F-DB73-78E9-E5AF-6FC60F9DDEAF}"/>
                </a:ext>
              </a:extLst>
            </p:cNvPr>
            <p:cNvSpPr txBox="1"/>
            <p:nvPr/>
          </p:nvSpPr>
          <p:spPr>
            <a:xfrm>
              <a:off x="7808317" y="2221907"/>
              <a:ext cx="1118697" cy="92485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University</a:t>
              </a:r>
              <a:b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</a:b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of Pittsburgh</a:t>
              </a:r>
              <a:b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</a:b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Medical </a:t>
              </a:r>
              <a:r>
                <a:rPr kumimoji="0" lang="en-GB" sz="7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Center</a:t>
              </a: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 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  <a:cs typeface="Avenir Next World" panose="020B0503020202020204" pitchFamily="34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B38EB0A-7704-ADCB-4E11-1D0360D6886C}"/>
                </a:ext>
              </a:extLst>
            </p:cNvPr>
            <p:cNvCxnSpPr>
              <a:cxnSpLocks/>
            </p:cNvCxnSpPr>
            <p:nvPr/>
          </p:nvCxnSpPr>
          <p:spPr>
            <a:xfrm>
              <a:off x="7874747" y="2448045"/>
              <a:ext cx="0" cy="38756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TextBox 48, chunk 1">
              <a:extLst>
                <a:ext uri="{FF2B5EF4-FFF2-40B4-BE49-F238E27FC236}">
                  <a16:creationId xmlns:a16="http://schemas.microsoft.com/office/drawing/2014/main" id="{3B7A87FD-9D97-24B8-A76C-DC574F66894C}"/>
                </a:ext>
              </a:extLst>
            </p:cNvPr>
            <p:cNvSpPr txBox="1"/>
            <p:nvPr/>
          </p:nvSpPr>
          <p:spPr>
            <a:xfrm>
              <a:off x="7874553" y="2608784"/>
              <a:ext cx="359204" cy="369938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UPMC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Pinnacle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Harrisburg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Campus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79D75C1-B4DA-0511-AE2B-09EE31569CF1}"/>
                </a:ext>
              </a:extLst>
            </p:cNvPr>
            <p:cNvSpPr/>
            <p:nvPr/>
          </p:nvSpPr>
          <p:spPr>
            <a:xfrm>
              <a:off x="7576312" y="3036012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48, chunk 1">
              <a:extLst>
                <a:ext uri="{FF2B5EF4-FFF2-40B4-BE49-F238E27FC236}">
                  <a16:creationId xmlns:a16="http://schemas.microsoft.com/office/drawing/2014/main" id="{4B57DBB7-5C49-6C9B-DA2C-097469586026}"/>
                </a:ext>
              </a:extLst>
            </p:cNvPr>
            <p:cNvSpPr txBox="1"/>
            <p:nvPr/>
          </p:nvSpPr>
          <p:spPr>
            <a:xfrm>
              <a:off x="7591178" y="1546235"/>
              <a:ext cx="432145" cy="184969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sp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UPMC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Presbyterian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0CF131-D334-70A3-35DE-F305581988DE}"/>
                </a:ext>
              </a:extLst>
            </p:cNvPr>
            <p:cNvCxnSpPr>
              <a:cxnSpLocks/>
            </p:cNvCxnSpPr>
            <p:nvPr/>
          </p:nvCxnSpPr>
          <p:spPr>
            <a:xfrm>
              <a:off x="7602157" y="1769297"/>
              <a:ext cx="0" cy="125167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550F5B-6C70-0DBC-4697-2CA4FBC2DFFC}"/>
                </a:ext>
              </a:extLst>
            </p:cNvPr>
            <p:cNvSpPr/>
            <p:nvPr/>
          </p:nvSpPr>
          <p:spPr>
            <a:xfrm>
              <a:off x="5723655" y="4307831"/>
              <a:ext cx="45719" cy="45719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48, chunk 1">
              <a:extLst>
                <a:ext uri="{FF2B5EF4-FFF2-40B4-BE49-F238E27FC236}">
                  <a16:creationId xmlns:a16="http://schemas.microsoft.com/office/drawing/2014/main" id="{E0F41471-822F-0A2D-2DE4-FEC1DF1358A6}"/>
                </a:ext>
              </a:extLst>
            </p:cNvPr>
            <p:cNvSpPr txBox="1"/>
            <p:nvPr/>
          </p:nvSpPr>
          <p:spPr>
            <a:xfrm>
              <a:off x="5713992" y="4405001"/>
              <a:ext cx="930050" cy="369938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sp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University of Texas Health Sciences </a:t>
              </a:r>
              <a:r>
                <a:rPr kumimoji="0" lang="en-GB" sz="7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Center</a:t>
              </a:r>
              <a:br>
                <a:rPr lang="en-GB" sz="700" dirty="0"/>
              </a:b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at Houston - </a:t>
              </a:r>
              <a:r>
                <a:rPr kumimoji="0" lang="en-GB" sz="7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Center</a:t>
              </a: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 for Advanced Heart Failure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  <a:cs typeface="Avenir Next World" panose="020B050302020202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A807479A-9EBB-CEB4-5052-12414EC4BEA6}"/>
              </a:ext>
            </a:extLst>
          </p:cNvPr>
          <p:cNvSpPr>
            <a:spLocks/>
          </p:cNvSpPr>
          <p:nvPr/>
        </p:nvSpPr>
        <p:spPr>
          <a:xfrm>
            <a:off x="304798" y="1356055"/>
            <a:ext cx="1158240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PH" sz="1600" b="1" dirty="0">
                <a:solidFill>
                  <a:schemeClr val="accent1"/>
                </a:solidFill>
              </a:rPr>
              <a:t>United States</a:t>
            </a:r>
          </a:p>
        </p:txBody>
      </p:sp>
    </p:spTree>
    <p:extLst>
      <p:ext uri="{BB962C8B-B14F-4D97-AF65-F5344CB8AC3E}">
        <p14:creationId xmlns:p14="http://schemas.microsoft.com/office/powerpoint/2010/main" val="31588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637E9EC-A41A-CCE5-79BF-B6D319E9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site participation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E190577-CF67-15BB-0D9C-0E0728E9D841}"/>
              </a:ext>
            </a:extLst>
          </p:cNvPr>
          <p:cNvSpPr>
            <a:spLocks/>
          </p:cNvSpPr>
          <p:nvPr/>
        </p:nvSpPr>
        <p:spPr>
          <a:xfrm>
            <a:off x="304799" y="1356055"/>
            <a:ext cx="2724150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PH" sz="1200" b="1" dirty="0">
                <a:solidFill>
                  <a:schemeClr val="accent1"/>
                </a:solidFill>
              </a:rPr>
              <a:t>Canada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3FCFEDE-64D1-95D4-8547-A7824208276C}"/>
              </a:ext>
            </a:extLst>
          </p:cNvPr>
          <p:cNvSpPr>
            <a:spLocks/>
          </p:cNvSpPr>
          <p:nvPr/>
        </p:nvSpPr>
        <p:spPr>
          <a:xfrm>
            <a:off x="3257549" y="1356055"/>
            <a:ext cx="2724150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PH" sz="1200" b="1" dirty="0">
                <a:solidFill>
                  <a:schemeClr val="accent1"/>
                </a:solidFill>
              </a:rPr>
              <a:t>Denmark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76548E5-DC6A-EE90-56C6-7996E110EA5B}"/>
              </a:ext>
            </a:extLst>
          </p:cNvPr>
          <p:cNvSpPr>
            <a:spLocks/>
          </p:cNvSpPr>
          <p:nvPr/>
        </p:nvSpPr>
        <p:spPr>
          <a:xfrm>
            <a:off x="6210299" y="1356055"/>
            <a:ext cx="2724150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PH" sz="1200" b="1" dirty="0">
                <a:solidFill>
                  <a:schemeClr val="accent1"/>
                </a:solidFill>
              </a:rPr>
              <a:t>Finland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6EED718-8B05-7CBA-B10E-93EFC39567EF}"/>
              </a:ext>
            </a:extLst>
          </p:cNvPr>
          <p:cNvSpPr>
            <a:spLocks/>
          </p:cNvSpPr>
          <p:nvPr/>
        </p:nvSpPr>
        <p:spPr>
          <a:xfrm>
            <a:off x="9163049" y="1356055"/>
            <a:ext cx="2724150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PH" sz="1200" b="1" dirty="0">
                <a:solidFill>
                  <a:schemeClr val="accent1"/>
                </a:solidFill>
              </a:rPr>
              <a:t>France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5A35773-FED0-3354-99EF-2713E06EF693}"/>
              </a:ext>
            </a:extLst>
          </p:cNvPr>
          <p:cNvSpPr>
            <a:spLocks/>
          </p:cNvSpPr>
          <p:nvPr/>
        </p:nvSpPr>
        <p:spPr>
          <a:xfrm>
            <a:off x="304799" y="3070332"/>
            <a:ext cx="2724150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PH" sz="1200" b="1" dirty="0">
                <a:solidFill>
                  <a:schemeClr val="accent1"/>
                </a:solidFill>
              </a:rPr>
              <a:t>Germany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BC988B4-CC0E-8E48-AD1E-4C0DBC9CD8DF}"/>
              </a:ext>
            </a:extLst>
          </p:cNvPr>
          <p:cNvSpPr>
            <a:spLocks/>
          </p:cNvSpPr>
          <p:nvPr/>
        </p:nvSpPr>
        <p:spPr>
          <a:xfrm>
            <a:off x="3996851" y="3070332"/>
            <a:ext cx="198484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PH" sz="1200" b="1" dirty="0">
                <a:solidFill>
                  <a:schemeClr val="accent1"/>
                </a:solidFill>
              </a:rPr>
              <a:t>Israel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7972EC8-50D2-682C-6BA3-AA96A5F9370A}"/>
              </a:ext>
            </a:extLst>
          </p:cNvPr>
          <p:cNvSpPr>
            <a:spLocks/>
          </p:cNvSpPr>
          <p:nvPr/>
        </p:nvSpPr>
        <p:spPr>
          <a:xfrm>
            <a:off x="6210299" y="3070332"/>
            <a:ext cx="2724150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PH" sz="1200" b="1" dirty="0">
                <a:solidFill>
                  <a:schemeClr val="accent1"/>
                </a:solidFill>
              </a:rPr>
              <a:t>Italy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32F6BDB-4367-D869-7835-A92F1BEAFC30}"/>
              </a:ext>
            </a:extLst>
          </p:cNvPr>
          <p:cNvSpPr>
            <a:spLocks/>
          </p:cNvSpPr>
          <p:nvPr/>
        </p:nvSpPr>
        <p:spPr>
          <a:xfrm>
            <a:off x="9163049" y="3070332"/>
            <a:ext cx="2724150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PH" sz="1200" b="1" dirty="0">
                <a:solidFill>
                  <a:schemeClr val="accent1"/>
                </a:solidFill>
              </a:rPr>
              <a:t>Netherlands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EA33C8B-6A03-4D45-0784-F9FA4604FE22}"/>
              </a:ext>
            </a:extLst>
          </p:cNvPr>
          <p:cNvSpPr>
            <a:spLocks/>
          </p:cNvSpPr>
          <p:nvPr/>
        </p:nvSpPr>
        <p:spPr>
          <a:xfrm>
            <a:off x="304799" y="4784609"/>
            <a:ext cx="2724150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PH" sz="1200" b="1" dirty="0">
                <a:solidFill>
                  <a:schemeClr val="accent1"/>
                </a:solidFill>
              </a:rPr>
              <a:t>Portugal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E748C39-7290-0384-20D2-8F7143F18643}"/>
              </a:ext>
            </a:extLst>
          </p:cNvPr>
          <p:cNvSpPr>
            <a:spLocks/>
          </p:cNvSpPr>
          <p:nvPr/>
        </p:nvSpPr>
        <p:spPr>
          <a:xfrm>
            <a:off x="3257549" y="4784609"/>
            <a:ext cx="2724150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PH" sz="1200" b="1" dirty="0">
                <a:solidFill>
                  <a:schemeClr val="accent1"/>
                </a:solidFill>
              </a:rPr>
              <a:t>Spain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6625D23-799D-976C-EC09-C5568AD55578}"/>
              </a:ext>
            </a:extLst>
          </p:cNvPr>
          <p:cNvSpPr>
            <a:spLocks/>
          </p:cNvSpPr>
          <p:nvPr/>
        </p:nvSpPr>
        <p:spPr>
          <a:xfrm>
            <a:off x="6210299" y="4784609"/>
            <a:ext cx="2724150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PH" sz="1200" b="1" dirty="0">
                <a:solidFill>
                  <a:schemeClr val="accent1"/>
                </a:solidFill>
              </a:rPr>
              <a:t>Switzerland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5E9800C-FEC0-96F5-A70A-84406287B0C4}"/>
              </a:ext>
            </a:extLst>
          </p:cNvPr>
          <p:cNvSpPr>
            <a:spLocks/>
          </p:cNvSpPr>
          <p:nvPr/>
        </p:nvSpPr>
        <p:spPr>
          <a:xfrm>
            <a:off x="9163049" y="4784609"/>
            <a:ext cx="2724150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PH" sz="1200" b="1" dirty="0">
                <a:solidFill>
                  <a:schemeClr val="accent1"/>
                </a:solidFill>
              </a:rPr>
              <a:t>United Kingdom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8601E6C-B88C-DA4E-A075-DDC9A348726F}"/>
              </a:ext>
            </a:extLst>
          </p:cNvPr>
          <p:cNvGrpSpPr/>
          <p:nvPr/>
        </p:nvGrpSpPr>
        <p:grpSpPr>
          <a:xfrm>
            <a:off x="662744" y="1375994"/>
            <a:ext cx="2215133" cy="1085374"/>
            <a:chOff x="304799" y="2256048"/>
            <a:chExt cx="2215133" cy="1085374"/>
          </a:xfrm>
        </p:grpSpPr>
        <p:sp>
          <p:nvSpPr>
            <p:cNvPr id="116" name="Canada" descr="© INSCALE GmbH, 05.05.2010&#10;http://www.presentationload.com/">
              <a:extLst>
                <a:ext uri="{FF2B5EF4-FFF2-40B4-BE49-F238E27FC236}">
                  <a16:creationId xmlns:a16="http://schemas.microsoft.com/office/drawing/2014/main" id="{E475DD54-E0D3-3FB2-E933-C1AE9303118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164" y="2256048"/>
              <a:ext cx="1970852" cy="1020694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9E48400E-CA2B-40A4-6DBB-B9DDB0C2595B}"/>
                </a:ext>
              </a:extLst>
            </p:cNvPr>
            <p:cNvSpPr/>
            <p:nvPr/>
          </p:nvSpPr>
          <p:spPr>
            <a:xfrm>
              <a:off x="1367420" y="3173227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18" name="TextBox 48, chunk 1">
              <a:extLst>
                <a:ext uri="{FF2B5EF4-FFF2-40B4-BE49-F238E27FC236}">
                  <a16:creationId xmlns:a16="http://schemas.microsoft.com/office/drawing/2014/main" id="{480B312A-D065-A8AE-A98C-2ADFE829B116}"/>
                </a:ext>
              </a:extLst>
            </p:cNvPr>
            <p:cNvSpPr txBox="1"/>
            <p:nvPr/>
          </p:nvSpPr>
          <p:spPr>
            <a:xfrm>
              <a:off x="1443655" y="3233700"/>
              <a:ext cx="1027179" cy="107722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Saint Michaels Hospital 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A73A0CA-BA30-CD31-0856-B69379A03B31}"/>
                </a:ext>
              </a:extLst>
            </p:cNvPr>
            <p:cNvSpPr/>
            <p:nvPr/>
          </p:nvSpPr>
          <p:spPr>
            <a:xfrm>
              <a:off x="1372227" y="3168165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20" name="TextBox 48, chunk 1">
              <a:extLst>
                <a:ext uri="{FF2B5EF4-FFF2-40B4-BE49-F238E27FC236}">
                  <a16:creationId xmlns:a16="http://schemas.microsoft.com/office/drawing/2014/main" id="{3DDBB684-F619-A6D7-BB44-319229A34FBF}"/>
                </a:ext>
              </a:extLst>
            </p:cNvPr>
            <p:cNvSpPr txBox="1"/>
            <p:nvPr/>
          </p:nvSpPr>
          <p:spPr>
            <a:xfrm>
              <a:off x="1436681" y="3157709"/>
              <a:ext cx="1027179" cy="107722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Toronto General Hospital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351C7EB-31F8-3B36-6256-1CEF20A992EF}"/>
                </a:ext>
              </a:extLst>
            </p:cNvPr>
            <p:cNvSpPr/>
            <p:nvPr/>
          </p:nvSpPr>
          <p:spPr>
            <a:xfrm>
              <a:off x="435135" y="3056928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22" name="TextBox 48, chunk 1">
              <a:extLst>
                <a:ext uri="{FF2B5EF4-FFF2-40B4-BE49-F238E27FC236}">
                  <a16:creationId xmlns:a16="http://schemas.microsoft.com/office/drawing/2014/main" id="{1690FDC9-37C8-C1EC-1D7A-4DAA2980C671}"/>
                </a:ext>
              </a:extLst>
            </p:cNvPr>
            <p:cNvSpPr txBox="1"/>
            <p:nvPr/>
          </p:nvSpPr>
          <p:spPr>
            <a:xfrm>
              <a:off x="414192" y="2755775"/>
              <a:ext cx="1314462" cy="215444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Vancouver Island Health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Authority/Royal Jubilee Hospital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AA68219-3645-A160-DA4B-3018605C4740}"/>
                </a:ext>
              </a:extLst>
            </p:cNvPr>
            <p:cNvSpPr/>
            <p:nvPr/>
          </p:nvSpPr>
          <p:spPr>
            <a:xfrm>
              <a:off x="475575" y="3041518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25" name="TextBox 48, chunk 1">
              <a:extLst>
                <a:ext uri="{FF2B5EF4-FFF2-40B4-BE49-F238E27FC236}">
                  <a16:creationId xmlns:a16="http://schemas.microsoft.com/office/drawing/2014/main" id="{A52F53A0-8025-AD01-405B-7E0C970AFE83}"/>
                </a:ext>
              </a:extLst>
            </p:cNvPr>
            <p:cNvSpPr txBox="1"/>
            <p:nvPr/>
          </p:nvSpPr>
          <p:spPr>
            <a:xfrm>
              <a:off x="304799" y="3113266"/>
              <a:ext cx="793487" cy="107722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Saint Paul’s Hospital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6E4BF95-C6AB-F47D-0E9F-49F6ED489592}"/>
                </a:ext>
              </a:extLst>
            </p:cNvPr>
            <p:cNvCxnSpPr>
              <a:cxnSpLocks/>
              <a:endCxn id="121" idx="0"/>
            </p:cNvCxnSpPr>
            <p:nvPr/>
          </p:nvCxnSpPr>
          <p:spPr>
            <a:xfrm>
              <a:off x="460384" y="2984286"/>
              <a:ext cx="1377" cy="7264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664B571-E0D5-C870-A6F9-82D391E6E4FF}"/>
                </a:ext>
              </a:extLst>
            </p:cNvPr>
            <p:cNvGrpSpPr/>
            <p:nvPr/>
          </p:nvGrpSpPr>
          <p:grpSpPr>
            <a:xfrm>
              <a:off x="1503249" y="3056318"/>
              <a:ext cx="1016683" cy="113523"/>
              <a:chOff x="9308435" y="2232886"/>
              <a:chExt cx="1016683" cy="113523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437A019-8633-FB28-7167-7A9BD16DF32F}"/>
                  </a:ext>
                </a:extLst>
              </p:cNvPr>
              <p:cNvSpPr/>
              <p:nvPr/>
            </p:nvSpPr>
            <p:spPr>
              <a:xfrm>
                <a:off x="9308435" y="2293158"/>
                <a:ext cx="53251" cy="53251"/>
              </a:xfrm>
              <a:prstGeom prst="ellips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TextBox 48, chunk 1">
                <a:extLst>
                  <a:ext uri="{FF2B5EF4-FFF2-40B4-BE49-F238E27FC236}">
                    <a16:creationId xmlns:a16="http://schemas.microsoft.com/office/drawing/2014/main" id="{C4BDC500-72D5-6745-967E-34B9E660BEE1}"/>
                  </a:ext>
                </a:extLst>
              </p:cNvPr>
              <p:cNvSpPr txBox="1"/>
              <p:nvPr/>
            </p:nvSpPr>
            <p:spPr>
              <a:xfrm>
                <a:off x="9388964" y="2232886"/>
                <a:ext cx="936154" cy="107722"/>
              </a:xfrm>
              <a:prstGeom prst="rect">
                <a:avLst/>
              </a:prstGeom>
              <a:noFill/>
            </p:spPr>
            <p:txBody>
              <a:bodyPr wrap="non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rPr>
                  <a:t>Montreal Heart Institute</a:t>
                </a:r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A1719B8-FD18-5BFD-1326-E81C0B95A3F6}"/>
              </a:ext>
            </a:extLst>
          </p:cNvPr>
          <p:cNvGrpSpPr/>
          <p:nvPr/>
        </p:nvGrpSpPr>
        <p:grpSpPr>
          <a:xfrm>
            <a:off x="4183862" y="1596211"/>
            <a:ext cx="1458167" cy="724821"/>
            <a:chOff x="3146833" y="2326080"/>
            <a:chExt cx="1458167" cy="724821"/>
          </a:xfrm>
        </p:grpSpPr>
        <p:sp>
          <p:nvSpPr>
            <p:cNvPr id="133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8979A2FF-268C-4786-9375-E8F8D5E2B85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146833" y="2326080"/>
              <a:ext cx="857709" cy="724821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61E19C1E-2BD9-F216-04E5-A2271C5AEA51}"/>
                </a:ext>
              </a:extLst>
            </p:cNvPr>
            <p:cNvSpPr/>
            <p:nvPr/>
          </p:nvSpPr>
          <p:spPr>
            <a:xfrm>
              <a:off x="3895998" y="2826137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35" name="TextBox 48, chunk 1">
              <a:extLst>
                <a:ext uri="{FF2B5EF4-FFF2-40B4-BE49-F238E27FC236}">
                  <a16:creationId xmlns:a16="http://schemas.microsoft.com/office/drawing/2014/main" id="{B33D6C17-837D-1754-813B-FA7DD2C022C0}"/>
                </a:ext>
              </a:extLst>
            </p:cNvPr>
            <p:cNvSpPr txBox="1"/>
            <p:nvPr/>
          </p:nvSpPr>
          <p:spPr>
            <a:xfrm>
              <a:off x="4043949" y="2795713"/>
              <a:ext cx="561051" cy="107722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Rigshospitalet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  <a:cs typeface="Avenir Next World" panose="020B0503020202020204" pitchFamily="34" charset="0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BD43639-CA09-5911-3884-411E2B10C5CA}"/>
              </a:ext>
            </a:extLst>
          </p:cNvPr>
          <p:cNvGrpSpPr/>
          <p:nvPr/>
        </p:nvGrpSpPr>
        <p:grpSpPr>
          <a:xfrm>
            <a:off x="6477055" y="1541877"/>
            <a:ext cx="1574121" cy="883132"/>
            <a:chOff x="3324132" y="2120092"/>
            <a:chExt cx="1574121" cy="883132"/>
          </a:xfrm>
        </p:grpSpPr>
        <p:sp>
          <p:nvSpPr>
            <p:cNvPr id="137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3410D706-D117-4009-AC5C-DD8F7A146CA9}"/>
                </a:ext>
              </a:extLst>
            </p:cNvPr>
            <p:cNvSpPr>
              <a:spLocks/>
            </p:cNvSpPr>
            <p:nvPr/>
          </p:nvSpPr>
          <p:spPr bwMode="gray">
            <a:xfrm>
              <a:off x="4121289" y="2120092"/>
              <a:ext cx="776964" cy="883132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FAD1CF9-4876-573D-E0CB-9993D9FD8568}"/>
                </a:ext>
              </a:extLst>
            </p:cNvPr>
            <p:cNvGrpSpPr/>
            <p:nvPr/>
          </p:nvGrpSpPr>
          <p:grpSpPr>
            <a:xfrm>
              <a:off x="3324132" y="2889179"/>
              <a:ext cx="1180966" cy="107722"/>
              <a:chOff x="5087300" y="2980352"/>
              <a:chExt cx="1180966" cy="107722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DC78414D-9A90-1EEC-D14F-FF03ACA0EBAC}"/>
                  </a:ext>
                </a:extLst>
              </p:cNvPr>
              <p:cNvSpPr/>
              <p:nvPr/>
            </p:nvSpPr>
            <p:spPr>
              <a:xfrm>
                <a:off x="6215015" y="3022022"/>
                <a:ext cx="53251" cy="53251"/>
              </a:xfrm>
              <a:prstGeom prst="ellips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TextBox 48, chunk 1">
                <a:extLst>
                  <a:ext uri="{FF2B5EF4-FFF2-40B4-BE49-F238E27FC236}">
                    <a16:creationId xmlns:a16="http://schemas.microsoft.com/office/drawing/2014/main" id="{372DD81E-E568-AFDC-7F5F-3010B2C17F19}"/>
                  </a:ext>
                </a:extLst>
              </p:cNvPr>
              <p:cNvSpPr txBox="1"/>
              <p:nvPr/>
            </p:nvSpPr>
            <p:spPr>
              <a:xfrm>
                <a:off x="5087300" y="2980352"/>
                <a:ext cx="1077218" cy="107722"/>
              </a:xfrm>
              <a:prstGeom prst="rect">
                <a:avLst/>
              </a:prstGeom>
              <a:noFill/>
            </p:spPr>
            <p:txBody>
              <a:bodyPr wrap="non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rPr>
                  <a:t>Helsinki University Hospital</a:t>
                </a:r>
              </a:p>
            </p:txBody>
          </p: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AD30701-5B41-CE33-FA63-BE8B43952C9D}"/>
              </a:ext>
            </a:extLst>
          </p:cNvPr>
          <p:cNvGrpSpPr/>
          <p:nvPr/>
        </p:nvGrpSpPr>
        <p:grpSpPr>
          <a:xfrm>
            <a:off x="9492323" y="1484386"/>
            <a:ext cx="2193125" cy="1053595"/>
            <a:chOff x="4925489" y="2088721"/>
            <a:chExt cx="2193125" cy="1053595"/>
          </a:xfrm>
        </p:grpSpPr>
        <p:sp>
          <p:nvSpPr>
            <p:cNvPr id="143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50443B1F-C261-4CC2-8DB7-78E70D5A8FA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72900" y="2088721"/>
              <a:ext cx="1221332" cy="1053595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30CE5953-0295-DC41-85A3-2802A1C3CF5E}"/>
                </a:ext>
              </a:extLst>
            </p:cNvPr>
            <p:cNvGrpSpPr/>
            <p:nvPr/>
          </p:nvGrpSpPr>
          <p:grpSpPr>
            <a:xfrm>
              <a:off x="5384249" y="2841426"/>
              <a:ext cx="731617" cy="107722"/>
              <a:chOff x="7967368" y="5190183"/>
              <a:chExt cx="731617" cy="107722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566CD09B-9A17-38F7-8669-2CCD0A0B8A5D}"/>
                  </a:ext>
                </a:extLst>
              </p:cNvPr>
              <p:cNvSpPr/>
              <p:nvPr/>
            </p:nvSpPr>
            <p:spPr>
              <a:xfrm>
                <a:off x="8645734" y="5218379"/>
                <a:ext cx="53251" cy="53251"/>
              </a:xfrm>
              <a:prstGeom prst="ellips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TextBox 48, chunk 1">
                <a:extLst>
                  <a:ext uri="{FF2B5EF4-FFF2-40B4-BE49-F238E27FC236}">
                    <a16:creationId xmlns:a16="http://schemas.microsoft.com/office/drawing/2014/main" id="{DE3B9F1E-5664-E84D-910E-1A0169DD177B}"/>
                  </a:ext>
                </a:extLst>
              </p:cNvPr>
              <p:cNvSpPr txBox="1"/>
              <p:nvPr/>
            </p:nvSpPr>
            <p:spPr>
              <a:xfrm>
                <a:off x="7967368" y="5190183"/>
                <a:ext cx="655629" cy="107722"/>
              </a:xfrm>
              <a:prstGeom prst="rect">
                <a:avLst/>
              </a:prstGeom>
              <a:noFill/>
            </p:spPr>
            <p:txBody>
              <a:bodyPr wrap="non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rPr>
                  <a:t>Clinique Pasteur</a:t>
                </a: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69327C9C-497F-C5D6-819D-1108B598A711}"/>
                </a:ext>
              </a:extLst>
            </p:cNvPr>
            <p:cNvGrpSpPr/>
            <p:nvPr/>
          </p:nvGrpSpPr>
          <p:grpSpPr>
            <a:xfrm>
              <a:off x="4925489" y="2577602"/>
              <a:ext cx="1069224" cy="222005"/>
              <a:chOff x="7629761" y="5049625"/>
              <a:chExt cx="1069224" cy="222005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1C0FB1FF-E4A8-38B7-F792-1774E7A150B6}"/>
                  </a:ext>
                </a:extLst>
              </p:cNvPr>
              <p:cNvSpPr/>
              <p:nvPr/>
            </p:nvSpPr>
            <p:spPr>
              <a:xfrm>
                <a:off x="8645734" y="5218379"/>
                <a:ext cx="53251" cy="53251"/>
              </a:xfrm>
              <a:prstGeom prst="ellips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TextBox 48, chunk 1">
                <a:extLst>
                  <a:ext uri="{FF2B5EF4-FFF2-40B4-BE49-F238E27FC236}">
                    <a16:creationId xmlns:a16="http://schemas.microsoft.com/office/drawing/2014/main" id="{13553D77-7BB5-8FB3-3305-3DFC30AFFED8}"/>
                  </a:ext>
                </a:extLst>
              </p:cNvPr>
              <p:cNvSpPr txBox="1"/>
              <p:nvPr/>
            </p:nvSpPr>
            <p:spPr>
              <a:xfrm>
                <a:off x="7629761" y="5049625"/>
                <a:ext cx="940963" cy="215444"/>
              </a:xfrm>
              <a:prstGeom prst="rect">
                <a:avLst/>
              </a:prstGeom>
              <a:noFill/>
            </p:spPr>
            <p:txBody>
              <a:bodyPr wrap="non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rPr>
                  <a:t>Hôpital Haut-Lévêque –</a:t>
                </a:r>
                <a:br>
                  <a:rPr kumimoji="0" lang="fr-FR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rPr>
                </a:br>
                <a:r>
                  <a:rPr kumimoji="0" lang="fr-FR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rPr>
                  <a:t>CHU de Bordeaux</a:t>
                </a: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3885D596-9921-DCC4-FA46-1510AEF6EE34}"/>
                </a:ext>
              </a:extLst>
            </p:cNvPr>
            <p:cNvGrpSpPr/>
            <p:nvPr/>
          </p:nvGrpSpPr>
          <p:grpSpPr>
            <a:xfrm>
              <a:off x="6156078" y="2101215"/>
              <a:ext cx="962536" cy="567407"/>
              <a:chOff x="8566097" y="4704223"/>
              <a:chExt cx="962536" cy="567407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69A5D8F2-B48A-D53F-9E39-893F92F284D0}"/>
                  </a:ext>
                </a:extLst>
              </p:cNvPr>
              <p:cNvSpPr/>
              <p:nvPr/>
            </p:nvSpPr>
            <p:spPr>
              <a:xfrm>
                <a:off x="8645734" y="5218379"/>
                <a:ext cx="53251" cy="53251"/>
              </a:xfrm>
              <a:prstGeom prst="ellips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TextBox 48, chunk 1">
                <a:extLst>
                  <a:ext uri="{FF2B5EF4-FFF2-40B4-BE49-F238E27FC236}">
                    <a16:creationId xmlns:a16="http://schemas.microsoft.com/office/drawing/2014/main" id="{9A4821FC-5849-0FF0-2D46-A28F1974906A}"/>
                  </a:ext>
                </a:extLst>
              </p:cNvPr>
              <p:cNvSpPr txBox="1"/>
              <p:nvPr/>
            </p:nvSpPr>
            <p:spPr>
              <a:xfrm>
                <a:off x="8566097" y="4704223"/>
                <a:ext cx="9625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rPr>
                  <a:t>Centre Hospitalier Universitaire</a:t>
                </a:r>
                <a:br>
                  <a:rPr kumimoji="0" lang="fr-FR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rPr>
                </a:br>
                <a:r>
                  <a:rPr kumimoji="0" lang="fr-FR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rPr>
                  <a:t>de Clermont-Ferrand - Gabriel-Montpied</a:t>
                </a: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829670F-E44A-119D-5440-C28495F1FB9E}"/>
              </a:ext>
            </a:extLst>
          </p:cNvPr>
          <p:cNvGrpSpPr/>
          <p:nvPr/>
        </p:nvGrpSpPr>
        <p:grpSpPr>
          <a:xfrm>
            <a:off x="418504" y="3256822"/>
            <a:ext cx="3064759" cy="1109971"/>
            <a:chOff x="6873340" y="2029209"/>
            <a:chExt cx="3064759" cy="1109971"/>
          </a:xfrm>
        </p:grpSpPr>
        <p:sp>
          <p:nvSpPr>
            <p:cNvPr id="154" name="Germany" descr="© INSCALE GmbH, 05.05.2010&#10;http://www.presentationload.com/">
              <a:extLst>
                <a:ext uri="{FF2B5EF4-FFF2-40B4-BE49-F238E27FC236}">
                  <a16:creationId xmlns:a16="http://schemas.microsoft.com/office/drawing/2014/main" id="{2CC2A98D-851F-497A-BBD7-B9E7AB54E3BF}"/>
                </a:ext>
              </a:extLst>
            </p:cNvPr>
            <p:cNvSpPr>
              <a:spLocks/>
            </p:cNvSpPr>
            <p:nvPr/>
          </p:nvSpPr>
          <p:spPr bwMode="gray">
            <a:xfrm>
              <a:off x="7611919" y="2108911"/>
              <a:ext cx="982510" cy="1030269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2BB92124-EFB2-4CD4-DFEB-C96D46F0A939}"/>
                </a:ext>
              </a:extLst>
            </p:cNvPr>
            <p:cNvSpPr/>
            <p:nvPr/>
          </p:nvSpPr>
          <p:spPr>
            <a:xfrm>
              <a:off x="7993269" y="2154287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56" name="TextBox 48, chunk 1">
              <a:extLst>
                <a:ext uri="{FF2B5EF4-FFF2-40B4-BE49-F238E27FC236}">
                  <a16:creationId xmlns:a16="http://schemas.microsoft.com/office/drawing/2014/main" id="{B57810D6-5139-B383-45D5-A849F2170982}"/>
                </a:ext>
              </a:extLst>
            </p:cNvPr>
            <p:cNvSpPr txBox="1"/>
            <p:nvPr/>
          </p:nvSpPr>
          <p:spPr>
            <a:xfrm>
              <a:off x="7723696" y="2029209"/>
              <a:ext cx="2157642" cy="107722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Universitätsklinikum Schleswig-Holstein - Campus Kiel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DC6DB94-23D5-6A23-164C-3F05AB746FA2}"/>
                </a:ext>
              </a:extLst>
            </p:cNvPr>
            <p:cNvSpPr/>
            <p:nvPr/>
          </p:nvSpPr>
          <p:spPr>
            <a:xfrm>
              <a:off x="8081949" y="2235372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58" name="TextBox 48, chunk 1">
              <a:extLst>
                <a:ext uri="{FF2B5EF4-FFF2-40B4-BE49-F238E27FC236}">
                  <a16:creationId xmlns:a16="http://schemas.microsoft.com/office/drawing/2014/main" id="{431B4726-AF72-B65F-DE07-ED9DE8DBE16D}"/>
                </a:ext>
              </a:extLst>
            </p:cNvPr>
            <p:cNvSpPr txBox="1"/>
            <p:nvPr/>
          </p:nvSpPr>
          <p:spPr>
            <a:xfrm>
              <a:off x="8163550" y="2147291"/>
              <a:ext cx="1526586" cy="215444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Universitätsklinikum</a:t>
              </a:r>
              <a:br>
                <a:rPr kumimoji="0" lang="it-IT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</a:br>
              <a:r>
                <a:rPr kumimoji="0" lang="it-IT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Schleswig-Holstein - Campus Lübeck</a:t>
              </a: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5EEC1262-05B3-F830-0785-3D55B442E398}"/>
                </a:ext>
              </a:extLst>
            </p:cNvPr>
            <p:cNvSpPr/>
            <p:nvPr/>
          </p:nvSpPr>
          <p:spPr>
            <a:xfrm>
              <a:off x="8351454" y="2376498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60" name="TextBox 48, chunk 1">
              <a:extLst>
                <a:ext uri="{FF2B5EF4-FFF2-40B4-BE49-F238E27FC236}">
                  <a16:creationId xmlns:a16="http://schemas.microsoft.com/office/drawing/2014/main" id="{0D6E54A0-2378-6421-72D2-9A4FB781F2F1}"/>
                </a:ext>
              </a:extLst>
            </p:cNvPr>
            <p:cNvSpPr txBox="1"/>
            <p:nvPr/>
          </p:nvSpPr>
          <p:spPr>
            <a:xfrm>
              <a:off x="8390782" y="2426822"/>
              <a:ext cx="1216680" cy="107722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Charité</a:t>
              </a:r>
              <a:r>
                <a:rPr kumimoji="0" lang="it-IT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 – </a:t>
              </a:r>
              <a:r>
                <a:rPr kumimoji="0" lang="it-IT" sz="7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Universitätsmedizin</a:t>
              </a:r>
              <a:r>
                <a:rPr kumimoji="0" lang="it-IT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 </a:t>
              </a:r>
              <a:r>
                <a:rPr kumimoji="0" lang="it-IT" sz="7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Berlin</a:t>
              </a:r>
              <a:endParaRPr kumimoji="0" lang="it-IT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  <a:cs typeface="Avenir Next World" panose="020B0503020202020204" pitchFamily="34" charset="0"/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B2CD0F98-88BA-633B-2479-C6C314DE91A6}"/>
                </a:ext>
              </a:extLst>
            </p:cNvPr>
            <p:cNvSpPr/>
            <p:nvPr/>
          </p:nvSpPr>
          <p:spPr>
            <a:xfrm>
              <a:off x="8294800" y="2574597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62" name="TextBox 48, chunk 1">
              <a:extLst>
                <a:ext uri="{FF2B5EF4-FFF2-40B4-BE49-F238E27FC236}">
                  <a16:creationId xmlns:a16="http://schemas.microsoft.com/office/drawing/2014/main" id="{67FB9331-8BBD-344E-202A-CBF3BB6A4AF1}"/>
                </a:ext>
              </a:extLst>
            </p:cNvPr>
            <p:cNvSpPr txBox="1"/>
            <p:nvPr/>
          </p:nvSpPr>
          <p:spPr>
            <a:xfrm>
              <a:off x="8392804" y="2533521"/>
              <a:ext cx="1545295" cy="107722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Helios Health Institute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Standort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 Leipzig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90B3D371-8B98-9F09-E15E-99C7560BCBB8}"/>
                </a:ext>
              </a:extLst>
            </p:cNvPr>
            <p:cNvSpPr/>
            <p:nvPr/>
          </p:nvSpPr>
          <p:spPr>
            <a:xfrm>
              <a:off x="7683943" y="2635240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64" name="TextBox 48, chunk 1">
              <a:extLst>
                <a:ext uri="{FF2B5EF4-FFF2-40B4-BE49-F238E27FC236}">
                  <a16:creationId xmlns:a16="http://schemas.microsoft.com/office/drawing/2014/main" id="{DDD197EB-7A52-1AD4-DF0F-8D320F94CC57}"/>
                </a:ext>
              </a:extLst>
            </p:cNvPr>
            <p:cNvSpPr txBox="1"/>
            <p:nvPr/>
          </p:nvSpPr>
          <p:spPr>
            <a:xfrm>
              <a:off x="6873340" y="2596260"/>
              <a:ext cx="790281" cy="215444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Universitätsklinikum</a:t>
              </a:r>
              <a:br>
                <a:rPr kumimoji="0" lang="it-IT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</a:br>
              <a:r>
                <a:rPr kumimoji="0" lang="it-IT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Düsseldorf</a:t>
              </a: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03D4EA0-ECE1-AB15-BE5D-33D26F960CA5}"/>
                </a:ext>
              </a:extLst>
            </p:cNvPr>
            <p:cNvSpPr/>
            <p:nvPr/>
          </p:nvSpPr>
          <p:spPr>
            <a:xfrm>
              <a:off x="7730734" y="2581379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66" name="TextBox 48, chunk 1">
              <a:extLst>
                <a:ext uri="{FF2B5EF4-FFF2-40B4-BE49-F238E27FC236}">
                  <a16:creationId xmlns:a16="http://schemas.microsoft.com/office/drawing/2014/main" id="{E34AFA07-CCA0-F6DB-2A92-37000FE6A760}"/>
                </a:ext>
              </a:extLst>
            </p:cNvPr>
            <p:cNvSpPr txBox="1"/>
            <p:nvPr/>
          </p:nvSpPr>
          <p:spPr>
            <a:xfrm>
              <a:off x="6908635" y="2346214"/>
              <a:ext cx="1296829" cy="215444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Herz- und Diabeteszentrum</a:t>
              </a:r>
              <a:br>
                <a:rPr kumimoji="0" lang="de-DE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</a:br>
              <a:r>
                <a:rPr kumimoji="0" lang="de-DE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NRW - Ruhr-Universität Bochum</a:t>
              </a: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A1B2CB26-8340-6598-1194-F1BBB8B9EAF3}"/>
                </a:ext>
              </a:extLst>
            </p:cNvPr>
            <p:cNvSpPr/>
            <p:nvPr/>
          </p:nvSpPr>
          <p:spPr>
            <a:xfrm>
              <a:off x="7758960" y="2578403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68" name="TextBox 48, chunk 1">
              <a:extLst>
                <a:ext uri="{FF2B5EF4-FFF2-40B4-BE49-F238E27FC236}">
                  <a16:creationId xmlns:a16="http://schemas.microsoft.com/office/drawing/2014/main" id="{CC5FD68D-48A9-9032-6753-A7D232756FE1}"/>
                </a:ext>
              </a:extLst>
            </p:cNvPr>
            <p:cNvSpPr txBox="1"/>
            <p:nvPr/>
          </p:nvSpPr>
          <p:spPr>
            <a:xfrm>
              <a:off x="7773336" y="2641243"/>
              <a:ext cx="1776013" cy="215444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Kath Saint Johannes-Gesellschaft Dortmund gGmbHSaint Johannes-Hospital Dortmund</a:t>
              </a: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ADE79E8-8B4B-59F3-130D-CF4D76D4A46E}"/>
                </a:ext>
              </a:extLst>
            </p:cNvPr>
            <p:cNvSpPr/>
            <p:nvPr/>
          </p:nvSpPr>
          <p:spPr>
            <a:xfrm>
              <a:off x="8238146" y="2991036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70" name="TextBox 48, chunk 1">
              <a:extLst>
                <a:ext uri="{FF2B5EF4-FFF2-40B4-BE49-F238E27FC236}">
                  <a16:creationId xmlns:a16="http://schemas.microsoft.com/office/drawing/2014/main" id="{E281520A-0448-779A-B851-07D8A13952CC}"/>
                </a:ext>
              </a:extLst>
            </p:cNvPr>
            <p:cNvSpPr txBox="1"/>
            <p:nvPr/>
          </p:nvSpPr>
          <p:spPr>
            <a:xfrm>
              <a:off x="8348051" y="2956434"/>
              <a:ext cx="1357744" cy="107722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Deutsches Herzzentrum München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7E8F8BD-4FC2-FF1A-6E73-C48BFF74BD79}"/>
              </a:ext>
            </a:extLst>
          </p:cNvPr>
          <p:cNvGrpSpPr/>
          <p:nvPr/>
        </p:nvGrpSpPr>
        <p:grpSpPr>
          <a:xfrm>
            <a:off x="4546044" y="3435050"/>
            <a:ext cx="886461" cy="736639"/>
            <a:chOff x="9436583" y="2436588"/>
            <a:chExt cx="886461" cy="736639"/>
          </a:xfrm>
        </p:grpSpPr>
        <p:sp>
          <p:nvSpPr>
            <p:cNvPr id="172" name="Israel" descr="© INSCALE GmbH, 05.05.2010&#10;http://www.presentationload.com/">
              <a:extLst>
                <a:ext uri="{FF2B5EF4-FFF2-40B4-BE49-F238E27FC236}">
                  <a16:creationId xmlns:a16="http://schemas.microsoft.com/office/drawing/2014/main" id="{74CF716E-A5C1-4BF2-9005-803091E573B2}"/>
                </a:ext>
              </a:extLst>
            </p:cNvPr>
            <p:cNvSpPr>
              <a:spLocks/>
            </p:cNvSpPr>
            <p:nvPr/>
          </p:nvSpPr>
          <p:spPr bwMode="gray">
            <a:xfrm>
              <a:off x="9588971" y="2436588"/>
              <a:ext cx="233571" cy="736639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4BD49344-F095-88C7-337D-67A4B5BE4B4A}"/>
                </a:ext>
              </a:extLst>
            </p:cNvPr>
            <p:cNvSpPr/>
            <p:nvPr/>
          </p:nvSpPr>
          <p:spPr>
            <a:xfrm>
              <a:off x="9626699" y="2673127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74" name="TextBox 48, chunk 1">
              <a:extLst>
                <a:ext uri="{FF2B5EF4-FFF2-40B4-BE49-F238E27FC236}">
                  <a16:creationId xmlns:a16="http://schemas.microsoft.com/office/drawing/2014/main" id="{90121DDC-7293-B447-E949-374F7299CC30}"/>
                </a:ext>
              </a:extLst>
            </p:cNvPr>
            <p:cNvSpPr txBox="1"/>
            <p:nvPr/>
          </p:nvSpPr>
          <p:spPr>
            <a:xfrm>
              <a:off x="9573794" y="2449862"/>
              <a:ext cx="612038" cy="215444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Ichilov Medical Center Tel Aviv</a:t>
              </a: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4CCBB25-C313-0F83-B69E-D29F8A37A2D8}"/>
                </a:ext>
              </a:extLst>
            </p:cNvPr>
            <p:cNvSpPr/>
            <p:nvPr/>
          </p:nvSpPr>
          <p:spPr>
            <a:xfrm>
              <a:off x="9653324" y="2703982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76" name="TextBox 48, chunk 1">
              <a:extLst>
                <a:ext uri="{FF2B5EF4-FFF2-40B4-BE49-F238E27FC236}">
                  <a16:creationId xmlns:a16="http://schemas.microsoft.com/office/drawing/2014/main" id="{42DC2BE7-3BE9-B9E2-803E-712941D92BA3}"/>
                </a:ext>
              </a:extLst>
            </p:cNvPr>
            <p:cNvSpPr txBox="1"/>
            <p:nvPr/>
          </p:nvSpPr>
          <p:spPr>
            <a:xfrm>
              <a:off x="9436583" y="2779723"/>
              <a:ext cx="886461" cy="107722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Sheba Medical Center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3F29F6D-9098-EEEC-AC45-7E6F9C2B41E0}"/>
              </a:ext>
            </a:extLst>
          </p:cNvPr>
          <p:cNvGrpSpPr/>
          <p:nvPr/>
        </p:nvGrpSpPr>
        <p:grpSpPr>
          <a:xfrm>
            <a:off x="7054522" y="3166711"/>
            <a:ext cx="1605535" cy="1094149"/>
            <a:chOff x="10360520" y="2439974"/>
            <a:chExt cx="1605535" cy="1094149"/>
          </a:xfrm>
        </p:grpSpPr>
        <p:sp>
          <p:nvSpPr>
            <p:cNvPr id="178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5DD32D81-33FD-4E71-997E-C1CA75FAF0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533580" y="2579540"/>
              <a:ext cx="896053" cy="954583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B65B2537-5E2C-A86A-5639-364F729BAC1D}"/>
                </a:ext>
              </a:extLst>
            </p:cNvPr>
            <p:cNvSpPr/>
            <p:nvPr/>
          </p:nvSpPr>
          <p:spPr>
            <a:xfrm>
              <a:off x="10812424" y="2837440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80" name="TextBox 48, chunk 1">
              <a:extLst>
                <a:ext uri="{FF2B5EF4-FFF2-40B4-BE49-F238E27FC236}">
                  <a16:creationId xmlns:a16="http://schemas.microsoft.com/office/drawing/2014/main" id="{A4EF7F7E-E73B-9C9C-EA4E-AF51F828EDFD}"/>
                </a:ext>
              </a:extLst>
            </p:cNvPr>
            <p:cNvSpPr txBox="1"/>
            <p:nvPr/>
          </p:nvSpPr>
          <p:spPr>
            <a:xfrm>
              <a:off x="10360520" y="2927199"/>
              <a:ext cx="1221331" cy="323165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Azienda Ospedaliero-Universitaria Pisana – Stabilimento di Cisanello</a:t>
              </a: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5C87DE0C-7772-AB37-2334-0C182F1E4552}"/>
                </a:ext>
              </a:extLst>
            </p:cNvPr>
            <p:cNvSpPr/>
            <p:nvPr/>
          </p:nvSpPr>
          <p:spPr>
            <a:xfrm>
              <a:off x="10868895" y="2769975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82" name="TextBox 48, chunk 1">
              <a:extLst>
                <a:ext uri="{FF2B5EF4-FFF2-40B4-BE49-F238E27FC236}">
                  <a16:creationId xmlns:a16="http://schemas.microsoft.com/office/drawing/2014/main" id="{C4460C8B-54D6-0BFF-497B-FB7DCEB208F8}"/>
                </a:ext>
              </a:extLst>
            </p:cNvPr>
            <p:cNvSpPr txBox="1"/>
            <p:nvPr/>
          </p:nvSpPr>
          <p:spPr>
            <a:xfrm>
              <a:off x="10971186" y="2689101"/>
              <a:ext cx="994869" cy="215444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Policlinico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 Di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Sant’Orsola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 Malpighi</a:t>
              </a: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FE6AAB2-9E15-BC02-E95D-8F7179400901}"/>
                </a:ext>
              </a:extLst>
            </p:cNvPr>
            <p:cNvSpPr/>
            <p:nvPr/>
          </p:nvSpPr>
          <p:spPr>
            <a:xfrm>
              <a:off x="10845651" y="2689101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20" name="TextBox 48, chunk 1">
              <a:extLst>
                <a:ext uri="{FF2B5EF4-FFF2-40B4-BE49-F238E27FC236}">
                  <a16:creationId xmlns:a16="http://schemas.microsoft.com/office/drawing/2014/main" id="{95FDED4C-16A4-D943-2530-52FF1E60CCAA}"/>
                </a:ext>
              </a:extLst>
            </p:cNvPr>
            <p:cNvSpPr txBox="1"/>
            <p:nvPr/>
          </p:nvSpPr>
          <p:spPr>
            <a:xfrm>
              <a:off x="10485574" y="2439974"/>
              <a:ext cx="1272328" cy="215444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Azienda Ospedaliera Universitaria Integrata Verona</a:t>
              </a: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E50AB7A9-ED05-E5A5-6F2D-BC61D7EEDE73}"/>
              </a:ext>
            </a:extLst>
          </p:cNvPr>
          <p:cNvGrpSpPr/>
          <p:nvPr/>
        </p:nvGrpSpPr>
        <p:grpSpPr>
          <a:xfrm>
            <a:off x="9738352" y="3166711"/>
            <a:ext cx="1431101" cy="1071113"/>
            <a:chOff x="582426" y="4385758"/>
            <a:chExt cx="1431101" cy="1071113"/>
          </a:xfrm>
        </p:grpSpPr>
        <p:sp>
          <p:nvSpPr>
            <p:cNvPr id="322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A8B20397-8117-4312-923D-C10D836D3BC8}"/>
                </a:ext>
              </a:extLst>
            </p:cNvPr>
            <p:cNvSpPr>
              <a:spLocks/>
            </p:cNvSpPr>
            <p:nvPr/>
          </p:nvSpPr>
          <p:spPr bwMode="gray">
            <a:xfrm>
              <a:off x="669072" y="4385758"/>
              <a:ext cx="1344455" cy="1052180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9F3D3458-2747-C134-CDDC-093A25B33FAF}"/>
                </a:ext>
              </a:extLst>
            </p:cNvPr>
            <p:cNvSpPr/>
            <p:nvPr/>
          </p:nvSpPr>
          <p:spPr>
            <a:xfrm>
              <a:off x="1506882" y="5369880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24" name="TextBox 48, chunk 1">
              <a:extLst>
                <a:ext uri="{FF2B5EF4-FFF2-40B4-BE49-F238E27FC236}">
                  <a16:creationId xmlns:a16="http://schemas.microsoft.com/office/drawing/2014/main" id="{C7949A31-06BD-20D4-D80F-1289147F77E3}"/>
                </a:ext>
              </a:extLst>
            </p:cNvPr>
            <p:cNvSpPr txBox="1"/>
            <p:nvPr/>
          </p:nvSpPr>
          <p:spPr>
            <a:xfrm>
              <a:off x="582426" y="5241427"/>
              <a:ext cx="888064" cy="215444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Maastricht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Universitair</a:t>
              </a:r>
              <a:br>
                <a:rPr lang="en-US" sz="700" dirty="0"/>
              </a:b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Medisch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 Centrum</a:t>
              </a: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6B369086-41EF-A220-06B6-12B70822704F}"/>
                </a:ext>
              </a:extLst>
            </p:cNvPr>
            <p:cNvSpPr/>
            <p:nvPr/>
          </p:nvSpPr>
          <p:spPr>
            <a:xfrm>
              <a:off x="1326560" y="5093584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26" name="TextBox 48, chunk 1">
              <a:extLst>
                <a:ext uri="{FF2B5EF4-FFF2-40B4-BE49-F238E27FC236}">
                  <a16:creationId xmlns:a16="http://schemas.microsoft.com/office/drawing/2014/main" id="{D852F05B-4B04-8A2C-876D-0B389754BF9F}"/>
                </a:ext>
              </a:extLst>
            </p:cNvPr>
            <p:cNvSpPr txBox="1"/>
            <p:nvPr/>
          </p:nvSpPr>
          <p:spPr>
            <a:xfrm>
              <a:off x="1021130" y="4966929"/>
              <a:ext cx="844783" cy="107722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Catharina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Ziekenhuis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  <a:cs typeface="Avenir Next World" panose="020B0503020202020204" pitchFamily="34" charset="0"/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A2EAAEFE-EC8F-C987-494F-4ECA99C366DC}"/>
              </a:ext>
            </a:extLst>
          </p:cNvPr>
          <p:cNvGrpSpPr/>
          <p:nvPr/>
        </p:nvGrpSpPr>
        <p:grpSpPr>
          <a:xfrm>
            <a:off x="603236" y="4807659"/>
            <a:ext cx="1527244" cy="1138312"/>
            <a:chOff x="2389167" y="4299626"/>
            <a:chExt cx="1527244" cy="1138312"/>
          </a:xfrm>
        </p:grpSpPr>
        <p:sp>
          <p:nvSpPr>
            <p:cNvPr id="328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D36B4514-0C64-464B-8F6D-0B831769658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87636" y="4299626"/>
              <a:ext cx="628775" cy="1138312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FB3A7639-5C1C-71AB-10FE-6CD7E9F78EB8}"/>
                </a:ext>
              </a:extLst>
            </p:cNvPr>
            <p:cNvSpPr/>
            <p:nvPr/>
          </p:nvSpPr>
          <p:spPr>
            <a:xfrm>
              <a:off x="3338204" y="4986699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30" name="TextBox 48, chunk 1">
              <a:extLst>
                <a:ext uri="{FF2B5EF4-FFF2-40B4-BE49-F238E27FC236}">
                  <a16:creationId xmlns:a16="http://schemas.microsoft.com/office/drawing/2014/main" id="{628A873F-D421-D058-77C1-1B60B7DE443B}"/>
                </a:ext>
              </a:extLst>
            </p:cNvPr>
            <p:cNvSpPr txBox="1"/>
            <p:nvPr/>
          </p:nvSpPr>
          <p:spPr>
            <a:xfrm>
              <a:off x="2389167" y="4809288"/>
              <a:ext cx="822341" cy="430887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Centro Hospitalar de</a:t>
              </a:r>
              <a:br>
                <a:rPr kumimoji="0" lang="pt-BR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</a:br>
              <a:r>
                <a:rPr kumimoji="0" lang="pt-BR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Lisboa Ocidental,</a:t>
              </a:r>
              <a:br>
                <a:rPr kumimoji="0" lang="pt-BR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</a:br>
              <a:r>
                <a:rPr kumimoji="0" lang="pt-BR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E.P.E. Hospital</a:t>
              </a:r>
              <a:br>
                <a:rPr kumimoji="0" lang="pt-BR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</a:br>
              <a:r>
                <a:rPr kumimoji="0" lang="pt-BR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de Santa Cruz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CF7F43CF-B9E2-EE9F-2959-860829F42C97}"/>
              </a:ext>
            </a:extLst>
          </p:cNvPr>
          <p:cNvGrpSpPr/>
          <p:nvPr/>
        </p:nvGrpSpPr>
        <p:grpSpPr>
          <a:xfrm>
            <a:off x="4161961" y="4954673"/>
            <a:ext cx="1353330" cy="954583"/>
            <a:chOff x="5488935" y="4434556"/>
            <a:chExt cx="1353330" cy="954583"/>
          </a:xfrm>
        </p:grpSpPr>
        <p:sp>
          <p:nvSpPr>
            <p:cNvPr id="332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DDEC36F5-9D49-43AD-9C64-36D514F34DC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488935" y="4434556"/>
              <a:ext cx="1353330" cy="954583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97BF3B43-75BE-56FA-B398-3E6708F2CAB0}"/>
                </a:ext>
              </a:extLst>
            </p:cNvPr>
            <p:cNvSpPr/>
            <p:nvPr/>
          </p:nvSpPr>
          <p:spPr>
            <a:xfrm>
              <a:off x="6464606" y="4739049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34" name="TextBox 48, chunk 1">
              <a:extLst>
                <a:ext uri="{FF2B5EF4-FFF2-40B4-BE49-F238E27FC236}">
                  <a16:creationId xmlns:a16="http://schemas.microsoft.com/office/drawing/2014/main" id="{0EE25021-0337-3414-0225-37A43C2DF976}"/>
                </a:ext>
              </a:extLst>
            </p:cNvPr>
            <p:cNvSpPr txBox="1"/>
            <p:nvPr/>
          </p:nvSpPr>
          <p:spPr>
            <a:xfrm>
              <a:off x="5511873" y="4713972"/>
              <a:ext cx="896079" cy="107722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Hospital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Vall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D'Hebron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0"/>
                <a:cs typeface="Avenir Next World" panose="020B0503020202020204" pitchFamily="34" charset="0"/>
              </a:endParaRPr>
            </a:p>
          </p:txBody>
        </p: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7100A75B-0090-A896-5723-777B63E20ED3}"/>
              </a:ext>
            </a:extLst>
          </p:cNvPr>
          <p:cNvGrpSpPr/>
          <p:nvPr/>
        </p:nvGrpSpPr>
        <p:grpSpPr>
          <a:xfrm>
            <a:off x="7254435" y="5177543"/>
            <a:ext cx="1370568" cy="449548"/>
            <a:chOff x="7959026" y="4729524"/>
            <a:chExt cx="1370568" cy="449548"/>
          </a:xfrm>
        </p:grpSpPr>
        <p:sp>
          <p:nvSpPr>
            <p:cNvPr id="340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B8B34498-C60A-4023-A78B-679DF275DB7D}"/>
                </a:ext>
              </a:extLst>
            </p:cNvPr>
            <p:cNvSpPr>
              <a:spLocks/>
            </p:cNvSpPr>
            <p:nvPr/>
          </p:nvSpPr>
          <p:spPr bwMode="gray">
            <a:xfrm>
              <a:off x="8103174" y="4729524"/>
              <a:ext cx="811368" cy="449548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8EED4DF9-FDA6-9A55-BAD2-C445BAA3452D}"/>
                </a:ext>
              </a:extLst>
            </p:cNvPr>
            <p:cNvSpPr/>
            <p:nvPr/>
          </p:nvSpPr>
          <p:spPr>
            <a:xfrm>
              <a:off x="8340934" y="4913579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42" name="TextBox 48, chunk 1">
              <a:extLst>
                <a:ext uri="{FF2B5EF4-FFF2-40B4-BE49-F238E27FC236}">
                  <a16:creationId xmlns:a16="http://schemas.microsoft.com/office/drawing/2014/main" id="{8FB009FE-D547-9335-2FF9-2F02E0306BDB}"/>
                </a:ext>
              </a:extLst>
            </p:cNvPr>
            <p:cNvSpPr txBox="1"/>
            <p:nvPr/>
          </p:nvSpPr>
          <p:spPr>
            <a:xfrm>
              <a:off x="7959026" y="4772729"/>
              <a:ext cx="1370568" cy="107722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Inselspital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 -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Universitätsspital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 Bern</a:t>
              </a: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BE541838-9568-6E5D-F2D2-EA2E4539E1A9}"/>
              </a:ext>
            </a:extLst>
          </p:cNvPr>
          <p:cNvGrpSpPr/>
          <p:nvPr/>
        </p:nvGrpSpPr>
        <p:grpSpPr>
          <a:xfrm>
            <a:off x="9656226" y="4687849"/>
            <a:ext cx="1992859" cy="1400748"/>
            <a:chOff x="9572865" y="4168408"/>
            <a:chExt cx="1992859" cy="1400748"/>
          </a:xfrm>
        </p:grpSpPr>
        <p:sp>
          <p:nvSpPr>
            <p:cNvPr id="344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55D7B38A-1061-4483-8409-332C4702E25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317673" y="4168408"/>
              <a:ext cx="982510" cy="1400748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10CDC1A4-4880-D0EE-BB87-F5C581449D65}"/>
                </a:ext>
              </a:extLst>
            </p:cNvPr>
            <p:cNvSpPr/>
            <p:nvPr/>
          </p:nvSpPr>
          <p:spPr>
            <a:xfrm>
              <a:off x="10928356" y="4986699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46" name="TextBox 48, chunk 1">
              <a:extLst>
                <a:ext uri="{FF2B5EF4-FFF2-40B4-BE49-F238E27FC236}">
                  <a16:creationId xmlns:a16="http://schemas.microsoft.com/office/drawing/2014/main" id="{7EC7FD7E-BB4D-4282-7C35-FADC070CF984}"/>
                </a:ext>
              </a:extLst>
            </p:cNvPr>
            <p:cNvSpPr txBox="1"/>
            <p:nvPr/>
          </p:nvSpPr>
          <p:spPr>
            <a:xfrm>
              <a:off x="10606460" y="5065979"/>
              <a:ext cx="959264" cy="323165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The Leeds Teaching Hospitals NHS Trust - Leeds General Infirmary</a:t>
              </a:r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A2379D3C-2F75-0F67-C8CF-78D178C3D74F}"/>
                </a:ext>
              </a:extLst>
            </p:cNvPr>
            <p:cNvSpPr/>
            <p:nvPr/>
          </p:nvSpPr>
          <p:spPr>
            <a:xfrm>
              <a:off x="10760923" y="4729524"/>
              <a:ext cx="53251" cy="53251"/>
            </a:xfrm>
            <a:prstGeom prst="ellips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48" name="TextBox 48, chunk 1">
              <a:extLst>
                <a:ext uri="{FF2B5EF4-FFF2-40B4-BE49-F238E27FC236}">
                  <a16:creationId xmlns:a16="http://schemas.microsoft.com/office/drawing/2014/main" id="{C920673B-C3EC-0514-7CF1-3F71E521D545}"/>
                </a:ext>
              </a:extLst>
            </p:cNvPr>
            <p:cNvSpPr txBox="1"/>
            <p:nvPr/>
          </p:nvSpPr>
          <p:spPr>
            <a:xfrm>
              <a:off x="9572865" y="4700325"/>
              <a:ext cx="1138132" cy="107722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Royal Infirmary of Edinburgh</a:t>
              </a:r>
            </a:p>
          </p:txBody>
        </p:sp>
      </p:grp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88DFFCDB-999C-F63F-FE55-AB645B641789}"/>
              </a:ext>
            </a:extLst>
          </p:cNvPr>
          <p:cNvCxnSpPr/>
          <p:nvPr/>
        </p:nvCxnSpPr>
        <p:spPr>
          <a:xfrm>
            <a:off x="304799" y="2819840"/>
            <a:ext cx="1158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DB14242E-BF9A-406B-281D-F6AD5B146913}"/>
              </a:ext>
            </a:extLst>
          </p:cNvPr>
          <p:cNvCxnSpPr/>
          <p:nvPr/>
        </p:nvCxnSpPr>
        <p:spPr>
          <a:xfrm>
            <a:off x="304799" y="4534117"/>
            <a:ext cx="1158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7004E849-74B0-C318-5FA4-EE7E14AC1DA5}"/>
              </a:ext>
            </a:extLst>
          </p:cNvPr>
          <p:cNvCxnSpPr>
            <a:cxnSpLocks/>
          </p:cNvCxnSpPr>
          <p:nvPr/>
        </p:nvCxnSpPr>
        <p:spPr>
          <a:xfrm>
            <a:off x="3143249" y="1355494"/>
            <a:ext cx="0" cy="1214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7AFAAA6C-20CA-6297-F117-DEF11CA4A44B}"/>
              </a:ext>
            </a:extLst>
          </p:cNvPr>
          <p:cNvCxnSpPr>
            <a:cxnSpLocks/>
          </p:cNvCxnSpPr>
          <p:nvPr/>
        </p:nvCxnSpPr>
        <p:spPr>
          <a:xfrm>
            <a:off x="6095999" y="1355494"/>
            <a:ext cx="0" cy="1214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FB370BDB-D576-AF77-6D14-0B820BBD691C}"/>
              </a:ext>
            </a:extLst>
          </p:cNvPr>
          <p:cNvCxnSpPr>
            <a:cxnSpLocks/>
          </p:cNvCxnSpPr>
          <p:nvPr/>
        </p:nvCxnSpPr>
        <p:spPr>
          <a:xfrm>
            <a:off x="9048749" y="1355494"/>
            <a:ext cx="0" cy="1214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13A50BEB-8A70-12D4-EBD3-4B2C729B64A0}"/>
              </a:ext>
            </a:extLst>
          </p:cNvPr>
          <p:cNvCxnSpPr>
            <a:cxnSpLocks/>
          </p:cNvCxnSpPr>
          <p:nvPr/>
        </p:nvCxnSpPr>
        <p:spPr>
          <a:xfrm>
            <a:off x="3882551" y="3069771"/>
            <a:ext cx="0" cy="1214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FE91A844-EDC4-34DA-4729-61916889AA19}"/>
              </a:ext>
            </a:extLst>
          </p:cNvPr>
          <p:cNvCxnSpPr>
            <a:cxnSpLocks/>
          </p:cNvCxnSpPr>
          <p:nvPr/>
        </p:nvCxnSpPr>
        <p:spPr>
          <a:xfrm>
            <a:off x="6095999" y="3069771"/>
            <a:ext cx="0" cy="1214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C3F9D9B3-FC93-DB8A-9E97-81523CFC9718}"/>
              </a:ext>
            </a:extLst>
          </p:cNvPr>
          <p:cNvCxnSpPr>
            <a:cxnSpLocks/>
          </p:cNvCxnSpPr>
          <p:nvPr/>
        </p:nvCxnSpPr>
        <p:spPr>
          <a:xfrm>
            <a:off x="9048749" y="3069771"/>
            <a:ext cx="0" cy="1214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95023551-3011-A9D6-4265-982C8EA05D99}"/>
              </a:ext>
            </a:extLst>
          </p:cNvPr>
          <p:cNvCxnSpPr>
            <a:cxnSpLocks/>
          </p:cNvCxnSpPr>
          <p:nvPr/>
        </p:nvCxnSpPr>
        <p:spPr>
          <a:xfrm>
            <a:off x="3143249" y="4784048"/>
            <a:ext cx="0" cy="1214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C0051ED8-7935-334D-97EC-C4FA941F7A3F}"/>
              </a:ext>
            </a:extLst>
          </p:cNvPr>
          <p:cNvCxnSpPr>
            <a:cxnSpLocks/>
          </p:cNvCxnSpPr>
          <p:nvPr/>
        </p:nvCxnSpPr>
        <p:spPr>
          <a:xfrm>
            <a:off x="6095999" y="4784048"/>
            <a:ext cx="0" cy="1214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5DFE5E07-667C-31EC-E154-F3814E854706}"/>
              </a:ext>
            </a:extLst>
          </p:cNvPr>
          <p:cNvCxnSpPr>
            <a:cxnSpLocks/>
          </p:cNvCxnSpPr>
          <p:nvPr/>
        </p:nvCxnSpPr>
        <p:spPr>
          <a:xfrm>
            <a:off x="9048749" y="4784048"/>
            <a:ext cx="0" cy="1214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72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CE6B1-36B8-2C3B-FD38-649A0CBC7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31FACA0D-C7F5-A7E9-4F7D-479D354DA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C31A56-3CA9-3BA0-8F61-2CB4E0BF6954}"/>
              </a:ext>
            </a:extLst>
          </p:cNvPr>
          <p:cNvSpPr txBox="1"/>
          <p:nvPr/>
        </p:nvSpPr>
        <p:spPr>
          <a:xfrm>
            <a:off x="353652" y="1102907"/>
            <a:ext cx="6121302" cy="169277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In multiple studies, the supra-annular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self-expanding Evolut valve has been shown to have superior hemodynamic properties compared with the intra-annular balloon-expandable SAPIEN platform.</a:t>
            </a:r>
            <a:r>
              <a:rPr lang="en-US" sz="2000" baseline="30000" dirty="0">
                <a:solidFill>
                  <a:schemeClr val="accent1"/>
                </a:solidFill>
              </a:rPr>
              <a:t>1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4F6833D-433E-D496-C38F-4C08265323EC}"/>
              </a:ext>
            </a:extLst>
          </p:cNvPr>
          <p:cNvGrpSpPr/>
          <p:nvPr/>
        </p:nvGrpSpPr>
        <p:grpSpPr>
          <a:xfrm>
            <a:off x="353652" y="3459171"/>
            <a:ext cx="6438900" cy="1107996"/>
            <a:chOff x="353652" y="2284874"/>
            <a:chExt cx="6438900" cy="11079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E1C0288-6D55-EE30-76EB-1634E2FEFD14}"/>
                </a:ext>
              </a:extLst>
            </p:cNvPr>
            <p:cNvSpPr txBox="1"/>
            <p:nvPr/>
          </p:nvSpPr>
          <p:spPr>
            <a:xfrm>
              <a:off x="907329" y="2284874"/>
              <a:ext cx="5885223" cy="1107996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en-US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These hemodynamic differences may be particularly important in patients with a small aortic annulus who comprise up to 40% of patients, typically women who are under-represented in clinical trials.</a:t>
              </a:r>
              <a:r>
                <a:rPr kumimoji="0" lang="en-US" i="0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3</a:t>
              </a: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D3B6979F-9674-4C0F-4875-AF696397E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53652" y="2366570"/>
              <a:ext cx="317599" cy="31759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90F5370-D6DA-70DF-865F-A94EE9C28797}"/>
              </a:ext>
            </a:extLst>
          </p:cNvPr>
          <p:cNvGrpSpPr/>
          <p:nvPr/>
        </p:nvGrpSpPr>
        <p:grpSpPr>
          <a:xfrm>
            <a:off x="359909" y="2605236"/>
            <a:ext cx="6432643" cy="553998"/>
            <a:chOff x="311057" y="2535393"/>
            <a:chExt cx="6432643" cy="5539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E773BE-67AB-B4E6-8A9D-2311C9188F50}"/>
                </a:ext>
              </a:extLst>
            </p:cNvPr>
            <p:cNvSpPr txBox="1"/>
            <p:nvPr/>
          </p:nvSpPr>
          <p:spPr>
            <a:xfrm>
              <a:off x="858477" y="2535393"/>
              <a:ext cx="5885223" cy="5539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en-US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Hemodynamic valve performance is linked to </a:t>
              </a:r>
              <a:br>
                <a:rPr kumimoji="0" lang="en-US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</a:br>
              <a:r>
                <a:rPr kumimoji="0" lang="en-US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long-term outcomes.</a:t>
              </a:r>
              <a:r>
                <a:rPr kumimoji="0" lang="en-US" i="0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2</a:t>
              </a: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B222977E-BDC2-3F86-8EDE-D1F66A8A7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11057" y="2535393"/>
              <a:ext cx="317599" cy="31759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D4113FC-14CE-501D-E2FD-278FA5769D2F}"/>
              </a:ext>
            </a:extLst>
          </p:cNvPr>
          <p:cNvSpPr/>
          <p:nvPr/>
        </p:nvSpPr>
        <p:spPr>
          <a:xfrm>
            <a:off x="11227970" y="171724"/>
            <a:ext cx="882514" cy="792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806FB4-2919-F819-51E2-4BFB63B65BC2}"/>
              </a:ext>
            </a:extLst>
          </p:cNvPr>
          <p:cNvSpPr/>
          <p:nvPr/>
        </p:nvSpPr>
        <p:spPr>
          <a:xfrm>
            <a:off x="7353301" y="0"/>
            <a:ext cx="4838699" cy="6667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>
            <a:noAutofit/>
          </a:bodyPr>
          <a:lstStyle/>
          <a:p>
            <a:pPr algn="l"/>
            <a:endParaRPr lang="en-PH" sz="1200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846969-38FD-717B-ABB0-2EF62AEBD1CA}"/>
              </a:ext>
            </a:extLst>
          </p:cNvPr>
          <p:cNvSpPr txBox="1"/>
          <p:nvPr/>
        </p:nvSpPr>
        <p:spPr>
          <a:xfrm>
            <a:off x="7861433" y="2213074"/>
            <a:ext cx="4025767" cy="306377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The SMART Trial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dirty="0"/>
              <a:t>was designed to compare the performance and safety of the </a:t>
            </a:r>
            <a:br>
              <a:rPr lang="en-US" dirty="0"/>
            </a:br>
            <a:r>
              <a:rPr lang="en-US" dirty="0"/>
              <a:t>supra-annular, self-expanding </a:t>
            </a:r>
            <a:br>
              <a:rPr lang="en-US" dirty="0"/>
            </a:br>
            <a:r>
              <a:rPr lang="en-US" dirty="0"/>
              <a:t>Evolut valve (SEV) to the intra-annular, balloon-expandable SAPIEN valve (BEV) in TAVR patients with severe symptomatic aortic stenosis and a small aortic valve annulus.</a:t>
            </a: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A3C3-F696-AD5F-8F5B-E7E5E3CA89FB}"/>
              </a:ext>
            </a:extLst>
          </p:cNvPr>
          <p:cNvSpPr txBox="1"/>
          <p:nvPr/>
        </p:nvSpPr>
        <p:spPr>
          <a:xfrm>
            <a:off x="3211366" y="6229076"/>
            <a:ext cx="8457861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1. Abdel-Wahab M, et al. JACC Cardiovasc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Interv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2020;13(9):1071-1082. 2. Playford D, et al. J Am Soc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Echocardiogr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2020;33(9):1077-1086. 3. Freitas-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Ferraz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AB, et al. Circulation 2019;139(23):2685-2702. 4.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DesJardin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JT, et al. </a:t>
            </a:r>
            <a:r>
              <a:rPr lang="en-US" sz="1100" dirty="0"/>
              <a:t>Circulation Research. 2022;130:455–473. </a:t>
            </a:r>
            <a:endParaRPr 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D796C4-FE56-290E-D44B-591022825274}"/>
              </a:ext>
            </a:extLst>
          </p:cNvPr>
          <p:cNvGrpSpPr/>
          <p:nvPr/>
        </p:nvGrpSpPr>
        <p:grpSpPr>
          <a:xfrm>
            <a:off x="353651" y="4745801"/>
            <a:ext cx="6442437" cy="1107996"/>
            <a:chOff x="353651" y="4745801"/>
            <a:chExt cx="6442437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7CE725-7DEB-D909-0485-3EBB001A39FF}"/>
                </a:ext>
              </a:extLst>
            </p:cNvPr>
            <p:cNvSpPr txBox="1"/>
            <p:nvPr/>
          </p:nvSpPr>
          <p:spPr>
            <a:xfrm>
              <a:off x="862013" y="4745801"/>
              <a:ext cx="5934075" cy="1107996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kumimoji="0" lang="en-US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Compared with men, </a:t>
              </a:r>
              <a:r>
                <a:rPr lang="en-US" dirty="0">
                  <a:ea typeface="ＭＳ Ｐゴシック" charset="0"/>
                  <a:cs typeface="Avenir Next World" panose="020B0503020202020204" pitchFamily="34" charset="0"/>
                </a:rPr>
                <a:t>women with aortic stenosis present differently</a:t>
              </a:r>
              <a:r>
                <a:rPr lang="en-US" baseline="30000" dirty="0">
                  <a:ea typeface="ＭＳ Ｐゴシック" charset="0"/>
                  <a:cs typeface="Avenir Next World" panose="020B0503020202020204" pitchFamily="34" charset="0"/>
                </a:rPr>
                <a:t>4</a:t>
              </a:r>
              <a:r>
                <a:rPr lang="en-US" dirty="0">
                  <a:ea typeface="ＭＳ Ｐゴシック" charset="0"/>
                  <a:cs typeface="Avenir Next World" panose="020B0503020202020204" pitchFamily="34" charset="0"/>
                </a:rPr>
                <a:t> and are at greater risk of complications following surgery and TAVR. </a:t>
              </a:r>
              <a:endParaRPr kumimoji="0" lang="en-US" i="0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ＭＳ Ｐゴシック" charset="0"/>
                <a:cs typeface="Avenir Next World" panose="020B0503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E483722-C2A5-BDE5-C371-1BCED68B1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53651" y="4887346"/>
              <a:ext cx="317599" cy="317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3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 animBg="1"/>
      <p:bldP spid="3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47B7291-7593-C879-190D-287714660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organization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0C369E2-7C59-0920-7C14-AA3A23F2BAC7}"/>
              </a:ext>
            </a:extLst>
          </p:cNvPr>
          <p:cNvSpPr/>
          <p:nvPr/>
        </p:nvSpPr>
        <p:spPr>
          <a:xfrm>
            <a:off x="0" y="4421507"/>
            <a:ext cx="12192000" cy="24199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E7860C-0DE0-59B3-AED7-38EE5E9688DB}"/>
              </a:ext>
            </a:extLst>
          </p:cNvPr>
          <p:cNvGrpSpPr/>
          <p:nvPr/>
        </p:nvGrpSpPr>
        <p:grpSpPr>
          <a:xfrm>
            <a:off x="304800" y="1219863"/>
            <a:ext cx="2133600" cy="3774846"/>
            <a:chOff x="304800" y="1219863"/>
            <a:chExt cx="2133600" cy="377484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2C3F2D5-B421-6B07-9F0C-A07DFC726DD9}"/>
                </a:ext>
              </a:extLst>
            </p:cNvPr>
            <p:cNvSpPr/>
            <p:nvPr/>
          </p:nvSpPr>
          <p:spPr>
            <a:xfrm>
              <a:off x="304800" y="1219863"/>
              <a:ext cx="2133600" cy="377484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C8A3C3A-4BD9-B0E6-AB29-77119F51960B}"/>
                </a:ext>
              </a:extLst>
            </p:cNvPr>
            <p:cNvSpPr txBox="1"/>
            <p:nvPr/>
          </p:nvSpPr>
          <p:spPr>
            <a:xfrm>
              <a:off x="486526" y="1348043"/>
              <a:ext cx="1770149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</a:rPr>
                <a:t>Executive committee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2548844-8186-5103-D55D-C04CA0D0B418}"/>
                </a:ext>
              </a:extLst>
            </p:cNvPr>
            <p:cNvCxnSpPr/>
            <p:nvPr/>
          </p:nvCxnSpPr>
          <p:spPr>
            <a:xfrm>
              <a:off x="486526" y="1691667"/>
              <a:ext cx="177014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B1223897-98C8-9BC4-1E1C-F40CC620C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86526" y="1897559"/>
              <a:ext cx="178596" cy="178596"/>
            </a:xfrm>
            <a:prstGeom prst="rect">
              <a:avLst/>
            </a:prstGeom>
          </p:spPr>
        </p:pic>
        <p:sp>
          <p:nvSpPr>
            <p:cNvPr id="32" name="TextBox 48, chunk 1">
              <a:extLst>
                <a:ext uri="{FF2B5EF4-FFF2-40B4-BE49-F238E27FC236}">
                  <a16:creationId xmlns:a16="http://schemas.microsoft.com/office/drawing/2014/main" id="{E2F72AA0-4D8E-0E67-6645-E60F77DB8E08}"/>
                </a:ext>
              </a:extLst>
            </p:cNvPr>
            <p:cNvSpPr txBox="1"/>
            <p:nvPr/>
          </p:nvSpPr>
          <p:spPr>
            <a:xfrm>
              <a:off x="762855" y="1894524"/>
              <a:ext cx="1493820" cy="184666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rPr>
                <a:t>Howard Herrmann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A97D0CC-E04A-DF00-E5A1-95A280AD7A29}"/>
                </a:ext>
              </a:extLst>
            </p:cNvPr>
            <p:cNvGrpSpPr/>
            <p:nvPr/>
          </p:nvGrpSpPr>
          <p:grpSpPr>
            <a:xfrm>
              <a:off x="486526" y="2282047"/>
              <a:ext cx="1770149" cy="184666"/>
              <a:chOff x="486526" y="2011706"/>
              <a:chExt cx="1770149" cy="184666"/>
            </a:xfrm>
          </p:grpSpPr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83746415-4818-C542-4A4F-E121D0500E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51" name="TextBox 48, chunk 1">
                <a:extLst>
                  <a:ext uri="{FF2B5EF4-FFF2-40B4-BE49-F238E27FC236}">
                    <a16:creationId xmlns:a16="http://schemas.microsoft.com/office/drawing/2014/main" id="{2425EF3C-76BD-4505-3662-D1B7CF71D4DF}"/>
                  </a:ext>
                </a:extLst>
              </p:cNvPr>
              <p:cNvSpPr txBox="1"/>
              <p:nvPr/>
            </p:nvSpPr>
            <p:spPr>
              <a:xfrm>
                <a:off x="762855" y="2011706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Roxana Mehran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DB147DF-A91B-63EB-457E-1C703C1435A6}"/>
                </a:ext>
              </a:extLst>
            </p:cNvPr>
            <p:cNvGrpSpPr/>
            <p:nvPr/>
          </p:nvGrpSpPr>
          <p:grpSpPr>
            <a:xfrm>
              <a:off x="486526" y="2669570"/>
              <a:ext cx="1770149" cy="184666"/>
              <a:chOff x="486526" y="2011706"/>
              <a:chExt cx="1770149" cy="184666"/>
            </a:xfrm>
          </p:grpSpPr>
          <p:pic>
            <p:nvPicPr>
              <p:cNvPr id="57" name="Graphic 56">
                <a:extLst>
                  <a:ext uri="{FF2B5EF4-FFF2-40B4-BE49-F238E27FC236}">
                    <a16:creationId xmlns:a16="http://schemas.microsoft.com/office/drawing/2014/main" id="{354EB54B-B8C9-671E-7753-7FD3E4DFEE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58" name="TextBox 48, chunk 1">
                <a:extLst>
                  <a:ext uri="{FF2B5EF4-FFF2-40B4-BE49-F238E27FC236}">
                    <a16:creationId xmlns:a16="http://schemas.microsoft.com/office/drawing/2014/main" id="{15EA02E2-7EDE-FD76-8C54-CF32C408E5BE}"/>
                  </a:ext>
                </a:extLst>
              </p:cNvPr>
              <p:cNvSpPr txBox="1"/>
              <p:nvPr/>
            </p:nvSpPr>
            <p:spPr>
              <a:xfrm>
                <a:off x="762855" y="2011706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Didier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Tchétché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55FF7D-C841-0DA6-B290-1944C183FA0C}"/>
              </a:ext>
            </a:extLst>
          </p:cNvPr>
          <p:cNvGrpSpPr/>
          <p:nvPr/>
        </p:nvGrpSpPr>
        <p:grpSpPr>
          <a:xfrm>
            <a:off x="2667000" y="1219863"/>
            <a:ext cx="4495800" cy="3774846"/>
            <a:chOff x="2667000" y="1219863"/>
            <a:chExt cx="4495800" cy="3774846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59E33FC-8848-5EE7-0731-FC3DFC8E9EFA}"/>
                </a:ext>
              </a:extLst>
            </p:cNvPr>
            <p:cNvSpPr/>
            <p:nvPr/>
          </p:nvSpPr>
          <p:spPr>
            <a:xfrm>
              <a:off x="2667000" y="1219863"/>
              <a:ext cx="4495800" cy="377484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DCE10AF-6AE4-63AA-E064-06F9F605628F}"/>
                </a:ext>
              </a:extLst>
            </p:cNvPr>
            <p:cNvSpPr txBox="1"/>
            <p:nvPr/>
          </p:nvSpPr>
          <p:spPr>
            <a:xfrm>
              <a:off x="2848726" y="1348043"/>
              <a:ext cx="4132349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</a:rPr>
                <a:t>Independent steering committee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425F077-D54C-93D2-BF82-141013A8116C}"/>
                </a:ext>
              </a:extLst>
            </p:cNvPr>
            <p:cNvCxnSpPr/>
            <p:nvPr/>
          </p:nvCxnSpPr>
          <p:spPr>
            <a:xfrm>
              <a:off x="2848726" y="1691667"/>
              <a:ext cx="413234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AD18695-5002-66BE-FFA6-C9EB81E9E44C}"/>
                </a:ext>
              </a:extLst>
            </p:cNvPr>
            <p:cNvGrpSpPr/>
            <p:nvPr/>
          </p:nvGrpSpPr>
          <p:grpSpPr>
            <a:xfrm>
              <a:off x="2848726" y="3450233"/>
              <a:ext cx="1770149" cy="951060"/>
              <a:chOff x="486526" y="1242277"/>
              <a:chExt cx="1770149" cy="951060"/>
            </a:xfrm>
          </p:grpSpPr>
          <p:pic>
            <p:nvPicPr>
              <p:cNvPr id="105" name="Graphic 104">
                <a:extLst>
                  <a:ext uri="{FF2B5EF4-FFF2-40B4-BE49-F238E27FC236}">
                    <a16:creationId xmlns:a16="http://schemas.microsoft.com/office/drawing/2014/main" id="{D7CBF9D4-68AC-D076-996A-5FA9B09EF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06" name="TextBox 48, chunk 1">
                <a:extLst>
                  <a:ext uri="{FF2B5EF4-FFF2-40B4-BE49-F238E27FC236}">
                    <a16:creationId xmlns:a16="http://schemas.microsoft.com/office/drawing/2014/main" id="{9C400179-1674-3B90-6592-9D3F604535E2}"/>
                  </a:ext>
                </a:extLst>
              </p:cNvPr>
              <p:cNvSpPr txBox="1"/>
              <p:nvPr/>
            </p:nvSpPr>
            <p:spPr>
              <a:xfrm>
                <a:off x="762855" y="1242277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Hemal Gada</a:t>
                </a: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C7E6D9BD-F258-6C07-3FCB-C25911974F49}"/>
                </a:ext>
              </a:extLst>
            </p:cNvPr>
            <p:cNvGrpSpPr/>
            <p:nvPr/>
          </p:nvGrpSpPr>
          <p:grpSpPr>
            <a:xfrm>
              <a:off x="5210926" y="4219662"/>
              <a:ext cx="1770149" cy="184666"/>
              <a:chOff x="486526" y="2011706"/>
              <a:chExt cx="1770149" cy="184666"/>
            </a:xfrm>
          </p:grpSpPr>
          <p:pic>
            <p:nvPicPr>
              <p:cNvPr id="133" name="Graphic 132">
                <a:extLst>
                  <a:ext uri="{FF2B5EF4-FFF2-40B4-BE49-F238E27FC236}">
                    <a16:creationId xmlns:a16="http://schemas.microsoft.com/office/drawing/2014/main" id="{E4EB6E17-9659-CD16-C3DA-39C8B69E9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34" name="TextBox 48, chunk 1">
                <a:extLst>
                  <a:ext uri="{FF2B5EF4-FFF2-40B4-BE49-F238E27FC236}">
                    <a16:creationId xmlns:a16="http://schemas.microsoft.com/office/drawing/2014/main" id="{977039A4-9499-7399-8615-8E4DEB813782}"/>
                  </a:ext>
                </a:extLst>
              </p:cNvPr>
              <p:cNvSpPr txBox="1"/>
              <p:nvPr/>
            </p:nvSpPr>
            <p:spPr>
              <a:xfrm>
                <a:off x="762855" y="2011706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Didier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Tchétché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C61DEAB-C891-E012-C0DF-0CC434566051}"/>
                </a:ext>
              </a:extLst>
            </p:cNvPr>
            <p:cNvGrpSpPr/>
            <p:nvPr/>
          </p:nvGrpSpPr>
          <p:grpSpPr>
            <a:xfrm>
              <a:off x="2848726" y="4216893"/>
              <a:ext cx="1770149" cy="571923"/>
              <a:chOff x="486526" y="1621414"/>
              <a:chExt cx="1770149" cy="571923"/>
            </a:xfrm>
          </p:grpSpPr>
          <p:pic>
            <p:nvPicPr>
              <p:cNvPr id="103" name="Graphic 102">
                <a:extLst>
                  <a:ext uri="{FF2B5EF4-FFF2-40B4-BE49-F238E27FC236}">
                    <a16:creationId xmlns:a16="http://schemas.microsoft.com/office/drawing/2014/main" id="{97CA4843-C5EC-FBE8-CA53-814F16AD2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04" name="TextBox 48, chunk 1">
                <a:extLst>
                  <a:ext uri="{FF2B5EF4-FFF2-40B4-BE49-F238E27FC236}">
                    <a16:creationId xmlns:a16="http://schemas.microsoft.com/office/drawing/2014/main" id="{B5902D57-9BEB-2863-9CBF-15C51255D965}"/>
                  </a:ext>
                </a:extLst>
              </p:cNvPr>
              <p:cNvSpPr txBox="1"/>
              <p:nvPr/>
            </p:nvSpPr>
            <p:spPr>
              <a:xfrm>
                <a:off x="762855" y="1621414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Mayra Guerrero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95984E16-E6AA-3C3C-461A-46699827A8AE}"/>
                </a:ext>
              </a:extLst>
            </p:cNvPr>
            <p:cNvGrpSpPr/>
            <p:nvPr/>
          </p:nvGrpSpPr>
          <p:grpSpPr>
            <a:xfrm>
              <a:off x="5210926" y="4607185"/>
              <a:ext cx="1770149" cy="184666"/>
              <a:chOff x="486526" y="2011706"/>
              <a:chExt cx="1770149" cy="184666"/>
            </a:xfrm>
          </p:grpSpPr>
          <p:pic>
            <p:nvPicPr>
              <p:cNvPr id="131" name="Graphic 130">
                <a:extLst>
                  <a:ext uri="{FF2B5EF4-FFF2-40B4-BE49-F238E27FC236}">
                    <a16:creationId xmlns:a16="http://schemas.microsoft.com/office/drawing/2014/main" id="{A9AD76CF-8ABD-660D-FB6A-113FD35A9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32" name="TextBox 48, chunk 1">
                <a:extLst>
                  <a:ext uri="{FF2B5EF4-FFF2-40B4-BE49-F238E27FC236}">
                    <a16:creationId xmlns:a16="http://schemas.microsoft.com/office/drawing/2014/main" id="{18BD30B9-C1B3-C1D2-1BE5-220BF0F104A1}"/>
                  </a:ext>
                </a:extLst>
              </p:cNvPr>
              <p:cNvSpPr txBox="1"/>
              <p:nvPr/>
            </p:nvSpPr>
            <p:spPr>
              <a:xfrm>
                <a:off x="762855" y="2011706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Brian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Whisenant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5465BF9-DAD3-54AF-4F69-9E0E183FF19B}"/>
                </a:ext>
              </a:extLst>
            </p:cNvPr>
            <p:cNvGrpSpPr/>
            <p:nvPr/>
          </p:nvGrpSpPr>
          <p:grpSpPr>
            <a:xfrm>
              <a:off x="2848726" y="2683839"/>
              <a:ext cx="1771584" cy="1329931"/>
              <a:chOff x="486526" y="863406"/>
              <a:chExt cx="1771584" cy="1329931"/>
            </a:xfrm>
          </p:grpSpPr>
          <p:pic>
            <p:nvPicPr>
              <p:cNvPr id="107" name="Graphic 106">
                <a:extLst>
                  <a:ext uri="{FF2B5EF4-FFF2-40B4-BE49-F238E27FC236}">
                    <a16:creationId xmlns:a16="http://schemas.microsoft.com/office/drawing/2014/main" id="{13B1627C-A7DC-1F93-8C32-84647367F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08" name="TextBox 48, chunk 1">
                <a:extLst>
                  <a:ext uri="{FF2B5EF4-FFF2-40B4-BE49-F238E27FC236}">
                    <a16:creationId xmlns:a16="http://schemas.microsoft.com/office/drawing/2014/main" id="{85F69BF0-9077-B299-F3D4-E8F57F93B5A7}"/>
                  </a:ext>
                </a:extLst>
              </p:cNvPr>
              <p:cNvSpPr txBox="1"/>
              <p:nvPr/>
            </p:nvSpPr>
            <p:spPr>
              <a:xfrm>
                <a:off x="764290" y="863406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Wayne Batchelor</a:t>
                </a: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7F3AF378-E535-395B-4E36-002BFC4D9AFB}"/>
                </a:ext>
              </a:extLst>
            </p:cNvPr>
            <p:cNvGrpSpPr/>
            <p:nvPr/>
          </p:nvGrpSpPr>
          <p:grpSpPr>
            <a:xfrm>
              <a:off x="5210926" y="3832139"/>
              <a:ext cx="1770149" cy="184666"/>
              <a:chOff x="486526" y="2011706"/>
              <a:chExt cx="1770149" cy="184666"/>
            </a:xfrm>
          </p:grpSpPr>
          <p:pic>
            <p:nvPicPr>
              <p:cNvPr id="135" name="Graphic 134">
                <a:extLst>
                  <a:ext uri="{FF2B5EF4-FFF2-40B4-BE49-F238E27FC236}">
                    <a16:creationId xmlns:a16="http://schemas.microsoft.com/office/drawing/2014/main" id="{06904E57-F04D-5270-5EE5-02398CAD6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36" name="TextBox 48, chunk 1">
                <a:extLst>
                  <a:ext uri="{FF2B5EF4-FFF2-40B4-BE49-F238E27FC236}">
                    <a16:creationId xmlns:a16="http://schemas.microsoft.com/office/drawing/2014/main" id="{1BC2E41D-E956-7B65-F445-D0FFACE82345}"/>
                  </a:ext>
                </a:extLst>
              </p:cNvPr>
              <p:cNvSpPr txBox="1"/>
              <p:nvPr/>
            </p:nvSpPr>
            <p:spPr>
              <a:xfrm>
                <a:off x="762855" y="2011706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Molly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Szerlip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23F56FE-459E-8BF7-71BD-9B3BDCB2699E}"/>
                </a:ext>
              </a:extLst>
            </p:cNvPr>
            <p:cNvGrpSpPr/>
            <p:nvPr/>
          </p:nvGrpSpPr>
          <p:grpSpPr>
            <a:xfrm>
              <a:off x="2848726" y="1897559"/>
              <a:ext cx="1770149" cy="1352510"/>
              <a:chOff x="486526" y="2014741"/>
              <a:chExt cx="1770149" cy="1352510"/>
            </a:xfrm>
          </p:grpSpPr>
          <p:pic>
            <p:nvPicPr>
              <p:cNvPr id="117" name="Graphic 116">
                <a:extLst>
                  <a:ext uri="{FF2B5EF4-FFF2-40B4-BE49-F238E27FC236}">
                    <a16:creationId xmlns:a16="http://schemas.microsoft.com/office/drawing/2014/main" id="{7D48D08C-3B7A-BA47-974A-1BA15D582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18" name="TextBox 48, chunk 1">
                <a:extLst>
                  <a:ext uri="{FF2B5EF4-FFF2-40B4-BE49-F238E27FC236}">
                    <a16:creationId xmlns:a16="http://schemas.microsoft.com/office/drawing/2014/main" id="{3C169B2E-B2FD-0224-FF63-1056BBDB6812}"/>
                  </a:ext>
                </a:extLst>
              </p:cNvPr>
              <p:cNvSpPr txBox="1"/>
              <p:nvPr/>
            </p:nvSpPr>
            <p:spPr>
              <a:xfrm>
                <a:off x="762855" y="3182585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Sabine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Bleiziffer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E10ACC4F-11AC-5722-8ECA-7C0C63D0AFAB}"/>
                </a:ext>
              </a:extLst>
            </p:cNvPr>
            <p:cNvGrpSpPr/>
            <p:nvPr/>
          </p:nvGrpSpPr>
          <p:grpSpPr>
            <a:xfrm>
              <a:off x="3125055" y="1897559"/>
              <a:ext cx="2264467" cy="2911050"/>
              <a:chOff x="-1599345" y="2014741"/>
              <a:chExt cx="2264467" cy="2911050"/>
            </a:xfrm>
          </p:grpSpPr>
          <p:pic>
            <p:nvPicPr>
              <p:cNvPr id="145" name="Graphic 144">
                <a:extLst>
                  <a:ext uri="{FF2B5EF4-FFF2-40B4-BE49-F238E27FC236}">
                    <a16:creationId xmlns:a16="http://schemas.microsoft.com/office/drawing/2014/main" id="{6E29B5DD-0A0B-E7A4-132C-4A10E7717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46" name="TextBox 48, chunk 1">
                <a:extLst>
                  <a:ext uri="{FF2B5EF4-FFF2-40B4-BE49-F238E27FC236}">
                    <a16:creationId xmlns:a16="http://schemas.microsoft.com/office/drawing/2014/main" id="{B61076E4-6D61-F09A-8832-D8F58F900902}"/>
                  </a:ext>
                </a:extLst>
              </p:cNvPr>
              <p:cNvSpPr txBox="1"/>
              <p:nvPr/>
            </p:nvSpPr>
            <p:spPr>
              <a:xfrm>
                <a:off x="-1599345" y="4741125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Howard Herrmann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86CD310-D4B3-1616-4E25-75F82073BE1D}"/>
                </a:ext>
              </a:extLst>
            </p:cNvPr>
            <p:cNvGrpSpPr/>
            <p:nvPr/>
          </p:nvGrpSpPr>
          <p:grpSpPr>
            <a:xfrm>
              <a:off x="2848726" y="2285082"/>
              <a:ext cx="4132348" cy="1356382"/>
              <a:chOff x="486526" y="2014741"/>
              <a:chExt cx="4132348" cy="1356382"/>
            </a:xfrm>
          </p:grpSpPr>
          <p:pic>
            <p:nvPicPr>
              <p:cNvPr id="115" name="Graphic 114">
                <a:extLst>
                  <a:ext uri="{FF2B5EF4-FFF2-40B4-BE49-F238E27FC236}">
                    <a16:creationId xmlns:a16="http://schemas.microsoft.com/office/drawing/2014/main" id="{9AD725D9-8066-F355-C92D-001115B61D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16" name="TextBox 48, chunk 1">
                <a:extLst>
                  <a:ext uri="{FF2B5EF4-FFF2-40B4-BE49-F238E27FC236}">
                    <a16:creationId xmlns:a16="http://schemas.microsoft.com/office/drawing/2014/main" id="{3CB08689-FABC-1A15-0DD0-7D7DE4FEA085}"/>
                  </a:ext>
                </a:extLst>
              </p:cNvPr>
              <p:cNvSpPr txBox="1"/>
              <p:nvPr/>
            </p:nvSpPr>
            <p:spPr>
              <a:xfrm>
                <a:off x="3125054" y="3186457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Joshua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Rovin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A954C05D-F436-BACC-1C4C-3ACF675058D8}"/>
                </a:ext>
              </a:extLst>
            </p:cNvPr>
            <p:cNvGrpSpPr/>
            <p:nvPr/>
          </p:nvGrpSpPr>
          <p:grpSpPr>
            <a:xfrm>
              <a:off x="5210926" y="1914063"/>
              <a:ext cx="1770149" cy="549615"/>
              <a:chOff x="486526" y="1643722"/>
              <a:chExt cx="1770149" cy="549615"/>
            </a:xfrm>
          </p:grpSpPr>
          <p:pic>
            <p:nvPicPr>
              <p:cNvPr id="143" name="Graphic 142">
                <a:extLst>
                  <a:ext uri="{FF2B5EF4-FFF2-40B4-BE49-F238E27FC236}">
                    <a16:creationId xmlns:a16="http://schemas.microsoft.com/office/drawing/2014/main" id="{FA4DC67A-7E6D-2D81-8C24-6222D8B7A4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44" name="TextBox 48, chunk 1">
                <a:extLst>
                  <a:ext uri="{FF2B5EF4-FFF2-40B4-BE49-F238E27FC236}">
                    <a16:creationId xmlns:a16="http://schemas.microsoft.com/office/drawing/2014/main" id="{22F60C89-E0D0-CD56-02A8-60E209A81750}"/>
                  </a:ext>
                </a:extLst>
              </p:cNvPr>
              <p:cNvSpPr txBox="1"/>
              <p:nvPr/>
            </p:nvSpPr>
            <p:spPr>
              <a:xfrm>
                <a:off x="762855" y="1643722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Paul Mahoney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D21595D-4787-D36B-132C-11AC72F6098A}"/>
                </a:ext>
              </a:extLst>
            </p:cNvPr>
            <p:cNvGrpSpPr/>
            <p:nvPr/>
          </p:nvGrpSpPr>
          <p:grpSpPr>
            <a:xfrm>
              <a:off x="2848726" y="2672605"/>
              <a:ext cx="1770149" cy="1341611"/>
              <a:chOff x="486526" y="2014741"/>
              <a:chExt cx="1770149" cy="1341611"/>
            </a:xfrm>
          </p:grpSpPr>
          <p:pic>
            <p:nvPicPr>
              <p:cNvPr id="113" name="Graphic 112">
                <a:extLst>
                  <a:ext uri="{FF2B5EF4-FFF2-40B4-BE49-F238E27FC236}">
                    <a16:creationId xmlns:a16="http://schemas.microsoft.com/office/drawing/2014/main" id="{A96D03AC-7271-2A81-A4EA-1F2CF5E9B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14" name="TextBox 48, chunk 1">
                <a:extLst>
                  <a:ext uri="{FF2B5EF4-FFF2-40B4-BE49-F238E27FC236}">
                    <a16:creationId xmlns:a16="http://schemas.microsoft.com/office/drawing/2014/main" id="{7DB0EE95-B762-5FE2-A7D8-A7CF5784DEFB}"/>
                  </a:ext>
                </a:extLst>
              </p:cNvPr>
              <p:cNvSpPr txBox="1"/>
              <p:nvPr/>
            </p:nvSpPr>
            <p:spPr>
              <a:xfrm>
                <a:off x="762855" y="3171686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Linda Gillam</a:t>
                </a: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78515322-7C63-A3B1-E209-8EAB3BC982A1}"/>
                </a:ext>
              </a:extLst>
            </p:cNvPr>
            <p:cNvGrpSpPr/>
            <p:nvPr/>
          </p:nvGrpSpPr>
          <p:grpSpPr>
            <a:xfrm>
              <a:off x="5210926" y="2301586"/>
              <a:ext cx="1770149" cy="549615"/>
              <a:chOff x="486526" y="1643722"/>
              <a:chExt cx="1770149" cy="549615"/>
            </a:xfrm>
          </p:grpSpPr>
          <p:pic>
            <p:nvPicPr>
              <p:cNvPr id="141" name="Graphic 140">
                <a:extLst>
                  <a:ext uri="{FF2B5EF4-FFF2-40B4-BE49-F238E27FC236}">
                    <a16:creationId xmlns:a16="http://schemas.microsoft.com/office/drawing/2014/main" id="{1835F4D4-7678-AB40-FADC-F3DC6CC1B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42" name="TextBox 48, chunk 1">
                <a:extLst>
                  <a:ext uri="{FF2B5EF4-FFF2-40B4-BE49-F238E27FC236}">
                    <a16:creationId xmlns:a16="http://schemas.microsoft.com/office/drawing/2014/main" id="{AEEFA965-3343-8166-BDE6-65230E361C4D}"/>
                  </a:ext>
                </a:extLst>
              </p:cNvPr>
              <p:cNvSpPr txBox="1"/>
              <p:nvPr/>
            </p:nvSpPr>
            <p:spPr>
              <a:xfrm>
                <a:off x="762855" y="1643722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Roxana Mehran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E1D70E6-F703-F996-1E0E-8F9FBB7B07FE}"/>
                </a:ext>
              </a:extLst>
            </p:cNvPr>
            <p:cNvGrpSpPr/>
            <p:nvPr/>
          </p:nvGrpSpPr>
          <p:grpSpPr>
            <a:xfrm>
              <a:off x="2848726" y="1919944"/>
              <a:ext cx="2352484" cy="1318780"/>
              <a:chOff x="486526" y="874557"/>
              <a:chExt cx="2352484" cy="1318780"/>
            </a:xfrm>
          </p:grpSpPr>
          <p:pic>
            <p:nvPicPr>
              <p:cNvPr id="111" name="Graphic 110">
                <a:extLst>
                  <a:ext uri="{FF2B5EF4-FFF2-40B4-BE49-F238E27FC236}">
                    <a16:creationId xmlns:a16="http://schemas.microsoft.com/office/drawing/2014/main" id="{7578E6A4-21C0-A4FF-04EE-03F0945ED2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12" name="TextBox 48, chunk 1">
                <a:extLst>
                  <a:ext uri="{FF2B5EF4-FFF2-40B4-BE49-F238E27FC236}">
                    <a16:creationId xmlns:a16="http://schemas.microsoft.com/office/drawing/2014/main" id="{F8F2A664-28F2-5E7F-488A-7B2C040D3CC7}"/>
                  </a:ext>
                </a:extLst>
              </p:cNvPr>
              <p:cNvSpPr txBox="1"/>
              <p:nvPr/>
            </p:nvSpPr>
            <p:spPr>
              <a:xfrm>
                <a:off x="753138" y="874557"/>
                <a:ext cx="2085872" cy="14868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Mohammed Abdel-Wahab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A0DE0B93-27AF-ED82-AB81-6BCED14E500D}"/>
                </a:ext>
              </a:extLst>
            </p:cNvPr>
            <p:cNvGrpSpPr/>
            <p:nvPr/>
          </p:nvGrpSpPr>
          <p:grpSpPr>
            <a:xfrm>
              <a:off x="5210926" y="2689109"/>
              <a:ext cx="1951873" cy="549615"/>
              <a:chOff x="486526" y="1643722"/>
              <a:chExt cx="1951873" cy="549615"/>
            </a:xfrm>
          </p:grpSpPr>
          <p:pic>
            <p:nvPicPr>
              <p:cNvPr id="139" name="Graphic 138">
                <a:extLst>
                  <a:ext uri="{FF2B5EF4-FFF2-40B4-BE49-F238E27FC236}">
                    <a16:creationId xmlns:a16="http://schemas.microsoft.com/office/drawing/2014/main" id="{6C4A981B-3DBD-47A2-FB6B-D58CCA15A8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40" name="TextBox 48, chunk 1">
                <a:extLst>
                  <a:ext uri="{FF2B5EF4-FFF2-40B4-BE49-F238E27FC236}">
                    <a16:creationId xmlns:a16="http://schemas.microsoft.com/office/drawing/2014/main" id="{7883F7BE-54E3-3DC4-E495-DC2F5A6D1339}"/>
                  </a:ext>
                </a:extLst>
              </p:cNvPr>
              <p:cNvSpPr txBox="1"/>
              <p:nvPr/>
            </p:nvSpPr>
            <p:spPr>
              <a:xfrm>
                <a:off x="762854" y="1643722"/>
                <a:ext cx="1675545" cy="178592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Anna Sonia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Petronio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2255929-5C8A-838C-2448-B02C47C0A889}"/>
                </a:ext>
              </a:extLst>
            </p:cNvPr>
            <p:cNvGrpSpPr/>
            <p:nvPr/>
          </p:nvGrpSpPr>
          <p:grpSpPr>
            <a:xfrm>
              <a:off x="2848726" y="2307467"/>
              <a:ext cx="2036761" cy="1318780"/>
              <a:chOff x="486526" y="874557"/>
              <a:chExt cx="2036761" cy="1318780"/>
            </a:xfrm>
          </p:grpSpPr>
          <p:pic>
            <p:nvPicPr>
              <p:cNvPr id="109" name="Graphic 108">
                <a:extLst>
                  <a:ext uri="{FF2B5EF4-FFF2-40B4-BE49-F238E27FC236}">
                    <a16:creationId xmlns:a16="http://schemas.microsoft.com/office/drawing/2014/main" id="{FE6A0AC8-F7E9-74DA-E43F-35A6C0CD7A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10" name="TextBox 48, chunk 1">
                <a:extLst>
                  <a:ext uri="{FF2B5EF4-FFF2-40B4-BE49-F238E27FC236}">
                    <a16:creationId xmlns:a16="http://schemas.microsoft.com/office/drawing/2014/main" id="{E431656F-47E3-12B4-A053-027778467608}"/>
                  </a:ext>
                </a:extLst>
              </p:cNvPr>
              <p:cNvSpPr txBox="1"/>
              <p:nvPr/>
            </p:nvSpPr>
            <p:spPr>
              <a:xfrm>
                <a:off x="753138" y="874557"/>
                <a:ext cx="1770149" cy="165865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Guilherme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Attizzani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endParaRP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4D3B83B-31BA-3686-D3A2-84A86B5A6235}"/>
                </a:ext>
              </a:extLst>
            </p:cNvPr>
            <p:cNvGrpSpPr/>
            <p:nvPr/>
          </p:nvGrpSpPr>
          <p:grpSpPr>
            <a:xfrm>
              <a:off x="5210926" y="3065480"/>
              <a:ext cx="1770149" cy="560767"/>
              <a:chOff x="486526" y="1632570"/>
              <a:chExt cx="1770149" cy="560767"/>
            </a:xfrm>
          </p:grpSpPr>
          <p:pic>
            <p:nvPicPr>
              <p:cNvPr id="137" name="Graphic 136">
                <a:extLst>
                  <a:ext uri="{FF2B5EF4-FFF2-40B4-BE49-F238E27FC236}">
                    <a16:creationId xmlns:a16="http://schemas.microsoft.com/office/drawing/2014/main" id="{2D432694-2550-1A53-33D5-315F80CBF1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38" name="TextBox 48, chunk 1">
                <a:extLst>
                  <a:ext uri="{FF2B5EF4-FFF2-40B4-BE49-F238E27FC236}">
                    <a16:creationId xmlns:a16="http://schemas.microsoft.com/office/drawing/2014/main" id="{F78D102F-3A4E-1C4E-CC9D-2E650B9F50AB}"/>
                  </a:ext>
                </a:extLst>
              </p:cNvPr>
              <p:cNvSpPr txBox="1"/>
              <p:nvPr/>
            </p:nvSpPr>
            <p:spPr>
              <a:xfrm>
                <a:off x="762855" y="1632570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Toby Rogers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B1F7C5-BB25-EDC3-1403-8AA7C1C8A208}"/>
              </a:ext>
            </a:extLst>
          </p:cNvPr>
          <p:cNvGrpSpPr/>
          <p:nvPr/>
        </p:nvGrpSpPr>
        <p:grpSpPr>
          <a:xfrm>
            <a:off x="7391400" y="1219863"/>
            <a:ext cx="4495800" cy="3774846"/>
            <a:chOff x="7391400" y="1219863"/>
            <a:chExt cx="4495800" cy="3774846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2029946-FD03-AC20-A11C-A32DED0A4672}"/>
                </a:ext>
              </a:extLst>
            </p:cNvPr>
            <p:cNvSpPr/>
            <p:nvPr/>
          </p:nvSpPr>
          <p:spPr>
            <a:xfrm>
              <a:off x="7391400" y="1219863"/>
              <a:ext cx="4495800" cy="377484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96841124-A9BE-8697-03C3-61289AE5EE81}"/>
                </a:ext>
              </a:extLst>
            </p:cNvPr>
            <p:cNvSpPr txBox="1"/>
            <p:nvPr/>
          </p:nvSpPr>
          <p:spPr>
            <a:xfrm>
              <a:off x="7573126" y="1348043"/>
              <a:ext cx="4132348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</a:rPr>
                <a:t>Independent physician case planning committee</a:t>
              </a: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65EC3EA-D442-2FB6-1CC8-97782DE13253}"/>
                </a:ext>
              </a:extLst>
            </p:cNvPr>
            <p:cNvCxnSpPr/>
            <p:nvPr/>
          </p:nvCxnSpPr>
          <p:spPr>
            <a:xfrm>
              <a:off x="7573126" y="1691667"/>
              <a:ext cx="41323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7603745D-19EA-862D-9C86-837BCA0CC2D4}"/>
                </a:ext>
              </a:extLst>
            </p:cNvPr>
            <p:cNvGrpSpPr/>
            <p:nvPr/>
          </p:nvGrpSpPr>
          <p:grpSpPr>
            <a:xfrm>
              <a:off x="7573126" y="3441849"/>
              <a:ext cx="1770149" cy="571921"/>
              <a:chOff x="486526" y="1621416"/>
              <a:chExt cx="1770149" cy="571921"/>
            </a:xfrm>
          </p:grpSpPr>
          <p:pic>
            <p:nvPicPr>
              <p:cNvPr id="163" name="Graphic 162">
                <a:extLst>
                  <a:ext uri="{FF2B5EF4-FFF2-40B4-BE49-F238E27FC236}">
                    <a16:creationId xmlns:a16="http://schemas.microsoft.com/office/drawing/2014/main" id="{77949679-436A-CFAE-B3E0-831045C07D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64" name="TextBox 48, chunk 1">
                <a:extLst>
                  <a:ext uri="{FF2B5EF4-FFF2-40B4-BE49-F238E27FC236}">
                    <a16:creationId xmlns:a16="http://schemas.microsoft.com/office/drawing/2014/main" id="{416F858D-9983-7E17-2469-992B5C09D513}"/>
                  </a:ext>
                </a:extLst>
              </p:cNvPr>
              <p:cNvSpPr txBox="1"/>
              <p:nvPr/>
            </p:nvSpPr>
            <p:spPr>
              <a:xfrm>
                <a:off x="762855" y="1621416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Howard Herrmann</a:t>
                </a: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076E4C82-52CD-A50D-827E-7FF12817ACE8}"/>
                </a:ext>
              </a:extLst>
            </p:cNvPr>
            <p:cNvGrpSpPr/>
            <p:nvPr/>
          </p:nvGrpSpPr>
          <p:grpSpPr>
            <a:xfrm>
              <a:off x="7573126" y="1897559"/>
              <a:ext cx="1770149" cy="560768"/>
              <a:chOff x="486526" y="2014741"/>
              <a:chExt cx="1770149" cy="560768"/>
            </a:xfrm>
          </p:grpSpPr>
          <p:pic>
            <p:nvPicPr>
              <p:cNvPr id="173" name="Graphic 172">
                <a:extLst>
                  <a:ext uri="{FF2B5EF4-FFF2-40B4-BE49-F238E27FC236}">
                    <a16:creationId xmlns:a16="http://schemas.microsoft.com/office/drawing/2014/main" id="{E612869A-873D-5595-646F-F5ABBDC1A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74" name="TextBox 48, chunk 1">
                <a:extLst>
                  <a:ext uri="{FF2B5EF4-FFF2-40B4-BE49-F238E27FC236}">
                    <a16:creationId xmlns:a16="http://schemas.microsoft.com/office/drawing/2014/main" id="{EA781AA2-E958-2139-B5E6-8DFCBBDF04A5}"/>
                  </a:ext>
                </a:extLst>
              </p:cNvPr>
              <p:cNvSpPr txBox="1"/>
              <p:nvPr/>
            </p:nvSpPr>
            <p:spPr>
              <a:xfrm>
                <a:off x="762855" y="2390843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Michael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Deeb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endParaRP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84AFFA32-E4CB-C549-5FA2-56E14AC3CE55}"/>
                </a:ext>
              </a:extLst>
            </p:cNvPr>
            <p:cNvGrpSpPr/>
            <p:nvPr/>
          </p:nvGrpSpPr>
          <p:grpSpPr>
            <a:xfrm>
              <a:off x="7856942" y="1897559"/>
              <a:ext cx="2256980" cy="2121748"/>
              <a:chOff x="-1591858" y="2014741"/>
              <a:chExt cx="2256980" cy="2121748"/>
            </a:xfrm>
          </p:grpSpPr>
          <p:pic>
            <p:nvPicPr>
              <p:cNvPr id="201" name="Graphic 200">
                <a:extLst>
                  <a:ext uri="{FF2B5EF4-FFF2-40B4-BE49-F238E27FC236}">
                    <a16:creationId xmlns:a16="http://schemas.microsoft.com/office/drawing/2014/main" id="{B4035187-2B05-B999-B191-40BB78589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202" name="TextBox 48, chunk 1">
                <a:extLst>
                  <a:ext uri="{FF2B5EF4-FFF2-40B4-BE49-F238E27FC236}">
                    <a16:creationId xmlns:a16="http://schemas.microsoft.com/office/drawing/2014/main" id="{E0513534-065C-D580-3C74-A071F1BF0593}"/>
                  </a:ext>
                </a:extLst>
              </p:cNvPr>
              <p:cNvSpPr txBox="1"/>
              <p:nvPr/>
            </p:nvSpPr>
            <p:spPr>
              <a:xfrm>
                <a:off x="-1591858" y="3951823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Paul Mahoney</a:t>
                </a: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0D7CC0F-334D-7840-C9BB-0CA57921A167}"/>
                </a:ext>
              </a:extLst>
            </p:cNvPr>
            <p:cNvGrpSpPr/>
            <p:nvPr/>
          </p:nvGrpSpPr>
          <p:grpSpPr>
            <a:xfrm>
              <a:off x="7573126" y="2285082"/>
              <a:ext cx="1770149" cy="560768"/>
              <a:chOff x="486526" y="2014741"/>
              <a:chExt cx="1770149" cy="560768"/>
            </a:xfrm>
          </p:grpSpPr>
          <p:pic>
            <p:nvPicPr>
              <p:cNvPr id="171" name="Graphic 170">
                <a:extLst>
                  <a:ext uri="{FF2B5EF4-FFF2-40B4-BE49-F238E27FC236}">
                    <a16:creationId xmlns:a16="http://schemas.microsoft.com/office/drawing/2014/main" id="{38A17FE3-5868-6E66-25D2-03BB82434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72" name="TextBox 48, chunk 1">
                <a:extLst>
                  <a:ext uri="{FF2B5EF4-FFF2-40B4-BE49-F238E27FC236}">
                    <a16:creationId xmlns:a16="http://schemas.microsoft.com/office/drawing/2014/main" id="{BF87E2F1-38CB-B454-DC6B-F7C411D7FF5C}"/>
                  </a:ext>
                </a:extLst>
              </p:cNvPr>
              <p:cNvSpPr txBox="1"/>
              <p:nvPr/>
            </p:nvSpPr>
            <p:spPr>
              <a:xfrm>
                <a:off x="762855" y="2390843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Kendra Grubb</a:t>
                </a: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DAECAECD-FBD8-E33C-D8A2-AE2724451E3B}"/>
                </a:ext>
              </a:extLst>
            </p:cNvPr>
            <p:cNvGrpSpPr/>
            <p:nvPr/>
          </p:nvGrpSpPr>
          <p:grpSpPr>
            <a:xfrm>
              <a:off x="9935326" y="1914062"/>
              <a:ext cx="1770149" cy="549616"/>
              <a:chOff x="486526" y="1643721"/>
              <a:chExt cx="1770149" cy="549616"/>
            </a:xfrm>
          </p:grpSpPr>
          <p:pic>
            <p:nvPicPr>
              <p:cNvPr id="199" name="Graphic 198">
                <a:extLst>
                  <a:ext uri="{FF2B5EF4-FFF2-40B4-BE49-F238E27FC236}">
                    <a16:creationId xmlns:a16="http://schemas.microsoft.com/office/drawing/2014/main" id="{F059424B-C649-2C78-CF2A-02CB159636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200" name="TextBox 48, chunk 1">
                <a:extLst>
                  <a:ext uri="{FF2B5EF4-FFF2-40B4-BE49-F238E27FC236}">
                    <a16:creationId xmlns:a16="http://schemas.microsoft.com/office/drawing/2014/main" id="{FDF1BDEA-CF22-204E-D6B6-165B7A0F853E}"/>
                  </a:ext>
                </a:extLst>
              </p:cNvPr>
              <p:cNvSpPr txBox="1"/>
              <p:nvPr/>
            </p:nvSpPr>
            <p:spPr>
              <a:xfrm>
                <a:off x="762855" y="1643721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Roxana Mehran</a:t>
                </a: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34B3A0A-899C-0978-8C13-B0AD502A4DDD}"/>
                </a:ext>
              </a:extLst>
            </p:cNvPr>
            <p:cNvGrpSpPr/>
            <p:nvPr/>
          </p:nvGrpSpPr>
          <p:grpSpPr>
            <a:xfrm>
              <a:off x="7573126" y="2672605"/>
              <a:ext cx="4117209" cy="192962"/>
              <a:chOff x="486526" y="2014741"/>
              <a:chExt cx="4117209" cy="192962"/>
            </a:xfrm>
          </p:grpSpPr>
          <p:pic>
            <p:nvPicPr>
              <p:cNvPr id="169" name="Graphic 168">
                <a:extLst>
                  <a:ext uri="{FF2B5EF4-FFF2-40B4-BE49-F238E27FC236}">
                    <a16:creationId xmlns:a16="http://schemas.microsoft.com/office/drawing/2014/main" id="{60FF1424-A1FB-CCCE-08BA-72A45110D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70" name="TextBox 48, chunk 1">
                <a:extLst>
                  <a:ext uri="{FF2B5EF4-FFF2-40B4-BE49-F238E27FC236}">
                    <a16:creationId xmlns:a16="http://schemas.microsoft.com/office/drawing/2014/main" id="{966BC3D5-9CCB-EAFE-3D4A-469996FB11EE}"/>
                  </a:ext>
                </a:extLst>
              </p:cNvPr>
              <p:cNvSpPr txBox="1"/>
              <p:nvPr/>
            </p:nvSpPr>
            <p:spPr>
              <a:xfrm>
                <a:off x="3109915" y="2023037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Joshua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Rovin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0D60B216-77B6-7CB4-F0B2-E539E405F468}"/>
                </a:ext>
              </a:extLst>
            </p:cNvPr>
            <p:cNvGrpSpPr/>
            <p:nvPr/>
          </p:nvGrpSpPr>
          <p:grpSpPr>
            <a:xfrm>
              <a:off x="9935326" y="2301585"/>
              <a:ext cx="1770149" cy="549616"/>
              <a:chOff x="486526" y="1643721"/>
              <a:chExt cx="1770149" cy="549616"/>
            </a:xfrm>
          </p:grpSpPr>
          <p:pic>
            <p:nvPicPr>
              <p:cNvPr id="197" name="Graphic 196">
                <a:extLst>
                  <a:ext uri="{FF2B5EF4-FFF2-40B4-BE49-F238E27FC236}">
                    <a16:creationId xmlns:a16="http://schemas.microsoft.com/office/drawing/2014/main" id="{FE0C9EEF-F2DE-4674-2C34-E54E99CBAA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98" name="TextBox 48, chunk 1">
                <a:extLst>
                  <a:ext uri="{FF2B5EF4-FFF2-40B4-BE49-F238E27FC236}">
                    <a16:creationId xmlns:a16="http://schemas.microsoft.com/office/drawing/2014/main" id="{FADF654B-8C78-10A0-1484-86A34F090893}"/>
                  </a:ext>
                </a:extLst>
              </p:cNvPr>
              <p:cNvSpPr txBox="1"/>
              <p:nvPr/>
            </p:nvSpPr>
            <p:spPr>
              <a:xfrm>
                <a:off x="762855" y="1643721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Toby Rogers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DA4B56B8-158F-0233-97D8-1AD7D6F60CF5}"/>
                </a:ext>
              </a:extLst>
            </p:cNvPr>
            <p:cNvGrpSpPr/>
            <p:nvPr/>
          </p:nvGrpSpPr>
          <p:grpSpPr>
            <a:xfrm>
              <a:off x="7573126" y="1886225"/>
              <a:ext cx="1951873" cy="1352499"/>
              <a:chOff x="486526" y="840838"/>
              <a:chExt cx="1951873" cy="1352499"/>
            </a:xfrm>
          </p:grpSpPr>
          <p:pic>
            <p:nvPicPr>
              <p:cNvPr id="167" name="Graphic 166">
                <a:extLst>
                  <a:ext uri="{FF2B5EF4-FFF2-40B4-BE49-F238E27FC236}">
                    <a16:creationId xmlns:a16="http://schemas.microsoft.com/office/drawing/2014/main" id="{BCEFF5C3-7E94-74F0-228D-F1B8173B3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68" name="TextBox 48, chunk 1">
                <a:extLst>
                  <a:ext uri="{FF2B5EF4-FFF2-40B4-BE49-F238E27FC236}">
                    <a16:creationId xmlns:a16="http://schemas.microsoft.com/office/drawing/2014/main" id="{B5C0B21F-8B28-E539-C353-8E04445419E2}"/>
                  </a:ext>
                </a:extLst>
              </p:cNvPr>
              <p:cNvSpPr txBox="1"/>
              <p:nvPr/>
            </p:nvSpPr>
            <p:spPr>
              <a:xfrm>
                <a:off x="762854" y="840838"/>
                <a:ext cx="1675545" cy="178587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Guilherme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Attizzani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0A2A2D3-A509-41C9-A984-2BAF07EFD837}"/>
                </a:ext>
              </a:extLst>
            </p:cNvPr>
            <p:cNvGrpSpPr/>
            <p:nvPr/>
          </p:nvGrpSpPr>
          <p:grpSpPr>
            <a:xfrm>
              <a:off x="9935326" y="3057093"/>
              <a:ext cx="1770149" cy="184666"/>
              <a:chOff x="486526" y="2011706"/>
              <a:chExt cx="1770149" cy="184666"/>
            </a:xfrm>
          </p:grpSpPr>
          <p:pic>
            <p:nvPicPr>
              <p:cNvPr id="195" name="Graphic 194">
                <a:extLst>
                  <a:ext uri="{FF2B5EF4-FFF2-40B4-BE49-F238E27FC236}">
                    <a16:creationId xmlns:a16="http://schemas.microsoft.com/office/drawing/2014/main" id="{22B82BD9-CDA2-14A3-7760-651E8A0A1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96" name="TextBox 48, chunk 1">
                <a:extLst>
                  <a:ext uri="{FF2B5EF4-FFF2-40B4-BE49-F238E27FC236}">
                    <a16:creationId xmlns:a16="http://schemas.microsoft.com/office/drawing/2014/main" id="{E8F75D52-7169-B9D1-DAC0-1D716729943D}"/>
                  </a:ext>
                </a:extLst>
              </p:cNvPr>
              <p:cNvSpPr txBox="1"/>
              <p:nvPr/>
            </p:nvSpPr>
            <p:spPr>
              <a:xfrm>
                <a:off x="762855" y="2011706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Didier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Tchétché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endParaRP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C3086AAE-463A-4A12-9897-D6814208817F}"/>
                </a:ext>
              </a:extLst>
            </p:cNvPr>
            <p:cNvGrpSpPr/>
            <p:nvPr/>
          </p:nvGrpSpPr>
          <p:grpSpPr>
            <a:xfrm>
              <a:off x="7573126" y="3054326"/>
              <a:ext cx="1770149" cy="571921"/>
              <a:chOff x="486526" y="1621416"/>
              <a:chExt cx="1770149" cy="571921"/>
            </a:xfrm>
          </p:grpSpPr>
          <p:pic>
            <p:nvPicPr>
              <p:cNvPr id="165" name="Graphic 164">
                <a:extLst>
                  <a:ext uri="{FF2B5EF4-FFF2-40B4-BE49-F238E27FC236}">
                    <a16:creationId xmlns:a16="http://schemas.microsoft.com/office/drawing/2014/main" id="{F723E375-D71A-FDC7-E914-D246A6912E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66" name="TextBox 48, chunk 1">
                <a:extLst>
                  <a:ext uri="{FF2B5EF4-FFF2-40B4-BE49-F238E27FC236}">
                    <a16:creationId xmlns:a16="http://schemas.microsoft.com/office/drawing/2014/main" id="{DA7AFD43-FCA9-9929-2BCD-C6D1C881DFC3}"/>
                  </a:ext>
                </a:extLst>
              </p:cNvPr>
              <p:cNvSpPr txBox="1"/>
              <p:nvPr/>
            </p:nvSpPr>
            <p:spPr>
              <a:xfrm>
                <a:off x="762855" y="1621416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Philipe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Genereux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endParaRP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EEF182A0-3779-5A95-7818-EE8BC82C6AFF}"/>
                </a:ext>
              </a:extLst>
            </p:cNvPr>
            <p:cNvGrpSpPr/>
            <p:nvPr/>
          </p:nvGrpSpPr>
          <p:grpSpPr>
            <a:xfrm>
              <a:off x="9935326" y="3444616"/>
              <a:ext cx="1770149" cy="184666"/>
              <a:chOff x="486526" y="2011706"/>
              <a:chExt cx="1770149" cy="184666"/>
            </a:xfrm>
          </p:grpSpPr>
          <p:pic>
            <p:nvPicPr>
              <p:cNvPr id="193" name="Graphic 192">
                <a:extLst>
                  <a:ext uri="{FF2B5EF4-FFF2-40B4-BE49-F238E27FC236}">
                    <a16:creationId xmlns:a16="http://schemas.microsoft.com/office/drawing/2014/main" id="{EC274F66-6C19-1D99-87C4-6E6C7DE9E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86526" y="2014741"/>
                <a:ext cx="178596" cy="178596"/>
              </a:xfrm>
              <a:prstGeom prst="rect">
                <a:avLst/>
              </a:prstGeom>
            </p:spPr>
          </p:pic>
          <p:sp>
            <p:nvSpPr>
              <p:cNvPr id="194" name="TextBox 48, chunk 1">
                <a:extLst>
                  <a:ext uri="{FF2B5EF4-FFF2-40B4-BE49-F238E27FC236}">
                    <a16:creationId xmlns:a16="http://schemas.microsoft.com/office/drawing/2014/main" id="{F98772EF-9ABB-D4F1-7BB7-BF20549603E6}"/>
                  </a:ext>
                </a:extLst>
              </p:cNvPr>
              <p:cNvSpPr txBox="1"/>
              <p:nvPr/>
            </p:nvSpPr>
            <p:spPr>
              <a:xfrm>
                <a:off x="762855" y="2011706"/>
                <a:ext cx="149382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numCol="1" anchor="ctr" anchorCtr="0">
                <a:noAutofit/>
              </a:bodyPr>
              <a:lstStyle>
                <a:defPPr>
                  <a:defRPr lang="en-US"/>
                </a:defPPr>
                <a:lvl1pPr marR="0" lvl="0" defTabSz="914400" fontAlgn="base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tabLst/>
                  <a:defRPr kumimoji="0" sz="1200" i="0" strike="noStrike" cap="none" spc="0" normalizeH="0" baseline="0">
                    <a:ln>
                      <a:noFill/>
                    </a:ln>
                    <a:effectLst/>
                    <a:uLnTx/>
                    <a:uFillTx/>
                    <a:ea typeface="ＭＳ Ｐゴシック" charset="0"/>
                    <a:cs typeface="Avenir Next World" panose="020B0503020202020204" pitchFamily="34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Brian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venir Next World" panose="020B0503020202020204" pitchFamily="34" charset="0"/>
                  </a:rPr>
                  <a:t>Whisenant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240B2E-D4BD-9854-5769-9EFB251A0B50}"/>
              </a:ext>
            </a:extLst>
          </p:cNvPr>
          <p:cNvGrpSpPr/>
          <p:nvPr/>
        </p:nvGrpSpPr>
        <p:grpSpPr>
          <a:xfrm>
            <a:off x="575824" y="5286585"/>
            <a:ext cx="11227616" cy="708562"/>
            <a:chOff x="751024" y="5227769"/>
            <a:chExt cx="11334815" cy="708562"/>
          </a:xfrm>
        </p:grpSpPr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F0D0EE72-6C11-5A5A-60BC-4E0684FCFFC1}"/>
                </a:ext>
              </a:extLst>
            </p:cNvPr>
            <p:cNvSpPr txBox="1"/>
            <p:nvPr/>
          </p:nvSpPr>
          <p:spPr>
            <a:xfrm>
              <a:off x="751024" y="5233544"/>
              <a:ext cx="2382359" cy="66172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US" sz="1400" b="1" dirty="0">
                  <a:solidFill>
                    <a:schemeClr val="tx2"/>
                  </a:solidFill>
                </a:rPr>
                <a:t>Core laboratories</a:t>
              </a:r>
            </a:p>
            <a:p>
              <a:pPr>
                <a:spcAft>
                  <a:spcPts val="300"/>
                </a:spcAft>
              </a:pPr>
              <a:r>
                <a:rPr lang="en-US" sz="1400" dirty="0"/>
                <a:t>(blinded to clinical outcomes)</a:t>
              </a: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CC64B633-7309-F0D3-0411-BA4F887BC4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7100" y="5259156"/>
              <a:ext cx="0" cy="636108"/>
            </a:xfrm>
            <a:prstGeom prst="line">
              <a:avLst/>
            </a:prstGeom>
            <a:ln w="12700" cmpd="sng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355604F3-5295-3FC9-F323-DF6979AA5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282341" y="5271641"/>
              <a:ext cx="178596" cy="178596"/>
            </a:xfrm>
            <a:prstGeom prst="rect">
              <a:avLst/>
            </a:prstGeom>
          </p:spPr>
        </p:pic>
        <p:sp>
          <p:nvSpPr>
            <p:cNvPr id="4" name="TextBox 48, chunk 1">
              <a:extLst>
                <a:ext uri="{FF2B5EF4-FFF2-40B4-BE49-F238E27FC236}">
                  <a16:creationId xmlns:a16="http://schemas.microsoft.com/office/drawing/2014/main" id="{F40F4970-9A36-809B-CC11-C184BB383BBC}"/>
                </a:ext>
              </a:extLst>
            </p:cNvPr>
            <p:cNvSpPr txBox="1"/>
            <p:nvPr/>
          </p:nvSpPr>
          <p:spPr>
            <a:xfrm>
              <a:off x="3558669" y="5268606"/>
              <a:ext cx="3508114" cy="184666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rPr>
                <a:t>Echocardiography: Mayo Clinic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ECE9078C-9B52-AA72-6ADD-51D0940D6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282341" y="5659164"/>
              <a:ext cx="178596" cy="178596"/>
            </a:xfrm>
            <a:prstGeom prst="rect">
              <a:avLst/>
            </a:prstGeom>
          </p:spPr>
        </p:pic>
        <p:sp>
          <p:nvSpPr>
            <p:cNvPr id="7" name="TextBox 48, chunk 1">
              <a:extLst>
                <a:ext uri="{FF2B5EF4-FFF2-40B4-BE49-F238E27FC236}">
                  <a16:creationId xmlns:a16="http://schemas.microsoft.com/office/drawing/2014/main" id="{F2A957D6-89F7-4262-FA7C-603DC34C92F2}"/>
                </a:ext>
              </a:extLst>
            </p:cNvPr>
            <p:cNvSpPr txBox="1"/>
            <p:nvPr/>
          </p:nvSpPr>
          <p:spPr>
            <a:xfrm>
              <a:off x="3558669" y="5751665"/>
              <a:ext cx="3508115" cy="184666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1084263" marR="0" lvl="0" indent="-1084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rPr>
                <a:t>Angiography: </a:t>
              </a:r>
              <a:r>
                <a:rPr kumimoji="0" lang="en-US" sz="1400" i="0" u="none" strike="noStrike" kern="1200" cap="none" spc="0" normalizeH="0" baseline="0" noProof="0" dirty="0" err="1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rPr>
                <a:t>Baim</a:t>
              </a: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rPr>
                <a:t> Institute for Clinical Research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87415B75-2B2E-CAEB-1E6C-70E229F3FCC3}"/>
                </a:ext>
              </a:extLst>
            </p:cNvPr>
            <p:cNvSpPr txBox="1"/>
            <p:nvPr/>
          </p:nvSpPr>
          <p:spPr>
            <a:xfrm>
              <a:off x="8010254" y="5227769"/>
              <a:ext cx="845448" cy="66172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US" sz="1400" b="1" dirty="0">
                  <a:solidFill>
                    <a:schemeClr val="tx2"/>
                  </a:solidFill>
                </a:rPr>
                <a:t>Statistical analysis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79923736-611D-613B-AA9D-EB602203D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9445565" y="5271641"/>
              <a:ext cx="178596" cy="178596"/>
            </a:xfrm>
            <a:prstGeom prst="rect">
              <a:avLst/>
            </a:prstGeom>
          </p:spPr>
        </p:pic>
        <p:sp>
          <p:nvSpPr>
            <p:cNvPr id="9" name="TextBox 48, chunk 1">
              <a:extLst>
                <a:ext uri="{FF2B5EF4-FFF2-40B4-BE49-F238E27FC236}">
                  <a16:creationId xmlns:a16="http://schemas.microsoft.com/office/drawing/2014/main" id="{E605C066-3752-D65B-6B97-0A1D7D3B00B3}"/>
                </a:ext>
              </a:extLst>
            </p:cNvPr>
            <p:cNvSpPr txBox="1"/>
            <p:nvPr/>
          </p:nvSpPr>
          <p:spPr>
            <a:xfrm>
              <a:off x="9721893" y="5268606"/>
              <a:ext cx="2271633" cy="178596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rPr>
                <a:t>Performed by the sponsor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0C144E1-CB08-D402-6318-DE24F2655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9445565" y="5659164"/>
              <a:ext cx="178596" cy="178596"/>
            </a:xfrm>
            <a:prstGeom prst="rect">
              <a:avLst/>
            </a:prstGeom>
          </p:spPr>
        </p:pic>
        <p:sp>
          <p:nvSpPr>
            <p:cNvPr id="11" name="TextBox 48, chunk 1">
              <a:extLst>
                <a:ext uri="{FF2B5EF4-FFF2-40B4-BE49-F238E27FC236}">
                  <a16:creationId xmlns:a16="http://schemas.microsoft.com/office/drawing/2014/main" id="{2039CF07-9C85-FB5A-294B-DE7FFCF49286}"/>
                </a:ext>
              </a:extLst>
            </p:cNvPr>
            <p:cNvSpPr txBox="1"/>
            <p:nvPr/>
          </p:nvSpPr>
          <p:spPr>
            <a:xfrm>
              <a:off x="9721893" y="5656129"/>
              <a:ext cx="2363946" cy="178596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rPr>
                <a:t>Medtronic (Minneapolis, MN)</a:t>
              </a: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B655EDD-6CC1-6100-E05F-25281AB0BD7E}"/>
              </a:ext>
            </a:extLst>
          </p:cNvPr>
          <p:cNvSpPr/>
          <p:nvPr/>
        </p:nvSpPr>
        <p:spPr>
          <a:xfrm flipH="1">
            <a:off x="0" y="6357939"/>
            <a:ext cx="12192000" cy="500061"/>
          </a:xfrm>
          <a:custGeom>
            <a:avLst/>
            <a:gdLst>
              <a:gd name="connsiteX0" fmla="*/ 12192000 w 12192000"/>
              <a:gd name="connsiteY0" fmla="*/ 0 h 500061"/>
              <a:gd name="connsiteX1" fmla="*/ 9397996 w 12192000"/>
              <a:gd name="connsiteY1" fmla="*/ 0 h 500061"/>
              <a:gd name="connsiteX2" fmla="*/ 9397996 w 12192000"/>
              <a:gd name="connsiteY2" fmla="*/ 2 h 500061"/>
              <a:gd name="connsiteX3" fmla="*/ 9093201 w 12192000"/>
              <a:gd name="connsiteY3" fmla="*/ 305411 h 500061"/>
              <a:gd name="connsiteX4" fmla="*/ 0 w 12192000"/>
              <a:gd name="connsiteY4" fmla="*/ 305411 h 500061"/>
              <a:gd name="connsiteX5" fmla="*/ 0 w 12192000"/>
              <a:gd name="connsiteY5" fmla="*/ 500061 h 500061"/>
              <a:gd name="connsiteX6" fmla="*/ 12192000 w 12192000"/>
              <a:gd name="connsiteY6" fmla="*/ 500061 h 500061"/>
              <a:gd name="connsiteX7" fmla="*/ 12192000 w 12192000"/>
              <a:gd name="connsiteY7" fmla="*/ 305412 h 500061"/>
              <a:gd name="connsiteX8" fmla="*/ 12192000 w 12192000"/>
              <a:gd name="connsiteY8" fmla="*/ 305411 h 50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00061">
                <a:moveTo>
                  <a:pt x="12192000" y="0"/>
                </a:moveTo>
                <a:lnTo>
                  <a:pt x="9397996" y="0"/>
                </a:lnTo>
                <a:lnTo>
                  <a:pt x="9397996" y="2"/>
                </a:lnTo>
                <a:lnTo>
                  <a:pt x="9093201" y="305411"/>
                </a:lnTo>
                <a:lnTo>
                  <a:pt x="0" y="305411"/>
                </a:lnTo>
                <a:lnTo>
                  <a:pt x="0" y="500061"/>
                </a:lnTo>
                <a:lnTo>
                  <a:pt x="12192000" y="500061"/>
                </a:lnTo>
                <a:lnTo>
                  <a:pt x="12192000" y="305412"/>
                </a:lnTo>
                <a:lnTo>
                  <a:pt x="12192000" y="305411"/>
                </a:lnTo>
                <a:close/>
              </a:path>
            </a:pathLst>
          </a:custGeom>
          <a:gradFill flip="none" rotWithShape="1">
            <a:gsLst>
              <a:gs pos="50000">
                <a:schemeClr val="tx2"/>
              </a:gs>
              <a:gs pos="100000">
                <a:schemeClr val="accent1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1753F-8DA9-872B-92F5-79FFC5A0F8C1}"/>
              </a:ext>
            </a:extLst>
          </p:cNvPr>
          <p:cNvSpPr txBox="1"/>
          <p:nvPr/>
        </p:nvSpPr>
        <p:spPr>
          <a:xfrm>
            <a:off x="7620855" y="4554877"/>
            <a:ext cx="4132348" cy="21544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Independent CEC and DSMB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A0BE09-36EF-DA69-24FA-ED98900EE22B}"/>
              </a:ext>
            </a:extLst>
          </p:cNvPr>
          <p:cNvCxnSpPr/>
          <p:nvPr/>
        </p:nvCxnSpPr>
        <p:spPr>
          <a:xfrm>
            <a:off x="7557987" y="4435543"/>
            <a:ext cx="41323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9DDCAA7-3AEA-7784-A318-172982C82FF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339646"/>
            <a:ext cx="1399032" cy="5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Oval 499">
            <a:extLst>
              <a:ext uri="{FF2B5EF4-FFF2-40B4-BE49-F238E27FC236}">
                <a16:creationId xmlns:a16="http://schemas.microsoft.com/office/drawing/2014/main" id="{BC72C46C-F521-1732-3892-74FAC515FE45}"/>
              </a:ext>
            </a:extLst>
          </p:cNvPr>
          <p:cNvSpPr/>
          <p:nvPr/>
        </p:nvSpPr>
        <p:spPr>
          <a:xfrm>
            <a:off x="3893926" y="3485261"/>
            <a:ext cx="53251" cy="53251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509" name="Oval 508">
            <a:extLst>
              <a:ext uri="{FF2B5EF4-FFF2-40B4-BE49-F238E27FC236}">
                <a16:creationId xmlns:a16="http://schemas.microsoft.com/office/drawing/2014/main" id="{34329046-A7C1-09EC-41F0-B951480646A8}"/>
              </a:ext>
            </a:extLst>
          </p:cNvPr>
          <p:cNvSpPr/>
          <p:nvPr/>
        </p:nvSpPr>
        <p:spPr>
          <a:xfrm>
            <a:off x="3893926" y="4192716"/>
            <a:ext cx="53251" cy="53251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6FB76588-5417-3726-E727-5ECBC1E3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6699"/>
            <a:ext cx="10497494" cy="792843"/>
          </a:xfrm>
        </p:spPr>
        <p:txBody>
          <a:bodyPr/>
          <a:lstStyle/>
          <a:p>
            <a:r>
              <a:rPr lang="en-US" dirty="0"/>
              <a:t>Global site participation – 83 sites in 13 countries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D1E55-FE02-B39D-4CEC-80B6F4B85F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rgbClr val="0085CA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1" r="42264" b="44380"/>
          <a:stretch/>
        </p:blipFill>
        <p:spPr>
          <a:xfrm>
            <a:off x="142037" y="1015490"/>
            <a:ext cx="11199394" cy="52373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E0C19B-F30E-2BAD-91EB-8420F483CAA4}"/>
              </a:ext>
            </a:extLst>
          </p:cNvPr>
          <p:cNvSpPr txBox="1"/>
          <p:nvPr/>
        </p:nvSpPr>
        <p:spPr>
          <a:xfrm>
            <a:off x="1753180" y="3454856"/>
            <a:ext cx="762000" cy="7620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defTabSz="457011">
              <a:lnSpc>
                <a:spcPts val="1583"/>
              </a:lnSpc>
              <a:defRPr/>
            </a:pPr>
            <a:r>
              <a:rPr lang="en-US" b="1" dirty="0">
                <a:solidFill>
                  <a:schemeClr val="tx2"/>
                </a:solidFill>
                <a:cs typeface="Avenir Next World" panose="020B0503020202020204" pitchFamily="34" charset="0"/>
              </a:rPr>
              <a:t>UNITED STATES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2B90A-2031-FA2C-BF16-8011291C0F0A}"/>
              </a:ext>
            </a:extLst>
          </p:cNvPr>
          <p:cNvSpPr txBox="1"/>
          <p:nvPr/>
        </p:nvSpPr>
        <p:spPr>
          <a:xfrm>
            <a:off x="2305839" y="2404361"/>
            <a:ext cx="1688123" cy="20769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defTabSz="457011">
              <a:lnSpc>
                <a:spcPts val="1583"/>
              </a:lnSpc>
              <a:defRPr/>
            </a:pPr>
            <a:r>
              <a:rPr lang="en-US" b="1" dirty="0">
                <a:solidFill>
                  <a:schemeClr val="tx2"/>
                </a:solidFill>
                <a:cs typeface="Avenir Next World" panose="020B0503020202020204" pitchFamily="34" charset="0"/>
              </a:rPr>
              <a:t>CANADA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911B3-8E83-ABB5-46CE-AC3D257B4EDF}"/>
              </a:ext>
            </a:extLst>
          </p:cNvPr>
          <p:cNvSpPr txBox="1"/>
          <p:nvPr/>
        </p:nvSpPr>
        <p:spPr>
          <a:xfrm>
            <a:off x="11023520" y="4113695"/>
            <a:ext cx="705243" cy="20769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 anchor="t" anchorCtr="0">
            <a:noAutofit/>
          </a:bodyPr>
          <a:lstStyle/>
          <a:p>
            <a:pPr marL="0" marR="0" lvl="0" indent="0" defTabSz="457011" eaLnBrk="1" fontAlgn="auto" latinLnBrk="0" hangingPunct="1">
              <a:lnSpc>
                <a:spcPts val="15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venir Next World" panose="020B0503020202020204" pitchFamily="34" charset="0"/>
              </a:rPr>
              <a:t> ISRAEL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5CAA45-839B-09D6-E4ED-70EA6D34A34E}"/>
              </a:ext>
            </a:extLst>
          </p:cNvPr>
          <p:cNvSpPr txBox="1"/>
          <p:nvPr/>
        </p:nvSpPr>
        <p:spPr>
          <a:xfrm>
            <a:off x="9789584" y="3545185"/>
            <a:ext cx="599239" cy="1992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 anchor="t" anchorCtr="0">
            <a:noAutofit/>
          </a:bodyPr>
          <a:lstStyle/>
          <a:p>
            <a:pPr marL="0" marR="0" lvl="0" indent="0" defTabSz="457011" eaLnBrk="1" fontAlgn="auto" latinLnBrk="0" hangingPunct="1">
              <a:lnSpc>
                <a:spcPts val="15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venir Next World" panose="020B0503020202020204" pitchFamily="34" charset="0"/>
              </a:rPr>
              <a:t> ITALY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823C28-C59D-69C2-87FE-FE1632499375}"/>
              </a:ext>
            </a:extLst>
          </p:cNvPr>
          <p:cNvSpPr txBox="1"/>
          <p:nvPr/>
        </p:nvSpPr>
        <p:spPr>
          <a:xfrm>
            <a:off x="9497996" y="3025677"/>
            <a:ext cx="1384323" cy="1992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 anchor="t" anchorCtr="0">
            <a:noAutofit/>
          </a:bodyPr>
          <a:lstStyle/>
          <a:p>
            <a:pPr marL="0" marR="0" lvl="0" indent="0" defTabSz="457011" eaLnBrk="1" fontAlgn="auto" latinLnBrk="0" hangingPunct="1">
              <a:lnSpc>
                <a:spcPts val="15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venir Next World" panose="020B0503020202020204" pitchFamily="34" charset="0"/>
              </a:rPr>
              <a:t> SWITZERLAND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EF4106-0030-B3C7-18C1-7A512B4718F0}"/>
              </a:ext>
            </a:extLst>
          </p:cNvPr>
          <p:cNvSpPr txBox="1"/>
          <p:nvPr/>
        </p:nvSpPr>
        <p:spPr>
          <a:xfrm>
            <a:off x="9596889" y="2682508"/>
            <a:ext cx="932688" cy="17964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 anchor="t" anchorCtr="0">
            <a:noAutofit/>
          </a:bodyPr>
          <a:lstStyle/>
          <a:p>
            <a:pPr marL="0" marR="0" lvl="0" indent="0" defTabSz="457011" eaLnBrk="1" fontAlgn="auto" latinLnBrk="0" hangingPunct="1">
              <a:lnSpc>
                <a:spcPts val="15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venir Next World" panose="020B0503020202020204" pitchFamily="34" charset="0"/>
              </a:rPr>
              <a:t> GERMANY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597994-84E2-D214-9D45-3E11A52C7AA4}"/>
              </a:ext>
            </a:extLst>
          </p:cNvPr>
          <p:cNvGrpSpPr>
            <a:grpSpLocks noChangeAspect="1"/>
          </p:cNvGrpSpPr>
          <p:nvPr/>
        </p:nvGrpSpPr>
        <p:grpSpPr>
          <a:xfrm>
            <a:off x="9291344" y="2596086"/>
            <a:ext cx="344014" cy="329524"/>
            <a:chOff x="2939605" y="3152293"/>
            <a:chExt cx="523042" cy="501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070DC89-AD17-4DAC-8E4E-0CE82CDD5BD4}"/>
                </a:ext>
              </a:extLst>
            </p:cNvPr>
            <p:cNvSpPr/>
            <p:nvPr/>
          </p:nvSpPr>
          <p:spPr>
            <a:xfrm>
              <a:off x="3037490" y="3189884"/>
              <a:ext cx="319608" cy="320992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0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World" panose="020B0503020202020204" pitchFamily="34" charset="0"/>
                <a:cs typeface="Avenir Next World" panose="020B0503020202020204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6806D79-602B-AE91-F35A-5AE86320185A}"/>
                </a:ext>
              </a:extLst>
            </p:cNvPr>
            <p:cNvGrpSpPr/>
            <p:nvPr/>
          </p:nvGrpSpPr>
          <p:grpSpPr>
            <a:xfrm>
              <a:off x="2939605" y="3152293"/>
              <a:ext cx="523042" cy="501012"/>
              <a:chOff x="2939605" y="3152293"/>
              <a:chExt cx="523042" cy="501012"/>
            </a:xfrm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01C3B587-C67A-5F52-F227-988F5A33E8DE}"/>
                  </a:ext>
                </a:extLst>
              </p:cNvPr>
              <p:cNvSpPr/>
              <p:nvPr/>
            </p:nvSpPr>
            <p:spPr>
              <a:xfrm rot="10800000">
                <a:off x="3172135" y="3350380"/>
                <a:ext cx="50318" cy="302925"/>
              </a:xfrm>
              <a:prstGeom prst="triangle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World" panose="020B0503020202020204" pitchFamily="34" charset="0"/>
                  <a:cs typeface="Avenir Next World" panose="020B050302020202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27CD525-96ED-4DCE-3EAD-0CA8A4367EB1}"/>
                  </a:ext>
                </a:extLst>
              </p:cNvPr>
              <p:cNvSpPr txBox="1"/>
              <p:nvPr/>
            </p:nvSpPr>
            <p:spPr>
              <a:xfrm>
                <a:off x="2939605" y="3152293"/>
                <a:ext cx="523042" cy="421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cs typeface="Avenir Next World" panose="020B0503020202020204" pitchFamily="34" charset="0"/>
                  </a:rPr>
                  <a:t>8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D3666F-A229-5FCF-AD12-056998C34464}"/>
              </a:ext>
            </a:extLst>
          </p:cNvPr>
          <p:cNvGrpSpPr>
            <a:grpSpLocks noChangeAspect="1"/>
          </p:cNvGrpSpPr>
          <p:nvPr/>
        </p:nvGrpSpPr>
        <p:grpSpPr>
          <a:xfrm>
            <a:off x="9071156" y="2205531"/>
            <a:ext cx="344014" cy="329524"/>
            <a:chOff x="2939605" y="3152293"/>
            <a:chExt cx="523042" cy="501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FC71530-A8E5-4229-8191-70ABAB5926BB}"/>
                </a:ext>
              </a:extLst>
            </p:cNvPr>
            <p:cNvSpPr/>
            <p:nvPr/>
          </p:nvSpPr>
          <p:spPr>
            <a:xfrm>
              <a:off x="3037490" y="3189884"/>
              <a:ext cx="319608" cy="320992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0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World" panose="020B0503020202020204" pitchFamily="34" charset="0"/>
                <a:cs typeface="Avenir Next World" panose="020B0503020202020204" pitchFamily="34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21B458-FE4C-5EB5-1A06-991C6AF8BD73}"/>
                </a:ext>
              </a:extLst>
            </p:cNvPr>
            <p:cNvGrpSpPr/>
            <p:nvPr/>
          </p:nvGrpSpPr>
          <p:grpSpPr>
            <a:xfrm>
              <a:off x="2939605" y="3152293"/>
              <a:ext cx="523042" cy="501012"/>
              <a:chOff x="2939605" y="3152293"/>
              <a:chExt cx="523042" cy="501012"/>
            </a:xfrm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4106D13B-C6B3-6224-C0B6-FA3440CC9CD4}"/>
                  </a:ext>
                </a:extLst>
              </p:cNvPr>
              <p:cNvSpPr/>
              <p:nvPr/>
            </p:nvSpPr>
            <p:spPr>
              <a:xfrm rot="10800000">
                <a:off x="3172135" y="3350380"/>
                <a:ext cx="50318" cy="302925"/>
              </a:xfrm>
              <a:prstGeom prst="triangle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World" panose="020B0503020202020204" pitchFamily="34" charset="0"/>
                  <a:cs typeface="Avenir Next World" panose="020B0503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4208720-EE0C-4EA0-B826-C88FDD055E6A}"/>
                  </a:ext>
                </a:extLst>
              </p:cNvPr>
              <p:cNvSpPr txBox="1"/>
              <p:nvPr/>
            </p:nvSpPr>
            <p:spPr>
              <a:xfrm>
                <a:off x="2939605" y="3152293"/>
                <a:ext cx="523042" cy="421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cs typeface="Avenir Next World" panose="020B0503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F92BAF4-DA3F-8DD3-5028-A6DC5F9C6E14}"/>
              </a:ext>
            </a:extLst>
          </p:cNvPr>
          <p:cNvGrpSpPr>
            <a:grpSpLocks noChangeAspect="1"/>
          </p:cNvGrpSpPr>
          <p:nvPr/>
        </p:nvGrpSpPr>
        <p:grpSpPr>
          <a:xfrm>
            <a:off x="3357465" y="3672233"/>
            <a:ext cx="508761" cy="339025"/>
            <a:chOff x="2937905" y="3137847"/>
            <a:chExt cx="773527" cy="5154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2DCF025-E30B-4718-5D88-0D3D5DB5DD57}"/>
                </a:ext>
              </a:extLst>
            </p:cNvPr>
            <p:cNvSpPr/>
            <p:nvPr/>
          </p:nvSpPr>
          <p:spPr>
            <a:xfrm>
              <a:off x="3037490" y="3189884"/>
              <a:ext cx="319608" cy="320992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0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World" panose="020B0503020202020204" pitchFamily="34" charset="0"/>
                <a:cs typeface="Avenir Next World" panose="020B0503020202020204" pitchFamily="34" charset="0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D1C26D6-AC79-92BA-5FBE-4BB90BB822EC}"/>
                </a:ext>
              </a:extLst>
            </p:cNvPr>
            <p:cNvGrpSpPr/>
            <p:nvPr/>
          </p:nvGrpSpPr>
          <p:grpSpPr>
            <a:xfrm>
              <a:off x="2937905" y="3137847"/>
              <a:ext cx="773527" cy="515458"/>
              <a:chOff x="2937905" y="3137847"/>
              <a:chExt cx="773527" cy="515458"/>
            </a:xfrm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5CABC0F9-D2CB-22A2-CB7F-9CCCBFBBFC25}"/>
                  </a:ext>
                </a:extLst>
              </p:cNvPr>
              <p:cNvSpPr/>
              <p:nvPr/>
            </p:nvSpPr>
            <p:spPr>
              <a:xfrm rot="10800000">
                <a:off x="3172135" y="3350380"/>
                <a:ext cx="50318" cy="302925"/>
              </a:xfrm>
              <a:prstGeom prst="triangle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World" panose="020B0503020202020204" pitchFamily="34" charset="0"/>
                  <a:cs typeface="Avenir Next World" panose="020B0503020202020204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8CD1E31-8633-9C16-0732-9C88E7F61144}"/>
                  </a:ext>
                </a:extLst>
              </p:cNvPr>
              <p:cNvSpPr txBox="1"/>
              <p:nvPr/>
            </p:nvSpPr>
            <p:spPr>
              <a:xfrm>
                <a:off x="2937905" y="3137847"/>
                <a:ext cx="773527" cy="421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cs typeface="Avenir Next World" panose="020B0503020202020204" pitchFamily="34" charset="0"/>
                  </a:rPr>
                  <a:t>53</a:t>
                </a: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180EA86E-F606-65E2-6F1B-6F94861B5E57}"/>
              </a:ext>
            </a:extLst>
          </p:cNvPr>
          <p:cNvSpPr txBox="1"/>
          <p:nvPr/>
        </p:nvSpPr>
        <p:spPr>
          <a:xfrm>
            <a:off x="8624285" y="1931652"/>
            <a:ext cx="956995" cy="1677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 anchor="t" anchorCtr="0">
            <a:noAutofit/>
          </a:bodyPr>
          <a:lstStyle/>
          <a:p>
            <a:pPr marL="0" marR="0" lvl="0" indent="0" defTabSz="457011" eaLnBrk="1" fontAlgn="auto" latinLnBrk="0" hangingPunct="1">
              <a:lnSpc>
                <a:spcPts val="15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venir Next World" panose="020B0503020202020204" pitchFamily="34" charset="0"/>
              </a:rPr>
              <a:t> DENMARK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6EC7898-AB66-AC54-E343-3A7F05A00BBD}"/>
              </a:ext>
            </a:extLst>
          </p:cNvPr>
          <p:cNvGrpSpPr>
            <a:grpSpLocks noChangeAspect="1"/>
          </p:cNvGrpSpPr>
          <p:nvPr/>
        </p:nvGrpSpPr>
        <p:grpSpPr>
          <a:xfrm>
            <a:off x="9956172" y="1821077"/>
            <a:ext cx="344014" cy="319335"/>
            <a:chOff x="2939605" y="3167785"/>
            <a:chExt cx="523042" cy="48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A2C9644-918A-BF91-3B29-B330204365CB}"/>
                </a:ext>
              </a:extLst>
            </p:cNvPr>
            <p:cNvSpPr/>
            <p:nvPr/>
          </p:nvSpPr>
          <p:spPr>
            <a:xfrm>
              <a:off x="3037490" y="3189884"/>
              <a:ext cx="319608" cy="320992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0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World" panose="020B0503020202020204" pitchFamily="34" charset="0"/>
                <a:cs typeface="Avenir Next World" panose="020B050302020202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1634B60-BE3E-4260-4DA2-4F2FC6F2B615}"/>
                </a:ext>
              </a:extLst>
            </p:cNvPr>
            <p:cNvGrpSpPr/>
            <p:nvPr/>
          </p:nvGrpSpPr>
          <p:grpSpPr>
            <a:xfrm>
              <a:off x="2939605" y="3167785"/>
              <a:ext cx="523042" cy="485520"/>
              <a:chOff x="2939605" y="3167785"/>
              <a:chExt cx="523042" cy="485520"/>
            </a:xfrm>
          </p:grpSpPr>
          <p:sp>
            <p:nvSpPr>
              <p:cNvPr id="65" name="Isosceles Triangle 64">
                <a:extLst>
                  <a:ext uri="{FF2B5EF4-FFF2-40B4-BE49-F238E27FC236}">
                    <a16:creationId xmlns:a16="http://schemas.microsoft.com/office/drawing/2014/main" id="{394EB56A-63EB-4EDE-C3C1-62E0F45F9534}"/>
                  </a:ext>
                </a:extLst>
              </p:cNvPr>
              <p:cNvSpPr/>
              <p:nvPr/>
            </p:nvSpPr>
            <p:spPr>
              <a:xfrm rot="10800000">
                <a:off x="3172135" y="3350380"/>
                <a:ext cx="50318" cy="302925"/>
              </a:xfrm>
              <a:prstGeom prst="triangle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World" panose="020B0503020202020204" pitchFamily="34" charset="0"/>
                  <a:cs typeface="Avenir Next World" panose="020B0503020202020204" pitchFamily="34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07948C1-9008-749A-1ECF-942A08C61E1F}"/>
                  </a:ext>
                </a:extLst>
              </p:cNvPr>
              <p:cNvSpPr txBox="1"/>
              <p:nvPr/>
            </p:nvSpPr>
            <p:spPr>
              <a:xfrm>
                <a:off x="2939605" y="3167785"/>
                <a:ext cx="523042" cy="421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cs typeface="Avenir Next World" panose="020B0503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95E65FD8-BFC0-E2CC-AE6D-66766BAD16FF}"/>
              </a:ext>
            </a:extLst>
          </p:cNvPr>
          <p:cNvSpPr txBox="1"/>
          <p:nvPr/>
        </p:nvSpPr>
        <p:spPr>
          <a:xfrm>
            <a:off x="9789584" y="1472338"/>
            <a:ext cx="705243" cy="20769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 anchor="t" anchorCtr="0">
            <a:noAutofit/>
          </a:bodyPr>
          <a:lstStyle/>
          <a:p>
            <a:pPr marL="0" marR="0" lvl="0" indent="0" defTabSz="457011" eaLnBrk="1" fontAlgn="auto" latinLnBrk="0" hangingPunct="1">
              <a:lnSpc>
                <a:spcPts val="15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venir Next World" panose="020B0503020202020204" pitchFamily="34" charset="0"/>
              </a:rPr>
              <a:t> FINLAND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2A9E701-7704-E1CF-3836-552ADAC13941}"/>
              </a:ext>
            </a:extLst>
          </p:cNvPr>
          <p:cNvSpPr txBox="1"/>
          <p:nvPr/>
        </p:nvSpPr>
        <p:spPr>
          <a:xfrm>
            <a:off x="6863153" y="2616530"/>
            <a:ext cx="1668378" cy="1992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 anchor="t" anchorCtr="0">
            <a:noAutofit/>
          </a:bodyPr>
          <a:lstStyle/>
          <a:p>
            <a:pPr marL="0" marR="0" lvl="0" indent="0" algn="r" defTabSz="457011" eaLnBrk="1" fontAlgn="auto" latinLnBrk="0" hangingPunct="1">
              <a:lnSpc>
                <a:spcPts val="15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venir Next World" panose="020B0503020202020204" pitchFamily="34" charset="0"/>
              </a:rPr>
              <a:t> </a:t>
            </a:r>
            <a:r>
              <a:rPr lang="en-US" b="1" kern="0" dirty="0">
                <a:solidFill>
                  <a:schemeClr val="tx2"/>
                </a:solidFill>
                <a:cs typeface="Avenir Next World" panose="020B0503020202020204" pitchFamily="34" charset="0"/>
              </a:rPr>
              <a:t>UNITED KINGDOM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Avenir Next World" panose="020B0503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C01A748-FCD5-F071-2534-5312D116BF59}"/>
              </a:ext>
            </a:extLst>
          </p:cNvPr>
          <p:cNvSpPr txBox="1"/>
          <p:nvPr/>
        </p:nvSpPr>
        <p:spPr>
          <a:xfrm>
            <a:off x="8507865" y="4005237"/>
            <a:ext cx="554828" cy="1992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 anchor="t" anchorCtr="0">
            <a:noAutofit/>
          </a:bodyPr>
          <a:lstStyle/>
          <a:p>
            <a:pPr marL="0" marR="0" lvl="0" indent="0" defTabSz="457011" eaLnBrk="1" fontAlgn="auto" latinLnBrk="0" hangingPunct="1">
              <a:lnSpc>
                <a:spcPts val="15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venir Next World" panose="020B0503020202020204" pitchFamily="34" charset="0"/>
              </a:rPr>
              <a:t> SPAIN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49C040-4E1E-D4DA-7175-056609E0420C}"/>
              </a:ext>
            </a:extLst>
          </p:cNvPr>
          <p:cNvSpPr txBox="1"/>
          <p:nvPr/>
        </p:nvSpPr>
        <p:spPr>
          <a:xfrm>
            <a:off x="7450100" y="3124847"/>
            <a:ext cx="833403" cy="1690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 anchor="t" anchorCtr="0">
            <a:noAutofit/>
          </a:bodyPr>
          <a:lstStyle/>
          <a:p>
            <a:pPr marL="0" marR="0" lvl="0" indent="0" defTabSz="457011" eaLnBrk="1" fontAlgn="auto" latinLnBrk="0" hangingPunct="1">
              <a:lnSpc>
                <a:spcPts val="15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venir Next World" panose="020B0503020202020204" pitchFamily="34" charset="0"/>
              </a:rPr>
              <a:t> FRANCE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A64E376-4DED-EB70-37DE-53E677810938}"/>
              </a:ext>
            </a:extLst>
          </p:cNvPr>
          <p:cNvSpPr txBox="1"/>
          <p:nvPr/>
        </p:nvSpPr>
        <p:spPr>
          <a:xfrm>
            <a:off x="6972804" y="3587118"/>
            <a:ext cx="932688" cy="1690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 anchor="t" anchorCtr="0">
            <a:noAutofit/>
          </a:bodyPr>
          <a:lstStyle/>
          <a:p>
            <a:pPr marL="0" marR="0" lvl="0" indent="0" defTabSz="457011" eaLnBrk="1" fontAlgn="auto" latinLnBrk="0" hangingPunct="1">
              <a:lnSpc>
                <a:spcPts val="15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venir Next World" panose="020B0503020202020204" pitchFamily="34" charset="0"/>
              </a:rPr>
              <a:t>PORTUGAL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BFCB525-9E6B-0951-61DC-31D0D7FB6D2F}"/>
              </a:ext>
            </a:extLst>
          </p:cNvPr>
          <p:cNvSpPr txBox="1"/>
          <p:nvPr/>
        </p:nvSpPr>
        <p:spPr>
          <a:xfrm>
            <a:off x="7249951" y="2204028"/>
            <a:ext cx="1343511" cy="14214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 anchor="t" anchorCtr="0">
            <a:noAutofit/>
          </a:bodyPr>
          <a:lstStyle/>
          <a:p>
            <a:pPr marL="0" marR="0" lvl="0" indent="0" defTabSz="457011" eaLnBrk="1" fontAlgn="auto" latinLnBrk="0" hangingPunct="1">
              <a:lnSpc>
                <a:spcPts val="15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venir Next World" panose="020B0503020202020204" pitchFamily="34" charset="0"/>
              </a:rPr>
              <a:t>NETHERLANDS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2DEDB37-600A-7152-1D6F-69E973F2A939}"/>
              </a:ext>
            </a:extLst>
          </p:cNvPr>
          <p:cNvGrpSpPr>
            <a:grpSpLocks noChangeAspect="1"/>
          </p:cNvGrpSpPr>
          <p:nvPr/>
        </p:nvGrpSpPr>
        <p:grpSpPr>
          <a:xfrm>
            <a:off x="3346778" y="2497130"/>
            <a:ext cx="344014" cy="328860"/>
            <a:chOff x="2939605" y="3153303"/>
            <a:chExt cx="523042" cy="5000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EAACCEA-FBA1-B42D-96DC-D26BED6F3328}"/>
                </a:ext>
              </a:extLst>
            </p:cNvPr>
            <p:cNvSpPr/>
            <p:nvPr/>
          </p:nvSpPr>
          <p:spPr>
            <a:xfrm>
              <a:off x="3037490" y="3189884"/>
              <a:ext cx="319608" cy="320992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0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World" panose="020B0503020202020204" pitchFamily="34" charset="0"/>
                <a:cs typeface="Avenir Next World" panose="020B0503020202020204" pitchFamily="34" charset="0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9F67C00-E53F-4077-4DE1-08B0BEB85617}"/>
                </a:ext>
              </a:extLst>
            </p:cNvPr>
            <p:cNvGrpSpPr/>
            <p:nvPr/>
          </p:nvGrpSpPr>
          <p:grpSpPr>
            <a:xfrm>
              <a:off x="2939605" y="3153303"/>
              <a:ext cx="523042" cy="500002"/>
              <a:chOff x="2939605" y="3153303"/>
              <a:chExt cx="523042" cy="500002"/>
            </a:xfrm>
          </p:grpSpPr>
          <p:sp>
            <p:nvSpPr>
              <p:cNvPr id="77" name="Isosceles Triangle 76">
                <a:extLst>
                  <a:ext uri="{FF2B5EF4-FFF2-40B4-BE49-F238E27FC236}">
                    <a16:creationId xmlns:a16="http://schemas.microsoft.com/office/drawing/2014/main" id="{CB908EF7-3911-5211-2DAB-34C6562585A3}"/>
                  </a:ext>
                </a:extLst>
              </p:cNvPr>
              <p:cNvSpPr/>
              <p:nvPr/>
            </p:nvSpPr>
            <p:spPr>
              <a:xfrm rot="10800000">
                <a:off x="3172135" y="3350380"/>
                <a:ext cx="50318" cy="302925"/>
              </a:xfrm>
              <a:prstGeom prst="triangle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World" panose="020B0503020202020204" pitchFamily="34" charset="0"/>
                  <a:cs typeface="Avenir Next World" panose="020B0503020202020204" pitchFamily="34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E8BA688-CAE6-FE3A-614A-461EF4983F11}"/>
                  </a:ext>
                </a:extLst>
              </p:cNvPr>
              <p:cNvSpPr txBox="1"/>
              <p:nvPr/>
            </p:nvSpPr>
            <p:spPr>
              <a:xfrm>
                <a:off x="2939605" y="3153303"/>
                <a:ext cx="523042" cy="421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cs typeface="Avenir Next World" panose="020B05030202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9D86C28-1B9A-3786-B45C-2385F8D03B76}"/>
              </a:ext>
            </a:extLst>
          </p:cNvPr>
          <p:cNvGrpSpPr>
            <a:grpSpLocks noChangeAspect="1"/>
          </p:cNvGrpSpPr>
          <p:nvPr/>
        </p:nvGrpSpPr>
        <p:grpSpPr>
          <a:xfrm>
            <a:off x="8709886" y="3023221"/>
            <a:ext cx="344014" cy="319335"/>
            <a:chOff x="2939605" y="3167785"/>
            <a:chExt cx="523042" cy="48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A43E27B-4FC4-518B-1050-7352BCCDFD01}"/>
                </a:ext>
              </a:extLst>
            </p:cNvPr>
            <p:cNvSpPr/>
            <p:nvPr/>
          </p:nvSpPr>
          <p:spPr>
            <a:xfrm>
              <a:off x="3037490" y="3189884"/>
              <a:ext cx="319608" cy="320992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0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World" panose="020B0503020202020204" pitchFamily="34" charset="0"/>
                <a:cs typeface="Avenir Next World" panose="020B0503020202020204" pitchFamily="34" charset="0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9BABF28-C91C-080B-827D-6BF39D2CFC30}"/>
                </a:ext>
              </a:extLst>
            </p:cNvPr>
            <p:cNvGrpSpPr/>
            <p:nvPr/>
          </p:nvGrpSpPr>
          <p:grpSpPr>
            <a:xfrm>
              <a:off x="2939605" y="3167785"/>
              <a:ext cx="523042" cy="485520"/>
              <a:chOff x="2939605" y="3167785"/>
              <a:chExt cx="523042" cy="485520"/>
            </a:xfrm>
          </p:grpSpPr>
          <p:sp>
            <p:nvSpPr>
              <p:cNvPr id="85" name="Isosceles Triangle 84">
                <a:extLst>
                  <a:ext uri="{FF2B5EF4-FFF2-40B4-BE49-F238E27FC236}">
                    <a16:creationId xmlns:a16="http://schemas.microsoft.com/office/drawing/2014/main" id="{0D10A245-736F-72D6-80F0-E493F33887F3}"/>
                  </a:ext>
                </a:extLst>
              </p:cNvPr>
              <p:cNvSpPr/>
              <p:nvPr/>
            </p:nvSpPr>
            <p:spPr>
              <a:xfrm rot="10800000">
                <a:off x="3172135" y="3350380"/>
                <a:ext cx="50318" cy="302925"/>
              </a:xfrm>
              <a:prstGeom prst="triangle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World" panose="020B0503020202020204" pitchFamily="34" charset="0"/>
                  <a:cs typeface="Avenir Next World" panose="020B0503020202020204" pitchFamily="34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F76BFE3-B393-4EC5-CEB5-311338C4AD45}"/>
                  </a:ext>
                </a:extLst>
              </p:cNvPr>
              <p:cNvSpPr txBox="1"/>
              <p:nvPr/>
            </p:nvSpPr>
            <p:spPr>
              <a:xfrm>
                <a:off x="2939605" y="3167785"/>
                <a:ext cx="523042" cy="421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cs typeface="Avenir Next World" panose="020B0503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A54E91A-A287-B75C-2156-880B045447C9}"/>
              </a:ext>
            </a:extLst>
          </p:cNvPr>
          <p:cNvGrpSpPr>
            <a:grpSpLocks noChangeAspect="1"/>
          </p:cNvGrpSpPr>
          <p:nvPr/>
        </p:nvGrpSpPr>
        <p:grpSpPr>
          <a:xfrm>
            <a:off x="10760729" y="3924574"/>
            <a:ext cx="344013" cy="320662"/>
            <a:chOff x="2954087" y="3165765"/>
            <a:chExt cx="523042" cy="4875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B4F8E8A-E55F-8331-476D-EB0A0A2F573B}"/>
                </a:ext>
              </a:extLst>
            </p:cNvPr>
            <p:cNvSpPr/>
            <p:nvPr/>
          </p:nvSpPr>
          <p:spPr>
            <a:xfrm>
              <a:off x="3037490" y="3189884"/>
              <a:ext cx="319608" cy="320992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0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World" panose="020B0503020202020204" pitchFamily="34" charset="0"/>
                <a:cs typeface="Avenir Next World" panose="020B0503020202020204" pitchFamily="34" charset="0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DAFC87C-A113-F87F-FED1-B0A85549660C}"/>
                </a:ext>
              </a:extLst>
            </p:cNvPr>
            <p:cNvGrpSpPr/>
            <p:nvPr/>
          </p:nvGrpSpPr>
          <p:grpSpPr>
            <a:xfrm>
              <a:off x="2954087" y="3165765"/>
              <a:ext cx="523042" cy="487540"/>
              <a:chOff x="2954087" y="3165765"/>
              <a:chExt cx="523042" cy="487540"/>
            </a:xfrm>
          </p:grpSpPr>
          <p:sp>
            <p:nvSpPr>
              <p:cNvPr id="95" name="Isosceles Triangle 94">
                <a:extLst>
                  <a:ext uri="{FF2B5EF4-FFF2-40B4-BE49-F238E27FC236}">
                    <a16:creationId xmlns:a16="http://schemas.microsoft.com/office/drawing/2014/main" id="{AF3AF007-0B42-C3C8-5293-ADCB91938ADC}"/>
                  </a:ext>
                </a:extLst>
              </p:cNvPr>
              <p:cNvSpPr/>
              <p:nvPr/>
            </p:nvSpPr>
            <p:spPr>
              <a:xfrm rot="10800000">
                <a:off x="3172135" y="3350380"/>
                <a:ext cx="50318" cy="302925"/>
              </a:xfrm>
              <a:prstGeom prst="triangle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World" panose="020B0503020202020204" pitchFamily="34" charset="0"/>
                  <a:cs typeface="Avenir Next World" panose="020B0503020202020204" pitchFamily="34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C1DD2BC-82D9-FEAC-5D33-04EA047FF94F}"/>
                  </a:ext>
                </a:extLst>
              </p:cNvPr>
              <p:cNvSpPr txBox="1"/>
              <p:nvPr/>
            </p:nvSpPr>
            <p:spPr>
              <a:xfrm>
                <a:off x="2954087" y="3165765"/>
                <a:ext cx="523042" cy="421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cs typeface="Avenir Next World" panose="020B0503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5DF326A-54E5-DE1E-031F-16E256BE47CE}"/>
              </a:ext>
            </a:extLst>
          </p:cNvPr>
          <p:cNvGrpSpPr>
            <a:grpSpLocks noChangeAspect="1"/>
          </p:cNvGrpSpPr>
          <p:nvPr/>
        </p:nvGrpSpPr>
        <p:grpSpPr>
          <a:xfrm>
            <a:off x="9387937" y="3220836"/>
            <a:ext cx="344014" cy="310474"/>
            <a:chOff x="2953077" y="3181257"/>
            <a:chExt cx="523042" cy="47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273047D-B5A4-FA7C-8864-2565DB155502}"/>
                </a:ext>
              </a:extLst>
            </p:cNvPr>
            <p:cNvSpPr/>
            <p:nvPr/>
          </p:nvSpPr>
          <p:spPr>
            <a:xfrm>
              <a:off x="3037490" y="3189884"/>
              <a:ext cx="319608" cy="320992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0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World" panose="020B0503020202020204" pitchFamily="34" charset="0"/>
                <a:cs typeface="Avenir Next World" panose="020B0503020202020204" pitchFamily="34" charset="0"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2C80EF2-845E-234B-F0DD-6B1A354D278C}"/>
                </a:ext>
              </a:extLst>
            </p:cNvPr>
            <p:cNvGrpSpPr/>
            <p:nvPr/>
          </p:nvGrpSpPr>
          <p:grpSpPr>
            <a:xfrm>
              <a:off x="2953077" y="3181257"/>
              <a:ext cx="523042" cy="472048"/>
              <a:chOff x="2953077" y="3181257"/>
              <a:chExt cx="523042" cy="472048"/>
            </a:xfrm>
          </p:grpSpPr>
          <p:sp>
            <p:nvSpPr>
              <p:cNvPr id="105" name="Isosceles Triangle 104">
                <a:extLst>
                  <a:ext uri="{FF2B5EF4-FFF2-40B4-BE49-F238E27FC236}">
                    <a16:creationId xmlns:a16="http://schemas.microsoft.com/office/drawing/2014/main" id="{ECF23727-E74E-7203-88BB-FC5467DFB00C}"/>
                  </a:ext>
                </a:extLst>
              </p:cNvPr>
              <p:cNvSpPr/>
              <p:nvPr/>
            </p:nvSpPr>
            <p:spPr>
              <a:xfrm rot="10800000">
                <a:off x="3172135" y="3350380"/>
                <a:ext cx="50318" cy="302925"/>
              </a:xfrm>
              <a:prstGeom prst="triangle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World" panose="020B0503020202020204" pitchFamily="34" charset="0"/>
                  <a:cs typeface="Avenir Next World" panose="020B0503020202020204" pitchFamily="34" charset="0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8C32AEE-B920-32AE-0FC5-B150F4A7EBA8}"/>
                  </a:ext>
                </a:extLst>
              </p:cNvPr>
              <p:cNvSpPr txBox="1"/>
              <p:nvPr/>
            </p:nvSpPr>
            <p:spPr>
              <a:xfrm>
                <a:off x="2953077" y="3181257"/>
                <a:ext cx="523042" cy="421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cs typeface="Avenir Next World" panose="020B0503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B716A8E-DB23-4A7F-7F46-423021094080}"/>
              </a:ext>
            </a:extLst>
          </p:cNvPr>
          <p:cNvGrpSpPr>
            <a:grpSpLocks noChangeAspect="1"/>
          </p:cNvGrpSpPr>
          <p:nvPr/>
        </p:nvGrpSpPr>
        <p:grpSpPr>
          <a:xfrm>
            <a:off x="8916046" y="2444300"/>
            <a:ext cx="344014" cy="329524"/>
            <a:chOff x="2953077" y="3152293"/>
            <a:chExt cx="523042" cy="501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2CA0D87-C952-12E8-9BC6-FF94A3E8673D}"/>
                </a:ext>
              </a:extLst>
            </p:cNvPr>
            <p:cNvSpPr/>
            <p:nvPr/>
          </p:nvSpPr>
          <p:spPr>
            <a:xfrm>
              <a:off x="3037490" y="3189884"/>
              <a:ext cx="319608" cy="320992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0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World" panose="020B0503020202020204" pitchFamily="34" charset="0"/>
                <a:cs typeface="Avenir Next World" panose="020B050302020202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1B44E84-AFCA-4F19-9DD9-5A42E6EA46A1}"/>
                </a:ext>
              </a:extLst>
            </p:cNvPr>
            <p:cNvGrpSpPr/>
            <p:nvPr/>
          </p:nvGrpSpPr>
          <p:grpSpPr>
            <a:xfrm>
              <a:off x="2953077" y="3152293"/>
              <a:ext cx="523042" cy="501012"/>
              <a:chOff x="2953077" y="3152293"/>
              <a:chExt cx="523042" cy="501012"/>
            </a:xfrm>
          </p:grpSpPr>
          <p:sp>
            <p:nvSpPr>
              <p:cNvPr id="110" name="Isosceles Triangle 109">
                <a:extLst>
                  <a:ext uri="{FF2B5EF4-FFF2-40B4-BE49-F238E27FC236}">
                    <a16:creationId xmlns:a16="http://schemas.microsoft.com/office/drawing/2014/main" id="{F8A8879B-AC0B-D7B0-9BC4-46414302E321}"/>
                  </a:ext>
                </a:extLst>
              </p:cNvPr>
              <p:cNvSpPr/>
              <p:nvPr/>
            </p:nvSpPr>
            <p:spPr>
              <a:xfrm rot="10800000">
                <a:off x="3172135" y="3350380"/>
                <a:ext cx="50318" cy="302925"/>
              </a:xfrm>
              <a:prstGeom prst="triangle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World" panose="020B0503020202020204" pitchFamily="34" charset="0"/>
                  <a:cs typeface="Avenir Next World" panose="020B050302020202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50F5542D-8F43-C6E2-6324-0EC813CBE14E}"/>
                  </a:ext>
                </a:extLst>
              </p:cNvPr>
              <p:cNvSpPr txBox="1"/>
              <p:nvPr/>
            </p:nvSpPr>
            <p:spPr>
              <a:xfrm>
                <a:off x="2953077" y="3152293"/>
                <a:ext cx="523042" cy="421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cs typeface="Avenir Next World" panose="020B0503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5B25AAE-F23D-43CE-36EF-0359F8A9DCA9}"/>
              </a:ext>
            </a:extLst>
          </p:cNvPr>
          <p:cNvGrpSpPr>
            <a:grpSpLocks noChangeAspect="1"/>
          </p:cNvGrpSpPr>
          <p:nvPr/>
        </p:nvGrpSpPr>
        <p:grpSpPr>
          <a:xfrm>
            <a:off x="8533764" y="3426281"/>
            <a:ext cx="344014" cy="339049"/>
            <a:chOff x="2939605" y="3137811"/>
            <a:chExt cx="523042" cy="5154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1756D235-0AA7-4FBA-C91E-EC625B73CFA4}"/>
                </a:ext>
              </a:extLst>
            </p:cNvPr>
            <p:cNvSpPr/>
            <p:nvPr/>
          </p:nvSpPr>
          <p:spPr>
            <a:xfrm>
              <a:off x="3037490" y="3189884"/>
              <a:ext cx="319608" cy="320992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0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World" panose="020B0503020202020204" pitchFamily="34" charset="0"/>
                <a:cs typeface="Avenir Next World" panose="020B0503020202020204" pitchFamily="34" charset="0"/>
              </a:endParaRPr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D1F1A918-346B-C03A-5D0B-84EC38E2AAF6}"/>
                </a:ext>
              </a:extLst>
            </p:cNvPr>
            <p:cNvGrpSpPr/>
            <p:nvPr/>
          </p:nvGrpSpPr>
          <p:grpSpPr>
            <a:xfrm>
              <a:off x="2939605" y="3137811"/>
              <a:ext cx="523042" cy="515494"/>
              <a:chOff x="2939605" y="3137811"/>
              <a:chExt cx="523042" cy="515494"/>
            </a:xfrm>
          </p:grpSpPr>
          <p:sp>
            <p:nvSpPr>
              <p:cNvPr id="122" name="Isosceles Triangle 121">
                <a:extLst>
                  <a:ext uri="{FF2B5EF4-FFF2-40B4-BE49-F238E27FC236}">
                    <a16:creationId xmlns:a16="http://schemas.microsoft.com/office/drawing/2014/main" id="{10CDE4F9-67D9-9506-01AD-935A02F33516}"/>
                  </a:ext>
                </a:extLst>
              </p:cNvPr>
              <p:cNvSpPr/>
              <p:nvPr/>
            </p:nvSpPr>
            <p:spPr>
              <a:xfrm rot="10800000">
                <a:off x="3172135" y="3350380"/>
                <a:ext cx="50318" cy="302925"/>
              </a:xfrm>
              <a:prstGeom prst="triangle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World" panose="020B0503020202020204" pitchFamily="34" charset="0"/>
                  <a:cs typeface="Avenir Next World" panose="020B0503020202020204" pitchFamily="34" charset="0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E17338E-AD22-8570-2354-BC3FEBCBBD3A}"/>
                  </a:ext>
                </a:extLst>
              </p:cNvPr>
              <p:cNvSpPr txBox="1"/>
              <p:nvPr/>
            </p:nvSpPr>
            <p:spPr>
              <a:xfrm>
                <a:off x="2939605" y="3137811"/>
                <a:ext cx="523042" cy="421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cs typeface="Avenir Next World" panose="020B0503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A5033B1-866D-7559-A415-DD777E2F4E92}"/>
              </a:ext>
            </a:extLst>
          </p:cNvPr>
          <p:cNvGrpSpPr>
            <a:grpSpLocks noChangeAspect="1"/>
          </p:cNvGrpSpPr>
          <p:nvPr/>
        </p:nvGrpSpPr>
        <p:grpSpPr>
          <a:xfrm>
            <a:off x="8537261" y="2489849"/>
            <a:ext cx="344014" cy="329524"/>
            <a:chOff x="2939605" y="3152293"/>
            <a:chExt cx="523042" cy="501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A7C5411E-A385-0197-ED04-01703F2B41BF}"/>
                </a:ext>
              </a:extLst>
            </p:cNvPr>
            <p:cNvSpPr/>
            <p:nvPr/>
          </p:nvSpPr>
          <p:spPr>
            <a:xfrm>
              <a:off x="3037490" y="3189884"/>
              <a:ext cx="319608" cy="320992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0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World" panose="020B0503020202020204" pitchFamily="34" charset="0"/>
                <a:cs typeface="Avenir Next World" panose="020B050302020202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7CB14EEF-8729-F9B5-2F89-932284C83ECE}"/>
                </a:ext>
              </a:extLst>
            </p:cNvPr>
            <p:cNvGrpSpPr/>
            <p:nvPr/>
          </p:nvGrpSpPr>
          <p:grpSpPr>
            <a:xfrm>
              <a:off x="2939605" y="3152293"/>
              <a:ext cx="523042" cy="501012"/>
              <a:chOff x="2939605" y="3152293"/>
              <a:chExt cx="523042" cy="501012"/>
            </a:xfrm>
          </p:grpSpPr>
          <p:sp>
            <p:nvSpPr>
              <p:cNvPr id="132" name="Isosceles Triangle 131">
                <a:extLst>
                  <a:ext uri="{FF2B5EF4-FFF2-40B4-BE49-F238E27FC236}">
                    <a16:creationId xmlns:a16="http://schemas.microsoft.com/office/drawing/2014/main" id="{B748C062-D98F-CF13-8CE2-13E7545A148B}"/>
                  </a:ext>
                </a:extLst>
              </p:cNvPr>
              <p:cNvSpPr/>
              <p:nvPr/>
            </p:nvSpPr>
            <p:spPr>
              <a:xfrm rot="10800000">
                <a:off x="3172135" y="3350380"/>
                <a:ext cx="50318" cy="302925"/>
              </a:xfrm>
              <a:prstGeom prst="triangle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World" panose="020B0503020202020204" pitchFamily="34" charset="0"/>
                  <a:cs typeface="Avenir Next World" panose="020B0503020202020204" pitchFamily="34" charset="0"/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2AC31220-F3B6-0BE1-D740-32AB5240F614}"/>
                  </a:ext>
                </a:extLst>
              </p:cNvPr>
              <p:cNvSpPr txBox="1"/>
              <p:nvPr/>
            </p:nvSpPr>
            <p:spPr>
              <a:xfrm>
                <a:off x="2939605" y="3152293"/>
                <a:ext cx="523042" cy="421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>
                    <a:solidFill>
                      <a:srgbClr val="001E46"/>
                    </a:solidFill>
                    <a:cs typeface="Avenir Next World" panose="020B0503020202020204" pitchFamily="34" charset="0"/>
                  </a:rPr>
                  <a:t>2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E46"/>
                  </a:solidFill>
                  <a:effectLst/>
                  <a:uLnTx/>
                  <a:uFillTx/>
                  <a:cs typeface="Avenir Next World" panose="020B0503020202020204" pitchFamily="34" charset="0"/>
                </a:endParaRPr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AF97280-6073-C581-CF31-2B5DEC3D85DE}"/>
              </a:ext>
            </a:extLst>
          </p:cNvPr>
          <p:cNvGrpSpPr>
            <a:grpSpLocks noChangeAspect="1"/>
          </p:cNvGrpSpPr>
          <p:nvPr/>
        </p:nvGrpSpPr>
        <p:grpSpPr>
          <a:xfrm>
            <a:off x="8191158" y="3403609"/>
            <a:ext cx="344014" cy="330188"/>
            <a:chOff x="2939605" y="3151283"/>
            <a:chExt cx="523042" cy="5020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2E9E8DD-F139-2102-0A46-518754B1A829}"/>
                </a:ext>
              </a:extLst>
            </p:cNvPr>
            <p:cNvSpPr/>
            <p:nvPr/>
          </p:nvSpPr>
          <p:spPr>
            <a:xfrm>
              <a:off x="3037490" y="3189884"/>
              <a:ext cx="319608" cy="320992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0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World" panose="020B0503020202020204" pitchFamily="34" charset="0"/>
                <a:cs typeface="Avenir Next World" panose="020B0503020202020204" pitchFamily="34" charset="0"/>
              </a:endParaRP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DBBDB3AA-8344-2B27-D0C0-6214DE0B25A1}"/>
                </a:ext>
              </a:extLst>
            </p:cNvPr>
            <p:cNvGrpSpPr/>
            <p:nvPr/>
          </p:nvGrpSpPr>
          <p:grpSpPr>
            <a:xfrm>
              <a:off x="2939605" y="3151283"/>
              <a:ext cx="523042" cy="502022"/>
              <a:chOff x="2939605" y="3151283"/>
              <a:chExt cx="523042" cy="502022"/>
            </a:xfrm>
          </p:grpSpPr>
          <p:sp>
            <p:nvSpPr>
              <p:cNvPr id="137" name="Isosceles Triangle 136">
                <a:extLst>
                  <a:ext uri="{FF2B5EF4-FFF2-40B4-BE49-F238E27FC236}">
                    <a16:creationId xmlns:a16="http://schemas.microsoft.com/office/drawing/2014/main" id="{07B8E827-9CB5-EA8D-A5C8-2128A9C84EC3}"/>
                  </a:ext>
                </a:extLst>
              </p:cNvPr>
              <p:cNvSpPr/>
              <p:nvPr/>
            </p:nvSpPr>
            <p:spPr>
              <a:xfrm rot="10800000">
                <a:off x="3172135" y="3350380"/>
                <a:ext cx="50318" cy="302925"/>
              </a:xfrm>
              <a:prstGeom prst="triangle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World" panose="020B0503020202020204" pitchFamily="34" charset="0"/>
                  <a:cs typeface="Avenir Next World" panose="020B0503020202020204" pitchFamily="34" charset="0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403F41DC-AA05-5AC5-76A3-3E29CAB4D7CB}"/>
                  </a:ext>
                </a:extLst>
              </p:cNvPr>
              <p:cNvSpPr txBox="1"/>
              <p:nvPr/>
            </p:nvSpPr>
            <p:spPr>
              <a:xfrm>
                <a:off x="2939605" y="3151283"/>
                <a:ext cx="523042" cy="421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cs typeface="Avenir Next World" panose="020B0503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B1F96F5-87D0-1AFE-E7FB-1CE99DB9DE0F}"/>
              </a:ext>
            </a:extLst>
          </p:cNvPr>
          <p:cNvGrpSpPr>
            <a:grpSpLocks noChangeAspect="1"/>
          </p:cNvGrpSpPr>
          <p:nvPr/>
        </p:nvGrpSpPr>
        <p:grpSpPr>
          <a:xfrm>
            <a:off x="9127901" y="2891897"/>
            <a:ext cx="344014" cy="319335"/>
            <a:chOff x="2939605" y="3167785"/>
            <a:chExt cx="523042" cy="48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57F35141-4165-19D8-2BA4-10B3EE2A1E4B}"/>
                </a:ext>
              </a:extLst>
            </p:cNvPr>
            <p:cNvSpPr/>
            <p:nvPr/>
          </p:nvSpPr>
          <p:spPr>
            <a:xfrm>
              <a:off x="3037490" y="3189884"/>
              <a:ext cx="319608" cy="320992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0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World" panose="020B0503020202020204" pitchFamily="34" charset="0"/>
                <a:cs typeface="Avenir Next World" panose="020B0503020202020204" pitchFamily="34" charset="0"/>
              </a:endParaRP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8FF31C2-8724-F173-DE9D-875B7A9757AD}"/>
                </a:ext>
              </a:extLst>
            </p:cNvPr>
            <p:cNvGrpSpPr/>
            <p:nvPr/>
          </p:nvGrpSpPr>
          <p:grpSpPr>
            <a:xfrm>
              <a:off x="2939605" y="3167785"/>
              <a:ext cx="523042" cy="485520"/>
              <a:chOff x="2939605" y="3167785"/>
              <a:chExt cx="523042" cy="485520"/>
            </a:xfrm>
          </p:grpSpPr>
          <p:sp>
            <p:nvSpPr>
              <p:cNvPr id="144" name="Isosceles Triangle 143">
                <a:extLst>
                  <a:ext uri="{FF2B5EF4-FFF2-40B4-BE49-F238E27FC236}">
                    <a16:creationId xmlns:a16="http://schemas.microsoft.com/office/drawing/2014/main" id="{D1488A2E-330F-D246-4114-22DCF188DFBA}"/>
                  </a:ext>
                </a:extLst>
              </p:cNvPr>
              <p:cNvSpPr/>
              <p:nvPr/>
            </p:nvSpPr>
            <p:spPr>
              <a:xfrm rot="10800000">
                <a:off x="3172135" y="3350380"/>
                <a:ext cx="50318" cy="302925"/>
              </a:xfrm>
              <a:prstGeom prst="triangle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World" panose="020B0503020202020204" pitchFamily="34" charset="0"/>
                  <a:cs typeface="Avenir Next World" panose="020B0503020202020204" pitchFamily="34" charset="0"/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69DDD475-8133-D3A2-B57F-C923A1068444}"/>
                  </a:ext>
                </a:extLst>
              </p:cNvPr>
              <p:cNvSpPr txBox="1"/>
              <p:nvPr/>
            </p:nvSpPr>
            <p:spPr>
              <a:xfrm>
                <a:off x="2939605" y="3167785"/>
                <a:ext cx="523042" cy="421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01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E46"/>
                    </a:solidFill>
                    <a:effectLst/>
                    <a:uLnTx/>
                    <a:uFillTx/>
                    <a:cs typeface="Avenir Next World" panose="020B0503020202020204" pitchFamily="34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46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7BA659-6BED-2EA4-843D-89055257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design</a:t>
            </a:r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8C267DC-A154-CC6A-FF7B-A5BC4761A9CC}"/>
              </a:ext>
            </a:extLst>
          </p:cNvPr>
          <p:cNvSpPr>
            <a:spLocks/>
          </p:cNvSpPr>
          <p:nvPr/>
        </p:nvSpPr>
        <p:spPr>
          <a:xfrm>
            <a:off x="-547584" y="1219863"/>
            <a:ext cx="252021" cy="4914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/>
          <a:p>
            <a:pPr algn="l"/>
            <a:endParaRPr lang="en-PH" sz="12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D8DB1E-2029-29BA-D060-E2CEF8117C5D}"/>
              </a:ext>
            </a:extLst>
          </p:cNvPr>
          <p:cNvSpPr/>
          <p:nvPr/>
        </p:nvSpPr>
        <p:spPr>
          <a:xfrm>
            <a:off x="304797" y="1210711"/>
            <a:ext cx="11582400" cy="697971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b="1" dirty="0">
                <a:solidFill>
                  <a:schemeClr val="tx2"/>
                </a:solidFill>
              </a:rPr>
              <a:t>Prospective, randomized controlled, post-market trial conducted at 83 international sites</a:t>
            </a:r>
          </a:p>
          <a:p>
            <a:pPr algn="ctr"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All-comer trial with all surgical risk categories including bicuspid patients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3E6F05C7-F78F-2D23-84A0-81BE49536DCD}"/>
              </a:ext>
            </a:extLst>
          </p:cNvPr>
          <p:cNvSpPr txBox="1">
            <a:spLocks/>
          </p:cNvSpPr>
          <p:nvPr/>
        </p:nvSpPr>
        <p:spPr>
          <a:xfrm>
            <a:off x="3116014" y="6271235"/>
            <a:ext cx="8991604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*AVA ≤1.0 cm</a:t>
            </a:r>
            <a:r>
              <a:rPr lang="en-US" sz="1400" baseline="30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err="1">
                <a:solidFill>
                  <a:schemeClr val="tx1"/>
                </a:solidFill>
              </a:rPr>
              <a:t>AVAi</a:t>
            </a:r>
            <a:r>
              <a:rPr lang="en-US" sz="1400" dirty="0">
                <a:solidFill>
                  <a:schemeClr val="tx1"/>
                </a:solidFill>
              </a:rPr>
              <a:t> ≤0.6 cm</a:t>
            </a:r>
            <a:r>
              <a:rPr lang="en-US" sz="1400" baseline="30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/m</a:t>
            </a:r>
            <a:r>
              <a:rPr lang="en-US" sz="1400" baseline="30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) or mean gradient ≥40 mmHg or max velocity ≥4.0 m/s; 30-day predicted risk of surgical mortality &lt;15% by heart team assessment.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74B6724-A4C7-9548-1F73-A5BD96336BFE}"/>
              </a:ext>
            </a:extLst>
          </p:cNvPr>
          <p:cNvSpPr/>
          <p:nvPr/>
        </p:nvSpPr>
        <p:spPr>
          <a:xfrm>
            <a:off x="4370531" y="3237678"/>
            <a:ext cx="3450937" cy="697971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</a:rPr>
              <a:t>Randomization</a:t>
            </a:r>
            <a:endParaRPr lang="en-US" dirty="0">
              <a:solidFill>
                <a:schemeClr val="tx2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1:1 stratified by site &amp; sex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B95135B-3255-237A-7092-BA492A61280C}"/>
              </a:ext>
            </a:extLst>
          </p:cNvPr>
          <p:cNvSpPr/>
          <p:nvPr/>
        </p:nvSpPr>
        <p:spPr>
          <a:xfrm>
            <a:off x="771527" y="4074391"/>
            <a:ext cx="3657600" cy="69797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SEV (N=355) 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1700" dirty="0">
                <a:solidFill>
                  <a:schemeClr val="bg1"/>
                </a:solidFill>
              </a:rPr>
              <a:t>Medtronic Evolut PRO/PRO+/FX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676AC60-A194-94F2-A59F-1C14F80C56E2}"/>
              </a:ext>
            </a:extLst>
          </p:cNvPr>
          <p:cNvSpPr/>
          <p:nvPr/>
        </p:nvSpPr>
        <p:spPr>
          <a:xfrm>
            <a:off x="7791449" y="4055376"/>
            <a:ext cx="3657600" cy="697971"/>
          </a:xfrm>
          <a:prstGeom prst="rect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BEV (N=361)</a:t>
            </a:r>
          </a:p>
          <a:p>
            <a:pPr algn="ctr">
              <a:spcAft>
                <a:spcPts val="600"/>
              </a:spcAft>
            </a:pPr>
            <a:r>
              <a:rPr lang="en-US" sz="1700" dirty="0">
                <a:solidFill>
                  <a:schemeClr val="bg1"/>
                </a:solidFill>
              </a:rPr>
              <a:t>Edwards SAPIEN 3/SAPIEN 3 Ultra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0E0284E-3F84-0BA7-DDC5-2B60AD93C2E8}"/>
              </a:ext>
            </a:extLst>
          </p:cNvPr>
          <p:cNvSpPr/>
          <p:nvPr/>
        </p:nvSpPr>
        <p:spPr>
          <a:xfrm>
            <a:off x="0" y="4912591"/>
            <a:ext cx="12192000" cy="11887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B99CE07-0AF8-487E-636E-BFA0B47EE203}"/>
              </a:ext>
            </a:extLst>
          </p:cNvPr>
          <p:cNvSpPr txBox="1"/>
          <p:nvPr/>
        </p:nvSpPr>
        <p:spPr>
          <a:xfrm>
            <a:off x="304797" y="5082470"/>
            <a:ext cx="11582407" cy="246221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ＭＳ Ｐゴシック" charset="0"/>
                <a:cs typeface="Avenir Next World" panose="020B0503020202020204" pitchFamily="34" charset="0"/>
              </a:rPr>
              <a:t>Co-Primary Endpoints at 1 year with planned 5-year follow-up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2B113BB-A2C8-817E-1CD6-B8A16A2F7C71}"/>
              </a:ext>
            </a:extLst>
          </p:cNvPr>
          <p:cNvSpPr/>
          <p:nvPr/>
        </p:nvSpPr>
        <p:spPr>
          <a:xfrm>
            <a:off x="2695575" y="2228771"/>
            <a:ext cx="7531100" cy="697971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  <a:defRPr/>
            </a:pP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3494B67-9371-6DE0-8657-7587D368CBE7}"/>
              </a:ext>
            </a:extLst>
          </p:cNvPr>
          <p:cNvSpPr/>
          <p:nvPr/>
        </p:nvSpPr>
        <p:spPr>
          <a:xfrm>
            <a:off x="3039051" y="2454646"/>
            <a:ext cx="1641578" cy="26444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chemeClr val="tx2"/>
                </a:solidFill>
              </a:rPr>
              <a:t>Key eligibility</a:t>
            </a:r>
          </a:p>
        </p:txBody>
      </p:sp>
      <p:pic>
        <p:nvPicPr>
          <p:cNvPr id="155" name="Graphic 154">
            <a:extLst>
              <a:ext uri="{FF2B5EF4-FFF2-40B4-BE49-F238E27FC236}">
                <a16:creationId xmlns:a16="http://schemas.microsoft.com/office/drawing/2014/main" id="{F6967049-225B-4921-A9E4-5D37E2F31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04664" y="2370912"/>
            <a:ext cx="178596" cy="178596"/>
          </a:xfrm>
          <a:prstGeom prst="rect">
            <a:avLst/>
          </a:prstGeom>
        </p:spPr>
      </p:pic>
      <p:sp>
        <p:nvSpPr>
          <p:cNvPr id="156" name="TextBox 48, chunk 1">
            <a:extLst>
              <a:ext uri="{FF2B5EF4-FFF2-40B4-BE49-F238E27FC236}">
                <a16:creationId xmlns:a16="http://schemas.microsoft.com/office/drawing/2014/main" id="{84769BD5-2637-3BD7-4B7D-CA1372612341}"/>
              </a:ext>
            </a:extLst>
          </p:cNvPr>
          <p:cNvSpPr txBox="1"/>
          <p:nvPr/>
        </p:nvSpPr>
        <p:spPr>
          <a:xfrm>
            <a:off x="5280991" y="2320214"/>
            <a:ext cx="4661650" cy="264446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noAutofit/>
          </a:bodyPr>
          <a:lstStyle>
            <a:defPPr>
              <a:defRPr lang="en-US"/>
            </a:defPPr>
            <a:lvl1pPr marR="0" lvl="0" defTabSz="914400" fontAlgn="base">
              <a:lnSpc>
                <a:spcPct val="100000"/>
              </a:lnSpc>
              <a:spcBef>
                <a:spcPct val="0"/>
              </a:spcBef>
              <a:buClrTx/>
              <a:buSzTx/>
              <a:tabLst/>
              <a:defRPr kumimoji="0" sz="1200" i="0" strike="noStrike" cap="none" spc="0" normalizeH="0" baseline="0">
                <a:ln>
                  <a:noFill/>
                </a:ln>
                <a:effectLst/>
                <a:uLnTx/>
                <a:uFillTx/>
                <a:ea typeface="ＭＳ Ｐゴシック" charset="0"/>
                <a:cs typeface="Avenir Next World" panose="020B0503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venir Next World" panose="020B0503020202020204" pitchFamily="34" charset="0"/>
              </a:rPr>
              <a:t>Symptomatic severe AS*</a:t>
            </a:r>
          </a:p>
        </p:txBody>
      </p:sp>
      <p:pic>
        <p:nvPicPr>
          <p:cNvPr id="157" name="Graphic 156">
            <a:extLst>
              <a:ext uri="{FF2B5EF4-FFF2-40B4-BE49-F238E27FC236}">
                <a16:creationId xmlns:a16="http://schemas.microsoft.com/office/drawing/2014/main" id="{554A3EBE-2A20-A908-20B0-46D38405E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04664" y="2670553"/>
            <a:ext cx="178596" cy="178596"/>
          </a:xfrm>
          <a:prstGeom prst="rect">
            <a:avLst/>
          </a:prstGeom>
        </p:spPr>
      </p:pic>
      <p:sp>
        <p:nvSpPr>
          <p:cNvPr id="158" name="TextBox 48, chunk 1">
            <a:extLst>
              <a:ext uri="{FF2B5EF4-FFF2-40B4-BE49-F238E27FC236}">
                <a16:creationId xmlns:a16="http://schemas.microsoft.com/office/drawing/2014/main" id="{4F7B50C1-8F3F-4FA1-E716-DF8EAF027174}"/>
              </a:ext>
            </a:extLst>
          </p:cNvPr>
          <p:cNvSpPr txBox="1"/>
          <p:nvPr/>
        </p:nvSpPr>
        <p:spPr>
          <a:xfrm>
            <a:off x="5280991" y="2619855"/>
            <a:ext cx="4661651" cy="264446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noAutofit/>
          </a:bodyPr>
          <a:lstStyle>
            <a:defPPr>
              <a:defRPr lang="en-US"/>
            </a:defPPr>
            <a:lvl1pPr marR="0" lvl="0" defTabSz="914400" fontAlgn="base">
              <a:lnSpc>
                <a:spcPct val="100000"/>
              </a:lnSpc>
              <a:spcBef>
                <a:spcPct val="0"/>
              </a:spcBef>
              <a:buClrTx/>
              <a:buSzTx/>
              <a:tabLst/>
              <a:defRPr kumimoji="0" sz="1200" i="0" strike="noStrike" cap="none" spc="0" normalizeH="0" baseline="0">
                <a:ln>
                  <a:noFill/>
                </a:ln>
                <a:effectLst/>
                <a:uLnTx/>
                <a:uFillTx/>
                <a:ea typeface="ＭＳ Ｐゴシック" charset="0"/>
                <a:cs typeface="Avenir Next World" panose="020B0503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venir Next World" panose="020B0503020202020204" pitchFamily="34" charset="0"/>
              </a:rPr>
              <a:t>Small aortic annulus (</a:t>
            </a:r>
            <a:r>
              <a:rPr kumimoji="0" lang="en-US" sz="18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venir Next World" panose="020B0503020202020204" pitchFamily="34" charset="0"/>
              </a:rPr>
              <a:t>&lt;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venir Next World" panose="020B0503020202020204" pitchFamily="34" charset="0"/>
              </a:rPr>
              <a:t> 430 mm</a:t>
            </a:r>
            <a:r>
              <a:rPr kumimoji="0" lang="en-US" sz="18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venir Next World" panose="020B0503020202020204" pitchFamily="34" charset="0"/>
              </a:rPr>
              <a:t>2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venir Next World" panose="020B0503020202020204" pitchFamily="34" charset="0"/>
              </a:rPr>
              <a:t> by MDCT)</a:t>
            </a:r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02F3733F-4D82-F1BA-8AAA-E1E356CAD57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42728" y="2071108"/>
            <a:ext cx="306545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F9CEC759-7911-17AA-2E2E-279D10FB33B1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42728" y="3082209"/>
            <a:ext cx="306545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6E526E60-67DE-96D2-7E6E-330BB08556B8}"/>
              </a:ext>
            </a:extLst>
          </p:cNvPr>
          <p:cNvCxnSpPr>
            <a:cxnSpLocks/>
          </p:cNvCxnSpPr>
          <p:nvPr/>
        </p:nvCxnSpPr>
        <p:spPr>
          <a:xfrm rot="16200000" flipH="1">
            <a:off x="9380683" y="3823094"/>
            <a:ext cx="457200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23A3736-16FE-F28A-D171-6E67B84CB700}"/>
              </a:ext>
            </a:extLst>
          </p:cNvPr>
          <p:cNvCxnSpPr>
            <a:cxnSpLocks/>
            <a:stCxn id="147" idx="3"/>
          </p:cNvCxnSpPr>
          <p:nvPr/>
        </p:nvCxnSpPr>
        <p:spPr>
          <a:xfrm>
            <a:off x="7821468" y="3586664"/>
            <a:ext cx="178308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32230B88-7E17-9363-30D4-43B53A55453A}"/>
              </a:ext>
            </a:extLst>
          </p:cNvPr>
          <p:cNvCxnSpPr>
            <a:cxnSpLocks/>
          </p:cNvCxnSpPr>
          <p:nvPr/>
        </p:nvCxnSpPr>
        <p:spPr>
          <a:xfrm rot="5400000">
            <a:off x="2373168" y="3815262"/>
            <a:ext cx="457200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0CD93BC8-1997-A38E-E777-F71ED7F5FA00}"/>
              </a:ext>
            </a:extLst>
          </p:cNvPr>
          <p:cNvCxnSpPr>
            <a:cxnSpLocks/>
          </p:cNvCxnSpPr>
          <p:nvPr/>
        </p:nvCxnSpPr>
        <p:spPr>
          <a:xfrm flipH="1">
            <a:off x="2592244" y="3586664"/>
            <a:ext cx="178308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70F42BF-6CBF-AE9B-B4DE-CDB1A674DC47}"/>
              </a:ext>
            </a:extLst>
          </p:cNvPr>
          <p:cNvSpPr txBox="1"/>
          <p:nvPr/>
        </p:nvSpPr>
        <p:spPr>
          <a:xfrm>
            <a:off x="1343024" y="5417426"/>
            <a:ext cx="8201025" cy="83157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Co-Primary Endpoint 1: Composite of mortality, disabling stroke, or heart failure rehospitalization through 12 months</a:t>
            </a:r>
          </a:p>
          <a:p>
            <a:pPr algn="l"/>
            <a:r>
              <a:rPr lang="en-US" sz="1600" dirty="0">
                <a:solidFill>
                  <a:schemeClr val="tx2"/>
                </a:solidFill>
              </a:rPr>
              <a:t>Co-Primary Endpoint 2: Bioprosthetic valve dysfunction through 12 months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C5D0BC-87DD-2E9F-52E1-A287F249D8D0}"/>
              </a:ext>
            </a:extLst>
          </p:cNvPr>
          <p:cNvSpPr txBox="1"/>
          <p:nvPr/>
        </p:nvSpPr>
        <p:spPr>
          <a:xfrm>
            <a:off x="4943701" y="4258491"/>
            <a:ext cx="2406330" cy="3257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/>
              <a:t>716 patients treated</a:t>
            </a:r>
          </a:p>
        </p:txBody>
      </p:sp>
    </p:spTree>
    <p:extLst>
      <p:ext uri="{BB962C8B-B14F-4D97-AF65-F5344CB8AC3E}">
        <p14:creationId xmlns:p14="http://schemas.microsoft.com/office/powerpoint/2010/main" val="136802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58A1D3A-CC6C-A4C9-1CAB-24DBA89E4DA3}"/>
              </a:ext>
            </a:extLst>
          </p:cNvPr>
          <p:cNvCxnSpPr>
            <a:cxnSpLocks/>
          </p:cNvCxnSpPr>
          <p:nvPr/>
        </p:nvCxnSpPr>
        <p:spPr>
          <a:xfrm>
            <a:off x="8293335" y="2114291"/>
            <a:ext cx="0" cy="100584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1BED7D2-5862-9CED-0E69-EB6C1B3693A8}"/>
              </a:ext>
            </a:extLst>
          </p:cNvPr>
          <p:cNvSpPr/>
          <p:nvPr/>
        </p:nvSpPr>
        <p:spPr>
          <a:xfrm>
            <a:off x="2826685" y="5678799"/>
            <a:ext cx="6652983" cy="486417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chemeClr val="tx2"/>
                </a:solidFill>
                <a:ea typeface="ＭＳ Ｐゴシック" charset="0"/>
                <a:cs typeface="Avenir Next World" panose="020B0503020202020204" pitchFamily="34" charset="0"/>
              </a:rPr>
              <a:t>98% completed the 12-month trial visit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18A453-73FB-57FE-B3DD-68157CF25222}"/>
              </a:ext>
            </a:extLst>
          </p:cNvPr>
          <p:cNvSpPr/>
          <p:nvPr/>
        </p:nvSpPr>
        <p:spPr>
          <a:xfrm>
            <a:off x="2822333" y="1594386"/>
            <a:ext cx="2363960" cy="822960"/>
          </a:xfrm>
          <a:prstGeom prst="rect">
            <a:avLst/>
          </a:prstGeom>
          <a:solidFill>
            <a:schemeClr val="accent1"/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b="1" dirty="0">
                <a:solidFill>
                  <a:schemeClr val="bg1"/>
                </a:solidFill>
              </a:rPr>
              <a:t>ITT SEV</a:t>
            </a:r>
          </a:p>
          <a:p>
            <a:pPr algn="ctr">
              <a:spcAft>
                <a:spcPts val="300"/>
              </a:spcAft>
            </a:pPr>
            <a:r>
              <a:rPr lang="en-US" sz="1600" b="1" dirty="0">
                <a:solidFill>
                  <a:schemeClr val="bg1"/>
                </a:solidFill>
              </a:rPr>
              <a:t>N=366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93D535-D200-2F29-99FC-72F40B45394E}"/>
              </a:ext>
            </a:extLst>
          </p:cNvPr>
          <p:cNvSpPr/>
          <p:nvPr/>
        </p:nvSpPr>
        <p:spPr>
          <a:xfrm>
            <a:off x="7111355" y="1594386"/>
            <a:ext cx="2363960" cy="822960"/>
          </a:xfrm>
          <a:prstGeom prst="rect">
            <a:avLst/>
          </a:prstGeom>
          <a:solidFill>
            <a:schemeClr val="accent6"/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b="1" dirty="0">
                <a:solidFill>
                  <a:schemeClr val="bg1"/>
                </a:solidFill>
              </a:rPr>
              <a:t>ITT BEV</a:t>
            </a:r>
          </a:p>
          <a:p>
            <a:pPr algn="ctr">
              <a:spcAft>
                <a:spcPts val="300"/>
              </a:spcAft>
            </a:pPr>
            <a:r>
              <a:rPr lang="en-US" sz="1600" b="1" dirty="0">
                <a:solidFill>
                  <a:schemeClr val="bg1"/>
                </a:solidFill>
              </a:rPr>
              <a:t>N=371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DA6F3A-9E38-CAEA-A5A7-3B0407F6BF4C}"/>
              </a:ext>
            </a:extLst>
          </p:cNvPr>
          <p:cNvSpPr/>
          <p:nvPr/>
        </p:nvSpPr>
        <p:spPr>
          <a:xfrm>
            <a:off x="313626" y="3651133"/>
            <a:ext cx="2286000" cy="118871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400" dirty="0">
                <a:solidFill>
                  <a:schemeClr val="tx1"/>
                </a:solidFill>
              </a:rPr>
              <a:t>1 Not implanted</a:t>
            </a:r>
          </a:p>
          <a:p>
            <a:pPr marL="171450" indent="-171450" algn="ctr">
              <a:spcAft>
                <a:spcPts val="300"/>
              </a:spcAft>
            </a:pPr>
            <a:r>
              <a:rPr lang="en-US" sz="1400" dirty="0">
                <a:solidFill>
                  <a:schemeClr val="tx1"/>
                </a:solidFill>
              </a:rPr>
              <a:t>4 Crossovers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A2FA92E-9C53-3FF4-A8A0-D575CE8C9712}"/>
              </a:ext>
            </a:extLst>
          </p:cNvPr>
          <p:cNvSpPr/>
          <p:nvPr/>
        </p:nvSpPr>
        <p:spPr>
          <a:xfrm>
            <a:off x="5008235" y="913871"/>
            <a:ext cx="2103120" cy="34624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</a:rPr>
              <a:t>737 Randomized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C2DCEE6-3DB6-4B03-D305-BE470FD7BD20}"/>
              </a:ext>
            </a:extLst>
          </p:cNvPr>
          <p:cNvSpPr/>
          <p:nvPr/>
        </p:nvSpPr>
        <p:spPr>
          <a:xfrm>
            <a:off x="304799" y="2092010"/>
            <a:ext cx="2286000" cy="1188720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400" dirty="0">
                <a:solidFill>
                  <a:schemeClr val="tx1"/>
                </a:solidFill>
              </a:rPr>
              <a:t>10 Exited prior to procedure</a:t>
            </a:r>
          </a:p>
          <a:p>
            <a:pPr algn="ctr">
              <a:spcAft>
                <a:spcPts val="300"/>
              </a:spcAft>
            </a:pPr>
            <a:r>
              <a:rPr lang="en-US" sz="1400" dirty="0">
                <a:solidFill>
                  <a:schemeClr val="tx1"/>
                </a:solidFill>
              </a:rPr>
              <a:t>1 Net loss to crossovers</a:t>
            </a:r>
          </a:p>
          <a:p>
            <a:pPr indent="225425" algn="ctr">
              <a:spcAft>
                <a:spcPts val="300"/>
              </a:spcAft>
            </a:pPr>
            <a:r>
              <a:rPr lang="en-US" sz="1400" dirty="0">
                <a:solidFill>
                  <a:schemeClr val="tx1"/>
                </a:solidFill>
              </a:rPr>
              <a:t>[2 SEV to BEV]</a:t>
            </a:r>
          </a:p>
          <a:p>
            <a:pPr indent="225425" algn="ctr">
              <a:spcAft>
                <a:spcPts val="300"/>
              </a:spcAft>
            </a:pPr>
            <a:r>
              <a:rPr lang="en-US" sz="1400" dirty="0">
                <a:solidFill>
                  <a:schemeClr val="tx1"/>
                </a:solidFill>
              </a:rPr>
              <a:t>[1 BEV to SEV]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F33FB32-9609-2902-46BB-198F258A4A9C}"/>
              </a:ext>
            </a:extLst>
          </p:cNvPr>
          <p:cNvSpPr/>
          <p:nvPr/>
        </p:nvSpPr>
        <p:spPr>
          <a:xfrm>
            <a:off x="9768256" y="2139443"/>
            <a:ext cx="2286000" cy="1188720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400" dirty="0">
                <a:solidFill>
                  <a:schemeClr val="tx1"/>
                </a:solidFill>
              </a:rPr>
              <a:t>11 Exited prior to procedure</a:t>
            </a:r>
          </a:p>
          <a:p>
            <a:pPr algn="ctr">
              <a:spcAft>
                <a:spcPts val="300"/>
              </a:spcAft>
            </a:pPr>
            <a:r>
              <a:rPr lang="en-US" sz="1400" dirty="0">
                <a:solidFill>
                  <a:schemeClr val="tx1"/>
                </a:solidFill>
              </a:rPr>
              <a:t>[+1 Net gain to crossovers]</a:t>
            </a:r>
          </a:p>
          <a:p>
            <a:pPr algn="ctr">
              <a:spcAft>
                <a:spcPts val="300"/>
              </a:spcAft>
            </a:pPr>
            <a:r>
              <a:rPr lang="en-US" sz="1400" dirty="0">
                <a:solidFill>
                  <a:schemeClr val="tx1"/>
                </a:solidFill>
              </a:rPr>
              <a:t>[2 SEV to BEV]</a:t>
            </a:r>
          </a:p>
          <a:p>
            <a:pPr algn="ctr">
              <a:spcAft>
                <a:spcPts val="300"/>
              </a:spcAft>
            </a:pPr>
            <a:r>
              <a:rPr lang="en-US" sz="1400" dirty="0">
                <a:solidFill>
                  <a:schemeClr val="tx1"/>
                </a:solidFill>
              </a:rPr>
              <a:t>[1 BEV to SEV]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F21A5D-680B-0B1B-A0F5-92286F7E4764}"/>
              </a:ext>
            </a:extLst>
          </p:cNvPr>
          <p:cNvSpPr/>
          <p:nvPr/>
        </p:nvSpPr>
        <p:spPr>
          <a:xfrm>
            <a:off x="9768256" y="3990567"/>
            <a:ext cx="2286000" cy="548640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400" dirty="0">
                <a:solidFill>
                  <a:schemeClr val="tx1"/>
                </a:solidFill>
              </a:rPr>
              <a:t>0 Not implanted</a:t>
            </a:r>
          </a:p>
          <a:p>
            <a:pPr algn="ctr">
              <a:spcAft>
                <a:spcPts val="300"/>
              </a:spcAft>
            </a:pPr>
            <a:r>
              <a:rPr lang="en-US" sz="1400" dirty="0">
                <a:solidFill>
                  <a:schemeClr val="tx1"/>
                </a:solidFill>
              </a:rPr>
              <a:t>0 Crossovers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F15EFB-1CCA-4D83-394A-8FD36426850E}"/>
              </a:ext>
            </a:extLst>
          </p:cNvPr>
          <p:cNvCxnSpPr>
            <a:cxnSpLocks/>
          </p:cNvCxnSpPr>
          <p:nvPr/>
        </p:nvCxnSpPr>
        <p:spPr>
          <a:xfrm flipH="1">
            <a:off x="4008970" y="1408844"/>
            <a:ext cx="0" cy="18554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F71A8DF-F7A4-E64F-692B-371276D7A4D2}"/>
              </a:ext>
            </a:extLst>
          </p:cNvPr>
          <p:cNvCxnSpPr>
            <a:cxnSpLocks/>
          </p:cNvCxnSpPr>
          <p:nvPr/>
        </p:nvCxnSpPr>
        <p:spPr>
          <a:xfrm flipH="1">
            <a:off x="8297387" y="1408844"/>
            <a:ext cx="0" cy="18554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064C3D-36C7-4519-3DAE-8C37B0D3BFDC}"/>
              </a:ext>
            </a:extLst>
          </p:cNvPr>
          <p:cNvCxnSpPr>
            <a:cxnSpLocks/>
          </p:cNvCxnSpPr>
          <p:nvPr/>
        </p:nvCxnSpPr>
        <p:spPr>
          <a:xfrm>
            <a:off x="4008968" y="1408844"/>
            <a:ext cx="429768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8EB60CF-60D7-BD01-5CA5-2C9CDDA169D9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4004313" y="2417346"/>
            <a:ext cx="0" cy="70278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CCA4657-9A15-8F2A-2D97-95852FE50205}"/>
              </a:ext>
            </a:extLst>
          </p:cNvPr>
          <p:cNvCxnSpPr>
            <a:cxnSpLocks/>
          </p:cNvCxnSpPr>
          <p:nvPr/>
        </p:nvCxnSpPr>
        <p:spPr>
          <a:xfrm>
            <a:off x="4004313" y="3601827"/>
            <a:ext cx="0" cy="100584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2DBBCCB-3D44-56AE-B60B-A10CFB92AD7A}"/>
              </a:ext>
            </a:extLst>
          </p:cNvPr>
          <p:cNvCxnSpPr>
            <a:cxnSpLocks/>
          </p:cNvCxnSpPr>
          <p:nvPr/>
        </p:nvCxnSpPr>
        <p:spPr>
          <a:xfrm>
            <a:off x="8293335" y="3591069"/>
            <a:ext cx="0" cy="100584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2D5E3DC-1498-8253-4C16-1228E4D644AE}"/>
              </a:ext>
            </a:extLst>
          </p:cNvPr>
          <p:cNvCxnSpPr>
            <a:cxnSpLocks/>
          </p:cNvCxnSpPr>
          <p:nvPr/>
        </p:nvCxnSpPr>
        <p:spPr>
          <a:xfrm flipH="1">
            <a:off x="2584386" y="2687157"/>
            <a:ext cx="1423061" cy="1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BCD57E8-7BF3-F275-D917-D66174F5E4B6}"/>
              </a:ext>
            </a:extLst>
          </p:cNvPr>
          <p:cNvCxnSpPr>
            <a:cxnSpLocks/>
          </p:cNvCxnSpPr>
          <p:nvPr/>
        </p:nvCxnSpPr>
        <p:spPr>
          <a:xfrm flipH="1">
            <a:off x="2578113" y="4230603"/>
            <a:ext cx="1423061" cy="1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9C16DBD-1A44-F6F5-EFA2-804C121A2797}"/>
              </a:ext>
            </a:extLst>
          </p:cNvPr>
          <p:cNvCxnSpPr>
            <a:cxnSpLocks/>
          </p:cNvCxnSpPr>
          <p:nvPr/>
        </p:nvCxnSpPr>
        <p:spPr>
          <a:xfrm>
            <a:off x="8293335" y="2713198"/>
            <a:ext cx="1423061" cy="1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CA31320-97D4-1DE0-F05F-CE523592A65E}"/>
              </a:ext>
            </a:extLst>
          </p:cNvPr>
          <p:cNvCxnSpPr>
            <a:cxnSpLocks/>
          </p:cNvCxnSpPr>
          <p:nvPr/>
        </p:nvCxnSpPr>
        <p:spPr>
          <a:xfrm>
            <a:off x="8293335" y="4252476"/>
            <a:ext cx="1423061" cy="1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itle 91">
            <a:extLst>
              <a:ext uri="{FF2B5EF4-FFF2-40B4-BE49-F238E27FC236}">
                <a16:creationId xmlns:a16="http://schemas.microsoft.com/office/drawing/2014/main" id="{421AB7C1-E892-8CD7-2786-9960FBAC8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flow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C025EC-EC19-4E86-70DC-A4F04CC2DBC1}"/>
              </a:ext>
            </a:extLst>
          </p:cNvPr>
          <p:cNvSpPr/>
          <p:nvPr/>
        </p:nvSpPr>
        <p:spPr>
          <a:xfrm>
            <a:off x="5101617" y="3327989"/>
            <a:ext cx="2103120" cy="34624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</a:rPr>
              <a:t>716 As-Treated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F24930-5B7D-E12D-B57E-EDAB4AC60851}"/>
              </a:ext>
            </a:extLst>
          </p:cNvPr>
          <p:cNvSpPr/>
          <p:nvPr/>
        </p:nvSpPr>
        <p:spPr>
          <a:xfrm>
            <a:off x="5107708" y="4831631"/>
            <a:ext cx="2103120" cy="34624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</a:rPr>
              <a:t>715 Implanted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FC726C2-A9D6-6621-A8AB-336A43E88927}"/>
              </a:ext>
            </a:extLst>
          </p:cNvPr>
          <p:cNvSpPr/>
          <p:nvPr/>
        </p:nvSpPr>
        <p:spPr>
          <a:xfrm>
            <a:off x="2822333" y="3087394"/>
            <a:ext cx="2363960" cy="822960"/>
          </a:xfrm>
          <a:prstGeom prst="rect">
            <a:avLst/>
          </a:prstGeom>
          <a:solidFill>
            <a:schemeClr val="accent1"/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b="1" dirty="0">
                <a:solidFill>
                  <a:schemeClr val="bg1"/>
                </a:solidFill>
              </a:rPr>
              <a:t>AT SEV</a:t>
            </a:r>
          </a:p>
          <a:p>
            <a:pPr algn="ctr">
              <a:spcAft>
                <a:spcPts val="300"/>
              </a:spcAft>
            </a:pPr>
            <a:r>
              <a:rPr lang="en-US" sz="1600" b="1" dirty="0">
                <a:solidFill>
                  <a:schemeClr val="bg1"/>
                </a:solidFill>
              </a:rPr>
              <a:t>N=355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AD6E050-801B-B2E8-CBDB-060B2023BE4C}"/>
              </a:ext>
            </a:extLst>
          </p:cNvPr>
          <p:cNvSpPr/>
          <p:nvPr/>
        </p:nvSpPr>
        <p:spPr>
          <a:xfrm>
            <a:off x="7111355" y="3087394"/>
            <a:ext cx="2363960" cy="822960"/>
          </a:xfrm>
          <a:prstGeom prst="rect">
            <a:avLst/>
          </a:prstGeom>
          <a:solidFill>
            <a:schemeClr val="accent6"/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b="1" dirty="0">
                <a:solidFill>
                  <a:schemeClr val="bg1"/>
                </a:solidFill>
              </a:rPr>
              <a:t>AT BEV</a:t>
            </a:r>
          </a:p>
          <a:p>
            <a:pPr algn="ctr">
              <a:spcAft>
                <a:spcPts val="300"/>
              </a:spcAft>
            </a:pPr>
            <a:r>
              <a:rPr lang="en-US" sz="1600" b="1" dirty="0">
                <a:solidFill>
                  <a:schemeClr val="bg1"/>
                </a:solidFill>
              </a:rPr>
              <a:t>N=361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BA0B0B-9F34-1C86-8A5A-789D8DFCCF8C}"/>
              </a:ext>
            </a:extLst>
          </p:cNvPr>
          <p:cNvSpPr/>
          <p:nvPr/>
        </p:nvSpPr>
        <p:spPr>
          <a:xfrm>
            <a:off x="2822333" y="4580402"/>
            <a:ext cx="2363960" cy="822960"/>
          </a:xfrm>
          <a:prstGeom prst="rect">
            <a:avLst/>
          </a:prstGeom>
          <a:solidFill>
            <a:schemeClr val="accent1"/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b="1" dirty="0">
                <a:solidFill>
                  <a:schemeClr val="bg1"/>
                </a:solidFill>
              </a:rPr>
              <a:t>Implanted SEV</a:t>
            </a:r>
          </a:p>
          <a:p>
            <a:pPr algn="ctr">
              <a:spcAft>
                <a:spcPts val="300"/>
              </a:spcAft>
            </a:pPr>
            <a:r>
              <a:rPr lang="en-US" sz="1600" b="1" dirty="0">
                <a:solidFill>
                  <a:schemeClr val="bg1"/>
                </a:solidFill>
              </a:rPr>
              <a:t>N=350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C94DD26-DE2A-CFA5-0847-9D0FE8C91606}"/>
              </a:ext>
            </a:extLst>
          </p:cNvPr>
          <p:cNvSpPr/>
          <p:nvPr/>
        </p:nvSpPr>
        <p:spPr>
          <a:xfrm>
            <a:off x="7111355" y="4580402"/>
            <a:ext cx="2363960" cy="822960"/>
          </a:xfrm>
          <a:prstGeom prst="rect">
            <a:avLst/>
          </a:prstGeom>
          <a:solidFill>
            <a:schemeClr val="accent6"/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b="1" dirty="0">
                <a:solidFill>
                  <a:schemeClr val="bg1"/>
                </a:solidFill>
              </a:rPr>
              <a:t>Implanted BEV</a:t>
            </a:r>
          </a:p>
          <a:p>
            <a:pPr algn="ctr">
              <a:spcAft>
                <a:spcPts val="300"/>
              </a:spcAft>
            </a:pPr>
            <a:r>
              <a:rPr lang="en-US" sz="1600" b="1" dirty="0">
                <a:solidFill>
                  <a:schemeClr val="bg1"/>
                </a:solidFill>
              </a:rPr>
              <a:t>N=365</a:t>
            </a:r>
          </a:p>
        </p:txBody>
      </p:sp>
    </p:spTree>
    <p:extLst>
      <p:ext uri="{BB962C8B-B14F-4D97-AF65-F5344CB8AC3E}">
        <p14:creationId xmlns:p14="http://schemas.microsoft.com/office/powerpoint/2010/main" val="273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2" grpId="0" animBg="1"/>
      <p:bldP spid="44" grpId="0" animBg="1"/>
      <p:bldP spid="45" grpId="0" animBg="1"/>
      <p:bldP spid="51" grpId="0" animBg="1"/>
      <p:bldP spid="2" grpId="0" animBg="1"/>
      <p:bldP spid="3" grpId="0" animBg="1"/>
      <p:bldP spid="56" grpId="0" animBg="1"/>
      <p:bldP spid="57" grpId="0" animBg="1"/>
      <p:bldP spid="36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19926A-2DDE-9CA9-B887-DAE6D526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6699"/>
            <a:ext cx="10497494" cy="792843"/>
          </a:xfrm>
        </p:spPr>
        <p:txBody>
          <a:bodyPr/>
          <a:lstStyle/>
          <a:p>
            <a:r>
              <a:rPr lang="en-US" dirty="0"/>
              <a:t>Statistical methods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4E6F9F-0E26-A3BB-1037-C2D095BEE9A1}"/>
              </a:ext>
            </a:extLst>
          </p:cNvPr>
          <p:cNvGrpSpPr/>
          <p:nvPr/>
        </p:nvGrpSpPr>
        <p:grpSpPr>
          <a:xfrm>
            <a:off x="354492" y="1221413"/>
            <a:ext cx="6076950" cy="4974456"/>
            <a:chOff x="354492" y="1221413"/>
            <a:chExt cx="6076950" cy="49744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2E024D-53F6-EE73-45B8-64C77AEAA240}"/>
                </a:ext>
              </a:extLst>
            </p:cNvPr>
            <p:cNvSpPr/>
            <p:nvPr/>
          </p:nvSpPr>
          <p:spPr>
            <a:xfrm>
              <a:off x="354492" y="1221413"/>
              <a:ext cx="6076950" cy="49744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73A071C7-0B51-A20A-317F-63DADF2F7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13016" y="2077844"/>
              <a:ext cx="178596" cy="178596"/>
            </a:xfrm>
            <a:prstGeom prst="rect">
              <a:avLst/>
            </a:prstGeom>
          </p:spPr>
        </p:pic>
        <p:sp>
          <p:nvSpPr>
            <p:cNvPr id="31" name="TextBox 48, chunk 1">
              <a:extLst>
                <a:ext uri="{FF2B5EF4-FFF2-40B4-BE49-F238E27FC236}">
                  <a16:creationId xmlns:a16="http://schemas.microsoft.com/office/drawing/2014/main" id="{FB9CFA9E-D489-F34D-628A-65AFCD3CB61A}"/>
                </a:ext>
              </a:extLst>
            </p:cNvPr>
            <p:cNvSpPr txBox="1"/>
            <p:nvPr/>
          </p:nvSpPr>
          <p:spPr>
            <a:xfrm>
              <a:off x="844191" y="2074809"/>
              <a:ext cx="5207977" cy="184666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rPr>
                <a:t>Mortality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18057B-DB07-31F1-35F6-2A746D7C8231}"/>
                </a:ext>
              </a:extLst>
            </p:cNvPr>
            <p:cNvSpPr txBox="1"/>
            <p:nvPr/>
          </p:nvSpPr>
          <p:spPr>
            <a:xfrm>
              <a:off x="513015" y="1354948"/>
              <a:ext cx="4735260" cy="56938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chemeClr val="accent1"/>
                  </a:solidFill>
                </a:rPr>
                <a:t>Co-primary endpoint #1</a:t>
              </a:r>
            </a:p>
            <a:p>
              <a:pPr>
                <a:spcAft>
                  <a:spcPts val="600"/>
                </a:spcAft>
              </a:pPr>
              <a:r>
                <a:rPr lang="en-US" sz="1500" dirty="0"/>
                <a:t>Clinical outcome composite through 12 months</a:t>
              </a: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8B746867-EA84-84FE-5FD5-BF53DF111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13016" y="2428373"/>
              <a:ext cx="178596" cy="178596"/>
            </a:xfrm>
            <a:prstGeom prst="rect">
              <a:avLst/>
            </a:prstGeom>
          </p:spPr>
        </p:pic>
        <p:sp>
          <p:nvSpPr>
            <p:cNvPr id="38" name="TextBox 48, chunk 1">
              <a:extLst>
                <a:ext uri="{FF2B5EF4-FFF2-40B4-BE49-F238E27FC236}">
                  <a16:creationId xmlns:a16="http://schemas.microsoft.com/office/drawing/2014/main" id="{575B3BF4-8BD5-524C-1DB8-C219EBCE1A26}"/>
                </a:ext>
              </a:extLst>
            </p:cNvPr>
            <p:cNvSpPr txBox="1"/>
            <p:nvPr/>
          </p:nvSpPr>
          <p:spPr>
            <a:xfrm>
              <a:off x="844191" y="2425338"/>
              <a:ext cx="5207977" cy="184666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rPr>
                <a:t>Disabling stroke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FE6A406A-F6F4-9C0A-B742-641A06685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13016" y="2778902"/>
              <a:ext cx="178596" cy="178596"/>
            </a:xfrm>
            <a:prstGeom prst="rect">
              <a:avLst/>
            </a:prstGeom>
          </p:spPr>
        </p:pic>
        <p:sp>
          <p:nvSpPr>
            <p:cNvPr id="40" name="TextBox 48, chunk 1">
              <a:extLst>
                <a:ext uri="{FF2B5EF4-FFF2-40B4-BE49-F238E27FC236}">
                  <a16:creationId xmlns:a16="http://schemas.microsoft.com/office/drawing/2014/main" id="{02175A18-D3CC-5E56-F792-458ED80B4EF7}"/>
                </a:ext>
              </a:extLst>
            </p:cNvPr>
            <p:cNvSpPr txBox="1"/>
            <p:nvPr/>
          </p:nvSpPr>
          <p:spPr>
            <a:xfrm>
              <a:off x="844191" y="2775867"/>
              <a:ext cx="5207977" cy="184666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rPr>
                <a:t>Heart failure rehospitalization</a:t>
              </a: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82B2F023-2793-AE5D-92C9-97BC9DB24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69994" y="4115296"/>
              <a:ext cx="178596" cy="178596"/>
            </a:xfrm>
            <a:prstGeom prst="rect">
              <a:avLst/>
            </a:prstGeom>
          </p:spPr>
        </p:pic>
        <p:sp>
          <p:nvSpPr>
            <p:cNvPr id="43" name="TextBox 48, chunk 1">
              <a:extLst>
                <a:ext uri="{FF2B5EF4-FFF2-40B4-BE49-F238E27FC236}">
                  <a16:creationId xmlns:a16="http://schemas.microsoft.com/office/drawing/2014/main" id="{A2D3D876-1772-E5A1-DD37-022294C75F67}"/>
                </a:ext>
              </a:extLst>
            </p:cNvPr>
            <p:cNvSpPr txBox="1"/>
            <p:nvPr/>
          </p:nvSpPr>
          <p:spPr>
            <a:xfrm>
              <a:off x="844191" y="4121767"/>
              <a:ext cx="3793491" cy="353943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rPr>
                <a:t>Hemodynamic structural valve dysfunction:</a:t>
              </a: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500" i="1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        M</a:t>
              </a:r>
              <a:r>
                <a:rPr kumimoji="0" lang="en-US" sz="1500" b="0" i="1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rPr>
                <a:t>ean</a:t>
              </a:r>
              <a:r>
                <a: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rPr>
                <a:t> gradient ≥20 mmHg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08EDFD5-3BCE-DC73-106A-568A6F07A016}"/>
                </a:ext>
              </a:extLst>
            </p:cNvPr>
            <p:cNvSpPr txBox="1"/>
            <p:nvPr/>
          </p:nvSpPr>
          <p:spPr>
            <a:xfrm>
              <a:off x="513016" y="3378824"/>
              <a:ext cx="4897184" cy="56938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chemeClr val="accent1"/>
                  </a:solidFill>
                </a:rPr>
                <a:t>Co-primary endpoint #2</a:t>
              </a:r>
            </a:p>
            <a:p>
              <a:pPr>
                <a:spcAft>
                  <a:spcPts val="600"/>
                </a:spcAft>
              </a:pPr>
              <a:r>
                <a:rPr lang="en-US" sz="1500" dirty="0"/>
                <a:t>Bioprosthetic valve dysfunction through 12 months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0AB0E08D-9512-C948-1C34-A85E97F17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69994" y="4672188"/>
              <a:ext cx="178596" cy="178596"/>
            </a:xfrm>
            <a:prstGeom prst="rect">
              <a:avLst/>
            </a:prstGeom>
          </p:spPr>
        </p:pic>
        <p:sp>
          <p:nvSpPr>
            <p:cNvPr id="46" name="TextBox 48, chunk 1">
              <a:extLst>
                <a:ext uri="{FF2B5EF4-FFF2-40B4-BE49-F238E27FC236}">
                  <a16:creationId xmlns:a16="http://schemas.microsoft.com/office/drawing/2014/main" id="{30C766E0-A415-BC08-A236-129B3E548B17}"/>
                </a:ext>
              </a:extLst>
            </p:cNvPr>
            <p:cNvSpPr txBox="1"/>
            <p:nvPr/>
          </p:nvSpPr>
          <p:spPr>
            <a:xfrm>
              <a:off x="844191" y="4687739"/>
              <a:ext cx="4664626" cy="353943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rPr>
                <a:t>Nonstructural valve dysfunction:</a:t>
              </a:r>
            </a:p>
            <a:p>
              <a:pPr>
                <a:defRPr/>
              </a:pPr>
              <a:r>
                <a:rPr lang="en-US" sz="1500" i="1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        Severe PPM (VARC-3), ≥moderate total AR</a:t>
              </a: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6C6DBEF4-038C-5EBD-932C-5172D3ADC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69994" y="5235214"/>
              <a:ext cx="178596" cy="178596"/>
            </a:xfrm>
            <a:prstGeom prst="rect">
              <a:avLst/>
            </a:prstGeom>
          </p:spPr>
        </p:pic>
        <p:sp>
          <p:nvSpPr>
            <p:cNvPr id="48" name="TextBox 48, chunk 1">
              <a:extLst>
                <a:ext uri="{FF2B5EF4-FFF2-40B4-BE49-F238E27FC236}">
                  <a16:creationId xmlns:a16="http://schemas.microsoft.com/office/drawing/2014/main" id="{1254C5A1-EFD6-231E-326D-EEB03B8D0370}"/>
                </a:ext>
              </a:extLst>
            </p:cNvPr>
            <p:cNvSpPr txBox="1"/>
            <p:nvPr/>
          </p:nvSpPr>
          <p:spPr>
            <a:xfrm>
              <a:off x="844191" y="5230629"/>
              <a:ext cx="5207977" cy="184666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rPr>
                <a:t>Clinical valve thrombosis (VARC-2)</a:t>
              </a:r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A5C5E901-1EA2-EDCF-168D-547BBC223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69994" y="5585743"/>
              <a:ext cx="178596" cy="178596"/>
            </a:xfrm>
            <a:prstGeom prst="rect">
              <a:avLst/>
            </a:prstGeom>
          </p:spPr>
        </p:pic>
        <p:sp>
          <p:nvSpPr>
            <p:cNvPr id="51" name="TextBox 48, chunk 1">
              <a:extLst>
                <a:ext uri="{FF2B5EF4-FFF2-40B4-BE49-F238E27FC236}">
                  <a16:creationId xmlns:a16="http://schemas.microsoft.com/office/drawing/2014/main" id="{F335ADB5-9DE7-4AC0-E10C-A98F72EB8635}"/>
                </a:ext>
              </a:extLst>
            </p:cNvPr>
            <p:cNvSpPr txBox="1"/>
            <p:nvPr/>
          </p:nvSpPr>
          <p:spPr>
            <a:xfrm>
              <a:off x="844191" y="5581158"/>
              <a:ext cx="5207977" cy="184666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rPr>
                <a:t>Endocarditis (Duke criteria)</a:t>
              </a:r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36118E24-EB17-AA4F-88E4-C945313EA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69994" y="5936272"/>
              <a:ext cx="178596" cy="178596"/>
            </a:xfrm>
            <a:prstGeom prst="rect">
              <a:avLst/>
            </a:prstGeom>
          </p:spPr>
        </p:pic>
        <p:sp>
          <p:nvSpPr>
            <p:cNvPr id="55" name="TextBox 48, chunk 1">
              <a:extLst>
                <a:ext uri="{FF2B5EF4-FFF2-40B4-BE49-F238E27FC236}">
                  <a16:creationId xmlns:a16="http://schemas.microsoft.com/office/drawing/2014/main" id="{D22E736E-C899-11F0-CB21-20C6DDCAAA5C}"/>
                </a:ext>
              </a:extLst>
            </p:cNvPr>
            <p:cNvSpPr txBox="1"/>
            <p:nvPr/>
          </p:nvSpPr>
          <p:spPr>
            <a:xfrm>
              <a:off x="844191" y="5931687"/>
              <a:ext cx="5207977" cy="184666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noAutofit/>
            </a:bodyPr>
            <a:lstStyle>
              <a:defPPr>
                <a:defRPr lang="en-US"/>
              </a:defPPr>
              <a:lvl1pPr marR="0" lvl="0" defTabSz="914400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tabLst/>
                <a:defRPr kumimoji="0" sz="1200" i="0" strike="noStrike" cap="none" spc="0" normalizeH="0" baseline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venir Next World" panose="020B0503020202020204" pitchFamily="34" charset="0"/>
                </a:rPr>
                <a:t>Aortic valve reintervention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8C35F34-BF4D-6664-00BA-8814FE533211}"/>
                </a:ext>
              </a:extLst>
            </p:cNvPr>
            <p:cNvCxnSpPr/>
            <p:nvPr/>
          </p:nvCxnSpPr>
          <p:spPr>
            <a:xfrm>
              <a:off x="513015" y="3286271"/>
              <a:ext cx="5660519" cy="0"/>
            </a:xfrm>
            <a:prstGeom prst="line">
              <a:avLst/>
            </a:prstGeom>
            <a:solidFill>
              <a:schemeClr val="bg1"/>
            </a:solidFill>
            <a:ln w="63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47C246-AF04-51D2-2509-0D99D62F7398}"/>
              </a:ext>
            </a:extLst>
          </p:cNvPr>
          <p:cNvGrpSpPr/>
          <p:nvPr/>
        </p:nvGrpSpPr>
        <p:grpSpPr>
          <a:xfrm>
            <a:off x="6778448" y="1178416"/>
            <a:ext cx="5119798" cy="492443"/>
            <a:chOff x="6767402" y="1686814"/>
            <a:chExt cx="5119798" cy="492443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5430337-DFE8-72EC-30CE-B3F78F902FDA}"/>
                </a:ext>
              </a:extLst>
            </p:cNvPr>
            <p:cNvGrpSpPr/>
            <p:nvPr/>
          </p:nvGrpSpPr>
          <p:grpSpPr>
            <a:xfrm>
              <a:off x="6767402" y="1774235"/>
              <a:ext cx="317599" cy="317599"/>
              <a:chOff x="-851023" y="3771899"/>
              <a:chExt cx="361778" cy="361778"/>
            </a:xfrm>
            <a:solidFill>
              <a:schemeClr val="tx2"/>
            </a:solidFill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EB56BCE0-B89A-0B23-B852-110ADD77DC59}"/>
                  </a:ext>
                </a:extLst>
              </p:cNvPr>
              <p:cNvSpPr/>
              <p:nvPr/>
            </p:nvSpPr>
            <p:spPr>
              <a:xfrm>
                <a:off x="-851023" y="3771899"/>
                <a:ext cx="361778" cy="361778"/>
              </a:xfrm>
              <a:custGeom>
                <a:avLst/>
                <a:gdLst>
                  <a:gd name="connsiteX0" fmla="*/ 181032 w 361778"/>
                  <a:gd name="connsiteY0" fmla="*/ 361779 h 361778"/>
                  <a:gd name="connsiteX1" fmla="*/ 361779 w 361778"/>
                  <a:gd name="connsiteY1" fmla="*/ 180746 h 361778"/>
                  <a:gd name="connsiteX2" fmla="*/ 180746 w 361778"/>
                  <a:gd name="connsiteY2" fmla="*/ 0 h 361778"/>
                  <a:gd name="connsiteX3" fmla="*/ 0 w 361778"/>
                  <a:gd name="connsiteY3" fmla="*/ 180889 h 361778"/>
                  <a:gd name="connsiteX4" fmla="*/ 180889 w 361778"/>
                  <a:gd name="connsiteY4" fmla="*/ 361779 h 361778"/>
                  <a:gd name="connsiteX5" fmla="*/ 181032 w 361778"/>
                  <a:gd name="connsiteY5" fmla="*/ 361779 h 361778"/>
                  <a:gd name="connsiteX6" fmla="*/ 181032 w 361778"/>
                  <a:gd name="connsiteY6" fmla="*/ 19050 h 361778"/>
                  <a:gd name="connsiteX7" fmla="*/ 342729 w 361778"/>
                  <a:gd name="connsiteY7" fmla="*/ 181032 h 361778"/>
                  <a:gd name="connsiteX8" fmla="*/ 180746 w 361778"/>
                  <a:gd name="connsiteY8" fmla="*/ 342729 h 361778"/>
                  <a:gd name="connsiteX9" fmla="*/ 19050 w 361778"/>
                  <a:gd name="connsiteY9" fmla="*/ 180889 h 361778"/>
                  <a:gd name="connsiteX10" fmla="*/ 181032 w 361778"/>
                  <a:gd name="connsiteY10" fmla="*/ 19050 h 36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1778" h="361778">
                    <a:moveTo>
                      <a:pt x="181032" y="361779"/>
                    </a:moveTo>
                    <a:cubicBezTo>
                      <a:pt x="280934" y="361700"/>
                      <a:pt x="361858" y="280648"/>
                      <a:pt x="361779" y="180746"/>
                    </a:cubicBezTo>
                    <a:cubicBezTo>
                      <a:pt x="361700" y="80844"/>
                      <a:pt x="280648" y="-79"/>
                      <a:pt x="180746" y="0"/>
                    </a:cubicBezTo>
                    <a:cubicBezTo>
                      <a:pt x="80900" y="79"/>
                      <a:pt x="0" y="81043"/>
                      <a:pt x="0" y="180889"/>
                    </a:cubicBezTo>
                    <a:cubicBezTo>
                      <a:pt x="0" y="280791"/>
                      <a:pt x="80987" y="361779"/>
                      <a:pt x="180889" y="361779"/>
                    </a:cubicBezTo>
                    <a:cubicBezTo>
                      <a:pt x="180937" y="361779"/>
                      <a:pt x="180985" y="361779"/>
                      <a:pt x="181032" y="361779"/>
                    </a:cubicBezTo>
                    <a:close/>
                    <a:moveTo>
                      <a:pt x="181032" y="19050"/>
                    </a:moveTo>
                    <a:cubicBezTo>
                      <a:pt x="270414" y="19129"/>
                      <a:pt x="342808" y="91651"/>
                      <a:pt x="342729" y="181032"/>
                    </a:cubicBezTo>
                    <a:cubicBezTo>
                      <a:pt x="342650" y="270414"/>
                      <a:pt x="270128" y="342808"/>
                      <a:pt x="180746" y="342729"/>
                    </a:cubicBezTo>
                    <a:cubicBezTo>
                      <a:pt x="91421" y="342650"/>
                      <a:pt x="19050" y="270215"/>
                      <a:pt x="19050" y="180889"/>
                    </a:cubicBezTo>
                    <a:cubicBezTo>
                      <a:pt x="19192" y="91511"/>
                      <a:pt x="91653" y="19113"/>
                      <a:pt x="181032" y="19050"/>
                    </a:cubicBezTo>
                    <a:close/>
                  </a:path>
                </a:pathLst>
              </a:custGeom>
              <a:solidFill>
                <a:srgbClr val="1010EB"/>
              </a:solidFill>
              <a:ln w="93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B210553-113E-6413-A3D3-85FDCBF8CDE4}"/>
                  </a:ext>
                </a:extLst>
              </p:cNvPr>
              <p:cNvSpPr/>
              <p:nvPr/>
            </p:nvSpPr>
            <p:spPr>
              <a:xfrm>
                <a:off x="-767365" y="3874703"/>
                <a:ext cx="199205" cy="148790"/>
              </a:xfrm>
              <a:custGeom>
                <a:avLst/>
                <a:gdLst>
                  <a:gd name="connsiteX0" fmla="*/ 199206 w 199205"/>
                  <a:gd name="connsiteY0" fmla="*/ 13468 h 148790"/>
                  <a:gd name="connsiteX1" fmla="*/ 185737 w 199205"/>
                  <a:gd name="connsiteY1" fmla="*/ 0 h 148790"/>
                  <a:gd name="connsiteX2" fmla="*/ 63884 w 199205"/>
                  <a:gd name="connsiteY2" fmla="*/ 121853 h 148790"/>
                  <a:gd name="connsiteX3" fmla="*/ 13468 w 199205"/>
                  <a:gd name="connsiteY3" fmla="*/ 71438 h 148790"/>
                  <a:gd name="connsiteX4" fmla="*/ 0 w 199205"/>
                  <a:gd name="connsiteY4" fmla="*/ 84906 h 148790"/>
                  <a:gd name="connsiteX5" fmla="*/ 63884 w 199205"/>
                  <a:gd name="connsiteY5" fmla="*/ 148790 h 148790"/>
                  <a:gd name="connsiteX6" fmla="*/ 199206 w 199205"/>
                  <a:gd name="connsiteY6" fmla="*/ 13468 h 148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205" h="148790">
                    <a:moveTo>
                      <a:pt x="199206" y="13468"/>
                    </a:moveTo>
                    <a:lnTo>
                      <a:pt x="185737" y="0"/>
                    </a:lnTo>
                    <a:lnTo>
                      <a:pt x="63884" y="121853"/>
                    </a:lnTo>
                    <a:lnTo>
                      <a:pt x="13468" y="71438"/>
                    </a:lnTo>
                    <a:lnTo>
                      <a:pt x="0" y="84906"/>
                    </a:lnTo>
                    <a:lnTo>
                      <a:pt x="63884" y="148790"/>
                    </a:lnTo>
                    <a:lnTo>
                      <a:pt x="199206" y="13468"/>
                    </a:lnTo>
                    <a:close/>
                  </a:path>
                </a:pathLst>
              </a:custGeom>
              <a:solidFill>
                <a:srgbClr val="1010EB"/>
              </a:solidFill>
              <a:ln w="93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28C7044-2768-76D3-8BA1-4985EB4E68D2}"/>
                </a:ext>
              </a:extLst>
            </p:cNvPr>
            <p:cNvSpPr txBox="1"/>
            <p:nvPr/>
          </p:nvSpPr>
          <p:spPr>
            <a:xfrm>
              <a:off x="7370752" y="1686814"/>
              <a:ext cx="4516448" cy="492443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en-US" sz="1600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Powered for </a:t>
              </a:r>
              <a:r>
                <a:rPr kumimoji="0" lang="en-US" sz="1600" b="1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noninferiority</a:t>
              </a:r>
              <a:r>
                <a:rPr kumimoji="0" lang="en-US" sz="16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, </a:t>
              </a:r>
              <a:r>
                <a:rPr kumimoji="0" lang="en-US" sz="160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margin</a:t>
              </a:r>
              <a:r>
                <a:rPr lang="en-US" sz="1600" dirty="0">
                  <a:ea typeface="ＭＳ Ｐゴシック" charset="0"/>
                  <a:cs typeface="Avenir Next World" panose="020B0503020202020204" pitchFamily="34" charset="0"/>
                </a:rPr>
                <a:t> of</a:t>
              </a:r>
              <a:r>
                <a:rPr kumimoji="0" lang="en-US" sz="160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 8%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925A37-72B2-6E2A-EBCD-9703F591738A}"/>
              </a:ext>
            </a:extLst>
          </p:cNvPr>
          <p:cNvGrpSpPr/>
          <p:nvPr/>
        </p:nvGrpSpPr>
        <p:grpSpPr>
          <a:xfrm>
            <a:off x="6778448" y="1630693"/>
            <a:ext cx="5119798" cy="492443"/>
            <a:chOff x="6767402" y="2598708"/>
            <a:chExt cx="5119798" cy="492443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7D38DD16-0C53-A337-BD6F-D6E86E892E8E}"/>
                </a:ext>
              </a:extLst>
            </p:cNvPr>
            <p:cNvGrpSpPr/>
            <p:nvPr/>
          </p:nvGrpSpPr>
          <p:grpSpPr>
            <a:xfrm>
              <a:off x="6767402" y="2733630"/>
              <a:ext cx="317599" cy="317599"/>
              <a:chOff x="-851023" y="3771899"/>
              <a:chExt cx="361778" cy="361778"/>
            </a:xfrm>
            <a:solidFill>
              <a:schemeClr val="tx2"/>
            </a:solidFill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1BD2E75-4181-3251-F3BD-91E7C4A427FE}"/>
                  </a:ext>
                </a:extLst>
              </p:cNvPr>
              <p:cNvSpPr/>
              <p:nvPr/>
            </p:nvSpPr>
            <p:spPr>
              <a:xfrm>
                <a:off x="-851023" y="3771899"/>
                <a:ext cx="361778" cy="361778"/>
              </a:xfrm>
              <a:custGeom>
                <a:avLst/>
                <a:gdLst>
                  <a:gd name="connsiteX0" fmla="*/ 181032 w 361778"/>
                  <a:gd name="connsiteY0" fmla="*/ 361779 h 361778"/>
                  <a:gd name="connsiteX1" fmla="*/ 361779 w 361778"/>
                  <a:gd name="connsiteY1" fmla="*/ 180746 h 361778"/>
                  <a:gd name="connsiteX2" fmla="*/ 180746 w 361778"/>
                  <a:gd name="connsiteY2" fmla="*/ 0 h 361778"/>
                  <a:gd name="connsiteX3" fmla="*/ 0 w 361778"/>
                  <a:gd name="connsiteY3" fmla="*/ 180889 h 361778"/>
                  <a:gd name="connsiteX4" fmla="*/ 180889 w 361778"/>
                  <a:gd name="connsiteY4" fmla="*/ 361779 h 361778"/>
                  <a:gd name="connsiteX5" fmla="*/ 181032 w 361778"/>
                  <a:gd name="connsiteY5" fmla="*/ 361779 h 361778"/>
                  <a:gd name="connsiteX6" fmla="*/ 181032 w 361778"/>
                  <a:gd name="connsiteY6" fmla="*/ 19050 h 361778"/>
                  <a:gd name="connsiteX7" fmla="*/ 342729 w 361778"/>
                  <a:gd name="connsiteY7" fmla="*/ 181032 h 361778"/>
                  <a:gd name="connsiteX8" fmla="*/ 180746 w 361778"/>
                  <a:gd name="connsiteY8" fmla="*/ 342729 h 361778"/>
                  <a:gd name="connsiteX9" fmla="*/ 19050 w 361778"/>
                  <a:gd name="connsiteY9" fmla="*/ 180889 h 361778"/>
                  <a:gd name="connsiteX10" fmla="*/ 181032 w 361778"/>
                  <a:gd name="connsiteY10" fmla="*/ 19050 h 36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1778" h="361778">
                    <a:moveTo>
                      <a:pt x="181032" y="361779"/>
                    </a:moveTo>
                    <a:cubicBezTo>
                      <a:pt x="280934" y="361700"/>
                      <a:pt x="361858" y="280648"/>
                      <a:pt x="361779" y="180746"/>
                    </a:cubicBezTo>
                    <a:cubicBezTo>
                      <a:pt x="361700" y="80844"/>
                      <a:pt x="280648" y="-79"/>
                      <a:pt x="180746" y="0"/>
                    </a:cubicBezTo>
                    <a:cubicBezTo>
                      <a:pt x="80900" y="79"/>
                      <a:pt x="0" y="81043"/>
                      <a:pt x="0" y="180889"/>
                    </a:cubicBezTo>
                    <a:cubicBezTo>
                      <a:pt x="0" y="280791"/>
                      <a:pt x="80987" y="361779"/>
                      <a:pt x="180889" y="361779"/>
                    </a:cubicBezTo>
                    <a:cubicBezTo>
                      <a:pt x="180937" y="361779"/>
                      <a:pt x="180985" y="361779"/>
                      <a:pt x="181032" y="361779"/>
                    </a:cubicBezTo>
                    <a:close/>
                    <a:moveTo>
                      <a:pt x="181032" y="19050"/>
                    </a:moveTo>
                    <a:cubicBezTo>
                      <a:pt x="270414" y="19129"/>
                      <a:pt x="342808" y="91651"/>
                      <a:pt x="342729" y="181032"/>
                    </a:cubicBezTo>
                    <a:cubicBezTo>
                      <a:pt x="342650" y="270414"/>
                      <a:pt x="270128" y="342808"/>
                      <a:pt x="180746" y="342729"/>
                    </a:cubicBezTo>
                    <a:cubicBezTo>
                      <a:pt x="91421" y="342650"/>
                      <a:pt x="19050" y="270215"/>
                      <a:pt x="19050" y="180889"/>
                    </a:cubicBezTo>
                    <a:cubicBezTo>
                      <a:pt x="19192" y="91511"/>
                      <a:pt x="91653" y="19113"/>
                      <a:pt x="181032" y="19050"/>
                    </a:cubicBezTo>
                    <a:close/>
                  </a:path>
                </a:pathLst>
              </a:custGeom>
              <a:solidFill>
                <a:srgbClr val="1010EB"/>
              </a:solidFill>
              <a:ln w="93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11A1640-CEDF-BA45-A251-E679D09E3587}"/>
                  </a:ext>
                </a:extLst>
              </p:cNvPr>
              <p:cNvSpPr/>
              <p:nvPr/>
            </p:nvSpPr>
            <p:spPr>
              <a:xfrm>
                <a:off x="-767365" y="3874703"/>
                <a:ext cx="199205" cy="148790"/>
              </a:xfrm>
              <a:custGeom>
                <a:avLst/>
                <a:gdLst>
                  <a:gd name="connsiteX0" fmla="*/ 199206 w 199205"/>
                  <a:gd name="connsiteY0" fmla="*/ 13468 h 148790"/>
                  <a:gd name="connsiteX1" fmla="*/ 185737 w 199205"/>
                  <a:gd name="connsiteY1" fmla="*/ 0 h 148790"/>
                  <a:gd name="connsiteX2" fmla="*/ 63884 w 199205"/>
                  <a:gd name="connsiteY2" fmla="*/ 121853 h 148790"/>
                  <a:gd name="connsiteX3" fmla="*/ 13468 w 199205"/>
                  <a:gd name="connsiteY3" fmla="*/ 71438 h 148790"/>
                  <a:gd name="connsiteX4" fmla="*/ 0 w 199205"/>
                  <a:gd name="connsiteY4" fmla="*/ 84906 h 148790"/>
                  <a:gd name="connsiteX5" fmla="*/ 63884 w 199205"/>
                  <a:gd name="connsiteY5" fmla="*/ 148790 h 148790"/>
                  <a:gd name="connsiteX6" fmla="*/ 199206 w 199205"/>
                  <a:gd name="connsiteY6" fmla="*/ 13468 h 148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205" h="148790">
                    <a:moveTo>
                      <a:pt x="199206" y="13468"/>
                    </a:moveTo>
                    <a:lnTo>
                      <a:pt x="185737" y="0"/>
                    </a:lnTo>
                    <a:lnTo>
                      <a:pt x="63884" y="121853"/>
                    </a:lnTo>
                    <a:lnTo>
                      <a:pt x="13468" y="71438"/>
                    </a:lnTo>
                    <a:lnTo>
                      <a:pt x="0" y="84906"/>
                    </a:lnTo>
                    <a:lnTo>
                      <a:pt x="63884" y="148790"/>
                    </a:lnTo>
                    <a:lnTo>
                      <a:pt x="199206" y="13468"/>
                    </a:lnTo>
                    <a:close/>
                  </a:path>
                </a:pathLst>
              </a:custGeom>
              <a:solidFill>
                <a:srgbClr val="1010EB"/>
              </a:solidFill>
              <a:ln w="93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6EBC440-EFE6-BA01-D5D1-E8707A2286E8}"/>
                </a:ext>
              </a:extLst>
            </p:cNvPr>
            <p:cNvSpPr txBox="1"/>
            <p:nvPr/>
          </p:nvSpPr>
          <p:spPr>
            <a:xfrm>
              <a:off x="7370752" y="2598708"/>
              <a:ext cx="4516448" cy="492443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en-US" sz="1600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As-treated population (1</a:t>
              </a:r>
              <a:r>
                <a:rPr kumimoji="0" lang="en-US" sz="1600" i="0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st</a:t>
              </a:r>
              <a:r>
                <a:rPr kumimoji="0" lang="en-US" sz="1600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 attempted device)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1E98E5-E36B-0BD0-DC12-591FF390A20F}"/>
              </a:ext>
            </a:extLst>
          </p:cNvPr>
          <p:cNvGrpSpPr/>
          <p:nvPr/>
        </p:nvGrpSpPr>
        <p:grpSpPr>
          <a:xfrm>
            <a:off x="6783739" y="2291177"/>
            <a:ext cx="5119798" cy="317599"/>
            <a:chOff x="6767402" y="3605602"/>
            <a:chExt cx="5119798" cy="317599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437A3BD-C0C6-FF81-635E-7F30789ACEEB}"/>
                </a:ext>
              </a:extLst>
            </p:cNvPr>
            <p:cNvGrpSpPr/>
            <p:nvPr/>
          </p:nvGrpSpPr>
          <p:grpSpPr>
            <a:xfrm>
              <a:off x="6767402" y="3605602"/>
              <a:ext cx="317599" cy="317599"/>
              <a:chOff x="-851023" y="3771899"/>
              <a:chExt cx="361778" cy="361778"/>
            </a:xfrm>
            <a:solidFill>
              <a:schemeClr val="tx2"/>
            </a:solidFill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01D02FE-9A11-ED4C-DF32-2A708F17AB41}"/>
                  </a:ext>
                </a:extLst>
              </p:cNvPr>
              <p:cNvSpPr/>
              <p:nvPr/>
            </p:nvSpPr>
            <p:spPr>
              <a:xfrm>
                <a:off x="-851023" y="3771899"/>
                <a:ext cx="361778" cy="361778"/>
              </a:xfrm>
              <a:custGeom>
                <a:avLst/>
                <a:gdLst>
                  <a:gd name="connsiteX0" fmla="*/ 181032 w 361778"/>
                  <a:gd name="connsiteY0" fmla="*/ 361779 h 361778"/>
                  <a:gd name="connsiteX1" fmla="*/ 361779 w 361778"/>
                  <a:gd name="connsiteY1" fmla="*/ 180746 h 361778"/>
                  <a:gd name="connsiteX2" fmla="*/ 180746 w 361778"/>
                  <a:gd name="connsiteY2" fmla="*/ 0 h 361778"/>
                  <a:gd name="connsiteX3" fmla="*/ 0 w 361778"/>
                  <a:gd name="connsiteY3" fmla="*/ 180889 h 361778"/>
                  <a:gd name="connsiteX4" fmla="*/ 180889 w 361778"/>
                  <a:gd name="connsiteY4" fmla="*/ 361779 h 361778"/>
                  <a:gd name="connsiteX5" fmla="*/ 181032 w 361778"/>
                  <a:gd name="connsiteY5" fmla="*/ 361779 h 361778"/>
                  <a:gd name="connsiteX6" fmla="*/ 181032 w 361778"/>
                  <a:gd name="connsiteY6" fmla="*/ 19050 h 361778"/>
                  <a:gd name="connsiteX7" fmla="*/ 342729 w 361778"/>
                  <a:gd name="connsiteY7" fmla="*/ 181032 h 361778"/>
                  <a:gd name="connsiteX8" fmla="*/ 180746 w 361778"/>
                  <a:gd name="connsiteY8" fmla="*/ 342729 h 361778"/>
                  <a:gd name="connsiteX9" fmla="*/ 19050 w 361778"/>
                  <a:gd name="connsiteY9" fmla="*/ 180889 h 361778"/>
                  <a:gd name="connsiteX10" fmla="*/ 181032 w 361778"/>
                  <a:gd name="connsiteY10" fmla="*/ 19050 h 36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1778" h="361778">
                    <a:moveTo>
                      <a:pt x="181032" y="361779"/>
                    </a:moveTo>
                    <a:cubicBezTo>
                      <a:pt x="280934" y="361700"/>
                      <a:pt x="361858" y="280648"/>
                      <a:pt x="361779" y="180746"/>
                    </a:cubicBezTo>
                    <a:cubicBezTo>
                      <a:pt x="361700" y="80844"/>
                      <a:pt x="280648" y="-79"/>
                      <a:pt x="180746" y="0"/>
                    </a:cubicBezTo>
                    <a:cubicBezTo>
                      <a:pt x="80900" y="79"/>
                      <a:pt x="0" y="81043"/>
                      <a:pt x="0" y="180889"/>
                    </a:cubicBezTo>
                    <a:cubicBezTo>
                      <a:pt x="0" y="280791"/>
                      <a:pt x="80987" y="361779"/>
                      <a:pt x="180889" y="361779"/>
                    </a:cubicBezTo>
                    <a:cubicBezTo>
                      <a:pt x="180937" y="361779"/>
                      <a:pt x="180985" y="361779"/>
                      <a:pt x="181032" y="361779"/>
                    </a:cubicBezTo>
                    <a:close/>
                    <a:moveTo>
                      <a:pt x="181032" y="19050"/>
                    </a:moveTo>
                    <a:cubicBezTo>
                      <a:pt x="270414" y="19129"/>
                      <a:pt x="342808" y="91651"/>
                      <a:pt x="342729" y="181032"/>
                    </a:cubicBezTo>
                    <a:cubicBezTo>
                      <a:pt x="342650" y="270414"/>
                      <a:pt x="270128" y="342808"/>
                      <a:pt x="180746" y="342729"/>
                    </a:cubicBezTo>
                    <a:cubicBezTo>
                      <a:pt x="91421" y="342650"/>
                      <a:pt x="19050" y="270215"/>
                      <a:pt x="19050" y="180889"/>
                    </a:cubicBezTo>
                    <a:cubicBezTo>
                      <a:pt x="19192" y="91511"/>
                      <a:pt x="91653" y="19113"/>
                      <a:pt x="181032" y="19050"/>
                    </a:cubicBezTo>
                    <a:close/>
                  </a:path>
                </a:pathLst>
              </a:custGeom>
              <a:solidFill>
                <a:srgbClr val="1010EB"/>
              </a:solidFill>
              <a:ln w="93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8E49EFD-4DBD-6D33-F155-9381888EE174}"/>
                  </a:ext>
                </a:extLst>
              </p:cNvPr>
              <p:cNvSpPr/>
              <p:nvPr/>
            </p:nvSpPr>
            <p:spPr>
              <a:xfrm>
                <a:off x="-767365" y="3874703"/>
                <a:ext cx="199205" cy="148790"/>
              </a:xfrm>
              <a:custGeom>
                <a:avLst/>
                <a:gdLst>
                  <a:gd name="connsiteX0" fmla="*/ 199206 w 199205"/>
                  <a:gd name="connsiteY0" fmla="*/ 13468 h 148790"/>
                  <a:gd name="connsiteX1" fmla="*/ 185737 w 199205"/>
                  <a:gd name="connsiteY1" fmla="*/ 0 h 148790"/>
                  <a:gd name="connsiteX2" fmla="*/ 63884 w 199205"/>
                  <a:gd name="connsiteY2" fmla="*/ 121853 h 148790"/>
                  <a:gd name="connsiteX3" fmla="*/ 13468 w 199205"/>
                  <a:gd name="connsiteY3" fmla="*/ 71438 h 148790"/>
                  <a:gd name="connsiteX4" fmla="*/ 0 w 199205"/>
                  <a:gd name="connsiteY4" fmla="*/ 84906 h 148790"/>
                  <a:gd name="connsiteX5" fmla="*/ 63884 w 199205"/>
                  <a:gd name="connsiteY5" fmla="*/ 148790 h 148790"/>
                  <a:gd name="connsiteX6" fmla="*/ 199206 w 199205"/>
                  <a:gd name="connsiteY6" fmla="*/ 13468 h 148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205" h="148790">
                    <a:moveTo>
                      <a:pt x="199206" y="13468"/>
                    </a:moveTo>
                    <a:lnTo>
                      <a:pt x="185737" y="0"/>
                    </a:lnTo>
                    <a:lnTo>
                      <a:pt x="63884" y="121853"/>
                    </a:lnTo>
                    <a:lnTo>
                      <a:pt x="13468" y="71438"/>
                    </a:lnTo>
                    <a:lnTo>
                      <a:pt x="0" y="84906"/>
                    </a:lnTo>
                    <a:lnTo>
                      <a:pt x="63884" y="148790"/>
                    </a:lnTo>
                    <a:lnTo>
                      <a:pt x="199206" y="13468"/>
                    </a:lnTo>
                    <a:close/>
                  </a:path>
                </a:pathLst>
              </a:custGeom>
              <a:solidFill>
                <a:srgbClr val="1010EB"/>
              </a:solidFill>
              <a:ln w="93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96D8C88-2185-67D5-A8B9-87E3976FCD8D}"/>
                </a:ext>
              </a:extLst>
            </p:cNvPr>
            <p:cNvSpPr txBox="1"/>
            <p:nvPr/>
          </p:nvSpPr>
          <p:spPr>
            <a:xfrm>
              <a:off x="7370752" y="3641291"/>
              <a:ext cx="4516448" cy="24622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en-US" sz="1600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K-M estimate with risk difference (90% CI) through 12 months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E66923-F31F-C070-45A4-D48C553EAB1B}"/>
              </a:ext>
            </a:extLst>
          </p:cNvPr>
          <p:cNvGrpSpPr/>
          <p:nvPr/>
        </p:nvGrpSpPr>
        <p:grpSpPr>
          <a:xfrm>
            <a:off x="6789081" y="2808717"/>
            <a:ext cx="5119798" cy="317599"/>
            <a:chOff x="6767402" y="5349546"/>
            <a:chExt cx="5119798" cy="31759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626116D-0CE0-5C3D-30E4-584685168A99}"/>
                </a:ext>
              </a:extLst>
            </p:cNvPr>
            <p:cNvSpPr txBox="1"/>
            <p:nvPr/>
          </p:nvSpPr>
          <p:spPr>
            <a:xfrm>
              <a:off x="7370752" y="5385235"/>
              <a:ext cx="4516448" cy="24622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en-US" sz="1600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85% power with 700 patients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76FE487-1D61-7334-B1FF-246FE68C13DD}"/>
                </a:ext>
              </a:extLst>
            </p:cNvPr>
            <p:cNvGrpSpPr/>
            <p:nvPr/>
          </p:nvGrpSpPr>
          <p:grpSpPr>
            <a:xfrm>
              <a:off x="6767402" y="5349546"/>
              <a:ext cx="317599" cy="317599"/>
              <a:chOff x="-851023" y="3771899"/>
              <a:chExt cx="361778" cy="361778"/>
            </a:xfrm>
            <a:solidFill>
              <a:schemeClr val="tx2"/>
            </a:solidFill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AB92CC0-99F8-8EFF-4442-5363608ADEE9}"/>
                  </a:ext>
                </a:extLst>
              </p:cNvPr>
              <p:cNvSpPr/>
              <p:nvPr/>
            </p:nvSpPr>
            <p:spPr>
              <a:xfrm>
                <a:off x="-851023" y="3771899"/>
                <a:ext cx="361778" cy="361778"/>
              </a:xfrm>
              <a:custGeom>
                <a:avLst/>
                <a:gdLst>
                  <a:gd name="connsiteX0" fmla="*/ 181032 w 361778"/>
                  <a:gd name="connsiteY0" fmla="*/ 361779 h 361778"/>
                  <a:gd name="connsiteX1" fmla="*/ 361779 w 361778"/>
                  <a:gd name="connsiteY1" fmla="*/ 180746 h 361778"/>
                  <a:gd name="connsiteX2" fmla="*/ 180746 w 361778"/>
                  <a:gd name="connsiteY2" fmla="*/ 0 h 361778"/>
                  <a:gd name="connsiteX3" fmla="*/ 0 w 361778"/>
                  <a:gd name="connsiteY3" fmla="*/ 180889 h 361778"/>
                  <a:gd name="connsiteX4" fmla="*/ 180889 w 361778"/>
                  <a:gd name="connsiteY4" fmla="*/ 361779 h 361778"/>
                  <a:gd name="connsiteX5" fmla="*/ 181032 w 361778"/>
                  <a:gd name="connsiteY5" fmla="*/ 361779 h 361778"/>
                  <a:gd name="connsiteX6" fmla="*/ 181032 w 361778"/>
                  <a:gd name="connsiteY6" fmla="*/ 19050 h 361778"/>
                  <a:gd name="connsiteX7" fmla="*/ 342729 w 361778"/>
                  <a:gd name="connsiteY7" fmla="*/ 181032 h 361778"/>
                  <a:gd name="connsiteX8" fmla="*/ 180746 w 361778"/>
                  <a:gd name="connsiteY8" fmla="*/ 342729 h 361778"/>
                  <a:gd name="connsiteX9" fmla="*/ 19050 w 361778"/>
                  <a:gd name="connsiteY9" fmla="*/ 180889 h 361778"/>
                  <a:gd name="connsiteX10" fmla="*/ 181032 w 361778"/>
                  <a:gd name="connsiteY10" fmla="*/ 19050 h 36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1778" h="361778">
                    <a:moveTo>
                      <a:pt x="181032" y="361779"/>
                    </a:moveTo>
                    <a:cubicBezTo>
                      <a:pt x="280934" y="361700"/>
                      <a:pt x="361858" y="280648"/>
                      <a:pt x="361779" y="180746"/>
                    </a:cubicBezTo>
                    <a:cubicBezTo>
                      <a:pt x="361700" y="80844"/>
                      <a:pt x="280648" y="-79"/>
                      <a:pt x="180746" y="0"/>
                    </a:cubicBezTo>
                    <a:cubicBezTo>
                      <a:pt x="80900" y="79"/>
                      <a:pt x="0" y="81043"/>
                      <a:pt x="0" y="180889"/>
                    </a:cubicBezTo>
                    <a:cubicBezTo>
                      <a:pt x="0" y="280791"/>
                      <a:pt x="80987" y="361779"/>
                      <a:pt x="180889" y="361779"/>
                    </a:cubicBezTo>
                    <a:cubicBezTo>
                      <a:pt x="180937" y="361779"/>
                      <a:pt x="180985" y="361779"/>
                      <a:pt x="181032" y="361779"/>
                    </a:cubicBezTo>
                    <a:close/>
                    <a:moveTo>
                      <a:pt x="181032" y="19050"/>
                    </a:moveTo>
                    <a:cubicBezTo>
                      <a:pt x="270414" y="19129"/>
                      <a:pt x="342808" y="91651"/>
                      <a:pt x="342729" y="181032"/>
                    </a:cubicBezTo>
                    <a:cubicBezTo>
                      <a:pt x="342650" y="270414"/>
                      <a:pt x="270128" y="342808"/>
                      <a:pt x="180746" y="342729"/>
                    </a:cubicBezTo>
                    <a:cubicBezTo>
                      <a:pt x="91421" y="342650"/>
                      <a:pt x="19050" y="270215"/>
                      <a:pt x="19050" y="180889"/>
                    </a:cubicBezTo>
                    <a:cubicBezTo>
                      <a:pt x="19192" y="91511"/>
                      <a:pt x="91653" y="19113"/>
                      <a:pt x="181032" y="19050"/>
                    </a:cubicBezTo>
                    <a:close/>
                  </a:path>
                </a:pathLst>
              </a:custGeom>
              <a:solidFill>
                <a:srgbClr val="1010EB"/>
              </a:solidFill>
              <a:ln w="93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B671C9EB-64FC-AB42-634F-9BC8D86AFBD9}"/>
                  </a:ext>
                </a:extLst>
              </p:cNvPr>
              <p:cNvSpPr/>
              <p:nvPr/>
            </p:nvSpPr>
            <p:spPr>
              <a:xfrm>
                <a:off x="-767365" y="3874703"/>
                <a:ext cx="199205" cy="148790"/>
              </a:xfrm>
              <a:custGeom>
                <a:avLst/>
                <a:gdLst>
                  <a:gd name="connsiteX0" fmla="*/ 199206 w 199205"/>
                  <a:gd name="connsiteY0" fmla="*/ 13468 h 148790"/>
                  <a:gd name="connsiteX1" fmla="*/ 185737 w 199205"/>
                  <a:gd name="connsiteY1" fmla="*/ 0 h 148790"/>
                  <a:gd name="connsiteX2" fmla="*/ 63884 w 199205"/>
                  <a:gd name="connsiteY2" fmla="*/ 121853 h 148790"/>
                  <a:gd name="connsiteX3" fmla="*/ 13468 w 199205"/>
                  <a:gd name="connsiteY3" fmla="*/ 71438 h 148790"/>
                  <a:gd name="connsiteX4" fmla="*/ 0 w 199205"/>
                  <a:gd name="connsiteY4" fmla="*/ 84906 h 148790"/>
                  <a:gd name="connsiteX5" fmla="*/ 63884 w 199205"/>
                  <a:gd name="connsiteY5" fmla="*/ 148790 h 148790"/>
                  <a:gd name="connsiteX6" fmla="*/ 199206 w 199205"/>
                  <a:gd name="connsiteY6" fmla="*/ 13468 h 148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205" h="148790">
                    <a:moveTo>
                      <a:pt x="199206" y="13468"/>
                    </a:moveTo>
                    <a:lnTo>
                      <a:pt x="185737" y="0"/>
                    </a:lnTo>
                    <a:lnTo>
                      <a:pt x="63884" y="121853"/>
                    </a:lnTo>
                    <a:lnTo>
                      <a:pt x="13468" y="71438"/>
                    </a:lnTo>
                    <a:lnTo>
                      <a:pt x="0" y="84906"/>
                    </a:lnTo>
                    <a:lnTo>
                      <a:pt x="63884" y="148790"/>
                    </a:lnTo>
                    <a:lnTo>
                      <a:pt x="199206" y="13468"/>
                    </a:lnTo>
                    <a:close/>
                  </a:path>
                </a:pathLst>
              </a:custGeom>
              <a:solidFill>
                <a:srgbClr val="1010EB"/>
              </a:solidFill>
              <a:ln w="93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A724FC-F0B0-22CF-DE82-DBAC124F940F}"/>
              </a:ext>
            </a:extLst>
          </p:cNvPr>
          <p:cNvGrpSpPr/>
          <p:nvPr/>
        </p:nvGrpSpPr>
        <p:grpSpPr>
          <a:xfrm>
            <a:off x="6811238" y="4929478"/>
            <a:ext cx="5072173" cy="322946"/>
            <a:chOff x="6811238" y="4929478"/>
            <a:chExt cx="5072173" cy="32294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AAFD162-B61A-22C7-AD74-9EB6BB4064B8}"/>
                </a:ext>
              </a:extLst>
            </p:cNvPr>
            <p:cNvSpPr txBox="1"/>
            <p:nvPr/>
          </p:nvSpPr>
          <p:spPr>
            <a:xfrm>
              <a:off x="7366963" y="5006203"/>
              <a:ext cx="4516448" cy="24622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en-US" sz="1600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K-M estimate with risk difference (95% CI) through 12 months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2AFABA5-43D4-3E5E-2268-AEB7816037A1}"/>
                </a:ext>
              </a:extLst>
            </p:cNvPr>
            <p:cNvGrpSpPr/>
            <p:nvPr/>
          </p:nvGrpSpPr>
          <p:grpSpPr>
            <a:xfrm>
              <a:off x="6811238" y="4929478"/>
              <a:ext cx="317599" cy="317599"/>
              <a:chOff x="-851023" y="3771899"/>
              <a:chExt cx="361778" cy="361778"/>
            </a:xfrm>
            <a:solidFill>
              <a:schemeClr val="tx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C2266A3-39C5-9155-B1B1-D1AC38BA8097}"/>
                  </a:ext>
                </a:extLst>
              </p:cNvPr>
              <p:cNvSpPr/>
              <p:nvPr/>
            </p:nvSpPr>
            <p:spPr>
              <a:xfrm>
                <a:off x="-851023" y="3771899"/>
                <a:ext cx="361778" cy="361778"/>
              </a:xfrm>
              <a:custGeom>
                <a:avLst/>
                <a:gdLst>
                  <a:gd name="connsiteX0" fmla="*/ 181032 w 361778"/>
                  <a:gd name="connsiteY0" fmla="*/ 361779 h 361778"/>
                  <a:gd name="connsiteX1" fmla="*/ 361779 w 361778"/>
                  <a:gd name="connsiteY1" fmla="*/ 180746 h 361778"/>
                  <a:gd name="connsiteX2" fmla="*/ 180746 w 361778"/>
                  <a:gd name="connsiteY2" fmla="*/ 0 h 361778"/>
                  <a:gd name="connsiteX3" fmla="*/ 0 w 361778"/>
                  <a:gd name="connsiteY3" fmla="*/ 180889 h 361778"/>
                  <a:gd name="connsiteX4" fmla="*/ 180889 w 361778"/>
                  <a:gd name="connsiteY4" fmla="*/ 361779 h 361778"/>
                  <a:gd name="connsiteX5" fmla="*/ 181032 w 361778"/>
                  <a:gd name="connsiteY5" fmla="*/ 361779 h 361778"/>
                  <a:gd name="connsiteX6" fmla="*/ 181032 w 361778"/>
                  <a:gd name="connsiteY6" fmla="*/ 19050 h 361778"/>
                  <a:gd name="connsiteX7" fmla="*/ 342729 w 361778"/>
                  <a:gd name="connsiteY7" fmla="*/ 181032 h 361778"/>
                  <a:gd name="connsiteX8" fmla="*/ 180746 w 361778"/>
                  <a:gd name="connsiteY8" fmla="*/ 342729 h 361778"/>
                  <a:gd name="connsiteX9" fmla="*/ 19050 w 361778"/>
                  <a:gd name="connsiteY9" fmla="*/ 180889 h 361778"/>
                  <a:gd name="connsiteX10" fmla="*/ 181032 w 361778"/>
                  <a:gd name="connsiteY10" fmla="*/ 19050 h 36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1778" h="361778">
                    <a:moveTo>
                      <a:pt x="181032" y="361779"/>
                    </a:moveTo>
                    <a:cubicBezTo>
                      <a:pt x="280934" y="361700"/>
                      <a:pt x="361858" y="280648"/>
                      <a:pt x="361779" y="180746"/>
                    </a:cubicBezTo>
                    <a:cubicBezTo>
                      <a:pt x="361700" y="80844"/>
                      <a:pt x="280648" y="-79"/>
                      <a:pt x="180746" y="0"/>
                    </a:cubicBezTo>
                    <a:cubicBezTo>
                      <a:pt x="80900" y="79"/>
                      <a:pt x="0" y="81043"/>
                      <a:pt x="0" y="180889"/>
                    </a:cubicBezTo>
                    <a:cubicBezTo>
                      <a:pt x="0" y="280791"/>
                      <a:pt x="80987" y="361779"/>
                      <a:pt x="180889" y="361779"/>
                    </a:cubicBezTo>
                    <a:cubicBezTo>
                      <a:pt x="180937" y="361779"/>
                      <a:pt x="180985" y="361779"/>
                      <a:pt x="181032" y="361779"/>
                    </a:cubicBezTo>
                    <a:close/>
                    <a:moveTo>
                      <a:pt x="181032" y="19050"/>
                    </a:moveTo>
                    <a:cubicBezTo>
                      <a:pt x="270414" y="19129"/>
                      <a:pt x="342808" y="91651"/>
                      <a:pt x="342729" y="181032"/>
                    </a:cubicBezTo>
                    <a:cubicBezTo>
                      <a:pt x="342650" y="270414"/>
                      <a:pt x="270128" y="342808"/>
                      <a:pt x="180746" y="342729"/>
                    </a:cubicBezTo>
                    <a:cubicBezTo>
                      <a:pt x="91421" y="342650"/>
                      <a:pt x="19050" y="270215"/>
                      <a:pt x="19050" y="180889"/>
                    </a:cubicBezTo>
                    <a:cubicBezTo>
                      <a:pt x="19192" y="91511"/>
                      <a:pt x="91653" y="19113"/>
                      <a:pt x="181032" y="19050"/>
                    </a:cubicBezTo>
                    <a:close/>
                  </a:path>
                </a:pathLst>
              </a:custGeom>
              <a:solidFill>
                <a:srgbClr val="1010EB"/>
              </a:solidFill>
              <a:ln w="93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924CF4A-6EC9-0063-A872-4887CCB1146B}"/>
                  </a:ext>
                </a:extLst>
              </p:cNvPr>
              <p:cNvSpPr/>
              <p:nvPr/>
            </p:nvSpPr>
            <p:spPr>
              <a:xfrm>
                <a:off x="-767365" y="3874703"/>
                <a:ext cx="199205" cy="148790"/>
              </a:xfrm>
              <a:custGeom>
                <a:avLst/>
                <a:gdLst>
                  <a:gd name="connsiteX0" fmla="*/ 199206 w 199205"/>
                  <a:gd name="connsiteY0" fmla="*/ 13468 h 148790"/>
                  <a:gd name="connsiteX1" fmla="*/ 185737 w 199205"/>
                  <a:gd name="connsiteY1" fmla="*/ 0 h 148790"/>
                  <a:gd name="connsiteX2" fmla="*/ 63884 w 199205"/>
                  <a:gd name="connsiteY2" fmla="*/ 121853 h 148790"/>
                  <a:gd name="connsiteX3" fmla="*/ 13468 w 199205"/>
                  <a:gd name="connsiteY3" fmla="*/ 71438 h 148790"/>
                  <a:gd name="connsiteX4" fmla="*/ 0 w 199205"/>
                  <a:gd name="connsiteY4" fmla="*/ 84906 h 148790"/>
                  <a:gd name="connsiteX5" fmla="*/ 63884 w 199205"/>
                  <a:gd name="connsiteY5" fmla="*/ 148790 h 148790"/>
                  <a:gd name="connsiteX6" fmla="*/ 199206 w 199205"/>
                  <a:gd name="connsiteY6" fmla="*/ 13468 h 148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205" h="148790">
                    <a:moveTo>
                      <a:pt x="199206" y="13468"/>
                    </a:moveTo>
                    <a:lnTo>
                      <a:pt x="185737" y="0"/>
                    </a:lnTo>
                    <a:lnTo>
                      <a:pt x="63884" y="121853"/>
                    </a:lnTo>
                    <a:lnTo>
                      <a:pt x="13468" y="71438"/>
                    </a:lnTo>
                    <a:lnTo>
                      <a:pt x="0" y="84906"/>
                    </a:lnTo>
                    <a:lnTo>
                      <a:pt x="63884" y="148790"/>
                    </a:lnTo>
                    <a:lnTo>
                      <a:pt x="199206" y="13468"/>
                    </a:lnTo>
                    <a:close/>
                  </a:path>
                </a:pathLst>
              </a:custGeom>
              <a:solidFill>
                <a:srgbClr val="1010EB"/>
              </a:solidFill>
              <a:ln w="93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476D7A-455F-5271-3C50-059D4BD24720}"/>
              </a:ext>
            </a:extLst>
          </p:cNvPr>
          <p:cNvGrpSpPr/>
          <p:nvPr/>
        </p:nvGrpSpPr>
        <p:grpSpPr>
          <a:xfrm>
            <a:off x="6811238" y="4356253"/>
            <a:ext cx="5072173" cy="317599"/>
            <a:chOff x="6811238" y="4372295"/>
            <a:chExt cx="5072173" cy="3175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6DD6E4-4B9E-0009-51DB-6CACEAF8E7AA}"/>
                </a:ext>
              </a:extLst>
            </p:cNvPr>
            <p:cNvSpPr txBox="1"/>
            <p:nvPr/>
          </p:nvSpPr>
          <p:spPr>
            <a:xfrm>
              <a:off x="7366963" y="4394808"/>
              <a:ext cx="4516448" cy="24622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en-US" sz="1600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Implanted population (final valve received)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344EC49-B3EB-5E59-CFF0-6AC817EDA3D9}"/>
                </a:ext>
              </a:extLst>
            </p:cNvPr>
            <p:cNvGrpSpPr/>
            <p:nvPr/>
          </p:nvGrpSpPr>
          <p:grpSpPr>
            <a:xfrm>
              <a:off x="6811238" y="4372295"/>
              <a:ext cx="317599" cy="317599"/>
              <a:chOff x="-851023" y="3771899"/>
              <a:chExt cx="361778" cy="361778"/>
            </a:xfrm>
            <a:solidFill>
              <a:schemeClr val="tx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4B7E60B-FE2B-2643-CA42-C76CB3B62172}"/>
                  </a:ext>
                </a:extLst>
              </p:cNvPr>
              <p:cNvSpPr/>
              <p:nvPr/>
            </p:nvSpPr>
            <p:spPr>
              <a:xfrm>
                <a:off x="-851023" y="3771899"/>
                <a:ext cx="361778" cy="361778"/>
              </a:xfrm>
              <a:custGeom>
                <a:avLst/>
                <a:gdLst>
                  <a:gd name="connsiteX0" fmla="*/ 181032 w 361778"/>
                  <a:gd name="connsiteY0" fmla="*/ 361779 h 361778"/>
                  <a:gd name="connsiteX1" fmla="*/ 361779 w 361778"/>
                  <a:gd name="connsiteY1" fmla="*/ 180746 h 361778"/>
                  <a:gd name="connsiteX2" fmla="*/ 180746 w 361778"/>
                  <a:gd name="connsiteY2" fmla="*/ 0 h 361778"/>
                  <a:gd name="connsiteX3" fmla="*/ 0 w 361778"/>
                  <a:gd name="connsiteY3" fmla="*/ 180889 h 361778"/>
                  <a:gd name="connsiteX4" fmla="*/ 180889 w 361778"/>
                  <a:gd name="connsiteY4" fmla="*/ 361779 h 361778"/>
                  <a:gd name="connsiteX5" fmla="*/ 181032 w 361778"/>
                  <a:gd name="connsiteY5" fmla="*/ 361779 h 361778"/>
                  <a:gd name="connsiteX6" fmla="*/ 181032 w 361778"/>
                  <a:gd name="connsiteY6" fmla="*/ 19050 h 361778"/>
                  <a:gd name="connsiteX7" fmla="*/ 342729 w 361778"/>
                  <a:gd name="connsiteY7" fmla="*/ 181032 h 361778"/>
                  <a:gd name="connsiteX8" fmla="*/ 180746 w 361778"/>
                  <a:gd name="connsiteY8" fmla="*/ 342729 h 361778"/>
                  <a:gd name="connsiteX9" fmla="*/ 19050 w 361778"/>
                  <a:gd name="connsiteY9" fmla="*/ 180889 h 361778"/>
                  <a:gd name="connsiteX10" fmla="*/ 181032 w 361778"/>
                  <a:gd name="connsiteY10" fmla="*/ 19050 h 36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1778" h="361778">
                    <a:moveTo>
                      <a:pt x="181032" y="361779"/>
                    </a:moveTo>
                    <a:cubicBezTo>
                      <a:pt x="280934" y="361700"/>
                      <a:pt x="361858" y="280648"/>
                      <a:pt x="361779" y="180746"/>
                    </a:cubicBezTo>
                    <a:cubicBezTo>
                      <a:pt x="361700" y="80844"/>
                      <a:pt x="280648" y="-79"/>
                      <a:pt x="180746" y="0"/>
                    </a:cubicBezTo>
                    <a:cubicBezTo>
                      <a:pt x="80900" y="79"/>
                      <a:pt x="0" y="81043"/>
                      <a:pt x="0" y="180889"/>
                    </a:cubicBezTo>
                    <a:cubicBezTo>
                      <a:pt x="0" y="280791"/>
                      <a:pt x="80987" y="361779"/>
                      <a:pt x="180889" y="361779"/>
                    </a:cubicBezTo>
                    <a:cubicBezTo>
                      <a:pt x="180937" y="361779"/>
                      <a:pt x="180985" y="361779"/>
                      <a:pt x="181032" y="361779"/>
                    </a:cubicBezTo>
                    <a:close/>
                    <a:moveTo>
                      <a:pt x="181032" y="19050"/>
                    </a:moveTo>
                    <a:cubicBezTo>
                      <a:pt x="270414" y="19129"/>
                      <a:pt x="342808" y="91651"/>
                      <a:pt x="342729" y="181032"/>
                    </a:cubicBezTo>
                    <a:cubicBezTo>
                      <a:pt x="342650" y="270414"/>
                      <a:pt x="270128" y="342808"/>
                      <a:pt x="180746" y="342729"/>
                    </a:cubicBezTo>
                    <a:cubicBezTo>
                      <a:pt x="91421" y="342650"/>
                      <a:pt x="19050" y="270215"/>
                      <a:pt x="19050" y="180889"/>
                    </a:cubicBezTo>
                    <a:cubicBezTo>
                      <a:pt x="19192" y="91511"/>
                      <a:pt x="91653" y="19113"/>
                      <a:pt x="181032" y="19050"/>
                    </a:cubicBezTo>
                    <a:close/>
                  </a:path>
                </a:pathLst>
              </a:custGeom>
              <a:solidFill>
                <a:srgbClr val="1010EB"/>
              </a:solidFill>
              <a:ln w="93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A4A7C7A-3897-5A5B-6BEC-23152EA7A0E4}"/>
                  </a:ext>
                </a:extLst>
              </p:cNvPr>
              <p:cNvSpPr/>
              <p:nvPr/>
            </p:nvSpPr>
            <p:spPr>
              <a:xfrm>
                <a:off x="-767365" y="3874703"/>
                <a:ext cx="199205" cy="148790"/>
              </a:xfrm>
              <a:custGeom>
                <a:avLst/>
                <a:gdLst>
                  <a:gd name="connsiteX0" fmla="*/ 199206 w 199205"/>
                  <a:gd name="connsiteY0" fmla="*/ 13468 h 148790"/>
                  <a:gd name="connsiteX1" fmla="*/ 185737 w 199205"/>
                  <a:gd name="connsiteY1" fmla="*/ 0 h 148790"/>
                  <a:gd name="connsiteX2" fmla="*/ 63884 w 199205"/>
                  <a:gd name="connsiteY2" fmla="*/ 121853 h 148790"/>
                  <a:gd name="connsiteX3" fmla="*/ 13468 w 199205"/>
                  <a:gd name="connsiteY3" fmla="*/ 71438 h 148790"/>
                  <a:gd name="connsiteX4" fmla="*/ 0 w 199205"/>
                  <a:gd name="connsiteY4" fmla="*/ 84906 h 148790"/>
                  <a:gd name="connsiteX5" fmla="*/ 63884 w 199205"/>
                  <a:gd name="connsiteY5" fmla="*/ 148790 h 148790"/>
                  <a:gd name="connsiteX6" fmla="*/ 199206 w 199205"/>
                  <a:gd name="connsiteY6" fmla="*/ 13468 h 148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205" h="148790">
                    <a:moveTo>
                      <a:pt x="199206" y="13468"/>
                    </a:moveTo>
                    <a:lnTo>
                      <a:pt x="185737" y="0"/>
                    </a:lnTo>
                    <a:lnTo>
                      <a:pt x="63884" y="121853"/>
                    </a:lnTo>
                    <a:lnTo>
                      <a:pt x="13468" y="71438"/>
                    </a:lnTo>
                    <a:lnTo>
                      <a:pt x="0" y="84906"/>
                    </a:lnTo>
                    <a:lnTo>
                      <a:pt x="63884" y="148790"/>
                    </a:lnTo>
                    <a:lnTo>
                      <a:pt x="199206" y="13468"/>
                    </a:lnTo>
                    <a:close/>
                  </a:path>
                </a:pathLst>
              </a:custGeom>
              <a:solidFill>
                <a:srgbClr val="1010EB"/>
              </a:solidFill>
              <a:ln w="93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11055C-DB9A-1A08-02B7-317BAC0E9ACD}"/>
              </a:ext>
            </a:extLst>
          </p:cNvPr>
          <p:cNvGrpSpPr/>
          <p:nvPr/>
        </p:nvGrpSpPr>
        <p:grpSpPr>
          <a:xfrm>
            <a:off x="6811238" y="3727691"/>
            <a:ext cx="5072173" cy="492443"/>
            <a:chOff x="6811238" y="3727691"/>
            <a:chExt cx="5072173" cy="49244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7B7E064-AE46-D5F2-112A-4C15C65B95BD}"/>
                </a:ext>
              </a:extLst>
            </p:cNvPr>
            <p:cNvGrpSpPr/>
            <p:nvPr/>
          </p:nvGrpSpPr>
          <p:grpSpPr>
            <a:xfrm>
              <a:off x="6811238" y="3815112"/>
              <a:ext cx="317599" cy="317599"/>
              <a:chOff x="-851023" y="3771899"/>
              <a:chExt cx="361778" cy="361778"/>
            </a:xfrm>
            <a:solidFill>
              <a:schemeClr val="tx2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3A496AB-77D5-6AB5-04F2-EA738BDDDDD3}"/>
                  </a:ext>
                </a:extLst>
              </p:cNvPr>
              <p:cNvSpPr/>
              <p:nvPr/>
            </p:nvSpPr>
            <p:spPr>
              <a:xfrm>
                <a:off x="-851023" y="3771899"/>
                <a:ext cx="361778" cy="361778"/>
              </a:xfrm>
              <a:custGeom>
                <a:avLst/>
                <a:gdLst>
                  <a:gd name="connsiteX0" fmla="*/ 181032 w 361778"/>
                  <a:gd name="connsiteY0" fmla="*/ 361779 h 361778"/>
                  <a:gd name="connsiteX1" fmla="*/ 361779 w 361778"/>
                  <a:gd name="connsiteY1" fmla="*/ 180746 h 361778"/>
                  <a:gd name="connsiteX2" fmla="*/ 180746 w 361778"/>
                  <a:gd name="connsiteY2" fmla="*/ 0 h 361778"/>
                  <a:gd name="connsiteX3" fmla="*/ 0 w 361778"/>
                  <a:gd name="connsiteY3" fmla="*/ 180889 h 361778"/>
                  <a:gd name="connsiteX4" fmla="*/ 180889 w 361778"/>
                  <a:gd name="connsiteY4" fmla="*/ 361779 h 361778"/>
                  <a:gd name="connsiteX5" fmla="*/ 181032 w 361778"/>
                  <a:gd name="connsiteY5" fmla="*/ 361779 h 361778"/>
                  <a:gd name="connsiteX6" fmla="*/ 181032 w 361778"/>
                  <a:gd name="connsiteY6" fmla="*/ 19050 h 361778"/>
                  <a:gd name="connsiteX7" fmla="*/ 342729 w 361778"/>
                  <a:gd name="connsiteY7" fmla="*/ 181032 h 361778"/>
                  <a:gd name="connsiteX8" fmla="*/ 180746 w 361778"/>
                  <a:gd name="connsiteY8" fmla="*/ 342729 h 361778"/>
                  <a:gd name="connsiteX9" fmla="*/ 19050 w 361778"/>
                  <a:gd name="connsiteY9" fmla="*/ 180889 h 361778"/>
                  <a:gd name="connsiteX10" fmla="*/ 181032 w 361778"/>
                  <a:gd name="connsiteY10" fmla="*/ 19050 h 36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1778" h="361778">
                    <a:moveTo>
                      <a:pt x="181032" y="361779"/>
                    </a:moveTo>
                    <a:cubicBezTo>
                      <a:pt x="280934" y="361700"/>
                      <a:pt x="361858" y="280648"/>
                      <a:pt x="361779" y="180746"/>
                    </a:cubicBezTo>
                    <a:cubicBezTo>
                      <a:pt x="361700" y="80844"/>
                      <a:pt x="280648" y="-79"/>
                      <a:pt x="180746" y="0"/>
                    </a:cubicBezTo>
                    <a:cubicBezTo>
                      <a:pt x="80900" y="79"/>
                      <a:pt x="0" y="81043"/>
                      <a:pt x="0" y="180889"/>
                    </a:cubicBezTo>
                    <a:cubicBezTo>
                      <a:pt x="0" y="280791"/>
                      <a:pt x="80987" y="361779"/>
                      <a:pt x="180889" y="361779"/>
                    </a:cubicBezTo>
                    <a:cubicBezTo>
                      <a:pt x="180937" y="361779"/>
                      <a:pt x="180985" y="361779"/>
                      <a:pt x="181032" y="361779"/>
                    </a:cubicBezTo>
                    <a:close/>
                    <a:moveTo>
                      <a:pt x="181032" y="19050"/>
                    </a:moveTo>
                    <a:cubicBezTo>
                      <a:pt x="270414" y="19129"/>
                      <a:pt x="342808" y="91651"/>
                      <a:pt x="342729" y="181032"/>
                    </a:cubicBezTo>
                    <a:cubicBezTo>
                      <a:pt x="342650" y="270414"/>
                      <a:pt x="270128" y="342808"/>
                      <a:pt x="180746" y="342729"/>
                    </a:cubicBezTo>
                    <a:cubicBezTo>
                      <a:pt x="91421" y="342650"/>
                      <a:pt x="19050" y="270215"/>
                      <a:pt x="19050" y="180889"/>
                    </a:cubicBezTo>
                    <a:cubicBezTo>
                      <a:pt x="19192" y="91511"/>
                      <a:pt x="91653" y="19113"/>
                      <a:pt x="181032" y="19050"/>
                    </a:cubicBezTo>
                    <a:close/>
                  </a:path>
                </a:pathLst>
              </a:custGeom>
              <a:solidFill>
                <a:srgbClr val="1010EB"/>
              </a:solidFill>
              <a:ln w="93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0AA300C-4FD4-CA85-510F-F5FFDC0A2441}"/>
                  </a:ext>
                </a:extLst>
              </p:cNvPr>
              <p:cNvSpPr/>
              <p:nvPr/>
            </p:nvSpPr>
            <p:spPr>
              <a:xfrm>
                <a:off x="-767365" y="3874703"/>
                <a:ext cx="199205" cy="148790"/>
              </a:xfrm>
              <a:custGeom>
                <a:avLst/>
                <a:gdLst>
                  <a:gd name="connsiteX0" fmla="*/ 199206 w 199205"/>
                  <a:gd name="connsiteY0" fmla="*/ 13468 h 148790"/>
                  <a:gd name="connsiteX1" fmla="*/ 185737 w 199205"/>
                  <a:gd name="connsiteY1" fmla="*/ 0 h 148790"/>
                  <a:gd name="connsiteX2" fmla="*/ 63884 w 199205"/>
                  <a:gd name="connsiteY2" fmla="*/ 121853 h 148790"/>
                  <a:gd name="connsiteX3" fmla="*/ 13468 w 199205"/>
                  <a:gd name="connsiteY3" fmla="*/ 71438 h 148790"/>
                  <a:gd name="connsiteX4" fmla="*/ 0 w 199205"/>
                  <a:gd name="connsiteY4" fmla="*/ 84906 h 148790"/>
                  <a:gd name="connsiteX5" fmla="*/ 63884 w 199205"/>
                  <a:gd name="connsiteY5" fmla="*/ 148790 h 148790"/>
                  <a:gd name="connsiteX6" fmla="*/ 199206 w 199205"/>
                  <a:gd name="connsiteY6" fmla="*/ 13468 h 148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205" h="148790">
                    <a:moveTo>
                      <a:pt x="199206" y="13468"/>
                    </a:moveTo>
                    <a:lnTo>
                      <a:pt x="185737" y="0"/>
                    </a:lnTo>
                    <a:lnTo>
                      <a:pt x="63884" y="121853"/>
                    </a:lnTo>
                    <a:lnTo>
                      <a:pt x="13468" y="71438"/>
                    </a:lnTo>
                    <a:lnTo>
                      <a:pt x="0" y="84906"/>
                    </a:lnTo>
                    <a:lnTo>
                      <a:pt x="63884" y="148790"/>
                    </a:lnTo>
                    <a:lnTo>
                      <a:pt x="199206" y="13468"/>
                    </a:lnTo>
                    <a:close/>
                  </a:path>
                </a:pathLst>
              </a:custGeom>
              <a:solidFill>
                <a:srgbClr val="1010EB"/>
              </a:solidFill>
              <a:ln w="93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71E585-E66A-B481-1A1C-4877B2801490}"/>
                </a:ext>
              </a:extLst>
            </p:cNvPr>
            <p:cNvSpPr txBox="1"/>
            <p:nvPr/>
          </p:nvSpPr>
          <p:spPr>
            <a:xfrm>
              <a:off x="7366963" y="3727691"/>
              <a:ext cx="4516448" cy="492443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en-US" sz="1600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Powered for </a:t>
              </a:r>
              <a:r>
                <a:rPr kumimoji="0" lang="en-US" sz="1600" b="1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superiority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54B8D0-9F90-91EF-3D7B-8F4E9B63AEED}"/>
              </a:ext>
            </a:extLst>
          </p:cNvPr>
          <p:cNvCxnSpPr>
            <a:cxnSpLocks/>
          </p:cNvCxnSpPr>
          <p:nvPr/>
        </p:nvCxnSpPr>
        <p:spPr>
          <a:xfrm>
            <a:off x="6657474" y="3280139"/>
            <a:ext cx="4858251" cy="0"/>
          </a:xfrm>
          <a:prstGeom prst="line">
            <a:avLst/>
          </a:prstGeom>
          <a:solidFill>
            <a:schemeClr val="bg1"/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D732E83-F9C2-9330-4D45-A92E494446FF}"/>
              </a:ext>
            </a:extLst>
          </p:cNvPr>
          <p:cNvGrpSpPr/>
          <p:nvPr/>
        </p:nvGrpSpPr>
        <p:grpSpPr>
          <a:xfrm>
            <a:off x="6811238" y="5486660"/>
            <a:ext cx="5072173" cy="317599"/>
            <a:chOff x="6811238" y="5486660"/>
            <a:chExt cx="5072173" cy="31759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37C34A-20E7-C371-0937-91010E78F2C0}"/>
                </a:ext>
              </a:extLst>
            </p:cNvPr>
            <p:cNvSpPr txBox="1"/>
            <p:nvPr/>
          </p:nvSpPr>
          <p:spPr>
            <a:xfrm>
              <a:off x="7366963" y="5522349"/>
              <a:ext cx="4516448" cy="24622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en-US" sz="1600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ＭＳ Ｐゴシック" charset="0"/>
                  <a:cs typeface="Avenir Next World" panose="020B0503020202020204" pitchFamily="34" charset="0"/>
                </a:rPr>
                <a:t>&gt;99% power with 700 patients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2499083-8180-8FD9-4CB9-611F150DB855}"/>
                </a:ext>
              </a:extLst>
            </p:cNvPr>
            <p:cNvGrpSpPr/>
            <p:nvPr/>
          </p:nvGrpSpPr>
          <p:grpSpPr>
            <a:xfrm>
              <a:off x="6811238" y="5486660"/>
              <a:ext cx="317599" cy="317599"/>
              <a:chOff x="-851023" y="3771899"/>
              <a:chExt cx="361778" cy="361778"/>
            </a:xfrm>
            <a:solidFill>
              <a:schemeClr val="tx2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AAF9697-D036-1229-93BB-0325D85DD0DF}"/>
                  </a:ext>
                </a:extLst>
              </p:cNvPr>
              <p:cNvSpPr/>
              <p:nvPr/>
            </p:nvSpPr>
            <p:spPr>
              <a:xfrm>
                <a:off x="-851023" y="3771899"/>
                <a:ext cx="361778" cy="361778"/>
              </a:xfrm>
              <a:custGeom>
                <a:avLst/>
                <a:gdLst>
                  <a:gd name="connsiteX0" fmla="*/ 181032 w 361778"/>
                  <a:gd name="connsiteY0" fmla="*/ 361779 h 361778"/>
                  <a:gd name="connsiteX1" fmla="*/ 361779 w 361778"/>
                  <a:gd name="connsiteY1" fmla="*/ 180746 h 361778"/>
                  <a:gd name="connsiteX2" fmla="*/ 180746 w 361778"/>
                  <a:gd name="connsiteY2" fmla="*/ 0 h 361778"/>
                  <a:gd name="connsiteX3" fmla="*/ 0 w 361778"/>
                  <a:gd name="connsiteY3" fmla="*/ 180889 h 361778"/>
                  <a:gd name="connsiteX4" fmla="*/ 180889 w 361778"/>
                  <a:gd name="connsiteY4" fmla="*/ 361779 h 361778"/>
                  <a:gd name="connsiteX5" fmla="*/ 181032 w 361778"/>
                  <a:gd name="connsiteY5" fmla="*/ 361779 h 361778"/>
                  <a:gd name="connsiteX6" fmla="*/ 181032 w 361778"/>
                  <a:gd name="connsiteY6" fmla="*/ 19050 h 361778"/>
                  <a:gd name="connsiteX7" fmla="*/ 342729 w 361778"/>
                  <a:gd name="connsiteY7" fmla="*/ 181032 h 361778"/>
                  <a:gd name="connsiteX8" fmla="*/ 180746 w 361778"/>
                  <a:gd name="connsiteY8" fmla="*/ 342729 h 361778"/>
                  <a:gd name="connsiteX9" fmla="*/ 19050 w 361778"/>
                  <a:gd name="connsiteY9" fmla="*/ 180889 h 361778"/>
                  <a:gd name="connsiteX10" fmla="*/ 181032 w 361778"/>
                  <a:gd name="connsiteY10" fmla="*/ 19050 h 36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1778" h="361778">
                    <a:moveTo>
                      <a:pt x="181032" y="361779"/>
                    </a:moveTo>
                    <a:cubicBezTo>
                      <a:pt x="280934" y="361700"/>
                      <a:pt x="361858" y="280648"/>
                      <a:pt x="361779" y="180746"/>
                    </a:cubicBezTo>
                    <a:cubicBezTo>
                      <a:pt x="361700" y="80844"/>
                      <a:pt x="280648" y="-79"/>
                      <a:pt x="180746" y="0"/>
                    </a:cubicBezTo>
                    <a:cubicBezTo>
                      <a:pt x="80900" y="79"/>
                      <a:pt x="0" y="81043"/>
                      <a:pt x="0" y="180889"/>
                    </a:cubicBezTo>
                    <a:cubicBezTo>
                      <a:pt x="0" y="280791"/>
                      <a:pt x="80987" y="361779"/>
                      <a:pt x="180889" y="361779"/>
                    </a:cubicBezTo>
                    <a:cubicBezTo>
                      <a:pt x="180937" y="361779"/>
                      <a:pt x="180985" y="361779"/>
                      <a:pt x="181032" y="361779"/>
                    </a:cubicBezTo>
                    <a:close/>
                    <a:moveTo>
                      <a:pt x="181032" y="19050"/>
                    </a:moveTo>
                    <a:cubicBezTo>
                      <a:pt x="270414" y="19129"/>
                      <a:pt x="342808" y="91651"/>
                      <a:pt x="342729" y="181032"/>
                    </a:cubicBezTo>
                    <a:cubicBezTo>
                      <a:pt x="342650" y="270414"/>
                      <a:pt x="270128" y="342808"/>
                      <a:pt x="180746" y="342729"/>
                    </a:cubicBezTo>
                    <a:cubicBezTo>
                      <a:pt x="91421" y="342650"/>
                      <a:pt x="19050" y="270215"/>
                      <a:pt x="19050" y="180889"/>
                    </a:cubicBezTo>
                    <a:cubicBezTo>
                      <a:pt x="19192" y="91511"/>
                      <a:pt x="91653" y="19113"/>
                      <a:pt x="181032" y="19050"/>
                    </a:cubicBezTo>
                    <a:close/>
                  </a:path>
                </a:pathLst>
              </a:custGeom>
              <a:solidFill>
                <a:srgbClr val="1010EB"/>
              </a:solidFill>
              <a:ln w="93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C95F6F2-086D-BEBA-D766-6BD55D49A1BC}"/>
                  </a:ext>
                </a:extLst>
              </p:cNvPr>
              <p:cNvSpPr/>
              <p:nvPr/>
            </p:nvSpPr>
            <p:spPr>
              <a:xfrm>
                <a:off x="-767365" y="3874703"/>
                <a:ext cx="199205" cy="148790"/>
              </a:xfrm>
              <a:custGeom>
                <a:avLst/>
                <a:gdLst>
                  <a:gd name="connsiteX0" fmla="*/ 199206 w 199205"/>
                  <a:gd name="connsiteY0" fmla="*/ 13468 h 148790"/>
                  <a:gd name="connsiteX1" fmla="*/ 185737 w 199205"/>
                  <a:gd name="connsiteY1" fmla="*/ 0 h 148790"/>
                  <a:gd name="connsiteX2" fmla="*/ 63884 w 199205"/>
                  <a:gd name="connsiteY2" fmla="*/ 121853 h 148790"/>
                  <a:gd name="connsiteX3" fmla="*/ 13468 w 199205"/>
                  <a:gd name="connsiteY3" fmla="*/ 71438 h 148790"/>
                  <a:gd name="connsiteX4" fmla="*/ 0 w 199205"/>
                  <a:gd name="connsiteY4" fmla="*/ 84906 h 148790"/>
                  <a:gd name="connsiteX5" fmla="*/ 63884 w 199205"/>
                  <a:gd name="connsiteY5" fmla="*/ 148790 h 148790"/>
                  <a:gd name="connsiteX6" fmla="*/ 199206 w 199205"/>
                  <a:gd name="connsiteY6" fmla="*/ 13468 h 148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205" h="148790">
                    <a:moveTo>
                      <a:pt x="199206" y="13468"/>
                    </a:moveTo>
                    <a:lnTo>
                      <a:pt x="185737" y="0"/>
                    </a:lnTo>
                    <a:lnTo>
                      <a:pt x="63884" y="121853"/>
                    </a:lnTo>
                    <a:lnTo>
                      <a:pt x="13468" y="71438"/>
                    </a:lnTo>
                    <a:lnTo>
                      <a:pt x="0" y="84906"/>
                    </a:lnTo>
                    <a:lnTo>
                      <a:pt x="63884" y="148790"/>
                    </a:lnTo>
                    <a:lnTo>
                      <a:pt x="199206" y="13468"/>
                    </a:lnTo>
                    <a:close/>
                  </a:path>
                </a:pathLst>
              </a:custGeom>
              <a:solidFill>
                <a:srgbClr val="1010EB"/>
              </a:solidFill>
              <a:ln w="93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562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01B4F-392E-3B54-8B8F-10EFAFEC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methods</a:t>
            </a:r>
          </a:p>
        </p:txBody>
      </p:sp>
      <p:sp>
        <p:nvSpPr>
          <p:cNvPr id="4" name="TextBox 28, chunk 1">
            <a:extLst>
              <a:ext uri="{FF2B5EF4-FFF2-40B4-BE49-F238E27FC236}">
                <a16:creationId xmlns:a16="http://schemas.microsoft.com/office/drawing/2014/main" id="{A2595DBD-7D1C-9568-54ED-58B8E2C6D4E9}"/>
              </a:ext>
            </a:extLst>
          </p:cNvPr>
          <p:cNvSpPr txBox="1"/>
          <p:nvPr/>
        </p:nvSpPr>
        <p:spPr>
          <a:xfrm>
            <a:off x="304801" y="2073515"/>
            <a:ext cx="5638799" cy="1477328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66"/>
                </a:solidFill>
                <a:latin typeface="Avenir Next Wor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both primary endpoints were met,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hierarchical testing of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secondary endpoints occurred in a prespecified order.</a:t>
            </a:r>
          </a:p>
        </p:txBody>
      </p:sp>
      <p:sp>
        <p:nvSpPr>
          <p:cNvPr id="5" name="TextBox 28, chunk 2">
            <a:extLst>
              <a:ext uri="{FF2B5EF4-FFF2-40B4-BE49-F238E27FC236}">
                <a16:creationId xmlns:a16="http://schemas.microsoft.com/office/drawing/2014/main" id="{59DCE7AE-056F-5D16-09C2-3D54306E5B6F}"/>
              </a:ext>
            </a:extLst>
          </p:cNvPr>
          <p:cNvSpPr txBox="1"/>
          <p:nvPr/>
        </p:nvSpPr>
        <p:spPr>
          <a:xfrm>
            <a:off x="304800" y="4109990"/>
            <a:ext cx="5638800" cy="369332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66"/>
                </a:solidFill>
                <a:latin typeface="Avenir Next World"/>
              </a:defRPr>
            </a:lvl1pPr>
          </a:lstStyle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Powered for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b="1" i="0" u="sng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superiority</a:t>
            </a:r>
            <a:endParaRPr lang="en-US" b="1" u="sng" dirty="0" err="1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71BB09-C127-A62C-498E-F7ECFAEAF7D5}"/>
              </a:ext>
            </a:extLst>
          </p:cNvPr>
          <p:cNvGrpSpPr/>
          <p:nvPr/>
        </p:nvGrpSpPr>
        <p:grpSpPr>
          <a:xfrm>
            <a:off x="6248400" y="1219200"/>
            <a:ext cx="5638800" cy="4914894"/>
            <a:chOff x="6248400" y="1219200"/>
            <a:chExt cx="5638800" cy="491489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3D16E9-FAC1-61C7-345F-2B2CC5272514}"/>
                </a:ext>
              </a:extLst>
            </p:cNvPr>
            <p:cNvSpPr/>
            <p:nvPr/>
          </p:nvSpPr>
          <p:spPr>
            <a:xfrm>
              <a:off x="6248400" y="1219863"/>
              <a:ext cx="5638800" cy="491423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CBFF53-BCA0-061C-A175-EE80ED01E054}"/>
                </a:ext>
              </a:extLst>
            </p:cNvPr>
            <p:cNvSpPr/>
            <p:nvPr/>
          </p:nvSpPr>
          <p:spPr>
            <a:xfrm>
              <a:off x="6248400" y="1219200"/>
              <a:ext cx="5638800" cy="6155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Hypothesis-tested secondary endpoints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73E1B08-2B2E-D740-2A93-DC033EF15893}"/>
                </a:ext>
              </a:extLst>
            </p:cNvPr>
            <p:cNvGrpSpPr/>
            <p:nvPr/>
          </p:nvGrpSpPr>
          <p:grpSpPr>
            <a:xfrm>
              <a:off x="6486525" y="2189925"/>
              <a:ext cx="5162550" cy="3937568"/>
              <a:chOff x="6248401" y="2189925"/>
              <a:chExt cx="5162550" cy="3937568"/>
            </a:xfrm>
          </p:grpSpPr>
          <p:sp>
            <p:nvSpPr>
              <p:cNvPr id="7" name="TextBox 5, chunk 1">
                <a:extLst>
                  <a:ext uri="{FF2B5EF4-FFF2-40B4-BE49-F238E27FC236}">
                    <a16:creationId xmlns:a16="http://schemas.microsoft.com/office/drawing/2014/main" id="{F269DA1E-77EC-6575-D69E-016AFF870A24}"/>
                  </a:ext>
                </a:extLst>
              </p:cNvPr>
              <p:cNvSpPr txBox="1"/>
              <p:nvPr/>
            </p:nvSpPr>
            <p:spPr>
              <a:xfrm>
                <a:off x="6899237" y="2189925"/>
                <a:ext cx="451171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numCol="1" rtlCol="0" anchor="ctr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 sz="2000">
                    <a:solidFill>
                      <a:schemeClr val="tx1">
                        <a:lumMod val="50000"/>
                      </a:schemeClr>
                    </a:solidFill>
                  </a:defRPr>
                </a:lvl1pPr>
              </a:lstStyle>
              <a:p>
                <a:pPr marL="0" indent="0"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Hemodynamic mean gradient at 12 months</a:t>
                </a:r>
              </a:p>
            </p:txBody>
          </p:sp>
          <p:sp>
            <p:nvSpPr>
              <p:cNvPr id="8" name="TextBox 5, chunk 2">
                <a:extLst>
                  <a:ext uri="{FF2B5EF4-FFF2-40B4-BE49-F238E27FC236}">
                    <a16:creationId xmlns:a16="http://schemas.microsoft.com/office/drawing/2014/main" id="{5FEDBF7C-7F0E-D5F6-8252-CAF25EECE666}"/>
                  </a:ext>
                </a:extLst>
              </p:cNvPr>
              <p:cNvSpPr txBox="1"/>
              <p:nvPr/>
            </p:nvSpPr>
            <p:spPr>
              <a:xfrm>
                <a:off x="6899237" y="3070442"/>
                <a:ext cx="451171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numCol="1" rtlCol="0" anchor="ctr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 sz="2000">
                    <a:solidFill>
                      <a:schemeClr val="tx1">
                        <a:lumMod val="50000"/>
                      </a:schemeClr>
                    </a:solidFill>
                  </a:defRPr>
                </a:lvl1pPr>
              </a:lstStyle>
              <a:p>
                <a:pPr marL="0" indent="0"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Effective orifice area at 12 months</a:t>
                </a:r>
              </a:p>
            </p:txBody>
          </p:sp>
          <p:sp>
            <p:nvSpPr>
              <p:cNvPr id="10" name="TextBox 5, chunk 3">
                <a:extLst>
                  <a:ext uri="{FF2B5EF4-FFF2-40B4-BE49-F238E27FC236}">
                    <a16:creationId xmlns:a16="http://schemas.microsoft.com/office/drawing/2014/main" id="{79F519B6-7610-B0B1-67E7-52CADBEFA3C0}"/>
                  </a:ext>
                </a:extLst>
              </p:cNvPr>
              <p:cNvSpPr txBox="1"/>
              <p:nvPr/>
            </p:nvSpPr>
            <p:spPr>
              <a:xfrm>
                <a:off x="6899237" y="3812459"/>
                <a:ext cx="451171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numCol="1" rtlCol="0" anchor="ctr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 sz="2000">
                    <a:solidFill>
                      <a:schemeClr val="tx1">
                        <a:lumMod val="50000"/>
                      </a:schemeClr>
                    </a:solidFill>
                  </a:defRPr>
                </a:lvl1pPr>
              </a:lstStyle>
              <a:p>
                <a:pPr marL="0" indent="0"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Hemodynamic SVD (mean gradient ≥20 mmHg) through 12 months</a:t>
                </a:r>
              </a:p>
            </p:txBody>
          </p:sp>
          <p:sp>
            <p:nvSpPr>
              <p:cNvPr id="11" name="TextBox 5, chunk 4">
                <a:extLst>
                  <a:ext uri="{FF2B5EF4-FFF2-40B4-BE49-F238E27FC236}">
                    <a16:creationId xmlns:a16="http://schemas.microsoft.com/office/drawing/2014/main" id="{6246B449-1709-9A62-4B15-93B0C3EF2F1F}"/>
                  </a:ext>
                </a:extLst>
              </p:cNvPr>
              <p:cNvSpPr txBox="1"/>
              <p:nvPr/>
            </p:nvSpPr>
            <p:spPr>
              <a:xfrm>
                <a:off x="6899237" y="4831476"/>
                <a:ext cx="451171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numCol="1" rtlCol="0" anchor="ctr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 sz="2000">
                    <a:solidFill>
                      <a:schemeClr val="tx1">
                        <a:lumMod val="50000"/>
                      </a:schemeClr>
                    </a:solidFill>
                  </a:defRPr>
                </a:lvl1pPr>
              </a:lstStyle>
              <a:p>
                <a:pPr marL="0" indent="0"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BVD in women through 12 months</a:t>
                </a:r>
              </a:p>
            </p:txBody>
          </p:sp>
          <p:sp>
            <p:nvSpPr>
              <p:cNvPr id="13" name="TextBox 5, chunk 5">
                <a:extLst>
                  <a:ext uri="{FF2B5EF4-FFF2-40B4-BE49-F238E27FC236}">
                    <a16:creationId xmlns:a16="http://schemas.microsoft.com/office/drawing/2014/main" id="{41359C4D-8C8F-8ED8-4AC6-0D19D5CA3A30}"/>
                  </a:ext>
                </a:extLst>
              </p:cNvPr>
              <p:cNvSpPr txBox="1"/>
              <p:nvPr/>
            </p:nvSpPr>
            <p:spPr>
              <a:xfrm>
                <a:off x="6899237" y="5573495"/>
                <a:ext cx="451171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numCol="1" rtlCol="0" anchor="ctr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 sz="2000">
                    <a:solidFill>
                      <a:schemeClr val="tx1">
                        <a:lumMod val="50000"/>
                      </a:schemeClr>
                    </a:solidFill>
                  </a:defRPr>
                </a:lvl1pPr>
              </a:lstStyle>
              <a:p>
                <a:pPr marL="0" indent="0">
                  <a:buNone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Moderate/severe </a:t>
                </a:r>
                <a:r>
                  <a:rPr lang="en-US" sz="1800" dirty="0">
                    <a:solidFill>
                      <a:schemeClr val="tx1"/>
                    </a:solidFill>
                  </a:rPr>
                  <a:t>prosthesis-patient mismatch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at 30 days</a:t>
                </a:r>
                <a:endParaRPr lang="en-US" sz="1800" dirty="0" err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7AD3BB3-0A57-889C-FF62-1F1546835F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48401" y="2768683"/>
                <a:ext cx="5162550" cy="0"/>
              </a:xfrm>
              <a:prstGeom prst="line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1EF77E9-251A-D45F-9FED-AD429AFB1E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48401" y="3649200"/>
                <a:ext cx="5162550" cy="0"/>
              </a:xfrm>
              <a:prstGeom prst="line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33F5C87-F6DE-98B4-5E7D-DF53F024DD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48401" y="4529717"/>
                <a:ext cx="5162550" cy="0"/>
              </a:xfrm>
              <a:prstGeom prst="line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7C365E7-86C7-DAE6-A74B-EFD1EE6F4B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48401" y="5410234"/>
                <a:ext cx="5162550" cy="0"/>
              </a:xfrm>
              <a:prstGeom prst="line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7A4D0F-EA35-362F-5684-FDA61EBD5D01}"/>
              </a:ext>
            </a:extLst>
          </p:cNvPr>
          <p:cNvGrpSpPr/>
          <p:nvPr/>
        </p:nvGrpSpPr>
        <p:grpSpPr>
          <a:xfrm>
            <a:off x="6653278" y="2191760"/>
            <a:ext cx="422424" cy="358181"/>
            <a:chOff x="6096000" y="-297712"/>
            <a:chExt cx="422424" cy="35818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679BFD2-D332-08B2-FFBB-3B8AD9A8CCFD}"/>
                </a:ext>
              </a:extLst>
            </p:cNvPr>
            <p:cNvSpPr/>
            <p:nvPr/>
          </p:nvSpPr>
          <p:spPr>
            <a:xfrm>
              <a:off x="6096000" y="-297712"/>
              <a:ext cx="320040" cy="3200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B837AD-625B-9F01-9FB7-114053F2FCE8}"/>
                </a:ext>
              </a:extLst>
            </p:cNvPr>
            <p:cNvSpPr txBox="1"/>
            <p:nvPr/>
          </p:nvSpPr>
          <p:spPr>
            <a:xfrm>
              <a:off x="6178183" y="-286016"/>
              <a:ext cx="340241" cy="3464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8BAC39-5C16-91C0-880B-988EF9EEFCA5}"/>
              </a:ext>
            </a:extLst>
          </p:cNvPr>
          <p:cNvGrpSpPr/>
          <p:nvPr/>
        </p:nvGrpSpPr>
        <p:grpSpPr>
          <a:xfrm>
            <a:off x="6653278" y="3071168"/>
            <a:ext cx="433057" cy="358181"/>
            <a:chOff x="6096000" y="-297712"/>
            <a:chExt cx="433057" cy="35818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5B0BBA1-26E3-41DC-4379-B7943C7C67C9}"/>
                </a:ext>
              </a:extLst>
            </p:cNvPr>
            <p:cNvSpPr/>
            <p:nvPr/>
          </p:nvSpPr>
          <p:spPr>
            <a:xfrm>
              <a:off x="6096000" y="-297712"/>
              <a:ext cx="320040" cy="3200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58FC45-7E2D-0636-42DE-86B475146C2F}"/>
                </a:ext>
              </a:extLst>
            </p:cNvPr>
            <p:cNvSpPr txBox="1"/>
            <p:nvPr/>
          </p:nvSpPr>
          <p:spPr>
            <a:xfrm>
              <a:off x="6188816" y="-286016"/>
              <a:ext cx="340241" cy="3464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US" dirty="0">
                  <a:solidFill>
                    <a:schemeClr val="accent1"/>
                  </a:solidFill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39EE84-FA2F-560C-2A57-2AFC616195AE}"/>
              </a:ext>
            </a:extLst>
          </p:cNvPr>
          <p:cNvGrpSpPr/>
          <p:nvPr/>
        </p:nvGrpSpPr>
        <p:grpSpPr>
          <a:xfrm>
            <a:off x="6653278" y="3950576"/>
            <a:ext cx="433057" cy="358181"/>
            <a:chOff x="6096000" y="-297712"/>
            <a:chExt cx="433057" cy="35818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6E96D2A-69E9-C67B-CAB2-6831F0CEAE3A}"/>
                </a:ext>
              </a:extLst>
            </p:cNvPr>
            <p:cNvSpPr/>
            <p:nvPr/>
          </p:nvSpPr>
          <p:spPr>
            <a:xfrm>
              <a:off x="6096000" y="-297712"/>
              <a:ext cx="320040" cy="3200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2A62784-04F2-7417-C9A4-2C40FD902722}"/>
                </a:ext>
              </a:extLst>
            </p:cNvPr>
            <p:cNvSpPr txBox="1"/>
            <p:nvPr/>
          </p:nvSpPr>
          <p:spPr>
            <a:xfrm>
              <a:off x="6188816" y="-286016"/>
              <a:ext cx="340241" cy="3464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US" dirty="0">
                  <a:solidFill>
                    <a:schemeClr val="accent1"/>
                  </a:solidFill>
                </a:rPr>
                <a:t>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6F5EB3-73F2-29C2-A39D-3CDF04F55DCF}"/>
              </a:ext>
            </a:extLst>
          </p:cNvPr>
          <p:cNvGrpSpPr/>
          <p:nvPr/>
        </p:nvGrpSpPr>
        <p:grpSpPr>
          <a:xfrm>
            <a:off x="6653278" y="4829984"/>
            <a:ext cx="433057" cy="358181"/>
            <a:chOff x="6096000" y="-297712"/>
            <a:chExt cx="433057" cy="35818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5B60CFE-11DA-7A00-9180-35853A6125A0}"/>
                </a:ext>
              </a:extLst>
            </p:cNvPr>
            <p:cNvSpPr/>
            <p:nvPr/>
          </p:nvSpPr>
          <p:spPr>
            <a:xfrm>
              <a:off x="6096000" y="-297712"/>
              <a:ext cx="320040" cy="3200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BD2D29-C915-6ECB-791E-BBBEBC5B62D2}"/>
                </a:ext>
              </a:extLst>
            </p:cNvPr>
            <p:cNvSpPr txBox="1"/>
            <p:nvPr/>
          </p:nvSpPr>
          <p:spPr>
            <a:xfrm>
              <a:off x="6188816" y="-286016"/>
              <a:ext cx="340241" cy="3464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US" dirty="0">
                  <a:solidFill>
                    <a:schemeClr val="accent1"/>
                  </a:solidFill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A70364-73B9-71AD-C165-A04D646C157B}"/>
              </a:ext>
            </a:extLst>
          </p:cNvPr>
          <p:cNvGrpSpPr/>
          <p:nvPr/>
        </p:nvGrpSpPr>
        <p:grpSpPr>
          <a:xfrm>
            <a:off x="6653278" y="5709390"/>
            <a:ext cx="433057" cy="358181"/>
            <a:chOff x="6096000" y="-297712"/>
            <a:chExt cx="433057" cy="35818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A0AEF8-F174-053A-CA95-511907653079}"/>
                </a:ext>
              </a:extLst>
            </p:cNvPr>
            <p:cNvSpPr/>
            <p:nvPr/>
          </p:nvSpPr>
          <p:spPr>
            <a:xfrm>
              <a:off x="6096000" y="-297712"/>
              <a:ext cx="320040" cy="3200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ECFAE1B-C619-D908-44B5-C511D6C9EC76}"/>
                </a:ext>
              </a:extLst>
            </p:cNvPr>
            <p:cNvSpPr txBox="1"/>
            <p:nvPr/>
          </p:nvSpPr>
          <p:spPr>
            <a:xfrm>
              <a:off x="6188816" y="-286016"/>
              <a:ext cx="340241" cy="3464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US" dirty="0">
                  <a:solidFill>
                    <a:schemeClr val="accent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32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90">
      <a:dk1>
        <a:srgbClr val="3C3C3C"/>
      </a:dk1>
      <a:lt1>
        <a:sysClr val="window" lastClr="FFFFFF"/>
      </a:lt1>
      <a:dk2>
        <a:srgbClr val="140F4B"/>
      </a:dk2>
      <a:lt2>
        <a:srgbClr val="F2F2F2"/>
      </a:lt2>
      <a:accent1>
        <a:srgbClr val="1010EB"/>
      </a:accent1>
      <a:accent2>
        <a:srgbClr val="0FC9F7"/>
      </a:accent2>
      <a:accent3>
        <a:srgbClr val="00DCB9"/>
      </a:accent3>
      <a:accent4>
        <a:srgbClr val="7ECA2A"/>
      </a:accent4>
      <a:accent5>
        <a:srgbClr val="FFAD00"/>
      </a:accent5>
      <a:accent6>
        <a:srgbClr val="ED002A"/>
      </a:accent6>
      <a:hlink>
        <a:srgbClr val="1010EB"/>
      </a:hlink>
      <a:folHlink>
        <a:srgbClr val="797979"/>
      </a:folHlink>
    </a:clrScheme>
    <a:fontScheme name="SG Templat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290A6B458F6444830E0AA0E7ED25C8" ma:contentTypeVersion="11" ma:contentTypeDescription="Create a new document." ma:contentTypeScope="" ma:versionID="80d4be777f79eb6d89a57de956293fd0">
  <xsd:schema xmlns:xsd="http://www.w3.org/2001/XMLSchema" xmlns:xs="http://www.w3.org/2001/XMLSchema" xmlns:p="http://schemas.microsoft.com/office/2006/metadata/properties" xmlns:ns2="914ae546-73a6-46af-af8d-122fbc93c04c" xmlns:ns3="e6940cc3-ccd8-4345-b74f-42b128317d19" targetNamespace="http://schemas.microsoft.com/office/2006/metadata/properties" ma:root="true" ma:fieldsID="c825604281f2c6ef1c9450311ecb3a5f" ns2:_="" ns3:_="">
    <xsd:import namespace="914ae546-73a6-46af-af8d-122fbc93c04c"/>
    <xsd:import namespace="e6940cc3-ccd8-4345-b74f-42b128317d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ae546-73a6-46af-af8d-122fbc93c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9bdff84-a4da-460b-8613-303c0b90a2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40cc3-ccd8-4345-b74f-42b128317d1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.xml><?xml version="1.0" encoding="utf-8"?>
<VariableListDefinition name="System" displayName="System" id="f58b4700-ecd3-4f9a-a186-ba8aad603ab1" isdomainofvalue="False" dataSourceId="12edb699-614b-4281-a20e-a7dbd7fb3472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4ae546-73a6-46af-af8d-122fbc93c04c">
      <Terms xmlns="http://schemas.microsoft.com/office/infopath/2007/PartnerControls"/>
    </lcf76f155ced4ddcb4097134ff3c332f>
    <SharedWithUsers xmlns="e6940cc3-ccd8-4345-b74f-42b128317d19">
      <UserInfo>
        <DisplayName>Althouse, Andrew</DisplayName>
        <AccountId>16</AccountId>
        <AccountType/>
      </UserInfo>
      <UserInfo>
        <DisplayName>Verdoliva Boatman, Sarah</DisplayName>
        <AccountId>39</AccountId>
        <AccountType/>
      </UserInfo>
      <UserInfo>
        <DisplayName>Chang, Yanping</DisplayName>
        <AccountId>23</AccountId>
        <AccountType/>
      </UserInfo>
      <UserInfo>
        <DisplayName>Hickey, Graeme</DisplayName>
        <AccountId>38</AccountId>
        <AccountType/>
      </UserInfo>
      <UserInfo>
        <DisplayName>Choh, Sunny</DisplayName>
        <AccountId>27</AccountId>
        <AccountType/>
      </UserInfo>
      <UserInfo>
        <DisplayName>Dries-Devlin, Jessica</DisplayName>
        <AccountId>8</AccountId>
        <AccountType/>
      </UserInfo>
      <UserInfo>
        <DisplayName>Chow, Sue</DisplayName>
        <AccountId>12</AccountId>
        <AccountType/>
      </UserInfo>
      <UserInfo>
        <DisplayName>Pollard, Carrie</DisplayName>
        <AccountId>21</AccountId>
        <AccountType/>
      </UserInfo>
      <UserInfo>
        <DisplayName>Buehler, Terri</DisplayName>
        <AccountId>53</AccountId>
        <AccountType/>
      </UserInfo>
    </SharedWithUsers>
  </documentManagement>
</p:properties>
</file>

<file path=customXml/item4.xml><?xml version="1.0" encoding="utf-8"?>
<VariableList UniqueId="fc261583-9a1c-4bda-a22c-21331ea78bd9" Name="Computed" ContentType="XML" MajorVersion="0" MinorVersion="1" isLocalCopy="False" IsBaseObject="False" DataSourceId="fd293dac-0879-421c-a768-cfb9756f80eb" DataSourceMajorVersion="0" DataSourceMinorVersion="1"/>
</file>

<file path=customXml/item5.xml><?xml version="1.0" encoding="utf-8"?>
<VariableListDefinition name="AD_HOC" displayName="AD_HOC" id="e3aa0556-318f-4cbd-9562-aa74ac30ffa7" isdomainofvalue="False" dataSourceId="cba00697-9b16-43cd-801f-3eea4e32787d"/>
</file>

<file path=customXml/item6.xml><?xml version="1.0" encoding="utf-8"?>
<VariableList UniqueId="e3aa0556-318f-4cbd-9562-aa74ac30ffa7" Name="AD_HOC" ContentType="XML" MajorVersion="0" MinorVersion="1" isLocalCopy="False" IsBaseObject="False" DataSourceId="cba00697-9b16-43cd-801f-3eea4e32787d" DataSourceMajorVersion="0" DataSourceMinorVersion="1"/>
</file>

<file path=customXml/item7.xml><?xml version="1.0" encoding="utf-8"?>
<VariableList UniqueId="f58b4700-ecd3-4f9a-a186-ba8aad603ab1" Name="System" ContentType="XML" MajorVersion="0" MinorVersion="1" isLocalCopy="False" IsBaseObject="False" DataSourceId="12edb699-614b-4281-a20e-a7dbd7fb3472" DataSourceMajorVersion="0" DataSourceMinorVersion="1"/>
</file>

<file path=customXml/item8.xml><?xml version="1.0" encoding="utf-8"?>
<AllExternalAdhocVariableMappings/>
</file>

<file path=customXml/item9.xml><?xml version="1.0" encoding="utf-8"?>
<VariableListDefinition name="Computed" displayName="Computed" id="fc261583-9a1c-4bda-a22c-21331ea78bd9" isdomainofvalue="False" dataSourceId="fd293dac-0879-421c-a768-cfb9756f80eb"/>
</file>

<file path=customXml/itemProps1.xml><?xml version="1.0" encoding="utf-8"?>
<ds:datastoreItem xmlns:ds="http://schemas.openxmlformats.org/officeDocument/2006/customXml" ds:itemID="{7E68C4FC-B3FB-4CEE-867E-A324F7176C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4ae546-73a6-46af-af8d-122fbc93c04c"/>
    <ds:schemaRef ds:uri="e6940cc3-ccd8-4345-b74f-42b128317d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0.xml><?xml version="1.0" encoding="utf-8"?>
<ds:datastoreItem xmlns:ds="http://schemas.openxmlformats.org/officeDocument/2006/customXml" ds:itemID="{5A589C16-23CD-4BA3-B7A5-DDDF673427B8}">
  <ds:schemaRefs/>
</ds:datastoreItem>
</file>

<file path=customXml/itemProps2.xml><?xml version="1.0" encoding="utf-8"?>
<ds:datastoreItem xmlns:ds="http://schemas.openxmlformats.org/officeDocument/2006/customXml" ds:itemID="{7C66A18F-5D2A-4799-9F8F-90793222BC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0A6D23-366C-44CC-ABC7-866D51D602F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14ae546-73a6-46af-af8d-122fbc93c04c"/>
    <ds:schemaRef ds:uri="http://purl.org/dc/elements/1.1/"/>
    <ds:schemaRef ds:uri="http://schemas.microsoft.com/office/2006/metadata/properties"/>
    <ds:schemaRef ds:uri="e6940cc3-ccd8-4345-b74f-42b128317d19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4B1E560-4D2D-4414-AA1B-B85ADBAB896E}">
  <ds:schemaRefs/>
</ds:datastoreItem>
</file>

<file path=customXml/itemProps5.xml><?xml version="1.0" encoding="utf-8"?>
<ds:datastoreItem xmlns:ds="http://schemas.openxmlformats.org/officeDocument/2006/customXml" ds:itemID="{C7248E6C-867E-48F0-971B-8D6DD2435AAC}">
  <ds:schemaRefs/>
</ds:datastoreItem>
</file>

<file path=customXml/itemProps6.xml><?xml version="1.0" encoding="utf-8"?>
<ds:datastoreItem xmlns:ds="http://schemas.openxmlformats.org/officeDocument/2006/customXml" ds:itemID="{66CE5828-C0E6-40F3-80D6-7140178D4241}">
  <ds:schemaRefs/>
</ds:datastoreItem>
</file>

<file path=customXml/itemProps7.xml><?xml version="1.0" encoding="utf-8"?>
<ds:datastoreItem xmlns:ds="http://schemas.openxmlformats.org/officeDocument/2006/customXml" ds:itemID="{32FBF46E-969D-43AC-8280-FE4A5F28D6A9}">
  <ds:schemaRefs/>
</ds:datastoreItem>
</file>

<file path=customXml/itemProps8.xml><?xml version="1.0" encoding="utf-8"?>
<ds:datastoreItem xmlns:ds="http://schemas.openxmlformats.org/officeDocument/2006/customXml" ds:itemID="{55C96B7D-B2C0-4075-855E-C312B05241B8}">
  <ds:schemaRefs/>
</ds:datastoreItem>
</file>

<file path=customXml/itemProps9.xml><?xml version="1.0" encoding="utf-8"?>
<ds:datastoreItem xmlns:ds="http://schemas.openxmlformats.org/officeDocument/2006/customXml" ds:itemID="{A202549E-FC9E-42C2-8491-158F3743574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3928</Words>
  <Application>Microsoft Office PowerPoint</Application>
  <PresentationFormat>Widescreen</PresentationFormat>
  <Paragraphs>500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Avenir Next World</vt:lpstr>
      <vt:lpstr>Calibri</vt:lpstr>
      <vt:lpstr>Times New Roman</vt:lpstr>
      <vt:lpstr>Wingdings</vt:lpstr>
      <vt:lpstr>Office Theme</vt:lpstr>
      <vt:lpstr>Self-Expanding Versus Balloon-Expandable  TAVR in Patients with  Aortic Stenosis and  Small Aortic Annuli</vt:lpstr>
      <vt:lpstr>Disclosure of relevant financial relationships</vt:lpstr>
      <vt:lpstr>Background</vt:lpstr>
      <vt:lpstr>Trial organization</vt:lpstr>
      <vt:lpstr>Global site participation – 83 sites in 13 countries</vt:lpstr>
      <vt:lpstr>Trial design</vt:lpstr>
      <vt:lpstr>Patient flow</vt:lpstr>
      <vt:lpstr>Statistical methods</vt:lpstr>
      <vt:lpstr>Statistical methods</vt:lpstr>
      <vt:lpstr>Baseline characteristics</vt:lpstr>
      <vt:lpstr>Valve and procedural data</vt:lpstr>
      <vt:lpstr>Co-primary endpoint 1:  Clinical outcome composite through 12 months powered for noninferiority</vt:lpstr>
      <vt:lpstr>Co-primary endpoint 2:  BVD through 12 months powered for superiority </vt:lpstr>
      <vt:lpstr>Prespecified subgroup analyses for the co-primary endpoints</vt:lpstr>
      <vt:lpstr>PowerPoint Presentation</vt:lpstr>
      <vt:lpstr>PowerPoint Presentation</vt:lpstr>
      <vt:lpstr>Other hemodynamic outcomes at 12 months</vt:lpstr>
      <vt:lpstr>Alternative bioprosthetic valve dysfunction definitions</vt:lpstr>
      <vt:lpstr>PowerPoint Presentation</vt:lpstr>
      <vt:lpstr>Summary</vt:lpstr>
      <vt:lpstr>PowerPoint Presentation</vt:lpstr>
      <vt:lpstr>PowerPoint Presentation</vt:lpstr>
      <vt:lpstr>PowerPoint Presentation</vt:lpstr>
      <vt:lpstr>Backup</vt:lpstr>
      <vt:lpstr>Definitions</vt:lpstr>
      <vt:lpstr>SMART Trial Clinical Sites</vt:lpstr>
      <vt:lpstr>Summary of valve sizes and valves implanted</vt:lpstr>
      <vt:lpstr>Global site participation</vt:lpstr>
      <vt:lpstr>Global site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 Arevalo</dc:creator>
  <cp:lastModifiedBy>Chow, Sue</cp:lastModifiedBy>
  <cp:revision>671</cp:revision>
  <dcterms:created xsi:type="dcterms:W3CDTF">2016-04-18T22:13:42Z</dcterms:created>
  <dcterms:modified xsi:type="dcterms:W3CDTF">2024-04-06T17:19:24Z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0x01010015290A6B458F6444830E0AA0E7ED25C8</vt:lpwstr>
  </property>
  <property fmtid="{D5CDD505-2E9C-101B-9397-08002B2CF9AE}" pid="3" name="_dlc_DocIdItemGuid">
    <vt:lpwstr>94652c8f-abd2-4216-8204-586f60d023cc</vt:lpwstr>
  </property>
  <property fmtid="{D5CDD505-2E9C-101B-9397-08002B2CF9AE}" pid="4" name="Access">
    <vt:lpwstr/>
  </property>
  <property fmtid="{D5CDD505-2E9C-101B-9397-08002B2CF9AE}" pid="5" name="MediaServiceImageTags">
    <vt:lpwstr/>
  </property>
  <property fmtid="{D5CDD505-2E9C-101B-9397-08002B2CF9AE}" pid="6" name="TaxKeyword">
    <vt:lpwstr/>
  </property>
</Properties>
</file>