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2.xml" ContentType="application/vnd.openxmlformats-officedocument.them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147375450" r:id="rId2"/>
    <p:sldId id="2147375464" r:id="rId3"/>
    <p:sldId id="2147375465" r:id="rId4"/>
    <p:sldId id="700" r:id="rId5"/>
    <p:sldId id="2147375447" r:id="rId6"/>
    <p:sldId id="2147375466" r:id="rId7"/>
    <p:sldId id="2147375451" r:id="rId8"/>
    <p:sldId id="2147375455" r:id="rId9"/>
    <p:sldId id="2147375454" r:id="rId10"/>
    <p:sldId id="2147375459" r:id="rId11"/>
    <p:sldId id="2147375452" r:id="rId12"/>
    <p:sldId id="2147375453" r:id="rId13"/>
    <p:sldId id="2147375458" r:id="rId14"/>
    <p:sldId id="2147375470" r:id="rId15"/>
    <p:sldId id="2147375468" r:id="rId16"/>
    <p:sldId id="2147375469" r:id="rId17"/>
    <p:sldId id="2147375471" r:id="rId18"/>
    <p:sldId id="2147375457" r:id="rId19"/>
    <p:sldId id="2147375463" r:id="rId20"/>
    <p:sldId id="2147375472" r:id="rId21"/>
    <p:sldId id="2147375460" r:id="rId22"/>
    <p:sldId id="2147375461" r:id="rId23"/>
    <p:sldId id="2147375467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E403C"/>
    <a:srgbClr val="B33B3D"/>
    <a:srgbClr val="265186"/>
    <a:srgbClr val="992B90"/>
    <a:srgbClr val="000000"/>
    <a:srgbClr val="24B358"/>
    <a:srgbClr val="EAEF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9DCDB11-519B-4FEE-AAB9-43B809FD9198}" v="265" dt="2024-04-01T17:50:20.184"/>
    <p1510:client id="{C98D759E-7205-4D01-9007-732424E69A9C}" v="1" dt="2024-04-02T12:21:20.46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987" autoAdjust="0"/>
    <p:restoredTop sz="94660"/>
  </p:normalViewPr>
  <p:slideViewPr>
    <p:cSldViewPr snapToGrid="0">
      <p:cViewPr varScale="1">
        <p:scale>
          <a:sx n="63" d="100"/>
          <a:sy n="63" d="100"/>
        </p:scale>
        <p:origin x="764" y="5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10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stellawang\Documents\RDataExploration\AT001\Output\1.%20Jan24\PVO2%20all%20w%20se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stellawang\Documents\RDataExploration\AT001\Output\1.%20Jan24\PVO2%20all%20w%20se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stellawang\Documents\RDataExploration\AT001\Output\1.%20Jan24\PVO2%20all%20w%20se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stellawang\Documents\RDataExploration\AT001\Output\1.%20Jan24\PVO2%20all%20w%20se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stellawang\Documents\RDataExploration\AT001\Output\1.%20Jan24\PVO2%20all%20w%20se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j037\AppData\Local\Microsoft\Windows\INetCache\Content.Outlook\7MSY0785\PVO2%20all%20%20subgroup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sarahmessina\Downloads\graphs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276887447892547"/>
          <c:y val="9.8368804695169065E-2"/>
          <c:w val="0.72826215840666975"/>
          <c:h val="0.75981390588775877"/>
        </c:manualLayout>
      </c:layout>
      <c:lineChart>
        <c:grouping val="standard"/>
        <c:varyColors val="0"/>
        <c:ser>
          <c:idx val="1"/>
          <c:order val="0"/>
          <c:tx>
            <c:strRef>
              <c:f>Sheet1!$B$10</c:f>
              <c:strCache>
                <c:ptCount val="1"/>
                <c:pt idx="0">
                  <c:v>AT-001 1500 mg</c:v>
                </c:pt>
              </c:strCache>
            </c:strRef>
          </c:tx>
          <c:spPr>
            <a:ln w="34925" cap="rnd">
              <a:solidFill>
                <a:srgbClr val="992B90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chemeClr val="accent1"/>
              </a:solidFill>
              <a:ln w="22225">
                <a:solidFill>
                  <a:schemeClr val="accent1"/>
                </a:solidFill>
              </a:ln>
              <a:effectLst/>
            </c:spPr>
          </c:marker>
          <c:dPt>
            <c:idx val="0"/>
            <c:marker>
              <c:symbol val="circle"/>
              <c:size val="7"/>
              <c:spPr>
                <a:solidFill>
                  <a:srgbClr val="992B90"/>
                </a:solidFill>
                <a:ln w="22225">
                  <a:solidFill>
                    <a:srgbClr val="C000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3C70-4E87-AA00-3ED5AF1AE264}"/>
              </c:ext>
            </c:extLst>
          </c:dPt>
          <c:dPt>
            <c:idx val="1"/>
            <c:marker>
              <c:symbol val="circle"/>
              <c:size val="7"/>
              <c:spPr>
                <a:solidFill>
                  <a:srgbClr val="992B90"/>
                </a:solidFill>
                <a:ln w="22225">
                  <a:solidFill>
                    <a:srgbClr val="992B9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3C70-4E87-AA00-3ED5AF1AE264}"/>
              </c:ext>
            </c:extLst>
          </c:dPt>
          <c:errBars>
            <c:errDir val="y"/>
            <c:errBarType val="both"/>
            <c:errValType val="cust"/>
            <c:noEndCap val="0"/>
            <c:plus>
              <c:numRef>
                <c:f>Sheet1!$C$15:$D$15</c:f>
                <c:numCache>
                  <c:formatCode>General</c:formatCode>
                  <c:ptCount val="2"/>
                  <c:pt idx="0">
                    <c:v>0</c:v>
                  </c:pt>
                  <c:pt idx="1">
                    <c:v>0.19800000000000001</c:v>
                  </c:pt>
                </c:numCache>
              </c:numRef>
            </c:plus>
            <c:minus>
              <c:numRef>
                <c:f>Sheet1!$C$15:$D$15</c:f>
                <c:numCache>
                  <c:formatCode>General</c:formatCode>
                  <c:ptCount val="2"/>
                  <c:pt idx="0">
                    <c:v>0</c:v>
                  </c:pt>
                  <c:pt idx="1">
                    <c:v>0.19800000000000001</c:v>
                  </c:pt>
                </c:numCache>
              </c:numRef>
            </c:minus>
            <c:spPr>
              <a:noFill/>
              <a:ln w="15875" cap="flat" cmpd="sng" algn="ctr">
                <a:solidFill>
                  <a:srgbClr val="992B90"/>
                </a:solidFill>
                <a:round/>
              </a:ln>
              <a:effectLst/>
            </c:spPr>
          </c:errBars>
          <c:cat>
            <c:strRef>
              <c:f>Sheet1!$C$8:$D$8</c:f>
              <c:strCache>
                <c:ptCount val="2"/>
                <c:pt idx="0">
                  <c:v>Baseline</c:v>
                </c:pt>
                <c:pt idx="1">
                  <c:v>Month 15</c:v>
                </c:pt>
              </c:strCache>
            </c:strRef>
          </c:cat>
          <c:val>
            <c:numRef>
              <c:f>Sheet1!$C$10:$D$10</c:f>
              <c:numCache>
                <c:formatCode>General</c:formatCode>
                <c:ptCount val="2"/>
                <c:pt idx="0">
                  <c:v>0</c:v>
                </c:pt>
                <c:pt idx="1">
                  <c:v>-0.01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C70-4E87-AA00-3ED5AF1AE2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95480351"/>
        <c:axId val="1795643343"/>
      </c:lineChart>
      <c:catAx>
        <c:axId val="1795480351"/>
        <c:scaling>
          <c:orientation val="minMax"/>
        </c:scaling>
        <c:delete val="1"/>
        <c:axPos val="b"/>
        <c:numFmt formatCode="General" sourceLinked="1"/>
        <c:majorTickMark val="out"/>
        <c:minorTickMark val="out"/>
        <c:tickLblPos val="low"/>
        <c:crossAx val="1795643343"/>
        <c:crosses val="autoZero"/>
        <c:auto val="1"/>
        <c:lblAlgn val="ctr"/>
        <c:lblOffset val="100"/>
        <c:tickLblSkip val="1"/>
        <c:noMultiLvlLbl val="0"/>
      </c:catAx>
      <c:valAx>
        <c:axId val="1795643343"/>
        <c:scaling>
          <c:orientation val="minMax"/>
          <c:min val="-1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Adjusted</a:t>
                </a:r>
                <a:r>
                  <a:rPr lang="en-US" sz="1200" b="1" baseline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Peak VO2 Mean Change from Baseline +/- SE</a:t>
                </a:r>
                <a:endParaRPr lang="en-US" sz="1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layout>
            <c:manualLayout>
              <c:xMode val="edge"/>
              <c:yMode val="edge"/>
              <c:x val="4.3809902975611187E-2"/>
              <c:y val="0.1393106047914223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" sourceLinked="0"/>
        <c:majorTickMark val="out"/>
        <c:minorTickMark val="none"/>
        <c:tickLblPos val="nextTo"/>
        <c:spPr>
          <a:noFill/>
          <a:ln w="2540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79548035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276887447892547"/>
          <c:y val="9.8368804695169065E-2"/>
          <c:w val="0.72826215840666975"/>
          <c:h val="0.75981390588775877"/>
        </c:manualLayout>
      </c:layout>
      <c:lineChart>
        <c:grouping val="standard"/>
        <c:varyColors val="0"/>
        <c:ser>
          <c:idx val="1"/>
          <c:order val="0"/>
          <c:tx>
            <c:strRef>
              <c:f>Sheet1!$B$10</c:f>
              <c:strCache>
                <c:ptCount val="1"/>
                <c:pt idx="0">
                  <c:v>AT-001 1500 mg</c:v>
                </c:pt>
              </c:strCache>
            </c:strRef>
          </c:tx>
          <c:spPr>
            <a:ln w="34925" cap="rnd">
              <a:solidFill>
                <a:srgbClr val="992B90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chemeClr val="accent1"/>
              </a:solidFill>
              <a:ln w="22225">
                <a:solidFill>
                  <a:schemeClr val="accent1"/>
                </a:solidFill>
              </a:ln>
              <a:effectLst/>
            </c:spPr>
          </c:marker>
          <c:dPt>
            <c:idx val="0"/>
            <c:marker>
              <c:symbol val="circle"/>
              <c:size val="7"/>
              <c:spPr>
                <a:solidFill>
                  <a:srgbClr val="992B90"/>
                </a:solidFill>
                <a:ln w="22225">
                  <a:solidFill>
                    <a:srgbClr val="C000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3C70-4E87-AA00-3ED5AF1AE264}"/>
              </c:ext>
            </c:extLst>
          </c:dPt>
          <c:dPt>
            <c:idx val="1"/>
            <c:marker>
              <c:symbol val="circle"/>
              <c:size val="7"/>
              <c:spPr>
                <a:solidFill>
                  <a:srgbClr val="992B90"/>
                </a:solidFill>
                <a:ln w="22225">
                  <a:solidFill>
                    <a:srgbClr val="992B9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3C70-4E87-AA00-3ED5AF1AE264}"/>
              </c:ext>
            </c:extLst>
          </c:dPt>
          <c:errBars>
            <c:errDir val="y"/>
            <c:errBarType val="both"/>
            <c:errValType val="cust"/>
            <c:noEndCap val="0"/>
            <c:plus>
              <c:numRef>
                <c:f>Sheet1!$C$15:$D$15</c:f>
                <c:numCache>
                  <c:formatCode>General</c:formatCode>
                  <c:ptCount val="2"/>
                  <c:pt idx="0">
                    <c:v>0</c:v>
                  </c:pt>
                  <c:pt idx="1">
                    <c:v>0.19800000000000001</c:v>
                  </c:pt>
                </c:numCache>
              </c:numRef>
            </c:plus>
            <c:minus>
              <c:numRef>
                <c:f>Sheet1!$C$15:$D$15</c:f>
                <c:numCache>
                  <c:formatCode>General</c:formatCode>
                  <c:ptCount val="2"/>
                  <c:pt idx="0">
                    <c:v>0</c:v>
                  </c:pt>
                  <c:pt idx="1">
                    <c:v>0.19800000000000001</c:v>
                  </c:pt>
                </c:numCache>
              </c:numRef>
            </c:minus>
            <c:spPr>
              <a:noFill/>
              <a:ln w="15875" cap="flat" cmpd="sng" algn="ctr">
                <a:solidFill>
                  <a:srgbClr val="992B90"/>
                </a:solidFill>
                <a:round/>
              </a:ln>
              <a:effectLst/>
            </c:spPr>
          </c:errBars>
          <c:cat>
            <c:strRef>
              <c:f>Sheet1!$C$8:$D$8</c:f>
              <c:strCache>
                <c:ptCount val="2"/>
                <c:pt idx="0">
                  <c:v>Baseline</c:v>
                </c:pt>
                <c:pt idx="1">
                  <c:v>Month 15</c:v>
                </c:pt>
              </c:strCache>
            </c:strRef>
          </c:cat>
          <c:val>
            <c:numRef>
              <c:f>Sheet1!$C$10:$D$10</c:f>
              <c:numCache>
                <c:formatCode>General</c:formatCode>
                <c:ptCount val="2"/>
                <c:pt idx="0">
                  <c:v>0</c:v>
                </c:pt>
                <c:pt idx="1">
                  <c:v>-0.01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C70-4E87-AA00-3ED5AF1AE2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95480351"/>
        <c:axId val="1795643343"/>
      </c:lineChart>
      <c:catAx>
        <c:axId val="1795480351"/>
        <c:scaling>
          <c:orientation val="minMax"/>
        </c:scaling>
        <c:delete val="1"/>
        <c:axPos val="b"/>
        <c:numFmt formatCode="General" sourceLinked="1"/>
        <c:majorTickMark val="out"/>
        <c:minorTickMark val="out"/>
        <c:tickLblPos val="low"/>
        <c:crossAx val="1795643343"/>
        <c:crosses val="autoZero"/>
        <c:auto val="1"/>
        <c:lblAlgn val="ctr"/>
        <c:lblOffset val="100"/>
        <c:tickLblSkip val="1"/>
        <c:noMultiLvlLbl val="0"/>
      </c:catAx>
      <c:valAx>
        <c:axId val="1795643343"/>
        <c:scaling>
          <c:orientation val="minMax"/>
          <c:min val="-1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Adjusted</a:t>
                </a:r>
                <a:r>
                  <a:rPr lang="en-US" sz="1200" b="1" baseline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Peak VO2 Mean Change from Baseline +/- SE</a:t>
                </a:r>
                <a:endParaRPr lang="en-US" sz="1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layout>
            <c:manualLayout>
              <c:xMode val="edge"/>
              <c:yMode val="edge"/>
              <c:x val="4.3809902975611187E-2"/>
              <c:y val="0.1393106047914223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" sourceLinked="0"/>
        <c:majorTickMark val="out"/>
        <c:minorTickMark val="none"/>
        <c:tickLblPos val="nextTo"/>
        <c:spPr>
          <a:noFill/>
          <a:ln w="2540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79548035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276887447892547"/>
          <c:y val="9.8368804695169065E-2"/>
          <c:w val="0.72826215840666975"/>
          <c:h val="0.75981390588775877"/>
        </c:manualLayout>
      </c:layout>
      <c:lineChart>
        <c:grouping val="standard"/>
        <c:varyColors val="0"/>
        <c:ser>
          <c:idx val="0"/>
          <c:order val="0"/>
          <c:tx>
            <c:strRef>
              <c:f>Sheet1!$B$9</c:f>
              <c:strCache>
                <c:ptCount val="1"/>
                <c:pt idx="0">
                  <c:v>Placebo</c:v>
                </c:pt>
              </c:strCache>
            </c:strRef>
          </c:tx>
          <c:spPr>
            <a:ln w="38100" cap="rnd">
              <a:solidFill>
                <a:schemeClr val="tx1"/>
              </a:solidFill>
              <a:prstDash val="dash"/>
              <a:round/>
            </a:ln>
            <a:effectLst/>
          </c:spPr>
          <c:marker>
            <c:symbol val="triangle"/>
            <c:size val="5"/>
            <c:spPr>
              <a:solidFill>
                <a:schemeClr val="tx1"/>
              </a:solidFill>
              <a:ln w="38100">
                <a:solidFill>
                  <a:schemeClr val="tx1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Sheet1!$C$14:$D$14</c:f>
                <c:numCache>
                  <c:formatCode>General</c:formatCode>
                  <c:ptCount val="2"/>
                  <c:pt idx="0">
                    <c:v>0</c:v>
                  </c:pt>
                  <c:pt idx="1">
                    <c:v>0.20100000000000001</c:v>
                  </c:pt>
                </c:numCache>
              </c:numRef>
            </c:plus>
            <c:minus>
              <c:numRef>
                <c:f>Sheet1!$C$14:$D$14</c:f>
                <c:numCache>
                  <c:formatCode>General</c:formatCode>
                  <c:ptCount val="2"/>
                  <c:pt idx="0">
                    <c:v>0</c:v>
                  </c:pt>
                  <c:pt idx="1">
                    <c:v>0.20100000000000001</c:v>
                  </c:pt>
                </c:numCache>
              </c:numRef>
            </c:minus>
            <c:spPr>
              <a:noFill/>
              <a:ln w="15875" cap="flat" cmpd="sng" algn="ctr">
                <a:solidFill>
                  <a:schemeClr val="tx1"/>
                </a:solidFill>
                <a:round/>
              </a:ln>
              <a:effectLst/>
            </c:spPr>
          </c:errBars>
          <c:cat>
            <c:strRef>
              <c:f>Sheet1!$C$8:$D$8</c:f>
              <c:strCache>
                <c:ptCount val="2"/>
                <c:pt idx="0">
                  <c:v>Baseline</c:v>
                </c:pt>
                <c:pt idx="1">
                  <c:v>Month 15</c:v>
                </c:pt>
              </c:strCache>
            </c:strRef>
          </c:cat>
          <c:val>
            <c:numRef>
              <c:f>Sheet1!$C$9:$D$9</c:f>
              <c:numCache>
                <c:formatCode>General</c:formatCode>
                <c:ptCount val="2"/>
                <c:pt idx="0">
                  <c:v>0</c:v>
                </c:pt>
                <c:pt idx="1">
                  <c:v>-0.31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C70-4E87-AA00-3ED5AF1AE264}"/>
            </c:ext>
          </c:extLst>
        </c:ser>
        <c:ser>
          <c:idx val="1"/>
          <c:order val="1"/>
          <c:tx>
            <c:strRef>
              <c:f>Sheet1!$B$10</c:f>
              <c:strCache>
                <c:ptCount val="1"/>
                <c:pt idx="0">
                  <c:v>AT-001 1500 mg</c:v>
                </c:pt>
              </c:strCache>
            </c:strRef>
          </c:tx>
          <c:spPr>
            <a:ln w="34925" cap="rnd">
              <a:solidFill>
                <a:srgbClr val="992B90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chemeClr val="accent1"/>
              </a:solidFill>
              <a:ln w="22225">
                <a:solidFill>
                  <a:schemeClr val="accent1"/>
                </a:solidFill>
              </a:ln>
              <a:effectLst/>
            </c:spPr>
          </c:marker>
          <c:dPt>
            <c:idx val="0"/>
            <c:marker>
              <c:symbol val="circle"/>
              <c:size val="7"/>
              <c:spPr>
                <a:solidFill>
                  <a:srgbClr val="992B90"/>
                </a:solidFill>
                <a:ln w="22225">
                  <a:solidFill>
                    <a:srgbClr val="C000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3C70-4E87-AA00-3ED5AF1AE264}"/>
              </c:ext>
            </c:extLst>
          </c:dPt>
          <c:dPt>
            <c:idx val="1"/>
            <c:marker>
              <c:symbol val="circle"/>
              <c:size val="7"/>
              <c:spPr>
                <a:solidFill>
                  <a:srgbClr val="992B90"/>
                </a:solidFill>
                <a:ln w="22225">
                  <a:solidFill>
                    <a:srgbClr val="992B9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3C70-4E87-AA00-3ED5AF1AE264}"/>
              </c:ext>
            </c:extLst>
          </c:dPt>
          <c:errBars>
            <c:errDir val="y"/>
            <c:errBarType val="both"/>
            <c:errValType val="cust"/>
            <c:noEndCap val="0"/>
            <c:plus>
              <c:numRef>
                <c:f>Sheet1!$C$15:$D$15</c:f>
                <c:numCache>
                  <c:formatCode>General</c:formatCode>
                  <c:ptCount val="2"/>
                  <c:pt idx="0">
                    <c:v>0</c:v>
                  </c:pt>
                  <c:pt idx="1">
                    <c:v>0.19800000000000001</c:v>
                  </c:pt>
                </c:numCache>
              </c:numRef>
            </c:plus>
            <c:minus>
              <c:numRef>
                <c:f>Sheet1!$C$15:$D$15</c:f>
                <c:numCache>
                  <c:formatCode>General</c:formatCode>
                  <c:ptCount val="2"/>
                  <c:pt idx="0">
                    <c:v>0</c:v>
                  </c:pt>
                  <c:pt idx="1">
                    <c:v>0.19800000000000001</c:v>
                  </c:pt>
                </c:numCache>
              </c:numRef>
            </c:minus>
            <c:spPr>
              <a:noFill/>
              <a:ln w="15875" cap="flat" cmpd="sng" algn="ctr">
                <a:solidFill>
                  <a:srgbClr val="992B90"/>
                </a:solidFill>
                <a:round/>
              </a:ln>
              <a:effectLst/>
            </c:spPr>
          </c:errBars>
          <c:cat>
            <c:strRef>
              <c:f>Sheet1!$C$8:$D$8</c:f>
              <c:strCache>
                <c:ptCount val="2"/>
                <c:pt idx="0">
                  <c:v>Baseline</c:v>
                </c:pt>
                <c:pt idx="1">
                  <c:v>Month 15</c:v>
                </c:pt>
              </c:strCache>
            </c:strRef>
          </c:cat>
          <c:val>
            <c:numRef>
              <c:f>Sheet1!$C$10:$D$10</c:f>
              <c:numCache>
                <c:formatCode>General</c:formatCode>
                <c:ptCount val="2"/>
                <c:pt idx="0">
                  <c:v>0</c:v>
                </c:pt>
                <c:pt idx="1">
                  <c:v>-0.01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C70-4E87-AA00-3ED5AF1AE2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95480351"/>
        <c:axId val="1795643343"/>
      </c:lineChart>
      <c:catAx>
        <c:axId val="1795480351"/>
        <c:scaling>
          <c:orientation val="minMax"/>
        </c:scaling>
        <c:delete val="1"/>
        <c:axPos val="b"/>
        <c:numFmt formatCode="General" sourceLinked="1"/>
        <c:majorTickMark val="out"/>
        <c:minorTickMark val="out"/>
        <c:tickLblPos val="low"/>
        <c:crossAx val="1795643343"/>
        <c:crosses val="autoZero"/>
        <c:auto val="1"/>
        <c:lblAlgn val="ctr"/>
        <c:lblOffset val="100"/>
        <c:tickLblSkip val="1"/>
        <c:noMultiLvlLbl val="0"/>
      </c:catAx>
      <c:valAx>
        <c:axId val="1795643343"/>
        <c:scaling>
          <c:orientation val="minMax"/>
          <c:min val="-1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Adjusted</a:t>
                </a:r>
                <a:r>
                  <a:rPr lang="en-US" sz="1200" b="1" baseline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Peak VO2 Mean Change from Baseline +/- SE</a:t>
                </a:r>
                <a:endParaRPr lang="en-US" sz="1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layout>
            <c:manualLayout>
              <c:xMode val="edge"/>
              <c:yMode val="edge"/>
              <c:x val="4.3809902975611187E-2"/>
              <c:y val="0.1393106047914223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" sourceLinked="0"/>
        <c:majorTickMark val="out"/>
        <c:minorTickMark val="none"/>
        <c:tickLblPos val="nextTo"/>
        <c:spPr>
          <a:noFill/>
          <a:ln w="2540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79548035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276887447892547"/>
          <c:y val="9.8368804695169065E-2"/>
          <c:w val="0.72826215840666975"/>
          <c:h val="0.75981390588775877"/>
        </c:manualLayout>
      </c:layout>
      <c:lineChart>
        <c:grouping val="standard"/>
        <c:varyColors val="0"/>
        <c:ser>
          <c:idx val="0"/>
          <c:order val="0"/>
          <c:tx>
            <c:strRef>
              <c:f>Sheet1!$B$9</c:f>
              <c:strCache>
                <c:ptCount val="1"/>
                <c:pt idx="0">
                  <c:v>Placebo</c:v>
                </c:pt>
              </c:strCache>
            </c:strRef>
          </c:tx>
          <c:spPr>
            <a:ln w="38100" cap="rnd">
              <a:solidFill>
                <a:schemeClr val="tx1"/>
              </a:solidFill>
              <a:prstDash val="dash"/>
              <a:round/>
            </a:ln>
            <a:effectLst/>
          </c:spPr>
          <c:marker>
            <c:symbol val="triangle"/>
            <c:size val="5"/>
            <c:spPr>
              <a:solidFill>
                <a:schemeClr val="tx1"/>
              </a:solidFill>
              <a:ln w="38100">
                <a:solidFill>
                  <a:schemeClr val="tx1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Sheet1!$C$14:$D$14</c:f>
                <c:numCache>
                  <c:formatCode>General</c:formatCode>
                  <c:ptCount val="2"/>
                  <c:pt idx="0">
                    <c:v>0</c:v>
                  </c:pt>
                  <c:pt idx="1">
                    <c:v>0.20100000000000001</c:v>
                  </c:pt>
                </c:numCache>
              </c:numRef>
            </c:plus>
            <c:minus>
              <c:numRef>
                <c:f>Sheet1!$C$14:$D$14</c:f>
                <c:numCache>
                  <c:formatCode>General</c:formatCode>
                  <c:ptCount val="2"/>
                  <c:pt idx="0">
                    <c:v>0</c:v>
                  </c:pt>
                  <c:pt idx="1">
                    <c:v>0.20100000000000001</c:v>
                  </c:pt>
                </c:numCache>
              </c:numRef>
            </c:minus>
            <c:spPr>
              <a:noFill/>
              <a:ln w="15875" cap="flat" cmpd="sng" algn="ctr">
                <a:solidFill>
                  <a:schemeClr val="tx1"/>
                </a:solidFill>
                <a:round/>
              </a:ln>
              <a:effectLst/>
            </c:spPr>
          </c:errBars>
          <c:cat>
            <c:strRef>
              <c:f>Sheet1!$C$8:$D$8</c:f>
              <c:strCache>
                <c:ptCount val="2"/>
                <c:pt idx="0">
                  <c:v>Baseline</c:v>
                </c:pt>
                <c:pt idx="1">
                  <c:v>Month 15</c:v>
                </c:pt>
              </c:strCache>
            </c:strRef>
          </c:cat>
          <c:val>
            <c:numRef>
              <c:f>Sheet1!$C$9:$D$9</c:f>
              <c:numCache>
                <c:formatCode>General</c:formatCode>
                <c:ptCount val="2"/>
                <c:pt idx="0">
                  <c:v>0</c:v>
                </c:pt>
                <c:pt idx="1">
                  <c:v>-0.31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C70-4E87-AA00-3ED5AF1AE264}"/>
            </c:ext>
          </c:extLst>
        </c:ser>
        <c:ser>
          <c:idx val="1"/>
          <c:order val="1"/>
          <c:tx>
            <c:strRef>
              <c:f>Sheet1!$B$10</c:f>
              <c:strCache>
                <c:ptCount val="1"/>
                <c:pt idx="0">
                  <c:v>AT-001 1500 mg</c:v>
                </c:pt>
              </c:strCache>
            </c:strRef>
          </c:tx>
          <c:spPr>
            <a:ln w="34925" cap="rnd">
              <a:solidFill>
                <a:srgbClr val="992B90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chemeClr val="accent1"/>
              </a:solidFill>
              <a:ln w="22225">
                <a:solidFill>
                  <a:schemeClr val="accent1"/>
                </a:solidFill>
              </a:ln>
              <a:effectLst/>
            </c:spPr>
          </c:marker>
          <c:dPt>
            <c:idx val="0"/>
            <c:marker>
              <c:symbol val="circle"/>
              <c:size val="7"/>
              <c:spPr>
                <a:solidFill>
                  <a:srgbClr val="992B90"/>
                </a:solidFill>
                <a:ln w="22225">
                  <a:solidFill>
                    <a:srgbClr val="C000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3C70-4E87-AA00-3ED5AF1AE264}"/>
              </c:ext>
            </c:extLst>
          </c:dPt>
          <c:dPt>
            <c:idx val="1"/>
            <c:marker>
              <c:symbol val="circle"/>
              <c:size val="7"/>
              <c:spPr>
                <a:solidFill>
                  <a:srgbClr val="992B90"/>
                </a:solidFill>
                <a:ln w="22225">
                  <a:solidFill>
                    <a:srgbClr val="992B9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3C70-4E87-AA00-3ED5AF1AE264}"/>
              </c:ext>
            </c:extLst>
          </c:dPt>
          <c:errBars>
            <c:errDir val="y"/>
            <c:errBarType val="both"/>
            <c:errValType val="cust"/>
            <c:noEndCap val="0"/>
            <c:plus>
              <c:numRef>
                <c:f>Sheet1!$C$15:$D$15</c:f>
                <c:numCache>
                  <c:formatCode>General</c:formatCode>
                  <c:ptCount val="2"/>
                  <c:pt idx="0">
                    <c:v>0</c:v>
                  </c:pt>
                  <c:pt idx="1">
                    <c:v>0.19800000000000001</c:v>
                  </c:pt>
                </c:numCache>
              </c:numRef>
            </c:plus>
            <c:minus>
              <c:numRef>
                <c:f>Sheet1!$C$15:$D$15</c:f>
                <c:numCache>
                  <c:formatCode>General</c:formatCode>
                  <c:ptCount val="2"/>
                  <c:pt idx="0">
                    <c:v>0</c:v>
                  </c:pt>
                  <c:pt idx="1">
                    <c:v>0.19800000000000001</c:v>
                  </c:pt>
                </c:numCache>
              </c:numRef>
            </c:minus>
            <c:spPr>
              <a:noFill/>
              <a:ln w="15875" cap="flat" cmpd="sng" algn="ctr">
                <a:solidFill>
                  <a:srgbClr val="992B90"/>
                </a:solidFill>
                <a:round/>
              </a:ln>
              <a:effectLst/>
            </c:spPr>
          </c:errBars>
          <c:cat>
            <c:strRef>
              <c:f>Sheet1!$C$8:$D$8</c:f>
              <c:strCache>
                <c:ptCount val="2"/>
                <c:pt idx="0">
                  <c:v>Baseline</c:v>
                </c:pt>
                <c:pt idx="1">
                  <c:v>Month 15</c:v>
                </c:pt>
              </c:strCache>
            </c:strRef>
          </c:cat>
          <c:val>
            <c:numRef>
              <c:f>Sheet1!$C$10:$D$10</c:f>
              <c:numCache>
                <c:formatCode>General</c:formatCode>
                <c:ptCount val="2"/>
                <c:pt idx="0">
                  <c:v>0</c:v>
                </c:pt>
                <c:pt idx="1">
                  <c:v>-0.01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C70-4E87-AA00-3ED5AF1AE2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95480351"/>
        <c:axId val="1795643343"/>
      </c:lineChart>
      <c:catAx>
        <c:axId val="1795480351"/>
        <c:scaling>
          <c:orientation val="minMax"/>
        </c:scaling>
        <c:delete val="1"/>
        <c:axPos val="b"/>
        <c:numFmt formatCode="General" sourceLinked="1"/>
        <c:majorTickMark val="out"/>
        <c:minorTickMark val="out"/>
        <c:tickLblPos val="low"/>
        <c:crossAx val="1795643343"/>
        <c:crosses val="autoZero"/>
        <c:auto val="1"/>
        <c:lblAlgn val="ctr"/>
        <c:lblOffset val="100"/>
        <c:tickLblSkip val="1"/>
        <c:noMultiLvlLbl val="0"/>
      </c:catAx>
      <c:valAx>
        <c:axId val="1795643343"/>
        <c:scaling>
          <c:orientation val="minMax"/>
          <c:min val="-1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Adjusted</a:t>
                </a:r>
                <a:r>
                  <a:rPr lang="en-US" sz="1200" b="1" baseline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Peak VO2 Mean Change from Baseline +/- SE</a:t>
                </a:r>
                <a:endParaRPr lang="en-US" sz="1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layout>
            <c:manualLayout>
              <c:xMode val="edge"/>
              <c:yMode val="edge"/>
              <c:x val="4.3809902975611187E-2"/>
              <c:y val="0.1393106047914223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" sourceLinked="0"/>
        <c:majorTickMark val="out"/>
        <c:minorTickMark val="none"/>
        <c:tickLblPos val="nextTo"/>
        <c:spPr>
          <a:noFill/>
          <a:ln w="2540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79548035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276887447892547"/>
          <c:y val="9.8368804695169065E-2"/>
          <c:w val="0.72826215840666975"/>
          <c:h val="0.75981390588775877"/>
        </c:manualLayout>
      </c:layout>
      <c:lineChart>
        <c:grouping val="standard"/>
        <c:varyColors val="0"/>
        <c:ser>
          <c:idx val="0"/>
          <c:order val="0"/>
          <c:tx>
            <c:strRef>
              <c:f>Sheet1!$B$9</c:f>
              <c:strCache>
                <c:ptCount val="1"/>
                <c:pt idx="0">
                  <c:v>Placebo</c:v>
                </c:pt>
              </c:strCache>
            </c:strRef>
          </c:tx>
          <c:spPr>
            <a:ln w="38100" cap="rnd">
              <a:solidFill>
                <a:schemeClr val="tx1"/>
              </a:solidFill>
              <a:prstDash val="dash"/>
              <a:round/>
            </a:ln>
            <a:effectLst/>
          </c:spPr>
          <c:marker>
            <c:symbol val="triangle"/>
            <c:size val="5"/>
            <c:spPr>
              <a:solidFill>
                <a:schemeClr val="tx1"/>
              </a:solidFill>
              <a:ln w="38100">
                <a:solidFill>
                  <a:schemeClr val="tx1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Sheet1!$C$14:$D$14</c:f>
                <c:numCache>
                  <c:formatCode>General</c:formatCode>
                  <c:ptCount val="2"/>
                  <c:pt idx="0">
                    <c:v>0</c:v>
                  </c:pt>
                  <c:pt idx="1">
                    <c:v>0.20100000000000001</c:v>
                  </c:pt>
                </c:numCache>
              </c:numRef>
            </c:plus>
            <c:minus>
              <c:numRef>
                <c:f>Sheet1!$C$14:$D$14</c:f>
                <c:numCache>
                  <c:formatCode>General</c:formatCode>
                  <c:ptCount val="2"/>
                  <c:pt idx="0">
                    <c:v>0</c:v>
                  </c:pt>
                  <c:pt idx="1">
                    <c:v>0.20100000000000001</c:v>
                  </c:pt>
                </c:numCache>
              </c:numRef>
            </c:minus>
            <c:spPr>
              <a:noFill/>
              <a:ln w="15875" cap="flat" cmpd="sng" algn="ctr">
                <a:solidFill>
                  <a:schemeClr val="tx1"/>
                </a:solidFill>
                <a:round/>
              </a:ln>
              <a:effectLst/>
            </c:spPr>
          </c:errBars>
          <c:cat>
            <c:strRef>
              <c:f>Sheet1!$C$8:$D$8</c:f>
              <c:strCache>
                <c:ptCount val="2"/>
                <c:pt idx="0">
                  <c:v>Baseline</c:v>
                </c:pt>
                <c:pt idx="1">
                  <c:v>Month 15</c:v>
                </c:pt>
              </c:strCache>
            </c:strRef>
          </c:cat>
          <c:val>
            <c:numRef>
              <c:f>Sheet1!$C$9:$D$9</c:f>
              <c:numCache>
                <c:formatCode>General</c:formatCode>
                <c:ptCount val="2"/>
                <c:pt idx="0">
                  <c:v>0</c:v>
                </c:pt>
                <c:pt idx="1">
                  <c:v>-0.31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C70-4E87-AA00-3ED5AF1AE264}"/>
            </c:ext>
          </c:extLst>
        </c:ser>
        <c:ser>
          <c:idx val="1"/>
          <c:order val="1"/>
          <c:tx>
            <c:strRef>
              <c:f>Sheet1!$B$10</c:f>
              <c:strCache>
                <c:ptCount val="1"/>
                <c:pt idx="0">
                  <c:v>AT-001 1500 mg</c:v>
                </c:pt>
              </c:strCache>
            </c:strRef>
          </c:tx>
          <c:spPr>
            <a:ln w="34925" cap="rnd">
              <a:solidFill>
                <a:srgbClr val="992B90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chemeClr val="accent1"/>
              </a:solidFill>
              <a:ln w="22225">
                <a:solidFill>
                  <a:schemeClr val="accent1"/>
                </a:solidFill>
              </a:ln>
              <a:effectLst/>
            </c:spPr>
          </c:marker>
          <c:dPt>
            <c:idx val="0"/>
            <c:marker>
              <c:symbol val="circle"/>
              <c:size val="7"/>
              <c:spPr>
                <a:solidFill>
                  <a:srgbClr val="992B90"/>
                </a:solidFill>
                <a:ln w="22225">
                  <a:solidFill>
                    <a:srgbClr val="C000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3C70-4E87-AA00-3ED5AF1AE264}"/>
              </c:ext>
            </c:extLst>
          </c:dPt>
          <c:dPt>
            <c:idx val="1"/>
            <c:marker>
              <c:symbol val="circle"/>
              <c:size val="7"/>
              <c:spPr>
                <a:solidFill>
                  <a:srgbClr val="992B90"/>
                </a:solidFill>
                <a:ln w="22225">
                  <a:solidFill>
                    <a:srgbClr val="992B9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3C70-4E87-AA00-3ED5AF1AE264}"/>
              </c:ext>
            </c:extLst>
          </c:dPt>
          <c:errBars>
            <c:errDir val="y"/>
            <c:errBarType val="both"/>
            <c:errValType val="cust"/>
            <c:noEndCap val="0"/>
            <c:plus>
              <c:numRef>
                <c:f>Sheet1!$C$15:$D$15</c:f>
                <c:numCache>
                  <c:formatCode>General</c:formatCode>
                  <c:ptCount val="2"/>
                  <c:pt idx="0">
                    <c:v>0</c:v>
                  </c:pt>
                  <c:pt idx="1">
                    <c:v>0.19800000000000001</c:v>
                  </c:pt>
                </c:numCache>
              </c:numRef>
            </c:plus>
            <c:minus>
              <c:numRef>
                <c:f>Sheet1!$C$15:$D$15</c:f>
                <c:numCache>
                  <c:formatCode>General</c:formatCode>
                  <c:ptCount val="2"/>
                  <c:pt idx="0">
                    <c:v>0</c:v>
                  </c:pt>
                  <c:pt idx="1">
                    <c:v>0.19800000000000001</c:v>
                  </c:pt>
                </c:numCache>
              </c:numRef>
            </c:minus>
            <c:spPr>
              <a:noFill/>
              <a:ln w="15875" cap="flat" cmpd="sng" algn="ctr">
                <a:solidFill>
                  <a:srgbClr val="992B90"/>
                </a:solidFill>
                <a:round/>
              </a:ln>
              <a:effectLst/>
            </c:spPr>
          </c:errBars>
          <c:cat>
            <c:strRef>
              <c:f>Sheet1!$C$8:$D$8</c:f>
              <c:strCache>
                <c:ptCount val="2"/>
                <c:pt idx="0">
                  <c:v>Baseline</c:v>
                </c:pt>
                <c:pt idx="1">
                  <c:v>Month 15</c:v>
                </c:pt>
              </c:strCache>
            </c:strRef>
          </c:cat>
          <c:val>
            <c:numRef>
              <c:f>Sheet1!$C$10:$D$10</c:f>
              <c:numCache>
                <c:formatCode>General</c:formatCode>
                <c:ptCount val="2"/>
                <c:pt idx="0">
                  <c:v>0</c:v>
                </c:pt>
                <c:pt idx="1">
                  <c:v>-0.01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C70-4E87-AA00-3ED5AF1AE2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95480351"/>
        <c:axId val="1795643343"/>
      </c:lineChart>
      <c:catAx>
        <c:axId val="1795480351"/>
        <c:scaling>
          <c:orientation val="minMax"/>
        </c:scaling>
        <c:delete val="1"/>
        <c:axPos val="b"/>
        <c:numFmt formatCode="General" sourceLinked="1"/>
        <c:majorTickMark val="out"/>
        <c:minorTickMark val="out"/>
        <c:tickLblPos val="low"/>
        <c:crossAx val="1795643343"/>
        <c:crosses val="autoZero"/>
        <c:auto val="1"/>
        <c:lblAlgn val="ctr"/>
        <c:lblOffset val="100"/>
        <c:tickLblSkip val="1"/>
        <c:noMultiLvlLbl val="0"/>
      </c:catAx>
      <c:valAx>
        <c:axId val="1795643343"/>
        <c:scaling>
          <c:orientation val="minMax"/>
          <c:min val="-1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Adjusted</a:t>
                </a:r>
                <a:r>
                  <a:rPr lang="en-US" sz="1200" b="1" baseline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Peak VO2 Mean Change from Baseline +/- SE</a:t>
                </a:r>
                <a:endParaRPr lang="en-US" sz="1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layout>
            <c:manualLayout>
              <c:xMode val="edge"/>
              <c:yMode val="edge"/>
              <c:x val="4.3809902975611187E-2"/>
              <c:y val="0.1393106047914223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" sourceLinked="0"/>
        <c:majorTickMark val="out"/>
        <c:minorTickMark val="none"/>
        <c:tickLblPos val="nextTo"/>
        <c:spPr>
          <a:noFill/>
          <a:ln w="2540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79548035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470308716246058"/>
          <c:y val="0.18206927052620625"/>
          <c:w val="0.72826215840666975"/>
          <c:h val="0.75981390588775877"/>
        </c:manualLayout>
      </c:layout>
      <c:lineChart>
        <c:grouping val="standard"/>
        <c:varyColors val="0"/>
        <c:ser>
          <c:idx val="0"/>
          <c:order val="0"/>
          <c:tx>
            <c:strRef>
              <c:f>Sheet1!$B$34</c:f>
              <c:strCache>
                <c:ptCount val="1"/>
                <c:pt idx="0">
                  <c:v>Placebo</c:v>
                </c:pt>
              </c:strCache>
            </c:strRef>
          </c:tx>
          <c:spPr>
            <a:ln w="34925" cap="rnd">
              <a:solidFill>
                <a:srgbClr val="000000"/>
              </a:solidFill>
              <a:prstDash val="dash"/>
              <a:round/>
            </a:ln>
            <a:effectLst/>
          </c:spPr>
          <c:marker>
            <c:symbol val="triangle"/>
            <c:size val="5"/>
            <c:spPr>
              <a:solidFill>
                <a:schemeClr val="bg1">
                  <a:lumMod val="50000"/>
                </a:schemeClr>
              </a:solidFill>
              <a:ln w="38100">
                <a:solidFill>
                  <a:srgbClr val="000000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Sheet1!$C$39:$D$39</c:f>
                <c:numCache>
                  <c:formatCode>General</c:formatCode>
                  <c:ptCount val="2"/>
                  <c:pt idx="0">
                    <c:v>0</c:v>
                  </c:pt>
                  <c:pt idx="1">
                    <c:v>0.20899999999999999</c:v>
                  </c:pt>
                </c:numCache>
              </c:numRef>
            </c:plus>
            <c:minus>
              <c:numRef>
                <c:f>Sheet1!$C$39:$D$39</c:f>
                <c:numCache>
                  <c:formatCode>General</c:formatCode>
                  <c:ptCount val="2"/>
                  <c:pt idx="0">
                    <c:v>0</c:v>
                  </c:pt>
                  <c:pt idx="1">
                    <c:v>0.20899999999999999</c:v>
                  </c:pt>
                </c:numCache>
              </c:numRef>
            </c:minus>
            <c:spPr>
              <a:noFill/>
              <a:ln w="15875" cap="flat" cmpd="sng" algn="ctr">
                <a:solidFill>
                  <a:srgbClr val="000000"/>
                </a:solidFill>
                <a:round/>
              </a:ln>
              <a:effectLst/>
            </c:spPr>
          </c:errBars>
          <c:cat>
            <c:strRef>
              <c:f>Sheet1!$C$33:$D$33</c:f>
              <c:strCache>
                <c:ptCount val="2"/>
                <c:pt idx="0">
                  <c:v>Baseline</c:v>
                </c:pt>
                <c:pt idx="1">
                  <c:v>Month 15</c:v>
                </c:pt>
              </c:strCache>
            </c:strRef>
          </c:cat>
          <c:val>
            <c:numRef>
              <c:f>Sheet1!$C$34:$D$34</c:f>
              <c:numCache>
                <c:formatCode>General</c:formatCode>
                <c:ptCount val="2"/>
                <c:pt idx="0">
                  <c:v>0</c:v>
                </c:pt>
                <c:pt idx="1">
                  <c:v>-0.54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E74-4226-AF82-A10D5697300A}"/>
            </c:ext>
          </c:extLst>
        </c:ser>
        <c:ser>
          <c:idx val="1"/>
          <c:order val="1"/>
          <c:tx>
            <c:strRef>
              <c:f>Sheet1!$B$35</c:f>
              <c:strCache>
                <c:ptCount val="1"/>
                <c:pt idx="0">
                  <c:v>AT-001 1500 mg</c:v>
                </c:pt>
              </c:strCache>
            </c:strRef>
          </c:tx>
          <c:spPr>
            <a:ln w="34925" cap="rnd">
              <a:solidFill>
                <a:srgbClr val="992B90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rgbClr val="992B90"/>
              </a:solidFill>
              <a:ln w="22225">
                <a:solidFill>
                  <a:srgbClr val="992B90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Sheet1!$C$40:$D$40</c:f>
                <c:numCache>
                  <c:formatCode>General</c:formatCode>
                  <c:ptCount val="2"/>
                  <c:pt idx="0">
                    <c:v>0</c:v>
                  </c:pt>
                  <c:pt idx="1">
                    <c:v>0.222</c:v>
                  </c:pt>
                </c:numCache>
              </c:numRef>
            </c:plus>
            <c:minus>
              <c:numRef>
                <c:f>Sheet1!$C$40:$D$40</c:f>
                <c:numCache>
                  <c:formatCode>General</c:formatCode>
                  <c:ptCount val="2"/>
                  <c:pt idx="0">
                    <c:v>0</c:v>
                  </c:pt>
                  <c:pt idx="1">
                    <c:v>0.222</c:v>
                  </c:pt>
                </c:numCache>
              </c:numRef>
            </c:minus>
            <c:spPr>
              <a:noFill/>
              <a:ln w="15875" cap="flat" cmpd="sng" algn="ctr">
                <a:solidFill>
                  <a:srgbClr val="992B90"/>
                </a:solidFill>
                <a:round/>
              </a:ln>
              <a:effectLst/>
            </c:spPr>
          </c:errBars>
          <c:cat>
            <c:strRef>
              <c:f>Sheet1!$C$33:$D$33</c:f>
              <c:strCache>
                <c:ptCount val="2"/>
                <c:pt idx="0">
                  <c:v>Baseline</c:v>
                </c:pt>
                <c:pt idx="1">
                  <c:v>Month 15</c:v>
                </c:pt>
              </c:strCache>
            </c:strRef>
          </c:cat>
          <c:val>
            <c:numRef>
              <c:f>Sheet1!$C$35:$D$35</c:f>
              <c:numCache>
                <c:formatCode>General</c:formatCode>
                <c:ptCount val="2"/>
                <c:pt idx="0">
                  <c:v>0</c:v>
                </c:pt>
                <c:pt idx="1">
                  <c:v>0.08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E74-4226-AF82-A10D569730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95480351"/>
        <c:axId val="1795643343"/>
      </c:lineChart>
      <c:catAx>
        <c:axId val="1795480351"/>
        <c:scaling>
          <c:orientation val="minMax"/>
        </c:scaling>
        <c:delete val="1"/>
        <c:axPos val="b"/>
        <c:numFmt formatCode="General" sourceLinked="1"/>
        <c:majorTickMark val="out"/>
        <c:minorTickMark val="out"/>
        <c:tickLblPos val="low"/>
        <c:crossAx val="1795643343"/>
        <c:crosses val="autoZero"/>
        <c:auto val="1"/>
        <c:lblAlgn val="ctr"/>
        <c:lblOffset val="100"/>
        <c:tickLblSkip val="1"/>
        <c:noMultiLvlLbl val="0"/>
      </c:catAx>
      <c:valAx>
        <c:axId val="1795643343"/>
        <c:scaling>
          <c:orientation val="minMax"/>
          <c:min val="-1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Adjusted</a:t>
                </a:r>
                <a:r>
                  <a:rPr lang="en-US" sz="1200" b="1" baseline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Peak VO2 Mean Change from Baseline +/- SE</a:t>
                </a:r>
                <a:endParaRPr lang="en-US" sz="1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layout>
            <c:manualLayout>
              <c:xMode val="edge"/>
              <c:yMode val="edge"/>
              <c:x val="4.3809835666092999E-2"/>
              <c:y val="0.216878786378117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" sourceLinked="0"/>
        <c:majorTickMark val="out"/>
        <c:minorTickMark val="none"/>
        <c:tickLblPos val="nextTo"/>
        <c:spPr>
          <a:noFill/>
          <a:ln w="2540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79548035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74"/>
        <c:overlap val="-3"/>
        <c:axId val="574244175"/>
        <c:axId val="43246223"/>
      </c:barChart>
      <c:catAx>
        <c:axId val="5742441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246223"/>
        <c:crosses val="autoZero"/>
        <c:auto val="1"/>
        <c:lblAlgn val="ctr"/>
        <c:lblOffset val="100"/>
        <c:noMultiLvlLbl val="0"/>
      </c:catAx>
      <c:valAx>
        <c:axId val="4324622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424417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9BFD85-8398-4FD8-B55F-AFD4F58E352E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D597E2-F0F6-4581-ABF5-FDEA12510F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5564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A77049-91EB-4C8B-AB75-2BFD04C9EC0B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I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67392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oleObject" Target="../embeddings/oleObject1.bin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2.bin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3.bin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4.bin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CF2E6A6-A027-4B61-81C8-BD629185BD1C}"/>
              </a:ext>
            </a:extLst>
          </p:cNvPr>
          <p:cNvGrpSpPr/>
          <p:nvPr userDrawn="1"/>
        </p:nvGrpSpPr>
        <p:grpSpPr>
          <a:xfrm>
            <a:off x="5135767" y="6163860"/>
            <a:ext cx="1955637" cy="394029"/>
            <a:chOff x="3938952" y="6256399"/>
            <a:chExt cx="1955637" cy="394029"/>
          </a:xfrm>
        </p:grpSpPr>
        <p:graphicFrame>
          <p:nvGraphicFramePr>
            <p:cNvPr id="14" name="Object 17">
              <a:extLst>
                <a:ext uri="{FF2B5EF4-FFF2-40B4-BE49-F238E27FC236}">
                  <a16:creationId xmlns:a16="http://schemas.microsoft.com/office/drawing/2014/main" id="{68714775-ECBC-4BB1-8865-534CF6D015C3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3938952" y="6256399"/>
            <a:ext cx="307731" cy="39402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Bitmap Image" r:id="rId2" imgW="1304711" imgH="1524073" progId="Paint.Picture">
                    <p:embed/>
                  </p:oleObj>
                </mc:Choice>
                <mc:Fallback>
                  <p:oleObj name="Bitmap Image" r:id="rId2" imgW="1304711" imgH="1524073" progId="Paint.Picture">
                    <p:embed/>
                    <p:pic>
                      <p:nvPicPr>
                        <p:cNvPr id="14" name="Object 17">
                          <a:extLst>
                            <a:ext uri="{FF2B5EF4-FFF2-40B4-BE49-F238E27FC236}">
                              <a16:creationId xmlns:a16="http://schemas.microsoft.com/office/drawing/2014/main" id="{68714775-ECBC-4BB1-8865-534CF6D015C3}"/>
                            </a:ext>
                          </a:extLst>
                        </p:cNvPr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38952" y="6256399"/>
                          <a:ext cx="307731" cy="39402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31A0C4A-02DE-47BC-8C0C-1FB9BFA6B2F6}"/>
                </a:ext>
              </a:extLst>
            </p:cNvPr>
            <p:cNvSpPr txBox="1"/>
            <p:nvPr/>
          </p:nvSpPr>
          <p:spPr>
            <a:xfrm>
              <a:off x="4193931" y="6314914"/>
              <a:ext cx="170065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prstClr val="black"/>
                  </a:solidFill>
                </a:rPr>
                <a:t>Harvard Medical School</a:t>
              </a: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E8FAFCD4-9F08-E1C0-9DA6-E1F3CB65CB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6" t="10148" r="4380" b="11941"/>
          <a:stretch/>
        </p:blipFill>
        <p:spPr>
          <a:xfrm>
            <a:off x="265786" y="6163860"/>
            <a:ext cx="922790" cy="501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86754"/>
      </p:ext>
    </p:extLst>
  </p:cSld>
  <p:clrMapOvr>
    <a:masterClrMapping/>
  </p:clrMapOvr>
  <p:transition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649452E-AFC7-AC48-88A6-3C32826C00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 sz="1333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EF02E50-376F-F249-A7E8-ACF22A04C53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09600" y="1292352"/>
            <a:ext cx="10972800" cy="432816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8">
            <a:hlinkClick r:id="" action="ppaction://noaction"/>
            <a:extLst>
              <a:ext uri="{FF2B5EF4-FFF2-40B4-BE49-F238E27FC236}">
                <a16:creationId xmlns:a16="http://schemas.microsoft.com/office/drawing/2014/main" id="{4557AFC9-75A6-9A44-A4B3-52A34B654266}"/>
              </a:ext>
            </a:extLst>
          </p:cNvPr>
          <p:cNvSpPr/>
          <p:nvPr userDrawn="1"/>
        </p:nvSpPr>
        <p:spPr>
          <a:xfrm>
            <a:off x="216492" y="6437832"/>
            <a:ext cx="1344539" cy="408773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1920" tIns="121920" bIns="121920" rtlCol="0" anchor="t"/>
          <a:lstStyle/>
          <a:p>
            <a:pPr algn="ctr"/>
            <a:endParaRPr lang="en-US" sz="16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924C995D-1CC2-0A40-A775-CCC058299B5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5708081"/>
            <a:ext cx="10972800" cy="551857"/>
          </a:xfrm>
        </p:spPr>
        <p:txBody>
          <a:bodyPr anchor="b"/>
          <a:lstStyle>
            <a:lvl1pPr>
              <a:defRPr lang="en-US" sz="933" b="0" spc="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121917" indent="-121917">
              <a:buClr>
                <a:schemeClr val="bg2"/>
              </a:buClr>
              <a:buFont typeface="+mj-lt"/>
              <a:buAutoNum type="arabicPeriod"/>
              <a:defRPr sz="1067">
                <a:solidFill>
                  <a:schemeClr val="bg2"/>
                </a:solidFill>
              </a:defRPr>
            </a:lvl2pPr>
            <a:lvl3pPr marL="914377" indent="0">
              <a:buNone/>
              <a:defRPr/>
            </a:lvl3pPr>
          </a:lstStyle>
          <a:p>
            <a:pPr marL="0" lvl="0" indent="0" algn="l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dirty="0"/>
              <a:t>Source</a:t>
            </a:r>
          </a:p>
        </p:txBody>
      </p:sp>
    </p:spTree>
    <p:extLst>
      <p:ext uri="{BB962C8B-B14F-4D97-AF65-F5344CB8AC3E}">
        <p14:creationId xmlns:p14="http://schemas.microsoft.com/office/powerpoint/2010/main" val="3548064667"/>
      </p:ext>
    </p:extLst>
  </p:cSld>
  <p:clrMapOvr>
    <a:masterClrMapping/>
  </p:clrMapOvr>
  <p:transition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649452E-AFC7-AC48-88A6-3C32826C00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 sz="1333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D466252-D5CC-7E4B-A7B6-F61D32B1B68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5742981"/>
            <a:ext cx="10972800" cy="551859"/>
          </a:xfrm>
        </p:spPr>
        <p:txBody>
          <a:bodyPr anchor="b"/>
          <a:lstStyle>
            <a:lvl1pPr>
              <a:spcBef>
                <a:spcPts val="0"/>
              </a:spcBef>
              <a:defRPr sz="933" b="0" i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121917" indent="-121917">
              <a:buClr>
                <a:schemeClr val="bg2"/>
              </a:buClr>
              <a:buFont typeface="+mj-lt"/>
              <a:buAutoNum type="arabicPeriod"/>
              <a:defRPr sz="1067">
                <a:solidFill>
                  <a:schemeClr val="bg2"/>
                </a:solidFill>
              </a:defRPr>
            </a:lvl2pPr>
            <a:lvl3pPr marL="914377" indent="0">
              <a:buNone/>
              <a:defRPr/>
            </a:lvl3pPr>
          </a:lstStyle>
          <a:p>
            <a:pPr lvl="0"/>
            <a:r>
              <a:rPr lang="en-US"/>
              <a:t>Source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EF02E50-376F-F249-A7E8-ACF22A04C53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09600" y="1292352"/>
            <a:ext cx="10972800" cy="432816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8">
            <a:hlinkClick r:id="" action="ppaction://noaction"/>
            <a:extLst>
              <a:ext uri="{FF2B5EF4-FFF2-40B4-BE49-F238E27FC236}">
                <a16:creationId xmlns:a16="http://schemas.microsoft.com/office/drawing/2014/main" id="{4557AFC9-75A6-9A44-A4B3-52A34B654266}"/>
              </a:ext>
            </a:extLst>
          </p:cNvPr>
          <p:cNvSpPr/>
          <p:nvPr userDrawn="1"/>
        </p:nvSpPr>
        <p:spPr>
          <a:xfrm>
            <a:off x="216492" y="6437832"/>
            <a:ext cx="1344539" cy="408773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1920" tIns="121920" bIns="121920" rtlCol="0" anchor="t"/>
          <a:lstStyle/>
          <a:p>
            <a:pPr algn="ctr"/>
            <a:endParaRPr lang="en-US" sz="16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974A5782-A2AF-47AB-9394-C2B40985BC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4223" y="6426232"/>
            <a:ext cx="8401907" cy="431768"/>
          </a:xfrm>
          <a:prstGeom prst="rect">
            <a:avLst/>
          </a:prstGeom>
        </p:spPr>
        <p:txBody>
          <a:bodyPr anchor="ctr"/>
          <a:lstStyle>
            <a:lvl1pPr algn="ctr">
              <a:defRPr sz="1200"/>
            </a:lvl1pPr>
          </a:lstStyle>
          <a:p>
            <a:r>
              <a:rPr lang="en-US" dirty="0"/>
              <a:t>HIGHLY CONFIDENTIAL</a:t>
            </a:r>
          </a:p>
        </p:txBody>
      </p:sp>
      <p:sp>
        <p:nvSpPr>
          <p:cNvPr id="4" name="Title 8">
            <a:extLst>
              <a:ext uri="{FF2B5EF4-FFF2-40B4-BE49-F238E27FC236}">
                <a16:creationId xmlns:a16="http://schemas.microsoft.com/office/drawing/2014/main" id="{266C720A-E376-70D3-BDE1-98BE54193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6"/>
            <a:ext cx="10707688" cy="79371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6143052"/>
      </p:ext>
    </p:extLst>
  </p:cSld>
  <p:clrMapOvr>
    <a:masterClrMapping/>
  </p:clrMapOvr>
  <p:transition>
    <p:randomBar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817DA52C-EE85-4C35-B9A6-64B992FBB96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6350000" imgH="6350000" progId="TCLayout.ActiveDocument.1">
                  <p:embed/>
                </p:oleObj>
              </mc:Choice>
              <mc:Fallback>
                <p:oleObj name="think-cell Slide" r:id="rId4" imgW="6350000" imgH="6350000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817DA52C-EE85-4C35-B9A6-64B992FBB96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>
            <a:extLst>
              <a:ext uri="{FF2B5EF4-FFF2-40B4-BE49-F238E27FC236}">
                <a16:creationId xmlns:a16="http://schemas.microsoft.com/office/drawing/2014/main" id="{D4C4F6D7-4D71-4F88-AC7D-64DA715A5860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1" y="1"/>
            <a:ext cx="158751" cy="1587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667" b="1" i="0" baseline="0" dirty="0">
              <a:latin typeface="Poppins"/>
              <a:ea typeface="+mj-ea"/>
              <a:cs typeface="Poppins SemiBold" panose="02000000000000000000" pitchFamily="2" charset="0"/>
              <a:sym typeface="Poppins"/>
            </a:endParaRPr>
          </a:p>
        </p:txBody>
      </p:sp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3C84D714-34CF-4674-8F19-E685BF679981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1518948" y="6548873"/>
            <a:ext cx="411793" cy="205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9pPr>
          </a:lstStyle>
          <a:p>
            <a:fld id="{42C32FFB-F9AE-46F0-A233-A2E628258990}" type="slidenum">
              <a:rPr lang="en-US" sz="1333" b="0" i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1467" b="0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EC0B9761-47DC-1E49-B8D7-F02E3F69841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5708081"/>
            <a:ext cx="10972800" cy="551857"/>
          </a:xfrm>
        </p:spPr>
        <p:txBody>
          <a:bodyPr anchor="b"/>
          <a:lstStyle>
            <a:lvl1pPr>
              <a:defRPr lang="en-US" sz="933" b="0" spc="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121917" indent="-121917">
              <a:buClr>
                <a:schemeClr val="bg2"/>
              </a:buClr>
              <a:buFont typeface="+mj-lt"/>
              <a:buAutoNum type="arabicPeriod"/>
              <a:defRPr sz="1067">
                <a:solidFill>
                  <a:schemeClr val="bg2"/>
                </a:solidFill>
              </a:defRPr>
            </a:lvl2pPr>
            <a:lvl3pPr marL="914377" indent="0">
              <a:buNone/>
              <a:defRPr/>
            </a:lvl3pPr>
          </a:lstStyle>
          <a:p>
            <a:pPr marL="0" lvl="0" indent="0" algn="l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/>
              <a:t>Source</a:t>
            </a:r>
          </a:p>
        </p:txBody>
      </p:sp>
      <p:sp>
        <p:nvSpPr>
          <p:cNvPr id="2" name="Title 8">
            <a:extLst>
              <a:ext uri="{FF2B5EF4-FFF2-40B4-BE49-F238E27FC236}">
                <a16:creationId xmlns:a16="http://schemas.microsoft.com/office/drawing/2014/main" id="{E6740CC1-BA19-E2B0-3240-70DE7BE1C5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479088" cy="79371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7837470"/>
      </p:ext>
    </p:extLst>
  </p:cSld>
  <p:clrMapOvr>
    <a:masterClrMapping/>
  </p:clrMapOvr>
  <p:transition>
    <p:randomBar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A054D6BC-47D2-864D-B2BF-2B8979132C3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599" y="1285359"/>
            <a:ext cx="10972799" cy="43309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ECA09-8055-2F46-A3BB-F6E0C9CAE2A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5F74481-0752-5A4D-8968-D3C40C7D63C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" y="5708081"/>
            <a:ext cx="10972800" cy="551857"/>
          </a:xfrm>
        </p:spPr>
        <p:txBody>
          <a:bodyPr anchor="b"/>
          <a:lstStyle>
            <a:lvl1pPr>
              <a:defRPr lang="en-US" sz="933" b="0" spc="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121917" indent="-121917">
              <a:buClr>
                <a:schemeClr val="bg2"/>
              </a:buClr>
              <a:buFont typeface="+mj-lt"/>
              <a:buAutoNum type="arabicPeriod"/>
              <a:defRPr sz="1067">
                <a:solidFill>
                  <a:schemeClr val="bg2"/>
                </a:solidFill>
              </a:defRPr>
            </a:lvl2pPr>
            <a:lvl3pPr marL="914377" indent="0">
              <a:buNone/>
              <a:defRPr/>
            </a:lvl3pPr>
          </a:lstStyle>
          <a:p>
            <a:pPr marL="0" lvl="0" indent="0" algn="l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dirty="0"/>
              <a:t>Source</a:t>
            </a:r>
          </a:p>
        </p:txBody>
      </p:sp>
      <p:sp>
        <p:nvSpPr>
          <p:cNvPr id="2" name="Title 8">
            <a:extLst>
              <a:ext uri="{FF2B5EF4-FFF2-40B4-BE49-F238E27FC236}">
                <a16:creationId xmlns:a16="http://schemas.microsoft.com/office/drawing/2014/main" id="{0161BF6E-EAE3-B20E-A975-C3A11A389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365126"/>
            <a:ext cx="10707689" cy="79371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7544713"/>
      </p:ext>
    </p:extLst>
  </p:cSld>
  <p:clrMapOvr>
    <a:masterClrMapping/>
  </p:clrMapOvr>
  <p:transition>
    <p:randomBar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817DA52C-EE85-4C35-B9A6-64B992FBB96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6350000" imgH="6350000" progId="TCLayout.ActiveDocument.1">
                  <p:embed/>
                </p:oleObj>
              </mc:Choice>
              <mc:Fallback>
                <p:oleObj name="think-cell Slide" r:id="rId4" imgW="6350000" imgH="6350000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817DA52C-EE85-4C35-B9A6-64B992FBB96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>
            <a:extLst>
              <a:ext uri="{FF2B5EF4-FFF2-40B4-BE49-F238E27FC236}">
                <a16:creationId xmlns:a16="http://schemas.microsoft.com/office/drawing/2014/main" id="{D4C4F6D7-4D71-4F88-AC7D-64DA715A5860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1" y="1"/>
            <a:ext cx="158751" cy="1587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667" b="1" i="0" baseline="0" dirty="0">
              <a:latin typeface="Poppins"/>
              <a:ea typeface="+mj-ea"/>
              <a:cs typeface="Poppins SemiBold" panose="02000000000000000000" pitchFamily="2" charset="0"/>
              <a:sym typeface="Poppins"/>
            </a:endParaRPr>
          </a:p>
        </p:txBody>
      </p:sp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3C84D714-34CF-4674-8F19-E685BF679981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1518948" y="6548873"/>
            <a:ext cx="411793" cy="205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9pPr>
          </a:lstStyle>
          <a:p>
            <a:fld id="{42C32FFB-F9AE-46F0-A233-A2E628258990}" type="slidenum">
              <a:rPr lang="en-US" sz="1333" b="0" i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1467" b="0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EC0B9761-47DC-1E49-B8D7-F02E3F69841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5708081"/>
            <a:ext cx="10972800" cy="551857"/>
          </a:xfrm>
        </p:spPr>
        <p:txBody>
          <a:bodyPr anchor="b"/>
          <a:lstStyle>
            <a:lvl1pPr>
              <a:defRPr lang="en-US" sz="933" b="0" spc="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121917" indent="-121917">
              <a:buClr>
                <a:schemeClr val="bg2"/>
              </a:buClr>
              <a:buFont typeface="+mj-lt"/>
              <a:buAutoNum type="arabicPeriod"/>
              <a:defRPr sz="1067">
                <a:solidFill>
                  <a:schemeClr val="bg2"/>
                </a:solidFill>
              </a:defRPr>
            </a:lvl2pPr>
            <a:lvl3pPr marL="914377" indent="0">
              <a:buNone/>
              <a:defRPr/>
            </a:lvl3pPr>
          </a:lstStyle>
          <a:p>
            <a:pPr marL="0" lvl="0" indent="0" algn="l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/>
              <a:t>Source</a:t>
            </a:r>
          </a:p>
        </p:txBody>
      </p:sp>
      <p:sp>
        <p:nvSpPr>
          <p:cNvPr id="2" name="Title 8">
            <a:extLst>
              <a:ext uri="{FF2B5EF4-FFF2-40B4-BE49-F238E27FC236}">
                <a16:creationId xmlns:a16="http://schemas.microsoft.com/office/drawing/2014/main" id="{4A1991C9-FBC1-8EEC-7B60-154CCEDA0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479088" cy="79371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7737194"/>
      </p:ext>
    </p:extLst>
  </p:cSld>
  <p:clrMapOvr>
    <a:masterClrMapping/>
  </p:clrMapOvr>
  <p:transition>
    <p:randomBar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817DA52C-EE85-4C35-B9A6-64B992FBB96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56916722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6350000" imgH="6350000" progId="TCLayout.ActiveDocument.1">
                  <p:embed/>
                </p:oleObj>
              </mc:Choice>
              <mc:Fallback>
                <p:oleObj name="think-cell Slide" r:id="rId4" imgW="6350000" imgH="6350000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817DA52C-EE85-4C35-B9A6-64B992FBB96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>
            <a:extLst>
              <a:ext uri="{FF2B5EF4-FFF2-40B4-BE49-F238E27FC236}">
                <a16:creationId xmlns:a16="http://schemas.microsoft.com/office/drawing/2014/main" id="{D4C4F6D7-4D71-4F88-AC7D-64DA715A5860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200" b="0" i="0" baseline="0" dirty="0">
              <a:latin typeface="Poppins SemiBold" panose="02000000000000000000" pitchFamily="2" charset="0"/>
              <a:ea typeface="+mj-ea"/>
              <a:cs typeface="Poppins SemiBold" panose="02000000000000000000" pitchFamily="2" charset="0"/>
              <a:sym typeface="Poppins SemiBold" panose="02000000000000000000" pitchFamily="2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DF836D1-F773-41F3-9EF9-CBE83E6B09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871" y="281826"/>
            <a:ext cx="11048629" cy="852757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59396" y="6199153"/>
            <a:ext cx="612096" cy="335534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B0ECA09-8055-2F46-A3BB-F6E0C9CAE2A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667270"/>
      </p:ext>
    </p:extLst>
  </p:cSld>
  <p:clrMapOvr>
    <a:masterClrMapping/>
  </p:clrMapOvr>
  <p:transition>
    <p:randomBar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harts 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300" y="260435"/>
            <a:ext cx="11183400" cy="900000"/>
          </a:xfrm>
        </p:spPr>
        <p:txBody>
          <a:bodyPr/>
          <a:lstStyle>
            <a:lvl1pPr>
              <a:defRPr sz="2500"/>
            </a:lvl1pPr>
          </a:lstStyle>
          <a:p>
            <a:r>
              <a:rPr lang="en-GB" noProof="0"/>
              <a:t>Click to edit Master title style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imbria.com  CONFIDENTIAL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0B868178-02AE-42FC-958D-6B8F13B6017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Chart Placeholder 9">
            <a:extLst>
              <a:ext uri="{FF2B5EF4-FFF2-40B4-BE49-F238E27FC236}">
                <a16:creationId xmlns:a16="http://schemas.microsoft.com/office/drawing/2014/main" id="{0F313D89-6FE1-BF8A-592D-3DD0987D2C5C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1323000" y="2159794"/>
            <a:ext cx="4365000" cy="3600450"/>
          </a:xfrm>
        </p:spPr>
        <p:txBody>
          <a:bodyPr/>
          <a:lstStyle>
            <a:lvl1pPr>
              <a:defRPr sz="1250">
                <a:solidFill>
                  <a:schemeClr val="tx1"/>
                </a:solidFill>
                <a:latin typeface="Inter" panose="020B0502030000000004" pitchFamily="34" charset="0"/>
                <a:ea typeface="Inter" panose="020B0502030000000004" pitchFamily="34" charset="0"/>
              </a:defRPr>
            </a:lvl1pPr>
          </a:lstStyle>
          <a:p>
            <a:r>
              <a:rPr lang="en-GB"/>
              <a:t>Click icon to add chart</a:t>
            </a:r>
          </a:p>
        </p:txBody>
      </p:sp>
      <p:sp>
        <p:nvSpPr>
          <p:cNvPr id="12" name="Chart Placeholder 11">
            <a:extLst>
              <a:ext uri="{FF2B5EF4-FFF2-40B4-BE49-F238E27FC236}">
                <a16:creationId xmlns:a16="http://schemas.microsoft.com/office/drawing/2014/main" id="{0486360F-8766-2F66-3198-C504E52A77A2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6570000" y="2159794"/>
            <a:ext cx="4365000" cy="3599656"/>
          </a:xfrm>
        </p:spPr>
        <p:txBody>
          <a:bodyPr/>
          <a:lstStyle>
            <a:lvl1pPr>
              <a:defRPr sz="1250">
                <a:solidFill>
                  <a:schemeClr val="tx1"/>
                </a:solidFill>
                <a:latin typeface="Inter" panose="020B0502030000000004" pitchFamily="34" charset="0"/>
                <a:ea typeface="Inter" panose="020B0502030000000004" pitchFamily="34" charset="0"/>
              </a:defRPr>
            </a:lvl1pPr>
          </a:lstStyle>
          <a:p>
            <a:r>
              <a:rPr lang="en-GB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2223825830"/>
      </p:ext>
    </p:extLst>
  </p:cSld>
  <p:clrMapOvr>
    <a:masterClrMapping/>
  </p:clrMapOvr>
  <p:transition>
    <p:randomBar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.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8000" y="1944000"/>
            <a:ext cx="10896000" cy="426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/>
              <a:t>Click to add text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F82791-4F8E-4072-A90B-7DDBA5BDD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F7B92D-8DE2-4AAE-9F57-625CFD54A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1B1983-58ED-417B-836C-01C783DF9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96D3E8E5-3FAB-4F0B-AD37-B1EFFA857A4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7999" y="6210000"/>
            <a:ext cx="8652000" cy="324000"/>
          </a:xfrm>
        </p:spPr>
        <p:txBody>
          <a:bodyPr anchor="b"/>
          <a:lstStyle>
            <a:lvl1pPr marL="0" indent="0">
              <a:buNone/>
              <a:defRPr sz="800" i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/>
              <a:t>Insert notes</a:t>
            </a:r>
          </a:p>
        </p:txBody>
      </p:sp>
    </p:spTree>
    <p:extLst>
      <p:ext uri="{BB962C8B-B14F-4D97-AF65-F5344CB8AC3E}">
        <p14:creationId xmlns:p14="http://schemas.microsoft.com/office/powerpoint/2010/main" val="911348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03350"/>
            <a:ext cx="10479088" cy="4464051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9865FA0-91D4-47F8-9D4E-127BCAA5D91D}"/>
              </a:ext>
            </a:extLst>
          </p:cNvPr>
          <p:cNvCxnSpPr>
            <a:cxnSpLocks/>
          </p:cNvCxnSpPr>
          <p:nvPr userDrawn="1"/>
        </p:nvCxnSpPr>
        <p:spPr>
          <a:xfrm>
            <a:off x="0" y="1222798"/>
            <a:ext cx="11353800" cy="0"/>
          </a:xfrm>
          <a:prstGeom prst="line">
            <a:avLst/>
          </a:prstGeom>
          <a:ln w="38100">
            <a:gradFill flip="none" rotWithShape="1">
              <a:gsLst>
                <a:gs pos="26000">
                  <a:schemeClr val="accent5">
                    <a:lumMod val="5000"/>
                    <a:lumOff val="95000"/>
                  </a:schemeClr>
                </a:gs>
                <a:gs pos="69000">
                  <a:schemeClr val="accent1">
                    <a:lumMod val="60000"/>
                    <a:lumOff val="40000"/>
                  </a:schemeClr>
                </a:gs>
                <a:gs pos="83000">
                  <a:schemeClr val="accent5">
                    <a:lumMod val="75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6000000" scaled="0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8">
            <a:extLst>
              <a:ext uri="{FF2B5EF4-FFF2-40B4-BE49-F238E27FC236}">
                <a16:creationId xmlns:a16="http://schemas.microsoft.com/office/drawing/2014/main" id="{95BD2627-9111-44E4-A7BD-30D8092B1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03DC1BAF-5D4D-4D24-BF80-9EA29285EFA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9788" y="6210300"/>
            <a:ext cx="8566150" cy="388938"/>
          </a:xfr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1200">
                <a:solidFill>
                  <a:srgbClr val="FF0000"/>
                </a:solidFill>
                <a:latin typeface="Arial Narrow" panose="020B0606020202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Footer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6664814"/>
      </p:ext>
    </p:extLst>
  </p:cSld>
  <p:clrMapOvr>
    <a:masterClrMapping/>
  </p:clrMapOvr>
  <p:transition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75857759"/>
      </p:ext>
    </p:extLst>
  </p:cSld>
  <p:clrMapOvr>
    <a:masterClrMapping/>
  </p:clrMapOvr>
  <p:transition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403351"/>
            <a:ext cx="5181600" cy="4473574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403351"/>
            <a:ext cx="5181600" cy="4473574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E258BD8-10BA-477B-9465-6306C05A12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9788" y="6210300"/>
            <a:ext cx="8566150" cy="388938"/>
          </a:xfrm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1200">
                <a:solidFill>
                  <a:srgbClr val="FF0000"/>
                </a:solidFill>
                <a:latin typeface="Arial Narrow" panose="020B0606020202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Footer</a:t>
            </a:r>
            <a:endParaRPr lang="en-GB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EA5EFCE-98D9-4F23-9D66-AFD079D3009C}"/>
              </a:ext>
            </a:extLst>
          </p:cNvPr>
          <p:cNvCxnSpPr>
            <a:cxnSpLocks/>
          </p:cNvCxnSpPr>
          <p:nvPr userDrawn="1"/>
        </p:nvCxnSpPr>
        <p:spPr>
          <a:xfrm>
            <a:off x="0" y="1222798"/>
            <a:ext cx="11353800" cy="0"/>
          </a:xfrm>
          <a:prstGeom prst="line">
            <a:avLst/>
          </a:prstGeom>
          <a:ln w="38100">
            <a:gradFill flip="none" rotWithShape="1">
              <a:gsLst>
                <a:gs pos="26000">
                  <a:schemeClr val="accent5">
                    <a:lumMod val="5000"/>
                    <a:lumOff val="95000"/>
                  </a:schemeClr>
                </a:gs>
                <a:gs pos="69000">
                  <a:schemeClr val="accent1">
                    <a:lumMod val="60000"/>
                    <a:lumOff val="40000"/>
                  </a:schemeClr>
                </a:gs>
                <a:gs pos="83000">
                  <a:schemeClr val="accent5">
                    <a:lumMod val="75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6000000" scaled="0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6218244"/>
      </p:ext>
    </p:extLst>
  </p:cSld>
  <p:clrMapOvr>
    <a:masterClrMapping/>
  </p:clrMapOvr>
  <p:transition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403353"/>
            <a:ext cx="5157787" cy="58841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1991763"/>
            <a:ext cx="5157787" cy="3885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403353"/>
            <a:ext cx="5145088" cy="58841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1991763"/>
            <a:ext cx="5145088" cy="388516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32F3FDC1-5CC3-4866-9F91-81057AD01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90B13DEC-3A96-4D02-9A2A-F897BB7810E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9788" y="6210300"/>
            <a:ext cx="8566150" cy="388938"/>
          </a:xfr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1200">
                <a:solidFill>
                  <a:srgbClr val="FF0000"/>
                </a:solidFill>
                <a:latin typeface="Arial Narrow" panose="020B0606020202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Footer</a:t>
            </a:r>
            <a:endParaRPr lang="en-GB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361427D-CE7A-48AA-A21A-75960A64210F}"/>
              </a:ext>
            </a:extLst>
          </p:cNvPr>
          <p:cNvCxnSpPr>
            <a:cxnSpLocks/>
          </p:cNvCxnSpPr>
          <p:nvPr userDrawn="1"/>
        </p:nvCxnSpPr>
        <p:spPr>
          <a:xfrm>
            <a:off x="0" y="1222798"/>
            <a:ext cx="11353800" cy="0"/>
          </a:xfrm>
          <a:prstGeom prst="line">
            <a:avLst/>
          </a:prstGeom>
          <a:ln w="38100">
            <a:gradFill flip="none" rotWithShape="1">
              <a:gsLst>
                <a:gs pos="26000">
                  <a:schemeClr val="accent5">
                    <a:lumMod val="5000"/>
                    <a:lumOff val="95000"/>
                  </a:schemeClr>
                </a:gs>
                <a:gs pos="69000">
                  <a:schemeClr val="accent1">
                    <a:lumMod val="60000"/>
                    <a:lumOff val="40000"/>
                  </a:schemeClr>
                </a:gs>
                <a:gs pos="83000">
                  <a:schemeClr val="accent5">
                    <a:lumMod val="75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6000000" scaled="0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8604761"/>
      </p:ext>
    </p:extLst>
  </p:cSld>
  <p:clrMapOvr>
    <a:masterClrMapping/>
  </p:clrMapOvr>
  <p:transition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616112FF-A180-4A75-B88D-935A3BDAFCF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9788" y="6210300"/>
            <a:ext cx="8566150" cy="388938"/>
          </a:xfrm>
        </p:spPr>
        <p:txBody>
          <a:bodyPr lIns="0" tIns="0" rIns="0" bIns="0" anchor="b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200">
                <a:solidFill>
                  <a:srgbClr val="FF0000"/>
                </a:solidFill>
                <a:latin typeface="Arial Narrow" panose="020B0606020202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Footer</a:t>
            </a:r>
            <a:endParaRPr lang="en-GB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E702D3B-BBAF-4876-A54F-C3BDB9F2C6FC}"/>
              </a:ext>
            </a:extLst>
          </p:cNvPr>
          <p:cNvCxnSpPr>
            <a:cxnSpLocks/>
          </p:cNvCxnSpPr>
          <p:nvPr userDrawn="1"/>
        </p:nvCxnSpPr>
        <p:spPr>
          <a:xfrm>
            <a:off x="0" y="1222798"/>
            <a:ext cx="11353800" cy="0"/>
          </a:xfrm>
          <a:prstGeom prst="line">
            <a:avLst/>
          </a:prstGeom>
          <a:ln w="38100">
            <a:gradFill flip="none" rotWithShape="1">
              <a:gsLst>
                <a:gs pos="26000">
                  <a:schemeClr val="accent5">
                    <a:lumMod val="5000"/>
                    <a:lumOff val="95000"/>
                  </a:schemeClr>
                </a:gs>
                <a:gs pos="69000">
                  <a:schemeClr val="accent1">
                    <a:lumMod val="60000"/>
                    <a:lumOff val="40000"/>
                  </a:schemeClr>
                </a:gs>
                <a:gs pos="83000">
                  <a:schemeClr val="accent5">
                    <a:lumMod val="75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6000000" scaled="0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4829231"/>
      </p:ext>
    </p:extLst>
  </p:cSld>
  <p:clrMapOvr>
    <a:masterClrMapping/>
  </p:clrMapOvr>
  <p:transition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3E85134F-82E6-40BC-A4B0-2C5CC9FB554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9788" y="6210300"/>
            <a:ext cx="8566150" cy="388938"/>
          </a:xfr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1200">
                <a:solidFill>
                  <a:srgbClr val="FF0000"/>
                </a:solidFill>
                <a:latin typeface="Arial Narrow" panose="020B0606020202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Footer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3022216"/>
      </p:ext>
    </p:extLst>
  </p:cSld>
  <p:clrMapOvr>
    <a:masterClrMapping/>
  </p:clrMapOvr>
  <p:transition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38051D6-2592-4E16-98C6-F4DFD452F20C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073754"/>
      </p:ext>
    </p:extLst>
  </p:cSld>
  <p:clrMapOvr>
    <a:masterClrMapping/>
  </p:clrMapOvr>
  <p:transition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261939" y="6307139"/>
            <a:ext cx="8648700" cy="401637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en-GB" dirty="0"/>
              <a:t>References to go here</a:t>
            </a:r>
          </a:p>
        </p:txBody>
      </p:sp>
    </p:spTree>
    <p:extLst>
      <p:ext uri="{BB962C8B-B14F-4D97-AF65-F5344CB8AC3E}">
        <p14:creationId xmlns:p14="http://schemas.microsoft.com/office/powerpoint/2010/main" val="1890227383"/>
      </p:ext>
    </p:extLst>
  </p:cSld>
  <p:clrMapOvr>
    <a:masterClrMapping/>
  </p:clrMapOvr>
  <p:transition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479088" cy="7937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403287"/>
            <a:ext cx="10479088" cy="44641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232440"/>
            <a:ext cx="8559298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rgbClr val="FF0000"/>
                </a:solidFill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1" t="19301" r="9214" b="19858"/>
          <a:stretch/>
        </p:blipFill>
        <p:spPr>
          <a:xfrm>
            <a:off x="10138028" y="6129252"/>
            <a:ext cx="1733550" cy="571501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9865FA0-91D4-47F8-9D4E-127BCAA5D91D}"/>
              </a:ext>
            </a:extLst>
          </p:cNvPr>
          <p:cNvCxnSpPr>
            <a:cxnSpLocks/>
          </p:cNvCxnSpPr>
          <p:nvPr userDrawn="1"/>
        </p:nvCxnSpPr>
        <p:spPr>
          <a:xfrm>
            <a:off x="0" y="1222798"/>
            <a:ext cx="11353800" cy="0"/>
          </a:xfrm>
          <a:prstGeom prst="line">
            <a:avLst/>
          </a:prstGeom>
          <a:ln w="38100">
            <a:gradFill flip="none" rotWithShape="1">
              <a:gsLst>
                <a:gs pos="26000">
                  <a:schemeClr val="accent5">
                    <a:lumMod val="5000"/>
                    <a:lumOff val="95000"/>
                  </a:schemeClr>
                </a:gs>
                <a:gs pos="69000">
                  <a:schemeClr val="accent1">
                    <a:lumMod val="60000"/>
                    <a:lumOff val="40000"/>
                  </a:schemeClr>
                </a:gs>
                <a:gs pos="83000">
                  <a:schemeClr val="accent5">
                    <a:lumMod val="75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6000000" scaled="0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F7138233-AD91-C623-EA96-E770954F84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6" t="10148" r="4380" b="11941"/>
          <a:stretch/>
        </p:blipFill>
        <p:spPr>
          <a:xfrm>
            <a:off x="265786" y="6163860"/>
            <a:ext cx="922790" cy="501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310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6" r:id="rId15"/>
    <p:sldLayoutId id="2147483677" r:id="rId16"/>
    <p:sldLayoutId id="2147483678" r:id="rId17"/>
  </p:sldLayoutIdLst>
  <p:transition>
    <p:randomBar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26518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29">
          <p15:clr>
            <a:srgbClr val="F26B43"/>
          </p15:clr>
        </p15:guide>
        <p15:guide id="2" pos="7129">
          <p15:clr>
            <a:srgbClr val="F26B43"/>
          </p15:clr>
        </p15:guide>
        <p15:guide id="3" orient="horz" pos="3702">
          <p15:clr>
            <a:srgbClr val="F26B43"/>
          </p15:clr>
        </p15:guide>
        <p15:guide id="4" orient="horz" pos="88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12.sv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emf"/><Relationship Id="rId5" Type="http://schemas.openxmlformats.org/officeDocument/2006/relationships/hyperlink" Target="https://secure-web.cisco.com/1hivx3KTvN287_XGko-nFNjdSmpQ6qHUgGmy6cluugH8hKICudfNW9B0_T0DkyP9z9EEZ9OoCcrB4vRgtNGUQ3VoLFvEEH9r2hHkfajo6doIso69CdqB01hfGQWP5VrzeQIWCIgw-opyWHdSnjwb3J5GVP7Ap-Ta3aBQYv1uTrfyXPkNMQL3J2rOxdxpvdxk0RI_kjIEGve3H-ut6lzaYsreI9BX79jWd_wc_cAPE4PKXCOUYvKXSODsKw-HZLabejQePQwGH9_GeYWqd0PQsM6uPEN-ePiOGblRQC1zLaDVOxt4WMPnnCYsqrFqcehQW/https%3A%2F%2Fwww.jacc.org%2Fdoi%2F10.1016%2Fj.jacc.2024.03.380" TargetMode="Externa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tags" Target="../tags/tag9.xml"/><Relationship Id="rId7" Type="http://schemas.openxmlformats.org/officeDocument/2006/relationships/oleObject" Target="../embeddings/oleObject5.bin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5.xml"/><Relationship Id="rId10" Type="http://schemas.openxmlformats.org/officeDocument/2006/relationships/image" Target="../media/image5.png"/><Relationship Id="rId4" Type="http://schemas.openxmlformats.org/officeDocument/2006/relationships/tags" Target="../tags/tag10.xml"/><Relationship Id="rId9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5BC9577-B36A-A02E-164C-45C402F8D055}"/>
              </a:ext>
            </a:extLst>
          </p:cNvPr>
          <p:cNvSpPr/>
          <p:nvPr/>
        </p:nvSpPr>
        <p:spPr>
          <a:xfrm>
            <a:off x="0" y="954316"/>
            <a:ext cx="12192000" cy="6543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541FBEE-130E-C7BF-E1D9-AF3096ED46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6100" y="1203549"/>
            <a:ext cx="11099799" cy="1130802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3600" dirty="0"/>
              <a:t>A Selective Aldose Reductase Inhibitor for the Treatment of Diabetic Cardiomyopathy</a:t>
            </a:r>
            <a:endParaRPr lang="en-US" sz="3600" dirty="0">
              <a:solidFill>
                <a:srgbClr val="992B90"/>
              </a:solidFill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6A75C9C7-E3CF-848B-1249-8E19FA7199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6466" y="3181778"/>
            <a:ext cx="11279062" cy="1655762"/>
          </a:xfrm>
        </p:spPr>
        <p:txBody>
          <a:bodyPr/>
          <a:lstStyle/>
          <a:p>
            <a:r>
              <a:rPr lang="en-US" sz="1800" kern="1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James L. Januzzi Jr, </a:t>
            </a:r>
            <a:r>
              <a:rPr lang="en-US" sz="1800" kern="100" dirty="0" err="1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MD</a:t>
            </a:r>
            <a:r>
              <a:rPr lang="en-US" sz="1800" kern="100" baseline="30000" dirty="0" err="1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en-US" sz="1800" kern="1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, Javed Butler, MD, MPH, </a:t>
            </a:r>
            <a:r>
              <a:rPr lang="en-US" sz="1800" kern="100" dirty="0" err="1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MBA</a:t>
            </a:r>
            <a:r>
              <a:rPr lang="en-US" sz="1800" kern="100" baseline="30000" dirty="0" err="1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b,c</a:t>
            </a:r>
            <a:r>
              <a:rPr lang="en-US" sz="1800" kern="1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, Stefano Del Prato, </a:t>
            </a:r>
            <a:r>
              <a:rPr lang="en-US" sz="1800" kern="100" dirty="0" err="1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MD</a:t>
            </a:r>
            <a:r>
              <a:rPr lang="en-US" sz="1800" kern="100" baseline="30000" dirty="0" err="1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lang="en-US" sz="1800" kern="1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, Justin A. Ezekowitz, MB, </a:t>
            </a:r>
            <a:r>
              <a:rPr lang="en-US" sz="1800" kern="100" dirty="0" err="1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BCh</a:t>
            </a:r>
            <a:r>
              <a:rPr lang="en-US" sz="1800" kern="100" baseline="30000" dirty="0" err="1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en-US" sz="1800" kern="1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, Nasrien E. Ibrahim, MD, </a:t>
            </a:r>
            <a:r>
              <a:rPr lang="en-US" sz="1800" kern="100" dirty="0" err="1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MPH</a:t>
            </a:r>
            <a:r>
              <a:rPr lang="en-US" sz="1800" kern="100" baseline="30000" dirty="0" err="1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f</a:t>
            </a:r>
            <a:r>
              <a:rPr lang="en-US" sz="1800" kern="1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, Carolyn S.P. Lam MBBS, </a:t>
            </a:r>
            <a:r>
              <a:rPr lang="en-US" sz="1800" kern="100" dirty="0" err="1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PhD</a:t>
            </a:r>
            <a:r>
              <a:rPr lang="en-US" sz="1800" kern="100" baseline="30000" dirty="0" err="1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g</a:t>
            </a:r>
            <a:r>
              <a:rPr lang="en-US" sz="1800" kern="1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, Gregory D. Lewis, </a:t>
            </a:r>
            <a:r>
              <a:rPr lang="en-US" sz="1800" kern="100" dirty="0" err="1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MD</a:t>
            </a:r>
            <a:r>
              <a:rPr lang="en-US" sz="1800" kern="100" baseline="30000" dirty="0" err="1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h</a:t>
            </a:r>
            <a:r>
              <a:rPr lang="en-US" sz="1800" kern="1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, Thomas H. Marwick, MBBS, PhD, </a:t>
            </a:r>
            <a:r>
              <a:rPr lang="en-US" sz="1800" kern="100" dirty="0" err="1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MPH</a:t>
            </a:r>
            <a:r>
              <a:rPr lang="en-US" sz="1800" kern="100" baseline="30000" dirty="0" err="1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en-US" sz="1800" kern="1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, Riccardo Perfetti, MD, </a:t>
            </a:r>
            <a:r>
              <a:rPr lang="en-US" sz="1800" kern="100" dirty="0" err="1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PhD</a:t>
            </a:r>
            <a:r>
              <a:rPr lang="en-US" sz="1800" kern="100" baseline="30000" dirty="0" err="1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j</a:t>
            </a:r>
            <a:r>
              <a:rPr lang="en-US" sz="1800" kern="1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, Julio Rosenstock, </a:t>
            </a:r>
            <a:r>
              <a:rPr lang="en-US" sz="1800" kern="100" dirty="0" err="1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MD</a:t>
            </a:r>
            <a:r>
              <a:rPr lang="en-US" sz="1800" kern="100" baseline="30000" dirty="0" err="1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k</a:t>
            </a:r>
            <a:r>
              <a:rPr lang="en-US" sz="1800" kern="1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, Scott D. Solomon </a:t>
            </a:r>
            <a:r>
              <a:rPr lang="en-US" sz="1800" kern="100" dirty="0" err="1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MD</a:t>
            </a:r>
            <a:r>
              <a:rPr lang="en-US" sz="1800" kern="100" baseline="30000" dirty="0" err="1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f</a:t>
            </a:r>
            <a:r>
              <a:rPr lang="en-US" sz="1800" kern="1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, W.H. Wilson Tang, </a:t>
            </a:r>
            <a:r>
              <a:rPr lang="en-US" sz="1800" kern="100" dirty="0" err="1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MD</a:t>
            </a:r>
            <a:r>
              <a:rPr lang="en-US" sz="1800" kern="100" baseline="30000" dirty="0" err="1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l</a:t>
            </a:r>
            <a:r>
              <a:rPr lang="en-US" sz="1800" kern="1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, Faiez Zannad, MD, </a:t>
            </a:r>
            <a:r>
              <a:rPr lang="en-US" sz="1800" kern="100" dirty="0" err="1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PhD</a:t>
            </a:r>
            <a:r>
              <a:rPr lang="en-US" sz="1800" kern="100" baseline="30000" dirty="0" err="1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m</a:t>
            </a:r>
            <a:r>
              <a:rPr lang="en-US" sz="1800" kern="1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US" sz="1800" kern="1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B25FB5B-40A8-1112-BF23-38EE55E725D4}"/>
              </a:ext>
            </a:extLst>
          </p:cNvPr>
          <p:cNvSpPr txBox="1"/>
          <p:nvPr/>
        </p:nvSpPr>
        <p:spPr>
          <a:xfrm>
            <a:off x="427565" y="4316324"/>
            <a:ext cx="11336865" cy="14613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 kern="100" baseline="300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en-US" sz="1200" b="1" kern="1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Cardiology</a:t>
            </a:r>
            <a:r>
              <a:rPr lang="en-US" sz="1200" b="1" kern="1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division, Massachusetts General Hospital, Baim Institute for Clinical Research and Harvard Medical School, Boston, MA, USA</a:t>
            </a:r>
            <a:r>
              <a:rPr lang="en-US" sz="1200" b="1" kern="1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; </a:t>
            </a:r>
            <a:r>
              <a:rPr lang="en-US" sz="1200" b="1" kern="100" baseline="300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b</a:t>
            </a:r>
            <a:r>
              <a:rPr lang="en-US" sz="1200" b="1" kern="1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University</a:t>
            </a:r>
            <a:r>
              <a:rPr lang="en-US" sz="1200" b="1" kern="1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of Mississippi Medical Center, Jackson, MS, USA</a:t>
            </a:r>
            <a:r>
              <a:rPr lang="en-US" sz="1200" b="1" kern="1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; </a:t>
            </a:r>
            <a:r>
              <a:rPr lang="en-US" sz="1200" b="1" kern="100" baseline="300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en-US" sz="1200" b="1" kern="1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Baylor</a:t>
            </a:r>
            <a:r>
              <a:rPr lang="en-US" sz="1200" b="1" kern="1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Scott and White Institute, Dallas, TX, USA; </a:t>
            </a:r>
            <a:r>
              <a:rPr lang="en-US" sz="1200" b="1" kern="100" baseline="300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lang="en-US" sz="1200" b="1" kern="1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Interdisciplinary</a:t>
            </a:r>
            <a:r>
              <a:rPr lang="en-US" sz="1200" b="1" kern="1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Center “Health Sciences”, </a:t>
            </a:r>
            <a:r>
              <a:rPr lang="en-US" sz="1200" b="1" kern="1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Sant’Anna</a:t>
            </a:r>
            <a:r>
              <a:rPr lang="en-US" sz="1200" b="1" kern="1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School of Advanced Studies, Pisa, Italy; </a:t>
            </a:r>
            <a:r>
              <a:rPr lang="en-US" sz="1200" b="1" kern="100" baseline="300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en-US" sz="1200" b="1" kern="1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Division</a:t>
            </a:r>
            <a:r>
              <a:rPr lang="en-US" sz="1200" b="1" kern="1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of Cardiology, University of Alberta, Canada</a:t>
            </a:r>
            <a:r>
              <a:rPr lang="en-US" sz="1200" b="1" kern="1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; </a:t>
            </a:r>
            <a:r>
              <a:rPr lang="en-US" sz="1200" b="1" kern="100" baseline="300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f</a:t>
            </a:r>
            <a:r>
              <a:rPr lang="en-US" sz="1200" b="1" kern="1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Brigham</a:t>
            </a:r>
            <a:r>
              <a:rPr lang="en-US" sz="1200" b="1" kern="1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and Women’s Hospital, Harvard Medical School, Boston, MA, USA; </a:t>
            </a:r>
            <a:r>
              <a:rPr lang="en-US" sz="1200" b="1" kern="100" baseline="300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g</a:t>
            </a:r>
            <a:r>
              <a:rPr lang="en-US" sz="1200" b="1" kern="1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National</a:t>
            </a:r>
            <a:r>
              <a:rPr lang="en-US" sz="1200" b="1" kern="1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Heart Centre Singapore and Duke-National University of Singapore, Singapore, Baim Institute for Clinical Research, Boston, MA, USA; </a:t>
            </a:r>
            <a:r>
              <a:rPr lang="en-US" sz="1200" b="1" kern="100" baseline="300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h</a:t>
            </a:r>
            <a:r>
              <a:rPr lang="en-US" sz="1200" b="1" kern="1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Cardiology</a:t>
            </a:r>
            <a:r>
              <a:rPr lang="en-US" sz="1200" b="1" kern="1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Division, Massachusetts General Hospital, Harvard Medical School, Boston, MA, USA; </a:t>
            </a:r>
            <a:r>
              <a:rPr lang="en-US" sz="1200" b="1" kern="100" baseline="300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en-US" sz="1200" b="1" kern="1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Baker</a:t>
            </a:r>
            <a:r>
              <a:rPr lang="en-US" sz="1200" b="1" kern="1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Heart and Diabetes Institute, Melbourne, Australia; </a:t>
            </a:r>
            <a:r>
              <a:rPr lang="en-US" sz="1200" b="1" kern="100" baseline="300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j</a:t>
            </a:r>
            <a:r>
              <a:rPr lang="en-US" sz="1200" b="1" kern="1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Applied</a:t>
            </a:r>
            <a:r>
              <a:rPr lang="en-US" sz="1200" b="1" kern="1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Therapeutics, New York, NY, USA; </a:t>
            </a:r>
            <a:r>
              <a:rPr lang="en-US" sz="1200" b="1" kern="100" baseline="300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k</a:t>
            </a:r>
            <a:r>
              <a:rPr lang="en-US" sz="1200" b="1" kern="1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Velocity</a:t>
            </a:r>
            <a:r>
              <a:rPr lang="en-US" sz="1200" b="1" kern="1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Clinical Research Center at Medical City, Dallas, TX, USA; </a:t>
            </a:r>
            <a:r>
              <a:rPr lang="en-US" sz="1200" b="1" kern="100" baseline="300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l</a:t>
            </a:r>
            <a:r>
              <a:rPr lang="en-US" sz="1200" b="1" kern="1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Heart</a:t>
            </a:r>
            <a:r>
              <a:rPr lang="en-US" sz="1200" b="1" kern="1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, Vascular and Thoracic Institute, Cleveland Clinic, Cleveland, OH, USA</a:t>
            </a:r>
            <a:r>
              <a:rPr lang="en-US" sz="1200" b="1" kern="1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; </a:t>
            </a:r>
            <a:r>
              <a:rPr lang="en-US" sz="1200" b="1" kern="100" baseline="30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m</a:t>
            </a:r>
            <a:r>
              <a:rPr lang="fr-FR" sz="1200" b="1" kern="1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Université de Lorraine, Inserm CIC and CHRU, Nancy, France.</a:t>
            </a:r>
            <a:endParaRPr lang="en-US" sz="1100" b="1" kern="100" dirty="0">
              <a:solidFill>
                <a:srgbClr val="000000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6A4A632-7477-9211-DA5E-8151383ABA20}"/>
              </a:ext>
            </a:extLst>
          </p:cNvPr>
          <p:cNvSpPr txBox="1"/>
          <p:nvPr/>
        </p:nvSpPr>
        <p:spPr>
          <a:xfrm>
            <a:off x="427565" y="2456096"/>
            <a:ext cx="1133686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992B90"/>
                </a:solidFill>
              </a:rPr>
              <a:t>Primary Results of the Phase 3 Randomized Controlled ARISE-HF Study </a:t>
            </a:r>
            <a:endParaRPr lang="en-US" sz="2400" b="1" dirty="0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5F344A66-29A9-9533-5A02-AD7E1023DE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7896" y="247370"/>
            <a:ext cx="2577861" cy="792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909850"/>
      </p:ext>
    </p:extLst>
  </p:cSld>
  <p:clrMapOvr>
    <a:masterClrMapping/>
  </p:clrMapOvr>
  <p:transition>
    <p:randomBa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CF25A2-F30B-2C2B-15D0-222FB31420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DE191E-7D05-21D8-5352-32925408CE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582" y="1403349"/>
            <a:ext cx="10908323" cy="493818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b="1" u="sng" dirty="0"/>
              <a:t>Key secondary endpoints</a:t>
            </a:r>
            <a:r>
              <a:rPr lang="en-US" dirty="0"/>
              <a:t>:</a:t>
            </a:r>
          </a:p>
          <a:p>
            <a:pPr lvl="1">
              <a:lnSpc>
                <a:spcPct val="120000"/>
              </a:lnSpc>
              <a:spcAft>
                <a:spcPts val="0"/>
              </a:spcAft>
            </a:pPr>
            <a:r>
              <a:rPr lang="en-US" dirty="0"/>
              <a:t>Percentage of study participants with ≥6% decrease in peak VO</a:t>
            </a:r>
            <a:r>
              <a:rPr lang="en-US" baseline="-25000" dirty="0"/>
              <a:t>2</a:t>
            </a:r>
          </a:p>
          <a:p>
            <a:pPr lvl="1">
              <a:lnSpc>
                <a:spcPct val="120000"/>
              </a:lnSpc>
              <a:spcAft>
                <a:spcPts val="0"/>
              </a:spcAft>
            </a:pPr>
            <a:r>
              <a:rPr lang="en-US" dirty="0"/>
              <a:t>Change in NT-proBNP concentration</a:t>
            </a:r>
          </a:p>
          <a:p>
            <a:pPr lvl="1">
              <a:lnSpc>
                <a:spcPct val="120000"/>
              </a:lnSpc>
              <a:spcAft>
                <a:spcPts val="0"/>
              </a:spcAft>
            </a:pPr>
            <a:r>
              <a:rPr lang="en-US" dirty="0"/>
              <a:t>Change in Kansas City Cardiomyopathy Questionnaire (KCCQ) score</a:t>
            </a:r>
          </a:p>
          <a:p>
            <a:pPr lvl="1">
              <a:lnSpc>
                <a:spcPct val="120000"/>
              </a:lnSpc>
              <a:spcAft>
                <a:spcPts val="0"/>
              </a:spcAft>
            </a:pPr>
            <a:r>
              <a:rPr lang="en-US" dirty="0"/>
              <a:t>Change in activity using the Physical Activity Scale for the Elderly (PASE)</a:t>
            </a:r>
          </a:p>
          <a:p>
            <a:pPr lvl="1">
              <a:lnSpc>
                <a:spcPct val="120000"/>
              </a:lnSpc>
              <a:spcAft>
                <a:spcPts val="0"/>
              </a:spcAft>
            </a:pPr>
            <a:r>
              <a:rPr lang="en-US" dirty="0"/>
              <a:t>Progression to symptomatic HF events</a:t>
            </a:r>
          </a:p>
          <a:p>
            <a:pPr lvl="2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dirty="0"/>
              <a:t>Composite of CV death, HF hospitalization or development of signs/symptoms of HF</a:t>
            </a:r>
          </a:p>
          <a:p>
            <a:pPr lvl="2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dirty="0"/>
              <a:t>Based on adjudicated endpoints plus adverse event reporting using Medical Dictionary for Regulatory Activities (MedDRA) preferred terms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3913AD9-7138-71D6-ABEB-2696F6E25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Endpoints</a:t>
            </a:r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3E40B515-B661-2551-A96A-5BA3EAD11B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7896" y="247370"/>
            <a:ext cx="2577861" cy="79208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051CC5B-CA93-0826-B355-C15C478A4E5C}"/>
              </a:ext>
            </a:extLst>
          </p:cNvPr>
          <p:cNvSpPr txBox="1"/>
          <p:nvPr/>
        </p:nvSpPr>
        <p:spPr>
          <a:xfrm>
            <a:off x="1270289" y="6193961"/>
            <a:ext cx="838076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Januzzi JL Jr, Butler J, Del Prato S, et al Am Heart J. 2023 Feb;256:25-36.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1651369"/>
      </p:ext>
    </p:extLst>
  </p:cSld>
  <p:clrMapOvr>
    <a:masterClrMapping/>
  </p:clrMapOvr>
  <p:transition>
    <p:randomBa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259F9B-74F8-7E4E-C279-F2FE586DBB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D5D31C2-D098-5937-47CA-ED5D86493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Sites/enrollment: 62 sites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46304B7-09DE-F805-B160-C4F1F4E1F15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1" t="4938" r="4937" b="11137"/>
          <a:stretch/>
        </p:blipFill>
        <p:spPr>
          <a:xfrm>
            <a:off x="1617786" y="1256857"/>
            <a:ext cx="8569134" cy="523601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4802A64-91F7-7B9A-9830-DD4187BFEEB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72" r="2335"/>
          <a:stretch/>
        </p:blipFill>
        <p:spPr>
          <a:xfrm>
            <a:off x="1617786" y="1338375"/>
            <a:ext cx="8569134" cy="5410207"/>
          </a:xfrm>
          <a:prstGeom prst="rect">
            <a:avLst/>
          </a:prstGeom>
        </p:spPr>
      </p:pic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0E883DF5-0624-EA21-7E92-8C28F597FB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67896" y="247370"/>
            <a:ext cx="2577861" cy="792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610067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2ACC6D2-DD40-2E46-55AB-D71C87871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Baseline characteristics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6765F31-D40D-4173-C8D2-34240178C5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6836971"/>
              </p:ext>
            </p:extLst>
          </p:nvPr>
        </p:nvGraphicFramePr>
        <p:xfrm>
          <a:off x="534066" y="1385890"/>
          <a:ext cx="6537021" cy="448882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74089">
                  <a:extLst>
                    <a:ext uri="{9D8B030D-6E8A-4147-A177-3AD203B41FA5}">
                      <a16:colId xmlns:a16="http://schemas.microsoft.com/office/drawing/2014/main" val="3781264429"/>
                    </a:ext>
                  </a:extLst>
                </a:gridCol>
                <a:gridCol w="1187644">
                  <a:extLst>
                    <a:ext uri="{9D8B030D-6E8A-4147-A177-3AD203B41FA5}">
                      <a16:colId xmlns:a16="http://schemas.microsoft.com/office/drawing/2014/main" val="2603144923"/>
                    </a:ext>
                  </a:extLst>
                </a:gridCol>
                <a:gridCol w="1187644">
                  <a:extLst>
                    <a:ext uri="{9D8B030D-6E8A-4147-A177-3AD203B41FA5}">
                      <a16:colId xmlns:a16="http://schemas.microsoft.com/office/drawing/2014/main" val="3806392353"/>
                    </a:ext>
                  </a:extLst>
                </a:gridCol>
                <a:gridCol w="1187644">
                  <a:extLst>
                    <a:ext uri="{9D8B030D-6E8A-4147-A177-3AD203B41FA5}">
                      <a16:colId xmlns:a16="http://schemas.microsoft.com/office/drawing/2014/main" val="303258263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 sz="1800" kern="1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928" marR="46928" marT="0" marB="0">
                    <a:solidFill>
                      <a:srgbClr val="992B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Placebo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(N=230)</a:t>
                      </a:r>
                      <a:endParaRPr lang="en-US" sz="1800" kern="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928" marR="46928" marT="0" marB="0" anchor="ctr">
                    <a:solidFill>
                      <a:srgbClr val="992B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AT-001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1000 mg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(N=230)</a:t>
                      </a:r>
                      <a:endParaRPr lang="en-US" sz="1800" kern="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928" marR="46928" marT="0" marB="0" anchor="ctr">
                    <a:solidFill>
                      <a:srgbClr val="992B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AT-001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1500 mg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(N=231)</a:t>
                      </a:r>
                      <a:endParaRPr lang="en-US" sz="1800" kern="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928" marR="46928" marT="0" marB="0" anchor="ctr">
                    <a:solidFill>
                      <a:srgbClr val="992B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6674317"/>
                  </a:ext>
                </a:extLst>
              </a:tr>
              <a:tr h="12735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Age, years</a:t>
                      </a:r>
                      <a:endParaRPr lang="en-US" sz="1800" kern="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928" marR="46928" marT="0" marB="0">
                    <a:solidFill>
                      <a:srgbClr val="992B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68.2 ± 6.7</a:t>
                      </a:r>
                      <a:endParaRPr lang="en-US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928" marR="4692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67.4 ± 7.8</a:t>
                      </a:r>
                      <a:endParaRPr lang="en-US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928" marR="4692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66.9 ± 7.0</a:t>
                      </a:r>
                      <a:endParaRPr lang="en-US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928" marR="46928" marT="0" marB="0"/>
                </a:tc>
                <a:extLst>
                  <a:ext uri="{0D108BD9-81ED-4DB2-BD59-A6C34878D82A}">
                    <a16:rowId xmlns:a16="http://schemas.microsoft.com/office/drawing/2014/main" val="3960573737"/>
                  </a:ext>
                </a:extLst>
              </a:tr>
              <a:tr h="12735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Female, n (%)</a:t>
                      </a:r>
                      <a:endParaRPr lang="en-US" sz="1800" kern="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928" marR="46928" marT="0" marB="0">
                    <a:solidFill>
                      <a:srgbClr val="992B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124 (53.9)</a:t>
                      </a:r>
                      <a:endParaRPr lang="en-US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928" marR="4692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107 (46.5)</a:t>
                      </a:r>
                      <a:endParaRPr lang="en-US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928" marR="4692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117 (50.6)</a:t>
                      </a:r>
                      <a:endParaRPr lang="en-US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928" marR="46928" marT="0" marB="0"/>
                </a:tc>
                <a:extLst>
                  <a:ext uri="{0D108BD9-81ED-4DB2-BD59-A6C34878D82A}">
                    <a16:rowId xmlns:a16="http://schemas.microsoft.com/office/drawing/2014/main" val="1730733608"/>
                  </a:ext>
                </a:extLst>
              </a:tr>
              <a:tr h="12735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Race, n (%)</a:t>
                      </a:r>
                      <a:endParaRPr lang="en-US" sz="1800" kern="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928" marR="46928" marT="0" marB="0">
                    <a:solidFill>
                      <a:srgbClr val="992B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 </a:t>
                      </a:r>
                      <a:endParaRPr lang="en-US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928" marR="4692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 </a:t>
                      </a:r>
                      <a:endParaRPr lang="en-US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928" marR="4692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 </a:t>
                      </a:r>
                      <a:endParaRPr lang="en-US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928" marR="46928" marT="0" marB="0"/>
                </a:tc>
                <a:extLst>
                  <a:ext uri="{0D108BD9-81ED-4DB2-BD59-A6C34878D82A}">
                    <a16:rowId xmlns:a16="http://schemas.microsoft.com/office/drawing/2014/main" val="2697205567"/>
                  </a:ext>
                </a:extLst>
              </a:tr>
              <a:tr h="16463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 White</a:t>
                      </a:r>
                      <a:endParaRPr lang="en-US" sz="1800" kern="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928" marR="46928" marT="0" marB="0">
                    <a:solidFill>
                      <a:srgbClr val="992B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195 (84.8)</a:t>
                      </a:r>
                      <a:endParaRPr lang="en-US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928" marR="4692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191 (83.0)</a:t>
                      </a:r>
                      <a:endParaRPr lang="en-US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928" marR="4692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184 (79.7)</a:t>
                      </a:r>
                      <a:endParaRPr lang="en-US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928" marR="46928" marT="0" marB="0"/>
                </a:tc>
                <a:extLst>
                  <a:ext uri="{0D108BD9-81ED-4DB2-BD59-A6C34878D82A}">
                    <a16:rowId xmlns:a16="http://schemas.microsoft.com/office/drawing/2014/main" val="1516719377"/>
                  </a:ext>
                </a:extLst>
              </a:tr>
              <a:tr h="12735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 Black</a:t>
                      </a:r>
                      <a:endParaRPr lang="en-US" sz="1800" kern="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928" marR="46928" marT="0" marB="0">
                    <a:solidFill>
                      <a:srgbClr val="992B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14 (6.1)</a:t>
                      </a:r>
                      <a:endParaRPr lang="en-US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928" marR="4692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13 (5.7)</a:t>
                      </a:r>
                      <a:endParaRPr lang="en-US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928" marR="4692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23 (10.0)</a:t>
                      </a:r>
                      <a:endParaRPr lang="en-US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928" marR="46928" marT="0" marB="0"/>
                </a:tc>
                <a:extLst>
                  <a:ext uri="{0D108BD9-81ED-4DB2-BD59-A6C34878D82A}">
                    <a16:rowId xmlns:a16="http://schemas.microsoft.com/office/drawing/2014/main" val="499154066"/>
                  </a:ext>
                </a:extLst>
              </a:tr>
              <a:tr h="12735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Hispanic ethnicity, n (%)</a:t>
                      </a:r>
                      <a:endParaRPr lang="en-US" sz="1800" kern="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928" marR="46928" marT="0" marB="0">
                    <a:solidFill>
                      <a:srgbClr val="992B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44 (19.1)</a:t>
                      </a:r>
                      <a:endParaRPr lang="en-US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928" marR="4692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48 (20.9)</a:t>
                      </a:r>
                      <a:endParaRPr lang="en-US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928" marR="4692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59 (25.5)</a:t>
                      </a:r>
                      <a:endParaRPr lang="en-US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928" marR="46928" marT="0" marB="0"/>
                </a:tc>
                <a:extLst>
                  <a:ext uri="{0D108BD9-81ED-4DB2-BD59-A6C34878D82A}">
                    <a16:rowId xmlns:a16="http://schemas.microsoft.com/office/drawing/2014/main" val="3927239087"/>
                  </a:ext>
                </a:extLst>
              </a:tr>
              <a:tr h="12735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Body-mass index, kg/m</a:t>
                      </a:r>
                      <a:r>
                        <a:rPr lang="en-US" sz="1800" kern="100" baseline="30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n-US" sz="1800" kern="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928" marR="46928" marT="0" marB="0">
                    <a:solidFill>
                      <a:srgbClr val="992B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30.9 ± 4.8</a:t>
                      </a:r>
                      <a:endParaRPr lang="en-US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928" marR="4692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30.4 ± 4.6</a:t>
                      </a:r>
                      <a:endParaRPr lang="en-US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928" marR="4692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30.5 ± 4.4</a:t>
                      </a:r>
                      <a:endParaRPr lang="en-US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928" marR="46928" marT="0" marB="0"/>
                </a:tc>
                <a:extLst>
                  <a:ext uri="{0D108BD9-81ED-4DB2-BD59-A6C34878D82A}">
                    <a16:rowId xmlns:a16="http://schemas.microsoft.com/office/drawing/2014/main" val="605996726"/>
                  </a:ext>
                </a:extLst>
              </a:tr>
              <a:tr h="12735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SBP, mmHg</a:t>
                      </a:r>
                      <a:endParaRPr lang="en-US" sz="1800" kern="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928" marR="46928" marT="0" marB="0">
                    <a:solidFill>
                      <a:srgbClr val="992B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131 ± 17</a:t>
                      </a:r>
                      <a:endParaRPr lang="en-US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928" marR="4692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132 ± 17</a:t>
                      </a:r>
                      <a:endParaRPr lang="en-US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928" marR="4692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131 ± 16</a:t>
                      </a:r>
                      <a:endParaRPr lang="en-US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928" marR="46928" marT="0" marB="0"/>
                </a:tc>
                <a:extLst>
                  <a:ext uri="{0D108BD9-81ED-4DB2-BD59-A6C34878D82A}">
                    <a16:rowId xmlns:a16="http://schemas.microsoft.com/office/drawing/2014/main" val="552150825"/>
                  </a:ext>
                </a:extLst>
              </a:tr>
              <a:tr h="12735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Medical history, n (%)</a:t>
                      </a:r>
                      <a:endParaRPr lang="en-US" sz="1800" kern="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928" marR="46928" marT="0" marB="0">
                    <a:solidFill>
                      <a:srgbClr val="992B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 </a:t>
                      </a:r>
                      <a:endParaRPr lang="en-US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928" marR="4692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 </a:t>
                      </a:r>
                      <a:endParaRPr lang="en-US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928" marR="4692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 </a:t>
                      </a:r>
                      <a:endParaRPr lang="en-US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928" marR="46928" marT="0" marB="0"/>
                </a:tc>
                <a:extLst>
                  <a:ext uri="{0D108BD9-81ED-4DB2-BD59-A6C34878D82A}">
                    <a16:rowId xmlns:a16="http://schemas.microsoft.com/office/drawing/2014/main" val="144860339"/>
                  </a:ext>
                </a:extLst>
              </a:tr>
              <a:tr h="12735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 Hypertension</a:t>
                      </a:r>
                      <a:endParaRPr lang="en-US" sz="1800" kern="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928" marR="46928" marT="0" marB="0">
                    <a:solidFill>
                      <a:srgbClr val="992B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179 (77.8)</a:t>
                      </a:r>
                      <a:endParaRPr lang="en-US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928" marR="4692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179 (77.8)</a:t>
                      </a:r>
                      <a:endParaRPr lang="en-US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928" marR="4692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165 (71.4)</a:t>
                      </a:r>
                      <a:endParaRPr lang="en-US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928" marR="46928" marT="0" marB="0"/>
                </a:tc>
                <a:extLst>
                  <a:ext uri="{0D108BD9-81ED-4DB2-BD59-A6C34878D82A}">
                    <a16:rowId xmlns:a16="http://schemas.microsoft.com/office/drawing/2014/main" val="88543244"/>
                  </a:ext>
                </a:extLst>
              </a:tr>
              <a:tr h="12735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 Dyslipidemia</a:t>
                      </a:r>
                      <a:endParaRPr lang="en-US" sz="1800" kern="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928" marR="46928" marT="0" marB="0">
                    <a:solidFill>
                      <a:srgbClr val="992B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45 (19.6)</a:t>
                      </a:r>
                      <a:endParaRPr lang="en-US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928" marR="4692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36 (15.7)</a:t>
                      </a:r>
                      <a:endParaRPr lang="en-US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928" marR="4692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35 (15.2)</a:t>
                      </a:r>
                      <a:endParaRPr lang="en-US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928" marR="46928" marT="0" marB="0"/>
                </a:tc>
                <a:extLst>
                  <a:ext uri="{0D108BD9-81ED-4DB2-BD59-A6C34878D82A}">
                    <a16:rowId xmlns:a16="http://schemas.microsoft.com/office/drawing/2014/main" val="4035736069"/>
                  </a:ext>
                </a:extLst>
              </a:tr>
              <a:tr h="12735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Duration of T2DM, years</a:t>
                      </a:r>
                      <a:endParaRPr lang="en-US" sz="1800" kern="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928" marR="46928" marT="0" marB="0">
                    <a:solidFill>
                      <a:srgbClr val="992B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14.4 ± 9.2</a:t>
                      </a:r>
                      <a:endParaRPr lang="en-US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928" marR="4692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14.6 ± 9.2</a:t>
                      </a:r>
                      <a:endParaRPr lang="en-US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928" marR="4692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14.4 ± 9.0</a:t>
                      </a:r>
                      <a:endParaRPr lang="en-US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928" marR="46928" marT="0" marB="0"/>
                </a:tc>
                <a:extLst>
                  <a:ext uri="{0D108BD9-81ED-4DB2-BD59-A6C34878D82A}">
                    <a16:rowId xmlns:a16="http://schemas.microsoft.com/office/drawing/2014/main" val="25862849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SGLT2i or GLP-1RA, n (%)</a:t>
                      </a:r>
                      <a:endParaRPr lang="en-US" sz="1800" kern="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928" marR="46928" marT="0" marB="0" anchor="b">
                    <a:solidFill>
                      <a:srgbClr val="992B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86 (37.4)</a:t>
                      </a:r>
                      <a:endParaRPr lang="en-US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928" marR="4692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89 (38.7)</a:t>
                      </a:r>
                      <a:endParaRPr lang="en-US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928" marR="4692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88 (38.1)</a:t>
                      </a:r>
                      <a:endParaRPr lang="en-US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928" marR="46928" marT="0" marB="0" anchor="ctr"/>
                </a:tc>
                <a:extLst>
                  <a:ext uri="{0D108BD9-81ED-4DB2-BD59-A6C34878D82A}">
                    <a16:rowId xmlns:a16="http://schemas.microsoft.com/office/drawing/2014/main" val="4230934686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3A69F3F1-93AF-B2FF-ECDF-0A79A388DF49}"/>
              </a:ext>
            </a:extLst>
          </p:cNvPr>
          <p:cNvSpPr txBox="1"/>
          <p:nvPr/>
        </p:nvSpPr>
        <p:spPr>
          <a:xfrm>
            <a:off x="1210318" y="6101759"/>
            <a:ext cx="901085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kern="1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SD denotes: standard deviation; kg denotes: kilogram; m</a:t>
            </a:r>
            <a:r>
              <a:rPr lang="en-US" sz="1200" kern="100" baseline="300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1200" kern="1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denotes: square meter; SBP denotes: systolic blood pressure; SGLT2i denotes: sodium/glucose cotransporter 2 inhibitor; GLP1-RA denotes: glucagon-like peptide-1 receptor agonist</a:t>
            </a:r>
            <a:endParaRPr lang="en-US" sz="1100" kern="1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5EA33E27-38D2-B6DF-01D7-805F76BE94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7896" y="247370"/>
            <a:ext cx="2577861" cy="79208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7053E3F-BD19-4AA2-B7B0-5DCCED154F28}"/>
              </a:ext>
            </a:extLst>
          </p:cNvPr>
          <p:cNvSpPr txBox="1"/>
          <p:nvPr/>
        </p:nvSpPr>
        <p:spPr>
          <a:xfrm>
            <a:off x="7323001" y="1787534"/>
            <a:ext cx="452120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b="1" dirty="0"/>
              <a:t>Average age of 68 years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b="1" dirty="0"/>
              <a:t>Female predominant (50.4%)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b="1" dirty="0"/>
              <a:t>Race and ethnicity reflective of international enrollment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b="1" dirty="0"/>
              <a:t>Medical evaluation included a BMI of 31 but well-controlled blood pressure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b="1" dirty="0"/>
              <a:t>Long-standing history of T2DM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b="1" dirty="0"/>
              <a:t>62% were not receiving an SGLT2i or GLP-1RA at baseline</a:t>
            </a:r>
          </a:p>
        </p:txBody>
      </p:sp>
    </p:spTree>
    <p:extLst>
      <p:ext uri="{BB962C8B-B14F-4D97-AF65-F5344CB8AC3E}">
        <p14:creationId xmlns:p14="http://schemas.microsoft.com/office/powerpoint/2010/main" val="992702524"/>
      </p:ext>
    </p:extLst>
  </p:cSld>
  <p:clrMapOvr>
    <a:masterClrMapping/>
  </p:clrMapOvr>
  <p:transition>
    <p:randomBa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6A6DF6-3616-6577-7FAC-64D6819E2F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E5FCC1E-E0E3-CEFD-6C14-D81A597B7F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Baseline characteristics, objective results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53F089-014E-3B20-B30D-41B17D053EE8}"/>
              </a:ext>
            </a:extLst>
          </p:cNvPr>
          <p:cNvSpPr txBox="1"/>
          <p:nvPr/>
        </p:nvSpPr>
        <p:spPr>
          <a:xfrm>
            <a:off x="1175893" y="5965900"/>
            <a:ext cx="901085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kern="1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eGFR denotes: estimated glomerular </a:t>
            </a:r>
            <a:r>
              <a:rPr lang="en-US" sz="1200" kern="100" dirty="0">
                <a:ea typeface="Calibri" panose="020F0502020204030204" pitchFamily="34" charset="0"/>
                <a:cs typeface="Arial" panose="020B0604020202020204" pitchFamily="34" charset="0"/>
              </a:rPr>
              <a:t>filtration rate; mL denotes: milliliters; min denotes: minute; NT-proBNP denotes: N-terminal pro-B type natriuretic peptide; ng/L denotes: nanograms/liter; hs-cTnT denotes: high sensitivity cardiac troponin T; </a:t>
            </a:r>
            <a:r>
              <a:rPr lang="en-US" sz="1200" kern="1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PASE denotes: Physical Activity Scale for the Elderly; SD denotes: standard deviation; KCCQ denotes: Kansas City Cardiomyopathy Questionnaire; RER denotes: respiratory exchange ratio; </a:t>
            </a:r>
            <a:r>
              <a:rPr lang="en-US" sz="1100" kern="1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VO</a:t>
            </a:r>
            <a:r>
              <a:rPr lang="en-US" sz="1100" kern="100" baseline="-250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1100" kern="1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denotes: oxygen </a:t>
            </a:r>
            <a:r>
              <a:rPr lang="en-US" sz="1100" kern="100" dirty="0">
                <a:ea typeface="Calibri" panose="020F0502020204030204" pitchFamily="34" charset="0"/>
                <a:cs typeface="Arial" panose="020B0604020202020204" pitchFamily="34" charset="0"/>
              </a:rPr>
              <a:t>consumption</a:t>
            </a:r>
            <a:endParaRPr lang="en-US" sz="1100" kern="1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7D47AE5-1A5B-2323-564A-C9A3400041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9547492"/>
              </p:ext>
            </p:extLst>
          </p:nvPr>
        </p:nvGraphicFramePr>
        <p:xfrm>
          <a:off x="296046" y="1409320"/>
          <a:ext cx="7844032" cy="41430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16160">
                  <a:extLst>
                    <a:ext uri="{9D8B030D-6E8A-4147-A177-3AD203B41FA5}">
                      <a16:colId xmlns:a16="http://schemas.microsoft.com/office/drawing/2014/main" val="2008363195"/>
                    </a:ext>
                  </a:extLst>
                </a:gridCol>
                <a:gridCol w="1306706">
                  <a:extLst>
                    <a:ext uri="{9D8B030D-6E8A-4147-A177-3AD203B41FA5}">
                      <a16:colId xmlns:a16="http://schemas.microsoft.com/office/drawing/2014/main" val="3144244115"/>
                    </a:ext>
                  </a:extLst>
                </a:gridCol>
                <a:gridCol w="1369060">
                  <a:extLst>
                    <a:ext uri="{9D8B030D-6E8A-4147-A177-3AD203B41FA5}">
                      <a16:colId xmlns:a16="http://schemas.microsoft.com/office/drawing/2014/main" val="491707693"/>
                    </a:ext>
                  </a:extLst>
                </a:gridCol>
                <a:gridCol w="1352106">
                  <a:extLst>
                    <a:ext uri="{9D8B030D-6E8A-4147-A177-3AD203B41FA5}">
                      <a16:colId xmlns:a16="http://schemas.microsoft.com/office/drawing/2014/main" val="2541635011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Parameter</a:t>
                      </a:r>
                      <a:endParaRPr lang="en-US" sz="1800" kern="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992B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Placebo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(N=230)</a:t>
                      </a:r>
                      <a:endParaRPr lang="en-US" sz="1800" kern="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928" marR="46928" marT="0" marB="0" anchor="ctr">
                    <a:solidFill>
                      <a:srgbClr val="992B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AT-001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1000 mg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(N=230)</a:t>
                      </a:r>
                      <a:endParaRPr lang="en-US" sz="1800" kern="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928" marR="46928" marT="0" marB="0" anchor="ctr">
                    <a:solidFill>
                      <a:srgbClr val="992B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AT-001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1500 mg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(N=231)</a:t>
                      </a:r>
                      <a:endParaRPr lang="en-US" sz="1800" kern="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928" marR="46928" marT="0" marB="0" anchor="ctr">
                    <a:solidFill>
                      <a:srgbClr val="992B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684239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+mn-lt"/>
                        </a:rPr>
                        <a:t>Hemoglobin A1c, %</a:t>
                      </a:r>
                    </a:p>
                  </a:txBody>
                  <a:tcPr marL="68580" marR="68580" marT="0" marB="0" anchor="b">
                    <a:solidFill>
                      <a:srgbClr val="992B9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+mn-lt"/>
                        </a:rPr>
                        <a:t>6.96±0.74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+mn-lt"/>
                        </a:rPr>
                        <a:t>7.04±0.81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+mn-lt"/>
                        </a:rPr>
                        <a:t>6.98±0.80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5214504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eGFR, mL/min/1.73m</a:t>
                      </a:r>
                      <a:r>
                        <a:rPr lang="en-US" sz="1800" kern="100" baseline="30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800" kern="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rgbClr val="992B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81±16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81±16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80±17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8520008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NT-proBNP, ng/L, median (Q1,Q3)</a:t>
                      </a:r>
                    </a:p>
                  </a:txBody>
                  <a:tcPr marL="68580" marR="68580" marT="0" marB="0" anchor="b">
                    <a:solidFill>
                      <a:srgbClr val="992B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76 (42,145)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74 (39,137)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63 (27,114)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7351565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hs-cTnT, ng/L, median (Q1,Q3)</a:t>
                      </a:r>
                    </a:p>
                  </a:txBody>
                  <a:tcPr marL="68580" marR="68580" marT="0" marB="0" anchor="b">
                    <a:solidFill>
                      <a:srgbClr val="992B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 (6,13)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 (6,12)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 (6,12)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0827118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kern="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rgbClr val="992B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kern="1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kern="1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kern="1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4955005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PASE Score</a:t>
                      </a:r>
                      <a:endParaRPr lang="en-US" sz="1800" kern="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rgbClr val="992B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+mn-lt"/>
                        </a:rPr>
                        <a:t>159 ± 94</a:t>
                      </a:r>
                      <a:endParaRPr lang="en-US" sz="1800" kern="1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+mn-lt"/>
                        </a:rPr>
                        <a:t>150 ± 90</a:t>
                      </a:r>
                      <a:endParaRPr lang="en-US" sz="1800" kern="1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+mn-lt"/>
                        </a:rPr>
                        <a:t>157 ± 87</a:t>
                      </a:r>
                      <a:endParaRPr lang="en-US" sz="1800" kern="1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2907195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KCCQ Overall Summary Score</a:t>
                      </a:r>
                      <a:endParaRPr lang="en-US" sz="1800" kern="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rgbClr val="992B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+mn-lt"/>
                        </a:rPr>
                        <a:t>90 ± 16</a:t>
                      </a:r>
                      <a:endParaRPr lang="en-US" sz="1800" kern="1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+mn-lt"/>
                        </a:rPr>
                        <a:t>90 ± 15</a:t>
                      </a:r>
                      <a:endParaRPr lang="en-US" sz="1800" kern="1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+mn-lt"/>
                        </a:rPr>
                        <a:t>91 ± 13</a:t>
                      </a:r>
                      <a:endParaRPr lang="en-US" sz="1800" kern="1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52088694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KCCQ Clinical Summary Score</a:t>
                      </a:r>
                      <a:endParaRPr lang="en-US" sz="1800" kern="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rgbClr val="992B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+mn-lt"/>
                        </a:rPr>
                        <a:t>90 ± 15</a:t>
                      </a:r>
                      <a:endParaRPr lang="en-US" sz="1800" kern="1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+mn-lt"/>
                        </a:rPr>
                        <a:t>91 ± 14</a:t>
                      </a:r>
                      <a:endParaRPr lang="en-US" sz="1800" kern="1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+mn-lt"/>
                        </a:rPr>
                        <a:t>91 ± 13</a:t>
                      </a:r>
                      <a:endParaRPr lang="en-US" sz="1800" kern="1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8005925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KCCQ Total Symptom Score</a:t>
                      </a:r>
                      <a:endParaRPr lang="en-US" sz="1800" kern="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rgbClr val="992B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+mn-lt"/>
                        </a:rPr>
                        <a:t>92 ± 15</a:t>
                      </a:r>
                      <a:endParaRPr lang="en-US" sz="1800" kern="1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+mn-lt"/>
                        </a:rPr>
                        <a:t>92 ± 15</a:t>
                      </a:r>
                      <a:endParaRPr lang="en-US" sz="1800" kern="1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+mn-lt"/>
                        </a:rPr>
                        <a:t>94 ± 13</a:t>
                      </a:r>
                      <a:endParaRPr lang="en-US" sz="1800" kern="1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93219312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endParaRPr lang="en-US" sz="1800">
                        <a:latin typeface="+mn-lt"/>
                      </a:endParaRPr>
                    </a:p>
                  </a:txBody>
                  <a:tcPr marL="68580" marR="68580" marT="0" marB="0" anchor="b">
                    <a:solidFill>
                      <a:srgbClr val="992B9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>
                        <a:latin typeface="+mn-l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1800">
                        <a:latin typeface="+mn-l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1800">
                        <a:latin typeface="+mn-lt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477789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Baseline RER ≥1.15, n (%)</a:t>
                      </a:r>
                      <a:endParaRPr lang="en-US" sz="1800" kern="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928" marR="46928" marT="0" marB="0" anchor="b">
                    <a:solidFill>
                      <a:srgbClr val="992B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+mn-lt"/>
                        </a:rPr>
                        <a:t>132 (57.4)</a:t>
                      </a:r>
                      <a:endParaRPr lang="en-US" sz="1800" kern="1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928" marR="4692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+mn-lt"/>
                        </a:rPr>
                        <a:t>131 (57)</a:t>
                      </a:r>
                      <a:endParaRPr lang="en-US" sz="1800" kern="1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928" marR="4692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+mn-lt"/>
                        </a:rPr>
                        <a:t>131 (56.7)</a:t>
                      </a:r>
                      <a:endParaRPr lang="en-US" sz="1800" kern="1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928" marR="46928" marT="0" marB="0" anchor="b"/>
                </a:tc>
                <a:extLst>
                  <a:ext uri="{0D108BD9-81ED-4DB2-BD59-A6C34878D82A}">
                    <a16:rowId xmlns:a16="http://schemas.microsoft.com/office/drawing/2014/main" val="335010536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Baseline peak VO</a:t>
                      </a:r>
                      <a:r>
                        <a:rPr lang="en-US" sz="1800" kern="100" baseline="-25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2</a:t>
                      </a:r>
                      <a:r>
                        <a:rPr lang="en-US" sz="1800" kern="1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,</a:t>
                      </a:r>
                      <a:r>
                        <a:rPr lang="en-US" sz="1800" kern="100" baseline="-25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 </a:t>
                      </a:r>
                      <a:r>
                        <a:rPr lang="en-US" sz="1800" kern="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mL/kg/min</a:t>
                      </a:r>
                      <a:endParaRPr lang="en-US" sz="1800" kern="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928" marR="46928" marT="0" marB="0" anchor="b">
                    <a:solidFill>
                      <a:srgbClr val="992B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+mn-lt"/>
                        </a:rPr>
                        <a:t>15.6 ± 3.8</a:t>
                      </a:r>
                      <a:endParaRPr lang="en-US" sz="1800" kern="1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928" marR="4692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+mn-lt"/>
                        </a:rPr>
                        <a:t>15.7 ± 3.8</a:t>
                      </a:r>
                      <a:endParaRPr lang="en-US" sz="1800" kern="1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928" marR="4692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+mn-lt"/>
                        </a:rPr>
                        <a:t>16 ± 3.9</a:t>
                      </a:r>
                      <a:endParaRPr lang="en-US" sz="1800" kern="1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928" marR="46928" marT="0" marB="0" anchor="b"/>
                </a:tc>
                <a:extLst>
                  <a:ext uri="{0D108BD9-81ED-4DB2-BD59-A6C34878D82A}">
                    <a16:rowId xmlns:a16="http://schemas.microsoft.com/office/drawing/2014/main" val="3279739510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99AC5713-E354-01C4-BD60-74F5A685284E}"/>
              </a:ext>
            </a:extLst>
          </p:cNvPr>
          <p:cNvSpPr txBox="1"/>
          <p:nvPr/>
        </p:nvSpPr>
        <p:spPr>
          <a:xfrm>
            <a:off x="8226271" y="1460601"/>
            <a:ext cx="3772689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b="1" dirty="0"/>
              <a:t>Well-controlled T2DM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b="1" dirty="0"/>
              <a:t>Preserved kidney function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b="1" dirty="0"/>
              <a:t>~25% with high-risk NT-proBNP or hs-cTnT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b="1" dirty="0"/>
              <a:t>PASE consistent with reduced activity but with well-preserved KCCQ scores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b="1" dirty="0"/>
              <a:t>Impairment in exercise capacity with average peak VO</a:t>
            </a:r>
            <a:r>
              <a:rPr lang="en-US" sz="2000" b="1" baseline="-25000" dirty="0"/>
              <a:t>2</a:t>
            </a:r>
            <a:r>
              <a:rPr lang="en-US" sz="2000" b="1" dirty="0"/>
              <a:t> of 15.7 mL/kg/min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B3595CB5-DB1C-1458-5A74-17620D3277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7896" y="247370"/>
            <a:ext cx="2577861" cy="79208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300795F-C908-15AB-7436-07DB6FDFE885}"/>
              </a:ext>
            </a:extLst>
          </p:cNvPr>
          <p:cNvSpPr txBox="1"/>
          <p:nvPr/>
        </p:nvSpPr>
        <p:spPr>
          <a:xfrm>
            <a:off x="1175893" y="5664359"/>
            <a:ext cx="46426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Results are mean ± standard deviation unless otherwise specified</a:t>
            </a:r>
          </a:p>
        </p:txBody>
      </p:sp>
    </p:spTree>
    <p:extLst>
      <p:ext uri="{BB962C8B-B14F-4D97-AF65-F5344CB8AC3E}">
        <p14:creationId xmlns:p14="http://schemas.microsoft.com/office/powerpoint/2010/main" val="1532292976"/>
      </p:ext>
    </p:extLst>
  </p:cSld>
  <p:clrMapOvr>
    <a:masterClrMapping/>
  </p:clrMapOvr>
  <p:transition>
    <p:randomBa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0738F7D-7524-AE49-706C-60A41455F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 in Peak VO</a:t>
            </a:r>
            <a:r>
              <a:rPr lang="en-US" baseline="-25000" dirty="0"/>
              <a:t>2</a:t>
            </a:r>
            <a:r>
              <a:rPr lang="en-US" dirty="0"/>
              <a:t> by 15 months</a:t>
            </a: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7BAD5142-0C9C-342C-1976-B73352760E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7896" y="247370"/>
            <a:ext cx="2577861" cy="792080"/>
          </a:xfrm>
          <a:prstGeom prst="rect">
            <a:avLst/>
          </a:prstGeom>
        </p:spPr>
      </p:pic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8057A3DD-7428-E6D3-2CDF-2B613443D04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72523889"/>
              </p:ext>
            </p:extLst>
          </p:nvPr>
        </p:nvGraphicFramePr>
        <p:xfrm>
          <a:off x="1525801" y="1160364"/>
          <a:ext cx="6565900" cy="576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6063FDC-614D-7ABD-763D-C241B55F46D4}"/>
              </a:ext>
            </a:extLst>
          </p:cNvPr>
          <p:cNvCxnSpPr>
            <a:cxnSpLocks/>
          </p:cNvCxnSpPr>
          <p:nvPr/>
        </p:nvCxnSpPr>
        <p:spPr>
          <a:xfrm>
            <a:off x="2651306" y="6102219"/>
            <a:ext cx="4133461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078CBB14-8645-1CEC-A47B-04C77B9365A1}"/>
              </a:ext>
            </a:extLst>
          </p:cNvPr>
          <p:cNvSpPr/>
          <p:nvPr/>
        </p:nvSpPr>
        <p:spPr>
          <a:xfrm>
            <a:off x="3294121" y="2272078"/>
            <a:ext cx="3490646" cy="14827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D70D317-DD9C-884D-06E5-ED09B1BDF2C9}"/>
              </a:ext>
            </a:extLst>
          </p:cNvPr>
          <p:cNvCxnSpPr>
            <a:cxnSpLocks/>
          </p:cNvCxnSpPr>
          <p:nvPr/>
        </p:nvCxnSpPr>
        <p:spPr>
          <a:xfrm>
            <a:off x="2651306" y="2986194"/>
            <a:ext cx="4133461" cy="0"/>
          </a:xfrm>
          <a:prstGeom prst="line">
            <a:avLst/>
          </a:prstGeom>
          <a:ln w="22225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85DBA823-761F-B4DD-7B32-6D20D0C20CC9}"/>
              </a:ext>
            </a:extLst>
          </p:cNvPr>
          <p:cNvSpPr txBox="1"/>
          <p:nvPr/>
        </p:nvSpPr>
        <p:spPr>
          <a:xfrm>
            <a:off x="3294380" y="6155047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Baseline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CE75D28-45D3-2EB4-EF2E-E21581B865F7}"/>
              </a:ext>
            </a:extLst>
          </p:cNvPr>
          <p:cNvSpPr txBox="1"/>
          <p:nvPr/>
        </p:nvSpPr>
        <p:spPr>
          <a:xfrm>
            <a:off x="5673837" y="6155047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Month 15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AB1A751-5F25-63D1-B6D6-A5BB78F7F458}"/>
              </a:ext>
            </a:extLst>
          </p:cNvPr>
          <p:cNvCxnSpPr>
            <a:cxnSpLocks/>
          </p:cNvCxnSpPr>
          <p:nvPr/>
        </p:nvCxnSpPr>
        <p:spPr>
          <a:xfrm>
            <a:off x="3829142" y="6103889"/>
            <a:ext cx="0" cy="102317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60F51B0-215A-5077-B332-14AF44105259}"/>
              </a:ext>
            </a:extLst>
          </p:cNvPr>
          <p:cNvCxnSpPr>
            <a:cxnSpLocks/>
          </p:cNvCxnSpPr>
          <p:nvPr/>
        </p:nvCxnSpPr>
        <p:spPr>
          <a:xfrm>
            <a:off x="6247071" y="6103889"/>
            <a:ext cx="0" cy="102317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2DA0B11D-6AD9-9535-9AAE-9AE580ADB036}"/>
              </a:ext>
            </a:extLst>
          </p:cNvPr>
          <p:cNvSpPr txBox="1"/>
          <p:nvPr/>
        </p:nvSpPr>
        <p:spPr>
          <a:xfrm>
            <a:off x="8458201" y="5478887"/>
            <a:ext cx="3429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992B90"/>
                </a:solidFill>
              </a:rPr>
              <a:t>Baseline peak VO</a:t>
            </a:r>
            <a:r>
              <a:rPr lang="en-US" b="1" baseline="-25000" dirty="0">
                <a:solidFill>
                  <a:srgbClr val="992B90"/>
                </a:solidFill>
              </a:rPr>
              <a:t>2</a:t>
            </a:r>
            <a:r>
              <a:rPr lang="en-US" b="1" dirty="0">
                <a:solidFill>
                  <a:srgbClr val="992B90"/>
                </a:solidFill>
              </a:rPr>
              <a:t> = 15.7± 3.8</a:t>
            </a:r>
          </a:p>
        </p:txBody>
      </p:sp>
    </p:spTree>
    <p:extLst>
      <p:ext uri="{BB962C8B-B14F-4D97-AF65-F5344CB8AC3E}">
        <p14:creationId xmlns:p14="http://schemas.microsoft.com/office/powerpoint/2010/main" val="2558375824"/>
      </p:ext>
    </p:extLst>
  </p:cSld>
  <p:clrMapOvr>
    <a:masterClrMapping/>
  </p:clrMapOvr>
  <p:transition>
    <p:randomBa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0738F7D-7524-AE49-706C-60A41455F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 in Peak VO</a:t>
            </a:r>
            <a:r>
              <a:rPr lang="en-US" baseline="-25000" dirty="0"/>
              <a:t>2</a:t>
            </a:r>
            <a:r>
              <a:rPr lang="en-US" dirty="0"/>
              <a:t> by 15 months</a:t>
            </a: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7BAD5142-0C9C-342C-1976-B73352760E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7896" y="247370"/>
            <a:ext cx="2577861" cy="792080"/>
          </a:xfrm>
          <a:prstGeom prst="rect">
            <a:avLst/>
          </a:prstGeom>
        </p:spPr>
      </p:pic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8057A3DD-7428-E6D3-2CDF-2B613443D04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81383228"/>
              </p:ext>
            </p:extLst>
          </p:nvPr>
        </p:nvGraphicFramePr>
        <p:xfrm>
          <a:off x="1525801" y="1160364"/>
          <a:ext cx="6565900" cy="576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6063FDC-614D-7ABD-763D-C241B55F46D4}"/>
              </a:ext>
            </a:extLst>
          </p:cNvPr>
          <p:cNvCxnSpPr>
            <a:cxnSpLocks/>
          </p:cNvCxnSpPr>
          <p:nvPr/>
        </p:nvCxnSpPr>
        <p:spPr>
          <a:xfrm>
            <a:off x="2651306" y="6102219"/>
            <a:ext cx="4133461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EB64170-D0DB-82DE-C106-A229E1DF5814}"/>
              </a:ext>
            </a:extLst>
          </p:cNvPr>
          <p:cNvCxnSpPr>
            <a:cxnSpLocks/>
          </p:cNvCxnSpPr>
          <p:nvPr/>
        </p:nvCxnSpPr>
        <p:spPr>
          <a:xfrm>
            <a:off x="2651306" y="2986194"/>
            <a:ext cx="4133461" cy="0"/>
          </a:xfrm>
          <a:prstGeom prst="line">
            <a:avLst/>
          </a:prstGeom>
          <a:ln w="22225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A0B4C189-98F7-9410-B4B5-415407F8A3C4}"/>
              </a:ext>
            </a:extLst>
          </p:cNvPr>
          <p:cNvSpPr txBox="1"/>
          <p:nvPr/>
        </p:nvSpPr>
        <p:spPr>
          <a:xfrm>
            <a:off x="3294380" y="6155047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Baseline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F7407BD-79BA-B2BE-06C4-E8278CE80A70}"/>
              </a:ext>
            </a:extLst>
          </p:cNvPr>
          <p:cNvSpPr txBox="1"/>
          <p:nvPr/>
        </p:nvSpPr>
        <p:spPr>
          <a:xfrm>
            <a:off x="5673837" y="6155047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Month 15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EF10576-11E2-F63B-3769-C721C21DE6D5}"/>
              </a:ext>
            </a:extLst>
          </p:cNvPr>
          <p:cNvCxnSpPr>
            <a:cxnSpLocks/>
          </p:cNvCxnSpPr>
          <p:nvPr/>
        </p:nvCxnSpPr>
        <p:spPr>
          <a:xfrm>
            <a:off x="3829142" y="6103889"/>
            <a:ext cx="0" cy="102317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864EDE4-1164-8ED8-047D-7A33FFB1E21F}"/>
              </a:ext>
            </a:extLst>
          </p:cNvPr>
          <p:cNvCxnSpPr>
            <a:cxnSpLocks/>
          </p:cNvCxnSpPr>
          <p:nvPr/>
        </p:nvCxnSpPr>
        <p:spPr>
          <a:xfrm>
            <a:off x="6247071" y="6103889"/>
            <a:ext cx="0" cy="102317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8ADACF94-97D1-A042-364B-F11466A38E78}"/>
              </a:ext>
            </a:extLst>
          </p:cNvPr>
          <p:cNvSpPr txBox="1"/>
          <p:nvPr/>
        </p:nvSpPr>
        <p:spPr>
          <a:xfrm>
            <a:off x="6891632" y="2663028"/>
            <a:ext cx="45897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Change AT-001 1500 mg: -0.01 (SE=0.18)</a:t>
            </a:r>
          </a:p>
          <a:p>
            <a:r>
              <a:rPr lang="en-US" b="1" i="1" dirty="0"/>
              <a:t>P</a:t>
            </a:r>
            <a:r>
              <a:rPr lang="en-US" b="1" dirty="0"/>
              <a:t> =.21 compared to baseline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34A9C4D-D90A-795D-890F-28EC32692425}"/>
              </a:ext>
            </a:extLst>
          </p:cNvPr>
          <p:cNvSpPr txBox="1"/>
          <p:nvPr/>
        </p:nvSpPr>
        <p:spPr>
          <a:xfrm>
            <a:off x="3479139" y="5278275"/>
            <a:ext cx="24777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/>
              <a:t>AT-001 1500 mg twice daily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6F8E22D-22CF-F889-344D-98A442B4F93F}"/>
              </a:ext>
            </a:extLst>
          </p:cNvPr>
          <p:cNvCxnSpPr>
            <a:endCxn id="2" idx="1"/>
          </p:cNvCxnSpPr>
          <p:nvPr/>
        </p:nvCxnSpPr>
        <p:spPr>
          <a:xfrm>
            <a:off x="2938585" y="5432163"/>
            <a:ext cx="540554" cy="1"/>
          </a:xfrm>
          <a:prstGeom prst="line">
            <a:avLst/>
          </a:prstGeom>
          <a:ln w="28575">
            <a:solidFill>
              <a:srgbClr val="992B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2065392B-6F4F-16A5-5FF9-4246514D3029}"/>
              </a:ext>
            </a:extLst>
          </p:cNvPr>
          <p:cNvSpPr txBox="1"/>
          <p:nvPr/>
        </p:nvSpPr>
        <p:spPr>
          <a:xfrm>
            <a:off x="8458201" y="5478887"/>
            <a:ext cx="3429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992B90"/>
                </a:solidFill>
              </a:rPr>
              <a:t>Baseline peak VO</a:t>
            </a:r>
            <a:r>
              <a:rPr lang="en-US" b="1" baseline="-25000" dirty="0">
                <a:solidFill>
                  <a:srgbClr val="992B90"/>
                </a:solidFill>
              </a:rPr>
              <a:t>2</a:t>
            </a:r>
            <a:r>
              <a:rPr lang="en-US" b="1" dirty="0">
                <a:solidFill>
                  <a:srgbClr val="992B90"/>
                </a:solidFill>
              </a:rPr>
              <a:t> = 15.7± 3.8</a:t>
            </a:r>
          </a:p>
        </p:txBody>
      </p:sp>
    </p:spTree>
    <p:extLst>
      <p:ext uri="{BB962C8B-B14F-4D97-AF65-F5344CB8AC3E}">
        <p14:creationId xmlns:p14="http://schemas.microsoft.com/office/powerpoint/2010/main" val="2604405184"/>
      </p:ext>
    </p:extLst>
  </p:cSld>
  <p:clrMapOvr>
    <a:masterClrMapping/>
  </p:clrMapOvr>
  <p:transition>
    <p:randomBar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0738F7D-7524-AE49-706C-60A41455F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 in Peak VO</a:t>
            </a:r>
            <a:r>
              <a:rPr lang="en-US" baseline="-25000" dirty="0"/>
              <a:t>2</a:t>
            </a:r>
            <a:r>
              <a:rPr lang="en-US" dirty="0"/>
              <a:t> by 15 months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3379B2-3744-4F2A-F88D-9A5C4C685E47}"/>
              </a:ext>
            </a:extLst>
          </p:cNvPr>
          <p:cNvSpPr txBox="1"/>
          <p:nvPr/>
        </p:nvSpPr>
        <p:spPr>
          <a:xfrm>
            <a:off x="6891632" y="3720098"/>
            <a:ext cx="37561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Change Placebo: -0.31 (SE=0.18)</a:t>
            </a:r>
          </a:p>
          <a:p>
            <a:r>
              <a:rPr lang="en-US" b="1" i="1" dirty="0"/>
              <a:t>P</a:t>
            </a:r>
            <a:r>
              <a:rPr lang="en-US" b="1" dirty="0"/>
              <a:t> =.005 compared to baseline</a:t>
            </a: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7BAD5142-0C9C-342C-1976-B73352760E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7896" y="247370"/>
            <a:ext cx="2577861" cy="792080"/>
          </a:xfrm>
          <a:prstGeom prst="rect">
            <a:avLst/>
          </a:prstGeom>
        </p:spPr>
      </p:pic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8057A3DD-7428-E6D3-2CDF-2B613443D04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55116200"/>
              </p:ext>
            </p:extLst>
          </p:nvPr>
        </p:nvGraphicFramePr>
        <p:xfrm>
          <a:off x="1525801" y="1160364"/>
          <a:ext cx="6565900" cy="576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6063FDC-614D-7ABD-763D-C241B55F46D4}"/>
              </a:ext>
            </a:extLst>
          </p:cNvPr>
          <p:cNvCxnSpPr>
            <a:cxnSpLocks/>
          </p:cNvCxnSpPr>
          <p:nvPr/>
        </p:nvCxnSpPr>
        <p:spPr>
          <a:xfrm>
            <a:off x="2651306" y="6102219"/>
            <a:ext cx="4133461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CA633B3-3EDB-8C79-69FC-FEC40B7BC4E5}"/>
              </a:ext>
            </a:extLst>
          </p:cNvPr>
          <p:cNvCxnSpPr>
            <a:cxnSpLocks/>
          </p:cNvCxnSpPr>
          <p:nvPr/>
        </p:nvCxnSpPr>
        <p:spPr>
          <a:xfrm>
            <a:off x="2651306" y="2986194"/>
            <a:ext cx="4133461" cy="0"/>
          </a:xfrm>
          <a:prstGeom prst="line">
            <a:avLst/>
          </a:prstGeom>
          <a:ln w="22225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FD25A03D-82E0-2225-7F18-C179B55E3204}"/>
              </a:ext>
            </a:extLst>
          </p:cNvPr>
          <p:cNvSpPr txBox="1"/>
          <p:nvPr/>
        </p:nvSpPr>
        <p:spPr>
          <a:xfrm>
            <a:off x="3294380" y="6155047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Baseline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3B1F62B-332E-BCE6-1B17-37949768DB1C}"/>
              </a:ext>
            </a:extLst>
          </p:cNvPr>
          <p:cNvSpPr txBox="1"/>
          <p:nvPr/>
        </p:nvSpPr>
        <p:spPr>
          <a:xfrm>
            <a:off x="5673837" y="6155047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Month 15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75399FF-DC36-E581-A84D-F1FE38C39C7D}"/>
              </a:ext>
            </a:extLst>
          </p:cNvPr>
          <p:cNvCxnSpPr>
            <a:cxnSpLocks/>
          </p:cNvCxnSpPr>
          <p:nvPr/>
        </p:nvCxnSpPr>
        <p:spPr>
          <a:xfrm>
            <a:off x="3829142" y="6103889"/>
            <a:ext cx="0" cy="102317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0E8CDFC-0C02-F84A-EA1F-70311B80FE42}"/>
              </a:ext>
            </a:extLst>
          </p:cNvPr>
          <p:cNvCxnSpPr>
            <a:cxnSpLocks/>
          </p:cNvCxnSpPr>
          <p:nvPr/>
        </p:nvCxnSpPr>
        <p:spPr>
          <a:xfrm>
            <a:off x="6247071" y="6103889"/>
            <a:ext cx="0" cy="102317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9F97FE00-75A8-7215-0AD6-757F7AD9872B}"/>
              </a:ext>
            </a:extLst>
          </p:cNvPr>
          <p:cNvSpPr txBox="1"/>
          <p:nvPr/>
        </p:nvSpPr>
        <p:spPr>
          <a:xfrm>
            <a:off x="6891632" y="2663028"/>
            <a:ext cx="45897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Change AT-001 1500 mg: -0.01 (SE=0.18)</a:t>
            </a:r>
          </a:p>
          <a:p>
            <a:r>
              <a:rPr lang="en-US" b="1" i="1" dirty="0"/>
              <a:t>P</a:t>
            </a:r>
            <a:r>
              <a:rPr lang="en-US" b="1" dirty="0"/>
              <a:t> =.21 compared to baseline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333CF7C-D595-2F80-EA85-91ECC8ECE952}"/>
              </a:ext>
            </a:extLst>
          </p:cNvPr>
          <p:cNvSpPr txBox="1"/>
          <p:nvPr/>
        </p:nvSpPr>
        <p:spPr>
          <a:xfrm>
            <a:off x="3479139" y="5278275"/>
            <a:ext cx="24777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/>
              <a:t>AT-001 1500 mg twice daily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B9CAB64-F5B9-2E34-9802-C368A9CDC9C9}"/>
              </a:ext>
            </a:extLst>
          </p:cNvPr>
          <p:cNvCxnSpPr>
            <a:endCxn id="2" idx="1"/>
          </p:cNvCxnSpPr>
          <p:nvPr/>
        </p:nvCxnSpPr>
        <p:spPr>
          <a:xfrm>
            <a:off x="2938585" y="5432163"/>
            <a:ext cx="540554" cy="1"/>
          </a:xfrm>
          <a:prstGeom prst="line">
            <a:avLst/>
          </a:prstGeom>
          <a:ln w="28575">
            <a:solidFill>
              <a:srgbClr val="992B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FFA5C7C0-DA51-F862-3CC7-B9E19A882258}"/>
              </a:ext>
            </a:extLst>
          </p:cNvPr>
          <p:cNvSpPr txBox="1"/>
          <p:nvPr/>
        </p:nvSpPr>
        <p:spPr>
          <a:xfrm>
            <a:off x="3479139" y="5639719"/>
            <a:ext cx="18245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/>
              <a:t>Placebo twice daily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74A6711-E3FF-9E81-4001-D528F272DA57}"/>
              </a:ext>
            </a:extLst>
          </p:cNvPr>
          <p:cNvCxnSpPr>
            <a:endCxn id="7" idx="1"/>
          </p:cNvCxnSpPr>
          <p:nvPr/>
        </p:nvCxnSpPr>
        <p:spPr>
          <a:xfrm>
            <a:off x="2938585" y="5793607"/>
            <a:ext cx="540554" cy="1"/>
          </a:xfrm>
          <a:prstGeom prst="line">
            <a:avLst/>
          </a:prstGeom>
          <a:ln w="28575">
            <a:solidFill>
              <a:srgbClr val="0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B936046D-284F-02EA-BA61-031B7EA2A45D}"/>
              </a:ext>
            </a:extLst>
          </p:cNvPr>
          <p:cNvSpPr txBox="1"/>
          <p:nvPr/>
        </p:nvSpPr>
        <p:spPr>
          <a:xfrm>
            <a:off x="8458201" y="5478887"/>
            <a:ext cx="3429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992B90"/>
                </a:solidFill>
              </a:rPr>
              <a:t>Baseline peak VO</a:t>
            </a:r>
            <a:r>
              <a:rPr lang="en-US" b="1" baseline="-25000" dirty="0">
                <a:solidFill>
                  <a:srgbClr val="992B90"/>
                </a:solidFill>
              </a:rPr>
              <a:t>2</a:t>
            </a:r>
            <a:r>
              <a:rPr lang="en-US" b="1" dirty="0">
                <a:solidFill>
                  <a:srgbClr val="992B90"/>
                </a:solidFill>
              </a:rPr>
              <a:t> = 15.7± 3.8</a:t>
            </a:r>
          </a:p>
        </p:txBody>
      </p:sp>
    </p:spTree>
    <p:extLst>
      <p:ext uri="{BB962C8B-B14F-4D97-AF65-F5344CB8AC3E}">
        <p14:creationId xmlns:p14="http://schemas.microsoft.com/office/powerpoint/2010/main" val="1544558006"/>
      </p:ext>
    </p:extLst>
  </p:cSld>
  <p:clrMapOvr>
    <a:masterClrMapping/>
  </p:clrMapOvr>
  <p:transition>
    <p:randomBar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0738F7D-7524-AE49-706C-60A41455F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 in Peak VO</a:t>
            </a:r>
            <a:r>
              <a:rPr lang="en-US" baseline="-25000" dirty="0"/>
              <a:t>2</a:t>
            </a:r>
            <a:r>
              <a:rPr lang="en-US" dirty="0"/>
              <a:t> by 15 months</a:t>
            </a: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7BAD5142-0C9C-342C-1976-B73352760E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7896" y="247370"/>
            <a:ext cx="2577861" cy="79208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F6DFD998-F7C7-BD22-48D0-653FF6C2322B}"/>
              </a:ext>
            </a:extLst>
          </p:cNvPr>
          <p:cNvGrpSpPr/>
          <p:nvPr/>
        </p:nvGrpSpPr>
        <p:grpSpPr>
          <a:xfrm>
            <a:off x="1525801" y="1160364"/>
            <a:ext cx="6565900" cy="5765800"/>
            <a:chOff x="1525801" y="1160364"/>
            <a:chExt cx="6565900" cy="5765800"/>
          </a:xfrm>
        </p:grpSpPr>
        <p:graphicFrame>
          <p:nvGraphicFramePr>
            <p:cNvPr id="23" name="Chart 22">
              <a:extLst>
                <a:ext uri="{FF2B5EF4-FFF2-40B4-BE49-F238E27FC236}">
                  <a16:creationId xmlns:a16="http://schemas.microsoft.com/office/drawing/2014/main" id="{8057A3DD-7428-E6D3-2CDF-2B613443D048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418469345"/>
                </p:ext>
              </p:extLst>
            </p:nvPr>
          </p:nvGraphicFramePr>
          <p:xfrm>
            <a:off x="1525801" y="1160364"/>
            <a:ext cx="6565900" cy="57658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66063FDC-614D-7ABD-763D-C241B55F46D4}"/>
                </a:ext>
              </a:extLst>
            </p:cNvPr>
            <p:cNvCxnSpPr>
              <a:cxnSpLocks/>
            </p:cNvCxnSpPr>
            <p:nvPr/>
          </p:nvCxnSpPr>
          <p:spPr>
            <a:xfrm>
              <a:off x="2651306" y="6102219"/>
              <a:ext cx="4133461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DCA633B3-3EDB-8C79-69FC-FEC40B7BC4E5}"/>
                </a:ext>
              </a:extLst>
            </p:cNvPr>
            <p:cNvCxnSpPr>
              <a:cxnSpLocks/>
            </p:cNvCxnSpPr>
            <p:nvPr/>
          </p:nvCxnSpPr>
          <p:spPr>
            <a:xfrm>
              <a:off x="2651306" y="2986194"/>
              <a:ext cx="4133461" cy="0"/>
            </a:xfrm>
            <a:prstGeom prst="line">
              <a:avLst/>
            </a:prstGeom>
            <a:ln w="22225">
              <a:solidFill>
                <a:schemeClr val="bg2">
                  <a:lumMod val="75000"/>
                </a:schemeClr>
              </a:solidFill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D25A03D-82E0-2225-7F18-C179B55E3204}"/>
                </a:ext>
              </a:extLst>
            </p:cNvPr>
            <p:cNvSpPr txBox="1"/>
            <p:nvPr/>
          </p:nvSpPr>
          <p:spPr>
            <a:xfrm>
              <a:off x="3294380" y="6155047"/>
              <a:ext cx="11336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Baseline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3B1F62B-332E-BCE6-1B17-37949768DB1C}"/>
                </a:ext>
              </a:extLst>
            </p:cNvPr>
            <p:cNvSpPr txBox="1"/>
            <p:nvPr/>
          </p:nvSpPr>
          <p:spPr>
            <a:xfrm>
              <a:off x="5673837" y="6155047"/>
              <a:ext cx="11977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Month 15</a:t>
              </a: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D75399FF-DC36-E581-A84D-F1FE38C39C7D}"/>
                </a:ext>
              </a:extLst>
            </p:cNvPr>
            <p:cNvCxnSpPr>
              <a:cxnSpLocks/>
            </p:cNvCxnSpPr>
            <p:nvPr/>
          </p:nvCxnSpPr>
          <p:spPr>
            <a:xfrm>
              <a:off x="3829142" y="6103889"/>
              <a:ext cx="0" cy="102317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80E8CDFC-0C02-F84A-EA1F-70311B80FE42}"/>
                </a:ext>
              </a:extLst>
            </p:cNvPr>
            <p:cNvCxnSpPr>
              <a:cxnSpLocks/>
            </p:cNvCxnSpPr>
            <p:nvPr/>
          </p:nvCxnSpPr>
          <p:spPr>
            <a:xfrm>
              <a:off x="6247071" y="6103889"/>
              <a:ext cx="0" cy="102317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2BE4F3D8-6C79-A9E7-4E57-A47526D2DB08}"/>
              </a:ext>
            </a:extLst>
          </p:cNvPr>
          <p:cNvSpPr txBox="1"/>
          <p:nvPr/>
        </p:nvSpPr>
        <p:spPr>
          <a:xfrm>
            <a:off x="7242229" y="3005019"/>
            <a:ext cx="357238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LS-mean difference of change</a:t>
            </a:r>
          </a:p>
          <a:p>
            <a:r>
              <a:rPr lang="en-US" b="1" dirty="0"/>
              <a:t>AT-001 vs Placebo = 0.30 (0.23)</a:t>
            </a:r>
          </a:p>
          <a:p>
            <a:r>
              <a:rPr lang="en-US" b="1" i="1" dirty="0"/>
              <a:t>P</a:t>
            </a:r>
            <a:r>
              <a:rPr lang="en-US" b="1" dirty="0"/>
              <a:t> =.19</a:t>
            </a:r>
          </a:p>
        </p:txBody>
      </p:sp>
      <p:sp>
        <p:nvSpPr>
          <p:cNvPr id="2" name="Right Brace 1">
            <a:extLst>
              <a:ext uri="{FF2B5EF4-FFF2-40B4-BE49-F238E27FC236}">
                <a16:creationId xmlns:a16="http://schemas.microsoft.com/office/drawing/2014/main" id="{E381679A-A896-F31C-6090-864353915628}"/>
              </a:ext>
            </a:extLst>
          </p:cNvPr>
          <p:cNvSpPr/>
          <p:nvPr/>
        </p:nvSpPr>
        <p:spPr>
          <a:xfrm>
            <a:off x="6772556" y="2753251"/>
            <a:ext cx="257908" cy="1426866"/>
          </a:xfrm>
          <a:prstGeom prst="righ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FD60D58-04E4-F3B3-D963-20DEA731438A}"/>
              </a:ext>
            </a:extLst>
          </p:cNvPr>
          <p:cNvGrpSpPr/>
          <p:nvPr/>
        </p:nvGrpSpPr>
        <p:grpSpPr>
          <a:xfrm>
            <a:off x="1525801" y="1160364"/>
            <a:ext cx="6565900" cy="5765800"/>
            <a:chOff x="1525801" y="1160364"/>
            <a:chExt cx="6565900" cy="5765800"/>
          </a:xfrm>
        </p:grpSpPr>
        <p:graphicFrame>
          <p:nvGraphicFramePr>
            <p:cNvPr id="4" name="Chart 3">
              <a:extLst>
                <a:ext uri="{FF2B5EF4-FFF2-40B4-BE49-F238E27FC236}">
                  <a16:creationId xmlns:a16="http://schemas.microsoft.com/office/drawing/2014/main" id="{8057A3DD-7428-E6D3-2CDF-2B613443D048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4241889415"/>
                </p:ext>
              </p:extLst>
            </p:nvPr>
          </p:nvGraphicFramePr>
          <p:xfrm>
            <a:off x="1525801" y="1160364"/>
            <a:ext cx="6565900" cy="57658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66063FDC-614D-7ABD-763D-C241B55F46D4}"/>
                </a:ext>
              </a:extLst>
            </p:cNvPr>
            <p:cNvCxnSpPr>
              <a:cxnSpLocks/>
            </p:cNvCxnSpPr>
            <p:nvPr/>
          </p:nvCxnSpPr>
          <p:spPr>
            <a:xfrm>
              <a:off x="2651306" y="6102219"/>
              <a:ext cx="4133461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CA633B3-3EDB-8C79-69FC-FEC40B7BC4E5}"/>
                </a:ext>
              </a:extLst>
            </p:cNvPr>
            <p:cNvCxnSpPr>
              <a:cxnSpLocks/>
            </p:cNvCxnSpPr>
            <p:nvPr/>
          </p:nvCxnSpPr>
          <p:spPr>
            <a:xfrm>
              <a:off x="2651306" y="2986194"/>
              <a:ext cx="4133461" cy="0"/>
            </a:xfrm>
            <a:prstGeom prst="line">
              <a:avLst/>
            </a:prstGeom>
            <a:ln w="22225">
              <a:solidFill>
                <a:schemeClr val="bg2">
                  <a:lumMod val="75000"/>
                </a:schemeClr>
              </a:solidFill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D25A03D-82E0-2225-7F18-C179B55E3204}"/>
                </a:ext>
              </a:extLst>
            </p:cNvPr>
            <p:cNvSpPr txBox="1"/>
            <p:nvPr/>
          </p:nvSpPr>
          <p:spPr>
            <a:xfrm>
              <a:off x="3294380" y="6155047"/>
              <a:ext cx="11336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/>
                <a:t>Baseline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3B1F62B-332E-BCE6-1B17-37949768DB1C}"/>
                </a:ext>
              </a:extLst>
            </p:cNvPr>
            <p:cNvSpPr txBox="1"/>
            <p:nvPr/>
          </p:nvSpPr>
          <p:spPr>
            <a:xfrm>
              <a:off x="5673837" y="6155047"/>
              <a:ext cx="11977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/>
                <a:t>Month 15</a:t>
              </a: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75399FF-DC36-E581-A84D-F1FE38C39C7D}"/>
                </a:ext>
              </a:extLst>
            </p:cNvPr>
            <p:cNvCxnSpPr>
              <a:cxnSpLocks/>
            </p:cNvCxnSpPr>
            <p:nvPr/>
          </p:nvCxnSpPr>
          <p:spPr>
            <a:xfrm>
              <a:off x="3829142" y="6103889"/>
              <a:ext cx="0" cy="102317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80E8CDFC-0C02-F84A-EA1F-70311B80FE42}"/>
                </a:ext>
              </a:extLst>
            </p:cNvPr>
            <p:cNvCxnSpPr>
              <a:cxnSpLocks/>
            </p:cNvCxnSpPr>
            <p:nvPr/>
          </p:nvCxnSpPr>
          <p:spPr>
            <a:xfrm>
              <a:off x="6247071" y="6103889"/>
              <a:ext cx="0" cy="102317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691BE65-9CF3-3F80-85F3-2856E0E8DA8C}"/>
                </a:ext>
              </a:extLst>
            </p:cNvPr>
            <p:cNvSpPr txBox="1"/>
            <p:nvPr/>
          </p:nvSpPr>
          <p:spPr>
            <a:xfrm>
              <a:off x="3479139" y="5278275"/>
              <a:ext cx="247779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AT-001 1500 mg twice daily</a:t>
              </a: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2234B712-51C3-1843-E09E-2E4FC930B04B}"/>
                </a:ext>
              </a:extLst>
            </p:cNvPr>
            <p:cNvCxnSpPr>
              <a:endCxn id="6" idx="1"/>
            </p:cNvCxnSpPr>
            <p:nvPr/>
          </p:nvCxnSpPr>
          <p:spPr>
            <a:xfrm>
              <a:off x="2938585" y="5432163"/>
              <a:ext cx="540554" cy="1"/>
            </a:xfrm>
            <a:prstGeom prst="line">
              <a:avLst/>
            </a:prstGeom>
            <a:ln w="28575">
              <a:solidFill>
                <a:srgbClr val="992B9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FD80403-28E8-52F3-6155-14EF6FCC65D6}"/>
                </a:ext>
              </a:extLst>
            </p:cNvPr>
            <p:cNvSpPr txBox="1"/>
            <p:nvPr/>
          </p:nvSpPr>
          <p:spPr>
            <a:xfrm>
              <a:off x="3479139" y="5639719"/>
              <a:ext cx="18245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/>
                <a:t>Placebo twice daily</a:t>
              </a: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E14F4F5A-2F0A-7E02-A17F-DCAC53299B69}"/>
                </a:ext>
              </a:extLst>
            </p:cNvPr>
            <p:cNvCxnSpPr>
              <a:endCxn id="16" idx="1"/>
            </p:cNvCxnSpPr>
            <p:nvPr/>
          </p:nvCxnSpPr>
          <p:spPr>
            <a:xfrm>
              <a:off x="2938585" y="5793607"/>
              <a:ext cx="540554" cy="1"/>
            </a:xfrm>
            <a:prstGeom prst="line">
              <a:avLst/>
            </a:prstGeom>
            <a:ln w="28575">
              <a:solidFill>
                <a:srgbClr val="0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F3C74A2B-31E6-9651-1CEE-EC42F705CD79}"/>
              </a:ext>
            </a:extLst>
          </p:cNvPr>
          <p:cNvSpPr txBox="1"/>
          <p:nvPr/>
        </p:nvSpPr>
        <p:spPr>
          <a:xfrm>
            <a:off x="8458201" y="5478887"/>
            <a:ext cx="3429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992B90"/>
                </a:solidFill>
              </a:rPr>
              <a:t>Baseline peak VO</a:t>
            </a:r>
            <a:r>
              <a:rPr lang="en-US" b="1" baseline="-25000" dirty="0">
                <a:solidFill>
                  <a:srgbClr val="992B90"/>
                </a:solidFill>
              </a:rPr>
              <a:t>2</a:t>
            </a:r>
            <a:r>
              <a:rPr lang="en-US" b="1" dirty="0">
                <a:solidFill>
                  <a:srgbClr val="992B90"/>
                </a:solidFill>
              </a:rPr>
              <a:t> = 15.7± 3.8</a:t>
            </a:r>
          </a:p>
        </p:txBody>
      </p:sp>
    </p:spTree>
    <p:extLst>
      <p:ext uri="{BB962C8B-B14F-4D97-AF65-F5344CB8AC3E}">
        <p14:creationId xmlns:p14="http://schemas.microsoft.com/office/powerpoint/2010/main" val="1389665903"/>
      </p:ext>
    </p:extLst>
  </p:cSld>
  <p:clrMapOvr>
    <a:masterClrMapping/>
  </p:clrMapOvr>
  <p:transition>
    <p:randomBar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A12D6E9-6117-8F28-547F-469D7F79BF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6"/>
            <a:ext cx="8329696" cy="793718"/>
          </a:xfrm>
        </p:spPr>
        <p:txBody>
          <a:bodyPr>
            <a:noAutofit/>
          </a:bodyPr>
          <a:lstStyle/>
          <a:p>
            <a:r>
              <a:rPr lang="en-US" dirty="0"/>
              <a:t>Change in Peak VO</a:t>
            </a:r>
            <a:r>
              <a:rPr lang="en-US" baseline="-25000" dirty="0"/>
              <a:t>2</a:t>
            </a:r>
            <a:r>
              <a:rPr lang="en-US" dirty="0"/>
              <a:t> in those not receiving SGLT2 inhibitors or GLP1-RA*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A008C55-A80F-B246-CC28-C4606B4F2C95}"/>
              </a:ext>
            </a:extLst>
          </p:cNvPr>
          <p:cNvSpPr txBox="1"/>
          <p:nvPr/>
        </p:nvSpPr>
        <p:spPr>
          <a:xfrm>
            <a:off x="6927586" y="2529213"/>
            <a:ext cx="46474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Change AT-001 1500 mg: +0.08 (SE=0.22)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A186A2D-865C-8491-54EE-010E33430192}"/>
              </a:ext>
            </a:extLst>
          </p:cNvPr>
          <p:cNvSpPr txBox="1"/>
          <p:nvPr/>
        </p:nvSpPr>
        <p:spPr>
          <a:xfrm>
            <a:off x="7065691" y="3263527"/>
            <a:ext cx="350826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LS-mean difference of change</a:t>
            </a:r>
          </a:p>
          <a:p>
            <a:r>
              <a:rPr lang="en-US" b="1" dirty="0"/>
              <a:t>AT-001 vs Placebo =0.62 (0.30)</a:t>
            </a:r>
          </a:p>
          <a:p>
            <a:r>
              <a:rPr lang="en-US" b="1" i="1" dirty="0"/>
              <a:t>P</a:t>
            </a:r>
            <a:r>
              <a:rPr lang="en-US" b="1" dirty="0"/>
              <a:t> =.04</a:t>
            </a:r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73673F9F-54A1-C40B-7F8F-9DD208A385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7896" y="247370"/>
            <a:ext cx="2577861" cy="79208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919433B-AE68-9424-3A99-97AAB4984C2E}"/>
              </a:ext>
            </a:extLst>
          </p:cNvPr>
          <p:cNvSpPr/>
          <p:nvPr/>
        </p:nvSpPr>
        <p:spPr>
          <a:xfrm>
            <a:off x="8068733" y="5373605"/>
            <a:ext cx="541867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709E9CB-46CF-28AA-838C-72C18F518165}"/>
              </a:ext>
            </a:extLst>
          </p:cNvPr>
          <p:cNvSpPr txBox="1"/>
          <p:nvPr/>
        </p:nvSpPr>
        <p:spPr>
          <a:xfrm>
            <a:off x="6919212" y="4487212"/>
            <a:ext cx="29024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Change Placebo: -0.54 (0.21)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F0D136F6-6F77-5045-A4EE-261C8B0C207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3701843"/>
              </p:ext>
            </p:extLst>
          </p:nvPr>
        </p:nvGraphicFramePr>
        <p:xfrm>
          <a:off x="1558043" y="651794"/>
          <a:ext cx="6298334" cy="57956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5121E74-7CAB-7CD1-F9E7-3935602B9A4B}"/>
              </a:ext>
            </a:extLst>
          </p:cNvPr>
          <p:cNvCxnSpPr>
            <a:cxnSpLocks/>
          </p:cNvCxnSpPr>
          <p:nvPr/>
        </p:nvCxnSpPr>
        <p:spPr>
          <a:xfrm>
            <a:off x="2651306" y="6102219"/>
            <a:ext cx="4133461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BA546715-05C6-6003-90A1-8C1DDFC89951}"/>
              </a:ext>
            </a:extLst>
          </p:cNvPr>
          <p:cNvSpPr txBox="1"/>
          <p:nvPr/>
        </p:nvSpPr>
        <p:spPr>
          <a:xfrm>
            <a:off x="3294380" y="6155047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Baseline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1890776-8341-90BC-E8F6-F4C3BD1FC419}"/>
              </a:ext>
            </a:extLst>
          </p:cNvPr>
          <p:cNvSpPr txBox="1"/>
          <p:nvPr/>
        </p:nvSpPr>
        <p:spPr>
          <a:xfrm>
            <a:off x="5673837" y="6155047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Month 15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2709700-7EF3-4324-7FC2-A1C67E6C5F1F}"/>
              </a:ext>
            </a:extLst>
          </p:cNvPr>
          <p:cNvCxnSpPr>
            <a:cxnSpLocks/>
          </p:cNvCxnSpPr>
          <p:nvPr/>
        </p:nvCxnSpPr>
        <p:spPr>
          <a:xfrm>
            <a:off x="3829142" y="6103889"/>
            <a:ext cx="0" cy="102317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C29F854-236D-DA4D-E8F8-93ED2F012598}"/>
              </a:ext>
            </a:extLst>
          </p:cNvPr>
          <p:cNvCxnSpPr>
            <a:cxnSpLocks/>
          </p:cNvCxnSpPr>
          <p:nvPr/>
        </p:nvCxnSpPr>
        <p:spPr>
          <a:xfrm>
            <a:off x="6247071" y="6103889"/>
            <a:ext cx="0" cy="102317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7788BB74-F1BF-E726-E817-C6873737637C}"/>
              </a:ext>
            </a:extLst>
          </p:cNvPr>
          <p:cNvSpPr txBox="1"/>
          <p:nvPr/>
        </p:nvSpPr>
        <p:spPr>
          <a:xfrm>
            <a:off x="3479139" y="5278275"/>
            <a:ext cx="24777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/>
              <a:t>AT-001 1500 mg twice daily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05B5A9F-4F39-46D7-A056-8F8CDF5FBF12}"/>
              </a:ext>
            </a:extLst>
          </p:cNvPr>
          <p:cNvCxnSpPr>
            <a:endCxn id="16" idx="1"/>
          </p:cNvCxnSpPr>
          <p:nvPr/>
        </p:nvCxnSpPr>
        <p:spPr>
          <a:xfrm>
            <a:off x="2938585" y="5432163"/>
            <a:ext cx="540554" cy="1"/>
          </a:xfrm>
          <a:prstGeom prst="line">
            <a:avLst/>
          </a:prstGeom>
          <a:ln w="28575">
            <a:solidFill>
              <a:srgbClr val="992B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0EDFD515-2A80-4D48-BF14-7C23308A5F60}"/>
              </a:ext>
            </a:extLst>
          </p:cNvPr>
          <p:cNvSpPr txBox="1"/>
          <p:nvPr/>
        </p:nvSpPr>
        <p:spPr>
          <a:xfrm>
            <a:off x="3479139" y="5639719"/>
            <a:ext cx="18245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/>
              <a:t>Placebo twice daily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B37D63F-C076-5F22-F588-36D0010AFBCB}"/>
              </a:ext>
            </a:extLst>
          </p:cNvPr>
          <p:cNvCxnSpPr>
            <a:endCxn id="18" idx="1"/>
          </p:cNvCxnSpPr>
          <p:nvPr/>
        </p:nvCxnSpPr>
        <p:spPr>
          <a:xfrm>
            <a:off x="2938585" y="5793607"/>
            <a:ext cx="540554" cy="1"/>
          </a:xfrm>
          <a:prstGeom prst="line">
            <a:avLst/>
          </a:prstGeom>
          <a:ln w="28575">
            <a:solidFill>
              <a:srgbClr val="0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EC37FCA-EF46-B145-0381-C9398C73FAD4}"/>
              </a:ext>
            </a:extLst>
          </p:cNvPr>
          <p:cNvCxnSpPr>
            <a:cxnSpLocks/>
          </p:cNvCxnSpPr>
          <p:nvPr/>
        </p:nvCxnSpPr>
        <p:spPr>
          <a:xfrm>
            <a:off x="2651306" y="2967532"/>
            <a:ext cx="4133461" cy="0"/>
          </a:xfrm>
          <a:prstGeom prst="line">
            <a:avLst/>
          </a:prstGeom>
          <a:ln w="22225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Right Brace 21">
            <a:extLst>
              <a:ext uri="{FF2B5EF4-FFF2-40B4-BE49-F238E27FC236}">
                <a16:creationId xmlns:a16="http://schemas.microsoft.com/office/drawing/2014/main" id="{76B025D0-AD54-C56C-4DF3-8091C41E1C7D}"/>
              </a:ext>
            </a:extLst>
          </p:cNvPr>
          <p:cNvSpPr/>
          <p:nvPr/>
        </p:nvSpPr>
        <p:spPr>
          <a:xfrm>
            <a:off x="6523932" y="2561873"/>
            <a:ext cx="472269" cy="2294670"/>
          </a:xfrm>
          <a:prstGeom prst="rightBrac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71788126-9761-1EB3-1D15-4834967A54E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3597" r="90913" b="15704"/>
          <a:stretch/>
        </p:blipFill>
        <p:spPr>
          <a:xfrm>
            <a:off x="1519103" y="1939952"/>
            <a:ext cx="596630" cy="4077477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71DD484-6F7E-9CD4-F135-6CEC9EAF058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9167" r="90996" b="14258"/>
          <a:stretch/>
        </p:blipFill>
        <p:spPr>
          <a:xfrm>
            <a:off x="1522404" y="1685865"/>
            <a:ext cx="591208" cy="441635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799916C9-548D-3098-1C13-3FBC7F800987}"/>
              </a:ext>
            </a:extLst>
          </p:cNvPr>
          <p:cNvSpPr txBox="1"/>
          <p:nvPr/>
        </p:nvSpPr>
        <p:spPr>
          <a:xfrm>
            <a:off x="7558895" y="1306846"/>
            <a:ext cx="45255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265186"/>
                </a:solidFill>
              </a:rPr>
              <a:t>*Prespecified subgroup and study participants stratified on enrollment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6D7F97D-B816-1FD7-529D-E03D89423F09}"/>
              </a:ext>
            </a:extLst>
          </p:cNvPr>
          <p:cNvSpPr txBox="1"/>
          <p:nvPr/>
        </p:nvSpPr>
        <p:spPr>
          <a:xfrm>
            <a:off x="8458201" y="5478887"/>
            <a:ext cx="3429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992B90"/>
                </a:solidFill>
              </a:rPr>
              <a:t>Baseline peak VO</a:t>
            </a:r>
            <a:r>
              <a:rPr lang="en-US" b="1" baseline="-25000" dirty="0">
                <a:solidFill>
                  <a:srgbClr val="992B90"/>
                </a:solidFill>
              </a:rPr>
              <a:t>2</a:t>
            </a:r>
            <a:r>
              <a:rPr lang="en-US" b="1" dirty="0">
                <a:solidFill>
                  <a:srgbClr val="992B90"/>
                </a:solidFill>
              </a:rPr>
              <a:t> = 15.7± 3.8</a:t>
            </a:r>
          </a:p>
        </p:txBody>
      </p:sp>
    </p:spTree>
    <p:extLst>
      <p:ext uri="{BB962C8B-B14F-4D97-AF65-F5344CB8AC3E}">
        <p14:creationId xmlns:p14="http://schemas.microsoft.com/office/powerpoint/2010/main" val="4085359036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F91E0A-0F44-DC43-A835-F808B30E45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A ≥6% decline in peak VO</a:t>
            </a:r>
            <a:r>
              <a:rPr lang="en-US" sz="3200" baseline="-25000" dirty="0"/>
              <a:t>2</a:t>
            </a:r>
            <a:r>
              <a:rPr lang="en-US" sz="3200" dirty="0"/>
              <a:t> was observed in 41.8% of placebo-treated patients and 36.2% of those treated with high dose AT-001 (OR=0.80, 95% CI=0.52, 1.21; </a:t>
            </a:r>
            <a:r>
              <a:rPr lang="en-US" sz="3200" i="1" dirty="0"/>
              <a:t>P </a:t>
            </a:r>
            <a:r>
              <a:rPr lang="en-US" sz="3200" dirty="0"/>
              <a:t>=.29)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800" dirty="0"/>
              <a:t>Among non-users of SGLT2 inhibitors or GLP-1RA: 46.0% versus 32.7% (OR=0.56; 95% CI=0.33, 0.96; </a:t>
            </a:r>
            <a:r>
              <a:rPr lang="en-US" sz="2800" i="1" dirty="0"/>
              <a:t>P</a:t>
            </a:r>
            <a:r>
              <a:rPr lang="en-US" sz="2800" dirty="0"/>
              <a:t> =.04)</a:t>
            </a:r>
          </a:p>
          <a:p>
            <a:r>
              <a:rPr lang="en-US" sz="3200" dirty="0"/>
              <a:t>No significant differences in change of NT-proBNP, KCCQ domains or PASE results were observed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7F92A87-9F01-A6A1-9150-CE9AF4A36A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Secondary endpoints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3C88A0-28C9-DD24-F3F6-0FBC4C65208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F12D241C-58E1-C926-983C-0D0E0B45B4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7896" y="247370"/>
            <a:ext cx="2577861" cy="792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08589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8F44957-E9D1-C926-5E4F-EA750E5AB9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3199"/>
            <a:ext cx="10479088" cy="3310468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1200"/>
              </a:spcBef>
              <a:spcAft>
                <a:spcPts val="600"/>
              </a:spcAft>
              <a:buNone/>
            </a:pPr>
            <a:r>
              <a:rPr lang="en-US" sz="2000" b="1" dirty="0"/>
              <a:t>Dr. Januzzi: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2000" dirty="0"/>
              <a:t>Board member ACC, </a:t>
            </a:r>
            <a:r>
              <a:rPr lang="en-US" sz="2000" dirty="0" err="1"/>
              <a:t>Imbria</a:t>
            </a:r>
            <a:r>
              <a:rPr lang="en-US" sz="2000" dirty="0"/>
              <a:t> Pharma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2000" dirty="0"/>
              <a:t>Grant support from Abbott, Applied Therapeutics, AstraZeneca, BMS, Novartis Pharmaceuticals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2000" dirty="0"/>
              <a:t>Consulting income from Abbott Diagnostics, Beckman-Coulter, Jana Care, Janssen, Novartis, </a:t>
            </a:r>
            <a:r>
              <a:rPr lang="en-US" sz="2000" dirty="0" err="1"/>
              <a:t>Prevencio</a:t>
            </a:r>
            <a:r>
              <a:rPr lang="en-US" sz="2000" dirty="0"/>
              <a:t>, </a:t>
            </a:r>
            <a:r>
              <a:rPr lang="en-US" sz="2000" dirty="0" err="1"/>
              <a:t>Quidel</a:t>
            </a:r>
            <a:r>
              <a:rPr lang="en-US" sz="2000" dirty="0"/>
              <a:t>, and Roche Diagnostics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2000" dirty="0"/>
              <a:t>Clinical endpoint committees/data safety monitoring boards for Abbott, AbbVie, Amgen, </a:t>
            </a:r>
            <a:r>
              <a:rPr lang="en-US" sz="2000" dirty="0" err="1"/>
              <a:t>CVRx</a:t>
            </a:r>
            <a:r>
              <a:rPr lang="en-US" sz="2000" dirty="0"/>
              <a:t>, Medtronic, Pfizer, and Roche Diagnostics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6537445-EC92-68BE-1732-864B2232E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Disclosures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572324-7C24-D0F9-CA42-0F38FFF701FB}"/>
              </a:ext>
            </a:extLst>
          </p:cNvPr>
          <p:cNvSpPr txBox="1"/>
          <p:nvPr/>
        </p:nvSpPr>
        <p:spPr>
          <a:xfrm>
            <a:off x="427567" y="5123191"/>
            <a:ext cx="1133686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992B90"/>
                </a:solidFill>
              </a:rPr>
              <a:t>The ARISE-HF Trial was sponsored by Applied Therapeutics, Inc</a:t>
            </a:r>
            <a:endParaRPr lang="en-US" sz="2800" b="1" dirty="0"/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2662A645-183D-CDFC-31AD-554C689F15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7896" y="247370"/>
            <a:ext cx="2577861" cy="792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614582"/>
      </p:ext>
    </p:extLst>
  </p:cSld>
  <p:clrMapOvr>
    <a:masterClrMapping/>
  </p:clrMapOvr>
  <p:transition>
    <p:randomBar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966FD-DB8D-DA82-ABC0-1E637C9A62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Development of HF symptoms or signs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C1468FB-226F-7CA3-58EA-EE2535E63EC0}"/>
              </a:ext>
            </a:extLst>
          </p:cNvPr>
          <p:cNvSpPr txBox="1"/>
          <p:nvPr/>
        </p:nvSpPr>
        <p:spPr>
          <a:xfrm>
            <a:off x="7528560" y="2530409"/>
            <a:ext cx="401319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26 study participants in the placebo group vs 13 patients in the high dose AT-001 group developed symptoms or signs of HF (Chi-squared </a:t>
            </a:r>
            <a:r>
              <a:rPr lang="en-US" sz="2400" b="1" i="1" dirty="0"/>
              <a:t>P</a:t>
            </a:r>
            <a:r>
              <a:rPr lang="en-US" sz="2400" b="1" dirty="0"/>
              <a:t> =.03)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7AE905FF-1834-0955-DFD9-FECF1F3C684C}"/>
              </a:ext>
            </a:extLst>
          </p:cNvPr>
          <p:cNvGraphicFramePr>
            <a:graphicFrameLocks/>
          </p:cNvGraphicFramePr>
          <p:nvPr/>
        </p:nvGraphicFramePr>
        <p:xfrm>
          <a:off x="1099221" y="2228692"/>
          <a:ext cx="4588041" cy="29117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2" name="Graphic 11">
            <a:extLst>
              <a:ext uri="{FF2B5EF4-FFF2-40B4-BE49-F238E27FC236}">
                <a16:creationId xmlns:a16="http://schemas.microsoft.com/office/drawing/2014/main" id="{2F494044-6CDA-592D-5DA0-EEDBF419E3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1878" y="1826018"/>
            <a:ext cx="6975285" cy="4127741"/>
          </a:xfrm>
          <a:prstGeom prst="rect">
            <a:avLst/>
          </a:prstGeom>
        </p:spPr>
      </p:pic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9666BE5E-226C-B4B8-541A-435B87B9C9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67896" y="247370"/>
            <a:ext cx="2577861" cy="792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611941"/>
      </p:ext>
    </p:extLst>
  </p:cSld>
  <p:clrMapOvr>
    <a:masterClrMapping/>
  </p:clrMapOvr>
  <p:transition>
    <p:randomBar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C954791-786C-FB8D-D099-BA3984663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Safety, adverse events occurring in &gt;5%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AC3794F-24ED-B8A1-9E8F-373AF4A0B8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6050931"/>
              </p:ext>
            </p:extLst>
          </p:nvPr>
        </p:nvGraphicFramePr>
        <p:xfrm>
          <a:off x="450505" y="1604219"/>
          <a:ext cx="6024563" cy="42243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21510">
                  <a:extLst>
                    <a:ext uri="{9D8B030D-6E8A-4147-A177-3AD203B41FA5}">
                      <a16:colId xmlns:a16="http://schemas.microsoft.com/office/drawing/2014/main" val="1175040742"/>
                    </a:ext>
                  </a:extLst>
                </a:gridCol>
                <a:gridCol w="1110298">
                  <a:extLst>
                    <a:ext uri="{9D8B030D-6E8A-4147-A177-3AD203B41FA5}">
                      <a16:colId xmlns:a16="http://schemas.microsoft.com/office/drawing/2014/main" val="3953920754"/>
                    </a:ext>
                  </a:extLst>
                </a:gridCol>
                <a:gridCol w="997585">
                  <a:extLst>
                    <a:ext uri="{9D8B030D-6E8A-4147-A177-3AD203B41FA5}">
                      <a16:colId xmlns:a16="http://schemas.microsoft.com/office/drawing/2014/main" val="2978564291"/>
                    </a:ext>
                  </a:extLst>
                </a:gridCol>
                <a:gridCol w="997585">
                  <a:extLst>
                    <a:ext uri="{9D8B030D-6E8A-4147-A177-3AD203B41FA5}">
                      <a16:colId xmlns:a16="http://schemas.microsoft.com/office/drawing/2014/main" val="1164305119"/>
                    </a:ext>
                  </a:extLst>
                </a:gridCol>
                <a:gridCol w="997585">
                  <a:extLst>
                    <a:ext uri="{9D8B030D-6E8A-4147-A177-3AD203B41FA5}">
                      <a16:colId xmlns:a16="http://schemas.microsoft.com/office/drawing/2014/main" val="2610954732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Characteristic</a:t>
                      </a:r>
                      <a:endParaRPr lang="en-US" sz="1400" kern="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992B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Overall</a:t>
                      </a:r>
                      <a:endParaRPr lang="en-US" sz="1400" kern="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992B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Placebo</a:t>
                      </a:r>
                      <a:endParaRPr lang="en-US" sz="1400" kern="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992B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AT-001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1000 mg</a:t>
                      </a:r>
                      <a:endParaRPr lang="en-US" sz="1400" kern="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992B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AT-001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1500 mg</a:t>
                      </a:r>
                      <a:endParaRPr lang="en-US" sz="1400" kern="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992B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099697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COVID-19</a:t>
                      </a:r>
                      <a:endParaRPr lang="en-US" sz="1400" kern="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rgbClr val="992B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131 (19.0)</a:t>
                      </a:r>
                      <a:endParaRPr lang="en-US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44 (19.1)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53 (23.2)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34 (14.7)</a:t>
                      </a:r>
                      <a:endParaRPr lang="en-US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44761812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UTI</a:t>
                      </a:r>
                      <a:endParaRPr lang="en-US" sz="1400" kern="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rgbClr val="992B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96 (13.9)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25 (10.9)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34 (14.9)</a:t>
                      </a:r>
                      <a:endParaRPr lang="en-US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37 (16)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6777525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Constipation</a:t>
                      </a:r>
                      <a:endParaRPr lang="en-US" sz="1400" kern="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rgbClr val="992B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49 (7.1)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11 (4.8)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17 (7.5)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21 (9.1)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09487199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Nausea</a:t>
                      </a:r>
                      <a:endParaRPr lang="en-US" sz="1400" kern="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rgbClr val="992B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51 (7.4)</a:t>
                      </a:r>
                      <a:endParaRPr lang="en-US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13 (5.7)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20 (8.8)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18 (7.8)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8170896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Decrease in eGFR</a:t>
                      </a:r>
                      <a:endParaRPr lang="en-US" sz="1400" kern="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rgbClr val="992B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39 (5.7)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2 (0.9)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16 (7)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21 (9.1)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51770778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Diarrhea</a:t>
                      </a:r>
                      <a:endParaRPr lang="en-US" sz="1400" kern="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rgbClr val="992B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58 (8.4)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23 (10)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20 (8.8)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15 (6.5)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3483439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Fatigue</a:t>
                      </a:r>
                      <a:endParaRPr lang="en-US" sz="1400" kern="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rgbClr val="992B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54 (7.8)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22 (9.6)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12 (5.3)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20 (8.7)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41649027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Back pain</a:t>
                      </a:r>
                      <a:endParaRPr lang="en-US" sz="1400" kern="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rgbClr val="992B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40 (5.8)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9 (3.9)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14 (6.1)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17 (7.4)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17481874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Nasopharyngitis</a:t>
                      </a:r>
                      <a:endParaRPr lang="en-US" sz="1400" kern="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rgbClr val="992B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45 (6.5)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15 (6.5)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19 (8.3)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11 (4.8)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50297054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Dizziness</a:t>
                      </a:r>
                      <a:endParaRPr lang="en-US" sz="1400" kern="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rgbClr val="992B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37 (5.4)</a:t>
                      </a:r>
                      <a:endParaRPr lang="en-US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10 (4.3)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5 (2.2)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22 (9.5)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5430292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Arthralgia</a:t>
                      </a:r>
                      <a:endParaRPr lang="en-US" sz="1400" kern="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rgbClr val="992B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42 (6.1)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16 (7)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11 (4.8)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15 (6.5)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21602833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Headache</a:t>
                      </a:r>
                      <a:endParaRPr lang="en-US" sz="1400" kern="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rgbClr val="992B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35 (5.1)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11 (4.8)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10 (4.4)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14 (6.1)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6929136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URI</a:t>
                      </a:r>
                      <a:endParaRPr lang="en-US" sz="1400" kern="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rgbClr val="992B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37 (5.4)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13 (5.7)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12 (5.3)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12 (5.2)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60963411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Fall</a:t>
                      </a:r>
                      <a:endParaRPr lang="en-US" sz="1400" kern="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rgbClr val="992B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37 (5.4)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14 (6.1)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7 (3.1)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16 (6.9)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43252623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Peripheral edema</a:t>
                      </a:r>
                      <a:endParaRPr lang="en-US" sz="1400" kern="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rgbClr val="992B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36 (5.2)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14 (6.1)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10 (4.4)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12 (5.2)</a:t>
                      </a:r>
                      <a:endParaRPr lang="en-US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743177178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51E91C3A-05E5-4756-CD36-E696803842BF}"/>
              </a:ext>
            </a:extLst>
          </p:cNvPr>
          <p:cNvSpPr txBox="1"/>
          <p:nvPr/>
        </p:nvSpPr>
        <p:spPr>
          <a:xfrm>
            <a:off x="1208969" y="6138560"/>
            <a:ext cx="901085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kern="1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All results n (%); UTI denotes: urinary </a:t>
            </a:r>
            <a:r>
              <a:rPr lang="en-US" sz="1200" kern="100" dirty="0">
                <a:ea typeface="Calibri" panose="020F0502020204030204" pitchFamily="34" charset="0"/>
                <a:cs typeface="Arial" panose="020B0604020202020204" pitchFamily="34" charset="0"/>
              </a:rPr>
              <a:t>tract infection; </a:t>
            </a:r>
            <a:r>
              <a:rPr lang="en-US" sz="1200" kern="1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eGFR denotes: estimated glomerular filtration rate; URI denotes: upper respiratory tract infection</a:t>
            </a:r>
            <a:endParaRPr lang="en-US" sz="1100" kern="1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AE2AE3F-6E38-53AB-6342-C0DF3529E180}"/>
              </a:ext>
            </a:extLst>
          </p:cNvPr>
          <p:cNvSpPr txBox="1"/>
          <p:nvPr/>
        </p:nvSpPr>
        <p:spPr>
          <a:xfrm>
            <a:off x="6747933" y="2104423"/>
            <a:ext cx="512898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/>
              <a:t>AT-001 was generally well-tolerated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/>
              <a:t>Treatment with AT-001 was not associated with any evidence of significant liver injury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/>
              <a:t>Rise in serum creatinine at any time during the trial was infrequent and transient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b="1" dirty="0"/>
              <a:t>There was no imbalance in drug discontinuation due to deterioration of kidney function</a:t>
            </a:r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C941B7C9-520E-CA5D-3604-841E2EC1DA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7896" y="247370"/>
            <a:ext cx="2577861" cy="792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310706"/>
      </p:ext>
    </p:extLst>
  </p:cSld>
  <p:clrMapOvr>
    <a:masterClrMapping/>
  </p:clrMapOvr>
  <p:transition>
    <p:randomBar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E4C34D-016F-7D5C-741B-00DAE2C57B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4999" y="1373205"/>
            <a:ext cx="10811933" cy="4996333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Treatment with AT-001 was safe and well-tolerated but did not result in a statistically significant difference in peak VO</a:t>
            </a:r>
            <a:r>
              <a:rPr lang="en-US" baseline="-25000" dirty="0"/>
              <a:t>2</a:t>
            </a:r>
            <a:r>
              <a:rPr lang="en-US" dirty="0"/>
              <a:t> among persons with </a:t>
            </a:r>
            <a:r>
              <a:rPr lang="en-US" dirty="0" err="1"/>
              <a:t>DbCM</a:t>
            </a:r>
            <a:r>
              <a:rPr lang="en-US" dirty="0"/>
              <a:t> and reduced exercise capacity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dirty="0"/>
              <a:t>The study participants in ARISE-HF had very well-controlled T2DM (</a:t>
            </a:r>
            <a:r>
              <a:rPr lang="en-US" b="1" dirty="0"/>
              <a:t>A1c=6.98%</a:t>
            </a:r>
            <a:r>
              <a:rPr lang="en-US" dirty="0"/>
              <a:t>)</a:t>
            </a:r>
            <a:r>
              <a:rPr lang="en-US" b="1" dirty="0"/>
              <a:t>, </a:t>
            </a:r>
            <a:r>
              <a:rPr lang="en-US" dirty="0"/>
              <a:t>which may not reflect persons with </a:t>
            </a:r>
            <a:r>
              <a:rPr lang="en-US" dirty="0" err="1"/>
              <a:t>DbCM</a:t>
            </a:r>
            <a:r>
              <a:rPr lang="en-US" dirty="0"/>
              <a:t> more generally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dirty="0"/>
              <a:t>A longer study duration might have been necessary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More investigation is needed regarding the potential role of AT-001 to improve cardiovascular outcomes in this high-risk population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dirty="0"/>
              <a:t>Future studies should evaluate longer treatment with AT-001 in a more generalizable population of </a:t>
            </a:r>
            <a:r>
              <a:rPr lang="en-US" dirty="0" err="1"/>
              <a:t>DbCM</a:t>
            </a:r>
            <a:endParaRPr lang="en-US" dirty="0"/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dirty="0"/>
              <a:t>The finding of superior outcomes in those not receiving SGLT2 inhibitors or GLP-1RA is exploratory in nature but bears further study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222C9D9-4251-97CE-1196-CE88D19AA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4D8E1B33-C823-AFE2-7B96-521D8EBB5C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7896" y="247370"/>
            <a:ext cx="2577861" cy="792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890060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E4C34D-016F-7D5C-741B-00DAE2C57B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3205"/>
            <a:ext cx="5088467" cy="5237425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dirty="0"/>
              <a:t>The investigators wish to thank our sites, investigators, and especially the patients for their participation in the ARISE-HF Trial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dirty="0"/>
              <a:t>ARISE-HF is online now at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222C9D9-4251-97CE-1196-CE88D19AA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4D8E1B33-C823-AFE2-7B96-521D8EBB5C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7896" y="247370"/>
            <a:ext cx="2577861" cy="792080"/>
          </a:xfrm>
          <a:prstGeom prst="rect">
            <a:avLst/>
          </a:prstGeom>
        </p:spPr>
      </p:pic>
      <p:pic>
        <p:nvPicPr>
          <p:cNvPr id="1026" name="Picture 2" descr="Home - American College of Cardiology">
            <a:extLst>
              <a:ext uri="{FF2B5EF4-FFF2-40B4-BE49-F238E27FC236}">
                <a16:creationId xmlns:a16="http://schemas.microsoft.com/office/drawing/2014/main" id="{5B4B398B-376F-9DB8-CF8C-202DB1538A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183" y="4437657"/>
            <a:ext cx="2077965" cy="599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E7E2AD8D-9560-F7D5-10A1-5D415020CF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8148" y="4307774"/>
            <a:ext cx="1514719" cy="151471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1549A76-F92D-10F8-868B-86B756E01212}"/>
              </a:ext>
            </a:extLst>
          </p:cNvPr>
          <p:cNvSpPr txBox="1"/>
          <p:nvPr/>
        </p:nvSpPr>
        <p:spPr>
          <a:xfrm>
            <a:off x="1286935" y="6182555"/>
            <a:ext cx="1016846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2400" dirty="0"/>
              <a:t>Available at: </a:t>
            </a:r>
            <a:r>
              <a:rPr lang="en-US" sz="2400" b="0" i="0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n-US" sz="2400" b="0" i="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hlinkClick r:id="rId5"/>
              </a:rPr>
              <a:t>https://www.jacc.org/doi/10.1016/j.jacc.2024.03.380</a:t>
            </a:r>
            <a:endParaRPr lang="en-US" sz="24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2DAAE81-2AD3-67B0-6C7B-A6119A1350B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3698" b="27632"/>
          <a:stretch/>
        </p:blipFill>
        <p:spPr>
          <a:xfrm>
            <a:off x="6481234" y="1399512"/>
            <a:ext cx="4419600" cy="464744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33705146"/>
      </p:ext>
    </p:extLst>
  </p:cSld>
  <p:clrMapOvr>
    <a:masterClrMapping/>
  </p:clrMapOvr>
  <p:transition>
    <p:randomBa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FDE7813-3D21-6296-6A44-4C9FEA718B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Heart failure (HF) is a major cardiovascular complication among individuals with diabetes mellitus (DM)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Persons with DM have 2X risk for HF development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HF onset is often heralded by decline in exercise capacity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Risk for HF persists even when adjusting for presence of classical risk HF risk factors</a:t>
            </a:r>
          </a:p>
          <a:p>
            <a:r>
              <a:rPr lang="en-US" dirty="0"/>
              <a:t>DM itself may result in heart muscle disease, known as diabetic cardiomyopathy (</a:t>
            </a:r>
            <a:r>
              <a:rPr lang="en-US" dirty="0" err="1"/>
              <a:t>DbCM</a:t>
            </a:r>
            <a:r>
              <a:rPr lang="en-US" dirty="0"/>
              <a:t>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8BE1D48-F57D-5DA4-662E-550572BD96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9AADB9-C98D-F119-D088-5A1E8AFAD83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2E410169-F0D1-1CD6-09F3-DC1EE951DE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7896" y="247370"/>
            <a:ext cx="2577861" cy="792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706101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54CEC085-E5BF-9946-9A18-D33C4335E07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7772400" imgH="10058400" progId="TCLayout.ActiveDocument.1">
                  <p:embed/>
                </p:oleObj>
              </mc:Choice>
              <mc:Fallback>
                <p:oleObj name="think-cell Slide" r:id="rId7" imgW="7772400" imgH="10058400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54CEC085-E5BF-9946-9A18-D33C4335E07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08EDFAE8-F7CB-BE4B-9552-43E04DEA5EDB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34" name="AutoShape 20">
            <a:extLst>
              <a:ext uri="{FF2B5EF4-FFF2-40B4-BE49-F238E27FC236}">
                <a16:creationId xmlns:a16="http://schemas.microsoft.com/office/drawing/2014/main" id="{B26F8C15-6344-4591-A409-566F25E7FAFF}"/>
              </a:ext>
            </a:extLst>
          </p:cNvPr>
          <p:cNvSpPr>
            <a:spLocks noChangeArrowheads="1"/>
          </p:cNvSpPr>
          <p:nvPr/>
        </p:nvSpPr>
        <p:spPr bwMode="auto">
          <a:xfrm rot="10800000" flipH="1" flipV="1">
            <a:off x="5570790" y="4096594"/>
            <a:ext cx="884130" cy="264986"/>
          </a:xfrm>
          <a:prstGeom prst="rightArrow">
            <a:avLst>
              <a:gd name="adj1" fmla="val 50000"/>
              <a:gd name="adj2" fmla="val 54532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36471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35" name="AutoShape 20">
            <a:extLst>
              <a:ext uri="{FF2B5EF4-FFF2-40B4-BE49-F238E27FC236}">
                <a16:creationId xmlns:a16="http://schemas.microsoft.com/office/drawing/2014/main" id="{48AE068C-6125-4CAD-B176-EC97A1D053D2}"/>
              </a:ext>
            </a:extLst>
          </p:cNvPr>
          <p:cNvSpPr>
            <a:spLocks noChangeArrowheads="1"/>
          </p:cNvSpPr>
          <p:nvPr/>
        </p:nvSpPr>
        <p:spPr bwMode="auto">
          <a:xfrm rot="10800000" flipH="1" flipV="1">
            <a:off x="6414984" y="5293260"/>
            <a:ext cx="884130" cy="264986"/>
          </a:xfrm>
          <a:prstGeom prst="rightArrow">
            <a:avLst>
              <a:gd name="adj1" fmla="val 50000"/>
              <a:gd name="adj2" fmla="val 54532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36471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36" name="AutoShape 20">
            <a:extLst>
              <a:ext uri="{FF2B5EF4-FFF2-40B4-BE49-F238E27FC236}">
                <a16:creationId xmlns:a16="http://schemas.microsoft.com/office/drawing/2014/main" id="{532137DE-1966-426A-BE1A-0F1785B0CBEF}"/>
              </a:ext>
            </a:extLst>
          </p:cNvPr>
          <p:cNvSpPr>
            <a:spLocks noChangeArrowheads="1"/>
          </p:cNvSpPr>
          <p:nvPr/>
        </p:nvSpPr>
        <p:spPr bwMode="auto">
          <a:xfrm rot="13500000" flipH="1" flipV="1">
            <a:off x="5004734" y="4690506"/>
            <a:ext cx="884130" cy="264986"/>
          </a:xfrm>
          <a:prstGeom prst="rightArrow">
            <a:avLst>
              <a:gd name="adj1" fmla="val 50000"/>
              <a:gd name="adj2" fmla="val 54532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36471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588" y="1588"/>
            <a:ext cx="1588" cy="1588"/>
          </a:xfrm>
          <a:prstGeom prst="rect">
            <a:avLst/>
          </a:prstGeom>
        </p:spPr>
      </p:pic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569A20F5-4B9B-4937-9052-5C8F0D0EEF2E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 SemiBold" panose="02000000000000000000" pitchFamily="2" charset="0"/>
              <a:ea typeface="+mn-ea"/>
              <a:cs typeface="Poppins SemiBold" panose="02000000000000000000" pitchFamily="2" charset="0"/>
              <a:sym typeface="Poppins SemiBold" panose="02000000000000000000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3C9DA8-D4B6-42C3-9FBD-6019AAD3C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871" y="281826"/>
            <a:ext cx="8370727" cy="852757"/>
          </a:xfrm>
        </p:spPr>
        <p:txBody>
          <a:bodyPr/>
          <a:lstStyle/>
          <a:p>
            <a:r>
              <a:rPr lang="en-US" dirty="0"/>
              <a:t>Pathogenesis</a:t>
            </a:r>
            <a:r>
              <a:rPr lang="en-US" sz="2800" dirty="0"/>
              <a:t> </a:t>
            </a:r>
            <a:r>
              <a:rPr lang="en-US" dirty="0"/>
              <a:t>of </a:t>
            </a:r>
            <a:r>
              <a:rPr lang="en-US" dirty="0" err="1"/>
              <a:t>DbCM</a:t>
            </a:r>
            <a:r>
              <a:rPr lang="en-US" dirty="0"/>
              <a:t> &amp; Hyperactivation of Polyol Pathway</a:t>
            </a:r>
            <a:r>
              <a:rPr lang="en-US" baseline="30000" dirty="0"/>
              <a:t>1,2</a:t>
            </a:r>
            <a:endParaRPr lang="en-US" sz="2800" baseline="30000" dirty="0"/>
          </a:p>
        </p:txBody>
      </p:sp>
      <p:sp>
        <p:nvSpPr>
          <p:cNvPr id="47" name="AutoShape 16"/>
          <p:cNvSpPr>
            <a:spLocks/>
          </p:cNvSpPr>
          <p:nvPr/>
        </p:nvSpPr>
        <p:spPr bwMode="auto">
          <a:xfrm>
            <a:off x="2480734" y="1134294"/>
            <a:ext cx="7589714" cy="4693358"/>
          </a:xfrm>
          <a:custGeom>
            <a:avLst/>
            <a:gdLst>
              <a:gd name="T0" fmla="*/ 5822157 w 21600"/>
              <a:gd name="T1" fmla="*/ 2180432 h 21600"/>
              <a:gd name="T2" fmla="*/ 5822157 w 21600"/>
              <a:gd name="T3" fmla="*/ 2180432 h 21600"/>
              <a:gd name="T4" fmla="*/ 5822157 w 21600"/>
              <a:gd name="T5" fmla="*/ 2180432 h 21600"/>
              <a:gd name="T6" fmla="*/ 5822157 w 21600"/>
              <a:gd name="T7" fmla="*/ 2180432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 lIns="35717" tIns="35717" rIns="35717" bIns="35717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7699" marR="0" lvl="0" indent="-69203" algn="l" defTabSz="3214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-112" charset="0"/>
              <a:ea typeface="Arial" pitchFamily="-112" charset="0"/>
              <a:cs typeface="Arial" pitchFamily="-112" charset="0"/>
              <a:sym typeface="Arial" pitchFamily="-112" charset="0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1447801" y="2344817"/>
            <a:ext cx="3211530" cy="1795290"/>
          </a:xfrm>
          <a:prstGeom prst="ellipse">
            <a:avLst/>
          </a:prstGeom>
          <a:noFill/>
          <a:ln w="57150">
            <a:solidFill>
              <a:srgbClr val="B33B3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oto Sans" charset="0"/>
              <a:ea typeface="Noto Sans" charset="0"/>
              <a:cs typeface="Noto Sans" charset="0"/>
            </a:endParaRPr>
          </a:p>
        </p:txBody>
      </p:sp>
      <p:sp>
        <p:nvSpPr>
          <p:cNvPr id="52" name="Text Box 6"/>
          <p:cNvSpPr txBox="1">
            <a:spLocks noChangeArrowheads="1"/>
          </p:cNvSpPr>
          <p:nvPr/>
        </p:nvSpPr>
        <p:spPr bwMode="auto">
          <a:xfrm>
            <a:off x="4474724" y="1389971"/>
            <a:ext cx="1315267" cy="647934"/>
          </a:xfrm>
          <a:prstGeom prst="rect">
            <a:avLst/>
          </a:prstGeom>
          <a:solidFill>
            <a:srgbClr val="008957"/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lnSpc>
                <a:spcPts val="2180"/>
              </a:lnSpc>
              <a:defRPr sz="1400" b="1">
                <a:solidFill>
                  <a:schemeClr val="bg1"/>
                </a:solidFill>
                <a:latin typeface="Poppins SemiBold" charset="0"/>
                <a:cs typeface="Poppins SemiBold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 SemiBold" charset="0"/>
                <a:ea typeface="+mn-ea"/>
                <a:cs typeface="Poppins SemiBold" charset="0"/>
              </a:rPr>
              <a:t>Glucose-6-</a:t>
            </a:r>
          </a:p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 SemiBold" charset="0"/>
                <a:ea typeface="+mn-ea"/>
                <a:cs typeface="Poppins SemiBold" charset="0"/>
              </a:rPr>
              <a:t>Phosphate</a:t>
            </a:r>
          </a:p>
        </p:txBody>
      </p:sp>
      <p:sp>
        <p:nvSpPr>
          <p:cNvPr id="55" name="AutoShape 9"/>
          <p:cNvSpPr>
            <a:spLocks noChangeArrowheads="1"/>
          </p:cNvSpPr>
          <p:nvPr/>
        </p:nvSpPr>
        <p:spPr bwMode="auto">
          <a:xfrm rot="3175174">
            <a:off x="2675195" y="2969704"/>
            <a:ext cx="1752855" cy="374056"/>
          </a:xfrm>
          <a:prstGeom prst="rightArrow">
            <a:avLst>
              <a:gd name="adj1" fmla="val 50000"/>
              <a:gd name="adj2" fmla="val 89580"/>
            </a:avLst>
          </a:prstGeom>
          <a:solidFill>
            <a:srgbClr val="B33B3D"/>
          </a:solidFill>
          <a:ln>
            <a:noFill/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oto Sans" charset="0"/>
              <a:ea typeface="Noto Sans" charset="0"/>
              <a:cs typeface="Noto Sans" charset="0"/>
            </a:endParaRPr>
          </a:p>
        </p:txBody>
      </p:sp>
      <p:sp>
        <p:nvSpPr>
          <p:cNvPr id="57" name="Text Box 14"/>
          <p:cNvSpPr txBox="1">
            <a:spLocks noChangeArrowheads="1"/>
          </p:cNvSpPr>
          <p:nvPr/>
        </p:nvSpPr>
        <p:spPr bwMode="auto">
          <a:xfrm>
            <a:off x="4032104" y="4032307"/>
            <a:ext cx="1538685" cy="369332"/>
          </a:xfrm>
          <a:prstGeom prst="rect">
            <a:avLst/>
          </a:prstGeom>
          <a:solidFill>
            <a:srgbClr val="17375E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oto Sans" charset="0"/>
                <a:ea typeface="Noto Sans" charset="0"/>
                <a:cs typeface="Noto Sans" charset="0"/>
              </a:rPr>
              <a:t>Sorbitol</a:t>
            </a:r>
          </a:p>
        </p:txBody>
      </p:sp>
      <p:sp>
        <p:nvSpPr>
          <p:cNvPr id="58" name="Text Box 18"/>
          <p:cNvSpPr txBox="1">
            <a:spLocks noChangeArrowheads="1"/>
          </p:cNvSpPr>
          <p:nvPr/>
        </p:nvSpPr>
        <p:spPr bwMode="auto">
          <a:xfrm>
            <a:off x="3022443" y="4585800"/>
            <a:ext cx="1913964" cy="503849"/>
          </a:xfrm>
          <a:prstGeom prst="rect">
            <a:avLst/>
          </a:prstGeom>
          <a:solidFill>
            <a:srgbClr val="CCCCCC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b" anchorCtr="0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lnSpc>
                <a:spcPts val="1080"/>
              </a:lnSpc>
              <a:defRPr sz="1400" b="1">
                <a:solidFill>
                  <a:srgbClr val="3E5364"/>
                </a:solidFill>
                <a:latin typeface="Poppins SemiBold" charset="0"/>
                <a:ea typeface="Poppins SemiBold" charset="0"/>
                <a:cs typeface="Poppins SemiBold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3E5364"/>
                </a:solidFill>
                <a:effectLst/>
                <a:uLnTx/>
                <a:uFillTx/>
                <a:latin typeface="Poppins SemiBold" charset="0"/>
                <a:cs typeface="Poppins SemiBold" charset="0"/>
              </a:rPr>
              <a:t>Sorbitol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3E5364"/>
                </a:solidFill>
                <a:effectLst/>
                <a:uLnTx/>
                <a:uFillTx/>
                <a:latin typeface="Poppins SemiBold" charset="0"/>
                <a:cs typeface="Poppins SemiBold" charset="0"/>
              </a:rPr>
              <a:t>Dehydrogenase</a:t>
            </a:r>
          </a:p>
        </p:txBody>
      </p:sp>
      <p:sp>
        <p:nvSpPr>
          <p:cNvPr id="59" name="Text Box 19"/>
          <p:cNvSpPr txBox="1">
            <a:spLocks noChangeArrowheads="1"/>
          </p:cNvSpPr>
          <p:nvPr/>
        </p:nvSpPr>
        <p:spPr bwMode="auto">
          <a:xfrm>
            <a:off x="4733365" y="5212924"/>
            <a:ext cx="1643441" cy="369332"/>
          </a:xfrm>
          <a:prstGeom prst="rect">
            <a:avLst/>
          </a:prstGeom>
          <a:solidFill>
            <a:srgbClr val="17375E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oto Sans" charset="0"/>
                <a:ea typeface="Noto Sans" charset="0"/>
                <a:cs typeface="Noto Sans" charset="0"/>
              </a:rPr>
              <a:t>Fructose</a:t>
            </a:r>
          </a:p>
        </p:txBody>
      </p:sp>
      <p:sp>
        <p:nvSpPr>
          <p:cNvPr id="60" name="Text Box 21"/>
          <p:cNvSpPr txBox="1">
            <a:spLocks noChangeArrowheads="1"/>
          </p:cNvSpPr>
          <p:nvPr/>
        </p:nvSpPr>
        <p:spPr bwMode="auto">
          <a:xfrm>
            <a:off x="6579210" y="3925349"/>
            <a:ext cx="1522815" cy="523220"/>
          </a:xfrm>
          <a:prstGeom prst="rect">
            <a:avLst/>
          </a:prstGeom>
          <a:solidFill>
            <a:srgbClr val="144673"/>
          </a:solidFill>
          <a:ln>
            <a:noFill/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oto Sans" charset="0"/>
                <a:ea typeface="Noto Sans" charset="0"/>
                <a:cs typeface="Noto Sans" charset="0"/>
              </a:rPr>
              <a:t>Osmotic stress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oto Sans" charset="0"/>
                <a:ea typeface="Noto Sans" charset="0"/>
                <a:cs typeface="Noto Sans" charset="0"/>
              </a:rPr>
              <a:t>CELL DEATH</a:t>
            </a:r>
          </a:p>
        </p:txBody>
      </p:sp>
      <p:sp>
        <p:nvSpPr>
          <p:cNvPr id="61" name="Text Box 23"/>
          <p:cNvSpPr txBox="1">
            <a:spLocks noChangeArrowheads="1"/>
          </p:cNvSpPr>
          <p:nvPr/>
        </p:nvSpPr>
        <p:spPr bwMode="auto">
          <a:xfrm>
            <a:off x="7402213" y="4862324"/>
            <a:ext cx="2350304" cy="1169551"/>
          </a:xfrm>
          <a:prstGeom prst="rect">
            <a:avLst/>
          </a:prstGeom>
          <a:solidFill>
            <a:srgbClr val="144673"/>
          </a:solidFill>
          <a:ln>
            <a:noFill/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oto Sans" charset="0"/>
                <a:ea typeface="Noto Sans" charset="0"/>
                <a:cs typeface="Noto Sans" charset="0"/>
              </a:rPr>
              <a:t>Redox Imbalance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oto Sans" charset="0"/>
                <a:ea typeface="Noto Sans" charset="0"/>
                <a:cs typeface="Noto Sans" charset="0"/>
              </a:rPr>
              <a:t>ROS Formation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oto Sans" charset="0"/>
                <a:ea typeface="Noto Sans" charset="0"/>
                <a:cs typeface="Noto Sans" charset="0"/>
              </a:rPr>
              <a:t>Advanced Glycation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oto Sans" charset="0"/>
                <a:ea typeface="Noto Sans" charset="0"/>
                <a:cs typeface="Noto Sans" charset="0"/>
              </a:rPr>
              <a:t>PKC, NF-kB* Activation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oto Sans" charset="0"/>
                <a:ea typeface="Noto Sans" charset="0"/>
                <a:cs typeface="Noto Sans" charset="0"/>
              </a:rPr>
              <a:t>CELL DEATH</a:t>
            </a:r>
          </a:p>
        </p:txBody>
      </p:sp>
      <p:sp>
        <p:nvSpPr>
          <p:cNvPr id="63" name="Text Box 32"/>
          <p:cNvSpPr txBox="1">
            <a:spLocks noChangeArrowheads="1"/>
          </p:cNvSpPr>
          <p:nvPr/>
        </p:nvSpPr>
        <p:spPr bwMode="auto">
          <a:xfrm>
            <a:off x="8942598" y="1744357"/>
            <a:ext cx="25268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8457"/>
                </a:solidFill>
                <a:effectLst/>
                <a:uLnTx/>
                <a:uFillTx/>
                <a:latin typeface="Noto Sans" charset="0"/>
                <a:ea typeface="Noto Sans" charset="0"/>
                <a:cs typeface="Noto Sans" charset="0"/>
              </a:rPr>
              <a:t>Normal (Krebs Cycle)</a:t>
            </a:r>
          </a:p>
        </p:txBody>
      </p:sp>
      <p:sp>
        <p:nvSpPr>
          <p:cNvPr id="64" name="Text Box 33"/>
          <p:cNvSpPr txBox="1">
            <a:spLocks noChangeArrowheads="1"/>
          </p:cNvSpPr>
          <p:nvPr/>
        </p:nvSpPr>
        <p:spPr bwMode="auto">
          <a:xfrm>
            <a:off x="7402213" y="2461209"/>
            <a:ext cx="428114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B33B3D"/>
                </a:solidFill>
                <a:effectLst/>
                <a:uLnTx/>
                <a:uFillTx/>
                <a:latin typeface="Noto Sans" charset="0"/>
                <a:ea typeface="Noto Sans" charset="0"/>
                <a:cs typeface="Noto Sans" charset="0"/>
              </a:rPr>
              <a:t>Hyperglycemia / Ischemia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B33B3D"/>
                </a:solidFill>
                <a:effectLst/>
                <a:uLnTx/>
                <a:uFillTx/>
                <a:latin typeface="Noto Sans" charset="0"/>
                <a:ea typeface="Noto Sans" charset="0"/>
                <a:cs typeface="Noto Sans" charset="0"/>
              </a:rPr>
              <a:t>(Polyol Pathway Activated)</a:t>
            </a:r>
          </a:p>
        </p:txBody>
      </p:sp>
      <p:sp>
        <p:nvSpPr>
          <p:cNvPr id="65" name="Text Box 11"/>
          <p:cNvSpPr txBox="1">
            <a:spLocks noChangeArrowheads="1"/>
          </p:cNvSpPr>
          <p:nvPr/>
        </p:nvSpPr>
        <p:spPr bwMode="auto">
          <a:xfrm>
            <a:off x="1725773" y="2996322"/>
            <a:ext cx="1460590" cy="646331"/>
          </a:xfrm>
          <a:prstGeom prst="rect">
            <a:avLst/>
          </a:prstGeom>
          <a:solidFill>
            <a:srgbClr val="B33B3D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oto Sans" charset="0"/>
                <a:ea typeface="Noto Sans" charset="0"/>
                <a:cs typeface="Noto Sans" charset="0"/>
              </a:rPr>
              <a:t>Aldose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oto Sans" charset="0"/>
                <a:ea typeface="Noto Sans" charset="0"/>
                <a:cs typeface="Noto Sans" charset="0"/>
              </a:rPr>
              <a:t>Reductase</a:t>
            </a:r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11C86530-63F6-4B7D-A2C9-1434EA192983}"/>
              </a:ext>
            </a:extLst>
          </p:cNvPr>
          <p:cNvCxnSpPr>
            <a:cxnSpLocks/>
          </p:cNvCxnSpPr>
          <p:nvPr/>
        </p:nvCxnSpPr>
        <p:spPr>
          <a:xfrm flipV="1">
            <a:off x="1095776" y="2150077"/>
            <a:ext cx="10061441" cy="1"/>
          </a:xfrm>
          <a:prstGeom prst="line">
            <a:avLst/>
          </a:prstGeom>
          <a:ln w="34925" cap="flat" cmpd="sng" algn="ctr">
            <a:solidFill>
              <a:srgbClr val="798C93"/>
            </a:solidFill>
            <a:prstDash val="sysDash"/>
            <a:round/>
            <a:headEnd type="none" w="med" len="med"/>
            <a:tailEnd type="non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AutoShape 5">
            <a:extLst>
              <a:ext uri="{FF2B5EF4-FFF2-40B4-BE49-F238E27FC236}">
                <a16:creationId xmlns:a16="http://schemas.microsoft.com/office/drawing/2014/main" id="{BD71BC9D-FCF0-494C-A1D0-472E5E96AC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25031" y="1548380"/>
            <a:ext cx="1400098" cy="331116"/>
          </a:xfrm>
          <a:prstGeom prst="rightArrow">
            <a:avLst>
              <a:gd name="adj1" fmla="val 50000"/>
              <a:gd name="adj2" fmla="val 68030"/>
            </a:avLst>
          </a:prstGeom>
          <a:solidFill>
            <a:srgbClr val="CEDEE3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31" name="AutoShape 5">
            <a:extLst>
              <a:ext uri="{FF2B5EF4-FFF2-40B4-BE49-F238E27FC236}">
                <a16:creationId xmlns:a16="http://schemas.microsoft.com/office/drawing/2014/main" id="{B6A6B0B1-ACF7-4578-A006-895F150420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0564" y="1548380"/>
            <a:ext cx="1400098" cy="331116"/>
          </a:xfrm>
          <a:prstGeom prst="rightArrow">
            <a:avLst>
              <a:gd name="adj1" fmla="val 50000"/>
              <a:gd name="adj2" fmla="val 68030"/>
            </a:avLst>
          </a:prstGeom>
          <a:solidFill>
            <a:srgbClr val="CEDEE3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933543" y="1308664"/>
            <a:ext cx="1250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Hexokinase</a:t>
            </a:r>
          </a:p>
        </p:txBody>
      </p:sp>
      <p:sp>
        <p:nvSpPr>
          <p:cNvPr id="32" name="Text Box 6"/>
          <p:cNvSpPr txBox="1">
            <a:spLocks noChangeArrowheads="1"/>
          </p:cNvSpPr>
          <p:nvPr/>
        </p:nvSpPr>
        <p:spPr bwMode="auto">
          <a:xfrm>
            <a:off x="1233103" y="1389971"/>
            <a:ext cx="1315267" cy="647934"/>
          </a:xfrm>
          <a:prstGeom prst="rect">
            <a:avLst/>
          </a:prstGeom>
          <a:solidFill>
            <a:srgbClr val="008957"/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lnSpc>
                <a:spcPts val="2180"/>
              </a:lnSpc>
              <a:defRPr sz="1400" b="1">
                <a:solidFill>
                  <a:schemeClr val="bg1"/>
                </a:solidFill>
                <a:latin typeface="Poppins SemiBold" charset="0"/>
                <a:cs typeface="Poppins SemiBold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 SemiBold" charset="0"/>
                <a:ea typeface="+mn-ea"/>
                <a:cs typeface="Poppins SemiBold" charset="0"/>
              </a:rPr>
              <a:t>Glucose</a:t>
            </a:r>
          </a:p>
        </p:txBody>
      </p:sp>
      <p:sp>
        <p:nvSpPr>
          <p:cNvPr id="33" name="Text Box 6"/>
          <p:cNvSpPr txBox="1">
            <a:spLocks noChangeArrowheads="1"/>
          </p:cNvSpPr>
          <p:nvPr/>
        </p:nvSpPr>
        <p:spPr bwMode="auto">
          <a:xfrm>
            <a:off x="7402213" y="1389971"/>
            <a:ext cx="1315267" cy="647934"/>
          </a:xfrm>
          <a:prstGeom prst="rect">
            <a:avLst/>
          </a:prstGeom>
          <a:solidFill>
            <a:srgbClr val="008957"/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lnSpc>
                <a:spcPts val="2180"/>
              </a:lnSpc>
              <a:defRPr sz="1400" b="1">
                <a:solidFill>
                  <a:schemeClr val="bg1"/>
                </a:solidFill>
                <a:latin typeface="Poppins SemiBold" charset="0"/>
                <a:cs typeface="Poppins SemiBold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 SemiBold" charset="0"/>
                <a:ea typeface="+mn-ea"/>
                <a:cs typeface="Poppins SemiBold" charset="0"/>
              </a:rPr>
              <a:t>Glycolitic Pathway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EE1602E2-A760-554B-8C9A-12E58BA5B72D}"/>
              </a:ext>
            </a:extLst>
          </p:cNvPr>
          <p:cNvSpPr/>
          <p:nvPr/>
        </p:nvSpPr>
        <p:spPr>
          <a:xfrm>
            <a:off x="1260520" y="6259094"/>
            <a:ext cx="862053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 Brownlee M. Diabetes Care. 2005;54(6):1615-1625. 2. Miki T, et al. Heart Fail Rev. 2013;18(2):149-166.  </a:t>
            </a: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5A6379DA-7BB8-E2F8-FE55-4D41966AD4F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67896" y="247370"/>
            <a:ext cx="2577861" cy="79208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7992493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B09E39-026D-E79B-DAE3-7F3460CAE6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Blocking aldose reductase in DBCM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93C0EB26-4C77-7A8A-D94E-D5DFB697B7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7896" y="247370"/>
            <a:ext cx="2577861" cy="792080"/>
          </a:xfrm>
          <a:prstGeom prst="rect">
            <a:avLst/>
          </a:prstGeom>
        </p:spPr>
      </p:pic>
      <p:pic>
        <p:nvPicPr>
          <p:cNvPr id="5" name="image1.png">
            <a:extLst>
              <a:ext uri="{FF2B5EF4-FFF2-40B4-BE49-F238E27FC236}">
                <a16:creationId xmlns:a16="http://schemas.microsoft.com/office/drawing/2014/main" id="{81572574-5C4C-D160-FCC6-9B19D5126BB2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838200" y="1424847"/>
            <a:ext cx="5943600" cy="4671695"/>
          </a:xfrm>
          <a:prstGeom prst="rect">
            <a:avLst/>
          </a:prstGeom>
          <a:ln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CB5EEEE-F12D-FEC6-FFE5-FDE8BABE9E7E}"/>
              </a:ext>
            </a:extLst>
          </p:cNvPr>
          <p:cNvSpPr txBox="1"/>
          <p:nvPr/>
        </p:nvSpPr>
        <p:spPr>
          <a:xfrm>
            <a:off x="7046259" y="1560091"/>
            <a:ext cx="469949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Aldose reductase inhibitors (ARIs) had previously been developed for treatment of microvascular complications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Most 1</a:t>
            </a:r>
            <a:r>
              <a:rPr kumimoji="0" lang="en-US" sz="240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st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generation ARIs were low potency and poorly tolerated due to side effects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AT-001 is a highly potent and well-tolerated ARI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95B4D3A-674E-2E03-7083-A9FDF9D1C02C}"/>
              </a:ext>
            </a:extLst>
          </p:cNvPr>
          <p:cNvSpPr/>
          <p:nvPr/>
        </p:nvSpPr>
        <p:spPr>
          <a:xfrm>
            <a:off x="838200" y="3287486"/>
            <a:ext cx="3526971" cy="511628"/>
          </a:xfrm>
          <a:prstGeom prst="rect">
            <a:avLst/>
          </a:prstGeom>
          <a:noFill/>
          <a:ln w="57150">
            <a:solidFill>
              <a:srgbClr val="BE40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B91634-1F6E-ECEF-D716-F2193C3BD718}"/>
              </a:ext>
            </a:extLst>
          </p:cNvPr>
          <p:cNvSpPr txBox="1"/>
          <p:nvPr/>
        </p:nvSpPr>
        <p:spPr>
          <a:xfrm>
            <a:off x="1270289" y="6193961"/>
            <a:ext cx="838076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Januzzi JL Jr, Butler J, Del Prato S, et al Am Heart J. 2023 Feb;256:25-36.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2486388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C81A5BD-51FF-94DF-BA19-B8CB0A0350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49864"/>
            <a:ext cx="10479088" cy="3817537"/>
          </a:xfrm>
        </p:spPr>
        <p:txBody>
          <a:bodyPr/>
          <a:lstStyle/>
          <a:p>
            <a:r>
              <a:rPr lang="en-US" dirty="0"/>
              <a:t>Treatment of individuals with </a:t>
            </a:r>
            <a:r>
              <a:rPr lang="en-US" dirty="0" err="1"/>
              <a:t>DbCM</a:t>
            </a:r>
            <a:r>
              <a:rPr lang="en-US" dirty="0"/>
              <a:t> and reduced exercise capacity at high risk for HF with an Aldose Reductase Inhibitor (AT-001) would limit progression of </a:t>
            </a:r>
            <a:r>
              <a:rPr lang="en-US" dirty="0" err="1"/>
              <a:t>DbCM</a:t>
            </a:r>
            <a:r>
              <a:rPr lang="en-US" dirty="0"/>
              <a:t> reflected in stabilization of peak VO</a:t>
            </a:r>
            <a:r>
              <a:rPr lang="en-US" baseline="-25000" dirty="0"/>
              <a:t>2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12CA20C-96E0-38FB-4B29-333997A2F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Hypothesis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4C8DC7-6F91-FC4A-4EA8-AA21841E3A61}"/>
              </a:ext>
            </a:extLst>
          </p:cNvPr>
          <p:cNvSpPr txBox="1"/>
          <p:nvPr/>
        </p:nvSpPr>
        <p:spPr>
          <a:xfrm>
            <a:off x="1270289" y="6193961"/>
            <a:ext cx="838076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Januzzi JL Jr, Butler J, Del Prato S, et al Am Heart J. 2023 Feb;256:25-36.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BA2ED36-732A-C452-C4F9-6EFCF5BA0919}"/>
              </a:ext>
            </a:extLst>
          </p:cNvPr>
          <p:cNvSpPr/>
          <p:nvPr/>
        </p:nvSpPr>
        <p:spPr>
          <a:xfrm>
            <a:off x="694267" y="1930400"/>
            <a:ext cx="10479088" cy="2065867"/>
          </a:xfrm>
          <a:prstGeom prst="rect">
            <a:avLst/>
          </a:prstGeom>
          <a:noFill/>
          <a:ln w="57150">
            <a:solidFill>
              <a:srgbClr val="992B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21D82761-C5ED-4312-77DF-D52A03A9A1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7896" y="247370"/>
            <a:ext cx="2577861" cy="792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374245"/>
      </p:ext>
    </p:extLst>
  </p:cSld>
  <p:clrMapOvr>
    <a:masterClrMapping/>
  </p:clrMapOvr>
  <p:transition>
    <p:randomBa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263C8C2-0D30-E515-2578-DDC319B1D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Inclusion/Exclusion Criteria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03AD710-8F63-0FFA-C123-B099CE7B5C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4015213"/>
              </p:ext>
            </p:extLst>
          </p:nvPr>
        </p:nvGraphicFramePr>
        <p:xfrm>
          <a:off x="4756869" y="1494542"/>
          <a:ext cx="7138798" cy="4363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62532">
                  <a:extLst>
                    <a:ext uri="{9D8B030D-6E8A-4147-A177-3AD203B41FA5}">
                      <a16:colId xmlns:a16="http://schemas.microsoft.com/office/drawing/2014/main" val="2267223427"/>
                    </a:ext>
                  </a:extLst>
                </a:gridCol>
                <a:gridCol w="3476266">
                  <a:extLst>
                    <a:ext uri="{9D8B030D-6E8A-4147-A177-3AD203B41FA5}">
                      <a16:colId xmlns:a16="http://schemas.microsoft.com/office/drawing/2014/main" val="35101511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Inclusion</a:t>
                      </a:r>
                    </a:p>
                  </a:txBody>
                  <a:tcPr>
                    <a:solidFill>
                      <a:srgbClr val="992B9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Exclusion</a:t>
                      </a:r>
                    </a:p>
                  </a:txBody>
                  <a:tcPr>
                    <a:solidFill>
                      <a:srgbClr val="992B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01004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Diagnosis of T2DM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On stable glucose lowering and RAS inhibition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Age ≥ 60 years </a:t>
                      </a:r>
                      <a:r>
                        <a:rPr lang="en-US" sz="1600" u="sng" dirty="0"/>
                        <a:t>or</a:t>
                      </a:r>
                      <a:r>
                        <a:rPr lang="en-US" sz="1600" dirty="0"/>
                        <a:t> Age ≥ 40 to &lt; 60 years and either duration of T2DM ≥ 10 years or eGFR&lt; 60 mL/min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err="1"/>
                        <a:t>DbCM</a:t>
                      </a:r>
                      <a:r>
                        <a:rPr lang="en-US" sz="1600" dirty="0"/>
                        <a:t>/Stage B HF with at least 1:</a:t>
                      </a:r>
                    </a:p>
                    <a:p>
                      <a:pPr marL="742950" lvl="1" indent="-285750">
                        <a:buFont typeface="Wingdings" panose="05000000000000000000" pitchFamily="2" charset="2"/>
                        <a:buChar char="v"/>
                      </a:pPr>
                      <a:r>
                        <a:rPr lang="en-US" sz="1600" dirty="0"/>
                        <a:t>GLS &lt; 16%</a:t>
                      </a:r>
                    </a:p>
                    <a:p>
                      <a:pPr marL="742950" lvl="1" indent="-285750">
                        <a:buFont typeface="Wingdings" panose="05000000000000000000" pitchFamily="2" charset="2"/>
                        <a:buChar char="v"/>
                      </a:pPr>
                      <a:r>
                        <a:rPr lang="en-US" sz="1600" dirty="0"/>
                        <a:t>Increased LVMi</a:t>
                      </a:r>
                    </a:p>
                    <a:p>
                      <a:pPr marL="742950" lvl="1" indent="-285750">
                        <a:buFont typeface="Wingdings" panose="05000000000000000000" pitchFamily="2" charset="2"/>
                        <a:buChar char="v"/>
                      </a:pPr>
                      <a:r>
                        <a:rPr lang="en-US" sz="1600" dirty="0"/>
                        <a:t>LAVi &gt; 34 mL/m2</a:t>
                      </a:r>
                    </a:p>
                    <a:p>
                      <a:pPr marL="742950" lvl="1" indent="-285750">
                        <a:buFont typeface="Wingdings" panose="05000000000000000000" pitchFamily="2" charset="2"/>
                        <a:buChar char="v"/>
                      </a:pPr>
                      <a:r>
                        <a:rPr lang="en-US" sz="1600" dirty="0"/>
                        <a:t>E/E’ ≥ 13</a:t>
                      </a:r>
                    </a:p>
                    <a:p>
                      <a:pPr marL="742950" lvl="1" indent="-285750">
                        <a:buFont typeface="Wingdings" panose="05000000000000000000" pitchFamily="2" charset="2"/>
                        <a:buChar char="v"/>
                      </a:pPr>
                      <a:r>
                        <a:rPr lang="en-US" sz="1600" dirty="0"/>
                        <a:t>RVSP&gt; 35 mmHg</a:t>
                      </a:r>
                    </a:p>
                    <a:p>
                      <a:pPr marL="742950" lvl="1" indent="-285750">
                        <a:buFont typeface="Wingdings" panose="05000000000000000000" pitchFamily="2" charset="2"/>
                        <a:buChar char="v"/>
                      </a:pPr>
                      <a:r>
                        <a:rPr lang="en-US" sz="1600" dirty="0"/>
                        <a:t>NT-proBNP ≥ 50 ng/L </a:t>
                      </a:r>
                    </a:p>
                    <a:p>
                      <a:pPr marL="742950" lvl="1" indent="-285750">
                        <a:buFont typeface="Wingdings" panose="05000000000000000000" pitchFamily="2" charset="2"/>
                        <a:buChar char="v"/>
                      </a:pPr>
                      <a:r>
                        <a:rPr lang="en-US" sz="1600" dirty="0"/>
                        <a:t>hs-cTnT ≥ 6 ng/L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Peak VO</a:t>
                      </a:r>
                      <a:r>
                        <a:rPr lang="en-US" sz="1600" baseline="-25000" dirty="0"/>
                        <a:t>2</a:t>
                      </a:r>
                      <a:r>
                        <a:rPr lang="en-US" sz="1600" dirty="0"/>
                        <a:t> &lt; 75% of predicted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RER ≥1.05</a:t>
                      </a:r>
                    </a:p>
                  </a:txBody>
                  <a:tcP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Known or suspected Stage C HF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Loop diuretic use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dirty="0"/>
                        <a:t>BP &gt; 140/&gt; 90 mmHg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dirty="0"/>
                        <a:t>HbA1c &gt;8.5%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Prior ACS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Severe CAD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Prior CABG or PCI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Severe valvular heart disease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Clinically significant arrhythmia including permanent AF or PAF requiring hospitalization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Prior stroke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BMI≥ 45 kg/m</a:t>
                      </a:r>
                      <a:r>
                        <a:rPr lang="en-US" sz="1600" baseline="30000" dirty="0"/>
                        <a:t>2</a:t>
                      </a:r>
                    </a:p>
                  </a:txBody>
                  <a:tcP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7439290"/>
                  </a:ext>
                </a:extLst>
              </a:tr>
            </a:tbl>
          </a:graphicData>
        </a:graphic>
      </p:graphicFrame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16C7AEC3-497B-2095-8753-EF6E51634E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7896" y="247370"/>
            <a:ext cx="2577861" cy="79208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7E84C65-F35D-2E47-27CB-1346C9307907}"/>
              </a:ext>
            </a:extLst>
          </p:cNvPr>
          <p:cNvSpPr txBox="1"/>
          <p:nvPr/>
        </p:nvSpPr>
        <p:spPr>
          <a:xfrm>
            <a:off x="252603" y="1585339"/>
            <a:ext cx="4504266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To be included, participants had T2DM and: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Stage B HF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  <a:defRPr/>
            </a:pPr>
            <a:r>
              <a:rPr lang="en-US" sz="2000" dirty="0">
                <a:solidFill>
                  <a:prstClr val="black"/>
                </a:solidFill>
              </a:rPr>
              <a:t>Reduced exercise capacity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No known ASCVD, valvular heart disease, or arrhythmia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Study participants were required to have: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  <a:defRPr/>
            </a:pPr>
            <a:r>
              <a:rPr lang="en-US" sz="2000" dirty="0">
                <a:solidFill>
                  <a:prstClr val="black"/>
                </a:solidFill>
                <a:latin typeface="Arial" panose="020B0604020202020204"/>
              </a:rPr>
              <a:t>Controlled blood pressure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  <a:defRPr/>
            </a:pPr>
            <a:r>
              <a:rPr lang="en-US" sz="2000" dirty="0">
                <a:solidFill>
                  <a:prstClr val="black"/>
                </a:solidFill>
                <a:latin typeface="Arial" panose="020B0604020202020204"/>
              </a:rPr>
              <a:t>HbA1c &lt;8.5%</a:t>
            </a: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2833C9D-6815-E307-5990-FAD33AA9493D}"/>
              </a:ext>
            </a:extLst>
          </p:cNvPr>
          <p:cNvSpPr txBox="1"/>
          <p:nvPr/>
        </p:nvSpPr>
        <p:spPr>
          <a:xfrm>
            <a:off x="1270289" y="6193961"/>
            <a:ext cx="838076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Januzzi JL Jr, Butler J, Del Prato S, et al Am Heart J. 2023 Feb;256:25-36.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9148642"/>
      </p:ext>
    </p:extLst>
  </p:cSld>
  <p:clrMapOvr>
    <a:masterClrMapping/>
  </p:clrMapOvr>
  <p:transition>
    <p:randomBa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4A2273D-A7B6-B410-9D53-82D309B288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Study Design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76E1970-1426-C7B9-FF59-23015A65D0AC}"/>
              </a:ext>
            </a:extLst>
          </p:cNvPr>
          <p:cNvSpPr txBox="1"/>
          <p:nvPr/>
        </p:nvSpPr>
        <p:spPr>
          <a:xfrm>
            <a:off x="1270289" y="6193961"/>
            <a:ext cx="838076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Januzzi JL Jr, Butler J, Del Prato S, et al Am Heart J. 2023 Feb;256:25-36.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7EE01BD-E420-563C-5972-E0D06D171920}"/>
              </a:ext>
            </a:extLst>
          </p:cNvPr>
          <p:cNvSpPr txBox="1"/>
          <p:nvPr/>
        </p:nvSpPr>
        <p:spPr>
          <a:xfrm>
            <a:off x="639637" y="4634890"/>
            <a:ext cx="11298478" cy="40011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uLnTx/>
                <a:uFillTx/>
                <a:ea typeface="+mn-ea"/>
                <a:cs typeface="Poppins semibold"/>
              </a:rPr>
              <a:t>Inclusion stratified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uLnTx/>
                <a:uFillTx/>
                <a:ea typeface="+mn-ea"/>
                <a:cs typeface="Poppins semibold"/>
              </a:rPr>
              <a:t> by region, baseline CPET result, and use of SGLT2 inhibitor or GLP-1RA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uLnTx/>
              <a:uFillTx/>
              <a:ea typeface="+mn-ea"/>
              <a:cs typeface="Poppins semibold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2508BD9-263B-CC39-59A6-D598C0CD162E}"/>
              </a:ext>
            </a:extLst>
          </p:cNvPr>
          <p:cNvSpPr txBox="1"/>
          <p:nvPr/>
        </p:nvSpPr>
        <p:spPr>
          <a:xfrm>
            <a:off x="2158658" y="4205014"/>
            <a:ext cx="25203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cs typeface="Poppins semibold"/>
              </a:rPr>
              <a:t>Twice-daily oral dosing 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AADC7CD-F3B5-8F9F-E682-BEABE8B4FFFC}"/>
              </a:ext>
            </a:extLst>
          </p:cNvPr>
          <p:cNvGrpSpPr/>
          <p:nvPr/>
        </p:nvGrpSpPr>
        <p:grpSpPr>
          <a:xfrm>
            <a:off x="210191" y="1445720"/>
            <a:ext cx="1695230" cy="2571328"/>
            <a:chOff x="210191" y="2264870"/>
            <a:chExt cx="1695230" cy="2571328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DA03EAB9-589A-7D4E-56CB-506842C0B699}"/>
                </a:ext>
              </a:extLst>
            </p:cNvPr>
            <p:cNvSpPr txBox="1"/>
            <p:nvPr/>
          </p:nvSpPr>
          <p:spPr>
            <a:xfrm>
              <a:off x="210191" y="2264870"/>
              <a:ext cx="1300356" cy="369332"/>
            </a:xfrm>
            <a:prstGeom prst="rect">
              <a:avLst/>
            </a:prstGeom>
            <a:solidFill>
              <a:srgbClr val="992B9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Screening</a:t>
              </a: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F4263D9C-BC72-9ED6-FD88-E02E28E51558}"/>
                </a:ext>
              </a:extLst>
            </p:cNvPr>
            <p:cNvGrpSpPr/>
            <p:nvPr/>
          </p:nvGrpSpPr>
          <p:grpSpPr>
            <a:xfrm>
              <a:off x="567982" y="2912769"/>
              <a:ext cx="1337439" cy="1923429"/>
              <a:chOff x="567982" y="2912769"/>
              <a:chExt cx="1337439" cy="1923429"/>
            </a:xfrm>
          </p:grpSpPr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84639B7F-F2DA-3F94-B2CF-FB8AD65BAC37}"/>
                  </a:ext>
                </a:extLst>
              </p:cNvPr>
              <p:cNvSpPr txBox="1"/>
              <p:nvPr/>
            </p:nvSpPr>
            <p:spPr>
              <a:xfrm rot="16200000">
                <a:off x="-101345" y="3582096"/>
                <a:ext cx="1923429" cy="584775"/>
              </a:xfrm>
              <a:prstGeom prst="rect">
                <a:avLst/>
              </a:prstGeom>
              <a:solidFill>
                <a:srgbClr val="24B358"/>
              </a:solidFill>
              <a:ln w="57150">
                <a:solidFill>
                  <a:srgbClr val="24B358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CPET</a:t>
                </a:r>
                <a:endParaRPr 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C837C379-F3AB-6F95-AD0B-30980EEB3538}"/>
                  </a:ext>
                </a:extLst>
              </p:cNvPr>
              <p:cNvCxnSpPr>
                <a:cxnSpLocks/>
                <a:stCxn id="34" idx="2"/>
                <a:endCxn id="6" idx="2"/>
              </p:cNvCxnSpPr>
              <p:nvPr/>
            </p:nvCxnSpPr>
            <p:spPr>
              <a:xfrm>
                <a:off x="1152757" y="3874483"/>
                <a:ext cx="752664" cy="992"/>
              </a:xfrm>
              <a:prstGeom prst="line">
                <a:avLst/>
              </a:prstGeom>
              <a:ln w="57150">
                <a:solidFill>
                  <a:srgbClr val="992B9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28B54D3-0334-77FE-30B1-E18347D24EBF}"/>
              </a:ext>
            </a:extLst>
          </p:cNvPr>
          <p:cNvGrpSpPr/>
          <p:nvPr/>
        </p:nvGrpSpPr>
        <p:grpSpPr>
          <a:xfrm>
            <a:off x="1905421" y="1445720"/>
            <a:ext cx="8819394" cy="2572319"/>
            <a:chOff x="1905421" y="2264870"/>
            <a:chExt cx="8819394" cy="2572319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5A122AE7-D5D3-1FF7-CA74-DC02A996711D}"/>
                </a:ext>
              </a:extLst>
            </p:cNvPr>
            <p:cNvSpPr txBox="1"/>
            <p:nvPr/>
          </p:nvSpPr>
          <p:spPr>
            <a:xfrm>
              <a:off x="6547126" y="2264870"/>
              <a:ext cx="4177689" cy="411488"/>
            </a:xfrm>
            <a:prstGeom prst="rect">
              <a:avLst/>
            </a:prstGeom>
            <a:solidFill>
              <a:srgbClr val="992B9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Study completion: 15 months</a:t>
              </a:r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BB99911D-13AB-8299-3E9F-ACAA7A9F11A0}"/>
                </a:ext>
              </a:extLst>
            </p:cNvPr>
            <p:cNvGrpSpPr/>
            <p:nvPr/>
          </p:nvGrpSpPr>
          <p:grpSpPr>
            <a:xfrm>
              <a:off x="1905421" y="2498230"/>
              <a:ext cx="7022938" cy="2338959"/>
              <a:chOff x="1905421" y="2498230"/>
              <a:chExt cx="7022938" cy="2338959"/>
            </a:xfrm>
          </p:grpSpPr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19FDDE62-3511-2FA3-900D-24F2CC64D460}"/>
                  </a:ext>
                </a:extLst>
              </p:cNvPr>
              <p:cNvSpPr/>
              <p:nvPr/>
            </p:nvSpPr>
            <p:spPr>
              <a:xfrm>
                <a:off x="1905421" y="3469852"/>
                <a:ext cx="779932" cy="811245"/>
              </a:xfrm>
              <a:prstGeom prst="ellipse">
                <a:avLst/>
              </a:prstGeom>
              <a:solidFill>
                <a:srgbClr val="992B9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R</a:t>
                </a:r>
              </a:p>
            </p:txBody>
          </p:sp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775A16DE-53A3-73A0-0CF4-A22E5CE730EE}"/>
                  </a:ext>
                </a:extLst>
              </p:cNvPr>
              <p:cNvCxnSpPr>
                <a:cxnSpLocks/>
                <a:stCxn id="6" idx="0"/>
              </p:cNvCxnSpPr>
              <p:nvPr/>
            </p:nvCxnSpPr>
            <p:spPr>
              <a:xfrm flipV="1">
                <a:off x="2295387" y="2918736"/>
                <a:ext cx="486407" cy="551116"/>
              </a:xfrm>
              <a:prstGeom prst="line">
                <a:avLst/>
              </a:prstGeom>
              <a:ln w="57150">
                <a:solidFill>
                  <a:srgbClr val="992B9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48A0D99C-1FDC-9380-F5E2-55ED70250387}"/>
                  </a:ext>
                </a:extLst>
              </p:cNvPr>
              <p:cNvCxnSpPr>
                <a:cxnSpLocks/>
                <a:stCxn id="6" idx="4"/>
              </p:cNvCxnSpPr>
              <p:nvPr/>
            </p:nvCxnSpPr>
            <p:spPr>
              <a:xfrm>
                <a:off x="2295387" y="4281097"/>
                <a:ext cx="463425" cy="544423"/>
              </a:xfrm>
              <a:prstGeom prst="line">
                <a:avLst/>
              </a:prstGeom>
              <a:ln w="57150">
                <a:solidFill>
                  <a:srgbClr val="992B9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12078402-F2B2-A1B3-E35C-9BAC121B050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758812" y="2916095"/>
                <a:ext cx="5550882" cy="9057"/>
              </a:xfrm>
              <a:prstGeom prst="line">
                <a:avLst/>
              </a:prstGeom>
              <a:ln w="57150">
                <a:solidFill>
                  <a:srgbClr val="992B9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1C968CC0-BD8C-766B-C02B-2C863EACAA6E}"/>
                  </a:ext>
                </a:extLst>
              </p:cNvPr>
              <p:cNvCxnSpPr>
                <a:cxnSpLocks/>
                <a:stCxn id="6" idx="6"/>
                <a:endCxn id="33" idx="0"/>
              </p:cNvCxnSpPr>
              <p:nvPr/>
            </p:nvCxnSpPr>
            <p:spPr>
              <a:xfrm flipV="1">
                <a:off x="2685353" y="3875474"/>
                <a:ext cx="5658231" cy="1"/>
              </a:xfrm>
              <a:prstGeom prst="line">
                <a:avLst/>
              </a:prstGeom>
              <a:ln w="57150">
                <a:solidFill>
                  <a:srgbClr val="992B9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7E9F3721-71DF-96BB-4514-0DCEB42EE996}"/>
                  </a:ext>
                </a:extLst>
              </p:cNvPr>
              <p:cNvSpPr txBox="1"/>
              <p:nvPr/>
            </p:nvSpPr>
            <p:spPr>
              <a:xfrm>
                <a:off x="2822108" y="2498230"/>
                <a:ext cx="2133253" cy="4114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AT-001 1500 mg</a:t>
                </a: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53564C1D-8F26-635E-27E0-A429E630D7FA}"/>
                  </a:ext>
                </a:extLst>
              </p:cNvPr>
              <p:cNvSpPr txBox="1"/>
              <p:nvPr/>
            </p:nvSpPr>
            <p:spPr>
              <a:xfrm>
                <a:off x="2822108" y="3464297"/>
                <a:ext cx="2133253" cy="4114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AT-001 1000 mg</a:t>
                </a: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FA17A0ED-C93A-4107-73EF-B1C12C54746B}"/>
                  </a:ext>
                </a:extLst>
              </p:cNvPr>
              <p:cNvSpPr txBox="1"/>
              <p:nvPr/>
            </p:nvSpPr>
            <p:spPr>
              <a:xfrm>
                <a:off x="2822108" y="4407090"/>
                <a:ext cx="1193489" cy="4114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Placebo</a:t>
                </a:r>
              </a:p>
            </p:txBody>
          </p: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6D35F872-8F2B-4282-9EB1-B45654287DF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40645" y="4825520"/>
                <a:ext cx="5602939" cy="11669"/>
              </a:xfrm>
              <a:prstGeom prst="line">
                <a:avLst/>
              </a:prstGeom>
              <a:ln w="57150">
                <a:solidFill>
                  <a:srgbClr val="992B9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CE88B7B1-89F3-A252-3347-E18EA233D4D8}"/>
                  </a:ext>
                </a:extLst>
              </p:cNvPr>
              <p:cNvSpPr txBox="1"/>
              <p:nvPr/>
            </p:nvSpPr>
            <p:spPr>
              <a:xfrm rot="16200000">
                <a:off x="7674257" y="3583087"/>
                <a:ext cx="1923429" cy="584775"/>
              </a:xfrm>
              <a:prstGeom prst="rect">
                <a:avLst/>
              </a:prstGeom>
              <a:solidFill>
                <a:srgbClr val="24B358"/>
              </a:solidFill>
              <a:ln w="76200">
                <a:solidFill>
                  <a:srgbClr val="24B358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CPET</a:t>
                </a:r>
                <a:endParaRPr 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4C796BCB-BED9-0BAC-BC46-3CA4B2973F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7896" y="247370"/>
            <a:ext cx="2577861" cy="79208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C29475F-B259-065C-293F-FD7F9A5EA0CA}"/>
              </a:ext>
            </a:extLst>
          </p:cNvPr>
          <p:cNvSpPr txBox="1"/>
          <p:nvPr/>
        </p:nvSpPr>
        <p:spPr>
          <a:xfrm>
            <a:off x="367447" y="5783560"/>
            <a:ext cx="110110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CPET denotes: cardiopulmonary exercise test; SGLT2 denotes: sodium/glucose cotransporter 2; GLP-1RA denotes: glucagon like peptide receptor agonist-1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0117502-3ED3-190F-E974-60A17C9FED5B}"/>
              </a:ext>
            </a:extLst>
          </p:cNvPr>
          <p:cNvSpPr txBox="1"/>
          <p:nvPr/>
        </p:nvSpPr>
        <p:spPr>
          <a:xfrm>
            <a:off x="9253204" y="2362835"/>
            <a:ext cx="2684911" cy="1384995"/>
          </a:xfrm>
          <a:prstGeom prst="rect">
            <a:avLst/>
          </a:prstGeom>
          <a:solidFill>
            <a:srgbClr val="992B9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</a:rPr>
              <a:t>A sample size of 181 patients per treatment group was calculated to provide the analysis &gt;90% power to detect a difference in peak VO</a:t>
            </a:r>
            <a:r>
              <a:rPr lang="en-US" sz="1400" b="1" baseline="-25000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</a:rPr>
              <a:t>2</a:t>
            </a:r>
            <a:r>
              <a:rPr lang="en-US" sz="1400" b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</a:rPr>
              <a:t> of 1.2 mL/kg/min</a:t>
            </a:r>
            <a:endParaRPr lang="en-US" sz="1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D484E1F-D0FD-6B55-26EE-745903FCCDA1}"/>
              </a:ext>
            </a:extLst>
          </p:cNvPr>
          <p:cNvSpPr txBox="1"/>
          <p:nvPr/>
        </p:nvSpPr>
        <p:spPr>
          <a:xfrm>
            <a:off x="367447" y="5239688"/>
            <a:ext cx="11378310" cy="307777"/>
          </a:xfrm>
          <a:prstGeom prst="rect">
            <a:avLst/>
          </a:prstGeom>
          <a:solidFill>
            <a:srgbClr val="992B9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+mj-lt"/>
                <a:ea typeface="Calibri" panose="020F0502020204030204" pitchFamily="34" charset="0"/>
              </a:rPr>
              <a:t>Owing to COVID-19 related delays, a planned extension to </a:t>
            </a:r>
            <a:r>
              <a:rPr lang="en-US" sz="1400" b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</a:rPr>
              <a:t>27 months if the primary endpoint was neutral at 15 months was removed</a:t>
            </a:r>
            <a:endParaRPr lang="en-US" sz="14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61905872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DCC9B8-D3F6-153D-6823-CAA0EE4152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9F6269-033F-B0DC-1D07-D4970F7992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u="sng" dirty="0"/>
              <a:t>Primary endpoint</a:t>
            </a:r>
            <a:r>
              <a:rPr lang="en-US" dirty="0"/>
              <a:t>: change in peak VO</a:t>
            </a:r>
            <a:r>
              <a:rPr lang="en-US" baseline="-25000" dirty="0"/>
              <a:t>2</a:t>
            </a:r>
            <a:r>
              <a:rPr lang="en-US" dirty="0"/>
              <a:t> from baseline to 15 months between placebo and high dose AT-001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Prespecified sub-groups: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sz="2400" dirty="0"/>
              <a:t>Region of enrollment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sz="2400" dirty="0"/>
              <a:t>Sex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sz="2400" dirty="0"/>
              <a:t>CPET parameters (peak VO</a:t>
            </a:r>
            <a:r>
              <a:rPr lang="en-US" sz="2400" baseline="-25000" dirty="0"/>
              <a:t>2</a:t>
            </a:r>
            <a:r>
              <a:rPr lang="en-US" sz="2400" dirty="0"/>
              <a:t>, RER)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sz="2400" dirty="0"/>
              <a:t>Hemoglobin A1c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sz="2400" dirty="0"/>
              <a:t>Baseline NT-proBNP and/or hs-cTnT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sz="2400" dirty="0"/>
              <a:t>Baseline use versus non-use of SGLT2 inhibitor and/or GLP-1 RA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DFABE72-26A2-1534-42E8-99602E0FA1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Endpoints</a:t>
            </a:r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AD5E291C-DAEB-AECD-FBA3-882C1142C1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7896" y="247370"/>
            <a:ext cx="2577861" cy="79208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5BD9873-5F03-64C2-37B7-27116B5FBE3A}"/>
              </a:ext>
            </a:extLst>
          </p:cNvPr>
          <p:cNvSpPr txBox="1"/>
          <p:nvPr/>
        </p:nvSpPr>
        <p:spPr>
          <a:xfrm>
            <a:off x="1270289" y="6193961"/>
            <a:ext cx="838076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Januzzi JL Jr, Butler J, Del Prato S, et al Am Heart J. 2023 Feb;256:25-36.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836918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UDO.tZf2DNx_sROi0FWK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1kOA2qJo2xnY69ed2DYx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1kOA2qJo2xnY69ed2DYx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1kOA2qJo2xnY69ed2DYx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YOUT" val="ppLayoutCustom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sCOLqFaxPsQal7RChZ_3g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4650</TotalTime>
  <Words>2713</Words>
  <Application>Microsoft Office PowerPoint</Application>
  <PresentationFormat>Widescreen</PresentationFormat>
  <Paragraphs>409</Paragraphs>
  <Slides>23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7" baseType="lpstr">
      <vt:lpstr>Arial</vt:lpstr>
      <vt:lpstr>Arial Narrow</vt:lpstr>
      <vt:lpstr>Calibri</vt:lpstr>
      <vt:lpstr>Inter</vt:lpstr>
      <vt:lpstr>Noto Sans</vt:lpstr>
      <vt:lpstr>Poppins</vt:lpstr>
      <vt:lpstr>Poppins SemiBold</vt:lpstr>
      <vt:lpstr>Poppins SemiBold</vt:lpstr>
      <vt:lpstr>Roboto</vt:lpstr>
      <vt:lpstr>Times New Roman</vt:lpstr>
      <vt:lpstr>Wingdings</vt:lpstr>
      <vt:lpstr>1_Office Theme</vt:lpstr>
      <vt:lpstr>think-cell Slide</vt:lpstr>
      <vt:lpstr>Bitmap Image</vt:lpstr>
      <vt:lpstr>A Selective Aldose Reductase Inhibitor for the Treatment of Diabetic Cardiomyopathy</vt:lpstr>
      <vt:lpstr>Disclosures</vt:lpstr>
      <vt:lpstr>Introduction</vt:lpstr>
      <vt:lpstr>Pathogenesis of DbCM &amp; Hyperactivation of Polyol Pathway1,2</vt:lpstr>
      <vt:lpstr>Blocking aldose reductase in DBCM</vt:lpstr>
      <vt:lpstr>Hypothesis</vt:lpstr>
      <vt:lpstr>Key Inclusion/Exclusion Criteria</vt:lpstr>
      <vt:lpstr>Study Design</vt:lpstr>
      <vt:lpstr>Endpoints</vt:lpstr>
      <vt:lpstr>Endpoints</vt:lpstr>
      <vt:lpstr>Sites/enrollment: 62 sites</vt:lpstr>
      <vt:lpstr>Baseline characteristics</vt:lpstr>
      <vt:lpstr>Baseline characteristics, objective results</vt:lpstr>
      <vt:lpstr>Change in Peak VO2 by 15 months</vt:lpstr>
      <vt:lpstr>Change in Peak VO2 by 15 months</vt:lpstr>
      <vt:lpstr>Change in Peak VO2 by 15 months</vt:lpstr>
      <vt:lpstr>Change in Peak VO2 by 15 months</vt:lpstr>
      <vt:lpstr>Change in Peak VO2 in those not receiving SGLT2 inhibitors or GLP1-RA*</vt:lpstr>
      <vt:lpstr>Secondary endpoints</vt:lpstr>
      <vt:lpstr>Development of HF symptoms or signs</vt:lpstr>
      <vt:lpstr>Safety, adverse events occurring in &gt;5%</vt:lpstr>
      <vt:lpstr>Conclusions</vt:lpstr>
      <vt:lpstr>Conclusions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Januzzi, James L.,JR,MD</dc:creator>
  <cp:lastModifiedBy>James Januzzi</cp:lastModifiedBy>
  <cp:revision>9</cp:revision>
  <dcterms:created xsi:type="dcterms:W3CDTF">2024-03-03T11:57:35Z</dcterms:created>
  <dcterms:modified xsi:type="dcterms:W3CDTF">2024-04-04T02:02:50Z</dcterms:modified>
</cp:coreProperties>
</file>