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3" r:id="rId5"/>
    <p:sldMasterId id="2147483675" r:id="rId6"/>
    <p:sldMasterId id="214748368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gOBRzZbpLeAp8tV/rgd7pHYoOG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7702F2C-DA2B-4A63-94E8-8BDD87AB7FE2}">
  <a:tblStyle styleId="{A7702F2C-DA2B-4A63-94E8-8BDD87AB7FE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customschemas.google.com/relationships/presentationmetadata" Target="metadata"/><Relationship Id="rId16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5" name="Google Shape;39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96" name="Google Shape;396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4" name="Google Shape;40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/>
              <a:t>All-cause mortality was higher in the placebo group (4/11; 36%) than in the acoramidis group (5/41; 12%)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4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4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/>
          <p:nvPr/>
        </p:nvSpPr>
        <p:spPr>
          <a:xfrm>
            <a:off x="1" y="2"/>
            <a:ext cx="12192000" cy="6858000"/>
          </a:xfrm>
          <a:prstGeom prst="rect">
            <a:avLst/>
          </a:prstGeom>
          <a:solidFill>
            <a:srgbClr val="0E2A5B"/>
          </a:solidFill>
          <a:ln cap="flat" cmpd="sng" w="12700">
            <a:solidFill>
              <a:srgbClr val="76A1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0"/>
          <p:cNvSpPr txBox="1"/>
          <p:nvPr>
            <p:ph type="ctrTitle"/>
          </p:nvPr>
        </p:nvSpPr>
        <p:spPr>
          <a:xfrm>
            <a:off x="516367" y="1922944"/>
            <a:ext cx="11122137" cy="154103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subTitle"/>
          </p:nvPr>
        </p:nvSpPr>
        <p:spPr>
          <a:xfrm>
            <a:off x="516367" y="3870979"/>
            <a:ext cx="11122137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350"/>
              <a:buNone/>
              <a:defRPr sz="1350"/>
            </a:lvl3pPr>
            <a:lvl4pPr lvl="3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cxnSp>
        <p:nvCxnSpPr>
          <p:cNvPr id="20" name="Google Shape;20;p10"/>
          <p:cNvCxnSpPr/>
          <p:nvPr/>
        </p:nvCxnSpPr>
        <p:spPr>
          <a:xfrm>
            <a:off x="516367" y="3657600"/>
            <a:ext cx="11675633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1" name="Google Shape;2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6370" y="595279"/>
            <a:ext cx="2935679" cy="1037754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0"/>
          <p:cNvSpPr txBox="1"/>
          <p:nvPr/>
        </p:nvSpPr>
        <p:spPr>
          <a:xfrm>
            <a:off x="3075816" y="6611779"/>
            <a:ext cx="604036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– For Internal Use Only – Not for distribution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" name="Google Shape;23;p10"/>
          <p:cNvGrpSpPr/>
          <p:nvPr/>
        </p:nvGrpSpPr>
        <p:grpSpPr>
          <a:xfrm>
            <a:off x="12589189" y="139420"/>
            <a:ext cx="746581" cy="3443948"/>
            <a:chOff x="12589189" y="139420"/>
            <a:chExt cx="746581" cy="3443948"/>
          </a:xfrm>
        </p:grpSpPr>
        <p:sp>
          <p:nvSpPr>
            <p:cNvPr id="24" name="Google Shape;24;p10"/>
            <p:cNvSpPr/>
            <p:nvPr/>
          </p:nvSpPr>
          <p:spPr>
            <a:xfrm>
              <a:off x="12589189" y="1462633"/>
              <a:ext cx="746579" cy="356453"/>
            </a:xfrm>
            <a:prstGeom prst="rect">
              <a:avLst/>
            </a:prstGeom>
            <a:solidFill>
              <a:srgbClr val="3A79D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Calibri"/>
                <a:buNone/>
              </a:pPr>
              <a:r>
                <a:rPr b="0" i="0" lang="en-US" sz="8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58, 121, 211</a:t>
              </a:r>
              <a:endParaRPr/>
            </a:p>
          </p:txBody>
        </p:sp>
        <p:sp>
          <p:nvSpPr>
            <p:cNvPr id="25" name="Google Shape;25;p10"/>
            <p:cNvSpPr/>
            <p:nvPr/>
          </p:nvSpPr>
          <p:spPr>
            <a:xfrm>
              <a:off x="12589190" y="139420"/>
              <a:ext cx="746579" cy="356453"/>
            </a:xfrm>
            <a:prstGeom prst="rect">
              <a:avLst/>
            </a:prstGeom>
            <a:solidFill>
              <a:srgbClr val="0E2A5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Calibri"/>
                <a:buNone/>
              </a:pPr>
              <a:r>
                <a:rPr b="0" i="0" lang="en-US" sz="8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14, 42, 91</a:t>
              </a:r>
              <a:endParaRPr/>
            </a:p>
          </p:txBody>
        </p:sp>
        <p:sp>
          <p:nvSpPr>
            <p:cNvPr id="26" name="Google Shape;26;p10"/>
            <p:cNvSpPr/>
            <p:nvPr/>
          </p:nvSpPr>
          <p:spPr>
            <a:xfrm>
              <a:off x="12589189" y="580491"/>
              <a:ext cx="746579" cy="356453"/>
            </a:xfrm>
            <a:prstGeom prst="rect">
              <a:avLst/>
            </a:prstGeom>
            <a:solidFill>
              <a:srgbClr val="A3DD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Calibri"/>
                <a:buNone/>
              </a:pPr>
              <a:r>
                <a:rPr b="0" i="0" lang="en-US" sz="8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163, 221, 245</a:t>
              </a:r>
              <a:endParaRPr/>
            </a:p>
          </p:txBody>
        </p:sp>
        <p:sp>
          <p:nvSpPr>
            <p:cNvPr id="27" name="Google Shape;27;p10"/>
            <p:cNvSpPr/>
            <p:nvPr/>
          </p:nvSpPr>
          <p:spPr>
            <a:xfrm>
              <a:off x="12589191" y="1903704"/>
              <a:ext cx="746579" cy="356453"/>
            </a:xfrm>
            <a:prstGeom prst="rect">
              <a:avLst/>
            </a:prstGeom>
            <a:solidFill>
              <a:srgbClr val="06249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Calibri"/>
                <a:buNone/>
              </a:pPr>
              <a:r>
                <a:rPr b="0" i="0" lang="en-US" sz="8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6, 36, 145</a:t>
              </a:r>
              <a:endParaRPr/>
            </a:p>
          </p:txBody>
        </p:sp>
        <p:sp>
          <p:nvSpPr>
            <p:cNvPr id="28" name="Google Shape;28;p10"/>
            <p:cNvSpPr/>
            <p:nvPr/>
          </p:nvSpPr>
          <p:spPr>
            <a:xfrm>
              <a:off x="12589191" y="3226915"/>
              <a:ext cx="746579" cy="356453"/>
            </a:xfrm>
            <a:prstGeom prst="rect">
              <a:avLst/>
            </a:prstGeom>
            <a:solidFill>
              <a:srgbClr val="F5F5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Calibri"/>
                <a:buNone/>
              </a:pPr>
              <a:r>
                <a:rPr b="0" i="0" lang="en-US" sz="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245, 245, 245</a:t>
              </a:r>
              <a:endParaRPr/>
            </a:p>
          </p:txBody>
        </p:sp>
        <p:sp>
          <p:nvSpPr>
            <p:cNvPr id="29" name="Google Shape;29;p10"/>
            <p:cNvSpPr/>
            <p:nvPr/>
          </p:nvSpPr>
          <p:spPr>
            <a:xfrm>
              <a:off x="12589191" y="2785846"/>
              <a:ext cx="746579" cy="356453"/>
            </a:xfrm>
            <a:prstGeom prst="rect">
              <a:avLst/>
            </a:prstGeom>
            <a:solidFill>
              <a:srgbClr val="99A0A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Calibri"/>
                <a:buNone/>
              </a:pPr>
              <a:r>
                <a:rPr b="0" i="0" lang="en-US" sz="8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153, 160, 163</a:t>
              </a:r>
              <a:endParaRPr/>
            </a:p>
          </p:txBody>
        </p:sp>
        <p:sp>
          <p:nvSpPr>
            <p:cNvPr id="30" name="Google Shape;30;p10"/>
            <p:cNvSpPr/>
            <p:nvPr/>
          </p:nvSpPr>
          <p:spPr>
            <a:xfrm>
              <a:off x="12589191" y="2344775"/>
              <a:ext cx="746579" cy="356453"/>
            </a:xfrm>
            <a:prstGeom prst="rect">
              <a:avLst/>
            </a:prstGeom>
            <a:solidFill>
              <a:srgbClr val="9FB3F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Calibri"/>
                <a:buNone/>
              </a:pPr>
              <a:r>
                <a:rPr b="0" i="0" lang="en-US" sz="8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159, 179, 251</a:t>
              </a:r>
              <a:endParaRPr/>
            </a:p>
          </p:txBody>
        </p:sp>
        <p:sp>
          <p:nvSpPr>
            <p:cNvPr id="31" name="Google Shape;31;p10"/>
            <p:cNvSpPr/>
            <p:nvPr/>
          </p:nvSpPr>
          <p:spPr>
            <a:xfrm>
              <a:off x="12589189" y="1021562"/>
              <a:ext cx="746579" cy="356453"/>
            </a:xfrm>
            <a:prstGeom prst="rect">
              <a:avLst/>
            </a:prstGeom>
            <a:solidFill>
              <a:srgbClr val="E3244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Calibri"/>
                <a:buNone/>
              </a:pPr>
              <a:r>
                <a:rPr b="0" i="0" lang="en-US" sz="8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227, 36, 73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1"/>
          <p:cNvSpPr txBox="1"/>
          <p:nvPr>
            <p:ph idx="12" type="sldNum"/>
          </p:nvPr>
        </p:nvSpPr>
        <p:spPr>
          <a:xfrm>
            <a:off x="11877340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1" name="Google Shape;81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21692" y="6319964"/>
            <a:ext cx="1011540" cy="357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keaway">
  <p:cSld name="Takeawa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2"/>
          <p:cNvSpPr txBox="1"/>
          <p:nvPr>
            <p:ph type="title"/>
          </p:nvPr>
        </p:nvSpPr>
        <p:spPr>
          <a:xfrm>
            <a:off x="341520" y="163721"/>
            <a:ext cx="11508961" cy="80147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Arial"/>
              <a:buNone/>
              <a:defRPr b="1" sz="3000">
                <a:solidFill>
                  <a:srgbClr val="0E295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2"/>
          <p:cNvSpPr txBox="1"/>
          <p:nvPr>
            <p:ph idx="1" type="body"/>
          </p:nvPr>
        </p:nvSpPr>
        <p:spPr>
          <a:xfrm>
            <a:off x="341520" y="2184401"/>
            <a:ext cx="5628862" cy="32449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32"/>
          <p:cNvSpPr txBox="1"/>
          <p:nvPr>
            <p:ph idx="2" type="body"/>
          </p:nvPr>
        </p:nvSpPr>
        <p:spPr>
          <a:xfrm>
            <a:off x="6221619" y="2184401"/>
            <a:ext cx="5628862" cy="32449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>
                <a:solidFill>
                  <a:srgbClr val="36393B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solidFill>
                  <a:srgbClr val="36393B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solidFill>
                  <a:srgbClr val="36393B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solidFill>
                  <a:srgbClr val="36393B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32"/>
          <p:cNvSpPr txBox="1"/>
          <p:nvPr>
            <p:ph idx="3" type="body"/>
          </p:nvPr>
        </p:nvSpPr>
        <p:spPr>
          <a:xfrm>
            <a:off x="341520" y="1612899"/>
            <a:ext cx="5628862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None/>
              <a:defRPr b="1" sz="2000">
                <a:solidFill>
                  <a:srgbClr val="0E2A5B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32"/>
          <p:cNvSpPr txBox="1"/>
          <p:nvPr>
            <p:ph idx="4" type="body"/>
          </p:nvPr>
        </p:nvSpPr>
        <p:spPr>
          <a:xfrm>
            <a:off x="6221619" y="1612899"/>
            <a:ext cx="5628862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None/>
              <a:defRPr b="1" sz="2000">
                <a:solidFill>
                  <a:srgbClr val="0E2A5B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8" name="Google Shape;88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32610" y="6450433"/>
            <a:ext cx="231688" cy="17695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32"/>
          <p:cNvSpPr txBox="1"/>
          <p:nvPr>
            <p:ph idx="5" type="body"/>
          </p:nvPr>
        </p:nvSpPr>
        <p:spPr>
          <a:xfrm>
            <a:off x="341520" y="5708262"/>
            <a:ext cx="1150896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b="1" sz="25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32"/>
          <p:cNvSpPr txBox="1"/>
          <p:nvPr>
            <p:ph idx="11" type="ftr"/>
          </p:nvPr>
        </p:nvSpPr>
        <p:spPr>
          <a:xfrm>
            <a:off x="341520" y="6356350"/>
            <a:ext cx="80585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92" name="Google Shape;92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32610" y="6450433"/>
            <a:ext cx="231688" cy="1769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Third">
  <p:cSld name="One Third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3"/>
          <p:cNvSpPr txBox="1"/>
          <p:nvPr>
            <p:ph type="title"/>
          </p:nvPr>
        </p:nvSpPr>
        <p:spPr>
          <a:xfrm>
            <a:off x="341520" y="163721"/>
            <a:ext cx="11508961" cy="80147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Arial"/>
              <a:buNone/>
              <a:defRPr b="1" sz="3000">
                <a:solidFill>
                  <a:srgbClr val="0E295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33"/>
          <p:cNvSpPr txBox="1"/>
          <p:nvPr>
            <p:ph idx="1" type="body"/>
          </p:nvPr>
        </p:nvSpPr>
        <p:spPr>
          <a:xfrm>
            <a:off x="341520" y="2184401"/>
            <a:ext cx="3557376" cy="399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33"/>
          <p:cNvSpPr txBox="1"/>
          <p:nvPr>
            <p:ph idx="2" type="body"/>
          </p:nvPr>
        </p:nvSpPr>
        <p:spPr>
          <a:xfrm>
            <a:off x="4127505" y="2184401"/>
            <a:ext cx="7722976" cy="399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>
                <a:solidFill>
                  <a:srgbClr val="36393B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solidFill>
                  <a:srgbClr val="36393B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solidFill>
                  <a:srgbClr val="36393B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solidFill>
                  <a:srgbClr val="36393B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33"/>
          <p:cNvSpPr txBox="1"/>
          <p:nvPr>
            <p:ph idx="3" type="body"/>
          </p:nvPr>
        </p:nvSpPr>
        <p:spPr>
          <a:xfrm>
            <a:off x="341520" y="1612899"/>
            <a:ext cx="3557376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None/>
              <a:defRPr b="1" sz="2000">
                <a:solidFill>
                  <a:srgbClr val="0E2A5B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33"/>
          <p:cNvSpPr txBox="1"/>
          <p:nvPr>
            <p:ph idx="4" type="body"/>
          </p:nvPr>
        </p:nvSpPr>
        <p:spPr>
          <a:xfrm>
            <a:off x="4127505" y="1612899"/>
            <a:ext cx="7722976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None/>
              <a:defRPr b="1" sz="2000">
                <a:solidFill>
                  <a:srgbClr val="0E2A5B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9" name="Google Shape;99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32610" y="6450433"/>
            <a:ext cx="231688" cy="17695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33"/>
          <p:cNvSpPr txBox="1"/>
          <p:nvPr>
            <p:ph idx="11" type="ftr"/>
          </p:nvPr>
        </p:nvSpPr>
        <p:spPr>
          <a:xfrm>
            <a:off x="341520" y="6356350"/>
            <a:ext cx="80585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02" name="Google Shape;102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32610" y="6450433"/>
            <a:ext cx="231688" cy="1769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 Layout">
  <p:cSld name="Two Content Layou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4"/>
          <p:cNvSpPr txBox="1"/>
          <p:nvPr>
            <p:ph type="title"/>
          </p:nvPr>
        </p:nvSpPr>
        <p:spPr>
          <a:xfrm>
            <a:off x="341520" y="163721"/>
            <a:ext cx="11508961" cy="80147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Arial"/>
              <a:buNone/>
              <a:defRPr b="1" sz="3000">
                <a:solidFill>
                  <a:srgbClr val="0E295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4"/>
          <p:cNvSpPr txBox="1"/>
          <p:nvPr>
            <p:ph idx="1" type="body"/>
          </p:nvPr>
        </p:nvSpPr>
        <p:spPr>
          <a:xfrm>
            <a:off x="341520" y="2184401"/>
            <a:ext cx="5628862" cy="399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34"/>
          <p:cNvSpPr txBox="1"/>
          <p:nvPr>
            <p:ph idx="2" type="body"/>
          </p:nvPr>
        </p:nvSpPr>
        <p:spPr>
          <a:xfrm>
            <a:off x="6221619" y="2184401"/>
            <a:ext cx="5628862" cy="399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>
                <a:solidFill>
                  <a:srgbClr val="36393B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solidFill>
                  <a:srgbClr val="36393B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solidFill>
                  <a:srgbClr val="36393B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36393B"/>
              </a:buClr>
              <a:buSzPts val="1600"/>
              <a:buFont typeface="Noto Sans Symbols"/>
              <a:buChar char="▪"/>
              <a:defRPr>
                <a:solidFill>
                  <a:srgbClr val="36393B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34"/>
          <p:cNvSpPr txBox="1"/>
          <p:nvPr>
            <p:ph idx="3" type="body"/>
          </p:nvPr>
        </p:nvSpPr>
        <p:spPr>
          <a:xfrm>
            <a:off x="341520" y="1612899"/>
            <a:ext cx="5628862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None/>
              <a:defRPr b="1" sz="2000">
                <a:solidFill>
                  <a:srgbClr val="0E2A5B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34"/>
          <p:cNvSpPr txBox="1"/>
          <p:nvPr>
            <p:ph idx="4" type="body"/>
          </p:nvPr>
        </p:nvSpPr>
        <p:spPr>
          <a:xfrm>
            <a:off x="6221619" y="1612899"/>
            <a:ext cx="5628862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None/>
              <a:defRPr b="1" sz="2000">
                <a:solidFill>
                  <a:srgbClr val="0E2A5B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9" name="Google Shape;109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32610" y="6450433"/>
            <a:ext cx="231688" cy="176959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" name="Google Shape;111;p34"/>
          <p:cNvSpPr txBox="1"/>
          <p:nvPr>
            <p:ph idx="5" type="body"/>
          </p:nvPr>
        </p:nvSpPr>
        <p:spPr>
          <a:xfrm>
            <a:off x="4170363" y="-836613"/>
            <a:ext cx="914400" cy="9144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34"/>
          <p:cNvSpPr txBox="1"/>
          <p:nvPr>
            <p:ph idx="11" type="ftr"/>
          </p:nvPr>
        </p:nvSpPr>
        <p:spPr>
          <a:xfrm>
            <a:off x="341520" y="6356350"/>
            <a:ext cx="80585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13" name="Google Shape;113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32610" y="6450433"/>
            <a:ext cx="231688" cy="1769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5"/>
          <p:cNvSpPr txBox="1"/>
          <p:nvPr>
            <p:ph type="title"/>
          </p:nvPr>
        </p:nvSpPr>
        <p:spPr>
          <a:xfrm>
            <a:off x="401621" y="365127"/>
            <a:ext cx="11388762" cy="6891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49"/>
              <a:buFont typeface="Arial"/>
              <a:buNone/>
              <a:defRPr sz="24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5"/>
          <p:cNvSpPr txBox="1"/>
          <p:nvPr>
            <p:ph idx="1" type="body"/>
          </p:nvPr>
        </p:nvSpPr>
        <p:spPr>
          <a:xfrm>
            <a:off x="401621" y="1497339"/>
            <a:ext cx="11388762" cy="4679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35"/>
          <p:cNvSpPr txBox="1"/>
          <p:nvPr>
            <p:ph idx="12" type="sldNum"/>
          </p:nvPr>
        </p:nvSpPr>
        <p:spPr>
          <a:xfrm>
            <a:off x="401619" y="6523666"/>
            <a:ext cx="157016" cy="15387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35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 type="obj">
  <p:cSld name="OBJEC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3000"/>
              <a:buFont typeface="Calibri"/>
              <a:buNone/>
              <a:defRPr b="1" i="0" sz="30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4" name="Google Shape;124;p12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5" name="Google Shape;125;p12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Google Shape;12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">
  <p:cSld name="3_Title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/>
          <p:nvPr>
            <p:ph type="title"/>
          </p:nvPr>
        </p:nvSpPr>
        <p:spPr>
          <a:xfrm>
            <a:off x="221673" y="242442"/>
            <a:ext cx="11734799" cy="8014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  <a:defRPr b="1" i="0" sz="3000" u="none" cap="none" strike="noStrike">
                <a:solidFill>
                  <a:srgbClr val="0E29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0" name="Google Shape;130;p13"/>
          <p:cNvSpPr txBox="1"/>
          <p:nvPr>
            <p:ph idx="12" type="sldNum"/>
          </p:nvPr>
        </p:nvSpPr>
        <p:spPr>
          <a:xfrm>
            <a:off x="11247438" y="6450433"/>
            <a:ext cx="433387" cy="176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Google Shape;131;p13"/>
          <p:cNvSpPr txBox="1"/>
          <p:nvPr>
            <p:ph idx="11" type="ftr"/>
          </p:nvPr>
        </p:nvSpPr>
        <p:spPr>
          <a:xfrm>
            <a:off x="221673" y="6450433"/>
            <a:ext cx="10889672" cy="1825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3"/>
          <p:cNvSpPr txBox="1"/>
          <p:nvPr>
            <p:ph idx="1" type="body"/>
          </p:nvPr>
        </p:nvSpPr>
        <p:spPr>
          <a:xfrm>
            <a:off x="221673" y="1288972"/>
            <a:ext cx="11734799" cy="42525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>
  <p:cSld name="Cover">
    <p:bg>
      <p:bgPr>
        <a:solidFill>
          <a:schemeClr val="lt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/>
          <p:nvPr/>
        </p:nvSpPr>
        <p:spPr>
          <a:xfrm>
            <a:off x="0" y="0"/>
            <a:ext cx="5738598" cy="6858000"/>
          </a:xfrm>
          <a:prstGeom prst="rect">
            <a:avLst/>
          </a:prstGeom>
          <a:solidFill>
            <a:srgbClr val="0E2A5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4"/>
          <p:cNvSpPr txBox="1"/>
          <p:nvPr/>
        </p:nvSpPr>
        <p:spPr>
          <a:xfrm>
            <a:off x="609600" y="4004973"/>
            <a:ext cx="340995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t/>
            </a:r>
            <a:endParaRPr b="1" i="0" sz="4000" u="none" cap="none" strike="noStrike">
              <a:solidFill>
                <a:srgbClr val="F5F5F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4"/>
          <p:cNvSpPr txBox="1"/>
          <p:nvPr>
            <p:ph idx="1" type="body"/>
          </p:nvPr>
        </p:nvSpPr>
        <p:spPr>
          <a:xfrm>
            <a:off x="409005" y="3699164"/>
            <a:ext cx="4786450" cy="140986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Google Shape;137;p14"/>
          <p:cNvSpPr txBox="1"/>
          <p:nvPr>
            <p:ph idx="2" type="body"/>
          </p:nvPr>
        </p:nvSpPr>
        <p:spPr>
          <a:xfrm>
            <a:off x="409005" y="5254169"/>
            <a:ext cx="4786450" cy="36648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">
  <p:cSld name="2_Title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/>
          <p:nvPr>
            <p:ph type="title"/>
          </p:nvPr>
        </p:nvSpPr>
        <p:spPr>
          <a:xfrm>
            <a:off x="221673" y="242442"/>
            <a:ext cx="11734799" cy="8014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  <a:defRPr b="1" i="0" sz="3000" u="none" cap="none" strike="noStrike">
                <a:solidFill>
                  <a:srgbClr val="0E29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0" name="Google Shape;140;p15"/>
          <p:cNvSpPr txBox="1"/>
          <p:nvPr>
            <p:ph idx="12" type="sldNum"/>
          </p:nvPr>
        </p:nvSpPr>
        <p:spPr>
          <a:xfrm>
            <a:off x="11247438" y="6450433"/>
            <a:ext cx="433387" cy="176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1" name="Google Shape;141;p15"/>
          <p:cNvSpPr txBox="1"/>
          <p:nvPr>
            <p:ph idx="11" type="ftr"/>
          </p:nvPr>
        </p:nvSpPr>
        <p:spPr>
          <a:xfrm>
            <a:off x="221673" y="6450433"/>
            <a:ext cx="10889672" cy="1825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 Layout">
  <p:cSld name="Two Content Layout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"/>
          <p:cNvSpPr txBox="1"/>
          <p:nvPr>
            <p:ph type="title"/>
          </p:nvPr>
        </p:nvSpPr>
        <p:spPr>
          <a:xfrm>
            <a:off x="221673" y="242442"/>
            <a:ext cx="11734799" cy="8014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  <a:defRPr b="1" i="0" sz="3000" u="none" cap="none" strike="noStrike">
                <a:solidFill>
                  <a:srgbClr val="0E29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4" name="Google Shape;144;p16"/>
          <p:cNvSpPr txBox="1"/>
          <p:nvPr>
            <p:ph idx="12" type="sldNum"/>
          </p:nvPr>
        </p:nvSpPr>
        <p:spPr>
          <a:xfrm>
            <a:off x="11247438" y="6450433"/>
            <a:ext cx="433387" cy="176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5" name="Google Shape;145;p16"/>
          <p:cNvSpPr txBox="1"/>
          <p:nvPr>
            <p:ph idx="11" type="ftr"/>
          </p:nvPr>
        </p:nvSpPr>
        <p:spPr>
          <a:xfrm>
            <a:off x="221673" y="6428955"/>
            <a:ext cx="10889672" cy="2040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16"/>
          <p:cNvSpPr txBox="1"/>
          <p:nvPr>
            <p:ph idx="1" type="body"/>
          </p:nvPr>
        </p:nvSpPr>
        <p:spPr>
          <a:xfrm>
            <a:off x="221673" y="1363518"/>
            <a:ext cx="5748709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7" name="Google Shape;147;p16"/>
          <p:cNvSpPr txBox="1"/>
          <p:nvPr>
            <p:ph idx="2" type="body"/>
          </p:nvPr>
        </p:nvSpPr>
        <p:spPr>
          <a:xfrm>
            <a:off x="6221618" y="1363518"/>
            <a:ext cx="5734853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8" name="Google Shape;148;p16"/>
          <p:cNvSpPr txBox="1"/>
          <p:nvPr>
            <p:ph idx="3" type="body"/>
          </p:nvPr>
        </p:nvSpPr>
        <p:spPr>
          <a:xfrm>
            <a:off x="221673" y="1905918"/>
            <a:ext cx="5748709" cy="36355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9" name="Google Shape;149;p16"/>
          <p:cNvSpPr txBox="1"/>
          <p:nvPr>
            <p:ph idx="4" type="body"/>
          </p:nvPr>
        </p:nvSpPr>
        <p:spPr>
          <a:xfrm>
            <a:off x="6221618" y="1905918"/>
            <a:ext cx="5734853" cy="36355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3"/>
          <p:cNvSpPr txBox="1"/>
          <p:nvPr>
            <p:ph type="ctrTitle"/>
          </p:nvPr>
        </p:nvSpPr>
        <p:spPr>
          <a:xfrm>
            <a:off x="516367" y="1922944"/>
            <a:ext cx="11122137" cy="154103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  <a:defRPr sz="32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1" type="subTitle"/>
          </p:nvPr>
        </p:nvSpPr>
        <p:spPr>
          <a:xfrm>
            <a:off x="516367" y="3870979"/>
            <a:ext cx="11122137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350"/>
              <a:buNone/>
              <a:defRPr sz="1350"/>
            </a:lvl3pPr>
            <a:lvl4pPr lvl="3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cxnSp>
        <p:nvCxnSpPr>
          <p:cNvPr id="35" name="Google Shape;35;p23"/>
          <p:cNvCxnSpPr/>
          <p:nvPr/>
        </p:nvCxnSpPr>
        <p:spPr>
          <a:xfrm>
            <a:off x="516369" y="3657600"/>
            <a:ext cx="11675633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36" name="Google Shape;36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6370" y="595280"/>
            <a:ext cx="2935679" cy="1037754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23"/>
          <p:cNvSpPr txBox="1"/>
          <p:nvPr/>
        </p:nvSpPr>
        <p:spPr>
          <a:xfrm>
            <a:off x="3075816" y="6611779"/>
            <a:ext cx="604036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Confidential – For Internal Use Only – Not for distribution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 Layout">
  <p:cSld name="1_Two Content Layou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 txBox="1"/>
          <p:nvPr>
            <p:ph type="title"/>
          </p:nvPr>
        </p:nvSpPr>
        <p:spPr>
          <a:xfrm>
            <a:off x="221673" y="242442"/>
            <a:ext cx="11734799" cy="8014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  <a:defRPr b="1" i="0" sz="3000" u="none" cap="none" strike="noStrike">
                <a:solidFill>
                  <a:srgbClr val="0E29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2" name="Google Shape;152;p17"/>
          <p:cNvSpPr txBox="1"/>
          <p:nvPr>
            <p:ph idx="12" type="sldNum"/>
          </p:nvPr>
        </p:nvSpPr>
        <p:spPr>
          <a:xfrm>
            <a:off x="11247438" y="6450433"/>
            <a:ext cx="433387" cy="176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3" name="Google Shape;153;p17"/>
          <p:cNvSpPr txBox="1"/>
          <p:nvPr>
            <p:ph idx="11" type="ftr"/>
          </p:nvPr>
        </p:nvSpPr>
        <p:spPr>
          <a:xfrm>
            <a:off x="221673" y="6450433"/>
            <a:ext cx="10889672" cy="1825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221673" y="1391226"/>
            <a:ext cx="7675418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5" name="Google Shape;155;p17"/>
          <p:cNvSpPr txBox="1"/>
          <p:nvPr>
            <p:ph idx="2" type="body"/>
          </p:nvPr>
        </p:nvSpPr>
        <p:spPr>
          <a:xfrm>
            <a:off x="221674" y="1962729"/>
            <a:ext cx="7675418" cy="35375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6" name="Google Shape;156;p17"/>
          <p:cNvSpPr txBox="1"/>
          <p:nvPr>
            <p:ph idx="3" type="body"/>
          </p:nvPr>
        </p:nvSpPr>
        <p:spPr>
          <a:xfrm>
            <a:off x="8152482" y="1962728"/>
            <a:ext cx="3803990" cy="3537526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keaway">
  <p:cSld name="Takeaway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idx="1" type="body"/>
          </p:nvPr>
        </p:nvSpPr>
        <p:spPr>
          <a:xfrm>
            <a:off x="221673" y="1425651"/>
            <a:ext cx="5748709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9" name="Google Shape;159;p18"/>
          <p:cNvSpPr txBox="1"/>
          <p:nvPr>
            <p:ph idx="2" type="body"/>
          </p:nvPr>
        </p:nvSpPr>
        <p:spPr>
          <a:xfrm>
            <a:off x="6221618" y="1425651"/>
            <a:ext cx="5734853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0" name="Google Shape;160;p18"/>
          <p:cNvSpPr txBox="1"/>
          <p:nvPr>
            <p:ph idx="3" type="body"/>
          </p:nvPr>
        </p:nvSpPr>
        <p:spPr>
          <a:xfrm>
            <a:off x="221673" y="5521014"/>
            <a:ext cx="117347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1" name="Google Shape;161;p18"/>
          <p:cNvSpPr txBox="1"/>
          <p:nvPr>
            <p:ph type="title"/>
          </p:nvPr>
        </p:nvSpPr>
        <p:spPr>
          <a:xfrm>
            <a:off x="221673" y="242442"/>
            <a:ext cx="11734799" cy="8014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  <a:defRPr b="1" i="0" sz="3000" u="none" cap="none" strike="noStrike">
                <a:solidFill>
                  <a:srgbClr val="0E29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2" name="Google Shape;162;p18"/>
          <p:cNvSpPr txBox="1"/>
          <p:nvPr>
            <p:ph idx="12" type="sldNum"/>
          </p:nvPr>
        </p:nvSpPr>
        <p:spPr>
          <a:xfrm>
            <a:off x="11247438" y="6450433"/>
            <a:ext cx="433387" cy="176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3" name="Google Shape;163;p18"/>
          <p:cNvSpPr txBox="1"/>
          <p:nvPr>
            <p:ph idx="11" type="ftr"/>
          </p:nvPr>
        </p:nvSpPr>
        <p:spPr>
          <a:xfrm>
            <a:off x="221673" y="6450433"/>
            <a:ext cx="10889672" cy="1825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18"/>
          <p:cNvSpPr txBox="1"/>
          <p:nvPr>
            <p:ph idx="4" type="body"/>
          </p:nvPr>
        </p:nvSpPr>
        <p:spPr>
          <a:xfrm>
            <a:off x="221673" y="1905918"/>
            <a:ext cx="5748709" cy="341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5" name="Google Shape;165;p18"/>
          <p:cNvSpPr txBox="1"/>
          <p:nvPr>
            <p:ph idx="5" type="body"/>
          </p:nvPr>
        </p:nvSpPr>
        <p:spPr>
          <a:xfrm>
            <a:off x="6207001" y="1905918"/>
            <a:ext cx="5748709" cy="341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Third">
  <p:cSld name="One Third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/>
          <p:nvPr>
            <p:ph idx="1" type="body"/>
          </p:nvPr>
        </p:nvSpPr>
        <p:spPr>
          <a:xfrm>
            <a:off x="221673" y="1373863"/>
            <a:ext cx="3677223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8" name="Google Shape;168;p19"/>
          <p:cNvSpPr txBox="1"/>
          <p:nvPr>
            <p:ph idx="2" type="body"/>
          </p:nvPr>
        </p:nvSpPr>
        <p:spPr>
          <a:xfrm>
            <a:off x="4127504" y="1373863"/>
            <a:ext cx="7828967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9" name="Google Shape;169;p19"/>
          <p:cNvSpPr txBox="1"/>
          <p:nvPr>
            <p:ph type="title"/>
          </p:nvPr>
        </p:nvSpPr>
        <p:spPr>
          <a:xfrm>
            <a:off x="221673" y="242442"/>
            <a:ext cx="11734799" cy="8014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  <a:defRPr b="1" i="0" sz="3000" u="none" cap="none" strike="noStrike">
                <a:solidFill>
                  <a:srgbClr val="0E29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0" name="Google Shape;170;p19"/>
          <p:cNvSpPr txBox="1"/>
          <p:nvPr>
            <p:ph idx="12" type="sldNum"/>
          </p:nvPr>
        </p:nvSpPr>
        <p:spPr>
          <a:xfrm>
            <a:off x="11247438" y="6450433"/>
            <a:ext cx="433387" cy="176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1" name="Google Shape;171;p19"/>
          <p:cNvSpPr txBox="1"/>
          <p:nvPr>
            <p:ph idx="11" type="ftr"/>
          </p:nvPr>
        </p:nvSpPr>
        <p:spPr>
          <a:xfrm>
            <a:off x="221673" y="6450433"/>
            <a:ext cx="10889672" cy="1825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19"/>
          <p:cNvSpPr txBox="1"/>
          <p:nvPr>
            <p:ph idx="3" type="body"/>
          </p:nvPr>
        </p:nvSpPr>
        <p:spPr>
          <a:xfrm>
            <a:off x="221673" y="1905918"/>
            <a:ext cx="3677223" cy="36355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3" name="Google Shape;173;p19"/>
          <p:cNvSpPr txBox="1"/>
          <p:nvPr>
            <p:ph idx="4" type="body"/>
          </p:nvPr>
        </p:nvSpPr>
        <p:spPr>
          <a:xfrm>
            <a:off x="4126429" y="1905918"/>
            <a:ext cx="7828967" cy="36355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">
  <p:cSld name="Picture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type="title"/>
          </p:nvPr>
        </p:nvSpPr>
        <p:spPr>
          <a:xfrm>
            <a:off x="4051300" y="163721"/>
            <a:ext cx="7905172" cy="8014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  <a:defRPr b="1" i="0" sz="3000" u="none" cap="none" strike="noStrike">
                <a:solidFill>
                  <a:srgbClr val="0E29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6" name="Google Shape;176;p20"/>
          <p:cNvSpPr/>
          <p:nvPr>
            <p:ph idx="2" type="pic"/>
          </p:nvPr>
        </p:nvSpPr>
        <p:spPr>
          <a:xfrm>
            <a:off x="235529" y="163721"/>
            <a:ext cx="3345872" cy="5703679"/>
          </a:xfrm>
          <a:prstGeom prst="rect">
            <a:avLst/>
          </a:prstGeom>
          <a:noFill/>
          <a:ln>
            <a:noFill/>
          </a:ln>
        </p:spPr>
      </p:sp>
      <p:sp>
        <p:nvSpPr>
          <p:cNvPr id="177" name="Google Shape;177;p20"/>
          <p:cNvSpPr txBox="1"/>
          <p:nvPr>
            <p:ph idx="1" type="body"/>
          </p:nvPr>
        </p:nvSpPr>
        <p:spPr>
          <a:xfrm>
            <a:off x="235529" y="5959481"/>
            <a:ext cx="3345872" cy="3148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8" name="Google Shape;178;p20"/>
          <p:cNvSpPr txBox="1"/>
          <p:nvPr>
            <p:ph idx="3" type="body"/>
          </p:nvPr>
        </p:nvSpPr>
        <p:spPr>
          <a:xfrm>
            <a:off x="235529" y="6330711"/>
            <a:ext cx="3345872" cy="3148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Font typeface="Arial"/>
              <a:buNone/>
              <a:defRPr b="1" i="1" sz="20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9" name="Google Shape;179;p20"/>
          <p:cNvSpPr txBox="1"/>
          <p:nvPr>
            <p:ph idx="12" type="sldNum"/>
          </p:nvPr>
        </p:nvSpPr>
        <p:spPr>
          <a:xfrm>
            <a:off x="11247438" y="6450433"/>
            <a:ext cx="433387" cy="176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0" name="Google Shape;180;p20"/>
          <p:cNvSpPr txBox="1"/>
          <p:nvPr>
            <p:ph idx="11" type="ftr"/>
          </p:nvPr>
        </p:nvSpPr>
        <p:spPr>
          <a:xfrm>
            <a:off x="4051297" y="6450433"/>
            <a:ext cx="7060048" cy="1825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20"/>
          <p:cNvSpPr txBox="1"/>
          <p:nvPr>
            <p:ph idx="4" type="body"/>
          </p:nvPr>
        </p:nvSpPr>
        <p:spPr>
          <a:xfrm>
            <a:off x="4051297" y="1156772"/>
            <a:ext cx="7905174" cy="47106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Picture">
  <p:cSld name="1_Picture"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/>
          <p:nvPr>
            <p:ph type="title"/>
          </p:nvPr>
        </p:nvSpPr>
        <p:spPr>
          <a:xfrm>
            <a:off x="4051300" y="163721"/>
            <a:ext cx="7799181" cy="8014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  <a:defRPr b="1" i="0" sz="3000" u="none" cap="none" strike="noStrike">
                <a:solidFill>
                  <a:srgbClr val="0E29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184" name="Google Shape;184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32610" y="6450433"/>
            <a:ext cx="231688" cy="176959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21"/>
          <p:cNvSpPr/>
          <p:nvPr>
            <p:ph idx="2" type="pic"/>
          </p:nvPr>
        </p:nvSpPr>
        <p:spPr>
          <a:xfrm>
            <a:off x="341519" y="163721"/>
            <a:ext cx="3239881" cy="5703679"/>
          </a:xfrm>
          <a:prstGeom prst="rect">
            <a:avLst/>
          </a:prstGeom>
          <a:noFill/>
          <a:ln>
            <a:noFill/>
          </a:ln>
        </p:spPr>
      </p:sp>
      <p:sp>
        <p:nvSpPr>
          <p:cNvPr id="186" name="Google Shape;186;p21"/>
          <p:cNvSpPr txBox="1"/>
          <p:nvPr>
            <p:ph idx="1" type="body"/>
          </p:nvPr>
        </p:nvSpPr>
        <p:spPr>
          <a:xfrm>
            <a:off x="4051298" y="1257301"/>
            <a:ext cx="7799182" cy="46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7" name="Google Shape;187;p21"/>
          <p:cNvSpPr txBox="1"/>
          <p:nvPr>
            <p:ph idx="3" type="body"/>
          </p:nvPr>
        </p:nvSpPr>
        <p:spPr>
          <a:xfrm>
            <a:off x="341519" y="5959481"/>
            <a:ext cx="3239881" cy="3148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8" name="Google Shape;188;p21"/>
          <p:cNvSpPr txBox="1"/>
          <p:nvPr>
            <p:ph idx="4" type="body"/>
          </p:nvPr>
        </p:nvSpPr>
        <p:spPr>
          <a:xfrm>
            <a:off x="341519" y="6330711"/>
            <a:ext cx="3239881" cy="3148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Font typeface="Arial"/>
              <a:buNone/>
              <a:defRPr b="1" i="1" sz="20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9" name="Google Shape;18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0" name="Google Shape;190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2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551"/>
              <a:buFont typeface="Calibri"/>
              <a:buNone/>
              <a:defRPr b="1" i="0" sz="2551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3" name="Google Shape;193;p22"/>
          <p:cNvSpPr txBox="1"/>
          <p:nvPr>
            <p:ph idx="1" type="body"/>
          </p:nvPr>
        </p:nvSpPr>
        <p:spPr>
          <a:xfrm>
            <a:off x="401621" y="1497339"/>
            <a:ext cx="11388762" cy="4679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4" name="Google Shape;194;p22"/>
          <p:cNvSpPr txBox="1"/>
          <p:nvPr>
            <p:ph idx="2" type="body"/>
          </p:nvPr>
        </p:nvSpPr>
        <p:spPr>
          <a:xfrm>
            <a:off x="401619" y="6400798"/>
            <a:ext cx="10150475" cy="184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5" name="Google Shape;195;p22"/>
          <p:cNvSpPr txBox="1"/>
          <p:nvPr>
            <p:ph idx="12" type="sldNum"/>
          </p:nvPr>
        </p:nvSpPr>
        <p:spPr>
          <a:xfrm>
            <a:off x="11877340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>
  <p:cSld name="Cover">
    <p:bg>
      <p:bgPr>
        <a:solidFill>
          <a:schemeClr val="lt1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7"/>
          <p:cNvSpPr/>
          <p:nvPr/>
        </p:nvSpPr>
        <p:spPr>
          <a:xfrm>
            <a:off x="0" y="0"/>
            <a:ext cx="5738598" cy="6858000"/>
          </a:xfrm>
          <a:prstGeom prst="rect">
            <a:avLst/>
          </a:prstGeom>
          <a:solidFill>
            <a:srgbClr val="0E2A5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37"/>
          <p:cNvSpPr txBox="1"/>
          <p:nvPr/>
        </p:nvSpPr>
        <p:spPr>
          <a:xfrm>
            <a:off x="609600" y="4004973"/>
            <a:ext cx="340995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t/>
            </a:r>
            <a:endParaRPr b="1" i="0" sz="4000" u="none" cap="none" strike="noStrike">
              <a:solidFill>
                <a:srgbClr val="F5F5F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37"/>
          <p:cNvSpPr txBox="1"/>
          <p:nvPr>
            <p:ph idx="1" type="body"/>
          </p:nvPr>
        </p:nvSpPr>
        <p:spPr>
          <a:xfrm>
            <a:off x="409005" y="4295775"/>
            <a:ext cx="4382861" cy="8132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3" name="Google Shape;203;p37"/>
          <p:cNvSpPr txBox="1"/>
          <p:nvPr>
            <p:ph idx="2" type="body"/>
          </p:nvPr>
        </p:nvSpPr>
        <p:spPr>
          <a:xfrm>
            <a:off x="409005" y="5254169"/>
            <a:ext cx="4382861" cy="3664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">
  <p:cSld name="Picture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8"/>
          <p:cNvSpPr txBox="1"/>
          <p:nvPr>
            <p:ph type="title"/>
          </p:nvPr>
        </p:nvSpPr>
        <p:spPr>
          <a:xfrm>
            <a:off x="4051300" y="163721"/>
            <a:ext cx="7799181" cy="8014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  <a:defRPr b="1" i="0" sz="3000" u="none" cap="none" strike="noStrike">
                <a:solidFill>
                  <a:srgbClr val="0E29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206" name="Google Shape;206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32610" y="6450433"/>
            <a:ext cx="231688" cy="176959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38"/>
          <p:cNvSpPr/>
          <p:nvPr>
            <p:ph idx="2" type="pic"/>
          </p:nvPr>
        </p:nvSpPr>
        <p:spPr>
          <a:xfrm>
            <a:off x="341519" y="163721"/>
            <a:ext cx="3239881" cy="5703679"/>
          </a:xfrm>
          <a:prstGeom prst="rect">
            <a:avLst/>
          </a:prstGeom>
          <a:noFill/>
          <a:ln>
            <a:noFill/>
          </a:ln>
        </p:spPr>
      </p:sp>
      <p:sp>
        <p:nvSpPr>
          <p:cNvPr id="208" name="Google Shape;208;p38"/>
          <p:cNvSpPr txBox="1"/>
          <p:nvPr>
            <p:ph idx="1" type="body"/>
          </p:nvPr>
        </p:nvSpPr>
        <p:spPr>
          <a:xfrm>
            <a:off x="4051298" y="1257301"/>
            <a:ext cx="7799182" cy="46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9" name="Google Shape;209;p38"/>
          <p:cNvSpPr txBox="1"/>
          <p:nvPr>
            <p:ph idx="3" type="body"/>
          </p:nvPr>
        </p:nvSpPr>
        <p:spPr>
          <a:xfrm>
            <a:off x="341519" y="5959481"/>
            <a:ext cx="3239881" cy="3148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0" name="Google Shape;210;p38"/>
          <p:cNvSpPr txBox="1"/>
          <p:nvPr>
            <p:ph idx="4" type="body"/>
          </p:nvPr>
        </p:nvSpPr>
        <p:spPr>
          <a:xfrm>
            <a:off x="341519" y="6330711"/>
            <a:ext cx="3239881" cy="3148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Font typeface="Arial"/>
              <a:buNone/>
              <a:defRPr b="1" i="1" sz="20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1" name="Google Shape;211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2" name="Google Shape;212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">
  <p:cSld name="2_Title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9"/>
          <p:cNvSpPr txBox="1"/>
          <p:nvPr>
            <p:ph type="title"/>
          </p:nvPr>
        </p:nvSpPr>
        <p:spPr>
          <a:xfrm>
            <a:off x="341520" y="163721"/>
            <a:ext cx="11508961" cy="8014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  <a:defRPr b="1" i="0" sz="3000" u="none" cap="none" strike="noStrike">
                <a:solidFill>
                  <a:srgbClr val="0E29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215" name="Google Shape;215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32610" y="6450433"/>
            <a:ext cx="231688" cy="176959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7" name="Google Shape;217;p39"/>
          <p:cNvSpPr txBox="1"/>
          <p:nvPr>
            <p:ph idx="11" type="ftr"/>
          </p:nvPr>
        </p:nvSpPr>
        <p:spPr>
          <a:xfrm>
            <a:off x="341520" y="6356350"/>
            <a:ext cx="80585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 Layout">
  <p:cSld name="Two Content Layout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0"/>
          <p:cNvSpPr txBox="1"/>
          <p:nvPr>
            <p:ph type="title"/>
          </p:nvPr>
        </p:nvSpPr>
        <p:spPr>
          <a:xfrm>
            <a:off x="341520" y="163721"/>
            <a:ext cx="11508961" cy="8014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  <a:defRPr b="1" i="0" sz="3000" u="none" cap="none" strike="noStrike">
                <a:solidFill>
                  <a:srgbClr val="0E29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0" name="Google Shape;220;p40"/>
          <p:cNvSpPr txBox="1"/>
          <p:nvPr>
            <p:ph idx="1" type="body"/>
          </p:nvPr>
        </p:nvSpPr>
        <p:spPr>
          <a:xfrm>
            <a:off x="341520" y="2184401"/>
            <a:ext cx="5628862" cy="3992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1" name="Google Shape;221;p40"/>
          <p:cNvSpPr txBox="1"/>
          <p:nvPr>
            <p:ph idx="2" type="body"/>
          </p:nvPr>
        </p:nvSpPr>
        <p:spPr>
          <a:xfrm>
            <a:off x="6221619" y="2184401"/>
            <a:ext cx="5628862" cy="3992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36393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36393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36393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36393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2" name="Google Shape;222;p40"/>
          <p:cNvSpPr txBox="1"/>
          <p:nvPr>
            <p:ph idx="3" type="body"/>
          </p:nvPr>
        </p:nvSpPr>
        <p:spPr>
          <a:xfrm>
            <a:off x="341520" y="1612899"/>
            <a:ext cx="5628862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3" name="Google Shape;223;p40"/>
          <p:cNvSpPr txBox="1"/>
          <p:nvPr>
            <p:ph idx="4" type="body"/>
          </p:nvPr>
        </p:nvSpPr>
        <p:spPr>
          <a:xfrm>
            <a:off x="6221619" y="1612899"/>
            <a:ext cx="5628862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24" name="Google Shape;224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32610" y="6450433"/>
            <a:ext cx="231688" cy="176959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6" name="Google Shape;226;p40"/>
          <p:cNvSpPr txBox="1"/>
          <p:nvPr>
            <p:ph idx="5" type="body"/>
          </p:nvPr>
        </p:nvSpPr>
        <p:spPr>
          <a:xfrm>
            <a:off x="4170363" y="-836613"/>
            <a:ext cx="914400" cy="914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7" name="Google Shape;227;p40"/>
          <p:cNvSpPr txBox="1"/>
          <p:nvPr>
            <p:ph idx="11" type="ftr"/>
          </p:nvPr>
        </p:nvSpPr>
        <p:spPr>
          <a:xfrm>
            <a:off x="341520" y="6356350"/>
            <a:ext cx="80585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light picture" showMasterSp="0">
  <p:cSld name="Title Slide - light pictur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4"/>
          <p:cNvSpPr txBox="1"/>
          <p:nvPr>
            <p:ph type="ctrTitle"/>
          </p:nvPr>
        </p:nvSpPr>
        <p:spPr>
          <a:xfrm>
            <a:off x="516368" y="2324539"/>
            <a:ext cx="4729076" cy="154103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rial"/>
              <a:buNone/>
              <a:defRPr sz="27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4"/>
          <p:cNvSpPr txBox="1"/>
          <p:nvPr>
            <p:ph idx="1" type="subTitle"/>
          </p:nvPr>
        </p:nvSpPr>
        <p:spPr>
          <a:xfrm>
            <a:off x="516368" y="4272574"/>
            <a:ext cx="4729076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350"/>
              <a:buNone/>
              <a:defRPr sz="1350"/>
            </a:lvl3pPr>
            <a:lvl4pPr lvl="3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pic>
        <p:nvPicPr>
          <p:cNvPr id="41" name="Google Shape;41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6370" y="595280"/>
            <a:ext cx="2935679" cy="1037754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24"/>
          <p:cNvSpPr/>
          <p:nvPr>
            <p:ph idx="2" type="pic"/>
          </p:nvPr>
        </p:nvSpPr>
        <p:spPr>
          <a:xfrm>
            <a:off x="5670900" y="2324540"/>
            <a:ext cx="5968825" cy="3603797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24"/>
          <p:cNvSpPr txBox="1"/>
          <p:nvPr/>
        </p:nvSpPr>
        <p:spPr>
          <a:xfrm>
            <a:off x="3075816" y="6611779"/>
            <a:ext cx="604036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Confidential – For Internal Use Only – Not for distribution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Third">
  <p:cSld name="One Third"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1"/>
          <p:cNvSpPr txBox="1"/>
          <p:nvPr>
            <p:ph type="title"/>
          </p:nvPr>
        </p:nvSpPr>
        <p:spPr>
          <a:xfrm>
            <a:off x="341520" y="163721"/>
            <a:ext cx="11508961" cy="8014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  <a:defRPr b="1" i="0" sz="3000" u="none" cap="none" strike="noStrike">
                <a:solidFill>
                  <a:srgbClr val="0E29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0" name="Google Shape;230;p41"/>
          <p:cNvSpPr txBox="1"/>
          <p:nvPr>
            <p:ph idx="1" type="body"/>
          </p:nvPr>
        </p:nvSpPr>
        <p:spPr>
          <a:xfrm>
            <a:off x="341520" y="2184401"/>
            <a:ext cx="3557376" cy="3992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1" name="Google Shape;231;p41"/>
          <p:cNvSpPr txBox="1"/>
          <p:nvPr>
            <p:ph idx="2" type="body"/>
          </p:nvPr>
        </p:nvSpPr>
        <p:spPr>
          <a:xfrm>
            <a:off x="4127505" y="2184401"/>
            <a:ext cx="7722976" cy="3992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36393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36393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36393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36393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2" name="Google Shape;232;p41"/>
          <p:cNvSpPr txBox="1"/>
          <p:nvPr>
            <p:ph idx="3" type="body"/>
          </p:nvPr>
        </p:nvSpPr>
        <p:spPr>
          <a:xfrm>
            <a:off x="341520" y="1612899"/>
            <a:ext cx="3557376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3" name="Google Shape;233;p41"/>
          <p:cNvSpPr txBox="1"/>
          <p:nvPr>
            <p:ph idx="4" type="body"/>
          </p:nvPr>
        </p:nvSpPr>
        <p:spPr>
          <a:xfrm>
            <a:off x="4127505" y="1612899"/>
            <a:ext cx="7722976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34" name="Google Shape;234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32610" y="6450433"/>
            <a:ext cx="231688" cy="176959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6" name="Google Shape;236;p41"/>
          <p:cNvSpPr txBox="1"/>
          <p:nvPr>
            <p:ph idx="11" type="ftr"/>
          </p:nvPr>
        </p:nvSpPr>
        <p:spPr>
          <a:xfrm>
            <a:off x="341520" y="6356350"/>
            <a:ext cx="80585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keaway">
  <p:cSld name="Takeaway"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2"/>
          <p:cNvSpPr txBox="1"/>
          <p:nvPr>
            <p:ph type="title"/>
          </p:nvPr>
        </p:nvSpPr>
        <p:spPr>
          <a:xfrm>
            <a:off x="341520" y="163721"/>
            <a:ext cx="11508961" cy="8014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  <a:defRPr b="1" i="0" sz="3000" u="none" cap="none" strike="noStrike">
                <a:solidFill>
                  <a:srgbClr val="0E29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9" name="Google Shape;239;p42"/>
          <p:cNvSpPr txBox="1"/>
          <p:nvPr>
            <p:ph idx="1" type="body"/>
          </p:nvPr>
        </p:nvSpPr>
        <p:spPr>
          <a:xfrm>
            <a:off x="341520" y="2184401"/>
            <a:ext cx="5628862" cy="3244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0" name="Google Shape;240;p42"/>
          <p:cNvSpPr txBox="1"/>
          <p:nvPr>
            <p:ph idx="2" type="body"/>
          </p:nvPr>
        </p:nvSpPr>
        <p:spPr>
          <a:xfrm>
            <a:off x="6221619" y="2184401"/>
            <a:ext cx="5628862" cy="3244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36393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36393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36393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6393B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36393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1" name="Google Shape;241;p42"/>
          <p:cNvSpPr txBox="1"/>
          <p:nvPr>
            <p:ph idx="3" type="body"/>
          </p:nvPr>
        </p:nvSpPr>
        <p:spPr>
          <a:xfrm>
            <a:off x="341520" y="1612899"/>
            <a:ext cx="5628862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2" name="Google Shape;242;p42"/>
          <p:cNvSpPr txBox="1"/>
          <p:nvPr>
            <p:ph idx="4" type="body"/>
          </p:nvPr>
        </p:nvSpPr>
        <p:spPr>
          <a:xfrm>
            <a:off x="6221619" y="1612899"/>
            <a:ext cx="5628862" cy="381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43" name="Google Shape;243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32610" y="6450433"/>
            <a:ext cx="231688" cy="176959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42"/>
          <p:cNvSpPr txBox="1"/>
          <p:nvPr>
            <p:ph idx="5" type="body"/>
          </p:nvPr>
        </p:nvSpPr>
        <p:spPr>
          <a:xfrm>
            <a:off x="341520" y="5708262"/>
            <a:ext cx="1150896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  <a:defRPr b="1" i="0" sz="2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5" name="Google Shape;245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6" name="Google Shape;246;p42"/>
          <p:cNvSpPr txBox="1"/>
          <p:nvPr>
            <p:ph idx="11" type="ftr"/>
          </p:nvPr>
        </p:nvSpPr>
        <p:spPr>
          <a:xfrm>
            <a:off x="341520" y="6356350"/>
            <a:ext cx="80585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3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2A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9" name="Google Shape;249;p43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0" name="Google Shape;250;p43"/>
          <p:cNvSpPr txBox="1"/>
          <p:nvPr>
            <p:ph idx="12" type="sldNum"/>
          </p:nvPr>
        </p:nvSpPr>
        <p:spPr>
          <a:xfrm>
            <a:off x="401619" y="6523666"/>
            <a:ext cx="157016" cy="1538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1" name="Google Shape;251;p43"/>
          <p:cNvSpPr txBox="1"/>
          <p:nvPr>
            <p:ph idx="2" type="body"/>
          </p:nvPr>
        </p:nvSpPr>
        <p:spPr>
          <a:xfrm>
            <a:off x="635810" y="6496938"/>
            <a:ext cx="10150475" cy="184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921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5"/>
          <p:cNvSpPr txBox="1"/>
          <p:nvPr>
            <p:ph type="ctrTitle"/>
          </p:nvPr>
        </p:nvSpPr>
        <p:spPr>
          <a:xfrm>
            <a:off x="516367" y="1922944"/>
            <a:ext cx="11122137" cy="154103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 sz="36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45"/>
          <p:cNvSpPr txBox="1"/>
          <p:nvPr>
            <p:ph idx="1" type="subTitle"/>
          </p:nvPr>
        </p:nvSpPr>
        <p:spPr>
          <a:xfrm>
            <a:off x="516367" y="3870979"/>
            <a:ext cx="11122137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cxnSp>
        <p:nvCxnSpPr>
          <p:cNvPr id="261" name="Google Shape;261;p45"/>
          <p:cNvCxnSpPr/>
          <p:nvPr/>
        </p:nvCxnSpPr>
        <p:spPr>
          <a:xfrm>
            <a:off x="516367" y="3657600"/>
            <a:ext cx="11675633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62" name="Google Shape;262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6368" y="595278"/>
            <a:ext cx="2935679" cy="1037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light picture" showMasterSp="0">
  <p:cSld name="Title Slide - light picture"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6"/>
          <p:cNvSpPr txBox="1"/>
          <p:nvPr>
            <p:ph type="ctrTitle"/>
          </p:nvPr>
        </p:nvSpPr>
        <p:spPr>
          <a:xfrm>
            <a:off x="516368" y="2324539"/>
            <a:ext cx="4729076" cy="154103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 sz="36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5" name="Google Shape;265;p46"/>
          <p:cNvSpPr txBox="1"/>
          <p:nvPr>
            <p:ph idx="1" type="subTitle"/>
          </p:nvPr>
        </p:nvSpPr>
        <p:spPr>
          <a:xfrm>
            <a:off x="516368" y="4272574"/>
            <a:ext cx="4729076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266" name="Google Shape;266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6368" y="595278"/>
            <a:ext cx="2935679" cy="1037754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46"/>
          <p:cNvSpPr/>
          <p:nvPr>
            <p:ph idx="2" type="pic"/>
          </p:nvPr>
        </p:nvSpPr>
        <p:spPr>
          <a:xfrm>
            <a:off x="5670899" y="2324538"/>
            <a:ext cx="5968825" cy="3603797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 showMasterSp="0">
  <p:cSld name="1_Title Slide"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2A5B"/>
          </a:solidFill>
          <a:ln cap="flat" cmpd="sng" w="12700">
            <a:solidFill>
              <a:srgbClr val="76A1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47"/>
          <p:cNvSpPr txBox="1"/>
          <p:nvPr>
            <p:ph type="ctrTitle"/>
          </p:nvPr>
        </p:nvSpPr>
        <p:spPr>
          <a:xfrm>
            <a:off x="516367" y="1922944"/>
            <a:ext cx="11122137" cy="154103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1" name="Google Shape;271;p47"/>
          <p:cNvSpPr txBox="1"/>
          <p:nvPr>
            <p:ph idx="1" type="subTitle"/>
          </p:nvPr>
        </p:nvSpPr>
        <p:spPr>
          <a:xfrm>
            <a:off x="516367" y="3870979"/>
            <a:ext cx="11122137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cxnSp>
        <p:nvCxnSpPr>
          <p:cNvPr id="272" name="Google Shape;272;p47"/>
          <p:cNvCxnSpPr/>
          <p:nvPr/>
        </p:nvCxnSpPr>
        <p:spPr>
          <a:xfrm>
            <a:off x="516367" y="3657600"/>
            <a:ext cx="4739124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73" name="Google Shape;273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6368" y="595277"/>
            <a:ext cx="2935679" cy="1037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dark picture" showMasterSp="0">
  <p:cSld name="Title Slide - dark picture"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2A5B"/>
          </a:solidFill>
          <a:ln cap="flat" cmpd="sng" w="12700">
            <a:solidFill>
              <a:srgbClr val="76A1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48"/>
          <p:cNvSpPr txBox="1"/>
          <p:nvPr>
            <p:ph type="ctrTitle"/>
          </p:nvPr>
        </p:nvSpPr>
        <p:spPr>
          <a:xfrm>
            <a:off x="516368" y="2324539"/>
            <a:ext cx="4729076" cy="154103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7" name="Google Shape;277;p48"/>
          <p:cNvSpPr txBox="1"/>
          <p:nvPr>
            <p:ph idx="1" type="subTitle"/>
          </p:nvPr>
        </p:nvSpPr>
        <p:spPr>
          <a:xfrm>
            <a:off x="516368" y="4272574"/>
            <a:ext cx="4729076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278" name="Google Shape;278;p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6368" y="595277"/>
            <a:ext cx="2935679" cy="1037754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48"/>
          <p:cNvSpPr/>
          <p:nvPr>
            <p:ph idx="2" type="pic"/>
          </p:nvPr>
        </p:nvSpPr>
        <p:spPr>
          <a:xfrm>
            <a:off x="5670899" y="2324538"/>
            <a:ext cx="5968825" cy="3603797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9"/>
          <p:cNvSpPr txBox="1"/>
          <p:nvPr>
            <p:ph type="title"/>
          </p:nvPr>
        </p:nvSpPr>
        <p:spPr>
          <a:xfrm>
            <a:off x="401619" y="365126"/>
            <a:ext cx="11388762" cy="6891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49"/>
          <p:cNvSpPr txBox="1"/>
          <p:nvPr>
            <p:ph idx="1" type="body"/>
          </p:nvPr>
        </p:nvSpPr>
        <p:spPr>
          <a:xfrm>
            <a:off x="401619" y="1635161"/>
            <a:ext cx="11388762" cy="45418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49"/>
          <p:cNvSpPr txBox="1"/>
          <p:nvPr>
            <p:ph idx="12" type="sldNum"/>
          </p:nvPr>
        </p:nvSpPr>
        <p:spPr>
          <a:xfrm>
            <a:off x="401619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4" name="Google Shape;284;p49"/>
          <p:cNvSpPr txBox="1"/>
          <p:nvPr>
            <p:ph idx="2" type="body"/>
          </p:nvPr>
        </p:nvSpPr>
        <p:spPr>
          <a:xfrm>
            <a:off x="401638" y="6240463"/>
            <a:ext cx="10150475" cy="1841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50"/>
          <p:cNvSpPr txBox="1"/>
          <p:nvPr>
            <p:ph type="title"/>
          </p:nvPr>
        </p:nvSpPr>
        <p:spPr>
          <a:xfrm>
            <a:off x="831850" y="1709738"/>
            <a:ext cx="10515600" cy="271165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Font typeface="Arial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7" name="Google Shape;287;p5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8" name="Google Shape;288;p50"/>
          <p:cNvSpPr txBox="1"/>
          <p:nvPr>
            <p:ph idx="12" type="sldNum"/>
          </p:nvPr>
        </p:nvSpPr>
        <p:spPr>
          <a:xfrm>
            <a:off x="401619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89" name="Google Shape;289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78842" y="6319964"/>
            <a:ext cx="1011539" cy="357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1"/>
          <p:cNvSpPr txBox="1"/>
          <p:nvPr>
            <p:ph type="title"/>
          </p:nvPr>
        </p:nvSpPr>
        <p:spPr>
          <a:xfrm>
            <a:off x="401619" y="365126"/>
            <a:ext cx="11388762" cy="6891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2" name="Google Shape;292;p51"/>
          <p:cNvSpPr txBox="1"/>
          <p:nvPr>
            <p:ph idx="1" type="body"/>
          </p:nvPr>
        </p:nvSpPr>
        <p:spPr>
          <a:xfrm>
            <a:off x="401618" y="1825625"/>
            <a:ext cx="5472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3" name="Google Shape;293;p51"/>
          <p:cNvSpPr txBox="1"/>
          <p:nvPr>
            <p:ph idx="2" type="body"/>
          </p:nvPr>
        </p:nvSpPr>
        <p:spPr>
          <a:xfrm>
            <a:off x="6286052" y="1825625"/>
            <a:ext cx="5472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4" name="Google Shape;294;p51"/>
          <p:cNvSpPr txBox="1"/>
          <p:nvPr>
            <p:ph idx="12" type="sldNum"/>
          </p:nvPr>
        </p:nvSpPr>
        <p:spPr>
          <a:xfrm>
            <a:off x="401619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5" name="Google Shape;295;p51"/>
          <p:cNvSpPr txBox="1"/>
          <p:nvPr>
            <p:ph idx="3" type="body"/>
          </p:nvPr>
        </p:nvSpPr>
        <p:spPr>
          <a:xfrm>
            <a:off x="401638" y="6240463"/>
            <a:ext cx="10150475" cy="1841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dark picture" showMasterSp="0">
  <p:cSld name="Title Slide - dark picture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5"/>
          <p:cNvSpPr/>
          <p:nvPr/>
        </p:nvSpPr>
        <p:spPr>
          <a:xfrm>
            <a:off x="1" y="2"/>
            <a:ext cx="12192000" cy="6858000"/>
          </a:xfrm>
          <a:prstGeom prst="rect">
            <a:avLst/>
          </a:prstGeom>
          <a:solidFill>
            <a:srgbClr val="0E2A5B"/>
          </a:solidFill>
          <a:ln cap="flat" cmpd="sng" w="12700">
            <a:solidFill>
              <a:srgbClr val="76A1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25"/>
          <p:cNvSpPr txBox="1"/>
          <p:nvPr>
            <p:ph type="ctrTitle"/>
          </p:nvPr>
        </p:nvSpPr>
        <p:spPr>
          <a:xfrm>
            <a:off x="516368" y="2324539"/>
            <a:ext cx="4729076" cy="154103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5"/>
          <p:cNvSpPr txBox="1"/>
          <p:nvPr>
            <p:ph idx="1" type="subTitle"/>
          </p:nvPr>
        </p:nvSpPr>
        <p:spPr>
          <a:xfrm>
            <a:off x="516368" y="4272574"/>
            <a:ext cx="4729076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350"/>
              <a:buNone/>
              <a:defRPr sz="1350"/>
            </a:lvl3pPr>
            <a:lvl4pPr lvl="3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pic>
        <p:nvPicPr>
          <p:cNvPr id="48" name="Google Shape;48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6370" y="595279"/>
            <a:ext cx="2935679" cy="1037754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25"/>
          <p:cNvSpPr/>
          <p:nvPr>
            <p:ph idx="2" type="pic"/>
          </p:nvPr>
        </p:nvSpPr>
        <p:spPr>
          <a:xfrm>
            <a:off x="5670900" y="2324540"/>
            <a:ext cx="5968825" cy="3603797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Google Shape;50;p25"/>
          <p:cNvSpPr txBox="1"/>
          <p:nvPr/>
        </p:nvSpPr>
        <p:spPr>
          <a:xfrm>
            <a:off x="3075816" y="6611779"/>
            <a:ext cx="604036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– For Internal Use Only – Not for distribution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alf picture half text" showMasterSp="0">
  <p:cSld name="Half picture half text"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2"/>
          <p:cNvSpPr txBox="1"/>
          <p:nvPr>
            <p:ph idx="1" type="body"/>
          </p:nvPr>
        </p:nvSpPr>
        <p:spPr>
          <a:xfrm>
            <a:off x="401618" y="556054"/>
            <a:ext cx="5472000" cy="562090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8" name="Google Shape;298;p52"/>
          <p:cNvSpPr txBox="1"/>
          <p:nvPr>
            <p:ph idx="2" type="body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9" name="Google Shape;299;p52"/>
          <p:cNvSpPr txBox="1"/>
          <p:nvPr>
            <p:ph idx="12" type="sldNum"/>
          </p:nvPr>
        </p:nvSpPr>
        <p:spPr>
          <a:xfrm>
            <a:off x="401619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00" name="Google Shape;300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78842" y="6319964"/>
            <a:ext cx="1011539" cy="357576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52"/>
          <p:cNvSpPr txBox="1"/>
          <p:nvPr>
            <p:ph idx="3" type="body"/>
          </p:nvPr>
        </p:nvSpPr>
        <p:spPr>
          <a:xfrm>
            <a:off x="401639" y="6240463"/>
            <a:ext cx="5471980" cy="1841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3"/>
          <p:cNvSpPr txBox="1"/>
          <p:nvPr>
            <p:ph idx="1" type="body"/>
          </p:nvPr>
        </p:nvSpPr>
        <p:spPr>
          <a:xfrm>
            <a:off x="401619" y="1514476"/>
            <a:ext cx="54720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b="1" sz="2400">
                <a:solidFill>
                  <a:schemeClr val="accent4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04" name="Google Shape;304;p53"/>
          <p:cNvSpPr txBox="1"/>
          <p:nvPr>
            <p:ph idx="2" type="body"/>
          </p:nvPr>
        </p:nvSpPr>
        <p:spPr>
          <a:xfrm>
            <a:off x="401619" y="2505075"/>
            <a:ext cx="547200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5" name="Google Shape;305;p53"/>
          <p:cNvSpPr txBox="1"/>
          <p:nvPr>
            <p:ph idx="3" type="body"/>
          </p:nvPr>
        </p:nvSpPr>
        <p:spPr>
          <a:xfrm>
            <a:off x="6318383" y="1514476"/>
            <a:ext cx="54720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b="1" sz="2400">
                <a:solidFill>
                  <a:schemeClr val="accent4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06" name="Google Shape;306;p53"/>
          <p:cNvSpPr txBox="1"/>
          <p:nvPr>
            <p:ph idx="4" type="body"/>
          </p:nvPr>
        </p:nvSpPr>
        <p:spPr>
          <a:xfrm>
            <a:off x="6318383" y="2505075"/>
            <a:ext cx="547200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7" name="Google Shape;307;p53"/>
          <p:cNvSpPr txBox="1"/>
          <p:nvPr>
            <p:ph idx="12" type="sldNum"/>
          </p:nvPr>
        </p:nvSpPr>
        <p:spPr>
          <a:xfrm>
            <a:off x="401619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8" name="Google Shape;308;p53"/>
          <p:cNvSpPr txBox="1"/>
          <p:nvPr>
            <p:ph type="title"/>
          </p:nvPr>
        </p:nvSpPr>
        <p:spPr>
          <a:xfrm>
            <a:off x="401619" y="365126"/>
            <a:ext cx="11388762" cy="6891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53"/>
          <p:cNvSpPr txBox="1"/>
          <p:nvPr>
            <p:ph idx="5" type="body"/>
          </p:nvPr>
        </p:nvSpPr>
        <p:spPr>
          <a:xfrm>
            <a:off x="401638" y="6240463"/>
            <a:ext cx="10150475" cy="1841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4"/>
          <p:cNvSpPr txBox="1"/>
          <p:nvPr>
            <p:ph type="title"/>
          </p:nvPr>
        </p:nvSpPr>
        <p:spPr>
          <a:xfrm>
            <a:off x="401619" y="365126"/>
            <a:ext cx="11388762" cy="6891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2" name="Google Shape;312;p54"/>
          <p:cNvSpPr txBox="1"/>
          <p:nvPr>
            <p:ph idx="12" type="sldNum"/>
          </p:nvPr>
        </p:nvSpPr>
        <p:spPr>
          <a:xfrm>
            <a:off x="401619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3" name="Google Shape;313;p54"/>
          <p:cNvSpPr txBox="1"/>
          <p:nvPr>
            <p:ph idx="1" type="body"/>
          </p:nvPr>
        </p:nvSpPr>
        <p:spPr>
          <a:xfrm>
            <a:off x="401638" y="6240463"/>
            <a:ext cx="10150475" cy="1841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5"/>
          <p:cNvSpPr txBox="1"/>
          <p:nvPr>
            <p:ph idx="12" type="sldNum"/>
          </p:nvPr>
        </p:nvSpPr>
        <p:spPr>
          <a:xfrm>
            <a:off x="401619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16" name="Google Shape;316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78842" y="6319964"/>
            <a:ext cx="1011539" cy="357576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55"/>
          <p:cNvSpPr txBox="1"/>
          <p:nvPr>
            <p:ph idx="1" type="body"/>
          </p:nvPr>
        </p:nvSpPr>
        <p:spPr>
          <a:xfrm>
            <a:off x="401638" y="6240463"/>
            <a:ext cx="10150475" cy="1841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56"/>
          <p:cNvSpPr txBox="1"/>
          <p:nvPr>
            <p:ph type="title"/>
          </p:nvPr>
        </p:nvSpPr>
        <p:spPr>
          <a:xfrm>
            <a:off x="839788" y="457200"/>
            <a:ext cx="3932237" cy="14253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0" name="Google Shape;320;p5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3200"/>
              <a:buNone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800"/>
              <a:buChar char="▪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Char char="–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21" name="Google Shape;321;p5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22" name="Google Shape;322;p56"/>
          <p:cNvSpPr txBox="1"/>
          <p:nvPr>
            <p:ph idx="12" type="sldNum"/>
          </p:nvPr>
        </p:nvSpPr>
        <p:spPr>
          <a:xfrm>
            <a:off x="401619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3" name="Google Shape;323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78842" y="6319964"/>
            <a:ext cx="1011539" cy="357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t with Caption" showMasterSp="0">
  <p:cSld name="1_Content with Caption"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57"/>
          <p:cNvSpPr txBox="1"/>
          <p:nvPr>
            <p:ph type="title"/>
          </p:nvPr>
        </p:nvSpPr>
        <p:spPr>
          <a:xfrm>
            <a:off x="7858144" y="457200"/>
            <a:ext cx="3932237" cy="14253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6" name="Google Shape;326;p57"/>
          <p:cNvSpPr txBox="1"/>
          <p:nvPr>
            <p:ph idx="1" type="body"/>
          </p:nvPr>
        </p:nvSpPr>
        <p:spPr>
          <a:xfrm>
            <a:off x="401619" y="987425"/>
            <a:ext cx="718543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3200"/>
              <a:buNone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800"/>
              <a:buChar char="▪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Char char="–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27" name="Google Shape;327;p57"/>
          <p:cNvSpPr txBox="1"/>
          <p:nvPr>
            <p:ph idx="2" type="body"/>
          </p:nvPr>
        </p:nvSpPr>
        <p:spPr>
          <a:xfrm>
            <a:off x="7858144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28" name="Google Shape;328;p57"/>
          <p:cNvSpPr txBox="1"/>
          <p:nvPr>
            <p:ph idx="12" type="sldNum"/>
          </p:nvPr>
        </p:nvSpPr>
        <p:spPr>
          <a:xfrm>
            <a:off x="401619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9" name="Google Shape;329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78842" y="6319964"/>
            <a:ext cx="1011539" cy="357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8"/>
          <p:cNvSpPr txBox="1"/>
          <p:nvPr>
            <p:ph type="title"/>
          </p:nvPr>
        </p:nvSpPr>
        <p:spPr>
          <a:xfrm>
            <a:off x="839788" y="457200"/>
            <a:ext cx="3932237" cy="14146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2" name="Google Shape;332;p5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33" name="Google Shape;333;p5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34" name="Google Shape;334;p58"/>
          <p:cNvSpPr txBox="1"/>
          <p:nvPr>
            <p:ph idx="12" type="sldNum"/>
          </p:nvPr>
        </p:nvSpPr>
        <p:spPr>
          <a:xfrm>
            <a:off x="401619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35" name="Google Shape;335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78842" y="6319964"/>
            <a:ext cx="1011539" cy="357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9"/>
          <p:cNvSpPr txBox="1"/>
          <p:nvPr>
            <p:ph type="title"/>
          </p:nvPr>
        </p:nvSpPr>
        <p:spPr>
          <a:xfrm>
            <a:off x="401619" y="365126"/>
            <a:ext cx="11388762" cy="6891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8" name="Google Shape;338;p59"/>
          <p:cNvSpPr txBox="1"/>
          <p:nvPr>
            <p:ph idx="1" type="body"/>
          </p:nvPr>
        </p:nvSpPr>
        <p:spPr>
          <a:xfrm rot="5400000">
            <a:off x="3825099" y="-1788319"/>
            <a:ext cx="4541801" cy="11388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59"/>
          <p:cNvSpPr txBox="1"/>
          <p:nvPr>
            <p:ph idx="12" type="sldNum"/>
          </p:nvPr>
        </p:nvSpPr>
        <p:spPr>
          <a:xfrm>
            <a:off x="401619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6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2" name="Google Shape;342;p6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3" name="Google Shape;343;p60"/>
          <p:cNvSpPr txBox="1"/>
          <p:nvPr>
            <p:ph idx="12" type="sldNum"/>
          </p:nvPr>
        </p:nvSpPr>
        <p:spPr>
          <a:xfrm>
            <a:off x="401619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4" name="Google Shape;344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78842" y="6319964"/>
            <a:ext cx="1011539" cy="357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 type="obj">
  <p:cSld name="OBJECT"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61"/>
          <p:cNvSpPr txBox="1"/>
          <p:nvPr>
            <p:ph type="ctrTitle"/>
          </p:nvPr>
        </p:nvSpPr>
        <p:spPr>
          <a:xfrm>
            <a:off x="469798" y="505790"/>
            <a:ext cx="11252403" cy="406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7" name="Google Shape;347;p61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lvl="2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lvl="3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lvl="4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8" name="Google Shape;348;p61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9" name="Google Shape;349;p61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0" name="Google Shape;350;p61"/>
          <p:cNvSpPr txBox="1"/>
          <p:nvPr>
            <p:ph idx="12" type="sldNum"/>
          </p:nvPr>
        </p:nvSpPr>
        <p:spPr>
          <a:xfrm>
            <a:off x="401619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38100" marR="0" algn="l">
              <a:lnSpc>
                <a:spcPct val="103333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8100" marR="0" algn="l">
              <a:lnSpc>
                <a:spcPct val="103333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38100" marR="0" algn="l">
              <a:lnSpc>
                <a:spcPct val="103333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38100" marR="0" algn="l">
              <a:lnSpc>
                <a:spcPct val="103333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38100" marR="0" algn="l">
              <a:lnSpc>
                <a:spcPct val="103333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38100" marR="0" algn="l">
              <a:lnSpc>
                <a:spcPct val="103333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8100" marR="0" algn="l">
              <a:lnSpc>
                <a:spcPct val="103333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8100" marR="0" algn="l">
              <a:lnSpc>
                <a:spcPct val="103333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100" marR="0" algn="l">
              <a:lnSpc>
                <a:spcPct val="103333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6"/>
          <p:cNvSpPr txBox="1"/>
          <p:nvPr>
            <p:ph type="title"/>
          </p:nvPr>
        </p:nvSpPr>
        <p:spPr>
          <a:xfrm>
            <a:off x="401621" y="365127"/>
            <a:ext cx="11388762" cy="6891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551"/>
              <a:buFont typeface="Arial"/>
              <a:buNone/>
              <a:defRPr sz="255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6"/>
          <p:cNvSpPr txBox="1"/>
          <p:nvPr>
            <p:ph idx="1" type="body"/>
          </p:nvPr>
        </p:nvSpPr>
        <p:spPr>
          <a:xfrm>
            <a:off x="401621" y="1497339"/>
            <a:ext cx="11388762" cy="4679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26"/>
          <p:cNvSpPr txBox="1"/>
          <p:nvPr>
            <p:ph idx="2" type="body"/>
          </p:nvPr>
        </p:nvSpPr>
        <p:spPr>
          <a:xfrm>
            <a:off x="401619" y="6400798"/>
            <a:ext cx="10150475" cy="1841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800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26"/>
          <p:cNvSpPr txBox="1"/>
          <p:nvPr>
            <p:ph idx="12" type="sldNum"/>
          </p:nvPr>
        </p:nvSpPr>
        <p:spPr>
          <a:xfrm>
            <a:off x="11877340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Title and Content">
  <p:cSld name="5_Title and Content"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62"/>
          <p:cNvSpPr txBox="1"/>
          <p:nvPr>
            <p:ph idx="1" type="body"/>
          </p:nvPr>
        </p:nvSpPr>
        <p:spPr>
          <a:xfrm>
            <a:off x="401619" y="1635161"/>
            <a:ext cx="11388762" cy="45418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>
                <a:solidFill>
                  <a:srgbClr val="3F3F3F"/>
                </a:solidFill>
              </a:defRPr>
            </a:lvl1pPr>
            <a:lvl2pPr indent="-355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2000"/>
              <a:buChar char="▪"/>
              <a:defRPr>
                <a:solidFill>
                  <a:srgbClr val="3F3F3F"/>
                </a:solidFill>
              </a:defRPr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>
                <a:solidFill>
                  <a:srgbClr val="3F3F3F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600"/>
              <a:buChar char="•"/>
              <a:defRPr>
                <a:solidFill>
                  <a:srgbClr val="3F3F3F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>
                <a:solidFill>
                  <a:srgbClr val="3F3F3F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62"/>
          <p:cNvSpPr txBox="1"/>
          <p:nvPr>
            <p:ph type="title"/>
          </p:nvPr>
        </p:nvSpPr>
        <p:spPr>
          <a:xfrm>
            <a:off x="401619" y="365126"/>
            <a:ext cx="11388762" cy="6891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4" name="Google Shape;354;p62"/>
          <p:cNvSpPr txBox="1"/>
          <p:nvPr>
            <p:ph idx="2" type="body"/>
          </p:nvPr>
        </p:nvSpPr>
        <p:spPr>
          <a:xfrm>
            <a:off x="269480" y="6456010"/>
            <a:ext cx="10129287" cy="1256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816"/>
              <a:buNone/>
              <a:defRPr sz="816"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5" name="Google Shape;355;p62"/>
          <p:cNvSpPr txBox="1"/>
          <p:nvPr>
            <p:ph idx="12" type="sldNum"/>
          </p:nvPr>
        </p:nvSpPr>
        <p:spPr>
          <a:xfrm>
            <a:off x="308576" y="6669654"/>
            <a:ext cx="195566" cy="1569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r>
              <a:rPr lang="en-US">
                <a:solidFill>
                  <a:schemeClr val="accent1"/>
                </a:solidFill>
              </a:rPr>
              <a:t> </a:t>
            </a:r>
            <a:endParaRPr sz="1000"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Title and Content">
  <p:cSld name="6_Title and Content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63"/>
          <p:cNvSpPr txBox="1"/>
          <p:nvPr>
            <p:ph idx="1" type="body"/>
          </p:nvPr>
        </p:nvSpPr>
        <p:spPr>
          <a:xfrm>
            <a:off x="401619" y="1635161"/>
            <a:ext cx="11388762" cy="45418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>
                <a:solidFill>
                  <a:srgbClr val="3F3F3F"/>
                </a:solidFill>
              </a:defRPr>
            </a:lvl1pPr>
            <a:lvl2pPr indent="-355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2000"/>
              <a:buChar char="▪"/>
              <a:defRPr>
                <a:solidFill>
                  <a:srgbClr val="3F3F3F"/>
                </a:solidFill>
              </a:defRPr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>
                <a:solidFill>
                  <a:srgbClr val="3F3F3F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600"/>
              <a:buChar char="•"/>
              <a:defRPr>
                <a:solidFill>
                  <a:srgbClr val="3F3F3F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>
                <a:solidFill>
                  <a:srgbClr val="3F3F3F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8" name="Google Shape;358;p63"/>
          <p:cNvSpPr txBox="1"/>
          <p:nvPr>
            <p:ph type="title"/>
          </p:nvPr>
        </p:nvSpPr>
        <p:spPr>
          <a:xfrm>
            <a:off x="401619" y="365126"/>
            <a:ext cx="11388762" cy="6891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9" name="Google Shape;359;p63"/>
          <p:cNvSpPr txBox="1"/>
          <p:nvPr>
            <p:ph idx="2" type="body"/>
          </p:nvPr>
        </p:nvSpPr>
        <p:spPr>
          <a:xfrm>
            <a:off x="269480" y="6456010"/>
            <a:ext cx="10129287" cy="1256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816"/>
              <a:buNone/>
              <a:defRPr sz="816"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0" name="Google Shape;360;p63"/>
          <p:cNvSpPr txBox="1"/>
          <p:nvPr>
            <p:ph idx="12" type="sldNum"/>
          </p:nvPr>
        </p:nvSpPr>
        <p:spPr>
          <a:xfrm>
            <a:off x="308576" y="6669654"/>
            <a:ext cx="195566" cy="1569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r>
              <a:rPr lang="en-US">
                <a:solidFill>
                  <a:schemeClr val="accent1"/>
                </a:solidFill>
              </a:rPr>
              <a:t> </a:t>
            </a:r>
            <a:endParaRPr sz="1000"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 and Content">
  <p:cSld name="7_Title and Content"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64"/>
          <p:cNvSpPr txBox="1"/>
          <p:nvPr>
            <p:ph idx="1" type="body"/>
          </p:nvPr>
        </p:nvSpPr>
        <p:spPr>
          <a:xfrm>
            <a:off x="401619" y="1635161"/>
            <a:ext cx="11388762" cy="45418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>
                <a:solidFill>
                  <a:srgbClr val="3F3F3F"/>
                </a:solidFill>
              </a:defRPr>
            </a:lvl1pPr>
            <a:lvl2pPr indent="-355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2000"/>
              <a:buChar char="▪"/>
              <a:defRPr>
                <a:solidFill>
                  <a:srgbClr val="3F3F3F"/>
                </a:solidFill>
              </a:defRPr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>
                <a:solidFill>
                  <a:srgbClr val="3F3F3F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600"/>
              <a:buChar char="•"/>
              <a:defRPr>
                <a:solidFill>
                  <a:srgbClr val="3F3F3F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>
                <a:solidFill>
                  <a:srgbClr val="3F3F3F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64"/>
          <p:cNvSpPr txBox="1"/>
          <p:nvPr>
            <p:ph type="title"/>
          </p:nvPr>
        </p:nvSpPr>
        <p:spPr>
          <a:xfrm>
            <a:off x="401619" y="365126"/>
            <a:ext cx="11388762" cy="6891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4" name="Google Shape;364;p64"/>
          <p:cNvSpPr txBox="1"/>
          <p:nvPr>
            <p:ph idx="2" type="body"/>
          </p:nvPr>
        </p:nvSpPr>
        <p:spPr>
          <a:xfrm>
            <a:off x="269480" y="6456010"/>
            <a:ext cx="10129287" cy="1256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816"/>
              <a:buNone/>
              <a:defRPr sz="816"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5" name="Google Shape;365;p64"/>
          <p:cNvSpPr txBox="1"/>
          <p:nvPr>
            <p:ph idx="12" type="sldNum"/>
          </p:nvPr>
        </p:nvSpPr>
        <p:spPr>
          <a:xfrm>
            <a:off x="308576" y="6669654"/>
            <a:ext cx="195566" cy="1569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ctr">
              <a:spcBef>
                <a:spcPts val="0"/>
              </a:spcBef>
              <a:buNone/>
              <a:defRPr b="0" i="0" sz="1020" u="none" cap="none" strike="noStrike">
                <a:solidFill>
                  <a:srgbClr val="0E2A5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r>
              <a:rPr lang="en-US">
                <a:solidFill>
                  <a:schemeClr val="accent1"/>
                </a:solidFill>
              </a:rPr>
              <a:t> </a:t>
            </a:r>
            <a:endParaRPr sz="1000"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11" showMasterSp="0">
  <p:cSld name="Divider 11"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6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64000">
                <a:schemeClr val="accent4"/>
              </a:gs>
              <a:gs pos="100000">
                <a:schemeClr val="accent3"/>
              </a:gs>
            </a:gsLst>
            <a:lin ang="12600000" scaled="0"/>
          </a:gradFill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65"/>
          <p:cNvSpPr txBox="1"/>
          <p:nvPr>
            <p:ph idx="1" type="body"/>
          </p:nvPr>
        </p:nvSpPr>
        <p:spPr>
          <a:xfrm>
            <a:off x="1382185" y="2240679"/>
            <a:ext cx="9427633" cy="197908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b="1" sz="4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0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9" name="Google Shape;369;p65"/>
          <p:cNvSpPr txBox="1"/>
          <p:nvPr/>
        </p:nvSpPr>
        <p:spPr>
          <a:xfrm>
            <a:off x="0" y="6382512"/>
            <a:ext cx="12192000" cy="25039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© 2021 All rights reserved | </a:t>
            </a:r>
            <a:r>
              <a:rPr b="1" i="0" lang="en-US" sz="6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Confidential</a:t>
            </a:r>
            <a:r>
              <a:rPr b="0" i="0" lang="en-US" sz="6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| For Syneos Health Communications use only</a:t>
            </a:r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1_Title Only"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66"/>
          <p:cNvSpPr txBox="1"/>
          <p:nvPr>
            <p:ph type="title"/>
          </p:nvPr>
        </p:nvSpPr>
        <p:spPr>
          <a:xfrm>
            <a:off x="401620" y="365126"/>
            <a:ext cx="11388762" cy="6891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  <a:defRPr sz="24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2" name="Google Shape;372;p66"/>
          <p:cNvSpPr txBox="1"/>
          <p:nvPr>
            <p:ph idx="12" type="sldNum"/>
          </p:nvPr>
        </p:nvSpPr>
        <p:spPr>
          <a:xfrm>
            <a:off x="401619" y="6523652"/>
            <a:ext cx="157016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3" name="Google Shape;373;p66"/>
          <p:cNvSpPr txBox="1"/>
          <p:nvPr>
            <p:ph idx="11" type="ftr"/>
          </p:nvPr>
        </p:nvSpPr>
        <p:spPr>
          <a:xfrm>
            <a:off x="614217" y="6523653"/>
            <a:ext cx="7539700" cy="153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7"/>
          <p:cNvSpPr txBox="1"/>
          <p:nvPr>
            <p:ph type="title"/>
          </p:nvPr>
        </p:nvSpPr>
        <p:spPr>
          <a:xfrm>
            <a:off x="831851" y="1709740"/>
            <a:ext cx="10515600" cy="271165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7"/>
          <p:cNvSpPr txBox="1"/>
          <p:nvPr>
            <p:ph idx="1" type="body"/>
          </p:nvPr>
        </p:nvSpPr>
        <p:spPr>
          <a:xfrm>
            <a:off x="831851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9" name="Google Shape;59;p27"/>
          <p:cNvSpPr txBox="1"/>
          <p:nvPr>
            <p:ph idx="12" type="sldNum"/>
          </p:nvPr>
        </p:nvSpPr>
        <p:spPr>
          <a:xfrm>
            <a:off x="11877340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0" name="Google Shape;60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21692" y="6319964"/>
            <a:ext cx="1011540" cy="35757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27"/>
          <p:cNvSpPr txBox="1"/>
          <p:nvPr/>
        </p:nvSpPr>
        <p:spPr>
          <a:xfrm>
            <a:off x="3075816" y="6611779"/>
            <a:ext cx="604036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Confidential – For Internal Use Only – Not for distribution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8"/>
          <p:cNvSpPr txBox="1"/>
          <p:nvPr>
            <p:ph type="title"/>
          </p:nvPr>
        </p:nvSpPr>
        <p:spPr>
          <a:xfrm>
            <a:off x="401621" y="365127"/>
            <a:ext cx="11388762" cy="6891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Arial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8"/>
          <p:cNvSpPr txBox="1"/>
          <p:nvPr>
            <p:ph idx="1" type="body"/>
          </p:nvPr>
        </p:nvSpPr>
        <p:spPr>
          <a:xfrm>
            <a:off x="401619" y="1539875"/>
            <a:ext cx="5472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28"/>
          <p:cNvSpPr txBox="1"/>
          <p:nvPr>
            <p:ph idx="2" type="body"/>
          </p:nvPr>
        </p:nvSpPr>
        <p:spPr>
          <a:xfrm>
            <a:off x="6286053" y="1539875"/>
            <a:ext cx="5472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8"/>
          <p:cNvSpPr txBox="1"/>
          <p:nvPr>
            <p:ph idx="3" type="body"/>
          </p:nvPr>
        </p:nvSpPr>
        <p:spPr>
          <a:xfrm>
            <a:off x="401619" y="6400798"/>
            <a:ext cx="10150475" cy="1841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800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28"/>
          <p:cNvSpPr txBox="1"/>
          <p:nvPr>
            <p:ph idx="12" type="sldNum"/>
          </p:nvPr>
        </p:nvSpPr>
        <p:spPr>
          <a:xfrm>
            <a:off x="11877340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/>
          <p:nvPr>
            <p:ph idx="1" type="body"/>
          </p:nvPr>
        </p:nvSpPr>
        <p:spPr>
          <a:xfrm>
            <a:off x="401619" y="1470032"/>
            <a:ext cx="5472000" cy="689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b="1" sz="2000">
                <a:solidFill>
                  <a:schemeClr val="accent4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70" name="Google Shape;70;p29"/>
          <p:cNvSpPr txBox="1"/>
          <p:nvPr>
            <p:ph idx="2" type="body"/>
          </p:nvPr>
        </p:nvSpPr>
        <p:spPr>
          <a:xfrm>
            <a:off x="401619" y="2356487"/>
            <a:ext cx="547200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9"/>
          <p:cNvSpPr txBox="1"/>
          <p:nvPr>
            <p:ph idx="3" type="body"/>
          </p:nvPr>
        </p:nvSpPr>
        <p:spPr>
          <a:xfrm>
            <a:off x="6318384" y="1470032"/>
            <a:ext cx="5472000" cy="689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b="1" sz="2000">
                <a:solidFill>
                  <a:schemeClr val="accent4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72" name="Google Shape;72;p29"/>
          <p:cNvSpPr txBox="1"/>
          <p:nvPr>
            <p:ph idx="4" type="body"/>
          </p:nvPr>
        </p:nvSpPr>
        <p:spPr>
          <a:xfrm>
            <a:off x="6318384" y="2356487"/>
            <a:ext cx="547200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29"/>
          <p:cNvSpPr txBox="1"/>
          <p:nvPr>
            <p:ph type="title"/>
          </p:nvPr>
        </p:nvSpPr>
        <p:spPr>
          <a:xfrm>
            <a:off x="401621" y="365127"/>
            <a:ext cx="11388762" cy="6891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Arial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9"/>
          <p:cNvSpPr txBox="1"/>
          <p:nvPr>
            <p:ph idx="5" type="body"/>
          </p:nvPr>
        </p:nvSpPr>
        <p:spPr>
          <a:xfrm>
            <a:off x="401619" y="6400798"/>
            <a:ext cx="10150475" cy="1841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800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9"/>
          <p:cNvSpPr txBox="1"/>
          <p:nvPr>
            <p:ph idx="12" type="sldNum"/>
          </p:nvPr>
        </p:nvSpPr>
        <p:spPr>
          <a:xfrm>
            <a:off x="11877340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0"/>
          <p:cNvSpPr txBox="1"/>
          <p:nvPr>
            <p:ph type="title"/>
          </p:nvPr>
        </p:nvSpPr>
        <p:spPr>
          <a:xfrm>
            <a:off x="401621" y="365127"/>
            <a:ext cx="11388762" cy="6891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Arial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0"/>
          <p:cNvSpPr txBox="1"/>
          <p:nvPr>
            <p:ph idx="12" type="sldNum"/>
          </p:nvPr>
        </p:nvSpPr>
        <p:spPr>
          <a:xfrm>
            <a:off x="11877340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theme" Target="../theme/theme5.xml"/></Relationships>
</file>

<file path=ppt/slideMasters/_rels/slideMaster4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42.xml"/><Relationship Id="rId22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1.xml"/><Relationship Id="rId21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44.xml"/><Relationship Id="rId24" Type="http://schemas.openxmlformats.org/officeDocument/2006/relationships/theme" Target="../theme/theme1.xml"/><Relationship Id="rId12" Type="http://schemas.openxmlformats.org/officeDocument/2006/relationships/slideLayout" Target="../slideLayouts/slideLayout43.xml"/><Relationship Id="rId23" Type="http://schemas.openxmlformats.org/officeDocument/2006/relationships/slideLayout" Target="../slideLayouts/slideLayout54.xml"/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3.xml"/><Relationship Id="rId3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48.xml"/><Relationship Id="rId16" Type="http://schemas.openxmlformats.org/officeDocument/2006/relationships/slideLayout" Target="../slideLayouts/slideLayout47.xml"/><Relationship Id="rId5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50.xml"/><Relationship Id="rId6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9.xml"/><Relationship Id="rId7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401621" y="365127"/>
            <a:ext cx="11388762" cy="6891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401621" y="1497339"/>
            <a:ext cx="11388762" cy="4679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2" type="sldNum"/>
          </p:nvPr>
        </p:nvSpPr>
        <p:spPr>
          <a:xfrm>
            <a:off x="11877340" y="653508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9"/>
          <p:cNvCxnSpPr/>
          <p:nvPr/>
        </p:nvCxnSpPr>
        <p:spPr>
          <a:xfrm>
            <a:off x="401620" y="1151068"/>
            <a:ext cx="11790382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4" name="Google Shape;14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721692" y="6331394"/>
            <a:ext cx="1011540" cy="3575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9"/>
          <p:cNvSpPr txBox="1"/>
          <p:nvPr/>
        </p:nvSpPr>
        <p:spPr>
          <a:xfrm>
            <a:off x="3075816" y="6611779"/>
            <a:ext cx="604036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Confidential – For Internal Use Only – Not for distribution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1" name="Google Shape;1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8" name="Google Shape;198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4"/>
          <p:cNvSpPr txBox="1"/>
          <p:nvPr>
            <p:ph type="title"/>
          </p:nvPr>
        </p:nvSpPr>
        <p:spPr>
          <a:xfrm>
            <a:off x="401619" y="365126"/>
            <a:ext cx="11388762" cy="6891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4" name="Google Shape;254;p44"/>
          <p:cNvSpPr txBox="1"/>
          <p:nvPr>
            <p:ph idx="1" type="body"/>
          </p:nvPr>
        </p:nvSpPr>
        <p:spPr>
          <a:xfrm>
            <a:off x="401619" y="1635161"/>
            <a:ext cx="11388762" cy="45418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5" name="Google Shape;255;p44"/>
          <p:cNvSpPr txBox="1"/>
          <p:nvPr>
            <p:ph idx="12" type="sldNum"/>
          </p:nvPr>
        </p:nvSpPr>
        <p:spPr>
          <a:xfrm>
            <a:off x="401619" y="6523652"/>
            <a:ext cx="157094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56" name="Google Shape;256;p44"/>
          <p:cNvCxnSpPr/>
          <p:nvPr/>
        </p:nvCxnSpPr>
        <p:spPr>
          <a:xfrm>
            <a:off x="401619" y="1151068"/>
            <a:ext cx="11790381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BridgeBio Company Profile &amp; Overview | AmbitionBox" id="257" name="Google Shape;257;p4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435861" y="6211519"/>
            <a:ext cx="627185" cy="62718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  <p:sldLayoutId id="2147483700" r:id="rId18"/>
    <p:sldLayoutId id="2147483701" r:id="rId19"/>
    <p:sldLayoutId id="2147483702" r:id="rId20"/>
    <p:sldLayoutId id="2147483703" r:id="rId21"/>
    <p:sldLayoutId id="2147483704" r:id="rId22"/>
    <p:sldLayoutId id="2147483705" r:id="rId2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1"/>
          <p:cNvSpPr txBox="1"/>
          <p:nvPr>
            <p:ph type="ctrTitle"/>
          </p:nvPr>
        </p:nvSpPr>
        <p:spPr>
          <a:xfrm>
            <a:off x="534931" y="1810800"/>
            <a:ext cx="11122137" cy="154103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/>
              <a:t>Acoramidis May Improve Cardiac Function and Promote Regression in Transthyretin Amyloid Cardiomyopathy: Data From the ATTRibute-CM Cardiac Magnetic Resonance Substudy</a:t>
            </a:r>
            <a:endParaRPr sz="2400"/>
          </a:p>
        </p:txBody>
      </p:sp>
      <p:sp>
        <p:nvSpPr>
          <p:cNvPr id="379" name="Google Shape;379;p1"/>
          <p:cNvSpPr txBox="1"/>
          <p:nvPr>
            <p:ph idx="1" type="subTitle"/>
          </p:nvPr>
        </p:nvSpPr>
        <p:spPr>
          <a:xfrm>
            <a:off x="534931" y="3758835"/>
            <a:ext cx="11122137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b="1" lang="en-US" sz="1400"/>
              <a:t>Yousuf Razvi</a:t>
            </a:r>
            <a:r>
              <a:rPr lang="en-US" sz="1400"/>
              <a:t>,</a:t>
            </a:r>
            <a:r>
              <a:rPr baseline="30000" lang="en-US" sz="1400"/>
              <a:t>1</a:t>
            </a:r>
            <a:r>
              <a:rPr lang="en-US" sz="1400"/>
              <a:t> Daniel P. Judge,</a:t>
            </a:r>
            <a:r>
              <a:rPr baseline="30000" lang="en-US" sz="1400"/>
              <a:t>2</a:t>
            </a:r>
            <a:r>
              <a:rPr lang="en-US" sz="1400"/>
              <a:t> Ana Martinez-Naharro,</a:t>
            </a:r>
            <a:r>
              <a:rPr baseline="30000" lang="en-US" sz="1400"/>
              <a:t>1</a:t>
            </a:r>
            <a:r>
              <a:rPr lang="en-US" sz="1400"/>
              <a:t> Adam Ioannou,</a:t>
            </a:r>
            <a:r>
              <a:rPr baseline="30000" lang="en-US" sz="1400"/>
              <a:t>1</a:t>
            </a:r>
            <a:r>
              <a:rPr lang="en-US" sz="1400"/>
              <a:t> Lucia Venneri,</a:t>
            </a:r>
            <a:r>
              <a:rPr baseline="30000" lang="en-US" sz="1400"/>
              <a:t>3</a:t>
            </a:r>
            <a:r>
              <a:rPr lang="en-US" sz="1400"/>
              <a:t> Rishi Patel,</a:t>
            </a:r>
            <a:r>
              <a:rPr baseline="30000" lang="en-US" sz="1400"/>
              <a:t>1</a:t>
            </a:r>
            <a:r>
              <a:rPr lang="en-US" sz="1400"/>
              <a:t> Julian D. Gillmore,</a:t>
            </a:r>
            <a:r>
              <a:rPr baseline="30000" lang="en-US" sz="1400"/>
              <a:t>1</a:t>
            </a:r>
            <a:r>
              <a:rPr lang="en-US" sz="1400"/>
              <a:t> Laura Edwards,</a:t>
            </a:r>
            <a:r>
              <a:rPr baseline="30000" lang="en-US" sz="1400"/>
              <a:t>4</a:t>
            </a:r>
            <a:r>
              <a:rPr lang="en-US" sz="1400"/>
              <a:t> Thomas York,</a:t>
            </a:r>
            <a:r>
              <a:rPr baseline="30000" lang="en-US" sz="1400"/>
              <a:t>4</a:t>
            </a:r>
            <a:r>
              <a:rPr lang="en-US" sz="1400"/>
              <a:t> Jorg Taubel,</a:t>
            </a:r>
            <a:r>
              <a:rPr baseline="30000" lang="en-US" sz="1400"/>
              <a:t>4</a:t>
            </a:r>
            <a:r>
              <a:rPr lang="en-US" sz="1400"/>
              <a:t> Jing Du,</a:t>
            </a:r>
            <a:r>
              <a:rPr baseline="30000" lang="en-US" sz="1400"/>
              <a:t>5</a:t>
            </a:r>
            <a:r>
              <a:rPr lang="en-US" sz="1400"/>
              <a:t> Jean-François Tamby,</a:t>
            </a:r>
            <a:r>
              <a:rPr baseline="30000" lang="en-US" sz="1400"/>
              <a:t>5</a:t>
            </a:r>
            <a:r>
              <a:rPr lang="en-US" sz="1400"/>
              <a:t> Suresh Siddhanti,</a:t>
            </a:r>
            <a:r>
              <a:rPr baseline="30000" lang="en-US" sz="1400"/>
              <a:t>5</a:t>
            </a:r>
            <a:r>
              <a:rPr lang="en-US" sz="1400"/>
              <a:t> Lenny Katz,</a:t>
            </a:r>
            <a:r>
              <a:rPr baseline="30000" lang="en-US" sz="1400"/>
              <a:t>5</a:t>
            </a:r>
            <a:r>
              <a:rPr lang="en-US" sz="1400"/>
              <a:t> Jonathan Fox,</a:t>
            </a:r>
            <a:r>
              <a:rPr baseline="30000" lang="en-US" sz="1400"/>
              <a:t>5</a:t>
            </a:r>
            <a:r>
              <a:rPr lang="en-US" sz="1400"/>
              <a:t> Marianna Fontana</a:t>
            </a:r>
            <a:r>
              <a:rPr baseline="30000" lang="en-US" sz="1400"/>
              <a:t>1</a:t>
            </a:r>
            <a:r>
              <a:rPr lang="en-US" sz="1400"/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baseline="30000" lang="en-US" sz="1200"/>
              <a:t>1</a:t>
            </a:r>
            <a:r>
              <a:rPr lang="en-US" sz="1200"/>
              <a:t> University College London, Royal Free Hospital, London, UK; </a:t>
            </a:r>
            <a:r>
              <a:rPr baseline="30000" lang="en-US" sz="1200"/>
              <a:t>2</a:t>
            </a:r>
            <a:r>
              <a:rPr lang="en-US" sz="1200"/>
              <a:t> The Medical University of South Carolina, Charleston, SC, USA; </a:t>
            </a:r>
            <a:r>
              <a:rPr baseline="30000" lang="en-US" sz="1200"/>
              <a:t>3</a:t>
            </a:r>
            <a:r>
              <a:rPr lang="en-US" sz="1200"/>
              <a:t> Royal Brompton and Harefield NHS Foundation Trust, London, UK; </a:t>
            </a:r>
            <a:r>
              <a:rPr baseline="30000" lang="en-US" sz="1200"/>
              <a:t>4</a:t>
            </a:r>
            <a:r>
              <a:rPr lang="en-US" sz="1200"/>
              <a:t> Richmond Pharmacology, London, UK; </a:t>
            </a:r>
            <a:r>
              <a:rPr baseline="30000" lang="en-US" sz="1200"/>
              <a:t>5</a:t>
            </a:r>
            <a:r>
              <a:rPr lang="en-US" sz="1200"/>
              <a:t> Eidos Therapeutics, affiliate of BridgeBio Pharma, San Francisco, CA, USA</a:t>
            </a:r>
            <a:endParaRPr/>
          </a:p>
        </p:txBody>
      </p:sp>
      <p:sp>
        <p:nvSpPr>
          <p:cNvPr id="380" name="Google Shape;380;p1"/>
          <p:cNvSpPr txBox="1"/>
          <p:nvPr/>
        </p:nvSpPr>
        <p:spPr>
          <a:xfrm>
            <a:off x="1981199" y="4554653"/>
            <a:ext cx="8229600" cy="12669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Presenter at ACC 2024: Yousuf Razvi</a:t>
            </a:r>
            <a:endParaRPr b="1" i="0" sz="1600" u="none" cap="none" strike="noStrik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1"/>
          <p:cNvSpPr txBox="1"/>
          <p:nvPr/>
        </p:nvSpPr>
        <p:spPr>
          <a:xfrm>
            <a:off x="1711692" y="6581001"/>
            <a:ext cx="9232233" cy="276999"/>
          </a:xfrm>
          <a:prstGeom prst="rect">
            <a:avLst/>
          </a:prstGeom>
          <a:solidFill>
            <a:srgbClr val="0E2A5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– Content is under embargo. Please do not publish/distribute externally prior to presentation at ACC 2024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2"/>
          <p:cNvSpPr txBox="1"/>
          <p:nvPr>
            <p:ph type="title"/>
          </p:nvPr>
        </p:nvSpPr>
        <p:spPr>
          <a:xfrm>
            <a:off x="513912" y="132910"/>
            <a:ext cx="10515600" cy="737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A5B"/>
              </a:buClr>
              <a:buSzPts val="2800"/>
              <a:buFont typeface="Calibri"/>
              <a:buNone/>
            </a:pPr>
            <a:r>
              <a:rPr b="1" lang="en-US" sz="2800">
                <a:latin typeface="Calibri"/>
                <a:ea typeface="Calibri"/>
                <a:cs typeface="Calibri"/>
                <a:sym typeface="Calibri"/>
              </a:rPr>
              <a:t>Background</a:t>
            </a:r>
            <a:r>
              <a:rPr b="1" lang="en-US" sz="24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87" name="Google Shape;387;p2"/>
          <p:cNvSpPr txBox="1"/>
          <p:nvPr/>
        </p:nvSpPr>
        <p:spPr>
          <a:xfrm>
            <a:off x="413151" y="944485"/>
            <a:ext cx="11560629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ATTR-CM is caused by deposition of TTR amyloid fibrils in the myocardium, which can lead to progressive heart failure,  significantly impaired quality of life, hospitalization, and premature death</a:t>
            </a:r>
            <a:r>
              <a:rPr b="0" baseline="3000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1-7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Acoramidis is a next-generation, oral, near-complete TTR stabilizer inhibits dissociation of tetrameric TTR into monomers that can form amyloid fibrils</a:t>
            </a:r>
            <a:r>
              <a:rPr b="0" baseline="3000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ATTRibute-CM*, acoramidis met its primary hierarchical endpoint of mortality, cardiovascular-related hospitalization, change in NT-proBNP and 6MWD (</a:t>
            </a:r>
            <a:r>
              <a:rPr b="0" i="1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&lt;0.0001)</a:t>
            </a:r>
            <a:r>
              <a:rPr b="0" baseline="3000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CMR with ECV mapping has proven utility in tracking response to treatment in cardiac amyloidosis by assessing changes in cardiac structure, function, and amyloid burden.</a:t>
            </a:r>
            <a:r>
              <a:rPr b="0" baseline="3000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b="0" baseline="3000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2"/>
          <p:cNvSpPr txBox="1"/>
          <p:nvPr/>
        </p:nvSpPr>
        <p:spPr>
          <a:xfrm>
            <a:off x="489098" y="6124529"/>
            <a:ext cx="11036595" cy="7334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6MWD, 6-minute walking distance; ATTR-CM, transthyretin amyloid cardiomyopathy; CMR, cardiac magnetic resonance; ECV, extracellular volume; NT-proBNP, N-terminal pro-B-type natriuretic peptide; TTR, transthyretin. </a:t>
            </a:r>
            <a:endParaRPr/>
          </a:p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Liz MA, et al. </a:t>
            </a:r>
            <a:r>
              <a:rPr b="0" i="1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Neurol Ther</a:t>
            </a: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2020;9(2):395-402; 2. Vieira M, Saraiva MJ. </a:t>
            </a:r>
            <a:r>
              <a:rPr b="0" i="1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Biomol Concepts</a:t>
            </a: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2014;5(1):45-54; 3. Witteles RM, et al. </a:t>
            </a:r>
            <a:r>
              <a:rPr b="0" i="1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JACC Heart Fail</a:t>
            </a: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2019;7(8):709-716; 4. Rintell D, et al. </a:t>
            </a:r>
            <a:r>
              <a:rPr b="0" i="1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Orphanet J Rare Dis</a:t>
            </a: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2021;16(1):70; 5. Hanna M, et al. </a:t>
            </a:r>
            <a:r>
              <a:rPr b="0" i="1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Am J Cardiol</a:t>
            </a: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2021;141:98-105; 6. Stewart M, et al. </a:t>
            </a:r>
            <a:r>
              <a:rPr b="0" i="1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Neurol Ther</a:t>
            </a: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2018;7(2):349-364; 7. Lauppe R, et al. </a:t>
            </a:r>
            <a:r>
              <a:rPr b="0" i="1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ESC Heart Fail</a:t>
            </a: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2022;9(3):2528-2537; 8. Fox JC, et al. </a:t>
            </a:r>
            <a:r>
              <a:rPr b="0" i="1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Clin Pharmacol Drug Dev</a:t>
            </a: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2020;9(1):115-129; 9. Ji A, et al. Presented at: 2020 International Symposium on Amyloidosis; September 14-18, 2020; 10. Gillmore JD, et al. </a:t>
            </a:r>
            <a:r>
              <a:rPr b="0" i="1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 Engl J Med</a:t>
            </a: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2024;390(2):132-142; 11. Fontana F, et al. </a:t>
            </a:r>
            <a:r>
              <a:rPr b="0" i="1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JACC Cardiovasc Imaging. </a:t>
            </a: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2021; 14 (1): 189-199. </a:t>
            </a:r>
            <a:endParaRPr b="0" i="1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2"/>
          <p:cNvSpPr txBox="1"/>
          <p:nvPr/>
        </p:nvSpPr>
        <p:spPr>
          <a:xfrm>
            <a:off x="513912" y="4469491"/>
            <a:ext cx="11459868" cy="923330"/>
          </a:xfrm>
          <a:prstGeom prst="rect">
            <a:avLst/>
          </a:prstGeom>
          <a:solidFill>
            <a:srgbClr val="AEC8E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344488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Objective:</a:t>
            </a:r>
            <a:endParaRPr/>
          </a:p>
          <a:p>
            <a:pPr indent="0" lvl="1" marL="63023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ATTRibute-CM CMR substudy was conducted to assess changes in cardiac structure, function, and cardiac amyloid burden after treatment with acoramidis or placebo.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2"/>
          <p:cNvSpPr txBox="1"/>
          <p:nvPr/>
        </p:nvSpPr>
        <p:spPr>
          <a:xfrm>
            <a:off x="489097" y="5743864"/>
            <a:ext cx="11484683" cy="4247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*ATTRibute-CM (NCT03860935) was a multi-center, double-blind, placebo-controlled, phase 3 ATTR-CM clinical trial to evaluate efficacy and safety of acoramidis. Patients were randomized 2:1 to receive 800mg acoramidis or matching placebo twice daily for 30 months.</a:t>
            </a:r>
            <a:endParaRPr b="0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2"/>
          <p:cNvSpPr/>
          <p:nvPr/>
        </p:nvSpPr>
        <p:spPr>
          <a:xfrm>
            <a:off x="131662" y="4420958"/>
            <a:ext cx="957600" cy="971863"/>
          </a:xfrm>
          <a:prstGeom prst="ellipse">
            <a:avLst/>
          </a:prstGeom>
          <a:solidFill>
            <a:srgbClr val="AEC8ED"/>
          </a:solidFill>
          <a:ln cap="flat" cmpd="sng" w="12700">
            <a:solidFill>
              <a:srgbClr val="1833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Bullseye with solid fill" id="392" name="Google Shape;3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0341" y="4491740"/>
            <a:ext cx="789281" cy="7962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"/>
          <p:cNvSpPr txBox="1"/>
          <p:nvPr>
            <p:ph type="title"/>
          </p:nvPr>
        </p:nvSpPr>
        <p:spPr>
          <a:xfrm>
            <a:off x="221673" y="242442"/>
            <a:ext cx="11734799" cy="8014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</a:pPr>
            <a:r>
              <a:rPr lang="en-US"/>
              <a:t>Methods</a:t>
            </a:r>
            <a:endParaRPr/>
          </a:p>
        </p:txBody>
      </p:sp>
      <p:sp>
        <p:nvSpPr>
          <p:cNvPr id="399" name="Google Shape;399;p3"/>
          <p:cNvSpPr txBox="1"/>
          <p:nvPr>
            <p:ph idx="12" type="sldNum"/>
          </p:nvPr>
        </p:nvSpPr>
        <p:spPr>
          <a:xfrm>
            <a:off x="11247438" y="6450433"/>
            <a:ext cx="433387" cy="176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0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3"/>
          <p:cNvSpPr txBox="1"/>
          <p:nvPr/>
        </p:nvSpPr>
        <p:spPr>
          <a:xfrm>
            <a:off x="315685" y="766901"/>
            <a:ext cx="11560629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Participants were invited to enroll in the CMR substudy. All participants provided written informed consent. </a:t>
            </a:r>
            <a:endParaRPr/>
          </a:p>
          <a:p>
            <a:pPr indent="-1714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 CMR was performed at baseline before the first dose in 35 participants or within 3 months after the first dose in 17 participants (range, 14-105 days); subsequent CMR was performed at months 12, 24, and 30. </a:t>
            </a:r>
            <a:endParaRPr/>
          </a:p>
          <a:p>
            <a:pPr indent="-1714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CMR images were read centrally at the National Amyloidosis Centre (London) and was performed blinded to other clinical data.</a:t>
            </a:r>
            <a:endParaRPr/>
          </a:p>
          <a:p>
            <a:pPr indent="-1714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ECV values were measured by drawing a region of interest in the basal-mid septum on four-chamber maps. </a:t>
            </a:r>
            <a:endParaRPr/>
          </a:p>
          <a:p>
            <a:pPr indent="-285750" lvl="1" marL="7429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Amyloid regression was defined as an absolute reduction in ECV &gt;5%, progression as an absolute increase in ECV &gt;5%, and ECV changes &lt;5% were considered stable.</a:t>
            </a:r>
            <a:r>
              <a:rPr b="0" baseline="3000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baseline="3000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Fifty-two participants enrolled in CMR substudy (acoramidis: n = 41; placebo: n = 11). </a:t>
            </a:r>
            <a:endParaRPr/>
          </a:p>
          <a:p>
            <a:pPr indent="-285750" lvl="1" marL="7429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Twenty-six of 41 participants receiving acoramidis and 5 of 11 receiving placebo completed month 30 scans.</a:t>
            </a:r>
            <a:endParaRPr/>
          </a:p>
          <a:p>
            <a:pPr indent="-285750" lvl="1" marL="7429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of 26 and 1 of 5 participants in the acoramidis and placebo groups, respectively, did not undergo ECV mapping at month 30 because of exclusionary renal impairment. </a:t>
            </a:r>
            <a:endParaRPr/>
          </a:p>
          <a:p>
            <a:pPr indent="-1714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3"/>
          <p:cNvSpPr txBox="1"/>
          <p:nvPr/>
        </p:nvSpPr>
        <p:spPr>
          <a:xfrm>
            <a:off x="427536" y="6378089"/>
            <a:ext cx="11036595" cy="4749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99mTc, technetium-99m; ATTR, transthyretin amyloid; BID, twice a day; CMR, cardiac magnetic resonance; ECV, extracellular volume; LVEF, left ventricular ejection fraction; LVGLS, left ventricular global longitudinal strain; LVMi, left ventricular mass index; LVSVi, left ventricular stroke volume index; RVEF, right ventricular ejection fraction, RVSVi, right ventricular stroke volume index</a:t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Martinez-Naharro A et al. </a:t>
            </a:r>
            <a:r>
              <a:rPr b="0" i="1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Eur Heart J. </a:t>
            </a: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2022;43(45):4722-4735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4"/>
          <p:cNvSpPr txBox="1"/>
          <p:nvPr>
            <p:ph type="title"/>
          </p:nvPr>
        </p:nvSpPr>
        <p:spPr>
          <a:xfrm>
            <a:off x="228600" y="187461"/>
            <a:ext cx="11734799" cy="8014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</a:pPr>
            <a:r>
              <a:rPr lang="en-US"/>
              <a:t>Baseline Characteristics and CMR Parameters were Comparable</a:t>
            </a:r>
            <a:endParaRPr/>
          </a:p>
        </p:txBody>
      </p:sp>
      <p:sp>
        <p:nvSpPr>
          <p:cNvPr id="408" name="Google Shape;408;p4"/>
          <p:cNvSpPr txBox="1"/>
          <p:nvPr>
            <p:ph idx="12" type="sldNum"/>
          </p:nvPr>
        </p:nvSpPr>
        <p:spPr>
          <a:xfrm>
            <a:off x="11247438" y="6450433"/>
            <a:ext cx="433387" cy="176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0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09" name="Google Shape;409;p4"/>
          <p:cNvGraphicFramePr/>
          <p:nvPr/>
        </p:nvGraphicFramePr>
        <p:xfrm>
          <a:off x="470598" y="118473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{A7702F2C-DA2B-4A63-94E8-8BDD87AB7FE2}</a:tableStyleId>
              </a:tblPr>
              <a:tblGrid>
                <a:gridCol w="2945375"/>
                <a:gridCol w="1481175"/>
                <a:gridCol w="3412125"/>
                <a:gridCol w="3412125"/>
              </a:tblGrid>
              <a:tr h="38940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</a:rPr>
                        <a:t>Characteristic</a:t>
                      </a:r>
                      <a:endParaRPr/>
                    </a:p>
                  </a:txBody>
                  <a:tcPr marT="60950" marB="60950" marR="121925" marL="12192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Acoramidis (n = 41)</a:t>
                      </a:r>
                      <a:endParaRPr/>
                    </a:p>
                  </a:txBody>
                  <a:tcPr marT="60950" marB="60950" marR="121925" marL="12192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6249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</a:rPr>
                        <a:t>Placebo (n = 11)</a:t>
                      </a:r>
                      <a:endParaRPr/>
                    </a:p>
                  </a:txBody>
                  <a:tcPr marT="60950" marB="60950" marR="121925" marL="12192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DDF5"/>
                    </a:solidFill>
                  </a:tcPr>
                </a:tc>
              </a:tr>
              <a:tr h="344475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/>
                        <a:t>Age (years), </a:t>
                      </a:r>
                      <a:r>
                        <a:rPr b="0" lang="en-US" sz="1400" u="none" cap="none" strike="noStrike"/>
                        <a:t>median (range)</a:t>
                      </a:r>
                      <a:endParaRPr/>
                    </a:p>
                  </a:txBody>
                  <a:tcPr marT="60950" marB="60950" marR="121925" marL="121925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76 (57–86)</a:t>
                      </a:r>
                      <a:endParaRPr sz="1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75 (55–84)</a:t>
                      </a:r>
                      <a:endParaRPr sz="1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4475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Male sex, </a:t>
                      </a:r>
                      <a:r>
                        <a:rPr b="0" lang="en-US" sz="1400"/>
                        <a:t>n (%)</a:t>
                      </a:r>
                      <a:endParaRPr/>
                    </a:p>
                  </a:txBody>
                  <a:tcPr marT="60950" marB="60950" marR="121925" marL="121925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 (90.2)</a:t>
                      </a:r>
                      <a:endParaRPr sz="1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(90.9)</a:t>
                      </a:r>
                      <a:endParaRPr sz="1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4475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wt-ATTR-CM, </a:t>
                      </a:r>
                      <a:r>
                        <a:rPr b="0" lang="en-US" sz="1400"/>
                        <a:t>n (%)</a:t>
                      </a:r>
                      <a:endParaRPr/>
                    </a:p>
                  </a:txBody>
                  <a:tcPr marT="60950" marB="60950" marR="121925" marL="121925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 (85.4)</a:t>
                      </a:r>
                      <a:endParaRPr sz="1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 (81.8)</a:t>
                      </a:r>
                      <a:endParaRPr sz="1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4475">
                <a:tc row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vATTR-CM, </a:t>
                      </a:r>
                      <a:r>
                        <a:rPr b="0" lang="en-US" sz="1400"/>
                        <a:t>n (%)</a:t>
                      </a:r>
                      <a:endParaRPr b="1" sz="1400"/>
                    </a:p>
                  </a:txBody>
                  <a:tcPr marT="60950" marB="60950" marR="121925" marL="12192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V122I</a:t>
                      </a:r>
                      <a:endParaRPr/>
                    </a:p>
                  </a:txBody>
                  <a:tcPr marT="60950" marB="60950" marR="121925" marL="121925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0CEC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 (83.3)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(50.0)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4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T60A</a:t>
                      </a:r>
                      <a:endParaRPr/>
                    </a:p>
                  </a:txBody>
                  <a:tcPr marT="60950" marB="60950" marR="121925" marL="121925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(16.7)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(50.0)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500">
                <a:tc row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Race</a:t>
                      </a:r>
                      <a:r>
                        <a:rPr b="0" lang="en-US" sz="1400"/>
                        <a:t>, n (%)</a:t>
                      </a:r>
                      <a:endParaRPr/>
                    </a:p>
                  </a:txBody>
                  <a:tcPr marT="60950" marB="60950" marR="121925" marL="12192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400"/>
                        <a:t>Black</a:t>
                      </a:r>
                      <a:endParaRPr/>
                    </a:p>
                  </a:txBody>
                  <a:tcPr marT="60950" marB="60950" marR="121925" marL="12192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4 (9.8)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2 (18.2)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5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400"/>
                        <a:t>White</a:t>
                      </a:r>
                      <a:endParaRPr sz="1400"/>
                    </a:p>
                  </a:txBody>
                  <a:tcPr marT="60950" marB="60950" marR="121925" marL="12192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36 (87.8)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9 (81.8)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5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400"/>
                        <a:t>Multiple races</a:t>
                      </a:r>
                      <a:endParaRPr sz="1400"/>
                    </a:p>
                  </a:txBody>
                  <a:tcPr marT="60950" marB="60950" marR="121925" marL="12192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 (2.4)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 (0)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4475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Years since diagnosis, </a:t>
                      </a:r>
                      <a:r>
                        <a:rPr b="0" lang="en-US" sz="1400"/>
                        <a:t>mean (SD)</a:t>
                      </a:r>
                      <a:endParaRPr/>
                    </a:p>
                  </a:txBody>
                  <a:tcPr marT="60950" marB="60950" marR="121925" marL="121925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1.7 (1.3)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2.3 (1.8)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275">
                <a:tc rowSpan="7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Initial CMR parameters, </a:t>
                      </a:r>
                      <a:r>
                        <a:rPr b="0" lang="en-US" sz="1400"/>
                        <a:t>mean (SD)</a:t>
                      </a:r>
                      <a:endParaRPr/>
                    </a:p>
                  </a:txBody>
                  <a:tcPr marT="60950" marB="60950" marR="121925" marL="12192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LVMi, g/m</a:t>
                      </a:r>
                      <a:r>
                        <a:rPr baseline="30000" lang="en-US" sz="1400"/>
                        <a:t>2</a:t>
                      </a:r>
                      <a:endParaRPr b="0" sz="1400"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0CEC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119.4 (21.9)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116.5 (29.5)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2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LVSVi, mL/m</a:t>
                      </a:r>
                      <a:r>
                        <a:rPr baseline="30000" lang="en-US" sz="1400"/>
                        <a:t>2</a:t>
                      </a:r>
                      <a:endParaRPr sz="1400"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38.6 (11.3)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37.8 (10.3)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2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LVEF, %</a:t>
                      </a:r>
                      <a:endParaRPr sz="1400"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50.7 (12.3)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50.5 (12.0)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2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LVGLS, %</a:t>
                      </a:r>
                      <a:endParaRPr sz="1400"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-10.1 (2.4)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-9.9 (2.5)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2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RVSVi, mL/m</a:t>
                      </a:r>
                      <a:r>
                        <a:rPr baseline="30000" lang="en-US" sz="1400"/>
                        <a:t>2</a:t>
                      </a:r>
                      <a:endParaRPr sz="1400"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38.4 (10.8)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37.5 (10.3)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2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RVEF, %</a:t>
                      </a:r>
                      <a:endParaRPr sz="1400"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47.6 (12.8)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47.7 (9.0)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22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ECV, %</a:t>
                      </a:r>
                      <a:endParaRPr sz="1400"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61.5 (8.1)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63.8 (7.9)</a:t>
                      </a: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DCDCD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10" name="Google Shape;410;p4"/>
          <p:cNvSpPr txBox="1"/>
          <p:nvPr/>
        </p:nvSpPr>
        <p:spPr>
          <a:xfrm>
            <a:off x="427536" y="6378089"/>
            <a:ext cx="1103659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BID, twice daily; CMR, cardiac magnetic resonance; ECV, extracellular volume; LVEF, left ventricular ejection fraction; LVGLS, left ventricular global longitudinal strain; LVMi, left ventricular mass index; LVSVi, left ventricular stroke volume index; RVEF, right ventricular ejection fraction.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5"/>
          <p:cNvSpPr txBox="1"/>
          <p:nvPr>
            <p:ph type="title"/>
          </p:nvPr>
        </p:nvSpPr>
        <p:spPr>
          <a:xfrm>
            <a:off x="221673" y="242442"/>
            <a:ext cx="11734799" cy="8014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</a:pPr>
            <a:r>
              <a:rPr lang="en-US"/>
              <a:t>Acoramidis Was Associated With a Trend Toward Reduced ECV From BL to Month 30 Compared With Placebo</a:t>
            </a:r>
            <a:endParaRPr/>
          </a:p>
        </p:txBody>
      </p:sp>
      <p:sp>
        <p:nvSpPr>
          <p:cNvPr id="416" name="Google Shape;416;p5"/>
          <p:cNvSpPr txBox="1"/>
          <p:nvPr>
            <p:ph idx="12" type="sldNum"/>
          </p:nvPr>
        </p:nvSpPr>
        <p:spPr>
          <a:xfrm>
            <a:off x="11247438" y="6450433"/>
            <a:ext cx="433387" cy="176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0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5"/>
          <p:cNvSpPr/>
          <p:nvPr/>
        </p:nvSpPr>
        <p:spPr>
          <a:xfrm>
            <a:off x="7432063" y="2330576"/>
            <a:ext cx="4094420" cy="2248348"/>
          </a:xfrm>
          <a:prstGeom prst="wedgeRoundRectCallout">
            <a:avLst>
              <a:gd fmla="val -69709" name="adj1"/>
              <a:gd fmla="val 51193" name="adj2"/>
              <a:gd fmla="val 16667" name="adj3"/>
            </a:avLst>
          </a:prstGeom>
          <a:solidFill>
            <a:srgbClr val="E6EBF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screenshot of a medical scan&#10;&#10;Description automatically generated with medium confidence" id="418" name="Google Shape;418;p5"/>
          <p:cNvPicPr preferRelativeResize="0"/>
          <p:nvPr/>
        </p:nvPicPr>
        <p:blipFill rotWithShape="1">
          <a:blip r:embed="rId3">
            <a:alphaModFix/>
          </a:blip>
          <a:srcRect b="0" l="11904" r="0" t="69958"/>
          <a:stretch/>
        </p:blipFill>
        <p:spPr>
          <a:xfrm>
            <a:off x="872974" y="4117336"/>
            <a:ext cx="5693128" cy="12306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screenshot of a medical scan&#10;&#10;Description automatically generated with medium confidence" id="419" name="Google Shape;419;p5"/>
          <p:cNvPicPr preferRelativeResize="0"/>
          <p:nvPr/>
        </p:nvPicPr>
        <p:blipFill rotWithShape="1">
          <a:blip r:embed="rId3">
            <a:alphaModFix/>
          </a:blip>
          <a:srcRect b="48772" l="11904" r="0" t="21185"/>
          <a:stretch/>
        </p:blipFill>
        <p:spPr>
          <a:xfrm>
            <a:off x="872974" y="1979952"/>
            <a:ext cx="5693128" cy="1230648"/>
          </a:xfrm>
          <a:prstGeom prst="rect">
            <a:avLst/>
          </a:prstGeom>
          <a:noFill/>
          <a:ln>
            <a:noFill/>
          </a:ln>
        </p:spPr>
      </p:pic>
      <p:sp>
        <p:nvSpPr>
          <p:cNvPr id="420" name="Google Shape;420;p5"/>
          <p:cNvSpPr txBox="1"/>
          <p:nvPr/>
        </p:nvSpPr>
        <p:spPr>
          <a:xfrm rot="-5400000">
            <a:off x="67072" y="2546561"/>
            <a:ext cx="1023037" cy="3539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BBEB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rgbClr val="47BBEB"/>
                </a:solidFill>
                <a:latin typeface="Arial"/>
                <a:ea typeface="Arial"/>
                <a:cs typeface="Arial"/>
                <a:sym typeface="Arial"/>
              </a:rPr>
              <a:t>Placebo</a:t>
            </a:r>
            <a:endParaRPr/>
          </a:p>
        </p:txBody>
      </p:sp>
      <p:sp>
        <p:nvSpPr>
          <p:cNvPr id="421" name="Google Shape;421;p5"/>
          <p:cNvSpPr txBox="1"/>
          <p:nvPr/>
        </p:nvSpPr>
        <p:spPr>
          <a:xfrm rot="-5400000">
            <a:off x="-108457" y="4688531"/>
            <a:ext cx="1374094" cy="3539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491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rgbClr val="062491"/>
                </a:solidFill>
                <a:latin typeface="Arial"/>
                <a:ea typeface="Arial"/>
                <a:cs typeface="Arial"/>
                <a:sym typeface="Arial"/>
              </a:rPr>
              <a:t>Acoramidis</a:t>
            </a:r>
            <a:endParaRPr b="1" i="0" sz="1700" u="none" cap="none" strike="noStrike">
              <a:solidFill>
                <a:srgbClr val="06249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5"/>
          <p:cNvSpPr txBox="1"/>
          <p:nvPr/>
        </p:nvSpPr>
        <p:spPr>
          <a:xfrm>
            <a:off x="1314795" y="1702656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68%</a:t>
            </a:r>
            <a:endParaRPr/>
          </a:p>
        </p:txBody>
      </p:sp>
      <p:sp>
        <p:nvSpPr>
          <p:cNvPr id="423" name="Google Shape;423;p5"/>
          <p:cNvSpPr txBox="1"/>
          <p:nvPr/>
        </p:nvSpPr>
        <p:spPr>
          <a:xfrm>
            <a:off x="2724495" y="1702656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71%</a:t>
            </a:r>
            <a:endParaRPr/>
          </a:p>
        </p:txBody>
      </p:sp>
      <p:sp>
        <p:nvSpPr>
          <p:cNvPr id="424" name="Google Shape;424;p5"/>
          <p:cNvSpPr txBox="1"/>
          <p:nvPr/>
        </p:nvSpPr>
        <p:spPr>
          <a:xfrm>
            <a:off x="4220453" y="1702656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74%</a:t>
            </a:r>
            <a:endParaRPr/>
          </a:p>
        </p:txBody>
      </p:sp>
      <p:sp>
        <p:nvSpPr>
          <p:cNvPr id="425" name="Google Shape;425;p5"/>
          <p:cNvSpPr txBox="1"/>
          <p:nvPr/>
        </p:nvSpPr>
        <p:spPr>
          <a:xfrm>
            <a:off x="5630153" y="1702656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78%</a:t>
            </a:r>
            <a:endParaRPr/>
          </a:p>
        </p:txBody>
      </p:sp>
      <p:sp>
        <p:nvSpPr>
          <p:cNvPr id="426" name="Google Shape;426;p5"/>
          <p:cNvSpPr txBox="1"/>
          <p:nvPr/>
        </p:nvSpPr>
        <p:spPr>
          <a:xfrm>
            <a:off x="740257" y="1702656"/>
            <a:ext cx="60439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ECV:</a:t>
            </a:r>
            <a:endParaRPr/>
          </a:p>
        </p:txBody>
      </p:sp>
      <p:sp>
        <p:nvSpPr>
          <p:cNvPr id="427" name="Google Shape;427;p5"/>
          <p:cNvSpPr txBox="1"/>
          <p:nvPr/>
        </p:nvSpPr>
        <p:spPr>
          <a:xfrm>
            <a:off x="1314795" y="3833313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65%</a:t>
            </a:r>
            <a:endParaRPr/>
          </a:p>
        </p:txBody>
      </p:sp>
      <p:sp>
        <p:nvSpPr>
          <p:cNvPr id="428" name="Google Shape;428;p5"/>
          <p:cNvSpPr txBox="1"/>
          <p:nvPr/>
        </p:nvSpPr>
        <p:spPr>
          <a:xfrm>
            <a:off x="2724495" y="3833313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66%</a:t>
            </a:r>
            <a:endParaRPr/>
          </a:p>
        </p:txBody>
      </p:sp>
      <p:sp>
        <p:nvSpPr>
          <p:cNvPr id="429" name="Google Shape;429;p5"/>
          <p:cNvSpPr txBox="1"/>
          <p:nvPr/>
        </p:nvSpPr>
        <p:spPr>
          <a:xfrm>
            <a:off x="4220453" y="3833313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64%</a:t>
            </a:r>
            <a:endParaRPr/>
          </a:p>
        </p:txBody>
      </p:sp>
      <p:sp>
        <p:nvSpPr>
          <p:cNvPr id="430" name="Google Shape;430;p5"/>
          <p:cNvSpPr txBox="1"/>
          <p:nvPr/>
        </p:nvSpPr>
        <p:spPr>
          <a:xfrm>
            <a:off x="5630153" y="3833313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58%</a:t>
            </a:r>
            <a:endParaRPr/>
          </a:p>
        </p:txBody>
      </p:sp>
      <p:sp>
        <p:nvSpPr>
          <p:cNvPr id="431" name="Google Shape;431;p5"/>
          <p:cNvSpPr txBox="1"/>
          <p:nvPr/>
        </p:nvSpPr>
        <p:spPr>
          <a:xfrm>
            <a:off x="740257" y="3833313"/>
            <a:ext cx="60439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ECV:</a:t>
            </a:r>
            <a:endParaRPr/>
          </a:p>
        </p:txBody>
      </p:sp>
      <p:sp>
        <p:nvSpPr>
          <p:cNvPr id="432" name="Google Shape;432;p5"/>
          <p:cNvSpPr/>
          <p:nvPr/>
        </p:nvSpPr>
        <p:spPr>
          <a:xfrm>
            <a:off x="803033" y="1727971"/>
            <a:ext cx="5823042" cy="1991125"/>
          </a:xfrm>
          <a:prstGeom prst="rect">
            <a:avLst/>
          </a:prstGeom>
          <a:noFill/>
          <a:ln cap="flat" cmpd="sng" w="28575">
            <a:solidFill>
              <a:srgbClr val="A3DDF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5"/>
          <p:cNvSpPr/>
          <p:nvPr/>
        </p:nvSpPr>
        <p:spPr>
          <a:xfrm>
            <a:off x="803033" y="3854445"/>
            <a:ext cx="5823042" cy="1991124"/>
          </a:xfrm>
          <a:prstGeom prst="rect">
            <a:avLst/>
          </a:prstGeom>
          <a:noFill/>
          <a:ln cap="flat" cmpd="sng" w="28575">
            <a:solidFill>
              <a:srgbClr val="06249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4" name="Google Shape;434;p5"/>
          <p:cNvCxnSpPr/>
          <p:nvPr/>
        </p:nvCxnSpPr>
        <p:spPr>
          <a:xfrm>
            <a:off x="872974" y="3442471"/>
            <a:ext cx="5693128" cy="0"/>
          </a:xfrm>
          <a:prstGeom prst="straightConnector1">
            <a:avLst/>
          </a:prstGeom>
          <a:noFill/>
          <a:ln cap="flat" cmpd="sng" w="76200">
            <a:solidFill>
              <a:srgbClr val="A3DDF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35" name="Google Shape;435;p5"/>
          <p:cNvSpPr txBox="1"/>
          <p:nvPr/>
        </p:nvSpPr>
        <p:spPr>
          <a:xfrm>
            <a:off x="2421320" y="3305517"/>
            <a:ext cx="2632452" cy="307777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A3DDF5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Sustained amyloid progression</a:t>
            </a:r>
            <a:endParaRPr/>
          </a:p>
        </p:txBody>
      </p:sp>
      <p:cxnSp>
        <p:nvCxnSpPr>
          <p:cNvPr id="436" name="Google Shape;436;p5"/>
          <p:cNvCxnSpPr/>
          <p:nvPr/>
        </p:nvCxnSpPr>
        <p:spPr>
          <a:xfrm>
            <a:off x="872974" y="5589914"/>
            <a:ext cx="5693128" cy="0"/>
          </a:xfrm>
          <a:prstGeom prst="straightConnector1">
            <a:avLst/>
          </a:prstGeom>
          <a:noFill/>
          <a:ln cap="flat" cmpd="sng" w="76200">
            <a:solidFill>
              <a:srgbClr val="06249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37" name="Google Shape;437;p5"/>
          <p:cNvSpPr txBox="1"/>
          <p:nvPr/>
        </p:nvSpPr>
        <p:spPr>
          <a:xfrm>
            <a:off x="1883227" y="5436026"/>
            <a:ext cx="813043" cy="307777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62491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Stability</a:t>
            </a:r>
            <a:endParaRPr/>
          </a:p>
        </p:txBody>
      </p:sp>
      <p:sp>
        <p:nvSpPr>
          <p:cNvPr id="438" name="Google Shape;438;p5"/>
          <p:cNvSpPr txBox="1"/>
          <p:nvPr/>
        </p:nvSpPr>
        <p:spPr>
          <a:xfrm>
            <a:off x="4109556" y="5436026"/>
            <a:ext cx="2084225" cy="307777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62491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Late amyloid regression</a:t>
            </a:r>
            <a:endParaRPr/>
          </a:p>
        </p:txBody>
      </p:sp>
      <p:sp>
        <p:nvSpPr>
          <p:cNvPr id="439" name="Google Shape;439;p5"/>
          <p:cNvSpPr txBox="1"/>
          <p:nvPr/>
        </p:nvSpPr>
        <p:spPr>
          <a:xfrm>
            <a:off x="1379985" y="1375784"/>
            <a:ext cx="42351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</a:t>
            </a:r>
            <a:endParaRPr/>
          </a:p>
        </p:txBody>
      </p:sp>
      <p:sp>
        <p:nvSpPr>
          <p:cNvPr id="440" name="Google Shape;440;p5"/>
          <p:cNvSpPr txBox="1"/>
          <p:nvPr/>
        </p:nvSpPr>
        <p:spPr>
          <a:xfrm>
            <a:off x="2512098" y="1375784"/>
            <a:ext cx="96853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Month 12</a:t>
            </a:r>
            <a:endParaRPr/>
          </a:p>
        </p:txBody>
      </p:sp>
      <p:sp>
        <p:nvSpPr>
          <p:cNvPr id="441" name="Google Shape;441;p5"/>
          <p:cNvSpPr txBox="1"/>
          <p:nvPr/>
        </p:nvSpPr>
        <p:spPr>
          <a:xfrm>
            <a:off x="4008054" y="1375784"/>
            <a:ext cx="96853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Month 24</a:t>
            </a:r>
            <a:endParaRPr/>
          </a:p>
        </p:txBody>
      </p:sp>
      <p:sp>
        <p:nvSpPr>
          <p:cNvPr id="442" name="Google Shape;442;p5"/>
          <p:cNvSpPr txBox="1"/>
          <p:nvPr/>
        </p:nvSpPr>
        <p:spPr>
          <a:xfrm>
            <a:off x="5425303" y="1375784"/>
            <a:ext cx="96853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Month 30</a:t>
            </a:r>
            <a:endParaRPr/>
          </a:p>
        </p:txBody>
      </p:sp>
      <p:sp>
        <p:nvSpPr>
          <p:cNvPr id="443" name="Google Shape;443;p5"/>
          <p:cNvSpPr txBox="1"/>
          <p:nvPr/>
        </p:nvSpPr>
        <p:spPr>
          <a:xfrm>
            <a:off x="7721643" y="2577587"/>
            <a:ext cx="3787859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ECV reduction of ≥5% has been shown to indicate cardiac amyloid regression</a:t>
            </a:r>
            <a:r>
              <a:rPr b="0" baseline="3000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occurred in 3/26 (12%) patients receiving acoramidis and none receiving placebo at Month 30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5"/>
          <p:cNvSpPr txBox="1"/>
          <p:nvPr/>
        </p:nvSpPr>
        <p:spPr>
          <a:xfrm>
            <a:off x="427536" y="6538913"/>
            <a:ext cx="11036595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BL, baseline; ECV, extracellular volume</a:t>
            </a:r>
            <a:endParaRPr/>
          </a:p>
        </p:txBody>
      </p:sp>
      <p:sp>
        <p:nvSpPr>
          <p:cNvPr id="445" name="Google Shape;445;p5"/>
          <p:cNvSpPr txBox="1"/>
          <p:nvPr/>
        </p:nvSpPr>
        <p:spPr>
          <a:xfrm>
            <a:off x="427536" y="5999457"/>
            <a:ext cx="115289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Note: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Three participants (2/26 acoramidis, 1/5 placebo) did not undergo ECV mapping at M30 due to exclusionary renal impairment. 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6"/>
          <p:cNvSpPr txBox="1"/>
          <p:nvPr>
            <p:ph type="title"/>
          </p:nvPr>
        </p:nvSpPr>
        <p:spPr>
          <a:xfrm>
            <a:off x="221673" y="242442"/>
            <a:ext cx="11734799" cy="8014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</a:pPr>
            <a:r>
              <a:rPr lang="en-US"/>
              <a:t>Consistent Improvement in CMR Parameters Was Observed With Acoramidis vs Placebo From Baseline to Month 30</a:t>
            </a:r>
            <a:endParaRPr/>
          </a:p>
        </p:txBody>
      </p:sp>
      <p:sp>
        <p:nvSpPr>
          <p:cNvPr id="451" name="Google Shape;451;p6"/>
          <p:cNvSpPr txBox="1"/>
          <p:nvPr>
            <p:ph idx="12" type="sldNum"/>
          </p:nvPr>
        </p:nvSpPr>
        <p:spPr>
          <a:xfrm>
            <a:off x="11247438" y="6450433"/>
            <a:ext cx="433387" cy="176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0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2" name="Google Shape;452;p6"/>
          <p:cNvGrpSpPr/>
          <p:nvPr/>
        </p:nvGrpSpPr>
        <p:grpSpPr>
          <a:xfrm>
            <a:off x="1889586" y="1404401"/>
            <a:ext cx="7845900" cy="4298776"/>
            <a:chOff x="2056603" y="1376969"/>
            <a:chExt cx="7845900" cy="4298776"/>
          </a:xfrm>
        </p:grpSpPr>
        <p:pic>
          <p:nvPicPr>
            <p:cNvPr descr="A group of blue and green graphs&#10;&#10;Description automatically generated with medium confidence" id="453" name="Google Shape;453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56603" y="1376969"/>
              <a:ext cx="7845900" cy="429877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4" name="Google Shape;454;p6"/>
            <p:cNvSpPr/>
            <p:nvPr/>
          </p:nvSpPr>
          <p:spPr>
            <a:xfrm>
              <a:off x="2056603" y="1376969"/>
              <a:ext cx="349813" cy="272332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5" name="Google Shape;455;p6"/>
          <p:cNvSpPr txBox="1"/>
          <p:nvPr/>
        </p:nvSpPr>
        <p:spPr>
          <a:xfrm>
            <a:off x="511175" y="6431191"/>
            <a:ext cx="11036595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ECV, extracellular volume; LVEF, left ventricular ejection fraction; LVGLS, left ventricular global longitudinal strain; LVMi, left ventricular mass index; LVSVi, left ventricular stroke volume index; RVEF, right ventricular ejection fraction.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7"/>
          <p:cNvSpPr txBox="1"/>
          <p:nvPr>
            <p:ph type="title"/>
          </p:nvPr>
        </p:nvSpPr>
        <p:spPr>
          <a:xfrm>
            <a:off x="221673" y="242442"/>
            <a:ext cx="11734799" cy="8014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</a:pPr>
            <a:r>
              <a:rPr lang="en-US"/>
              <a:t>Limitations</a:t>
            </a:r>
            <a:endParaRPr/>
          </a:p>
        </p:txBody>
      </p:sp>
      <p:sp>
        <p:nvSpPr>
          <p:cNvPr id="461" name="Google Shape;461;p7"/>
          <p:cNvSpPr txBox="1"/>
          <p:nvPr>
            <p:ph idx="12" type="sldNum"/>
          </p:nvPr>
        </p:nvSpPr>
        <p:spPr>
          <a:xfrm>
            <a:off x="11247438" y="6450433"/>
            <a:ext cx="433387" cy="176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0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7"/>
          <p:cNvSpPr txBox="1"/>
          <p:nvPr/>
        </p:nvSpPr>
        <p:spPr>
          <a:xfrm>
            <a:off x="409698" y="971917"/>
            <a:ext cx="11560629" cy="51853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Study was limited by small sample size. </a:t>
            </a:r>
            <a:endParaRPr/>
          </a:p>
          <a:p>
            <a:pPr indent="-209550" lvl="0" marL="285750" marR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three participants without ECV mapping may have led to an underestimation in ECV differences. </a:t>
            </a:r>
            <a:endParaRPr/>
          </a:p>
          <a:p>
            <a:pPr indent="-209550" lvl="0" marL="285750" marR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Serial data were only available from participants with follow-up imaging visits, potentially adding a survival bias. </a:t>
            </a:r>
            <a:endParaRPr/>
          </a:p>
          <a:p>
            <a:pPr indent="-285750" lvl="1" marL="742950" marR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All-cause mortality was higher in the placebo group (4/11; 36%) than in the acoramidis group (5/41; 12%)</a:t>
            </a:r>
            <a:endParaRPr/>
          </a:p>
          <a:p>
            <a:pPr indent="-209550" lvl="1" marL="742950" marR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extent of improvement observed in acoramidis recipients relative to placebo may have been underestimated</a:t>
            </a:r>
            <a:endParaRPr/>
          </a:p>
          <a:p>
            <a:pPr indent="-285750" lvl="1" marL="742950" marR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Higher proportion of non-surviving placebo participants may have exhibited accelerated amyloid accumulation with associated deterioration in myocardial function had they survived longer. 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8"/>
          <p:cNvSpPr txBox="1"/>
          <p:nvPr>
            <p:ph type="title"/>
          </p:nvPr>
        </p:nvSpPr>
        <p:spPr>
          <a:xfrm>
            <a:off x="221673" y="242442"/>
            <a:ext cx="11734799" cy="8014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295B"/>
              </a:buClr>
              <a:buSzPts val="3000"/>
              <a:buFont typeface="Calibri"/>
              <a:buNone/>
            </a:pPr>
            <a:r>
              <a:rPr lang="en-US"/>
              <a:t>Conclusion</a:t>
            </a:r>
            <a:endParaRPr/>
          </a:p>
        </p:txBody>
      </p:sp>
      <p:sp>
        <p:nvSpPr>
          <p:cNvPr id="468" name="Google Shape;468;p8"/>
          <p:cNvSpPr txBox="1"/>
          <p:nvPr>
            <p:ph idx="12" type="sldNum"/>
          </p:nvPr>
        </p:nvSpPr>
        <p:spPr>
          <a:xfrm>
            <a:off x="11247438" y="6450433"/>
            <a:ext cx="433387" cy="176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0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8"/>
          <p:cNvSpPr txBox="1"/>
          <p:nvPr/>
        </p:nvSpPr>
        <p:spPr>
          <a:xfrm>
            <a:off x="1462394" y="1658878"/>
            <a:ext cx="100683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71616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171616"/>
                </a:solidFill>
                <a:latin typeface="Arial"/>
                <a:ea typeface="Arial"/>
                <a:cs typeface="Arial"/>
                <a:sym typeface="Arial"/>
              </a:rPr>
              <a:t>This is the first longitudinal CMR evaluation included within a phase 3 ATTR-CM clinical trial.</a:t>
            </a:r>
            <a:endParaRPr/>
          </a:p>
          <a:p>
            <a:pPr indent="0" lvl="0" marL="0" marR="0" rtl="0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171616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17161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171616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171616"/>
                </a:solidFill>
                <a:latin typeface="Arial"/>
                <a:ea typeface="Arial"/>
                <a:cs typeface="Arial"/>
                <a:sym typeface="Arial"/>
              </a:rPr>
              <a:t>Treatment with acoramidis was associated with cardiac amyloid regression in some participants and a trend toward cardiac structural and functional improvement compared with placebo. </a:t>
            </a:r>
            <a:endParaRPr/>
          </a:p>
          <a:p>
            <a:pPr indent="0" lvl="0" marL="0" marR="0" rtl="0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7161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171616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171616"/>
                </a:solidFill>
                <a:latin typeface="Arial"/>
                <a:ea typeface="Arial"/>
                <a:cs typeface="Arial"/>
                <a:sym typeface="Arial"/>
              </a:rPr>
              <a:t>TTR stabilization with acoramidis may allow the rate of innate amyloid clearance mechanisms to exceed the rate of amyloid formation, thereby enabling cardiac remodelling and functional recovery. </a:t>
            </a:r>
            <a:endParaRPr/>
          </a:p>
        </p:txBody>
      </p:sp>
      <p:pic>
        <p:nvPicPr>
          <p:cNvPr descr="A blue circle with black lines&#10;&#10;Description automatically generated" id="470" name="Google Shape;47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6618" y="1507200"/>
            <a:ext cx="589171" cy="5707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ue circle with black lines&#10;&#10;Description automatically generated" id="471" name="Google Shape;47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6618" y="2586287"/>
            <a:ext cx="589171" cy="5707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ue circle with black lines&#10;&#10;Description automatically generated" id="472" name="Google Shape;47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6617" y="3843067"/>
            <a:ext cx="589171" cy="570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BridgeBio">
      <a:dk1>
        <a:srgbClr val="000000"/>
      </a:dk1>
      <a:lt1>
        <a:srgbClr val="FFFFFF"/>
      </a:lt1>
      <a:dk2>
        <a:srgbClr val="99A0A3"/>
      </a:dk2>
      <a:lt2>
        <a:srgbClr val="E7E6E6"/>
      </a:lt2>
      <a:accent1>
        <a:srgbClr val="A3DDF5"/>
      </a:accent1>
      <a:accent2>
        <a:srgbClr val="E32449"/>
      </a:accent2>
      <a:accent3>
        <a:srgbClr val="0044C2"/>
      </a:accent3>
      <a:accent4>
        <a:srgbClr val="0E2A5B"/>
      </a:accent4>
      <a:accent5>
        <a:srgbClr val="062491"/>
      </a:accent5>
      <a:accent6>
        <a:srgbClr val="F5F5F5"/>
      </a:accent6>
      <a:hlink>
        <a:srgbClr val="0066CC"/>
      </a:hlink>
      <a:folHlink>
        <a:srgbClr val="0029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2_Office Theme">
  <a:themeElements>
    <a:clrScheme name="BridgeBio">
      <a:dk1>
        <a:srgbClr val="000000"/>
      </a:dk1>
      <a:lt1>
        <a:srgbClr val="FFFFFF"/>
      </a:lt1>
      <a:dk2>
        <a:srgbClr val="99A0A3"/>
      </a:dk2>
      <a:lt2>
        <a:srgbClr val="E7E6E6"/>
      </a:lt2>
      <a:accent1>
        <a:srgbClr val="A3DDF5"/>
      </a:accent1>
      <a:accent2>
        <a:srgbClr val="E32449"/>
      </a:accent2>
      <a:accent3>
        <a:srgbClr val="0044C2"/>
      </a:accent3>
      <a:accent4>
        <a:srgbClr val="0E2A5B"/>
      </a:accent4>
      <a:accent5>
        <a:srgbClr val="062491"/>
      </a:accent5>
      <a:accent6>
        <a:srgbClr val="F5F5F5"/>
      </a:accent6>
      <a:hlink>
        <a:srgbClr val="0066CC"/>
      </a:hlink>
      <a:folHlink>
        <a:srgbClr val="0029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BBIO">
  <a:themeElements>
    <a:clrScheme name="BBIO Colors">
      <a:dk1>
        <a:srgbClr val="000000"/>
      </a:dk1>
      <a:lt1>
        <a:srgbClr val="FFFFFF"/>
      </a:lt1>
      <a:dk2>
        <a:srgbClr val="0E2A5B"/>
      </a:dk2>
      <a:lt2>
        <a:srgbClr val="E7E6E6"/>
      </a:lt2>
      <a:accent1>
        <a:srgbClr val="3A79D3"/>
      </a:accent1>
      <a:accent2>
        <a:srgbClr val="A3DDF5"/>
      </a:accent2>
      <a:accent3>
        <a:srgbClr val="062491"/>
      </a:accent3>
      <a:accent4>
        <a:srgbClr val="9FB3FB"/>
      </a:accent4>
      <a:accent5>
        <a:srgbClr val="99A0A3"/>
      </a:accent5>
      <a:accent6>
        <a:srgbClr val="F5F5F5"/>
      </a:accent6>
      <a:hlink>
        <a:srgbClr val="3A79D3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1_BBIO">
  <a:themeElements>
    <a:clrScheme name="BBIO Colors">
      <a:dk1>
        <a:srgbClr val="000000"/>
      </a:dk1>
      <a:lt1>
        <a:srgbClr val="FFFFFF"/>
      </a:lt1>
      <a:dk2>
        <a:srgbClr val="0E2A5B"/>
      </a:dk2>
      <a:lt2>
        <a:srgbClr val="E7E6E6"/>
      </a:lt2>
      <a:accent1>
        <a:srgbClr val="3A79D3"/>
      </a:accent1>
      <a:accent2>
        <a:srgbClr val="A3DDF5"/>
      </a:accent2>
      <a:accent3>
        <a:srgbClr val="062491"/>
      </a:accent3>
      <a:accent4>
        <a:srgbClr val="9FB3FB"/>
      </a:accent4>
      <a:accent5>
        <a:srgbClr val="99A0A3"/>
      </a:accent5>
      <a:accent6>
        <a:srgbClr val="F5F5F5"/>
      </a:accent6>
      <a:hlink>
        <a:srgbClr val="3A79D3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2024-03-21T15:15:41Z</dcterms:created>
  <dc:creator>Shweta Rane</dc:creator>
</cp:coreProperties>
</file>