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  <p:sldMasterId id="2147483674" r:id="rId6"/>
    <p:sldMasterId id="2147483686" r:id="rId7"/>
    <p:sldMasterId id="2147483698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</p:sldIdLst>
  <p:sldSz cy="6858000" cx="12192000"/>
  <p:notesSz cx="6858000" cy="9144000"/>
  <p:embeddedFontLst>
    <p:embeddedFont>
      <p:font typeface="Oswald"/>
      <p:regular r:id="rId55"/>
      <p:bold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7" roundtripDataSignature="AMtx7mh/l23NsQmH2fuT9/i2zDtfwGHT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AF01C3-8EA2-4DD3-A68A-C3378FD3A8D2}">
  <a:tblStyle styleId="{BEAF01C3-8EA2-4DD3-A68A-C3378FD3A8D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font" Target="fonts/Oswald-regular.fntdata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customschemas.google.com/relationships/presentationmetadata" Target="metadata"/><Relationship Id="rId12" Type="http://schemas.openxmlformats.org/officeDocument/2006/relationships/slide" Target="slides/slide3.xml"/><Relationship Id="rId56" Type="http://schemas.openxmlformats.org/officeDocument/2006/relationships/font" Target="fonts/Oswald-bold.fnt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707779804074026E-2"/>
          <c:y val="0.14123885259356081"/>
          <c:w val="0.92524002892920698"/>
          <c:h val="0.782446078552702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 dirty="0">
                        <a:latin typeface="+mn-lt"/>
                      </a:rPr>
                      <a:t>31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latin typeface="+mn-lt"/>
                        <a:cs typeface="Arial" panose="020B0604020202020204" pitchFamily="34" charset="0"/>
                      </a:rPr>
                      <a:t>·1</a:t>
                    </a:r>
                    <a:endParaRPr lang="en-US" altLang="ko-KR" dirty="0">
                      <a:latin typeface="+mn-lt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C16-4E25-BCFF-B43F2621F5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 dirty="0"/>
                      <a:t>15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·4</a:t>
                    </a:r>
                    <a:endParaRPr lang="en-US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C16-4E25-BCFF-B43F2621F52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 dirty="0"/>
                      <a:t>85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·1</a:t>
                    </a:r>
                    <a:endParaRPr lang="en-US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C16-4E25-BCFF-B43F2621F52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 dirty="0"/>
                      <a:t>86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·3</a:t>
                    </a:r>
                    <a:endParaRPr lang="en-US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C16-4E25-BCFF-B43F2621F52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 dirty="0"/>
                      <a:t>86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·6</a:t>
                    </a:r>
                    <a:endParaRPr lang="en-US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C16-4E25-BCFF-B43F2621F52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 dirty="0"/>
                      <a:t>89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·8</a:t>
                    </a:r>
                    <a:endParaRPr lang="en-US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C16-4E25-BCFF-B43F2621F52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 dirty="0"/>
                      <a:t>97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·9</a:t>
                    </a:r>
                    <a:endParaRPr lang="en-US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C16-4E25-BCFF-B43F2621F52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ko-KR" dirty="0"/>
                      <a:t>96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·3</a:t>
                    </a:r>
                    <a:endParaRPr lang="en-US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C16-4E25-BCFF-B43F2621F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PCI (N=803)</c:v>
                </c:pt>
                <c:pt idx="1">
                  <c:v>OMT (N=803)</c:v>
                </c:pt>
                <c:pt idx="2">
                  <c:v>PCI (N=762)</c:v>
                </c:pt>
                <c:pt idx="3">
                  <c:v>OMT (N=728)</c:v>
                </c:pt>
                <c:pt idx="4">
                  <c:v>PCI (N=769)</c:v>
                </c:pt>
                <c:pt idx="5">
                  <c:v>OMT (N=758)</c:v>
                </c:pt>
                <c:pt idx="6">
                  <c:v>PCI (N=620)</c:v>
                </c:pt>
                <c:pt idx="7">
                  <c:v>OMT (N=598)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31.1</c:v>
                </c:pt>
                <c:pt idx="1">
                  <c:v>15.4</c:v>
                </c:pt>
                <c:pt idx="2">
                  <c:v>85.1</c:v>
                </c:pt>
                <c:pt idx="3">
                  <c:v>86.3</c:v>
                </c:pt>
                <c:pt idx="4">
                  <c:v>86.6</c:v>
                </c:pt>
                <c:pt idx="5">
                  <c:v>89.8</c:v>
                </c:pt>
                <c:pt idx="6">
                  <c:v>97.9</c:v>
                </c:pt>
                <c:pt idx="7">
                  <c:v>96.3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16-4E25-BCFF-B43F2621F5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 dirty="0">
                        <a:latin typeface="+mn-lt"/>
                      </a:rPr>
                      <a:t>42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latin typeface="+mn-lt"/>
                        <a:cs typeface="Arial" panose="020B0604020202020204" pitchFamily="34" charset="0"/>
                      </a:rPr>
                      <a:t>·7</a:t>
                    </a:r>
                    <a:endParaRPr lang="en-US" altLang="ko-KR" dirty="0">
                      <a:latin typeface="+mn-lt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C16-4E25-BCFF-B43F2621F5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 dirty="0"/>
                      <a:t>44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·3</a:t>
                    </a:r>
                    <a:endParaRPr lang="en-US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C16-4E25-BCFF-B43F2621F52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 dirty="0"/>
                      <a:t>14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·0</a:t>
                    </a:r>
                    <a:endParaRPr lang="en-US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EC16-4E25-BCFF-B43F2621F52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 dirty="0"/>
                      <a:t>12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·8</a:t>
                    </a:r>
                    <a:endParaRPr lang="en-US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EC16-4E25-BCFF-B43F2621F52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ko-KR" dirty="0"/>
                      <a:t>12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·4</a:t>
                    </a:r>
                    <a:endParaRPr lang="en-US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EC16-4E25-BCFF-B43F2621F52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 dirty="0"/>
                      <a:t>9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·6</a:t>
                    </a:r>
                    <a:endParaRPr lang="en-US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EC16-4E25-BCFF-B43F2621F52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ko-KR" dirty="0"/>
                      <a:t>2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·1</a:t>
                    </a:r>
                    <a:endParaRPr lang="en-US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EC16-4E25-BCFF-B43F2621F52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ko-KR" dirty="0"/>
                      <a:t>3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·7</a:t>
                    </a:r>
                    <a:endParaRPr lang="en-US" altLang="ko-KR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EC16-4E25-BCFF-B43F2621F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PCI (N=803)</c:v>
                </c:pt>
                <c:pt idx="1">
                  <c:v>OMT (N=803)</c:v>
                </c:pt>
                <c:pt idx="2">
                  <c:v>PCI (N=762)</c:v>
                </c:pt>
                <c:pt idx="3">
                  <c:v>OMT (N=728)</c:v>
                </c:pt>
                <c:pt idx="4">
                  <c:v>PCI (N=769)</c:v>
                </c:pt>
                <c:pt idx="5">
                  <c:v>OMT (N=758)</c:v>
                </c:pt>
                <c:pt idx="6">
                  <c:v>PCI (N=620)</c:v>
                </c:pt>
                <c:pt idx="7">
                  <c:v>OMT (N=598)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42.7</c:v>
                </c:pt>
                <c:pt idx="1">
                  <c:v>44.3</c:v>
                </c:pt>
                <c:pt idx="2">
                  <c:v>14</c:v>
                </c:pt>
                <c:pt idx="3">
                  <c:v>12.8</c:v>
                </c:pt>
                <c:pt idx="4">
                  <c:v>12.4</c:v>
                </c:pt>
                <c:pt idx="5">
                  <c:v>9.6</c:v>
                </c:pt>
                <c:pt idx="6">
                  <c:v>2.1</c:v>
                </c:pt>
                <c:pt idx="7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C16-4E25-BCFF-B43F2621F5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CCS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altLang="ko-KR" dirty="0">
                        <a:latin typeface="+mn-lt"/>
                      </a:rPr>
                      <a:t>24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cs typeface="Arial" panose="020B0604020202020204" pitchFamily="34" charset="0"/>
                      </a:rPr>
                      <a:t>·3</a:t>
                    </a:r>
                    <a:endParaRPr lang="en-US" altLang="ko-KR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EC16-4E25-BCFF-B43F2621F5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 dirty="0">
                        <a:solidFill>
                          <a:schemeClr val="tx1"/>
                        </a:solidFill>
                      </a:rPr>
                      <a:t>21</a:t>
                    </a:r>
                    <a:r>
                      <a:rPr lang="en-US" altLang="ko-KR" sz="1400" b="0" i="0" u="none" strike="noStrike" kern="1200" baseline="0" dirty="0">
                        <a:solidFill>
                          <a:schemeClr val="tx1"/>
                        </a:solidFill>
                        <a:cs typeface="Arial" panose="020B0604020202020204" pitchFamily="34" charset="0"/>
                      </a:rPr>
                      <a:t>·2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EC16-4E25-BCFF-B43F2621F52E}"/>
                </c:ext>
              </c:extLst>
            </c:dLbl>
            <c:dLbl>
              <c:idx val="2"/>
              <c:layout>
                <c:manualLayout>
                  <c:x val="4.445563358167138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ko-KR" dirty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en-US" altLang="ko-KR" sz="1400" b="0" i="0" u="none" strike="noStrike" kern="1200" baseline="0" dirty="0">
                        <a:solidFill>
                          <a:schemeClr val="tx1"/>
                        </a:solidFill>
                        <a:cs typeface="Arial" panose="020B0604020202020204" pitchFamily="34" charset="0"/>
                      </a:rPr>
                      <a:t>·8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755477802719974E-2"/>
                      <c:h val="4.263564977804388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4-EC16-4E25-BCFF-B43F2621F52E}"/>
                </c:ext>
              </c:extLst>
            </c:dLbl>
            <c:dLbl>
              <c:idx val="3"/>
              <c:layout>
                <c:manualLayout>
                  <c:x val="3.3926667733380794E-2"/>
                  <c:y val="-9.9790871335386517E-3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altLang="ko-KR" sz="1400" b="0" i="0" u="none" strike="noStrike" kern="1200" baseline="0" dirty="0">
                        <a:solidFill>
                          <a:schemeClr val="tx1"/>
                        </a:solidFill>
                        <a:cs typeface="Arial" panose="020B0604020202020204" pitchFamily="34" charset="0"/>
                      </a:rPr>
                      <a:t>·0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EC16-4E25-BCFF-B43F2621F52E}"/>
                </c:ext>
              </c:extLst>
            </c:dLbl>
            <c:dLbl>
              <c:idx val="4"/>
              <c:layout>
                <c:manualLayout>
                  <c:x val="4.3285748487416786E-2"/>
                  <c:y val="4.989543566769325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ko-KR" dirty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en-US" altLang="ko-KR" sz="1400" b="0" i="0" u="none" strike="noStrike" kern="1200" baseline="0" dirty="0">
                        <a:solidFill>
                          <a:schemeClr val="tx1"/>
                        </a:solidFill>
                        <a:cs typeface="Arial" panose="020B0604020202020204" pitchFamily="34" charset="0"/>
                      </a:rPr>
                      <a:t>·8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EC16-4E25-BCFF-B43F2621F52E}"/>
                </c:ext>
              </c:extLst>
            </c:dLbl>
            <c:dLbl>
              <c:idx val="5"/>
              <c:layout>
                <c:manualLayout>
                  <c:x val="4.0945978298907941E-2"/>
                  <c:y val="-7.484315350153988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ko-KR" dirty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en-US" altLang="ko-KR" sz="1400" b="0" i="0" u="none" strike="noStrike" kern="1200" baseline="0" dirty="0">
                        <a:solidFill>
                          <a:schemeClr val="tx1"/>
                        </a:solidFill>
                        <a:cs typeface="Arial" panose="020B0604020202020204" pitchFamily="34" charset="0"/>
                      </a:rPr>
                      <a:t>·5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EC16-4E25-BCFF-B43F2621F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PCI (N=803)</c:v>
                </c:pt>
                <c:pt idx="1">
                  <c:v>OMT (N=803)</c:v>
                </c:pt>
                <c:pt idx="2">
                  <c:v>PCI (N=762)</c:v>
                </c:pt>
                <c:pt idx="3">
                  <c:v>OMT (N=728)</c:v>
                </c:pt>
                <c:pt idx="4">
                  <c:v>PCI (N=769)</c:v>
                </c:pt>
                <c:pt idx="5">
                  <c:v>OMT (N=758)</c:v>
                </c:pt>
                <c:pt idx="6">
                  <c:v>PCI (N=620)</c:v>
                </c:pt>
                <c:pt idx="7">
                  <c:v>OMT (N=598)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24.3</c:v>
                </c:pt>
                <c:pt idx="1">
                  <c:v>21.2</c:v>
                </c:pt>
                <c:pt idx="2">
                  <c:v>0.8</c:v>
                </c:pt>
                <c:pt idx="3">
                  <c:v>1</c:v>
                </c:pt>
                <c:pt idx="4">
                  <c:v>0.8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C16-4E25-BCFF-B43F2621F52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CCS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ko-KR" dirty="0">
                        <a:latin typeface="+mn-lt"/>
                      </a:rPr>
                      <a:t>2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latin typeface="+mn-lt"/>
                        <a:cs typeface="Arial" panose="020B0604020202020204" pitchFamily="34" charset="0"/>
                      </a:rPr>
                      <a:t>·9</a:t>
                    </a:r>
                    <a:endParaRPr lang="en-US" altLang="ko-KR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EC16-4E25-BCFF-B43F2621F52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ko-KR" dirty="0"/>
                      <a:t>2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·9</a:t>
                    </a:r>
                    <a:endParaRPr lang="en-US" altLang="ko-KR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EC16-4E25-BCFF-B43F2621F52E}"/>
                </c:ext>
              </c:extLst>
            </c:dLbl>
            <c:dLbl>
              <c:idx val="2"/>
              <c:layout>
                <c:manualLayout>
                  <c:x val="4.4455633581671386E-2"/>
                  <c:y val="-2.7442489617231291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en-US" altLang="ko-KR" sz="1400" b="0" i="0" u="none" strike="noStrike" kern="1200" baseline="0" dirty="0">
                        <a:solidFill>
                          <a:schemeClr val="tx1"/>
                        </a:solidFill>
                        <a:cs typeface="Arial" panose="020B0604020202020204" pitchFamily="34" charset="0"/>
                      </a:rPr>
                      <a:t>·1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EC16-4E25-BCFF-B43F2621F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PCI (N=803)</c:v>
                </c:pt>
                <c:pt idx="1">
                  <c:v>OMT (N=803)</c:v>
                </c:pt>
                <c:pt idx="2">
                  <c:v>PCI (N=762)</c:v>
                </c:pt>
                <c:pt idx="3">
                  <c:v>OMT (N=728)</c:v>
                </c:pt>
                <c:pt idx="4">
                  <c:v>PCI (N=769)</c:v>
                </c:pt>
                <c:pt idx="5">
                  <c:v>OMT (N=758)</c:v>
                </c:pt>
                <c:pt idx="6">
                  <c:v>PCI (N=620)</c:v>
                </c:pt>
                <c:pt idx="7">
                  <c:v>OMT (N=598)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2.9</c:v>
                </c:pt>
                <c:pt idx="1">
                  <c:v>2.9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EC16-4E25-BCFF-B43F2621F52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CCS 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2868477169093042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altLang="ko-KR" dirty="0">
                        <a:latin typeface="+mn-lt"/>
                      </a:rPr>
                      <a:t>17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latin typeface="+mn-lt"/>
                        <a:cs typeface="Arial" panose="020B0604020202020204" pitchFamily="34" charset="0"/>
                      </a:rPr>
                      <a:t>·1</a:t>
                    </a:r>
                    <a:endParaRPr lang="en-US" altLang="ko-KR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EC16-4E25-BCFF-B43F2621F52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altLang="ko-KR" dirty="0"/>
                      <a:t>16</a:t>
                    </a:r>
                    <a:r>
                      <a:rPr lang="en-US" altLang="ko-KR" sz="1400" b="0" i="0" u="none" strike="noStrike" kern="1200" baseline="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·2</a:t>
                    </a:r>
                    <a:endParaRPr lang="en-US" altLang="ko-KR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EC16-4E25-BCFF-B43F2621F52E}"/>
                </c:ext>
              </c:extLst>
            </c:dLbl>
            <c:dLbl>
              <c:idx val="4"/>
              <c:layout>
                <c:manualLayout>
                  <c:x val="4.3285748487416786E-2"/>
                  <c:y val="-2.7442489617231301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en-US" altLang="ko-KR" sz="1400" b="0" i="0" u="none" strike="noStrike" kern="1200" baseline="0" dirty="0">
                        <a:solidFill>
                          <a:schemeClr val="tx1"/>
                        </a:solidFill>
                        <a:cs typeface="Arial" panose="020B0604020202020204" pitchFamily="34" charset="0"/>
                      </a:rPr>
                      <a:t>·3</a:t>
                    </a:r>
                    <a:endParaRPr lang="en-US" altLang="ko-KR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EC16-4E25-BCFF-B43F2621F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PCI (N=803)</c:v>
                </c:pt>
                <c:pt idx="1">
                  <c:v>OMT (N=803)</c:v>
                </c:pt>
                <c:pt idx="2">
                  <c:v>PCI (N=762)</c:v>
                </c:pt>
                <c:pt idx="3">
                  <c:v>OMT (N=728)</c:v>
                </c:pt>
                <c:pt idx="4">
                  <c:v>PCI (N=769)</c:v>
                </c:pt>
                <c:pt idx="5">
                  <c:v>OMT (N=758)</c:v>
                </c:pt>
                <c:pt idx="6">
                  <c:v>PCI (N=620)</c:v>
                </c:pt>
                <c:pt idx="7">
                  <c:v>OMT (N=598)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17.100000000000001</c:v>
                </c:pt>
                <c:pt idx="1">
                  <c:v>16.2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EC16-4E25-BCFF-B43F2621F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3186527"/>
        <c:axId val="1384792127"/>
      </c:barChart>
      <c:catAx>
        <c:axId val="137318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1384792127"/>
        <c:crosses val="autoZero"/>
        <c:auto val="1"/>
        <c:lblAlgn val="ctr"/>
        <c:lblOffset val="100"/>
        <c:noMultiLvlLbl val="0"/>
      </c:catAx>
      <c:valAx>
        <c:axId val="1384792127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13731865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22894236768346263"/>
          <c:y val="1.2473858916923314E-2"/>
          <c:w val="0.53743566118225505"/>
          <c:h val="6.4636786765373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Preventive PCI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906180184251052E-3"/>
                  <c:y val="7.9411893442161673E-3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68</a:t>
                    </a:r>
                    <a:r>
                      <a:rPr lang="en-US" altLang="ko-KR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·7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8C7-460C-8542-E8F0345368A0}"/>
                </c:ext>
              </c:extLst>
            </c:dLbl>
            <c:dLbl>
              <c:idx val="1"/>
              <c:layout>
                <c:manualLayout>
                  <c:x val="0"/>
                  <c:y val="5.2941262294774446E-3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52</a:t>
                    </a:r>
                    <a:r>
                      <a:rPr lang="en-US" altLang="ko-KR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·7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8C7-460C-8542-E8F0345368A0}"/>
                </c:ext>
              </c:extLst>
            </c:dLbl>
            <c:dLbl>
              <c:idx val="2"/>
              <c:layout>
                <c:manualLayout>
                  <c:x val="0"/>
                  <c:y val="7.9411893442161187E-3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54</a:t>
                    </a:r>
                    <a:r>
                      <a:rPr lang="en-US" altLang="ko-KR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·6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8C7-460C-8542-E8F0345368A0}"/>
                </c:ext>
              </c:extLst>
            </c:dLbl>
            <c:dLbl>
              <c:idx val="3"/>
              <c:layout>
                <c:manualLayout>
                  <c:x val="9.1321605720604289E-17"/>
                  <c:y val="7.9411893442161673E-3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56</a:t>
                    </a:r>
                    <a:r>
                      <a:rPr lang="en-US" altLang="ko-KR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·6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8C7-460C-8542-E8F0345368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Discharge</c:v>
                </c:pt>
                <c:pt idx="1">
                  <c:v>Year 1</c:v>
                </c:pt>
                <c:pt idx="2">
                  <c:v>Year 2</c:v>
                </c:pt>
                <c:pt idx="3">
                  <c:v>Maximal FU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68.7</c:v>
                </c:pt>
                <c:pt idx="1">
                  <c:v>52.7</c:v>
                </c:pt>
                <c:pt idx="2">
                  <c:v>54.6</c:v>
                </c:pt>
                <c:pt idx="3">
                  <c:v>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C7-460C-8542-E8F0345368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OMT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453090092125411E-2"/>
                  <c:y val="7.9411893442161673E-3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68</a:t>
                    </a:r>
                    <a:r>
                      <a:rPr lang="en-US" altLang="ko-KR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·3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8C7-460C-8542-E8F0345368A0}"/>
                </c:ext>
              </c:extLst>
            </c:dLbl>
            <c:dLbl>
              <c:idx val="1"/>
              <c:layout>
                <c:manualLayout>
                  <c:x val="0"/>
                  <c:y val="7.9411893442161673E-3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58</a:t>
                    </a:r>
                    <a:r>
                      <a:rPr lang="en-US" altLang="ko-KR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·8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8C7-460C-8542-E8F0345368A0}"/>
                </c:ext>
              </c:extLst>
            </c:dLbl>
            <c:dLbl>
              <c:idx val="2"/>
              <c:layout>
                <c:manualLayout>
                  <c:x val="2.4906180184250822E-3"/>
                  <c:y val="7.9411893442161673E-3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59</a:t>
                    </a:r>
                    <a:r>
                      <a:rPr lang="en-US" altLang="ko-KR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·8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8C7-460C-8542-E8F0345368A0}"/>
                </c:ext>
              </c:extLst>
            </c:dLbl>
            <c:dLbl>
              <c:idx val="3"/>
              <c:layout>
                <c:manualLayout>
                  <c:x val="-1.8264321144120858E-16"/>
                  <c:y val="7.9411893442161673E-3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63</a:t>
                    </a:r>
                    <a:r>
                      <a:rPr lang="en-US" altLang="ko-KR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·1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8C7-460C-8542-E8F0345368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Discharge</c:v>
                </c:pt>
                <c:pt idx="1">
                  <c:v>Year 1</c:v>
                </c:pt>
                <c:pt idx="2">
                  <c:v>Year 2</c:v>
                </c:pt>
                <c:pt idx="3">
                  <c:v>Maximal FU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68.3</c:v>
                </c:pt>
                <c:pt idx="1">
                  <c:v>58.8</c:v>
                </c:pt>
                <c:pt idx="2">
                  <c:v>59.8</c:v>
                </c:pt>
                <c:pt idx="3">
                  <c:v>63.1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C7-460C-8542-E8F034536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5068975"/>
        <c:axId val="1424920191"/>
      </c:barChart>
      <c:catAx>
        <c:axId val="20750689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defRPr>
            </a:pPr>
            <a:endParaRPr lang="ko-KR"/>
          </a:p>
        </c:txPr>
        <c:crossAx val="1424920191"/>
        <c:crosses val="autoZero"/>
        <c:auto val="1"/>
        <c:lblAlgn val="ctr"/>
        <c:lblOffset val="100"/>
        <c:noMultiLvlLbl val="0"/>
      </c:catAx>
      <c:valAx>
        <c:axId val="1424920191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defRPr>
            </a:pPr>
            <a:endParaRPr lang="ko-KR"/>
          </a:p>
        </c:txPr>
        <c:crossAx val="2075068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400" b="0" i="0" u="none" strike="noStrike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34" charset="-127"/>
          <a:cs typeface="Arial" panose="020B0604020202020204" pitchFamily="34" charset="0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백지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세로 텍스트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8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8"/>
          <p:cNvSpPr txBox="1"/>
          <p:nvPr>
            <p:ph idx="1" type="body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세로 제목 및 텍스트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9"/>
          <p:cNvSpPr txBox="1"/>
          <p:nvPr>
            <p:ph type="title"/>
          </p:nvPr>
        </p:nvSpPr>
        <p:spPr>
          <a:xfrm rot="5400000">
            <a:off x="7133433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9"/>
          <p:cNvSpPr txBox="1"/>
          <p:nvPr>
            <p:ph idx="1" type="body"/>
          </p:nvPr>
        </p:nvSpPr>
        <p:spPr>
          <a:xfrm rot="5400000">
            <a:off x="1799433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0"/>
          <p:cNvSpPr txBox="1"/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70"/>
          <p:cNvSpPr txBox="1"/>
          <p:nvPr>
            <p:ph idx="1"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내용" type="objOnly">
  <p:cSld name="OBJECT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1"/>
          <p:cNvSpPr txBox="1"/>
          <p:nvPr>
            <p:ph idx="1" type="body"/>
          </p:nvPr>
        </p:nvSpPr>
        <p:spPr>
          <a:xfrm>
            <a:off x="0" y="390528"/>
            <a:ext cx="12192000" cy="555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8" name="Google Shape;108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" name="Google Shape;114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5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5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7" name="Google Shape;127;p5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5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5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0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5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1" name="Google Shape;141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2" name="Google Shape;142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9" name="Google Shape;149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7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4" name="Google Shape;174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7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6" name="Google Shape;186;p7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7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7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7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7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7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7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9" name="Google Shape;199;p7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1" name="Google Shape;201;p7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7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1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1"/>
          <p:cNvSpPr txBox="1"/>
          <p:nvPr>
            <p:ph idx="1" type="subTitle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6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7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7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7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8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7" name="Google Shape;217;p8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8" name="Google Shape;218;p8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8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8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8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8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5" name="Google Shape;225;p8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8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8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8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8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8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8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8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8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8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8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0" name="Google Shape;250;p8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8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8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8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p8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8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8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8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2" name="Google Shape;262;p8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8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8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8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8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8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8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2"/>
          <p:cNvSpPr txBox="1"/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2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6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8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5" name="Google Shape;275;p8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7" name="Google Shape;277;p8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p8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8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8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9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9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9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9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9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9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3" name="Google Shape;293;p9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4" name="Google Shape;294;p9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9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9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9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00" name="Google Shape;300;p9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01" name="Google Shape;301;p9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9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9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9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7" name="Google Shape;307;p9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9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9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9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3" name="Google Shape;313;p9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9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9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9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26" name="Google Shape;326;p9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9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9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9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9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9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8" name="Google Shape;338;p9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9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9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콘텐츠 2개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3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3"/>
          <p:cNvSpPr txBox="1"/>
          <p:nvPr>
            <p:ph idx="1" type="body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3"/>
          <p:cNvSpPr txBox="1"/>
          <p:nvPr>
            <p:ph idx="2" type="body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10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4" name="Google Shape;344;p10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10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10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10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10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1" name="Google Shape;351;p10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10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3" name="Google Shape;353;p10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4" name="Google Shape;354;p10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10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10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10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10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10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0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10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10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10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69" name="Google Shape;369;p10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70" name="Google Shape;370;p10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10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10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0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10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76" name="Google Shape;376;p10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77" name="Google Shape;377;p10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10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10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0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10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3" name="Google Shape;383;p10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10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10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0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10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9" name="Google Shape;389;p10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10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10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비교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4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4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4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4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64"/>
          <p:cNvSpPr txBox="1"/>
          <p:nvPr>
            <p:ph idx="4" type="body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6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5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콘텐츠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6"/>
          <p:cNvSpPr txBox="1"/>
          <p:nvPr>
            <p:ph idx="1" type="body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6"/>
          <p:cNvSpPr txBox="1"/>
          <p:nvPr>
            <p:ph idx="2" type="body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6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그림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7"/>
          <p:cNvSpPr/>
          <p:nvPr>
            <p:ph idx="2" type="pic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7"/>
          <p:cNvSpPr txBox="1"/>
          <p:nvPr>
            <p:ph idx="1" type="body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6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46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57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6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6" name="Google Shape;166;p7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7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&#10;&#10;Description automatically generated" id="170" name="Google Shape;170;p7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2" name="Google Shape;242;p8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Google Shape;243;p8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p8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Google Shape;245;p8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raphical user interface, text, application&#10;&#10;Description automatically generated" id="246" name="Google Shape;246;p8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8" name="Google Shape;318;p9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9" name="Google Shape;319;p9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9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1" name="Google Shape;321;p9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2" name="Google Shape;322;p9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chart" Target="../charts/chart1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6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chart" Target="../charts/chart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"/>
          <p:cNvGrpSpPr/>
          <p:nvPr/>
        </p:nvGrpSpPr>
        <p:grpSpPr>
          <a:xfrm>
            <a:off x="2" y="-789323"/>
            <a:ext cx="5013581" cy="2423123"/>
            <a:chOff x="988938" y="1391079"/>
            <a:chExt cx="7390886" cy="3403406"/>
          </a:xfrm>
        </p:grpSpPr>
        <p:pic>
          <p:nvPicPr>
            <p:cNvPr id="397" name="Google Shape;397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8938" y="2445377"/>
              <a:ext cx="5726153" cy="1828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p1"/>
            <p:cNvSpPr/>
            <p:nvPr/>
          </p:nvSpPr>
          <p:spPr>
            <a:xfrm rot="3744529">
              <a:off x="5455583" y="2148327"/>
              <a:ext cx="2852997" cy="18889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9" name="Google Shape;399;p1"/>
          <p:cNvSpPr txBox="1"/>
          <p:nvPr/>
        </p:nvSpPr>
        <p:spPr>
          <a:xfrm>
            <a:off x="1160047" y="1672797"/>
            <a:ext cx="10069792" cy="1467068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PREVENT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Preventive PCI versus Medical Therapy Alone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Treatment of Vulnerable Atherosclerotic Coronary Plaques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"/>
          <p:cNvSpPr txBox="1"/>
          <p:nvPr/>
        </p:nvSpPr>
        <p:spPr>
          <a:xfrm>
            <a:off x="768794" y="3326433"/>
            <a:ext cx="10852298" cy="1789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Seung-Jung Park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*, Jung-Min Ahn, Do-Yoon Kang, Sung-Cheol Yun, Young-Keun Ahn,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Won-Jang Kim, Chang-Wook Nam, MD, Jin-Ok Jeong, In-Ho Chae, Hiroki Shiomi,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Hsien-Li Kao, Joo-Yong Hahn, Sung-Ho Her, Bong-Ki Lee, Tae Hoon Ahn, Ki-Yuk Chang, </a:t>
            </a:r>
            <a:endParaRPr/>
          </a:p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Jei Keon Chae, David Smyth, Gary S. Mintz, Gregg W. Stone, and Duk-Woo Park,</a:t>
            </a:r>
            <a:r>
              <a:rPr b="0" baseline="3000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PREVENT Investigators*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"/>
          <p:cNvSpPr txBox="1"/>
          <p:nvPr/>
        </p:nvSpPr>
        <p:spPr>
          <a:xfrm>
            <a:off x="2019890" y="5244390"/>
            <a:ext cx="85556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*Professor of Medicine, University of Ulsan College of Medicine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Asan Medical Center, Seoul, Korea</a:t>
            </a:r>
            <a:endParaRPr/>
          </a:p>
        </p:txBody>
      </p:sp>
      <p:sp>
        <p:nvSpPr>
          <p:cNvPr id="402" name="Google Shape;402;p1"/>
          <p:cNvSpPr txBox="1"/>
          <p:nvPr/>
        </p:nvSpPr>
        <p:spPr>
          <a:xfrm>
            <a:off x="3439635" y="609276"/>
            <a:ext cx="716760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2856"/>
                </a:solidFill>
                <a:latin typeface="Calibri"/>
                <a:ea typeface="Calibri"/>
                <a:cs typeface="Calibri"/>
                <a:sym typeface="Calibri"/>
              </a:rPr>
              <a:t>American College of Cardiology 73rd Annual Scientific Session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2856"/>
                </a:solidFill>
                <a:latin typeface="Calibri"/>
                <a:ea typeface="Calibri"/>
                <a:cs typeface="Calibri"/>
                <a:sym typeface="Calibri"/>
              </a:rPr>
              <a:t>Late-Breaking Clinical Trial, April 7, 2024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0"/>
          <p:cNvSpPr/>
          <p:nvPr/>
        </p:nvSpPr>
        <p:spPr>
          <a:xfrm>
            <a:off x="8169335" y="4848522"/>
            <a:ext cx="36026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Absorb (BVS)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3.5 mm x 18 mm</a:t>
            </a:r>
            <a:endParaRPr baseline="3000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4715449" y="4848522"/>
            <a:ext cx="2904576" cy="1497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MLA 2.11 mm</a:t>
            </a:r>
            <a:r>
              <a:rPr baseline="3000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Plaque burden 79%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TCFA by RF-IVUS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maxLCBI</a:t>
            </a:r>
            <a:r>
              <a:rPr baseline="-2500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4mm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573</a:t>
            </a:r>
            <a:endParaRPr/>
          </a:p>
        </p:txBody>
      </p:sp>
      <p:sp>
        <p:nvSpPr>
          <p:cNvPr id="498" name="Google Shape;498;p10"/>
          <p:cNvSpPr/>
          <p:nvPr/>
        </p:nvSpPr>
        <p:spPr>
          <a:xfrm>
            <a:off x="1066830" y="4799737"/>
            <a:ext cx="29045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Diameter stenosis 70%,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FFR 0.83</a:t>
            </a:r>
            <a:endParaRPr/>
          </a:p>
        </p:txBody>
      </p:sp>
      <p:sp>
        <p:nvSpPr>
          <p:cNvPr id="499" name="Google Shape;499;p10"/>
          <p:cNvSpPr txBox="1"/>
          <p:nvPr/>
        </p:nvSpPr>
        <p:spPr>
          <a:xfrm>
            <a:off x="674916" y="184514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00" name="Google Shape;500;p10"/>
          <p:cNvSpPr txBox="1"/>
          <p:nvPr/>
        </p:nvSpPr>
        <p:spPr>
          <a:xfrm>
            <a:off x="9165770" y="174581"/>
            <a:ext cx="23513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6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01" name="Google Shape;501;p10"/>
          <p:cNvGrpSpPr/>
          <p:nvPr/>
        </p:nvGrpSpPr>
        <p:grpSpPr>
          <a:xfrm>
            <a:off x="7760318" y="1098123"/>
            <a:ext cx="3482812" cy="3701613"/>
            <a:chOff x="6155674" y="1987953"/>
            <a:chExt cx="4116112" cy="3719927"/>
          </a:xfrm>
        </p:grpSpPr>
        <p:pic>
          <p:nvPicPr>
            <p:cNvPr id="502" name="Google Shape;502;p10"/>
            <p:cNvPicPr preferRelativeResize="0"/>
            <p:nvPr/>
          </p:nvPicPr>
          <p:blipFill rotWithShape="1">
            <a:blip r:embed="rId3">
              <a:alphaModFix/>
            </a:blip>
            <a:srcRect b="12242" l="5530" r="7861" t="9518"/>
            <a:stretch/>
          </p:blipFill>
          <p:spPr>
            <a:xfrm>
              <a:off x="6155674" y="1987953"/>
              <a:ext cx="4116112" cy="371992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03" name="Google Shape;503;p10"/>
            <p:cNvCxnSpPr/>
            <p:nvPr/>
          </p:nvCxnSpPr>
          <p:spPr>
            <a:xfrm flipH="1" rot="10800000">
              <a:off x="8213730" y="3474897"/>
              <a:ext cx="302877" cy="252027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ot"/>
              <a:round/>
              <a:headEnd len="sm" w="sm" type="none"/>
              <a:tailEnd len="med" w="med" type="stealth"/>
            </a:ln>
          </p:spPr>
        </p:cxnSp>
        <p:cxnSp>
          <p:nvCxnSpPr>
            <p:cNvPr id="504" name="Google Shape;504;p10"/>
            <p:cNvCxnSpPr/>
            <p:nvPr/>
          </p:nvCxnSpPr>
          <p:spPr>
            <a:xfrm flipH="1" rot="10800000">
              <a:off x="7635347" y="2996952"/>
              <a:ext cx="180126" cy="348374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ot"/>
              <a:round/>
              <a:headEnd len="sm" w="sm" type="none"/>
              <a:tailEnd len="med" w="med" type="stealth"/>
            </a:ln>
          </p:spPr>
        </p:cxnSp>
      </p:grpSp>
      <p:grpSp>
        <p:nvGrpSpPr>
          <p:cNvPr id="505" name="Google Shape;505;p10"/>
          <p:cNvGrpSpPr/>
          <p:nvPr/>
        </p:nvGrpSpPr>
        <p:grpSpPr>
          <a:xfrm>
            <a:off x="876300" y="869803"/>
            <a:ext cx="10366830" cy="50801"/>
            <a:chOff x="876300" y="1020446"/>
            <a:chExt cx="10366830" cy="50801"/>
          </a:xfrm>
        </p:grpSpPr>
        <p:cxnSp>
          <p:nvCxnSpPr>
            <p:cNvPr id="506" name="Google Shape;506;p10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7" name="Google Shape;507;p10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508" name="Google Shape;50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905" y="1081853"/>
            <a:ext cx="3680712" cy="370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0"/>
          <p:cNvPicPr preferRelativeResize="0"/>
          <p:nvPr/>
        </p:nvPicPr>
        <p:blipFill rotWithShape="1">
          <a:blip r:embed="rId5">
            <a:alphaModFix/>
          </a:blip>
          <a:srcRect b="0" l="0" r="0" t="-622"/>
          <a:stretch/>
        </p:blipFill>
        <p:spPr>
          <a:xfrm>
            <a:off x="4350511" y="1081853"/>
            <a:ext cx="3409807" cy="37158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0" name="Google Shape;510;p10"/>
          <p:cNvCxnSpPr/>
          <p:nvPr/>
        </p:nvCxnSpPr>
        <p:spPr>
          <a:xfrm flipH="1" rot="10800000">
            <a:off x="2340869" y="2405572"/>
            <a:ext cx="292150" cy="644193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round/>
            <a:headEnd len="sm" w="sm" type="none"/>
            <a:tailEnd len="med" w="med" type="stealth"/>
          </a:ln>
        </p:spPr>
      </p:cxnSp>
      <p:grpSp>
        <p:nvGrpSpPr>
          <p:cNvPr id="511" name="Google Shape;511;p10"/>
          <p:cNvGrpSpPr/>
          <p:nvPr/>
        </p:nvGrpSpPr>
        <p:grpSpPr>
          <a:xfrm>
            <a:off x="4350510" y="1098124"/>
            <a:ext cx="2004145" cy="1716295"/>
            <a:chOff x="732512" y="3045936"/>
            <a:chExt cx="1957239" cy="1770685"/>
          </a:xfrm>
        </p:grpSpPr>
        <p:pic>
          <p:nvPicPr>
            <p:cNvPr id="512" name="Google Shape;512;p10"/>
            <p:cNvPicPr preferRelativeResize="0"/>
            <p:nvPr/>
          </p:nvPicPr>
          <p:blipFill rotWithShape="1">
            <a:blip r:embed="rId6">
              <a:alphaModFix/>
            </a:blip>
            <a:srcRect b="17145" l="24463" r="8439" t="22392"/>
            <a:stretch/>
          </p:blipFill>
          <p:spPr>
            <a:xfrm>
              <a:off x="732512" y="3045936"/>
              <a:ext cx="1957239" cy="1770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3" name="Google Shape;513;p10"/>
            <p:cNvSpPr/>
            <p:nvPr/>
          </p:nvSpPr>
          <p:spPr>
            <a:xfrm>
              <a:off x="1471282" y="3651696"/>
              <a:ext cx="66261" cy="45719"/>
            </a:xfrm>
            <a:custGeom>
              <a:rect b="b" l="l" r="r" t="t"/>
              <a:pathLst>
                <a:path extrusionOk="0" h="6627" w="66261">
                  <a:moveTo>
                    <a:pt x="0" y="0"/>
                  </a:moveTo>
                  <a:cubicBezTo>
                    <a:pt x="61830" y="6870"/>
                    <a:pt x="39634" y="6626"/>
                    <a:pt x="66261" y="6626"/>
                  </a:cubicBezTo>
                </a:path>
              </a:pathLst>
            </a:custGeom>
            <a:noFill/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1484534" y="3578809"/>
              <a:ext cx="46383" cy="53009"/>
            </a:xfrm>
            <a:custGeom>
              <a:rect b="b" l="l" r="r" t="t"/>
              <a:pathLst>
                <a:path extrusionOk="0" h="53009" w="46383">
                  <a:moveTo>
                    <a:pt x="0" y="0"/>
                  </a:moveTo>
                  <a:cubicBezTo>
                    <a:pt x="11043" y="8835"/>
                    <a:pt x="23926" y="15767"/>
                    <a:pt x="33130" y="26505"/>
                  </a:cubicBezTo>
                  <a:cubicBezTo>
                    <a:pt x="37675" y="31808"/>
                    <a:pt x="36633" y="40136"/>
                    <a:pt x="39757" y="46383"/>
                  </a:cubicBezTo>
                  <a:cubicBezTo>
                    <a:pt x="41154" y="49177"/>
                    <a:pt x="44174" y="50800"/>
                    <a:pt x="46383" y="53009"/>
                  </a:cubicBezTo>
                </a:path>
              </a:pathLst>
            </a:custGeom>
            <a:noFill/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1199574" y="3558931"/>
              <a:ext cx="609651" cy="549965"/>
            </a:xfrm>
            <a:custGeom>
              <a:rect b="b" l="l" r="r" t="t"/>
              <a:pathLst>
                <a:path extrusionOk="0" h="549965" w="609651">
                  <a:moveTo>
                    <a:pt x="463864" y="0"/>
                  </a:moveTo>
                  <a:cubicBezTo>
                    <a:pt x="470490" y="11044"/>
                    <a:pt x="476016" y="22828"/>
                    <a:pt x="483743" y="33131"/>
                  </a:cubicBezTo>
                  <a:cubicBezTo>
                    <a:pt x="489365" y="40627"/>
                    <a:pt x="497450" y="45957"/>
                    <a:pt x="503621" y="53009"/>
                  </a:cubicBezTo>
                  <a:cubicBezTo>
                    <a:pt x="512934" y="63652"/>
                    <a:pt x="522280" y="74372"/>
                    <a:pt x="530125" y="86139"/>
                  </a:cubicBezTo>
                  <a:cubicBezTo>
                    <a:pt x="562215" y="134275"/>
                    <a:pt x="526245" y="95513"/>
                    <a:pt x="556630" y="125896"/>
                  </a:cubicBezTo>
                  <a:cubicBezTo>
                    <a:pt x="560633" y="149911"/>
                    <a:pt x="562320" y="177501"/>
                    <a:pt x="576508" y="198783"/>
                  </a:cubicBezTo>
                  <a:cubicBezTo>
                    <a:pt x="583438" y="209179"/>
                    <a:pt x="594177" y="216452"/>
                    <a:pt x="603012" y="225287"/>
                  </a:cubicBezTo>
                  <a:cubicBezTo>
                    <a:pt x="605221" y="234122"/>
                    <a:pt x="609932" y="242689"/>
                    <a:pt x="609638" y="251791"/>
                  </a:cubicBezTo>
                  <a:cubicBezTo>
                    <a:pt x="607710" y="311558"/>
                    <a:pt x="604289" y="371422"/>
                    <a:pt x="596386" y="430696"/>
                  </a:cubicBezTo>
                  <a:cubicBezTo>
                    <a:pt x="595334" y="438590"/>
                    <a:pt x="586695" y="443451"/>
                    <a:pt x="583134" y="450574"/>
                  </a:cubicBezTo>
                  <a:cubicBezTo>
                    <a:pt x="580010" y="456821"/>
                    <a:pt x="580871" y="464998"/>
                    <a:pt x="576508" y="470452"/>
                  </a:cubicBezTo>
                  <a:cubicBezTo>
                    <a:pt x="569839" y="478788"/>
                    <a:pt x="547502" y="488898"/>
                    <a:pt x="536751" y="490331"/>
                  </a:cubicBezTo>
                  <a:cubicBezTo>
                    <a:pt x="510388" y="493846"/>
                    <a:pt x="483742" y="494748"/>
                    <a:pt x="457238" y="496957"/>
                  </a:cubicBezTo>
                  <a:cubicBezTo>
                    <a:pt x="441468" y="544268"/>
                    <a:pt x="455609" y="528964"/>
                    <a:pt x="424108" y="549965"/>
                  </a:cubicBezTo>
                  <a:cubicBezTo>
                    <a:pt x="386560" y="547756"/>
                    <a:pt x="348907" y="546905"/>
                    <a:pt x="311464" y="543339"/>
                  </a:cubicBezTo>
                  <a:cubicBezTo>
                    <a:pt x="302398" y="542476"/>
                    <a:pt x="293833" y="538761"/>
                    <a:pt x="284960" y="536713"/>
                  </a:cubicBezTo>
                  <a:lnTo>
                    <a:pt x="225325" y="523461"/>
                  </a:lnTo>
                  <a:cubicBezTo>
                    <a:pt x="227534" y="516835"/>
                    <a:pt x="236890" y="508522"/>
                    <a:pt x="231951" y="503583"/>
                  </a:cubicBezTo>
                  <a:cubicBezTo>
                    <a:pt x="223988" y="495620"/>
                    <a:pt x="209505" y="500518"/>
                    <a:pt x="198821" y="496957"/>
                  </a:cubicBezTo>
                  <a:cubicBezTo>
                    <a:pt x="182863" y="491638"/>
                    <a:pt x="167899" y="483704"/>
                    <a:pt x="152438" y="477078"/>
                  </a:cubicBezTo>
                  <a:cubicBezTo>
                    <a:pt x="145812" y="470452"/>
                    <a:pt x="140506" y="462166"/>
                    <a:pt x="132560" y="457200"/>
                  </a:cubicBezTo>
                  <a:cubicBezTo>
                    <a:pt x="122474" y="450896"/>
                    <a:pt x="109827" y="449724"/>
                    <a:pt x="99430" y="443948"/>
                  </a:cubicBezTo>
                  <a:cubicBezTo>
                    <a:pt x="89776" y="438585"/>
                    <a:pt x="81912" y="430489"/>
                    <a:pt x="72925" y="424070"/>
                  </a:cubicBezTo>
                  <a:cubicBezTo>
                    <a:pt x="66445" y="419441"/>
                    <a:pt x="59093" y="416001"/>
                    <a:pt x="53047" y="410818"/>
                  </a:cubicBezTo>
                  <a:cubicBezTo>
                    <a:pt x="23675" y="385642"/>
                    <a:pt x="22773" y="378658"/>
                    <a:pt x="38" y="344557"/>
                  </a:cubicBezTo>
                  <a:cubicBezTo>
                    <a:pt x="4455" y="304800"/>
                    <a:pt x="-8900" y="258569"/>
                    <a:pt x="13290" y="225287"/>
                  </a:cubicBezTo>
                  <a:cubicBezTo>
                    <a:pt x="72645" y="136262"/>
                    <a:pt x="-27403" y="288103"/>
                    <a:pt x="39795" y="178905"/>
                  </a:cubicBezTo>
                  <a:cubicBezTo>
                    <a:pt x="52316" y="158558"/>
                    <a:pt x="62657" y="136163"/>
                    <a:pt x="79551" y="119270"/>
                  </a:cubicBezTo>
                  <a:cubicBezTo>
                    <a:pt x="83969" y="114853"/>
                    <a:pt x="89173" y="111102"/>
                    <a:pt x="92804" y="106018"/>
                  </a:cubicBezTo>
                  <a:cubicBezTo>
                    <a:pt x="100290" y="95538"/>
                    <a:pt x="104201" y="82579"/>
                    <a:pt x="112682" y="72887"/>
                  </a:cubicBezTo>
                  <a:cubicBezTo>
                    <a:pt x="119070" y="65586"/>
                    <a:pt x="177386" y="27213"/>
                    <a:pt x="178943" y="26505"/>
                  </a:cubicBezTo>
                  <a:cubicBezTo>
                    <a:pt x="189196" y="21845"/>
                    <a:pt x="201030" y="22087"/>
                    <a:pt x="212073" y="19878"/>
                  </a:cubicBezTo>
                  <a:lnTo>
                    <a:pt x="304838" y="26505"/>
                  </a:lnTo>
                  <a:cubicBezTo>
                    <a:pt x="324763" y="28238"/>
                    <a:pt x="344500" y="34182"/>
                    <a:pt x="364473" y="33131"/>
                  </a:cubicBezTo>
                  <a:cubicBezTo>
                    <a:pt x="386966" y="31947"/>
                    <a:pt x="408647" y="24296"/>
                    <a:pt x="430734" y="19878"/>
                  </a:cubicBezTo>
                  <a:lnTo>
                    <a:pt x="463864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1020074" y="3382898"/>
              <a:ext cx="1186704" cy="1192696"/>
            </a:xfrm>
            <a:prstGeom prst="ellipse">
              <a:avLst/>
            </a:prstGeom>
            <a:noFill/>
            <a:ln cap="flat" cmpd="sng" w="28575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7" name="Google Shape;517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58817" y="1133061"/>
            <a:ext cx="1701501" cy="1643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"/>
          <p:cNvSpPr txBox="1"/>
          <p:nvPr/>
        </p:nvSpPr>
        <p:spPr>
          <a:xfrm>
            <a:off x="979714" y="1701406"/>
            <a:ext cx="105156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3050" lvl="0" marL="361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 Vessel Failure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 composite of death from cardiac causes, target-vessel myocardial infarction, ischemia-driven target-vessel revascularization, or hospitalization for unstable or progressive angina) at 2 years after randomization</a:t>
            </a:r>
            <a:endParaRPr b="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1"/>
          <p:cNvSpPr txBox="1"/>
          <p:nvPr/>
        </p:nvSpPr>
        <p:spPr>
          <a:xfrm>
            <a:off x="653146" y="27508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Primary Endpoint</a:t>
            </a: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24" name="Google Shape;524;p11"/>
          <p:cNvSpPr txBox="1"/>
          <p:nvPr/>
        </p:nvSpPr>
        <p:spPr>
          <a:xfrm>
            <a:off x="9144000" y="265147"/>
            <a:ext cx="23513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6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25" name="Google Shape;525;p11"/>
          <p:cNvGrpSpPr/>
          <p:nvPr/>
        </p:nvGrpSpPr>
        <p:grpSpPr>
          <a:xfrm>
            <a:off x="952610" y="1034929"/>
            <a:ext cx="10366830" cy="50801"/>
            <a:chOff x="876300" y="1020446"/>
            <a:chExt cx="10366830" cy="50801"/>
          </a:xfrm>
        </p:grpSpPr>
        <p:cxnSp>
          <p:nvCxnSpPr>
            <p:cNvPr id="526" name="Google Shape;526;p11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7" name="Google Shape;527;p11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2"/>
          <p:cNvSpPr txBox="1"/>
          <p:nvPr/>
        </p:nvSpPr>
        <p:spPr>
          <a:xfrm>
            <a:off x="653146" y="27508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Secondary Endpoint</a:t>
            </a: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33" name="Google Shape;533;p12"/>
          <p:cNvSpPr txBox="1"/>
          <p:nvPr/>
        </p:nvSpPr>
        <p:spPr>
          <a:xfrm>
            <a:off x="9144000" y="265147"/>
            <a:ext cx="23513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6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34" name="Google Shape;534;p12"/>
          <p:cNvGrpSpPr/>
          <p:nvPr/>
        </p:nvGrpSpPr>
        <p:grpSpPr>
          <a:xfrm>
            <a:off x="952610" y="1034929"/>
            <a:ext cx="10366830" cy="50801"/>
            <a:chOff x="876300" y="1020446"/>
            <a:chExt cx="10366830" cy="50801"/>
          </a:xfrm>
        </p:grpSpPr>
        <p:cxnSp>
          <p:nvCxnSpPr>
            <p:cNvPr id="535" name="Google Shape;535;p12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6" name="Google Shape;536;p12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37" name="Google Shape;537;p12"/>
          <p:cNvSpPr txBox="1"/>
          <p:nvPr/>
        </p:nvSpPr>
        <p:spPr>
          <a:xfrm>
            <a:off x="1148048" y="1650952"/>
            <a:ext cx="10363200" cy="2904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3050" lvl="0" marL="3619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 components of the primary composite outcome</a:t>
            </a:r>
            <a:endParaRPr/>
          </a:p>
          <a:p>
            <a:pPr indent="-273050" lvl="0" marL="3619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Patient-oriented composite of all-cause death, all myocardial infarctions, or any repeat revascularization</a:t>
            </a:r>
            <a:endParaRPr/>
          </a:p>
          <a:p>
            <a:pPr indent="-273050" lvl="0" marL="3619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Procedural safety outcomes</a:t>
            </a:r>
            <a:endParaRPr/>
          </a:p>
          <a:p>
            <a:pPr indent="-273050" lvl="0" marL="3619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Stroke</a:t>
            </a:r>
            <a:endParaRPr/>
          </a:p>
          <a:p>
            <a:pPr indent="-273050" lvl="0" marL="3619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Bleeding events</a:t>
            </a:r>
            <a:endParaRPr/>
          </a:p>
          <a:p>
            <a:pPr indent="-273050" lvl="0" marL="3619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anti-anginal medications used at each time point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3"/>
          <p:cNvSpPr txBox="1"/>
          <p:nvPr/>
        </p:nvSpPr>
        <p:spPr>
          <a:xfrm>
            <a:off x="876410" y="1265494"/>
            <a:ext cx="10515600" cy="526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Power Calculation (N = 1,600)</a:t>
            </a:r>
            <a:endParaRPr/>
          </a:p>
          <a:p>
            <a:pPr indent="-273050" lvl="0" marL="361950" marR="0" rtl="0" algn="l">
              <a:lnSpc>
                <a:spcPct val="13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Assuming an incidence of the primary outcome at 2-years of 8.5% for preventive PCI group and 12.0% for OMT alone group (30% relative risk reduction),</a:t>
            </a:r>
            <a:endParaRPr/>
          </a:p>
          <a:p>
            <a:pPr indent="-273050" lvl="0" marL="361950" marR="0" rtl="0" algn="l">
              <a:lnSpc>
                <a:spcPct val="13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sample size of 1600 patients provided 80% power at a two-sided significance level of 5%, assuming a 7% loss to follow-up and crossover rate.</a:t>
            </a:r>
            <a:endParaRPr/>
          </a:p>
          <a:p>
            <a:pPr indent="0" lvl="0" marL="88900" marR="0" rtl="0" algn="l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Pre-Specified Statistical Analysis</a:t>
            </a:r>
            <a:endParaRPr/>
          </a:p>
          <a:p>
            <a:pPr indent="-273050" lvl="0" marL="36195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intention-to-treat analysis</a:t>
            </a:r>
            <a:endParaRPr/>
          </a:p>
          <a:p>
            <a:pPr indent="-273050" lvl="0" marL="36195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Time-to-first-event estimate with Kaplan–Meier methodology</a:t>
            </a:r>
            <a:endParaRPr/>
          </a:p>
          <a:p>
            <a:pPr indent="-273050" lvl="0" marL="36195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Cox proportional hazard models to estimate the treatment effects</a:t>
            </a:r>
            <a:endParaRPr/>
          </a:p>
          <a:p>
            <a:pPr indent="-273050" lvl="0" marL="36195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Sensitivity analyses in the per-protocol and as-treated populations</a:t>
            </a:r>
            <a:endParaRPr/>
          </a:p>
          <a:p>
            <a:pPr indent="-273050" lvl="0" marL="36195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Absolute differences and 95% confidence intervals calculated at 2 years (primary outcome), 4 years (median follow-up), and 7 years (maximum follow-up)</a:t>
            </a:r>
            <a:endParaRPr/>
          </a:p>
          <a:p>
            <a:pPr indent="-273050" lvl="0" marL="36195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interaction term between randomized groups and key subgroups for primary outcome.</a:t>
            </a:r>
            <a:endParaRPr/>
          </a:p>
        </p:txBody>
      </p:sp>
      <p:sp>
        <p:nvSpPr>
          <p:cNvPr id="543" name="Google Shape;543;p13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Statistical Considerations</a:t>
            </a:r>
            <a:endParaRPr/>
          </a:p>
        </p:txBody>
      </p:sp>
      <p:sp>
        <p:nvSpPr>
          <p:cNvPr id="544" name="Google Shape;544;p13"/>
          <p:cNvSpPr txBox="1"/>
          <p:nvPr/>
        </p:nvSpPr>
        <p:spPr>
          <a:xfrm>
            <a:off x="9144000" y="245269"/>
            <a:ext cx="23513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6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45" name="Google Shape;545;p13"/>
          <p:cNvGrpSpPr/>
          <p:nvPr/>
        </p:nvGrpSpPr>
        <p:grpSpPr>
          <a:xfrm>
            <a:off x="952610" y="1034929"/>
            <a:ext cx="10366830" cy="50801"/>
            <a:chOff x="876300" y="1020446"/>
            <a:chExt cx="10366830" cy="50801"/>
          </a:xfrm>
        </p:grpSpPr>
        <p:cxnSp>
          <p:nvCxnSpPr>
            <p:cNvPr id="546" name="Google Shape;546;p13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7" name="Google Shape;547;p13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4"/>
          <p:cNvSpPr/>
          <p:nvPr/>
        </p:nvSpPr>
        <p:spPr>
          <a:xfrm>
            <a:off x="2992879" y="1355195"/>
            <a:ext cx="5073717" cy="687859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5627 patients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intermediate stenosis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(DS &gt;50%)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4"/>
          <p:cNvSpPr txBox="1"/>
          <p:nvPr/>
        </p:nvSpPr>
        <p:spPr>
          <a:xfrm>
            <a:off x="8439579" y="1443370"/>
            <a:ext cx="2988870" cy="537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Sep 23, 2015,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 Sep 29, 2021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4"/>
          <p:cNvSpPr/>
          <p:nvPr/>
        </p:nvSpPr>
        <p:spPr>
          <a:xfrm>
            <a:off x="7566305" y="2187542"/>
            <a:ext cx="3691778" cy="580924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2065 with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revascularization with        positive FFR (</a:t>
            </a:r>
            <a:r>
              <a:rPr b="0" i="0" lang="en-US" sz="1800" u="sng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b="0" i="0" lang="en-US" sz="18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</a:t>
            </a:r>
            <a:r>
              <a:rPr b="0" i="0" lang="en-US" sz="18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80)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4"/>
          <p:cNvSpPr/>
          <p:nvPr/>
        </p:nvSpPr>
        <p:spPr>
          <a:xfrm>
            <a:off x="2992878" y="2875188"/>
            <a:ext cx="5073717" cy="717793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3562 with lesions with DS &gt;50% and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</a:t>
            </a:r>
            <a:r>
              <a:rPr b="0" i="0" lang="en-US" sz="1800" u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negative FFR (&gt;0·80)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0" i="0" lang="en-US" sz="1800" u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4"/>
          <p:cNvSpPr/>
          <p:nvPr/>
        </p:nvSpPr>
        <p:spPr>
          <a:xfrm>
            <a:off x="7566305" y="3687699"/>
            <a:ext cx="3691780" cy="62212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1954 not meeting imaging criteria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vulnerable plaque excluded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4"/>
          <p:cNvSpPr/>
          <p:nvPr/>
        </p:nvSpPr>
        <p:spPr>
          <a:xfrm>
            <a:off x="2992995" y="4404540"/>
            <a:ext cx="5073600" cy="717793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1608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randomly assigned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Imaging criteria of vulnerable plaque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4"/>
          <p:cNvSpPr/>
          <p:nvPr/>
        </p:nvSpPr>
        <p:spPr>
          <a:xfrm>
            <a:off x="956240" y="5531058"/>
            <a:ext cx="4372977" cy="622122"/>
          </a:xfrm>
          <a:prstGeom prst="roundRect">
            <a:avLst>
              <a:gd fmla="val 16667" name="adj"/>
            </a:avLst>
          </a:prstGeom>
          <a:solidFill>
            <a:srgbClr val="FCE4C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Preventive PCI plus OMT (803)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4"/>
          <p:cNvSpPr/>
          <p:nvPr/>
        </p:nvSpPr>
        <p:spPr>
          <a:xfrm>
            <a:off x="5713259" y="5531058"/>
            <a:ext cx="4372984" cy="622122"/>
          </a:xfrm>
          <a:prstGeom prst="roundRect">
            <a:avLst>
              <a:gd fmla="val 16667" name="adj"/>
            </a:avLst>
          </a:prstGeom>
          <a:solidFill>
            <a:srgbClr val="B6E0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OMT alone (803)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4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Patient Flow and Follow Up</a:t>
            </a:r>
            <a:endParaRPr/>
          </a:p>
        </p:txBody>
      </p:sp>
      <p:sp>
        <p:nvSpPr>
          <p:cNvPr id="561" name="Google Shape;561;p14"/>
          <p:cNvSpPr txBox="1"/>
          <p:nvPr/>
        </p:nvSpPr>
        <p:spPr>
          <a:xfrm>
            <a:off x="9144000" y="245269"/>
            <a:ext cx="23513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6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62" name="Google Shape;562;p14"/>
          <p:cNvGrpSpPr/>
          <p:nvPr/>
        </p:nvGrpSpPr>
        <p:grpSpPr>
          <a:xfrm>
            <a:off x="952610" y="1034929"/>
            <a:ext cx="10366830" cy="50801"/>
            <a:chOff x="876300" y="1020446"/>
            <a:chExt cx="10366830" cy="50801"/>
          </a:xfrm>
        </p:grpSpPr>
        <p:cxnSp>
          <p:nvCxnSpPr>
            <p:cNvPr id="563" name="Google Shape;563;p14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64" name="Google Shape;564;p14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565" name="Google Shape;565;p14"/>
          <p:cNvCxnSpPr>
            <a:stCxn id="552" idx="2"/>
            <a:endCxn id="555" idx="0"/>
          </p:cNvCxnSpPr>
          <p:nvPr/>
        </p:nvCxnSpPr>
        <p:spPr>
          <a:xfrm>
            <a:off x="5529738" y="2043054"/>
            <a:ext cx="0" cy="832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66" name="Google Shape;566;p14"/>
          <p:cNvCxnSpPr/>
          <p:nvPr/>
        </p:nvCxnSpPr>
        <p:spPr>
          <a:xfrm flipH="1">
            <a:off x="5529735" y="3592981"/>
            <a:ext cx="1" cy="83213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67" name="Google Shape;567;p14"/>
          <p:cNvCxnSpPr/>
          <p:nvPr/>
        </p:nvCxnSpPr>
        <p:spPr>
          <a:xfrm>
            <a:off x="5529738" y="2495091"/>
            <a:ext cx="2039462" cy="862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68" name="Google Shape;568;p14"/>
          <p:cNvCxnSpPr/>
          <p:nvPr/>
        </p:nvCxnSpPr>
        <p:spPr>
          <a:xfrm flipH="1">
            <a:off x="3178631" y="5128873"/>
            <a:ext cx="2374735" cy="402185"/>
          </a:xfrm>
          <a:prstGeom prst="straightConnector1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9" name="Google Shape;569;p14"/>
          <p:cNvCxnSpPr/>
          <p:nvPr/>
        </p:nvCxnSpPr>
        <p:spPr>
          <a:xfrm>
            <a:off x="5461129" y="5128873"/>
            <a:ext cx="2402715" cy="402185"/>
          </a:xfrm>
          <a:prstGeom prst="straightConnector1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70" name="Google Shape;570;p14"/>
          <p:cNvCxnSpPr/>
          <p:nvPr/>
        </p:nvCxnSpPr>
        <p:spPr>
          <a:xfrm>
            <a:off x="5529738" y="4018194"/>
            <a:ext cx="2039462" cy="862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71" name="Google Shape;571;p14"/>
          <p:cNvSpPr txBox="1"/>
          <p:nvPr/>
        </p:nvSpPr>
        <p:spPr>
          <a:xfrm>
            <a:off x="1643270" y="3048911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4"/>
          <p:cNvSpPr txBox="1"/>
          <p:nvPr/>
        </p:nvSpPr>
        <p:spPr>
          <a:xfrm>
            <a:off x="1643270" y="4515483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45%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5"/>
          <p:cNvSpPr/>
          <p:nvPr/>
        </p:nvSpPr>
        <p:spPr>
          <a:xfrm>
            <a:off x="3435681" y="1337558"/>
            <a:ext cx="5073600" cy="717793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1606 patients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Imaging criteria of vulnerable plaque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5"/>
          <p:cNvSpPr/>
          <p:nvPr/>
        </p:nvSpPr>
        <p:spPr>
          <a:xfrm>
            <a:off x="1398926" y="2464076"/>
            <a:ext cx="4372977" cy="622122"/>
          </a:xfrm>
          <a:prstGeom prst="roundRect">
            <a:avLst>
              <a:gd fmla="val 16667" name="adj"/>
            </a:avLst>
          </a:prstGeom>
          <a:solidFill>
            <a:srgbClr val="FCE4C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Preventive PCI plus OMT (803)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5"/>
          <p:cNvSpPr/>
          <p:nvPr/>
        </p:nvSpPr>
        <p:spPr>
          <a:xfrm>
            <a:off x="6155945" y="2464076"/>
            <a:ext cx="4372984" cy="622122"/>
          </a:xfrm>
          <a:prstGeom prst="roundRect">
            <a:avLst>
              <a:gd fmla="val 16667" name="adj"/>
            </a:avLst>
          </a:prstGeom>
          <a:solidFill>
            <a:srgbClr val="B6E0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OMT alone (803)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5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Patient Flow and Follow Up</a:t>
            </a:r>
            <a:endParaRPr/>
          </a:p>
        </p:txBody>
      </p:sp>
      <p:sp>
        <p:nvSpPr>
          <p:cNvPr id="581" name="Google Shape;581;p15"/>
          <p:cNvSpPr txBox="1"/>
          <p:nvPr/>
        </p:nvSpPr>
        <p:spPr>
          <a:xfrm>
            <a:off x="9144000" y="245269"/>
            <a:ext cx="23513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6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582" name="Google Shape;582;p15"/>
          <p:cNvCxnSpPr/>
          <p:nvPr/>
        </p:nvCxnSpPr>
        <p:spPr>
          <a:xfrm flipH="1">
            <a:off x="3621317" y="2061891"/>
            <a:ext cx="2374735" cy="402185"/>
          </a:xfrm>
          <a:prstGeom prst="straightConnector1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83" name="Google Shape;583;p15"/>
          <p:cNvCxnSpPr>
            <a:stCxn id="577" idx="2"/>
          </p:cNvCxnSpPr>
          <p:nvPr/>
        </p:nvCxnSpPr>
        <p:spPr>
          <a:xfrm>
            <a:off x="5972481" y="2055351"/>
            <a:ext cx="2334000" cy="408600"/>
          </a:xfrm>
          <a:prstGeom prst="straightConnector1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584" name="Google Shape;584;p15"/>
          <p:cNvGrpSpPr/>
          <p:nvPr/>
        </p:nvGrpSpPr>
        <p:grpSpPr>
          <a:xfrm>
            <a:off x="972530" y="1034929"/>
            <a:ext cx="10366830" cy="50801"/>
            <a:chOff x="876300" y="1020446"/>
            <a:chExt cx="10366830" cy="50801"/>
          </a:xfrm>
        </p:grpSpPr>
        <p:cxnSp>
          <p:nvCxnSpPr>
            <p:cNvPr id="585" name="Google Shape;585;p15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6" name="Google Shape;586;p15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587" name="Google Shape;587;p15"/>
          <p:cNvCxnSpPr>
            <a:endCxn id="588" idx="0"/>
          </p:cNvCxnSpPr>
          <p:nvPr/>
        </p:nvCxnSpPr>
        <p:spPr>
          <a:xfrm>
            <a:off x="3717482" y="3079806"/>
            <a:ext cx="12300" cy="1086900"/>
          </a:xfrm>
          <a:prstGeom prst="straightConnector1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89" name="Google Shape;589;p15"/>
          <p:cNvCxnSpPr>
            <a:endCxn id="590" idx="0"/>
          </p:cNvCxnSpPr>
          <p:nvPr/>
        </p:nvCxnSpPr>
        <p:spPr>
          <a:xfrm>
            <a:off x="8474505" y="3079821"/>
            <a:ext cx="12300" cy="1086600"/>
          </a:xfrm>
          <a:prstGeom prst="straightConnector1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91" name="Google Shape;591;p15"/>
          <p:cNvSpPr/>
          <p:nvPr/>
        </p:nvSpPr>
        <p:spPr>
          <a:xfrm>
            <a:off x="1531002" y="4931954"/>
            <a:ext cx="4372977" cy="500984"/>
          </a:xfrm>
          <a:prstGeom prst="roundRect">
            <a:avLst>
              <a:gd fmla="val 16667" name="adj"/>
            </a:avLst>
          </a:prstGeom>
          <a:solidFill>
            <a:srgbClr val="FCE4C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762 (94.9%) completed final follow-up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5"/>
          <p:cNvSpPr/>
          <p:nvPr/>
        </p:nvSpPr>
        <p:spPr>
          <a:xfrm>
            <a:off x="6288021" y="4931669"/>
            <a:ext cx="4372984" cy="500984"/>
          </a:xfrm>
          <a:prstGeom prst="roundRect">
            <a:avLst>
              <a:gd fmla="val 16667" name="adj"/>
            </a:avLst>
          </a:prstGeom>
          <a:solidFill>
            <a:srgbClr val="B6E0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743 (92.5%) completed final follow-up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3" name="Google Shape;593;p15"/>
          <p:cNvCxnSpPr>
            <a:stCxn id="591" idx="2"/>
            <a:endCxn id="594" idx="0"/>
          </p:cNvCxnSpPr>
          <p:nvPr/>
        </p:nvCxnSpPr>
        <p:spPr>
          <a:xfrm>
            <a:off x="3717491" y="5432938"/>
            <a:ext cx="0" cy="239400"/>
          </a:xfrm>
          <a:prstGeom prst="straightConnector1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95" name="Google Shape;595;p15"/>
          <p:cNvCxnSpPr>
            <a:stCxn id="592" idx="2"/>
            <a:endCxn id="596" idx="0"/>
          </p:cNvCxnSpPr>
          <p:nvPr/>
        </p:nvCxnSpPr>
        <p:spPr>
          <a:xfrm>
            <a:off x="8474513" y="5432653"/>
            <a:ext cx="0" cy="239700"/>
          </a:xfrm>
          <a:prstGeom prst="straightConnector1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94" name="Google Shape;594;p15"/>
          <p:cNvSpPr/>
          <p:nvPr/>
        </p:nvSpPr>
        <p:spPr>
          <a:xfrm>
            <a:off x="1531001" y="5672427"/>
            <a:ext cx="4372977" cy="585947"/>
          </a:xfrm>
          <a:prstGeom prst="roundRect">
            <a:avLst>
              <a:gd fmla="val 16667" name="adj"/>
            </a:avLst>
          </a:prstGeom>
          <a:solidFill>
            <a:srgbClr val="FCE4C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803 (100%) included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intention-to-treat analysis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15"/>
          <p:cNvSpPr/>
          <p:nvPr/>
        </p:nvSpPr>
        <p:spPr>
          <a:xfrm>
            <a:off x="6288021" y="5672427"/>
            <a:ext cx="4372984" cy="585947"/>
          </a:xfrm>
          <a:prstGeom prst="roundRect">
            <a:avLst>
              <a:gd fmla="val 16667" name="adj"/>
            </a:avLst>
          </a:prstGeom>
          <a:solidFill>
            <a:srgbClr val="B6E0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803 (100%) included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intention-to-treat analysis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5"/>
          <p:cNvSpPr/>
          <p:nvPr/>
        </p:nvSpPr>
        <p:spPr>
          <a:xfrm>
            <a:off x="145635" y="3269993"/>
            <a:ext cx="3262064" cy="643572"/>
          </a:xfrm>
          <a:prstGeom prst="roundRect">
            <a:avLst>
              <a:gd fmla="val 16667" name="adj"/>
            </a:avLst>
          </a:prstGeom>
          <a:solidFill>
            <a:srgbClr val="FCE4C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6 Withdrew consent at &lt;12 mo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17 Were lost to follow-up at &lt;12 mo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74 crossed over to OMT alone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5"/>
          <p:cNvSpPr/>
          <p:nvPr/>
        </p:nvSpPr>
        <p:spPr>
          <a:xfrm>
            <a:off x="8784299" y="3269991"/>
            <a:ext cx="3262067" cy="643576"/>
          </a:xfrm>
          <a:prstGeom prst="roundRect">
            <a:avLst>
              <a:gd fmla="val 16667" name="adj"/>
            </a:avLst>
          </a:prstGeom>
          <a:solidFill>
            <a:srgbClr val="B6E0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Withdrew consent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 Were lost to follow-up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 crossed over to preventive PCI plus OMT</a:t>
            </a:r>
            <a:endParaRPr b="0" i="0" sz="146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5"/>
          <p:cNvSpPr/>
          <p:nvPr/>
        </p:nvSpPr>
        <p:spPr>
          <a:xfrm>
            <a:off x="1543294" y="4166706"/>
            <a:ext cx="4372977" cy="522226"/>
          </a:xfrm>
          <a:prstGeom prst="roundRect">
            <a:avLst>
              <a:gd fmla="val 16667" name="adj"/>
            </a:avLst>
          </a:prstGeom>
          <a:solidFill>
            <a:srgbClr val="FCE4C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780 (97.1%) completed 2-year follow-up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15"/>
          <p:cNvSpPr/>
          <p:nvPr/>
        </p:nvSpPr>
        <p:spPr>
          <a:xfrm>
            <a:off x="6300313" y="4166421"/>
            <a:ext cx="4372984" cy="522226"/>
          </a:xfrm>
          <a:prstGeom prst="roundRect">
            <a:avLst>
              <a:gd fmla="val 16667" name="adj"/>
            </a:avLst>
          </a:prstGeom>
          <a:solidFill>
            <a:srgbClr val="B6E0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776 (96.6%)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ompleted 2-year follow-up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9" name="Google Shape;599;p15"/>
          <p:cNvCxnSpPr>
            <a:endCxn id="592" idx="0"/>
          </p:cNvCxnSpPr>
          <p:nvPr/>
        </p:nvCxnSpPr>
        <p:spPr>
          <a:xfrm>
            <a:off x="8474513" y="4692269"/>
            <a:ext cx="0" cy="239400"/>
          </a:xfrm>
          <a:prstGeom prst="straightConnector1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00" name="Google Shape;600;p15"/>
          <p:cNvCxnSpPr/>
          <p:nvPr/>
        </p:nvCxnSpPr>
        <p:spPr>
          <a:xfrm flipH="1">
            <a:off x="3717491" y="4694632"/>
            <a:ext cx="1" cy="239489"/>
          </a:xfrm>
          <a:prstGeom prst="straightConnector1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6"/>
          <p:cNvSpPr txBox="1"/>
          <p:nvPr/>
        </p:nvSpPr>
        <p:spPr>
          <a:xfrm>
            <a:off x="405019" y="6358481"/>
            <a:ext cx="10493269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are median (inter-quartile range), or n (%). †Preventive percutaneous coronary intervention group n=485; optimal medical therapy group n=358.</a:t>
            </a:r>
            <a:endParaRPr/>
          </a:p>
        </p:txBody>
      </p:sp>
      <p:graphicFrame>
        <p:nvGraphicFramePr>
          <p:cNvPr id="606" name="Google Shape;606;p16"/>
          <p:cNvGraphicFramePr/>
          <p:nvPr/>
        </p:nvGraphicFramePr>
        <p:xfrm>
          <a:off x="573317" y="11237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4994200"/>
                <a:gridCol w="3171750"/>
                <a:gridCol w="2747875"/>
              </a:tblGrid>
              <a:tr h="56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 Preventive PCI plus OMT (N=803)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OMT alone (N=803)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 —  years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 (58 – 71)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 (59 – 71)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Female sex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197 (25%)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232 (29%)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Body-mass index —  kg/m</a:t>
                      </a:r>
                      <a:r>
                        <a:rPr b="0" baseline="3000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24.6 (22.9 – 26.5)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24.7 (22.9 – 26.4)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Diabetes mellitus — no. (%)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244 (30%)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246 (31%)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Hypertension — no. (%)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519 (65%)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536 (67%)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Dyslipidemia — no. (%)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721 (90%)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709 (88%)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smoking — no. (%)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136 (17%)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139 (17%)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38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Previous PCI — no. (%)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 (14%)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 (11%)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History of cerebrovascular disease — no. (%)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 (6%)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(6%)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Left ventricular ejection fraction [%], (N=843)</a:t>
                      </a:r>
                      <a:r>
                        <a:rPr b="0" baseline="3000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†</a:t>
                      </a:r>
                      <a:endParaRPr b="0" baseline="3000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 (60 – 66)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 (60 – 66)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presentation — no. (%)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83825" marL="838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83825" marL="838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indent="2286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Stable angina or s</a:t>
                      </a: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ilent ischemia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670 (83%)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677 (84%)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indent="2286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Unstable angina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 (13%)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 (11%)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indent="2286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Non-ST elevation myocardial infarction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 (2%)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 (3%)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075">
                <a:tc>
                  <a:txBody>
                    <a:bodyPr/>
                    <a:lstStyle/>
                    <a:p>
                      <a:pPr indent="2286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ST-elevation myocardial infarction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(1%)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(1%)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07" name="Google Shape;607;p16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Baseline Characteristics</a:t>
            </a:r>
            <a:endParaRPr/>
          </a:p>
        </p:txBody>
      </p:sp>
      <p:sp>
        <p:nvSpPr>
          <p:cNvPr id="608" name="Google Shape;608;p16"/>
          <p:cNvSpPr txBox="1"/>
          <p:nvPr/>
        </p:nvSpPr>
        <p:spPr>
          <a:xfrm>
            <a:off x="9144000" y="288000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09" name="Google Shape;609;p16"/>
          <p:cNvGrpSpPr/>
          <p:nvPr/>
        </p:nvGrpSpPr>
        <p:grpSpPr>
          <a:xfrm>
            <a:off x="581492" y="938831"/>
            <a:ext cx="10913821" cy="50801"/>
            <a:chOff x="876300" y="1020446"/>
            <a:chExt cx="10366830" cy="50801"/>
          </a:xfrm>
        </p:grpSpPr>
        <p:cxnSp>
          <p:nvCxnSpPr>
            <p:cNvPr id="610" name="Google Shape;610;p16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1" name="Google Shape;611;p16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" name="Google Shape;616;p17"/>
          <p:cNvGraphicFramePr/>
          <p:nvPr/>
        </p:nvGraphicFramePr>
        <p:xfrm>
          <a:off x="585315" y="11335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4992450"/>
                <a:gridCol w="3188425"/>
                <a:gridCol w="2729125"/>
              </a:tblGrid>
              <a:tr h="57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 Preventive PCI plus OMT (N=831)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OMT alone (N=841)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Qualifying criteria for target lesions</a:t>
                      </a:r>
                      <a:r>
                        <a:rPr b="1" baseline="3000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†</a:t>
                      </a:r>
                      <a:endParaRPr b="1" baseline="3000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N=831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N=841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MLA &lt;4.0 mm</a:t>
                      </a:r>
                      <a:r>
                        <a:rPr baseline="3000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by gray-scale IVUS or OCT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809 / 831 (97%)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817 / 841 (97%)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Plaque burden &gt;70% by gray-scale IVUS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792 / 815 (97%)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805 / 831 (97%)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Large lipid-rich plaque by NIRS (maxLCBI</a:t>
                      </a:r>
                      <a:r>
                        <a:rPr baseline="-2500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4mm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&gt;315)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 / 348 (28%)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 / 369 (26%)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TCFA defined by OCT or radiofrequency IVUS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 / 571 (7%)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 / 679 (6%)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 lesion location 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Left anterior descending artery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416 (50%)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 (48%)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7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Left circumflex artery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170 (20%)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147 (17%)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Right coronary artery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245 (29%)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294 (35%)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Median FFR values of target lesions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0.87 (0.83 – 0.90)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0.86 (0.83 – 0.90)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QCA of target lesions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Diameter stenosis — %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56.6 (9.2)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52.6 (9.8)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Minimal lumen diameter — mm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 (0.3)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 (0.4)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04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Reference vessel diameter — mm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 (0.4)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 (0.5)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2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Lesion length — mm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23.6 (8.5)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19.3 (8.3)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17" name="Google Shape;617;p17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Anatomic Characteristics</a:t>
            </a:r>
            <a:endParaRPr/>
          </a:p>
        </p:txBody>
      </p:sp>
      <p:sp>
        <p:nvSpPr>
          <p:cNvPr id="618" name="Google Shape;618;p17"/>
          <p:cNvSpPr txBox="1"/>
          <p:nvPr/>
        </p:nvSpPr>
        <p:spPr>
          <a:xfrm>
            <a:off x="9144001" y="295795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19" name="Google Shape;619;p17"/>
          <p:cNvGrpSpPr/>
          <p:nvPr/>
        </p:nvGrpSpPr>
        <p:grpSpPr>
          <a:xfrm>
            <a:off x="581492" y="938831"/>
            <a:ext cx="10913821" cy="50801"/>
            <a:chOff x="876300" y="1020446"/>
            <a:chExt cx="10366830" cy="50801"/>
          </a:xfrm>
        </p:grpSpPr>
        <p:cxnSp>
          <p:nvCxnSpPr>
            <p:cNvPr id="620" name="Google Shape;620;p17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1" name="Google Shape;621;p17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6" name="Google Shape;626;p18"/>
          <p:cNvGraphicFramePr/>
          <p:nvPr/>
        </p:nvGraphicFramePr>
        <p:xfrm>
          <a:off x="573317" y="11362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4997925"/>
                <a:gridCol w="3174125"/>
                <a:gridCol w="2749925"/>
              </a:tblGrid>
              <a:tr h="56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 Preventive PCI plus OMT (N=831)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OMT alone (N=841)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IVUS measurements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811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830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indent="0" lvl="0" marL="20574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Lesion length 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— mm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23.7 (8.7)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22.6 (9.1)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indent="0" lvl="0" marL="20574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Minimal lumen area 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— mm</a:t>
                      </a:r>
                      <a:r>
                        <a:rPr baseline="3000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2.78 (0.87)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2.83 (0.87)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indent="228600" lvl="0" marL="20574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Minimal lumen area ≤4.0 mm</a:t>
                      </a:r>
                      <a:r>
                        <a:rPr baseline="3000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784 / 811 (97%)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801/830 (97%)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indent="0" lvl="0" marL="20574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Plaque burden 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— %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75.9 (6.9)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76.4 (4.4)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indent="228600" lvl="0" marL="20574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Plaque burden &gt;70%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718 / 809 (89%)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753 / 829 (91%)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NIRS measurements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348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369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indent="0" lvl="0" marL="1778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Plaque-level maxLCBI</a:t>
                      </a:r>
                      <a:r>
                        <a:rPr baseline="-2500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4mm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&gt; 315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144 (41%)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138 (37%)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RF-IVUS measurements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456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575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indent="-26988" lvl="0" marL="204788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TCFA defined by RF-IVUS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 / 465 (13%)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 / 575 (13%)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 measurements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63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21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indent="0" lvl="0" marL="20574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TCFA defined by OCT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/ 63 (18%)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/ 21 (33%)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No· of high-risk plaque features</a:t>
                      </a:r>
                      <a:r>
                        <a:rPr baseline="3000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†</a:t>
                      </a:r>
                      <a:endParaRPr baseline="3000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indent="22860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Lesions with ≥2 of 4 high-risk features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736 (89%)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760 (90%)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indent="22860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Lesions with ≥3 of 4 high-risk features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163 (20%)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177 (21%)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289075">
                <a:tc>
                  <a:txBody>
                    <a:bodyPr/>
                    <a:lstStyle/>
                    <a:p>
                      <a:pPr indent="22860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Lesions with 4 of 4 high-risk features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(1%)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(2%)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27" name="Google Shape;627;p18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Core Lab-Imaging Analysis</a:t>
            </a:r>
            <a:endParaRPr/>
          </a:p>
        </p:txBody>
      </p:sp>
      <p:sp>
        <p:nvSpPr>
          <p:cNvPr id="628" name="Google Shape;628;p18"/>
          <p:cNvSpPr txBox="1"/>
          <p:nvPr/>
        </p:nvSpPr>
        <p:spPr>
          <a:xfrm>
            <a:off x="9140177" y="297042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29" name="Google Shape;629;p18"/>
          <p:cNvGrpSpPr/>
          <p:nvPr/>
        </p:nvGrpSpPr>
        <p:grpSpPr>
          <a:xfrm>
            <a:off x="581492" y="938831"/>
            <a:ext cx="10913821" cy="50801"/>
            <a:chOff x="876300" y="1020446"/>
            <a:chExt cx="10366830" cy="50801"/>
          </a:xfrm>
        </p:grpSpPr>
        <p:cxnSp>
          <p:nvCxnSpPr>
            <p:cNvPr id="630" name="Google Shape;630;p18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31" name="Google Shape;631;p18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" name="Google Shape;636;p19"/>
          <p:cNvGraphicFramePr/>
          <p:nvPr/>
        </p:nvGraphicFramePr>
        <p:xfrm>
          <a:off x="585314" y="1168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4992450"/>
                <a:gridCol w="3188425"/>
                <a:gridCol w="2729125"/>
              </a:tblGrid>
              <a:tr h="525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 Preventive PCI plus OMT (N=803)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</a:rPr>
                        <a:t>OMT alone (N=803)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PCI of target lesion, per patient, any</a:t>
                      </a:r>
                      <a:r>
                        <a:rPr b="1" baseline="30000" i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†</a:t>
                      </a:r>
                      <a:endParaRPr b="1" baseline="30000" i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729 / 803 (91%)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/ 803 (1%)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Drug-eluting stent implantation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491 / 729 (67%)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/ 12 (58%)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Bioabsorbable scaffold implantation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237 / 729 (33%)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/ 12 (42%)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Number of stents or scaffolds implanted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(1 – 1)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(0 – 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Stent or scaffold diameter — mm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 (3.0 – 3.5)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3.25 (3.0 – 3.5)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Total stent or scaffold length — mm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 (18 – 28)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 (18 – 28)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8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Intravascular imaging used to optimize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stent or scaffold implantation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729 / 729 (100%)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/ 12 (100%)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PCI of non-target lesions, per patient, any</a:t>
                      </a:r>
                      <a:endParaRPr b="1" i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290 / 803 (36%)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286 / 803 (36%)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indent="15240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lesions treated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(0 – 1)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(0 – 1)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indent="15240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stents implanted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(0 – 1)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(0 – 1)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indent="15240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Stent diameter — mm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3.25 (3.0 – 3.5)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3.25 (3.0 – 3.5)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2450">
                <a:tc>
                  <a:txBody>
                    <a:bodyPr/>
                    <a:lstStyle/>
                    <a:p>
                      <a:pPr indent="15240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stent length — mm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 (23 – 51)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 (28 – 51)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7" name="Google Shape;637;p19"/>
          <p:cNvSpPr txBox="1"/>
          <p:nvPr/>
        </p:nvSpPr>
        <p:spPr>
          <a:xfrm>
            <a:off x="516178" y="6070785"/>
            <a:ext cx="9038639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are median (inter-quartile range), or n (%). †One patient underwent balloon angioplasty only.</a:t>
            </a:r>
            <a:endParaRPr/>
          </a:p>
        </p:txBody>
      </p:sp>
      <p:sp>
        <p:nvSpPr>
          <p:cNvPr id="638" name="Google Shape;638;p19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Procedural Characteristics</a:t>
            </a:r>
            <a:endParaRPr/>
          </a:p>
        </p:txBody>
      </p:sp>
      <p:sp>
        <p:nvSpPr>
          <p:cNvPr id="639" name="Google Shape;639;p19"/>
          <p:cNvSpPr txBox="1"/>
          <p:nvPr/>
        </p:nvSpPr>
        <p:spPr>
          <a:xfrm>
            <a:off x="9140177" y="297042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40" name="Google Shape;640;p19"/>
          <p:cNvGrpSpPr/>
          <p:nvPr/>
        </p:nvGrpSpPr>
        <p:grpSpPr>
          <a:xfrm>
            <a:off x="581492" y="938831"/>
            <a:ext cx="10913821" cy="50801"/>
            <a:chOff x="876300" y="1020446"/>
            <a:chExt cx="10366830" cy="50801"/>
          </a:xfrm>
        </p:grpSpPr>
        <p:cxnSp>
          <p:nvCxnSpPr>
            <p:cNvPr id="641" name="Google Shape;641;p19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42" name="Google Shape;642;p19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"/>
          <p:cNvSpPr txBox="1"/>
          <p:nvPr>
            <p:ph type="title"/>
          </p:nvPr>
        </p:nvSpPr>
        <p:spPr>
          <a:xfrm>
            <a:off x="7620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/>
              <a:t>Disclosure</a:t>
            </a:r>
            <a:endParaRPr/>
          </a:p>
        </p:txBody>
      </p:sp>
      <p:sp>
        <p:nvSpPr>
          <p:cNvPr id="408" name="Google Shape;408;p2"/>
          <p:cNvSpPr txBox="1"/>
          <p:nvPr/>
        </p:nvSpPr>
        <p:spPr>
          <a:xfrm>
            <a:off x="805898" y="1549955"/>
            <a:ext cx="10580204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PREVENT trial was supported by an investigator-initiated grant from the CardioVascular Research Foundation, Abbott, Yuhan Corp, CAH-Cordis, Philips, and Infraredx, a Nipro company.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funders did not participate in the trial design, data analysis, or manuscript preparation. </a:t>
            </a:r>
            <a:endParaRPr/>
          </a:p>
        </p:txBody>
      </p:sp>
      <p:grpSp>
        <p:nvGrpSpPr>
          <p:cNvPr id="409" name="Google Shape;409;p2"/>
          <p:cNvGrpSpPr/>
          <p:nvPr/>
        </p:nvGrpSpPr>
        <p:grpSpPr>
          <a:xfrm>
            <a:off x="876300" y="1020446"/>
            <a:ext cx="10366830" cy="50801"/>
            <a:chOff x="876300" y="1020446"/>
            <a:chExt cx="10366830" cy="50801"/>
          </a:xfrm>
        </p:grpSpPr>
        <p:cxnSp>
          <p:nvCxnSpPr>
            <p:cNvPr id="410" name="Google Shape;410;p2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1" name="Google Shape;411;p2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0"/>
          <p:cNvSpPr txBox="1"/>
          <p:nvPr/>
        </p:nvSpPr>
        <p:spPr>
          <a:xfrm>
            <a:off x="644949" y="6002013"/>
            <a:ext cx="9526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are median (inter-quartile range), or n (%).</a:t>
            </a:r>
            <a:endParaRPr/>
          </a:p>
        </p:txBody>
      </p:sp>
      <p:graphicFrame>
        <p:nvGraphicFramePr>
          <p:cNvPr id="648" name="Google Shape;648;p20"/>
          <p:cNvGraphicFramePr/>
          <p:nvPr/>
        </p:nvGraphicFramePr>
        <p:xfrm>
          <a:off x="581492" y="12072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5627150"/>
                <a:gridCol w="2550850"/>
                <a:gridCol w="2728175"/>
              </a:tblGrid>
              <a:tr h="39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t/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Preventive PCI (N=741)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OMT alone (N=865)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indent="14986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Patients without non-target vessel PCI</a:t>
                      </a:r>
                      <a:endParaRPr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N=461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N=569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indent="22860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Total PCI time — min</a:t>
                      </a:r>
                      <a:endParaRPr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29 (18 – 45)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indent="22860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Total amount of contrast media used — mL</a:t>
                      </a:r>
                      <a:endParaRPr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150 (120 – 200)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indent="14986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Patients with non-target vessel PCI</a:t>
                      </a:r>
                      <a:endParaRPr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N=280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N=296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indent="22860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Total PCI time — min</a:t>
                      </a:r>
                      <a:endParaRPr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57 (40 – 73)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46 (25 – 65)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indent="22860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Total amount of contrast media used — mL</a:t>
                      </a:r>
                      <a:endParaRPr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250 (200 – 300)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200 (150 – 250)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100">
                <a:tc>
                  <a:txBody>
                    <a:bodyPr/>
                    <a:lstStyle/>
                    <a:p>
                      <a:pPr indent="14986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Preventive PCI-related acute </a:t>
                      </a:r>
                      <a:r>
                        <a:rPr b="1" i="0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adverse events no. (%)</a:t>
                      </a:r>
                      <a:endParaRPr i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indent="0" lvl="0" marL="30353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Acute stent or scaffold thrombosis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(&lt;1%)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indent="0" lvl="0" marL="30353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Distal dissection of at least type B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(&lt;1%)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indent="0" lvl="0" marL="30353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Side branch occlusion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 (&lt;1%)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indent="0" lvl="0" marL="30353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Distal embolization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(&lt;1%)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indent="0" lvl="0" marL="30353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Coronary perforation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49" name="Google Shape;649;p20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Procedural Safety Outcomes : As-treated population </a:t>
            </a:r>
            <a:endParaRPr/>
          </a:p>
        </p:txBody>
      </p:sp>
      <p:sp>
        <p:nvSpPr>
          <p:cNvPr id="650" name="Google Shape;650;p20"/>
          <p:cNvSpPr txBox="1"/>
          <p:nvPr/>
        </p:nvSpPr>
        <p:spPr>
          <a:xfrm>
            <a:off x="9140177" y="297042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51" name="Google Shape;651;p20"/>
          <p:cNvGrpSpPr/>
          <p:nvPr/>
        </p:nvGrpSpPr>
        <p:grpSpPr>
          <a:xfrm>
            <a:off x="581492" y="938831"/>
            <a:ext cx="10913821" cy="50801"/>
            <a:chOff x="876300" y="1020446"/>
            <a:chExt cx="10366830" cy="50801"/>
          </a:xfrm>
        </p:grpSpPr>
        <p:cxnSp>
          <p:nvCxnSpPr>
            <p:cNvPr id="652" name="Google Shape;652;p20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3" name="Google Shape;653;p20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1"/>
          <p:cNvSpPr txBox="1"/>
          <p:nvPr/>
        </p:nvSpPr>
        <p:spPr>
          <a:xfrm>
            <a:off x="2219644" y="5136292"/>
            <a:ext cx="474750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59" name="Google Shape;659;p21"/>
          <p:cNvSpPr txBox="1"/>
          <p:nvPr/>
        </p:nvSpPr>
        <p:spPr>
          <a:xfrm>
            <a:off x="2222172" y="3388415"/>
            <a:ext cx="474750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660" name="Google Shape;660;p21"/>
          <p:cNvSpPr txBox="1"/>
          <p:nvPr/>
        </p:nvSpPr>
        <p:spPr>
          <a:xfrm>
            <a:off x="2137976" y="1641713"/>
            <a:ext cx="669320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grpSp>
        <p:nvGrpSpPr>
          <p:cNvPr id="661" name="Google Shape;661;p21"/>
          <p:cNvGrpSpPr/>
          <p:nvPr/>
        </p:nvGrpSpPr>
        <p:grpSpPr>
          <a:xfrm>
            <a:off x="2481639" y="1820114"/>
            <a:ext cx="8315779" cy="3631604"/>
            <a:chOff x="4092576" y="3430588"/>
            <a:chExt cx="6119813" cy="1906587"/>
          </a:xfrm>
        </p:grpSpPr>
        <p:cxnSp>
          <p:nvCxnSpPr>
            <p:cNvPr id="662" name="Google Shape;662;p21"/>
            <p:cNvCxnSpPr/>
            <p:nvPr/>
          </p:nvCxnSpPr>
          <p:spPr>
            <a:xfrm>
              <a:off x="4175126" y="5254625"/>
              <a:ext cx="6037263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21"/>
            <p:cNvCxnSpPr/>
            <p:nvPr/>
          </p:nvCxnSpPr>
          <p:spPr>
            <a:xfrm>
              <a:off x="4175126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21"/>
            <p:cNvCxnSpPr/>
            <p:nvPr/>
          </p:nvCxnSpPr>
          <p:spPr>
            <a:xfrm>
              <a:off x="4979988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21"/>
            <p:cNvCxnSpPr/>
            <p:nvPr/>
          </p:nvCxnSpPr>
          <p:spPr>
            <a:xfrm>
              <a:off x="5784851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21"/>
            <p:cNvCxnSpPr/>
            <p:nvPr/>
          </p:nvCxnSpPr>
          <p:spPr>
            <a:xfrm>
              <a:off x="6589713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21"/>
            <p:cNvCxnSpPr/>
            <p:nvPr/>
          </p:nvCxnSpPr>
          <p:spPr>
            <a:xfrm>
              <a:off x="7394576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21"/>
            <p:cNvCxnSpPr/>
            <p:nvPr/>
          </p:nvCxnSpPr>
          <p:spPr>
            <a:xfrm>
              <a:off x="8199438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21"/>
            <p:cNvCxnSpPr/>
            <p:nvPr/>
          </p:nvCxnSpPr>
          <p:spPr>
            <a:xfrm>
              <a:off x="9004301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21"/>
            <p:cNvCxnSpPr/>
            <p:nvPr/>
          </p:nvCxnSpPr>
          <p:spPr>
            <a:xfrm>
              <a:off x="9809163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21"/>
            <p:cNvCxnSpPr/>
            <p:nvPr/>
          </p:nvCxnSpPr>
          <p:spPr>
            <a:xfrm flipH="1" rot="10800000">
              <a:off x="4175126" y="3430588"/>
              <a:ext cx="5310" cy="1824037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21"/>
            <p:cNvCxnSpPr/>
            <p:nvPr/>
          </p:nvCxnSpPr>
          <p:spPr>
            <a:xfrm rot="10800000">
              <a:off x="4092576" y="5254625"/>
              <a:ext cx="82550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21"/>
            <p:cNvCxnSpPr/>
            <p:nvPr/>
          </p:nvCxnSpPr>
          <p:spPr>
            <a:xfrm rot="10800000">
              <a:off x="4092576" y="4341813"/>
              <a:ext cx="82550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21"/>
            <p:cNvCxnSpPr/>
            <p:nvPr/>
          </p:nvCxnSpPr>
          <p:spPr>
            <a:xfrm rot="10800000">
              <a:off x="4092576" y="3430588"/>
              <a:ext cx="82550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75" name="Google Shape;675;p21"/>
          <p:cNvSpPr txBox="1"/>
          <p:nvPr/>
        </p:nvSpPr>
        <p:spPr>
          <a:xfrm rot="-5400000">
            <a:off x="181438" y="3360767"/>
            <a:ext cx="32880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Cumulative Incidence (%)</a:t>
            </a:r>
            <a:endParaRPr/>
          </a:p>
        </p:txBody>
      </p:sp>
      <p:sp>
        <p:nvSpPr>
          <p:cNvPr id="676" name="Google Shape;676;p21"/>
          <p:cNvSpPr txBox="1"/>
          <p:nvPr/>
        </p:nvSpPr>
        <p:spPr>
          <a:xfrm>
            <a:off x="2455272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677" name="Google Shape;677;p21"/>
          <p:cNvSpPr txBox="1"/>
          <p:nvPr/>
        </p:nvSpPr>
        <p:spPr>
          <a:xfrm>
            <a:off x="3548220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678" name="Google Shape;678;p21"/>
          <p:cNvSpPr txBox="1"/>
          <p:nvPr/>
        </p:nvSpPr>
        <p:spPr>
          <a:xfrm>
            <a:off x="4639678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79" name="Google Shape;679;p21"/>
          <p:cNvSpPr txBox="1"/>
          <p:nvPr/>
        </p:nvSpPr>
        <p:spPr>
          <a:xfrm>
            <a:off x="5740202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680" name="Google Shape;680;p21"/>
          <p:cNvSpPr txBox="1"/>
          <p:nvPr/>
        </p:nvSpPr>
        <p:spPr>
          <a:xfrm>
            <a:off x="6827762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681" name="Google Shape;681;p21"/>
          <p:cNvSpPr txBox="1"/>
          <p:nvPr/>
        </p:nvSpPr>
        <p:spPr>
          <a:xfrm>
            <a:off x="7925503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682" name="Google Shape;682;p21"/>
          <p:cNvSpPr txBox="1"/>
          <p:nvPr/>
        </p:nvSpPr>
        <p:spPr>
          <a:xfrm>
            <a:off x="9023019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683" name="Google Shape;683;p21"/>
          <p:cNvSpPr txBox="1"/>
          <p:nvPr/>
        </p:nvSpPr>
        <p:spPr>
          <a:xfrm>
            <a:off x="10113270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684" name="Google Shape;684;p21"/>
          <p:cNvSpPr txBox="1"/>
          <p:nvPr/>
        </p:nvSpPr>
        <p:spPr>
          <a:xfrm>
            <a:off x="939936" y="5589360"/>
            <a:ext cx="960397" cy="301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No. at Risk</a:t>
            </a:r>
            <a:endParaRPr/>
          </a:p>
        </p:txBody>
      </p:sp>
      <p:sp>
        <p:nvSpPr>
          <p:cNvPr id="685" name="Google Shape;685;p21"/>
          <p:cNvSpPr txBox="1"/>
          <p:nvPr/>
        </p:nvSpPr>
        <p:spPr>
          <a:xfrm>
            <a:off x="930543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</p:txBody>
      </p:sp>
      <p:sp>
        <p:nvSpPr>
          <p:cNvPr id="686" name="Google Shape;686;p21"/>
          <p:cNvSpPr txBox="1"/>
          <p:nvPr/>
        </p:nvSpPr>
        <p:spPr>
          <a:xfrm>
            <a:off x="939936" y="6086974"/>
            <a:ext cx="1439818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Preventive PCI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Plus OMT</a:t>
            </a:r>
            <a:endParaRPr/>
          </a:p>
        </p:txBody>
      </p:sp>
      <p:sp>
        <p:nvSpPr>
          <p:cNvPr id="687" name="Google Shape;687;p21"/>
          <p:cNvSpPr txBox="1"/>
          <p:nvPr/>
        </p:nvSpPr>
        <p:spPr>
          <a:xfrm>
            <a:off x="2369875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803</a:t>
            </a:r>
            <a:endParaRPr/>
          </a:p>
        </p:txBody>
      </p:sp>
      <p:sp>
        <p:nvSpPr>
          <p:cNvPr id="688" name="Google Shape;688;p21"/>
          <p:cNvSpPr txBox="1"/>
          <p:nvPr/>
        </p:nvSpPr>
        <p:spPr>
          <a:xfrm>
            <a:off x="2369875" y="6074021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803</a:t>
            </a:r>
            <a:endParaRPr/>
          </a:p>
        </p:txBody>
      </p:sp>
      <p:sp>
        <p:nvSpPr>
          <p:cNvPr id="689" name="Google Shape;689;p21"/>
          <p:cNvSpPr txBox="1"/>
          <p:nvPr/>
        </p:nvSpPr>
        <p:spPr>
          <a:xfrm>
            <a:off x="3482596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765</a:t>
            </a:r>
            <a:endParaRPr/>
          </a:p>
        </p:txBody>
      </p:sp>
      <p:sp>
        <p:nvSpPr>
          <p:cNvPr id="690" name="Google Shape;690;p21"/>
          <p:cNvSpPr txBox="1"/>
          <p:nvPr/>
        </p:nvSpPr>
        <p:spPr>
          <a:xfrm>
            <a:off x="4560275" y="5835706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710</a:t>
            </a:r>
            <a:endParaRPr/>
          </a:p>
        </p:txBody>
      </p:sp>
      <p:sp>
        <p:nvSpPr>
          <p:cNvPr id="691" name="Google Shape;691;p21"/>
          <p:cNvSpPr txBox="1"/>
          <p:nvPr/>
        </p:nvSpPr>
        <p:spPr>
          <a:xfrm>
            <a:off x="5665350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544</a:t>
            </a:r>
            <a:endParaRPr/>
          </a:p>
        </p:txBody>
      </p:sp>
      <p:sp>
        <p:nvSpPr>
          <p:cNvPr id="692" name="Google Shape;692;p21"/>
          <p:cNvSpPr txBox="1"/>
          <p:nvPr/>
        </p:nvSpPr>
        <p:spPr>
          <a:xfrm>
            <a:off x="6770858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432</a:t>
            </a:r>
            <a:endParaRPr/>
          </a:p>
        </p:txBody>
      </p:sp>
      <p:sp>
        <p:nvSpPr>
          <p:cNvPr id="693" name="Google Shape;693;p21"/>
          <p:cNvSpPr txBox="1"/>
          <p:nvPr/>
        </p:nvSpPr>
        <p:spPr>
          <a:xfrm>
            <a:off x="7844957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308</a:t>
            </a:r>
            <a:endParaRPr/>
          </a:p>
        </p:txBody>
      </p:sp>
      <p:sp>
        <p:nvSpPr>
          <p:cNvPr id="694" name="Google Shape;694;p21"/>
          <p:cNvSpPr txBox="1"/>
          <p:nvPr/>
        </p:nvSpPr>
        <p:spPr>
          <a:xfrm>
            <a:off x="8931624" y="5820687"/>
            <a:ext cx="5653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198</a:t>
            </a:r>
            <a:endParaRPr/>
          </a:p>
        </p:txBody>
      </p:sp>
      <p:sp>
        <p:nvSpPr>
          <p:cNvPr id="695" name="Google Shape;695;p21"/>
          <p:cNvSpPr txBox="1"/>
          <p:nvPr/>
        </p:nvSpPr>
        <p:spPr>
          <a:xfrm>
            <a:off x="10085813" y="5820687"/>
            <a:ext cx="4473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61</a:t>
            </a:r>
            <a:endParaRPr/>
          </a:p>
        </p:txBody>
      </p:sp>
      <p:sp>
        <p:nvSpPr>
          <p:cNvPr id="696" name="Google Shape;696;p21"/>
          <p:cNvSpPr txBox="1"/>
          <p:nvPr/>
        </p:nvSpPr>
        <p:spPr>
          <a:xfrm>
            <a:off x="3479459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792</a:t>
            </a:r>
            <a:endParaRPr/>
          </a:p>
        </p:txBody>
      </p:sp>
      <p:sp>
        <p:nvSpPr>
          <p:cNvPr id="697" name="Google Shape;697;p21"/>
          <p:cNvSpPr txBox="1"/>
          <p:nvPr/>
        </p:nvSpPr>
        <p:spPr>
          <a:xfrm>
            <a:off x="4566124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745</a:t>
            </a:r>
            <a:endParaRPr/>
          </a:p>
        </p:txBody>
      </p:sp>
      <p:sp>
        <p:nvSpPr>
          <p:cNvPr id="698" name="Google Shape;698;p21"/>
          <p:cNvSpPr txBox="1"/>
          <p:nvPr/>
        </p:nvSpPr>
        <p:spPr>
          <a:xfrm>
            <a:off x="5674774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570</a:t>
            </a:r>
            <a:endParaRPr/>
          </a:p>
        </p:txBody>
      </p:sp>
      <p:sp>
        <p:nvSpPr>
          <p:cNvPr id="699" name="Google Shape;699;p21"/>
          <p:cNvSpPr txBox="1"/>
          <p:nvPr/>
        </p:nvSpPr>
        <p:spPr>
          <a:xfrm>
            <a:off x="6780282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450</a:t>
            </a:r>
            <a:endParaRPr/>
          </a:p>
        </p:txBody>
      </p:sp>
      <p:sp>
        <p:nvSpPr>
          <p:cNvPr id="700" name="Google Shape;700;p21"/>
          <p:cNvSpPr txBox="1"/>
          <p:nvPr/>
        </p:nvSpPr>
        <p:spPr>
          <a:xfrm>
            <a:off x="7854381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320</a:t>
            </a:r>
            <a:endParaRPr/>
          </a:p>
        </p:txBody>
      </p:sp>
      <p:sp>
        <p:nvSpPr>
          <p:cNvPr id="701" name="Google Shape;701;p21"/>
          <p:cNvSpPr txBox="1"/>
          <p:nvPr/>
        </p:nvSpPr>
        <p:spPr>
          <a:xfrm>
            <a:off x="8941048" y="6074021"/>
            <a:ext cx="5558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198</a:t>
            </a:r>
            <a:endParaRPr/>
          </a:p>
        </p:txBody>
      </p:sp>
      <p:sp>
        <p:nvSpPr>
          <p:cNvPr id="702" name="Google Shape;702;p21"/>
          <p:cNvSpPr txBox="1"/>
          <p:nvPr/>
        </p:nvSpPr>
        <p:spPr>
          <a:xfrm>
            <a:off x="10085813" y="6074021"/>
            <a:ext cx="49085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77</a:t>
            </a:r>
            <a:endParaRPr/>
          </a:p>
        </p:txBody>
      </p:sp>
      <p:sp>
        <p:nvSpPr>
          <p:cNvPr id="703" name="Google Shape;703;p21"/>
          <p:cNvSpPr txBox="1"/>
          <p:nvPr/>
        </p:nvSpPr>
        <p:spPr>
          <a:xfrm>
            <a:off x="10483229" y="5380887"/>
            <a:ext cx="9883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Years  </a:t>
            </a:r>
            <a:endParaRPr/>
          </a:p>
        </p:txBody>
      </p:sp>
      <p:sp>
        <p:nvSpPr>
          <p:cNvPr id="704" name="Google Shape;704;p21"/>
          <p:cNvSpPr/>
          <p:nvPr/>
        </p:nvSpPr>
        <p:spPr>
          <a:xfrm>
            <a:off x="2601025" y="2061478"/>
            <a:ext cx="7704898" cy="3214719"/>
          </a:xfrm>
          <a:custGeom>
            <a:rect b="b" l="l" r="r" t="t"/>
            <a:pathLst>
              <a:path extrusionOk="0" h="795" w="3010">
                <a:moveTo>
                  <a:pt x="0" y="795"/>
                </a:moveTo>
                <a:lnTo>
                  <a:pt x="2" y="795"/>
                </a:lnTo>
                <a:lnTo>
                  <a:pt x="2" y="785"/>
                </a:lnTo>
                <a:lnTo>
                  <a:pt x="2" y="785"/>
                </a:lnTo>
                <a:lnTo>
                  <a:pt x="2" y="785"/>
                </a:lnTo>
                <a:lnTo>
                  <a:pt x="8" y="785"/>
                </a:lnTo>
                <a:lnTo>
                  <a:pt x="8" y="774"/>
                </a:lnTo>
                <a:lnTo>
                  <a:pt x="10" y="774"/>
                </a:lnTo>
                <a:lnTo>
                  <a:pt x="10" y="764"/>
                </a:lnTo>
                <a:lnTo>
                  <a:pt x="14" y="764"/>
                </a:lnTo>
                <a:lnTo>
                  <a:pt x="14" y="753"/>
                </a:lnTo>
                <a:lnTo>
                  <a:pt x="22" y="753"/>
                </a:lnTo>
                <a:lnTo>
                  <a:pt x="22" y="753"/>
                </a:lnTo>
                <a:lnTo>
                  <a:pt x="27" y="753"/>
                </a:lnTo>
                <a:lnTo>
                  <a:pt x="27" y="753"/>
                </a:lnTo>
                <a:lnTo>
                  <a:pt x="29" y="753"/>
                </a:lnTo>
                <a:lnTo>
                  <a:pt x="29" y="753"/>
                </a:lnTo>
                <a:lnTo>
                  <a:pt x="29" y="753"/>
                </a:lnTo>
                <a:lnTo>
                  <a:pt x="29" y="741"/>
                </a:lnTo>
                <a:lnTo>
                  <a:pt x="29" y="741"/>
                </a:lnTo>
                <a:lnTo>
                  <a:pt x="29" y="741"/>
                </a:lnTo>
                <a:lnTo>
                  <a:pt x="35" y="741"/>
                </a:lnTo>
                <a:lnTo>
                  <a:pt x="35" y="741"/>
                </a:lnTo>
                <a:lnTo>
                  <a:pt x="37" y="741"/>
                </a:lnTo>
                <a:lnTo>
                  <a:pt x="37" y="741"/>
                </a:lnTo>
                <a:lnTo>
                  <a:pt x="37" y="741"/>
                </a:lnTo>
                <a:lnTo>
                  <a:pt x="37" y="741"/>
                </a:lnTo>
                <a:lnTo>
                  <a:pt x="43" y="741"/>
                </a:lnTo>
                <a:lnTo>
                  <a:pt x="43" y="741"/>
                </a:lnTo>
                <a:lnTo>
                  <a:pt x="47" y="741"/>
                </a:lnTo>
                <a:lnTo>
                  <a:pt x="47" y="741"/>
                </a:lnTo>
                <a:lnTo>
                  <a:pt x="49" y="741"/>
                </a:lnTo>
                <a:lnTo>
                  <a:pt x="49" y="732"/>
                </a:lnTo>
                <a:lnTo>
                  <a:pt x="50" y="732"/>
                </a:lnTo>
                <a:lnTo>
                  <a:pt x="50" y="732"/>
                </a:lnTo>
                <a:lnTo>
                  <a:pt x="81" y="732"/>
                </a:lnTo>
                <a:lnTo>
                  <a:pt x="81" y="720"/>
                </a:lnTo>
                <a:lnTo>
                  <a:pt x="98" y="720"/>
                </a:lnTo>
                <a:lnTo>
                  <a:pt x="98" y="710"/>
                </a:lnTo>
                <a:lnTo>
                  <a:pt x="108" y="710"/>
                </a:lnTo>
                <a:lnTo>
                  <a:pt x="108" y="699"/>
                </a:lnTo>
                <a:lnTo>
                  <a:pt x="110" y="699"/>
                </a:lnTo>
                <a:lnTo>
                  <a:pt x="110" y="699"/>
                </a:lnTo>
                <a:lnTo>
                  <a:pt x="154" y="699"/>
                </a:lnTo>
                <a:lnTo>
                  <a:pt x="154" y="687"/>
                </a:lnTo>
                <a:lnTo>
                  <a:pt x="158" y="687"/>
                </a:lnTo>
                <a:lnTo>
                  <a:pt x="158" y="678"/>
                </a:lnTo>
                <a:lnTo>
                  <a:pt x="225" y="678"/>
                </a:lnTo>
                <a:lnTo>
                  <a:pt x="225" y="666"/>
                </a:lnTo>
                <a:lnTo>
                  <a:pt x="242" y="666"/>
                </a:lnTo>
                <a:lnTo>
                  <a:pt x="242" y="655"/>
                </a:lnTo>
                <a:lnTo>
                  <a:pt x="244" y="655"/>
                </a:lnTo>
                <a:lnTo>
                  <a:pt x="244" y="655"/>
                </a:lnTo>
                <a:lnTo>
                  <a:pt x="258" y="655"/>
                </a:lnTo>
                <a:lnTo>
                  <a:pt x="258" y="645"/>
                </a:lnTo>
                <a:lnTo>
                  <a:pt x="283" y="645"/>
                </a:lnTo>
                <a:lnTo>
                  <a:pt x="283" y="634"/>
                </a:lnTo>
                <a:lnTo>
                  <a:pt x="289" y="634"/>
                </a:lnTo>
                <a:lnTo>
                  <a:pt x="289" y="622"/>
                </a:lnTo>
                <a:lnTo>
                  <a:pt x="302" y="622"/>
                </a:lnTo>
                <a:lnTo>
                  <a:pt x="302" y="612"/>
                </a:lnTo>
                <a:lnTo>
                  <a:pt x="362" y="612"/>
                </a:lnTo>
                <a:lnTo>
                  <a:pt x="362" y="601"/>
                </a:lnTo>
                <a:lnTo>
                  <a:pt x="362" y="601"/>
                </a:lnTo>
                <a:lnTo>
                  <a:pt x="362" y="601"/>
                </a:lnTo>
                <a:lnTo>
                  <a:pt x="367" y="601"/>
                </a:lnTo>
                <a:lnTo>
                  <a:pt x="367" y="601"/>
                </a:lnTo>
                <a:lnTo>
                  <a:pt x="385" y="601"/>
                </a:lnTo>
                <a:lnTo>
                  <a:pt x="385" y="601"/>
                </a:lnTo>
                <a:lnTo>
                  <a:pt x="390" y="601"/>
                </a:lnTo>
                <a:lnTo>
                  <a:pt x="390" y="589"/>
                </a:lnTo>
                <a:lnTo>
                  <a:pt x="392" y="589"/>
                </a:lnTo>
                <a:lnTo>
                  <a:pt x="392" y="589"/>
                </a:lnTo>
                <a:lnTo>
                  <a:pt x="396" y="589"/>
                </a:lnTo>
                <a:lnTo>
                  <a:pt x="396" y="589"/>
                </a:lnTo>
                <a:lnTo>
                  <a:pt x="417" y="589"/>
                </a:lnTo>
                <a:lnTo>
                  <a:pt x="417" y="578"/>
                </a:lnTo>
                <a:lnTo>
                  <a:pt x="427" y="578"/>
                </a:lnTo>
                <a:lnTo>
                  <a:pt x="427" y="568"/>
                </a:lnTo>
                <a:lnTo>
                  <a:pt x="446" y="568"/>
                </a:lnTo>
                <a:lnTo>
                  <a:pt x="446" y="557"/>
                </a:lnTo>
                <a:lnTo>
                  <a:pt x="473" y="557"/>
                </a:lnTo>
                <a:lnTo>
                  <a:pt x="473" y="557"/>
                </a:lnTo>
                <a:lnTo>
                  <a:pt x="486" y="557"/>
                </a:lnTo>
                <a:lnTo>
                  <a:pt x="486" y="545"/>
                </a:lnTo>
                <a:lnTo>
                  <a:pt x="571" y="545"/>
                </a:lnTo>
                <a:lnTo>
                  <a:pt x="571" y="536"/>
                </a:lnTo>
                <a:lnTo>
                  <a:pt x="640" y="536"/>
                </a:lnTo>
                <a:lnTo>
                  <a:pt x="640" y="536"/>
                </a:lnTo>
                <a:lnTo>
                  <a:pt x="648" y="536"/>
                </a:lnTo>
                <a:lnTo>
                  <a:pt x="648" y="524"/>
                </a:lnTo>
                <a:lnTo>
                  <a:pt x="671" y="524"/>
                </a:lnTo>
                <a:lnTo>
                  <a:pt x="671" y="524"/>
                </a:lnTo>
                <a:lnTo>
                  <a:pt x="684" y="524"/>
                </a:lnTo>
                <a:lnTo>
                  <a:pt x="684" y="524"/>
                </a:lnTo>
                <a:lnTo>
                  <a:pt x="684" y="524"/>
                </a:lnTo>
                <a:lnTo>
                  <a:pt x="684" y="524"/>
                </a:lnTo>
                <a:lnTo>
                  <a:pt x="702" y="524"/>
                </a:lnTo>
                <a:lnTo>
                  <a:pt x="702" y="524"/>
                </a:lnTo>
                <a:lnTo>
                  <a:pt x="709" y="524"/>
                </a:lnTo>
                <a:lnTo>
                  <a:pt x="709" y="524"/>
                </a:lnTo>
                <a:lnTo>
                  <a:pt x="713" y="524"/>
                </a:lnTo>
                <a:lnTo>
                  <a:pt x="713" y="524"/>
                </a:lnTo>
                <a:lnTo>
                  <a:pt x="719" y="524"/>
                </a:lnTo>
                <a:lnTo>
                  <a:pt x="719" y="524"/>
                </a:lnTo>
                <a:lnTo>
                  <a:pt x="723" y="524"/>
                </a:lnTo>
                <a:lnTo>
                  <a:pt x="723" y="524"/>
                </a:lnTo>
                <a:lnTo>
                  <a:pt x="723" y="524"/>
                </a:lnTo>
                <a:lnTo>
                  <a:pt x="723" y="524"/>
                </a:lnTo>
                <a:lnTo>
                  <a:pt x="740" y="524"/>
                </a:lnTo>
                <a:lnTo>
                  <a:pt x="740" y="524"/>
                </a:lnTo>
                <a:lnTo>
                  <a:pt x="742" y="524"/>
                </a:lnTo>
                <a:lnTo>
                  <a:pt x="742" y="524"/>
                </a:lnTo>
                <a:lnTo>
                  <a:pt x="750" y="524"/>
                </a:lnTo>
                <a:lnTo>
                  <a:pt x="750" y="524"/>
                </a:lnTo>
                <a:lnTo>
                  <a:pt x="750" y="524"/>
                </a:lnTo>
                <a:lnTo>
                  <a:pt x="750" y="524"/>
                </a:lnTo>
                <a:lnTo>
                  <a:pt x="750" y="524"/>
                </a:lnTo>
                <a:lnTo>
                  <a:pt x="750" y="524"/>
                </a:lnTo>
                <a:lnTo>
                  <a:pt x="751" y="524"/>
                </a:lnTo>
                <a:lnTo>
                  <a:pt x="751" y="524"/>
                </a:lnTo>
                <a:lnTo>
                  <a:pt x="753" y="524"/>
                </a:lnTo>
                <a:lnTo>
                  <a:pt x="753" y="524"/>
                </a:lnTo>
                <a:lnTo>
                  <a:pt x="755" y="524"/>
                </a:lnTo>
                <a:lnTo>
                  <a:pt x="755" y="524"/>
                </a:lnTo>
                <a:lnTo>
                  <a:pt x="755" y="524"/>
                </a:lnTo>
                <a:lnTo>
                  <a:pt x="755" y="524"/>
                </a:lnTo>
                <a:lnTo>
                  <a:pt x="761" y="524"/>
                </a:lnTo>
                <a:lnTo>
                  <a:pt x="761" y="524"/>
                </a:lnTo>
                <a:lnTo>
                  <a:pt x="763" y="524"/>
                </a:lnTo>
                <a:lnTo>
                  <a:pt x="763" y="524"/>
                </a:lnTo>
                <a:lnTo>
                  <a:pt x="767" y="524"/>
                </a:lnTo>
                <a:lnTo>
                  <a:pt x="767" y="524"/>
                </a:lnTo>
                <a:lnTo>
                  <a:pt x="769" y="524"/>
                </a:lnTo>
                <a:lnTo>
                  <a:pt x="769" y="524"/>
                </a:lnTo>
                <a:lnTo>
                  <a:pt x="773" y="524"/>
                </a:lnTo>
                <a:lnTo>
                  <a:pt x="773" y="524"/>
                </a:lnTo>
                <a:lnTo>
                  <a:pt x="773" y="524"/>
                </a:lnTo>
                <a:lnTo>
                  <a:pt x="773" y="524"/>
                </a:lnTo>
                <a:lnTo>
                  <a:pt x="776" y="524"/>
                </a:lnTo>
                <a:lnTo>
                  <a:pt x="776" y="524"/>
                </a:lnTo>
                <a:lnTo>
                  <a:pt x="776" y="524"/>
                </a:lnTo>
                <a:lnTo>
                  <a:pt x="776" y="524"/>
                </a:lnTo>
                <a:lnTo>
                  <a:pt x="778" y="524"/>
                </a:lnTo>
                <a:lnTo>
                  <a:pt x="778" y="524"/>
                </a:lnTo>
                <a:lnTo>
                  <a:pt x="780" y="524"/>
                </a:lnTo>
                <a:lnTo>
                  <a:pt x="780" y="524"/>
                </a:lnTo>
                <a:lnTo>
                  <a:pt x="782" y="524"/>
                </a:lnTo>
                <a:lnTo>
                  <a:pt x="782" y="524"/>
                </a:lnTo>
                <a:lnTo>
                  <a:pt x="784" y="524"/>
                </a:lnTo>
                <a:lnTo>
                  <a:pt x="784" y="513"/>
                </a:lnTo>
                <a:lnTo>
                  <a:pt x="784" y="513"/>
                </a:lnTo>
                <a:lnTo>
                  <a:pt x="784" y="513"/>
                </a:lnTo>
                <a:lnTo>
                  <a:pt x="786" y="513"/>
                </a:lnTo>
                <a:lnTo>
                  <a:pt x="786" y="513"/>
                </a:lnTo>
                <a:lnTo>
                  <a:pt x="786" y="513"/>
                </a:lnTo>
                <a:lnTo>
                  <a:pt x="786" y="513"/>
                </a:lnTo>
                <a:lnTo>
                  <a:pt x="788" y="513"/>
                </a:lnTo>
                <a:lnTo>
                  <a:pt x="788" y="513"/>
                </a:lnTo>
                <a:lnTo>
                  <a:pt x="788" y="513"/>
                </a:lnTo>
                <a:lnTo>
                  <a:pt x="788" y="513"/>
                </a:lnTo>
                <a:lnTo>
                  <a:pt x="790" y="513"/>
                </a:lnTo>
                <a:lnTo>
                  <a:pt x="790" y="513"/>
                </a:lnTo>
                <a:lnTo>
                  <a:pt x="792" y="513"/>
                </a:lnTo>
                <a:lnTo>
                  <a:pt x="792" y="513"/>
                </a:lnTo>
                <a:lnTo>
                  <a:pt x="792" y="513"/>
                </a:lnTo>
                <a:lnTo>
                  <a:pt x="792" y="513"/>
                </a:lnTo>
                <a:lnTo>
                  <a:pt x="792" y="513"/>
                </a:lnTo>
                <a:lnTo>
                  <a:pt x="792" y="513"/>
                </a:lnTo>
                <a:lnTo>
                  <a:pt x="794" y="513"/>
                </a:lnTo>
                <a:lnTo>
                  <a:pt x="794" y="513"/>
                </a:lnTo>
                <a:lnTo>
                  <a:pt x="796" y="513"/>
                </a:lnTo>
                <a:lnTo>
                  <a:pt x="796" y="513"/>
                </a:lnTo>
                <a:lnTo>
                  <a:pt x="798" y="513"/>
                </a:lnTo>
                <a:lnTo>
                  <a:pt x="798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801" y="513"/>
                </a:lnTo>
                <a:lnTo>
                  <a:pt x="801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9" y="513"/>
                </a:lnTo>
                <a:lnTo>
                  <a:pt x="809" y="513"/>
                </a:lnTo>
                <a:lnTo>
                  <a:pt x="809" y="513"/>
                </a:lnTo>
                <a:lnTo>
                  <a:pt x="809" y="513"/>
                </a:lnTo>
                <a:lnTo>
                  <a:pt x="809" y="513"/>
                </a:lnTo>
                <a:lnTo>
                  <a:pt x="809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3" y="513"/>
                </a:lnTo>
                <a:lnTo>
                  <a:pt x="813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21" y="513"/>
                </a:lnTo>
                <a:lnTo>
                  <a:pt x="821" y="513"/>
                </a:lnTo>
                <a:lnTo>
                  <a:pt x="821" y="513"/>
                </a:lnTo>
                <a:lnTo>
                  <a:pt x="821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8" y="513"/>
                </a:lnTo>
                <a:lnTo>
                  <a:pt x="828" y="513"/>
                </a:lnTo>
                <a:lnTo>
                  <a:pt x="828" y="513"/>
                </a:lnTo>
                <a:lnTo>
                  <a:pt x="828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2" y="513"/>
                </a:lnTo>
                <a:lnTo>
                  <a:pt x="832" y="513"/>
                </a:lnTo>
                <a:lnTo>
                  <a:pt x="832" y="513"/>
                </a:lnTo>
                <a:lnTo>
                  <a:pt x="832" y="513"/>
                </a:lnTo>
                <a:lnTo>
                  <a:pt x="834" y="513"/>
                </a:lnTo>
                <a:lnTo>
                  <a:pt x="834" y="513"/>
                </a:lnTo>
                <a:lnTo>
                  <a:pt x="836" y="513"/>
                </a:lnTo>
                <a:lnTo>
                  <a:pt x="836" y="513"/>
                </a:lnTo>
                <a:lnTo>
                  <a:pt x="836" y="513"/>
                </a:lnTo>
                <a:lnTo>
                  <a:pt x="836" y="513"/>
                </a:lnTo>
                <a:lnTo>
                  <a:pt x="836" y="513"/>
                </a:lnTo>
                <a:lnTo>
                  <a:pt x="836" y="513"/>
                </a:lnTo>
                <a:lnTo>
                  <a:pt x="838" y="513"/>
                </a:lnTo>
                <a:lnTo>
                  <a:pt x="838" y="513"/>
                </a:lnTo>
                <a:lnTo>
                  <a:pt x="840" y="513"/>
                </a:lnTo>
                <a:lnTo>
                  <a:pt x="840" y="513"/>
                </a:lnTo>
                <a:lnTo>
                  <a:pt x="842" y="513"/>
                </a:lnTo>
                <a:lnTo>
                  <a:pt x="842" y="513"/>
                </a:lnTo>
                <a:lnTo>
                  <a:pt x="849" y="513"/>
                </a:lnTo>
                <a:lnTo>
                  <a:pt x="849" y="513"/>
                </a:lnTo>
                <a:lnTo>
                  <a:pt x="849" y="513"/>
                </a:lnTo>
                <a:lnTo>
                  <a:pt x="849" y="513"/>
                </a:lnTo>
                <a:lnTo>
                  <a:pt x="851" y="513"/>
                </a:lnTo>
                <a:lnTo>
                  <a:pt x="851" y="513"/>
                </a:lnTo>
                <a:lnTo>
                  <a:pt x="853" y="513"/>
                </a:lnTo>
                <a:lnTo>
                  <a:pt x="853" y="513"/>
                </a:lnTo>
                <a:lnTo>
                  <a:pt x="859" y="513"/>
                </a:lnTo>
                <a:lnTo>
                  <a:pt x="859" y="513"/>
                </a:lnTo>
                <a:lnTo>
                  <a:pt x="861" y="513"/>
                </a:lnTo>
                <a:lnTo>
                  <a:pt x="861" y="513"/>
                </a:lnTo>
                <a:lnTo>
                  <a:pt x="863" y="513"/>
                </a:lnTo>
                <a:lnTo>
                  <a:pt x="863" y="513"/>
                </a:lnTo>
                <a:lnTo>
                  <a:pt x="869" y="513"/>
                </a:lnTo>
                <a:lnTo>
                  <a:pt x="869" y="513"/>
                </a:lnTo>
                <a:lnTo>
                  <a:pt x="869" y="513"/>
                </a:lnTo>
                <a:lnTo>
                  <a:pt x="869" y="513"/>
                </a:lnTo>
                <a:lnTo>
                  <a:pt x="872" y="513"/>
                </a:lnTo>
                <a:lnTo>
                  <a:pt x="872" y="513"/>
                </a:lnTo>
                <a:lnTo>
                  <a:pt x="872" y="513"/>
                </a:lnTo>
                <a:lnTo>
                  <a:pt x="872" y="513"/>
                </a:lnTo>
                <a:lnTo>
                  <a:pt x="874" y="513"/>
                </a:lnTo>
                <a:lnTo>
                  <a:pt x="874" y="513"/>
                </a:lnTo>
                <a:lnTo>
                  <a:pt x="876" y="513"/>
                </a:lnTo>
                <a:lnTo>
                  <a:pt x="876" y="513"/>
                </a:lnTo>
                <a:lnTo>
                  <a:pt x="876" y="513"/>
                </a:lnTo>
                <a:lnTo>
                  <a:pt x="876" y="513"/>
                </a:lnTo>
                <a:lnTo>
                  <a:pt x="880" y="513"/>
                </a:lnTo>
                <a:lnTo>
                  <a:pt x="880" y="513"/>
                </a:lnTo>
                <a:lnTo>
                  <a:pt x="884" y="513"/>
                </a:lnTo>
                <a:lnTo>
                  <a:pt x="884" y="513"/>
                </a:lnTo>
                <a:lnTo>
                  <a:pt x="886" y="513"/>
                </a:lnTo>
                <a:lnTo>
                  <a:pt x="886" y="513"/>
                </a:lnTo>
                <a:lnTo>
                  <a:pt x="888" y="513"/>
                </a:lnTo>
                <a:lnTo>
                  <a:pt x="888" y="513"/>
                </a:lnTo>
                <a:lnTo>
                  <a:pt x="890" y="513"/>
                </a:lnTo>
                <a:lnTo>
                  <a:pt x="890" y="513"/>
                </a:lnTo>
                <a:lnTo>
                  <a:pt x="894" y="513"/>
                </a:lnTo>
                <a:lnTo>
                  <a:pt x="894" y="513"/>
                </a:lnTo>
                <a:lnTo>
                  <a:pt x="894" y="513"/>
                </a:lnTo>
                <a:lnTo>
                  <a:pt x="894" y="499"/>
                </a:lnTo>
                <a:lnTo>
                  <a:pt x="896" y="499"/>
                </a:lnTo>
                <a:lnTo>
                  <a:pt x="896" y="499"/>
                </a:lnTo>
                <a:lnTo>
                  <a:pt x="897" y="499"/>
                </a:lnTo>
                <a:lnTo>
                  <a:pt x="897" y="499"/>
                </a:lnTo>
                <a:lnTo>
                  <a:pt x="899" y="499"/>
                </a:lnTo>
                <a:lnTo>
                  <a:pt x="899" y="499"/>
                </a:lnTo>
                <a:lnTo>
                  <a:pt x="899" y="499"/>
                </a:lnTo>
                <a:lnTo>
                  <a:pt x="899" y="499"/>
                </a:lnTo>
                <a:lnTo>
                  <a:pt x="903" y="499"/>
                </a:lnTo>
                <a:lnTo>
                  <a:pt x="903" y="499"/>
                </a:lnTo>
                <a:lnTo>
                  <a:pt x="907" y="499"/>
                </a:lnTo>
                <a:lnTo>
                  <a:pt x="907" y="499"/>
                </a:lnTo>
                <a:lnTo>
                  <a:pt x="907" y="499"/>
                </a:lnTo>
                <a:lnTo>
                  <a:pt x="907" y="499"/>
                </a:lnTo>
                <a:lnTo>
                  <a:pt x="909" y="499"/>
                </a:lnTo>
                <a:lnTo>
                  <a:pt x="909" y="499"/>
                </a:lnTo>
                <a:lnTo>
                  <a:pt x="915" y="499"/>
                </a:lnTo>
                <a:lnTo>
                  <a:pt x="915" y="499"/>
                </a:lnTo>
                <a:lnTo>
                  <a:pt x="922" y="499"/>
                </a:lnTo>
                <a:lnTo>
                  <a:pt x="922" y="499"/>
                </a:lnTo>
                <a:lnTo>
                  <a:pt x="932" y="499"/>
                </a:lnTo>
                <a:lnTo>
                  <a:pt x="932" y="499"/>
                </a:lnTo>
                <a:lnTo>
                  <a:pt x="934" y="499"/>
                </a:lnTo>
                <a:lnTo>
                  <a:pt x="934" y="499"/>
                </a:lnTo>
                <a:lnTo>
                  <a:pt x="945" y="499"/>
                </a:lnTo>
                <a:lnTo>
                  <a:pt x="945" y="499"/>
                </a:lnTo>
                <a:lnTo>
                  <a:pt x="951" y="499"/>
                </a:lnTo>
                <a:lnTo>
                  <a:pt x="951" y="499"/>
                </a:lnTo>
                <a:lnTo>
                  <a:pt x="955" y="499"/>
                </a:lnTo>
                <a:lnTo>
                  <a:pt x="955" y="499"/>
                </a:lnTo>
                <a:lnTo>
                  <a:pt x="957" y="499"/>
                </a:lnTo>
                <a:lnTo>
                  <a:pt x="957" y="499"/>
                </a:lnTo>
                <a:lnTo>
                  <a:pt x="974" y="499"/>
                </a:lnTo>
                <a:lnTo>
                  <a:pt x="974" y="499"/>
                </a:lnTo>
                <a:lnTo>
                  <a:pt x="978" y="499"/>
                </a:lnTo>
                <a:lnTo>
                  <a:pt x="978" y="499"/>
                </a:lnTo>
                <a:lnTo>
                  <a:pt x="992" y="499"/>
                </a:lnTo>
                <a:lnTo>
                  <a:pt x="992" y="499"/>
                </a:lnTo>
                <a:lnTo>
                  <a:pt x="997" y="499"/>
                </a:lnTo>
                <a:lnTo>
                  <a:pt x="997" y="499"/>
                </a:lnTo>
                <a:lnTo>
                  <a:pt x="1003" y="499"/>
                </a:lnTo>
                <a:lnTo>
                  <a:pt x="1003" y="499"/>
                </a:lnTo>
                <a:lnTo>
                  <a:pt x="1011" y="499"/>
                </a:lnTo>
                <a:lnTo>
                  <a:pt x="1011" y="499"/>
                </a:lnTo>
                <a:lnTo>
                  <a:pt x="1011" y="499"/>
                </a:lnTo>
                <a:lnTo>
                  <a:pt x="1011" y="499"/>
                </a:lnTo>
                <a:lnTo>
                  <a:pt x="1017" y="499"/>
                </a:lnTo>
                <a:lnTo>
                  <a:pt x="1017" y="499"/>
                </a:lnTo>
                <a:lnTo>
                  <a:pt x="1017" y="499"/>
                </a:lnTo>
                <a:lnTo>
                  <a:pt x="1017" y="499"/>
                </a:lnTo>
                <a:lnTo>
                  <a:pt x="1020" y="499"/>
                </a:lnTo>
                <a:lnTo>
                  <a:pt x="1020" y="499"/>
                </a:lnTo>
                <a:lnTo>
                  <a:pt x="1022" y="499"/>
                </a:lnTo>
                <a:lnTo>
                  <a:pt x="1022" y="499"/>
                </a:lnTo>
                <a:lnTo>
                  <a:pt x="1028" y="499"/>
                </a:lnTo>
                <a:lnTo>
                  <a:pt x="1028" y="499"/>
                </a:lnTo>
                <a:lnTo>
                  <a:pt x="1032" y="499"/>
                </a:lnTo>
                <a:lnTo>
                  <a:pt x="1032" y="499"/>
                </a:lnTo>
                <a:lnTo>
                  <a:pt x="1034" y="499"/>
                </a:lnTo>
                <a:lnTo>
                  <a:pt x="1034" y="499"/>
                </a:lnTo>
                <a:lnTo>
                  <a:pt x="1034" y="499"/>
                </a:lnTo>
                <a:lnTo>
                  <a:pt x="1034" y="499"/>
                </a:lnTo>
                <a:lnTo>
                  <a:pt x="1040" y="499"/>
                </a:lnTo>
                <a:lnTo>
                  <a:pt x="1040" y="499"/>
                </a:lnTo>
                <a:lnTo>
                  <a:pt x="1041" y="499"/>
                </a:lnTo>
                <a:lnTo>
                  <a:pt x="1041" y="499"/>
                </a:lnTo>
                <a:lnTo>
                  <a:pt x="1043" y="499"/>
                </a:lnTo>
                <a:lnTo>
                  <a:pt x="1043" y="499"/>
                </a:lnTo>
                <a:lnTo>
                  <a:pt x="1047" y="499"/>
                </a:lnTo>
                <a:lnTo>
                  <a:pt x="1047" y="499"/>
                </a:lnTo>
                <a:lnTo>
                  <a:pt x="1051" y="499"/>
                </a:lnTo>
                <a:lnTo>
                  <a:pt x="1051" y="499"/>
                </a:lnTo>
                <a:lnTo>
                  <a:pt x="1055" y="499"/>
                </a:lnTo>
                <a:lnTo>
                  <a:pt x="1055" y="499"/>
                </a:lnTo>
                <a:lnTo>
                  <a:pt x="1057" y="499"/>
                </a:lnTo>
                <a:lnTo>
                  <a:pt x="1057" y="499"/>
                </a:lnTo>
                <a:lnTo>
                  <a:pt x="1061" y="499"/>
                </a:lnTo>
                <a:lnTo>
                  <a:pt x="1061" y="499"/>
                </a:lnTo>
                <a:lnTo>
                  <a:pt x="1061" y="499"/>
                </a:lnTo>
                <a:lnTo>
                  <a:pt x="1061" y="499"/>
                </a:lnTo>
                <a:lnTo>
                  <a:pt x="1063" y="499"/>
                </a:lnTo>
                <a:lnTo>
                  <a:pt x="1063" y="499"/>
                </a:lnTo>
                <a:lnTo>
                  <a:pt x="1065" y="499"/>
                </a:lnTo>
                <a:lnTo>
                  <a:pt x="1065" y="499"/>
                </a:lnTo>
                <a:lnTo>
                  <a:pt x="1072" y="499"/>
                </a:lnTo>
                <a:lnTo>
                  <a:pt x="1072" y="499"/>
                </a:lnTo>
                <a:lnTo>
                  <a:pt x="1074" y="499"/>
                </a:lnTo>
                <a:lnTo>
                  <a:pt x="1074" y="499"/>
                </a:lnTo>
                <a:lnTo>
                  <a:pt x="1082" y="499"/>
                </a:lnTo>
                <a:lnTo>
                  <a:pt x="1082" y="499"/>
                </a:lnTo>
                <a:lnTo>
                  <a:pt x="1095" y="499"/>
                </a:lnTo>
                <a:lnTo>
                  <a:pt x="1095" y="499"/>
                </a:lnTo>
                <a:lnTo>
                  <a:pt x="1101" y="499"/>
                </a:lnTo>
                <a:lnTo>
                  <a:pt x="1101" y="499"/>
                </a:lnTo>
                <a:lnTo>
                  <a:pt x="1103" y="499"/>
                </a:lnTo>
                <a:lnTo>
                  <a:pt x="1103" y="499"/>
                </a:lnTo>
                <a:lnTo>
                  <a:pt x="1103" y="499"/>
                </a:lnTo>
                <a:lnTo>
                  <a:pt x="1103" y="499"/>
                </a:lnTo>
                <a:lnTo>
                  <a:pt x="1107" y="499"/>
                </a:lnTo>
                <a:lnTo>
                  <a:pt x="1107" y="484"/>
                </a:lnTo>
                <a:lnTo>
                  <a:pt x="1111" y="484"/>
                </a:lnTo>
                <a:lnTo>
                  <a:pt x="1111" y="484"/>
                </a:lnTo>
                <a:lnTo>
                  <a:pt x="1113" y="484"/>
                </a:lnTo>
                <a:lnTo>
                  <a:pt x="1113" y="484"/>
                </a:lnTo>
                <a:lnTo>
                  <a:pt x="1120" y="484"/>
                </a:lnTo>
                <a:lnTo>
                  <a:pt x="1120" y="468"/>
                </a:lnTo>
                <a:lnTo>
                  <a:pt x="1124" y="468"/>
                </a:lnTo>
                <a:lnTo>
                  <a:pt x="1124" y="468"/>
                </a:lnTo>
                <a:lnTo>
                  <a:pt x="1124" y="468"/>
                </a:lnTo>
                <a:lnTo>
                  <a:pt x="1124" y="468"/>
                </a:lnTo>
                <a:lnTo>
                  <a:pt x="1126" y="468"/>
                </a:lnTo>
                <a:lnTo>
                  <a:pt x="1126" y="468"/>
                </a:lnTo>
                <a:lnTo>
                  <a:pt x="1134" y="468"/>
                </a:lnTo>
                <a:lnTo>
                  <a:pt x="1134" y="468"/>
                </a:lnTo>
                <a:lnTo>
                  <a:pt x="1136" y="468"/>
                </a:lnTo>
                <a:lnTo>
                  <a:pt x="1136" y="468"/>
                </a:lnTo>
                <a:lnTo>
                  <a:pt x="1138" y="468"/>
                </a:lnTo>
                <a:lnTo>
                  <a:pt x="1138" y="468"/>
                </a:lnTo>
                <a:lnTo>
                  <a:pt x="1139" y="468"/>
                </a:lnTo>
                <a:lnTo>
                  <a:pt x="1139" y="468"/>
                </a:lnTo>
                <a:lnTo>
                  <a:pt x="1145" y="468"/>
                </a:lnTo>
                <a:lnTo>
                  <a:pt x="1145" y="468"/>
                </a:lnTo>
                <a:lnTo>
                  <a:pt x="1159" y="468"/>
                </a:lnTo>
                <a:lnTo>
                  <a:pt x="1159" y="468"/>
                </a:lnTo>
                <a:lnTo>
                  <a:pt x="1180" y="468"/>
                </a:lnTo>
                <a:lnTo>
                  <a:pt x="1180" y="468"/>
                </a:lnTo>
                <a:lnTo>
                  <a:pt x="1191" y="468"/>
                </a:lnTo>
                <a:lnTo>
                  <a:pt x="1191" y="468"/>
                </a:lnTo>
                <a:lnTo>
                  <a:pt x="1191" y="468"/>
                </a:lnTo>
                <a:lnTo>
                  <a:pt x="1191" y="468"/>
                </a:lnTo>
                <a:lnTo>
                  <a:pt x="1203" y="468"/>
                </a:lnTo>
                <a:lnTo>
                  <a:pt x="1203" y="468"/>
                </a:lnTo>
                <a:lnTo>
                  <a:pt x="1203" y="468"/>
                </a:lnTo>
                <a:lnTo>
                  <a:pt x="1203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8" y="468"/>
                </a:lnTo>
                <a:lnTo>
                  <a:pt x="1218" y="453"/>
                </a:lnTo>
                <a:lnTo>
                  <a:pt x="1218" y="453"/>
                </a:lnTo>
                <a:lnTo>
                  <a:pt x="1218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4" y="453"/>
                </a:lnTo>
                <a:lnTo>
                  <a:pt x="1224" y="453"/>
                </a:lnTo>
                <a:lnTo>
                  <a:pt x="1226" y="453"/>
                </a:lnTo>
                <a:lnTo>
                  <a:pt x="1226" y="453"/>
                </a:lnTo>
                <a:lnTo>
                  <a:pt x="1226" y="453"/>
                </a:lnTo>
                <a:lnTo>
                  <a:pt x="1226" y="453"/>
                </a:lnTo>
                <a:lnTo>
                  <a:pt x="1230" y="453"/>
                </a:lnTo>
                <a:lnTo>
                  <a:pt x="1230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5" y="453"/>
                </a:lnTo>
                <a:lnTo>
                  <a:pt x="1235" y="453"/>
                </a:lnTo>
                <a:lnTo>
                  <a:pt x="1235" y="453"/>
                </a:lnTo>
                <a:lnTo>
                  <a:pt x="1235" y="453"/>
                </a:lnTo>
                <a:lnTo>
                  <a:pt x="1239" y="453"/>
                </a:lnTo>
                <a:lnTo>
                  <a:pt x="1239" y="453"/>
                </a:lnTo>
                <a:lnTo>
                  <a:pt x="1247" y="453"/>
                </a:lnTo>
                <a:lnTo>
                  <a:pt x="1247" y="453"/>
                </a:lnTo>
                <a:lnTo>
                  <a:pt x="1253" y="453"/>
                </a:lnTo>
                <a:lnTo>
                  <a:pt x="1253" y="453"/>
                </a:lnTo>
                <a:lnTo>
                  <a:pt x="1253" y="453"/>
                </a:lnTo>
                <a:lnTo>
                  <a:pt x="1253" y="453"/>
                </a:lnTo>
                <a:lnTo>
                  <a:pt x="1262" y="453"/>
                </a:lnTo>
                <a:lnTo>
                  <a:pt x="1262" y="453"/>
                </a:lnTo>
                <a:lnTo>
                  <a:pt x="1262" y="453"/>
                </a:lnTo>
                <a:lnTo>
                  <a:pt x="1262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8" y="453"/>
                </a:lnTo>
                <a:lnTo>
                  <a:pt x="1268" y="453"/>
                </a:lnTo>
                <a:lnTo>
                  <a:pt x="1278" y="453"/>
                </a:lnTo>
                <a:lnTo>
                  <a:pt x="1278" y="453"/>
                </a:lnTo>
                <a:lnTo>
                  <a:pt x="1278" y="453"/>
                </a:lnTo>
                <a:lnTo>
                  <a:pt x="1278" y="453"/>
                </a:lnTo>
                <a:lnTo>
                  <a:pt x="1280" y="453"/>
                </a:lnTo>
                <a:lnTo>
                  <a:pt x="1280" y="453"/>
                </a:lnTo>
                <a:lnTo>
                  <a:pt x="1280" y="453"/>
                </a:lnTo>
                <a:lnTo>
                  <a:pt x="1280" y="453"/>
                </a:lnTo>
                <a:lnTo>
                  <a:pt x="1282" y="453"/>
                </a:lnTo>
                <a:lnTo>
                  <a:pt x="1282" y="453"/>
                </a:lnTo>
                <a:lnTo>
                  <a:pt x="1284" y="453"/>
                </a:lnTo>
                <a:lnTo>
                  <a:pt x="1284" y="453"/>
                </a:lnTo>
                <a:lnTo>
                  <a:pt x="1291" y="453"/>
                </a:lnTo>
                <a:lnTo>
                  <a:pt x="1291" y="453"/>
                </a:lnTo>
                <a:lnTo>
                  <a:pt x="1305" y="453"/>
                </a:lnTo>
                <a:lnTo>
                  <a:pt x="1305" y="453"/>
                </a:lnTo>
                <a:lnTo>
                  <a:pt x="1307" y="453"/>
                </a:lnTo>
                <a:lnTo>
                  <a:pt x="1307" y="453"/>
                </a:lnTo>
                <a:lnTo>
                  <a:pt x="1310" y="453"/>
                </a:lnTo>
                <a:lnTo>
                  <a:pt x="1310" y="438"/>
                </a:lnTo>
                <a:lnTo>
                  <a:pt x="1324" y="438"/>
                </a:lnTo>
                <a:lnTo>
                  <a:pt x="1324" y="438"/>
                </a:lnTo>
                <a:lnTo>
                  <a:pt x="1324" y="438"/>
                </a:lnTo>
                <a:lnTo>
                  <a:pt x="1324" y="438"/>
                </a:lnTo>
                <a:lnTo>
                  <a:pt x="1332" y="438"/>
                </a:lnTo>
                <a:lnTo>
                  <a:pt x="1332" y="438"/>
                </a:lnTo>
                <a:lnTo>
                  <a:pt x="1333" y="438"/>
                </a:lnTo>
                <a:lnTo>
                  <a:pt x="1333" y="438"/>
                </a:lnTo>
                <a:lnTo>
                  <a:pt x="1339" y="438"/>
                </a:lnTo>
                <a:lnTo>
                  <a:pt x="1339" y="438"/>
                </a:lnTo>
                <a:lnTo>
                  <a:pt x="1341" y="438"/>
                </a:lnTo>
                <a:lnTo>
                  <a:pt x="1341" y="438"/>
                </a:lnTo>
                <a:lnTo>
                  <a:pt x="1366" y="438"/>
                </a:lnTo>
                <a:lnTo>
                  <a:pt x="1366" y="438"/>
                </a:lnTo>
                <a:lnTo>
                  <a:pt x="1368" y="438"/>
                </a:lnTo>
                <a:lnTo>
                  <a:pt x="1368" y="438"/>
                </a:lnTo>
                <a:lnTo>
                  <a:pt x="1368" y="438"/>
                </a:lnTo>
                <a:lnTo>
                  <a:pt x="1368" y="438"/>
                </a:lnTo>
                <a:lnTo>
                  <a:pt x="1383" y="438"/>
                </a:lnTo>
                <a:lnTo>
                  <a:pt x="1383" y="438"/>
                </a:lnTo>
                <a:lnTo>
                  <a:pt x="1385" y="438"/>
                </a:lnTo>
                <a:lnTo>
                  <a:pt x="1385" y="438"/>
                </a:lnTo>
                <a:lnTo>
                  <a:pt x="1389" y="438"/>
                </a:lnTo>
                <a:lnTo>
                  <a:pt x="1389" y="438"/>
                </a:lnTo>
                <a:lnTo>
                  <a:pt x="1399" y="438"/>
                </a:lnTo>
                <a:lnTo>
                  <a:pt x="1399" y="438"/>
                </a:lnTo>
                <a:lnTo>
                  <a:pt x="1405" y="438"/>
                </a:lnTo>
                <a:lnTo>
                  <a:pt x="1405" y="438"/>
                </a:lnTo>
                <a:lnTo>
                  <a:pt x="1412" y="438"/>
                </a:lnTo>
                <a:lnTo>
                  <a:pt x="1412" y="438"/>
                </a:lnTo>
                <a:lnTo>
                  <a:pt x="1418" y="438"/>
                </a:lnTo>
                <a:lnTo>
                  <a:pt x="1418" y="438"/>
                </a:lnTo>
                <a:lnTo>
                  <a:pt x="1418" y="438"/>
                </a:lnTo>
                <a:lnTo>
                  <a:pt x="1418" y="438"/>
                </a:lnTo>
                <a:lnTo>
                  <a:pt x="1420" y="438"/>
                </a:lnTo>
                <a:lnTo>
                  <a:pt x="1420" y="438"/>
                </a:lnTo>
                <a:lnTo>
                  <a:pt x="1420" y="438"/>
                </a:lnTo>
                <a:lnTo>
                  <a:pt x="1420" y="438"/>
                </a:lnTo>
                <a:lnTo>
                  <a:pt x="1422" y="438"/>
                </a:lnTo>
                <a:lnTo>
                  <a:pt x="1422" y="438"/>
                </a:lnTo>
                <a:lnTo>
                  <a:pt x="1422" y="438"/>
                </a:lnTo>
                <a:lnTo>
                  <a:pt x="1422" y="438"/>
                </a:lnTo>
                <a:lnTo>
                  <a:pt x="1424" y="438"/>
                </a:lnTo>
                <a:lnTo>
                  <a:pt x="1424" y="438"/>
                </a:lnTo>
                <a:lnTo>
                  <a:pt x="1426" y="438"/>
                </a:lnTo>
                <a:lnTo>
                  <a:pt x="1426" y="438"/>
                </a:lnTo>
                <a:lnTo>
                  <a:pt x="1428" y="438"/>
                </a:lnTo>
                <a:lnTo>
                  <a:pt x="1428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31" y="438"/>
                </a:lnTo>
                <a:lnTo>
                  <a:pt x="1431" y="438"/>
                </a:lnTo>
                <a:lnTo>
                  <a:pt x="1431" y="438"/>
                </a:lnTo>
                <a:lnTo>
                  <a:pt x="1431" y="438"/>
                </a:lnTo>
                <a:lnTo>
                  <a:pt x="1433" y="438"/>
                </a:lnTo>
                <a:lnTo>
                  <a:pt x="1433" y="438"/>
                </a:lnTo>
                <a:lnTo>
                  <a:pt x="1435" y="438"/>
                </a:lnTo>
                <a:lnTo>
                  <a:pt x="1435" y="420"/>
                </a:lnTo>
                <a:lnTo>
                  <a:pt x="1437" y="420"/>
                </a:lnTo>
                <a:lnTo>
                  <a:pt x="1437" y="420"/>
                </a:lnTo>
                <a:lnTo>
                  <a:pt x="1439" y="420"/>
                </a:lnTo>
                <a:lnTo>
                  <a:pt x="1439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62" y="420"/>
                </a:lnTo>
                <a:lnTo>
                  <a:pt x="1462" y="420"/>
                </a:lnTo>
                <a:lnTo>
                  <a:pt x="1470" y="420"/>
                </a:lnTo>
                <a:lnTo>
                  <a:pt x="1470" y="420"/>
                </a:lnTo>
                <a:lnTo>
                  <a:pt x="1474" y="420"/>
                </a:lnTo>
                <a:lnTo>
                  <a:pt x="1474" y="420"/>
                </a:lnTo>
                <a:lnTo>
                  <a:pt x="1476" y="420"/>
                </a:lnTo>
                <a:lnTo>
                  <a:pt x="1476" y="420"/>
                </a:lnTo>
                <a:lnTo>
                  <a:pt x="1483" y="420"/>
                </a:lnTo>
                <a:lnTo>
                  <a:pt x="1483" y="420"/>
                </a:lnTo>
                <a:lnTo>
                  <a:pt x="1485" y="420"/>
                </a:lnTo>
                <a:lnTo>
                  <a:pt x="1485" y="420"/>
                </a:lnTo>
                <a:lnTo>
                  <a:pt x="1487" y="420"/>
                </a:lnTo>
                <a:lnTo>
                  <a:pt x="1487" y="420"/>
                </a:lnTo>
                <a:lnTo>
                  <a:pt x="1489" y="420"/>
                </a:lnTo>
                <a:lnTo>
                  <a:pt x="1489" y="420"/>
                </a:lnTo>
                <a:lnTo>
                  <a:pt x="1493" y="420"/>
                </a:lnTo>
                <a:lnTo>
                  <a:pt x="1493" y="420"/>
                </a:lnTo>
                <a:lnTo>
                  <a:pt x="1497" y="420"/>
                </a:lnTo>
                <a:lnTo>
                  <a:pt x="1497" y="420"/>
                </a:lnTo>
                <a:lnTo>
                  <a:pt x="1497" y="420"/>
                </a:lnTo>
                <a:lnTo>
                  <a:pt x="1497" y="420"/>
                </a:lnTo>
                <a:lnTo>
                  <a:pt x="1502" y="420"/>
                </a:lnTo>
                <a:lnTo>
                  <a:pt x="1502" y="420"/>
                </a:lnTo>
                <a:lnTo>
                  <a:pt x="1506" y="420"/>
                </a:lnTo>
                <a:lnTo>
                  <a:pt x="1506" y="420"/>
                </a:lnTo>
                <a:lnTo>
                  <a:pt x="1516" y="420"/>
                </a:lnTo>
                <a:lnTo>
                  <a:pt x="1516" y="420"/>
                </a:lnTo>
                <a:lnTo>
                  <a:pt x="1518" y="420"/>
                </a:lnTo>
                <a:lnTo>
                  <a:pt x="1518" y="420"/>
                </a:lnTo>
                <a:lnTo>
                  <a:pt x="1527" y="420"/>
                </a:lnTo>
                <a:lnTo>
                  <a:pt x="1527" y="420"/>
                </a:lnTo>
                <a:lnTo>
                  <a:pt x="1531" y="420"/>
                </a:lnTo>
                <a:lnTo>
                  <a:pt x="1531" y="420"/>
                </a:lnTo>
                <a:lnTo>
                  <a:pt x="1537" y="420"/>
                </a:lnTo>
                <a:lnTo>
                  <a:pt x="1537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01"/>
                </a:lnTo>
                <a:lnTo>
                  <a:pt x="1547" y="401"/>
                </a:lnTo>
                <a:lnTo>
                  <a:pt x="1547" y="401"/>
                </a:lnTo>
                <a:lnTo>
                  <a:pt x="1554" y="401"/>
                </a:lnTo>
                <a:lnTo>
                  <a:pt x="1554" y="401"/>
                </a:lnTo>
                <a:lnTo>
                  <a:pt x="1560" y="401"/>
                </a:lnTo>
                <a:lnTo>
                  <a:pt x="1560" y="401"/>
                </a:lnTo>
                <a:lnTo>
                  <a:pt x="1562" y="401"/>
                </a:lnTo>
                <a:lnTo>
                  <a:pt x="1562" y="384"/>
                </a:lnTo>
                <a:lnTo>
                  <a:pt x="1566" y="384"/>
                </a:lnTo>
                <a:lnTo>
                  <a:pt x="1566" y="365"/>
                </a:lnTo>
                <a:lnTo>
                  <a:pt x="1566" y="365"/>
                </a:lnTo>
                <a:lnTo>
                  <a:pt x="1566" y="365"/>
                </a:lnTo>
                <a:lnTo>
                  <a:pt x="1574" y="365"/>
                </a:lnTo>
                <a:lnTo>
                  <a:pt x="1574" y="365"/>
                </a:lnTo>
                <a:lnTo>
                  <a:pt x="1581" y="365"/>
                </a:lnTo>
                <a:lnTo>
                  <a:pt x="1581" y="365"/>
                </a:lnTo>
                <a:lnTo>
                  <a:pt x="1587" y="365"/>
                </a:lnTo>
                <a:lnTo>
                  <a:pt x="1587" y="365"/>
                </a:lnTo>
                <a:lnTo>
                  <a:pt x="1591" y="365"/>
                </a:lnTo>
                <a:lnTo>
                  <a:pt x="1591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8" y="347"/>
                </a:lnTo>
                <a:lnTo>
                  <a:pt x="1598" y="347"/>
                </a:lnTo>
                <a:lnTo>
                  <a:pt x="1608" y="347"/>
                </a:lnTo>
                <a:lnTo>
                  <a:pt x="1608" y="347"/>
                </a:lnTo>
                <a:lnTo>
                  <a:pt x="1610" y="347"/>
                </a:lnTo>
                <a:lnTo>
                  <a:pt x="1610" y="347"/>
                </a:lnTo>
                <a:lnTo>
                  <a:pt x="1614" y="347"/>
                </a:lnTo>
                <a:lnTo>
                  <a:pt x="1614" y="347"/>
                </a:lnTo>
                <a:lnTo>
                  <a:pt x="1616" y="347"/>
                </a:lnTo>
                <a:lnTo>
                  <a:pt x="1616" y="347"/>
                </a:lnTo>
                <a:lnTo>
                  <a:pt x="1618" y="347"/>
                </a:lnTo>
                <a:lnTo>
                  <a:pt x="1618" y="347"/>
                </a:lnTo>
                <a:lnTo>
                  <a:pt x="1622" y="347"/>
                </a:lnTo>
                <a:lnTo>
                  <a:pt x="1622" y="347"/>
                </a:lnTo>
                <a:lnTo>
                  <a:pt x="1623" y="347"/>
                </a:lnTo>
                <a:lnTo>
                  <a:pt x="1623" y="347"/>
                </a:lnTo>
                <a:lnTo>
                  <a:pt x="1623" y="347"/>
                </a:lnTo>
                <a:lnTo>
                  <a:pt x="1623" y="347"/>
                </a:lnTo>
                <a:lnTo>
                  <a:pt x="1625" y="347"/>
                </a:lnTo>
                <a:lnTo>
                  <a:pt x="1625" y="347"/>
                </a:lnTo>
                <a:lnTo>
                  <a:pt x="1625" y="347"/>
                </a:lnTo>
                <a:lnTo>
                  <a:pt x="1625" y="347"/>
                </a:lnTo>
                <a:lnTo>
                  <a:pt x="1627" y="347"/>
                </a:lnTo>
                <a:lnTo>
                  <a:pt x="1627" y="347"/>
                </a:lnTo>
                <a:lnTo>
                  <a:pt x="1627" y="347"/>
                </a:lnTo>
                <a:lnTo>
                  <a:pt x="1627" y="347"/>
                </a:lnTo>
                <a:lnTo>
                  <a:pt x="1633" y="347"/>
                </a:lnTo>
                <a:lnTo>
                  <a:pt x="1633" y="347"/>
                </a:lnTo>
                <a:lnTo>
                  <a:pt x="1633" y="347"/>
                </a:lnTo>
                <a:lnTo>
                  <a:pt x="1633" y="347"/>
                </a:lnTo>
                <a:lnTo>
                  <a:pt x="1637" y="347"/>
                </a:lnTo>
                <a:lnTo>
                  <a:pt x="1637" y="347"/>
                </a:lnTo>
                <a:lnTo>
                  <a:pt x="1637" y="347"/>
                </a:lnTo>
                <a:lnTo>
                  <a:pt x="1637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3" y="347"/>
                </a:lnTo>
                <a:lnTo>
                  <a:pt x="1643" y="347"/>
                </a:lnTo>
                <a:lnTo>
                  <a:pt x="1643" y="347"/>
                </a:lnTo>
                <a:lnTo>
                  <a:pt x="1643" y="347"/>
                </a:lnTo>
                <a:lnTo>
                  <a:pt x="1645" y="347"/>
                </a:lnTo>
                <a:lnTo>
                  <a:pt x="1645" y="347"/>
                </a:lnTo>
                <a:lnTo>
                  <a:pt x="1648" y="347"/>
                </a:lnTo>
                <a:lnTo>
                  <a:pt x="1648" y="347"/>
                </a:lnTo>
                <a:lnTo>
                  <a:pt x="1650" y="347"/>
                </a:lnTo>
                <a:lnTo>
                  <a:pt x="1650" y="347"/>
                </a:lnTo>
                <a:lnTo>
                  <a:pt x="1658" y="347"/>
                </a:lnTo>
                <a:lnTo>
                  <a:pt x="1658" y="347"/>
                </a:lnTo>
                <a:lnTo>
                  <a:pt x="1664" y="347"/>
                </a:lnTo>
                <a:lnTo>
                  <a:pt x="1664" y="347"/>
                </a:lnTo>
                <a:lnTo>
                  <a:pt x="1664" y="347"/>
                </a:lnTo>
                <a:lnTo>
                  <a:pt x="1664" y="347"/>
                </a:lnTo>
                <a:lnTo>
                  <a:pt x="1666" y="347"/>
                </a:lnTo>
                <a:lnTo>
                  <a:pt x="1666" y="347"/>
                </a:lnTo>
                <a:lnTo>
                  <a:pt x="1668" y="347"/>
                </a:lnTo>
                <a:lnTo>
                  <a:pt x="1668" y="347"/>
                </a:lnTo>
                <a:lnTo>
                  <a:pt x="1670" y="347"/>
                </a:lnTo>
                <a:lnTo>
                  <a:pt x="1670" y="347"/>
                </a:lnTo>
                <a:lnTo>
                  <a:pt x="1673" y="347"/>
                </a:lnTo>
                <a:lnTo>
                  <a:pt x="1673" y="347"/>
                </a:lnTo>
                <a:lnTo>
                  <a:pt x="1675" y="347"/>
                </a:lnTo>
                <a:lnTo>
                  <a:pt x="1675" y="347"/>
                </a:lnTo>
                <a:lnTo>
                  <a:pt x="1675" y="347"/>
                </a:lnTo>
                <a:lnTo>
                  <a:pt x="1675" y="347"/>
                </a:lnTo>
                <a:lnTo>
                  <a:pt x="1677" y="347"/>
                </a:lnTo>
                <a:lnTo>
                  <a:pt x="1677" y="347"/>
                </a:lnTo>
                <a:lnTo>
                  <a:pt x="1677" y="347"/>
                </a:lnTo>
                <a:lnTo>
                  <a:pt x="1677" y="347"/>
                </a:lnTo>
                <a:lnTo>
                  <a:pt x="1698" y="347"/>
                </a:lnTo>
                <a:lnTo>
                  <a:pt x="1698" y="347"/>
                </a:lnTo>
                <a:lnTo>
                  <a:pt x="1700" y="347"/>
                </a:lnTo>
                <a:lnTo>
                  <a:pt x="1700" y="347"/>
                </a:lnTo>
                <a:lnTo>
                  <a:pt x="1702" y="347"/>
                </a:lnTo>
                <a:lnTo>
                  <a:pt x="1702" y="347"/>
                </a:lnTo>
                <a:lnTo>
                  <a:pt x="1725" y="347"/>
                </a:lnTo>
                <a:lnTo>
                  <a:pt x="1725" y="347"/>
                </a:lnTo>
                <a:lnTo>
                  <a:pt x="1729" y="347"/>
                </a:lnTo>
                <a:lnTo>
                  <a:pt x="1729" y="347"/>
                </a:lnTo>
                <a:lnTo>
                  <a:pt x="1729" y="347"/>
                </a:lnTo>
                <a:lnTo>
                  <a:pt x="1729" y="347"/>
                </a:lnTo>
                <a:lnTo>
                  <a:pt x="1733" y="347"/>
                </a:lnTo>
                <a:lnTo>
                  <a:pt x="1733" y="347"/>
                </a:lnTo>
                <a:lnTo>
                  <a:pt x="1735" y="347"/>
                </a:lnTo>
                <a:lnTo>
                  <a:pt x="1735" y="347"/>
                </a:lnTo>
                <a:lnTo>
                  <a:pt x="1735" y="347"/>
                </a:lnTo>
                <a:lnTo>
                  <a:pt x="1735" y="347"/>
                </a:lnTo>
                <a:lnTo>
                  <a:pt x="1737" y="347"/>
                </a:lnTo>
                <a:lnTo>
                  <a:pt x="1737" y="347"/>
                </a:lnTo>
                <a:lnTo>
                  <a:pt x="1754" y="347"/>
                </a:lnTo>
                <a:lnTo>
                  <a:pt x="1754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60" y="347"/>
                </a:lnTo>
                <a:lnTo>
                  <a:pt x="1760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8" y="347"/>
                </a:lnTo>
                <a:lnTo>
                  <a:pt x="1768" y="347"/>
                </a:lnTo>
                <a:lnTo>
                  <a:pt x="1769" y="347"/>
                </a:lnTo>
                <a:lnTo>
                  <a:pt x="1769" y="347"/>
                </a:lnTo>
                <a:lnTo>
                  <a:pt x="1769" y="347"/>
                </a:lnTo>
                <a:lnTo>
                  <a:pt x="1769" y="347"/>
                </a:lnTo>
                <a:lnTo>
                  <a:pt x="1771" y="347"/>
                </a:lnTo>
                <a:lnTo>
                  <a:pt x="1771" y="347"/>
                </a:lnTo>
                <a:lnTo>
                  <a:pt x="1771" y="347"/>
                </a:lnTo>
                <a:lnTo>
                  <a:pt x="1771" y="347"/>
                </a:lnTo>
                <a:lnTo>
                  <a:pt x="1775" y="347"/>
                </a:lnTo>
                <a:lnTo>
                  <a:pt x="1775" y="347"/>
                </a:lnTo>
                <a:lnTo>
                  <a:pt x="1775" y="347"/>
                </a:lnTo>
                <a:lnTo>
                  <a:pt x="1775" y="347"/>
                </a:lnTo>
                <a:lnTo>
                  <a:pt x="1779" y="347"/>
                </a:lnTo>
                <a:lnTo>
                  <a:pt x="1779" y="347"/>
                </a:lnTo>
                <a:lnTo>
                  <a:pt x="1779" y="347"/>
                </a:lnTo>
                <a:lnTo>
                  <a:pt x="1779" y="347"/>
                </a:lnTo>
                <a:lnTo>
                  <a:pt x="1787" y="347"/>
                </a:lnTo>
                <a:lnTo>
                  <a:pt x="1787" y="347"/>
                </a:lnTo>
                <a:lnTo>
                  <a:pt x="1791" y="347"/>
                </a:lnTo>
                <a:lnTo>
                  <a:pt x="1791" y="347"/>
                </a:lnTo>
                <a:lnTo>
                  <a:pt x="1796" y="347"/>
                </a:lnTo>
                <a:lnTo>
                  <a:pt x="1796" y="347"/>
                </a:lnTo>
                <a:lnTo>
                  <a:pt x="1798" y="347"/>
                </a:lnTo>
                <a:lnTo>
                  <a:pt x="1798" y="347"/>
                </a:lnTo>
                <a:lnTo>
                  <a:pt x="1802" y="347"/>
                </a:lnTo>
                <a:lnTo>
                  <a:pt x="1802" y="324"/>
                </a:lnTo>
                <a:lnTo>
                  <a:pt x="1802" y="324"/>
                </a:lnTo>
                <a:lnTo>
                  <a:pt x="1802" y="324"/>
                </a:lnTo>
                <a:lnTo>
                  <a:pt x="1804" y="324"/>
                </a:lnTo>
                <a:lnTo>
                  <a:pt x="1804" y="324"/>
                </a:lnTo>
                <a:lnTo>
                  <a:pt x="1806" y="324"/>
                </a:lnTo>
                <a:lnTo>
                  <a:pt x="1806" y="324"/>
                </a:lnTo>
                <a:lnTo>
                  <a:pt x="1806" y="324"/>
                </a:lnTo>
                <a:lnTo>
                  <a:pt x="1806" y="324"/>
                </a:lnTo>
                <a:lnTo>
                  <a:pt x="1810" y="324"/>
                </a:lnTo>
                <a:lnTo>
                  <a:pt x="1810" y="324"/>
                </a:lnTo>
                <a:lnTo>
                  <a:pt x="1812" y="324"/>
                </a:lnTo>
                <a:lnTo>
                  <a:pt x="1812" y="324"/>
                </a:lnTo>
                <a:lnTo>
                  <a:pt x="1814" y="324"/>
                </a:lnTo>
                <a:lnTo>
                  <a:pt x="1814" y="324"/>
                </a:lnTo>
                <a:lnTo>
                  <a:pt x="1816" y="324"/>
                </a:lnTo>
                <a:lnTo>
                  <a:pt x="1816" y="301"/>
                </a:lnTo>
                <a:lnTo>
                  <a:pt x="1817" y="301"/>
                </a:lnTo>
                <a:lnTo>
                  <a:pt x="1817" y="301"/>
                </a:lnTo>
                <a:lnTo>
                  <a:pt x="1817" y="301"/>
                </a:lnTo>
                <a:lnTo>
                  <a:pt x="1817" y="301"/>
                </a:lnTo>
                <a:lnTo>
                  <a:pt x="1823" y="301"/>
                </a:lnTo>
                <a:lnTo>
                  <a:pt x="1823" y="301"/>
                </a:lnTo>
                <a:lnTo>
                  <a:pt x="1825" y="301"/>
                </a:lnTo>
                <a:lnTo>
                  <a:pt x="1825" y="301"/>
                </a:lnTo>
                <a:lnTo>
                  <a:pt x="1825" y="301"/>
                </a:lnTo>
                <a:lnTo>
                  <a:pt x="1825" y="278"/>
                </a:lnTo>
                <a:lnTo>
                  <a:pt x="1829" y="278"/>
                </a:lnTo>
                <a:lnTo>
                  <a:pt x="1829" y="278"/>
                </a:lnTo>
                <a:lnTo>
                  <a:pt x="1831" y="278"/>
                </a:lnTo>
                <a:lnTo>
                  <a:pt x="1831" y="278"/>
                </a:lnTo>
                <a:lnTo>
                  <a:pt x="1833" y="278"/>
                </a:lnTo>
                <a:lnTo>
                  <a:pt x="1833" y="278"/>
                </a:lnTo>
                <a:lnTo>
                  <a:pt x="1840" y="278"/>
                </a:lnTo>
                <a:lnTo>
                  <a:pt x="1840" y="278"/>
                </a:lnTo>
                <a:lnTo>
                  <a:pt x="1842" y="278"/>
                </a:lnTo>
                <a:lnTo>
                  <a:pt x="1842" y="278"/>
                </a:lnTo>
                <a:lnTo>
                  <a:pt x="1846" y="278"/>
                </a:lnTo>
                <a:lnTo>
                  <a:pt x="1846" y="278"/>
                </a:lnTo>
                <a:lnTo>
                  <a:pt x="1850" y="278"/>
                </a:lnTo>
                <a:lnTo>
                  <a:pt x="1850" y="278"/>
                </a:lnTo>
                <a:lnTo>
                  <a:pt x="1854" y="278"/>
                </a:lnTo>
                <a:lnTo>
                  <a:pt x="1854" y="278"/>
                </a:lnTo>
                <a:lnTo>
                  <a:pt x="1871" y="278"/>
                </a:lnTo>
                <a:lnTo>
                  <a:pt x="1871" y="255"/>
                </a:lnTo>
                <a:lnTo>
                  <a:pt x="1871" y="255"/>
                </a:lnTo>
                <a:lnTo>
                  <a:pt x="1871" y="255"/>
                </a:lnTo>
                <a:lnTo>
                  <a:pt x="1873" y="255"/>
                </a:lnTo>
                <a:lnTo>
                  <a:pt x="1873" y="255"/>
                </a:lnTo>
                <a:lnTo>
                  <a:pt x="1875" y="255"/>
                </a:lnTo>
                <a:lnTo>
                  <a:pt x="1875" y="255"/>
                </a:lnTo>
                <a:lnTo>
                  <a:pt x="1877" y="255"/>
                </a:lnTo>
                <a:lnTo>
                  <a:pt x="1877" y="255"/>
                </a:lnTo>
                <a:lnTo>
                  <a:pt x="1879" y="255"/>
                </a:lnTo>
                <a:lnTo>
                  <a:pt x="1879" y="255"/>
                </a:lnTo>
                <a:lnTo>
                  <a:pt x="1879" y="255"/>
                </a:lnTo>
                <a:lnTo>
                  <a:pt x="1879" y="255"/>
                </a:lnTo>
                <a:lnTo>
                  <a:pt x="1887" y="255"/>
                </a:lnTo>
                <a:lnTo>
                  <a:pt x="1887" y="255"/>
                </a:lnTo>
                <a:lnTo>
                  <a:pt x="1892" y="255"/>
                </a:lnTo>
                <a:lnTo>
                  <a:pt x="1892" y="255"/>
                </a:lnTo>
                <a:lnTo>
                  <a:pt x="1900" y="255"/>
                </a:lnTo>
                <a:lnTo>
                  <a:pt x="1900" y="255"/>
                </a:lnTo>
                <a:lnTo>
                  <a:pt x="1910" y="255"/>
                </a:lnTo>
                <a:lnTo>
                  <a:pt x="1910" y="255"/>
                </a:lnTo>
                <a:lnTo>
                  <a:pt x="1910" y="255"/>
                </a:lnTo>
                <a:lnTo>
                  <a:pt x="1910" y="255"/>
                </a:lnTo>
                <a:lnTo>
                  <a:pt x="1912" y="255"/>
                </a:lnTo>
                <a:lnTo>
                  <a:pt x="1912" y="255"/>
                </a:lnTo>
                <a:lnTo>
                  <a:pt x="1912" y="255"/>
                </a:lnTo>
                <a:lnTo>
                  <a:pt x="1912" y="255"/>
                </a:lnTo>
                <a:lnTo>
                  <a:pt x="1915" y="255"/>
                </a:lnTo>
                <a:lnTo>
                  <a:pt x="1915" y="255"/>
                </a:lnTo>
                <a:lnTo>
                  <a:pt x="1917" y="255"/>
                </a:lnTo>
                <a:lnTo>
                  <a:pt x="1917" y="255"/>
                </a:lnTo>
                <a:lnTo>
                  <a:pt x="1919" y="255"/>
                </a:lnTo>
                <a:lnTo>
                  <a:pt x="1919" y="255"/>
                </a:lnTo>
                <a:lnTo>
                  <a:pt x="1933" y="255"/>
                </a:lnTo>
                <a:lnTo>
                  <a:pt x="1933" y="255"/>
                </a:lnTo>
                <a:lnTo>
                  <a:pt x="1935" y="255"/>
                </a:lnTo>
                <a:lnTo>
                  <a:pt x="1935" y="255"/>
                </a:lnTo>
                <a:lnTo>
                  <a:pt x="1935" y="255"/>
                </a:lnTo>
                <a:lnTo>
                  <a:pt x="1935" y="255"/>
                </a:lnTo>
                <a:lnTo>
                  <a:pt x="1938" y="255"/>
                </a:lnTo>
                <a:lnTo>
                  <a:pt x="1938" y="255"/>
                </a:lnTo>
                <a:lnTo>
                  <a:pt x="1942" y="255"/>
                </a:lnTo>
                <a:lnTo>
                  <a:pt x="1942" y="255"/>
                </a:lnTo>
                <a:lnTo>
                  <a:pt x="1946" y="255"/>
                </a:lnTo>
                <a:lnTo>
                  <a:pt x="1946" y="255"/>
                </a:lnTo>
                <a:lnTo>
                  <a:pt x="1956" y="255"/>
                </a:lnTo>
                <a:lnTo>
                  <a:pt x="1956" y="255"/>
                </a:lnTo>
                <a:lnTo>
                  <a:pt x="1960" y="255"/>
                </a:lnTo>
                <a:lnTo>
                  <a:pt x="1960" y="255"/>
                </a:lnTo>
                <a:lnTo>
                  <a:pt x="1983" y="255"/>
                </a:lnTo>
                <a:lnTo>
                  <a:pt x="1983" y="255"/>
                </a:lnTo>
                <a:lnTo>
                  <a:pt x="1985" y="255"/>
                </a:lnTo>
                <a:lnTo>
                  <a:pt x="1985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4" y="255"/>
                </a:lnTo>
                <a:lnTo>
                  <a:pt x="1994" y="255"/>
                </a:lnTo>
                <a:lnTo>
                  <a:pt x="1994" y="255"/>
                </a:lnTo>
                <a:lnTo>
                  <a:pt x="1994" y="255"/>
                </a:lnTo>
                <a:lnTo>
                  <a:pt x="1994" y="255"/>
                </a:lnTo>
                <a:lnTo>
                  <a:pt x="1994" y="228"/>
                </a:lnTo>
                <a:lnTo>
                  <a:pt x="2000" y="228"/>
                </a:lnTo>
                <a:lnTo>
                  <a:pt x="2000" y="228"/>
                </a:lnTo>
                <a:lnTo>
                  <a:pt x="2013" y="228"/>
                </a:lnTo>
                <a:lnTo>
                  <a:pt x="2013" y="228"/>
                </a:lnTo>
                <a:lnTo>
                  <a:pt x="2017" y="228"/>
                </a:lnTo>
                <a:lnTo>
                  <a:pt x="2017" y="228"/>
                </a:lnTo>
                <a:lnTo>
                  <a:pt x="2021" y="228"/>
                </a:lnTo>
                <a:lnTo>
                  <a:pt x="2021" y="228"/>
                </a:lnTo>
                <a:lnTo>
                  <a:pt x="2023" y="228"/>
                </a:lnTo>
                <a:lnTo>
                  <a:pt x="2023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31" y="228"/>
                </a:lnTo>
                <a:lnTo>
                  <a:pt x="2031" y="228"/>
                </a:lnTo>
                <a:lnTo>
                  <a:pt x="2031" y="228"/>
                </a:lnTo>
                <a:lnTo>
                  <a:pt x="2031" y="228"/>
                </a:lnTo>
                <a:lnTo>
                  <a:pt x="2033" y="228"/>
                </a:lnTo>
                <a:lnTo>
                  <a:pt x="2033" y="228"/>
                </a:lnTo>
                <a:lnTo>
                  <a:pt x="2033" y="228"/>
                </a:lnTo>
                <a:lnTo>
                  <a:pt x="2033" y="228"/>
                </a:lnTo>
                <a:lnTo>
                  <a:pt x="2036" y="228"/>
                </a:lnTo>
                <a:lnTo>
                  <a:pt x="2036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6" y="228"/>
                </a:lnTo>
                <a:lnTo>
                  <a:pt x="2046" y="228"/>
                </a:lnTo>
                <a:lnTo>
                  <a:pt x="2046" y="228"/>
                </a:lnTo>
                <a:lnTo>
                  <a:pt x="2046" y="228"/>
                </a:lnTo>
                <a:lnTo>
                  <a:pt x="2054" y="228"/>
                </a:lnTo>
                <a:lnTo>
                  <a:pt x="2054" y="228"/>
                </a:lnTo>
                <a:lnTo>
                  <a:pt x="2058" y="228"/>
                </a:lnTo>
                <a:lnTo>
                  <a:pt x="2058" y="228"/>
                </a:lnTo>
                <a:lnTo>
                  <a:pt x="2063" y="228"/>
                </a:lnTo>
                <a:lnTo>
                  <a:pt x="2063" y="228"/>
                </a:lnTo>
                <a:lnTo>
                  <a:pt x="2065" y="228"/>
                </a:lnTo>
                <a:lnTo>
                  <a:pt x="2065" y="228"/>
                </a:lnTo>
                <a:lnTo>
                  <a:pt x="2069" y="228"/>
                </a:lnTo>
                <a:lnTo>
                  <a:pt x="2069" y="228"/>
                </a:lnTo>
                <a:lnTo>
                  <a:pt x="2073" y="228"/>
                </a:lnTo>
                <a:lnTo>
                  <a:pt x="2073" y="228"/>
                </a:lnTo>
                <a:lnTo>
                  <a:pt x="2077" y="228"/>
                </a:lnTo>
                <a:lnTo>
                  <a:pt x="2077" y="228"/>
                </a:lnTo>
                <a:lnTo>
                  <a:pt x="2084" y="228"/>
                </a:lnTo>
                <a:lnTo>
                  <a:pt x="2084" y="228"/>
                </a:lnTo>
                <a:lnTo>
                  <a:pt x="2086" y="228"/>
                </a:lnTo>
                <a:lnTo>
                  <a:pt x="2086" y="228"/>
                </a:lnTo>
                <a:lnTo>
                  <a:pt x="2094" y="228"/>
                </a:lnTo>
                <a:lnTo>
                  <a:pt x="2094" y="228"/>
                </a:lnTo>
                <a:lnTo>
                  <a:pt x="2094" y="228"/>
                </a:lnTo>
                <a:lnTo>
                  <a:pt x="2094" y="228"/>
                </a:lnTo>
                <a:lnTo>
                  <a:pt x="2100" y="228"/>
                </a:lnTo>
                <a:lnTo>
                  <a:pt x="2100" y="228"/>
                </a:lnTo>
                <a:lnTo>
                  <a:pt x="2104" y="228"/>
                </a:lnTo>
                <a:lnTo>
                  <a:pt x="2104" y="228"/>
                </a:lnTo>
                <a:lnTo>
                  <a:pt x="2106" y="228"/>
                </a:lnTo>
                <a:lnTo>
                  <a:pt x="2106" y="228"/>
                </a:lnTo>
                <a:lnTo>
                  <a:pt x="2111" y="228"/>
                </a:lnTo>
                <a:lnTo>
                  <a:pt x="2111" y="228"/>
                </a:lnTo>
                <a:lnTo>
                  <a:pt x="2115" y="228"/>
                </a:lnTo>
                <a:lnTo>
                  <a:pt x="2115" y="228"/>
                </a:lnTo>
                <a:lnTo>
                  <a:pt x="2117" y="228"/>
                </a:lnTo>
                <a:lnTo>
                  <a:pt x="2117" y="228"/>
                </a:lnTo>
                <a:lnTo>
                  <a:pt x="2123" y="228"/>
                </a:lnTo>
                <a:lnTo>
                  <a:pt x="2123" y="228"/>
                </a:lnTo>
                <a:lnTo>
                  <a:pt x="2123" y="228"/>
                </a:lnTo>
                <a:lnTo>
                  <a:pt x="2123" y="228"/>
                </a:lnTo>
                <a:lnTo>
                  <a:pt x="2125" y="228"/>
                </a:lnTo>
                <a:lnTo>
                  <a:pt x="2125" y="228"/>
                </a:lnTo>
                <a:lnTo>
                  <a:pt x="2125" y="228"/>
                </a:lnTo>
                <a:lnTo>
                  <a:pt x="2125" y="228"/>
                </a:lnTo>
                <a:lnTo>
                  <a:pt x="2131" y="228"/>
                </a:lnTo>
                <a:lnTo>
                  <a:pt x="2131" y="228"/>
                </a:lnTo>
                <a:lnTo>
                  <a:pt x="2134" y="228"/>
                </a:lnTo>
                <a:lnTo>
                  <a:pt x="2134" y="228"/>
                </a:lnTo>
                <a:lnTo>
                  <a:pt x="2146" y="228"/>
                </a:lnTo>
                <a:lnTo>
                  <a:pt x="2146" y="228"/>
                </a:lnTo>
                <a:lnTo>
                  <a:pt x="2148" y="228"/>
                </a:lnTo>
                <a:lnTo>
                  <a:pt x="2148" y="228"/>
                </a:lnTo>
                <a:lnTo>
                  <a:pt x="2161" y="228"/>
                </a:lnTo>
                <a:lnTo>
                  <a:pt x="2161" y="228"/>
                </a:lnTo>
                <a:lnTo>
                  <a:pt x="2169" y="228"/>
                </a:lnTo>
                <a:lnTo>
                  <a:pt x="2169" y="228"/>
                </a:lnTo>
                <a:lnTo>
                  <a:pt x="2177" y="228"/>
                </a:lnTo>
                <a:lnTo>
                  <a:pt x="2177" y="228"/>
                </a:lnTo>
                <a:lnTo>
                  <a:pt x="2177" y="228"/>
                </a:lnTo>
                <a:lnTo>
                  <a:pt x="2177" y="228"/>
                </a:lnTo>
                <a:lnTo>
                  <a:pt x="2192" y="228"/>
                </a:lnTo>
                <a:lnTo>
                  <a:pt x="2192" y="228"/>
                </a:lnTo>
                <a:lnTo>
                  <a:pt x="2192" y="228"/>
                </a:lnTo>
                <a:lnTo>
                  <a:pt x="2192" y="228"/>
                </a:lnTo>
                <a:lnTo>
                  <a:pt x="2194" y="228"/>
                </a:lnTo>
                <a:lnTo>
                  <a:pt x="2194" y="228"/>
                </a:lnTo>
                <a:lnTo>
                  <a:pt x="2207" y="228"/>
                </a:lnTo>
                <a:lnTo>
                  <a:pt x="2207" y="228"/>
                </a:lnTo>
                <a:lnTo>
                  <a:pt x="2207" y="228"/>
                </a:lnTo>
                <a:lnTo>
                  <a:pt x="2207" y="198"/>
                </a:lnTo>
                <a:lnTo>
                  <a:pt x="2217" y="198"/>
                </a:lnTo>
                <a:lnTo>
                  <a:pt x="2217" y="198"/>
                </a:lnTo>
                <a:lnTo>
                  <a:pt x="2219" y="198"/>
                </a:lnTo>
                <a:lnTo>
                  <a:pt x="2219" y="198"/>
                </a:lnTo>
                <a:lnTo>
                  <a:pt x="2223" y="198"/>
                </a:lnTo>
                <a:lnTo>
                  <a:pt x="2223" y="198"/>
                </a:lnTo>
                <a:lnTo>
                  <a:pt x="2230" y="198"/>
                </a:lnTo>
                <a:lnTo>
                  <a:pt x="2230" y="198"/>
                </a:lnTo>
                <a:lnTo>
                  <a:pt x="2230" y="198"/>
                </a:lnTo>
                <a:lnTo>
                  <a:pt x="2230" y="198"/>
                </a:lnTo>
                <a:lnTo>
                  <a:pt x="2236" y="198"/>
                </a:lnTo>
                <a:lnTo>
                  <a:pt x="2236" y="198"/>
                </a:lnTo>
                <a:lnTo>
                  <a:pt x="2240" y="198"/>
                </a:lnTo>
                <a:lnTo>
                  <a:pt x="2240" y="198"/>
                </a:lnTo>
                <a:lnTo>
                  <a:pt x="2244" y="198"/>
                </a:lnTo>
                <a:lnTo>
                  <a:pt x="2244" y="165"/>
                </a:lnTo>
                <a:lnTo>
                  <a:pt x="2246" y="165"/>
                </a:lnTo>
                <a:lnTo>
                  <a:pt x="2246" y="165"/>
                </a:lnTo>
                <a:lnTo>
                  <a:pt x="2246" y="165"/>
                </a:lnTo>
                <a:lnTo>
                  <a:pt x="2246" y="165"/>
                </a:lnTo>
                <a:lnTo>
                  <a:pt x="2248" y="165"/>
                </a:lnTo>
                <a:lnTo>
                  <a:pt x="2248" y="132"/>
                </a:lnTo>
                <a:lnTo>
                  <a:pt x="2248" y="132"/>
                </a:lnTo>
                <a:lnTo>
                  <a:pt x="2248" y="132"/>
                </a:lnTo>
                <a:lnTo>
                  <a:pt x="2248" y="132"/>
                </a:lnTo>
                <a:lnTo>
                  <a:pt x="2248" y="132"/>
                </a:lnTo>
                <a:lnTo>
                  <a:pt x="2250" y="132"/>
                </a:lnTo>
                <a:lnTo>
                  <a:pt x="2250" y="132"/>
                </a:lnTo>
                <a:lnTo>
                  <a:pt x="2255" y="132"/>
                </a:lnTo>
                <a:lnTo>
                  <a:pt x="2255" y="132"/>
                </a:lnTo>
                <a:lnTo>
                  <a:pt x="2261" y="132"/>
                </a:lnTo>
                <a:lnTo>
                  <a:pt x="2261" y="132"/>
                </a:lnTo>
                <a:lnTo>
                  <a:pt x="2261" y="132"/>
                </a:lnTo>
                <a:lnTo>
                  <a:pt x="2261" y="132"/>
                </a:lnTo>
                <a:lnTo>
                  <a:pt x="2269" y="132"/>
                </a:lnTo>
                <a:lnTo>
                  <a:pt x="2269" y="132"/>
                </a:lnTo>
                <a:lnTo>
                  <a:pt x="2269" y="132"/>
                </a:lnTo>
                <a:lnTo>
                  <a:pt x="2269" y="132"/>
                </a:lnTo>
                <a:lnTo>
                  <a:pt x="2271" y="132"/>
                </a:lnTo>
                <a:lnTo>
                  <a:pt x="2271" y="132"/>
                </a:lnTo>
                <a:lnTo>
                  <a:pt x="2278" y="132"/>
                </a:lnTo>
                <a:lnTo>
                  <a:pt x="2278" y="132"/>
                </a:lnTo>
                <a:lnTo>
                  <a:pt x="2278" y="132"/>
                </a:lnTo>
                <a:lnTo>
                  <a:pt x="2278" y="132"/>
                </a:lnTo>
                <a:lnTo>
                  <a:pt x="2284" y="132"/>
                </a:lnTo>
                <a:lnTo>
                  <a:pt x="2284" y="132"/>
                </a:lnTo>
                <a:lnTo>
                  <a:pt x="2286" y="132"/>
                </a:lnTo>
                <a:lnTo>
                  <a:pt x="2286" y="132"/>
                </a:lnTo>
                <a:lnTo>
                  <a:pt x="2288" y="132"/>
                </a:lnTo>
                <a:lnTo>
                  <a:pt x="2288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4" y="132"/>
                </a:lnTo>
                <a:lnTo>
                  <a:pt x="2294" y="132"/>
                </a:lnTo>
                <a:lnTo>
                  <a:pt x="2296" y="132"/>
                </a:lnTo>
                <a:lnTo>
                  <a:pt x="2296" y="132"/>
                </a:lnTo>
                <a:lnTo>
                  <a:pt x="2296" y="132"/>
                </a:lnTo>
                <a:lnTo>
                  <a:pt x="2296" y="132"/>
                </a:lnTo>
                <a:lnTo>
                  <a:pt x="2300" y="132"/>
                </a:lnTo>
                <a:lnTo>
                  <a:pt x="2300" y="132"/>
                </a:lnTo>
                <a:lnTo>
                  <a:pt x="2301" y="132"/>
                </a:lnTo>
                <a:lnTo>
                  <a:pt x="2301" y="132"/>
                </a:lnTo>
                <a:lnTo>
                  <a:pt x="2317" y="132"/>
                </a:lnTo>
                <a:lnTo>
                  <a:pt x="2317" y="132"/>
                </a:lnTo>
                <a:lnTo>
                  <a:pt x="2319" y="132"/>
                </a:lnTo>
                <a:lnTo>
                  <a:pt x="2319" y="132"/>
                </a:lnTo>
                <a:lnTo>
                  <a:pt x="2325" y="132"/>
                </a:lnTo>
                <a:lnTo>
                  <a:pt x="2325" y="132"/>
                </a:lnTo>
                <a:lnTo>
                  <a:pt x="2330" y="132"/>
                </a:lnTo>
                <a:lnTo>
                  <a:pt x="2330" y="132"/>
                </a:lnTo>
                <a:lnTo>
                  <a:pt x="2332" y="132"/>
                </a:lnTo>
                <a:lnTo>
                  <a:pt x="2332" y="132"/>
                </a:lnTo>
                <a:lnTo>
                  <a:pt x="2332" y="132"/>
                </a:lnTo>
                <a:lnTo>
                  <a:pt x="2332" y="132"/>
                </a:lnTo>
                <a:lnTo>
                  <a:pt x="2346" y="132"/>
                </a:lnTo>
                <a:lnTo>
                  <a:pt x="2346" y="132"/>
                </a:lnTo>
                <a:lnTo>
                  <a:pt x="2349" y="132"/>
                </a:lnTo>
                <a:lnTo>
                  <a:pt x="2349" y="132"/>
                </a:lnTo>
                <a:lnTo>
                  <a:pt x="2353" y="132"/>
                </a:lnTo>
                <a:lnTo>
                  <a:pt x="2353" y="132"/>
                </a:lnTo>
                <a:lnTo>
                  <a:pt x="2355" y="132"/>
                </a:lnTo>
                <a:lnTo>
                  <a:pt x="2355" y="132"/>
                </a:lnTo>
                <a:lnTo>
                  <a:pt x="2363" y="132"/>
                </a:lnTo>
                <a:lnTo>
                  <a:pt x="2363" y="132"/>
                </a:lnTo>
                <a:lnTo>
                  <a:pt x="2363" y="132"/>
                </a:lnTo>
                <a:lnTo>
                  <a:pt x="2363" y="132"/>
                </a:lnTo>
                <a:lnTo>
                  <a:pt x="2371" y="132"/>
                </a:lnTo>
                <a:lnTo>
                  <a:pt x="2371" y="132"/>
                </a:lnTo>
                <a:lnTo>
                  <a:pt x="2371" y="132"/>
                </a:lnTo>
                <a:lnTo>
                  <a:pt x="2371" y="132"/>
                </a:lnTo>
                <a:lnTo>
                  <a:pt x="2376" y="132"/>
                </a:lnTo>
                <a:lnTo>
                  <a:pt x="2376" y="132"/>
                </a:lnTo>
                <a:lnTo>
                  <a:pt x="2378" y="132"/>
                </a:lnTo>
                <a:lnTo>
                  <a:pt x="2378" y="132"/>
                </a:lnTo>
                <a:lnTo>
                  <a:pt x="2380" y="132"/>
                </a:lnTo>
                <a:lnTo>
                  <a:pt x="2380" y="132"/>
                </a:lnTo>
                <a:lnTo>
                  <a:pt x="2384" y="132"/>
                </a:lnTo>
                <a:lnTo>
                  <a:pt x="2384" y="132"/>
                </a:lnTo>
                <a:lnTo>
                  <a:pt x="2384" y="132"/>
                </a:lnTo>
                <a:lnTo>
                  <a:pt x="2384" y="132"/>
                </a:lnTo>
                <a:lnTo>
                  <a:pt x="2386" y="132"/>
                </a:lnTo>
                <a:lnTo>
                  <a:pt x="2386" y="132"/>
                </a:lnTo>
                <a:lnTo>
                  <a:pt x="2392" y="132"/>
                </a:lnTo>
                <a:lnTo>
                  <a:pt x="2392" y="132"/>
                </a:lnTo>
                <a:lnTo>
                  <a:pt x="2401" y="132"/>
                </a:lnTo>
                <a:lnTo>
                  <a:pt x="2401" y="132"/>
                </a:lnTo>
                <a:lnTo>
                  <a:pt x="2403" y="132"/>
                </a:lnTo>
                <a:lnTo>
                  <a:pt x="2403" y="132"/>
                </a:lnTo>
                <a:lnTo>
                  <a:pt x="2415" y="132"/>
                </a:lnTo>
                <a:lnTo>
                  <a:pt x="2415" y="132"/>
                </a:lnTo>
                <a:lnTo>
                  <a:pt x="2415" y="132"/>
                </a:lnTo>
                <a:lnTo>
                  <a:pt x="2415" y="132"/>
                </a:lnTo>
                <a:lnTo>
                  <a:pt x="2417" y="132"/>
                </a:lnTo>
                <a:lnTo>
                  <a:pt x="2417" y="132"/>
                </a:lnTo>
                <a:lnTo>
                  <a:pt x="2419" y="132"/>
                </a:lnTo>
                <a:lnTo>
                  <a:pt x="2419" y="132"/>
                </a:lnTo>
                <a:lnTo>
                  <a:pt x="2421" y="132"/>
                </a:lnTo>
                <a:lnTo>
                  <a:pt x="2421" y="132"/>
                </a:lnTo>
                <a:lnTo>
                  <a:pt x="2426" y="132"/>
                </a:lnTo>
                <a:lnTo>
                  <a:pt x="2426" y="132"/>
                </a:lnTo>
                <a:lnTo>
                  <a:pt x="2432" y="132"/>
                </a:lnTo>
                <a:lnTo>
                  <a:pt x="2432" y="132"/>
                </a:lnTo>
                <a:lnTo>
                  <a:pt x="2436" y="132"/>
                </a:lnTo>
                <a:lnTo>
                  <a:pt x="2436" y="132"/>
                </a:lnTo>
                <a:lnTo>
                  <a:pt x="2444" y="132"/>
                </a:lnTo>
                <a:lnTo>
                  <a:pt x="2444" y="132"/>
                </a:lnTo>
                <a:lnTo>
                  <a:pt x="2447" y="132"/>
                </a:lnTo>
                <a:lnTo>
                  <a:pt x="2447" y="132"/>
                </a:lnTo>
                <a:lnTo>
                  <a:pt x="2455" y="132"/>
                </a:lnTo>
                <a:lnTo>
                  <a:pt x="2455" y="132"/>
                </a:lnTo>
                <a:lnTo>
                  <a:pt x="2457" y="132"/>
                </a:lnTo>
                <a:lnTo>
                  <a:pt x="2457" y="132"/>
                </a:lnTo>
                <a:lnTo>
                  <a:pt x="2459" y="132"/>
                </a:lnTo>
                <a:lnTo>
                  <a:pt x="2459" y="132"/>
                </a:lnTo>
                <a:lnTo>
                  <a:pt x="2459" y="132"/>
                </a:lnTo>
                <a:lnTo>
                  <a:pt x="2459" y="132"/>
                </a:lnTo>
                <a:lnTo>
                  <a:pt x="2461" y="132"/>
                </a:lnTo>
                <a:lnTo>
                  <a:pt x="2461" y="132"/>
                </a:lnTo>
                <a:lnTo>
                  <a:pt x="2467" y="132"/>
                </a:lnTo>
                <a:lnTo>
                  <a:pt x="2467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6" y="132"/>
                </a:lnTo>
                <a:lnTo>
                  <a:pt x="2486" y="132"/>
                </a:lnTo>
                <a:lnTo>
                  <a:pt x="2488" y="132"/>
                </a:lnTo>
                <a:lnTo>
                  <a:pt x="2488" y="132"/>
                </a:lnTo>
                <a:lnTo>
                  <a:pt x="2490" y="132"/>
                </a:lnTo>
                <a:lnTo>
                  <a:pt x="2490" y="132"/>
                </a:lnTo>
                <a:lnTo>
                  <a:pt x="2494" y="132"/>
                </a:lnTo>
                <a:lnTo>
                  <a:pt x="2494" y="132"/>
                </a:lnTo>
                <a:lnTo>
                  <a:pt x="2494" y="132"/>
                </a:lnTo>
                <a:lnTo>
                  <a:pt x="2494" y="132"/>
                </a:lnTo>
                <a:lnTo>
                  <a:pt x="2499" y="132"/>
                </a:lnTo>
                <a:lnTo>
                  <a:pt x="2499" y="132"/>
                </a:lnTo>
                <a:lnTo>
                  <a:pt x="2503" y="132"/>
                </a:lnTo>
                <a:lnTo>
                  <a:pt x="2503" y="132"/>
                </a:lnTo>
                <a:lnTo>
                  <a:pt x="2505" y="132"/>
                </a:lnTo>
                <a:lnTo>
                  <a:pt x="2505" y="132"/>
                </a:lnTo>
                <a:lnTo>
                  <a:pt x="2515" y="132"/>
                </a:lnTo>
                <a:lnTo>
                  <a:pt x="2515" y="132"/>
                </a:lnTo>
                <a:lnTo>
                  <a:pt x="2518" y="132"/>
                </a:lnTo>
                <a:lnTo>
                  <a:pt x="2518" y="86"/>
                </a:lnTo>
                <a:lnTo>
                  <a:pt x="2524" y="86"/>
                </a:lnTo>
                <a:lnTo>
                  <a:pt x="2524" y="86"/>
                </a:lnTo>
                <a:lnTo>
                  <a:pt x="2528" y="86"/>
                </a:lnTo>
                <a:lnTo>
                  <a:pt x="2528" y="86"/>
                </a:lnTo>
                <a:lnTo>
                  <a:pt x="2534" y="86"/>
                </a:lnTo>
                <a:lnTo>
                  <a:pt x="2534" y="86"/>
                </a:lnTo>
                <a:lnTo>
                  <a:pt x="2540" y="86"/>
                </a:lnTo>
                <a:lnTo>
                  <a:pt x="2540" y="86"/>
                </a:lnTo>
                <a:lnTo>
                  <a:pt x="2543" y="86"/>
                </a:lnTo>
                <a:lnTo>
                  <a:pt x="2543" y="86"/>
                </a:lnTo>
                <a:lnTo>
                  <a:pt x="2543" y="86"/>
                </a:lnTo>
                <a:lnTo>
                  <a:pt x="2543" y="86"/>
                </a:lnTo>
                <a:lnTo>
                  <a:pt x="2545" y="86"/>
                </a:lnTo>
                <a:lnTo>
                  <a:pt x="2545" y="86"/>
                </a:lnTo>
                <a:lnTo>
                  <a:pt x="2557" y="86"/>
                </a:lnTo>
                <a:lnTo>
                  <a:pt x="2557" y="86"/>
                </a:lnTo>
                <a:lnTo>
                  <a:pt x="2559" y="86"/>
                </a:lnTo>
                <a:lnTo>
                  <a:pt x="2559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5" y="86"/>
                </a:lnTo>
                <a:lnTo>
                  <a:pt x="2565" y="86"/>
                </a:lnTo>
                <a:lnTo>
                  <a:pt x="2565" y="86"/>
                </a:lnTo>
                <a:lnTo>
                  <a:pt x="2565" y="86"/>
                </a:lnTo>
                <a:lnTo>
                  <a:pt x="2567" y="86"/>
                </a:lnTo>
                <a:lnTo>
                  <a:pt x="2567" y="86"/>
                </a:lnTo>
                <a:lnTo>
                  <a:pt x="2568" y="86"/>
                </a:lnTo>
                <a:lnTo>
                  <a:pt x="2568" y="86"/>
                </a:lnTo>
                <a:lnTo>
                  <a:pt x="2570" y="86"/>
                </a:lnTo>
                <a:lnTo>
                  <a:pt x="2570" y="86"/>
                </a:lnTo>
                <a:lnTo>
                  <a:pt x="2576" y="86"/>
                </a:lnTo>
                <a:lnTo>
                  <a:pt x="2576" y="86"/>
                </a:lnTo>
                <a:lnTo>
                  <a:pt x="2578" y="86"/>
                </a:lnTo>
                <a:lnTo>
                  <a:pt x="2578" y="86"/>
                </a:lnTo>
                <a:lnTo>
                  <a:pt x="2580" y="86"/>
                </a:lnTo>
                <a:lnTo>
                  <a:pt x="2580" y="86"/>
                </a:lnTo>
                <a:lnTo>
                  <a:pt x="2588" y="86"/>
                </a:lnTo>
                <a:lnTo>
                  <a:pt x="2588" y="86"/>
                </a:lnTo>
                <a:lnTo>
                  <a:pt x="2588" y="86"/>
                </a:lnTo>
                <a:lnTo>
                  <a:pt x="2588" y="86"/>
                </a:lnTo>
                <a:lnTo>
                  <a:pt x="2591" y="86"/>
                </a:lnTo>
                <a:lnTo>
                  <a:pt x="2591" y="86"/>
                </a:lnTo>
                <a:lnTo>
                  <a:pt x="2593" y="86"/>
                </a:lnTo>
                <a:lnTo>
                  <a:pt x="2593" y="86"/>
                </a:lnTo>
                <a:lnTo>
                  <a:pt x="2595" y="86"/>
                </a:lnTo>
                <a:lnTo>
                  <a:pt x="2595" y="86"/>
                </a:lnTo>
                <a:lnTo>
                  <a:pt x="2597" y="86"/>
                </a:lnTo>
                <a:lnTo>
                  <a:pt x="2597" y="86"/>
                </a:lnTo>
                <a:lnTo>
                  <a:pt x="2605" y="86"/>
                </a:lnTo>
                <a:lnTo>
                  <a:pt x="2605" y="86"/>
                </a:lnTo>
                <a:lnTo>
                  <a:pt x="2605" y="86"/>
                </a:lnTo>
                <a:lnTo>
                  <a:pt x="2605" y="86"/>
                </a:lnTo>
                <a:lnTo>
                  <a:pt x="2615" y="86"/>
                </a:lnTo>
                <a:lnTo>
                  <a:pt x="2615" y="86"/>
                </a:lnTo>
                <a:lnTo>
                  <a:pt x="2615" y="86"/>
                </a:lnTo>
                <a:lnTo>
                  <a:pt x="2615" y="86"/>
                </a:lnTo>
                <a:lnTo>
                  <a:pt x="2618" y="86"/>
                </a:lnTo>
                <a:lnTo>
                  <a:pt x="2618" y="86"/>
                </a:lnTo>
                <a:lnTo>
                  <a:pt x="2618" y="86"/>
                </a:lnTo>
                <a:lnTo>
                  <a:pt x="2618" y="86"/>
                </a:lnTo>
                <a:lnTo>
                  <a:pt x="2620" y="86"/>
                </a:lnTo>
                <a:lnTo>
                  <a:pt x="2620" y="86"/>
                </a:lnTo>
                <a:lnTo>
                  <a:pt x="2622" y="86"/>
                </a:lnTo>
                <a:lnTo>
                  <a:pt x="2622" y="86"/>
                </a:lnTo>
                <a:lnTo>
                  <a:pt x="2622" y="86"/>
                </a:lnTo>
                <a:lnTo>
                  <a:pt x="2622" y="86"/>
                </a:lnTo>
                <a:lnTo>
                  <a:pt x="2626" y="86"/>
                </a:lnTo>
                <a:lnTo>
                  <a:pt x="2626" y="86"/>
                </a:lnTo>
                <a:lnTo>
                  <a:pt x="2628" y="86"/>
                </a:lnTo>
                <a:lnTo>
                  <a:pt x="2628" y="86"/>
                </a:lnTo>
                <a:lnTo>
                  <a:pt x="2628" y="86"/>
                </a:lnTo>
                <a:lnTo>
                  <a:pt x="2628" y="86"/>
                </a:lnTo>
                <a:lnTo>
                  <a:pt x="2630" y="86"/>
                </a:lnTo>
                <a:lnTo>
                  <a:pt x="2630" y="86"/>
                </a:lnTo>
                <a:lnTo>
                  <a:pt x="2630" y="86"/>
                </a:lnTo>
                <a:lnTo>
                  <a:pt x="2630" y="86"/>
                </a:lnTo>
                <a:lnTo>
                  <a:pt x="2634" y="86"/>
                </a:lnTo>
                <a:lnTo>
                  <a:pt x="2634" y="86"/>
                </a:lnTo>
                <a:lnTo>
                  <a:pt x="2634" y="86"/>
                </a:lnTo>
                <a:lnTo>
                  <a:pt x="2634" y="86"/>
                </a:lnTo>
                <a:lnTo>
                  <a:pt x="2634" y="86"/>
                </a:lnTo>
                <a:lnTo>
                  <a:pt x="2634" y="86"/>
                </a:lnTo>
                <a:lnTo>
                  <a:pt x="2638" y="86"/>
                </a:lnTo>
                <a:lnTo>
                  <a:pt x="2638" y="86"/>
                </a:lnTo>
                <a:lnTo>
                  <a:pt x="2639" y="86"/>
                </a:lnTo>
                <a:lnTo>
                  <a:pt x="2639" y="86"/>
                </a:lnTo>
                <a:lnTo>
                  <a:pt x="2639" y="86"/>
                </a:lnTo>
                <a:lnTo>
                  <a:pt x="2639" y="86"/>
                </a:lnTo>
                <a:lnTo>
                  <a:pt x="2641" y="86"/>
                </a:lnTo>
                <a:lnTo>
                  <a:pt x="2641" y="86"/>
                </a:lnTo>
                <a:lnTo>
                  <a:pt x="2645" y="86"/>
                </a:lnTo>
                <a:lnTo>
                  <a:pt x="2645" y="86"/>
                </a:lnTo>
                <a:lnTo>
                  <a:pt x="2645" y="86"/>
                </a:lnTo>
                <a:lnTo>
                  <a:pt x="2645" y="86"/>
                </a:lnTo>
                <a:lnTo>
                  <a:pt x="2647" y="86"/>
                </a:lnTo>
                <a:lnTo>
                  <a:pt x="2647" y="86"/>
                </a:lnTo>
                <a:lnTo>
                  <a:pt x="2647" y="86"/>
                </a:lnTo>
                <a:lnTo>
                  <a:pt x="2647" y="86"/>
                </a:lnTo>
                <a:lnTo>
                  <a:pt x="2649" y="86"/>
                </a:lnTo>
                <a:lnTo>
                  <a:pt x="2649" y="86"/>
                </a:lnTo>
                <a:lnTo>
                  <a:pt x="2655" y="86"/>
                </a:lnTo>
                <a:lnTo>
                  <a:pt x="2655" y="86"/>
                </a:lnTo>
                <a:lnTo>
                  <a:pt x="2655" y="86"/>
                </a:lnTo>
                <a:lnTo>
                  <a:pt x="2655" y="86"/>
                </a:lnTo>
                <a:lnTo>
                  <a:pt x="2659" y="86"/>
                </a:lnTo>
                <a:lnTo>
                  <a:pt x="2659" y="86"/>
                </a:lnTo>
                <a:lnTo>
                  <a:pt x="2663" y="86"/>
                </a:lnTo>
                <a:lnTo>
                  <a:pt x="2663" y="86"/>
                </a:lnTo>
                <a:lnTo>
                  <a:pt x="2663" y="86"/>
                </a:lnTo>
                <a:lnTo>
                  <a:pt x="2663" y="86"/>
                </a:lnTo>
                <a:lnTo>
                  <a:pt x="2664" y="86"/>
                </a:lnTo>
                <a:lnTo>
                  <a:pt x="2664" y="86"/>
                </a:lnTo>
                <a:lnTo>
                  <a:pt x="2666" y="86"/>
                </a:lnTo>
                <a:lnTo>
                  <a:pt x="2666" y="86"/>
                </a:lnTo>
                <a:lnTo>
                  <a:pt x="2666" y="86"/>
                </a:lnTo>
                <a:lnTo>
                  <a:pt x="2666" y="86"/>
                </a:lnTo>
                <a:lnTo>
                  <a:pt x="2670" y="86"/>
                </a:lnTo>
                <a:lnTo>
                  <a:pt x="2670" y="86"/>
                </a:lnTo>
                <a:lnTo>
                  <a:pt x="2672" y="86"/>
                </a:lnTo>
                <a:lnTo>
                  <a:pt x="2672" y="86"/>
                </a:lnTo>
                <a:lnTo>
                  <a:pt x="2678" y="86"/>
                </a:lnTo>
                <a:lnTo>
                  <a:pt x="2678" y="86"/>
                </a:lnTo>
                <a:lnTo>
                  <a:pt x="2684" y="86"/>
                </a:lnTo>
                <a:lnTo>
                  <a:pt x="2684" y="86"/>
                </a:lnTo>
                <a:lnTo>
                  <a:pt x="2684" y="86"/>
                </a:lnTo>
                <a:lnTo>
                  <a:pt x="2684" y="86"/>
                </a:lnTo>
                <a:lnTo>
                  <a:pt x="2686" y="86"/>
                </a:lnTo>
                <a:lnTo>
                  <a:pt x="2686" y="86"/>
                </a:lnTo>
                <a:lnTo>
                  <a:pt x="2686" y="86"/>
                </a:lnTo>
                <a:lnTo>
                  <a:pt x="2686" y="86"/>
                </a:lnTo>
                <a:lnTo>
                  <a:pt x="2688" y="86"/>
                </a:lnTo>
                <a:lnTo>
                  <a:pt x="2688" y="86"/>
                </a:lnTo>
                <a:lnTo>
                  <a:pt x="2688" y="86"/>
                </a:lnTo>
                <a:lnTo>
                  <a:pt x="2688" y="86"/>
                </a:lnTo>
                <a:lnTo>
                  <a:pt x="2693" y="86"/>
                </a:lnTo>
                <a:lnTo>
                  <a:pt x="2693" y="86"/>
                </a:lnTo>
                <a:lnTo>
                  <a:pt x="2693" y="86"/>
                </a:lnTo>
                <a:lnTo>
                  <a:pt x="2693" y="86"/>
                </a:lnTo>
                <a:lnTo>
                  <a:pt x="2695" y="86"/>
                </a:lnTo>
                <a:lnTo>
                  <a:pt x="2695" y="86"/>
                </a:lnTo>
                <a:lnTo>
                  <a:pt x="2697" y="86"/>
                </a:lnTo>
                <a:lnTo>
                  <a:pt x="2697" y="86"/>
                </a:lnTo>
                <a:lnTo>
                  <a:pt x="2699" y="86"/>
                </a:lnTo>
                <a:lnTo>
                  <a:pt x="2699" y="86"/>
                </a:lnTo>
                <a:lnTo>
                  <a:pt x="2701" y="86"/>
                </a:lnTo>
                <a:lnTo>
                  <a:pt x="2701" y="86"/>
                </a:lnTo>
                <a:lnTo>
                  <a:pt x="2701" y="86"/>
                </a:lnTo>
                <a:lnTo>
                  <a:pt x="2701" y="86"/>
                </a:lnTo>
                <a:lnTo>
                  <a:pt x="2705" y="86"/>
                </a:lnTo>
                <a:lnTo>
                  <a:pt x="2705" y="0"/>
                </a:lnTo>
                <a:lnTo>
                  <a:pt x="2709" y="0"/>
                </a:lnTo>
                <a:lnTo>
                  <a:pt x="2709" y="0"/>
                </a:lnTo>
                <a:lnTo>
                  <a:pt x="2709" y="0"/>
                </a:lnTo>
                <a:lnTo>
                  <a:pt x="2709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2" y="0"/>
                </a:lnTo>
                <a:lnTo>
                  <a:pt x="2712" y="0"/>
                </a:lnTo>
                <a:lnTo>
                  <a:pt x="2724" y="0"/>
                </a:lnTo>
                <a:lnTo>
                  <a:pt x="2724" y="0"/>
                </a:lnTo>
                <a:lnTo>
                  <a:pt x="2724" y="0"/>
                </a:lnTo>
                <a:lnTo>
                  <a:pt x="2724" y="0"/>
                </a:lnTo>
                <a:lnTo>
                  <a:pt x="2732" y="0"/>
                </a:lnTo>
                <a:lnTo>
                  <a:pt x="2732" y="0"/>
                </a:lnTo>
                <a:lnTo>
                  <a:pt x="2745" y="0"/>
                </a:lnTo>
                <a:lnTo>
                  <a:pt x="2745" y="0"/>
                </a:lnTo>
                <a:lnTo>
                  <a:pt x="2755" y="0"/>
                </a:lnTo>
                <a:lnTo>
                  <a:pt x="2755" y="0"/>
                </a:lnTo>
                <a:lnTo>
                  <a:pt x="2757" y="0"/>
                </a:lnTo>
                <a:lnTo>
                  <a:pt x="2757" y="0"/>
                </a:lnTo>
                <a:lnTo>
                  <a:pt x="2760" y="0"/>
                </a:lnTo>
                <a:lnTo>
                  <a:pt x="2760" y="0"/>
                </a:lnTo>
                <a:lnTo>
                  <a:pt x="2766" y="0"/>
                </a:lnTo>
                <a:lnTo>
                  <a:pt x="2766" y="0"/>
                </a:lnTo>
                <a:lnTo>
                  <a:pt x="2770" y="0"/>
                </a:lnTo>
                <a:lnTo>
                  <a:pt x="2770" y="0"/>
                </a:lnTo>
                <a:lnTo>
                  <a:pt x="2770" y="0"/>
                </a:lnTo>
                <a:lnTo>
                  <a:pt x="2770" y="0"/>
                </a:lnTo>
                <a:lnTo>
                  <a:pt x="2772" y="0"/>
                </a:lnTo>
                <a:lnTo>
                  <a:pt x="2772" y="0"/>
                </a:lnTo>
                <a:lnTo>
                  <a:pt x="2774" y="0"/>
                </a:lnTo>
                <a:lnTo>
                  <a:pt x="2774" y="0"/>
                </a:lnTo>
                <a:lnTo>
                  <a:pt x="2778" y="0"/>
                </a:lnTo>
                <a:lnTo>
                  <a:pt x="2778" y="0"/>
                </a:lnTo>
                <a:lnTo>
                  <a:pt x="2778" y="0"/>
                </a:lnTo>
                <a:lnTo>
                  <a:pt x="2778" y="0"/>
                </a:lnTo>
                <a:lnTo>
                  <a:pt x="2780" y="0"/>
                </a:lnTo>
                <a:lnTo>
                  <a:pt x="2780" y="0"/>
                </a:lnTo>
                <a:lnTo>
                  <a:pt x="2784" y="0"/>
                </a:lnTo>
                <a:lnTo>
                  <a:pt x="2784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787" y="0"/>
                </a:lnTo>
                <a:lnTo>
                  <a:pt x="2787" y="0"/>
                </a:lnTo>
                <a:lnTo>
                  <a:pt x="2789" y="0"/>
                </a:lnTo>
                <a:lnTo>
                  <a:pt x="2789" y="0"/>
                </a:lnTo>
                <a:lnTo>
                  <a:pt x="2791" y="0"/>
                </a:lnTo>
                <a:lnTo>
                  <a:pt x="2791" y="0"/>
                </a:lnTo>
                <a:lnTo>
                  <a:pt x="2793" y="0"/>
                </a:lnTo>
                <a:lnTo>
                  <a:pt x="2793" y="0"/>
                </a:lnTo>
                <a:lnTo>
                  <a:pt x="2795" y="0"/>
                </a:lnTo>
                <a:lnTo>
                  <a:pt x="2795" y="0"/>
                </a:lnTo>
                <a:lnTo>
                  <a:pt x="2809" y="0"/>
                </a:lnTo>
                <a:lnTo>
                  <a:pt x="2809" y="0"/>
                </a:lnTo>
                <a:lnTo>
                  <a:pt x="2809" y="0"/>
                </a:lnTo>
                <a:lnTo>
                  <a:pt x="2809" y="0"/>
                </a:lnTo>
                <a:lnTo>
                  <a:pt x="2810" y="0"/>
                </a:lnTo>
                <a:lnTo>
                  <a:pt x="2810" y="0"/>
                </a:lnTo>
                <a:lnTo>
                  <a:pt x="2812" y="0"/>
                </a:lnTo>
                <a:lnTo>
                  <a:pt x="2812" y="0"/>
                </a:lnTo>
                <a:lnTo>
                  <a:pt x="2820" y="0"/>
                </a:lnTo>
                <a:lnTo>
                  <a:pt x="2820" y="0"/>
                </a:lnTo>
                <a:lnTo>
                  <a:pt x="2820" y="0"/>
                </a:lnTo>
                <a:lnTo>
                  <a:pt x="2820" y="0"/>
                </a:lnTo>
                <a:lnTo>
                  <a:pt x="2832" y="0"/>
                </a:lnTo>
                <a:lnTo>
                  <a:pt x="2832" y="0"/>
                </a:lnTo>
                <a:lnTo>
                  <a:pt x="2839" y="0"/>
                </a:lnTo>
                <a:lnTo>
                  <a:pt x="2839" y="0"/>
                </a:lnTo>
                <a:lnTo>
                  <a:pt x="2841" y="0"/>
                </a:lnTo>
                <a:lnTo>
                  <a:pt x="2841" y="0"/>
                </a:lnTo>
                <a:lnTo>
                  <a:pt x="2843" y="0"/>
                </a:lnTo>
                <a:lnTo>
                  <a:pt x="2843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51" y="0"/>
                </a:lnTo>
                <a:lnTo>
                  <a:pt x="2851" y="0"/>
                </a:lnTo>
                <a:lnTo>
                  <a:pt x="2855" y="0"/>
                </a:lnTo>
                <a:lnTo>
                  <a:pt x="2855" y="0"/>
                </a:lnTo>
                <a:lnTo>
                  <a:pt x="2860" y="0"/>
                </a:lnTo>
                <a:lnTo>
                  <a:pt x="2860" y="0"/>
                </a:lnTo>
                <a:lnTo>
                  <a:pt x="2862" y="0"/>
                </a:lnTo>
                <a:lnTo>
                  <a:pt x="2862" y="0"/>
                </a:lnTo>
                <a:lnTo>
                  <a:pt x="2862" y="0"/>
                </a:lnTo>
                <a:lnTo>
                  <a:pt x="2862" y="0"/>
                </a:lnTo>
                <a:lnTo>
                  <a:pt x="2866" y="0"/>
                </a:lnTo>
                <a:lnTo>
                  <a:pt x="2866" y="0"/>
                </a:lnTo>
                <a:lnTo>
                  <a:pt x="2880" y="0"/>
                </a:lnTo>
                <a:lnTo>
                  <a:pt x="2880" y="0"/>
                </a:lnTo>
                <a:lnTo>
                  <a:pt x="2901" y="0"/>
                </a:lnTo>
                <a:lnTo>
                  <a:pt x="2901" y="0"/>
                </a:lnTo>
                <a:lnTo>
                  <a:pt x="2908" y="0"/>
                </a:lnTo>
                <a:lnTo>
                  <a:pt x="2908" y="0"/>
                </a:lnTo>
                <a:lnTo>
                  <a:pt x="2912" y="0"/>
                </a:lnTo>
                <a:lnTo>
                  <a:pt x="2912" y="0"/>
                </a:lnTo>
                <a:lnTo>
                  <a:pt x="2916" y="0"/>
                </a:lnTo>
                <a:lnTo>
                  <a:pt x="2916" y="0"/>
                </a:lnTo>
                <a:lnTo>
                  <a:pt x="2926" y="0"/>
                </a:lnTo>
                <a:lnTo>
                  <a:pt x="2926" y="0"/>
                </a:lnTo>
                <a:lnTo>
                  <a:pt x="2926" y="0"/>
                </a:lnTo>
                <a:lnTo>
                  <a:pt x="2926" y="0"/>
                </a:lnTo>
                <a:lnTo>
                  <a:pt x="2931" y="0"/>
                </a:lnTo>
                <a:lnTo>
                  <a:pt x="2931" y="0"/>
                </a:lnTo>
                <a:lnTo>
                  <a:pt x="2937" y="0"/>
                </a:lnTo>
                <a:lnTo>
                  <a:pt x="2937" y="0"/>
                </a:lnTo>
                <a:lnTo>
                  <a:pt x="2943" y="0"/>
                </a:lnTo>
                <a:lnTo>
                  <a:pt x="2943" y="0"/>
                </a:lnTo>
                <a:lnTo>
                  <a:pt x="2945" y="0"/>
                </a:lnTo>
                <a:lnTo>
                  <a:pt x="2945" y="0"/>
                </a:lnTo>
                <a:lnTo>
                  <a:pt x="2953" y="0"/>
                </a:lnTo>
                <a:lnTo>
                  <a:pt x="2953" y="0"/>
                </a:lnTo>
                <a:lnTo>
                  <a:pt x="2953" y="0"/>
                </a:lnTo>
                <a:lnTo>
                  <a:pt x="2953" y="0"/>
                </a:lnTo>
                <a:lnTo>
                  <a:pt x="2956" y="0"/>
                </a:lnTo>
                <a:lnTo>
                  <a:pt x="2956" y="0"/>
                </a:lnTo>
                <a:lnTo>
                  <a:pt x="2960" y="0"/>
                </a:lnTo>
                <a:lnTo>
                  <a:pt x="2960" y="0"/>
                </a:lnTo>
                <a:lnTo>
                  <a:pt x="2976" y="0"/>
                </a:lnTo>
                <a:lnTo>
                  <a:pt x="2976" y="0"/>
                </a:lnTo>
                <a:lnTo>
                  <a:pt x="2978" y="0"/>
                </a:lnTo>
                <a:lnTo>
                  <a:pt x="2978" y="0"/>
                </a:lnTo>
                <a:lnTo>
                  <a:pt x="2985" y="0"/>
                </a:lnTo>
                <a:lnTo>
                  <a:pt x="2985" y="0"/>
                </a:lnTo>
                <a:lnTo>
                  <a:pt x="2987" y="0"/>
                </a:lnTo>
                <a:lnTo>
                  <a:pt x="2987" y="0"/>
                </a:lnTo>
                <a:lnTo>
                  <a:pt x="2989" y="0"/>
                </a:lnTo>
                <a:lnTo>
                  <a:pt x="2989" y="0"/>
                </a:lnTo>
                <a:lnTo>
                  <a:pt x="3002" y="0"/>
                </a:lnTo>
                <a:lnTo>
                  <a:pt x="3002" y="0"/>
                </a:lnTo>
                <a:lnTo>
                  <a:pt x="3006" y="0"/>
                </a:lnTo>
                <a:lnTo>
                  <a:pt x="3006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</a:path>
            </a:pathLst>
          </a:custGeom>
          <a:noFill/>
          <a:ln cap="rnd" cmpd="sng" w="38100">
            <a:solidFill>
              <a:srgbClr val="2F549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21"/>
          <p:cNvSpPr/>
          <p:nvPr/>
        </p:nvSpPr>
        <p:spPr>
          <a:xfrm>
            <a:off x="2601025" y="3033900"/>
            <a:ext cx="7641263" cy="2260413"/>
          </a:xfrm>
          <a:custGeom>
            <a:rect b="b" l="l" r="r" t="t"/>
            <a:pathLst>
              <a:path extrusionOk="0" h="559" w="3010">
                <a:moveTo>
                  <a:pt x="0" y="559"/>
                </a:moveTo>
                <a:lnTo>
                  <a:pt x="0" y="559"/>
                </a:lnTo>
                <a:lnTo>
                  <a:pt x="0" y="559"/>
                </a:lnTo>
                <a:lnTo>
                  <a:pt x="2" y="559"/>
                </a:lnTo>
                <a:lnTo>
                  <a:pt x="2" y="548"/>
                </a:lnTo>
                <a:lnTo>
                  <a:pt x="2" y="548"/>
                </a:lnTo>
                <a:lnTo>
                  <a:pt x="2" y="548"/>
                </a:lnTo>
                <a:lnTo>
                  <a:pt x="54" y="548"/>
                </a:lnTo>
                <a:lnTo>
                  <a:pt x="54" y="548"/>
                </a:lnTo>
                <a:lnTo>
                  <a:pt x="131" y="548"/>
                </a:lnTo>
                <a:lnTo>
                  <a:pt x="131" y="548"/>
                </a:lnTo>
                <a:lnTo>
                  <a:pt x="170" y="548"/>
                </a:lnTo>
                <a:lnTo>
                  <a:pt x="170" y="548"/>
                </a:lnTo>
                <a:lnTo>
                  <a:pt x="241" y="548"/>
                </a:lnTo>
                <a:lnTo>
                  <a:pt x="241" y="548"/>
                </a:lnTo>
                <a:lnTo>
                  <a:pt x="306" y="548"/>
                </a:lnTo>
                <a:lnTo>
                  <a:pt x="306" y="538"/>
                </a:lnTo>
                <a:lnTo>
                  <a:pt x="362" y="538"/>
                </a:lnTo>
                <a:lnTo>
                  <a:pt x="362" y="538"/>
                </a:lnTo>
                <a:lnTo>
                  <a:pt x="387" y="538"/>
                </a:lnTo>
                <a:lnTo>
                  <a:pt x="387" y="538"/>
                </a:lnTo>
                <a:lnTo>
                  <a:pt x="412" y="538"/>
                </a:lnTo>
                <a:lnTo>
                  <a:pt x="412" y="527"/>
                </a:lnTo>
                <a:lnTo>
                  <a:pt x="415" y="527"/>
                </a:lnTo>
                <a:lnTo>
                  <a:pt x="415" y="527"/>
                </a:lnTo>
                <a:lnTo>
                  <a:pt x="433" y="527"/>
                </a:lnTo>
                <a:lnTo>
                  <a:pt x="433" y="527"/>
                </a:lnTo>
                <a:lnTo>
                  <a:pt x="517" y="527"/>
                </a:lnTo>
                <a:lnTo>
                  <a:pt x="517" y="527"/>
                </a:lnTo>
                <a:lnTo>
                  <a:pt x="615" y="527"/>
                </a:lnTo>
                <a:lnTo>
                  <a:pt x="615" y="527"/>
                </a:lnTo>
                <a:lnTo>
                  <a:pt x="632" y="527"/>
                </a:lnTo>
                <a:lnTo>
                  <a:pt x="632" y="527"/>
                </a:lnTo>
                <a:lnTo>
                  <a:pt x="634" y="527"/>
                </a:lnTo>
                <a:lnTo>
                  <a:pt x="634" y="527"/>
                </a:lnTo>
                <a:lnTo>
                  <a:pt x="669" y="527"/>
                </a:lnTo>
                <a:lnTo>
                  <a:pt x="669" y="527"/>
                </a:lnTo>
                <a:lnTo>
                  <a:pt x="686" y="527"/>
                </a:lnTo>
                <a:lnTo>
                  <a:pt x="686" y="527"/>
                </a:lnTo>
                <a:lnTo>
                  <a:pt x="694" y="527"/>
                </a:lnTo>
                <a:lnTo>
                  <a:pt x="694" y="527"/>
                </a:lnTo>
                <a:lnTo>
                  <a:pt x="707" y="527"/>
                </a:lnTo>
                <a:lnTo>
                  <a:pt x="707" y="527"/>
                </a:lnTo>
                <a:lnTo>
                  <a:pt x="707" y="527"/>
                </a:lnTo>
                <a:lnTo>
                  <a:pt x="707" y="527"/>
                </a:lnTo>
                <a:lnTo>
                  <a:pt x="707" y="527"/>
                </a:lnTo>
                <a:lnTo>
                  <a:pt x="707" y="527"/>
                </a:lnTo>
                <a:lnTo>
                  <a:pt x="725" y="527"/>
                </a:lnTo>
                <a:lnTo>
                  <a:pt x="725" y="527"/>
                </a:lnTo>
                <a:lnTo>
                  <a:pt x="728" y="527"/>
                </a:lnTo>
                <a:lnTo>
                  <a:pt x="728" y="527"/>
                </a:lnTo>
                <a:lnTo>
                  <a:pt x="740" y="527"/>
                </a:lnTo>
                <a:lnTo>
                  <a:pt x="740" y="527"/>
                </a:lnTo>
                <a:lnTo>
                  <a:pt x="746" y="527"/>
                </a:lnTo>
                <a:lnTo>
                  <a:pt x="746" y="527"/>
                </a:lnTo>
                <a:lnTo>
                  <a:pt x="757" y="527"/>
                </a:lnTo>
                <a:lnTo>
                  <a:pt x="757" y="527"/>
                </a:lnTo>
                <a:lnTo>
                  <a:pt x="759" y="527"/>
                </a:lnTo>
                <a:lnTo>
                  <a:pt x="759" y="527"/>
                </a:lnTo>
                <a:lnTo>
                  <a:pt x="759" y="527"/>
                </a:lnTo>
                <a:lnTo>
                  <a:pt x="759" y="527"/>
                </a:lnTo>
                <a:lnTo>
                  <a:pt x="759" y="527"/>
                </a:lnTo>
                <a:lnTo>
                  <a:pt x="759" y="527"/>
                </a:lnTo>
                <a:lnTo>
                  <a:pt x="761" y="527"/>
                </a:lnTo>
                <a:lnTo>
                  <a:pt x="761" y="527"/>
                </a:lnTo>
                <a:lnTo>
                  <a:pt x="765" y="527"/>
                </a:lnTo>
                <a:lnTo>
                  <a:pt x="765" y="527"/>
                </a:lnTo>
                <a:lnTo>
                  <a:pt x="767" y="527"/>
                </a:lnTo>
                <a:lnTo>
                  <a:pt x="767" y="527"/>
                </a:lnTo>
                <a:lnTo>
                  <a:pt x="769" y="527"/>
                </a:lnTo>
                <a:lnTo>
                  <a:pt x="769" y="527"/>
                </a:lnTo>
                <a:lnTo>
                  <a:pt x="773" y="527"/>
                </a:lnTo>
                <a:lnTo>
                  <a:pt x="773" y="527"/>
                </a:lnTo>
                <a:lnTo>
                  <a:pt x="775" y="527"/>
                </a:lnTo>
                <a:lnTo>
                  <a:pt x="775" y="527"/>
                </a:lnTo>
                <a:lnTo>
                  <a:pt x="778" y="527"/>
                </a:lnTo>
                <a:lnTo>
                  <a:pt x="778" y="527"/>
                </a:lnTo>
                <a:lnTo>
                  <a:pt x="780" y="527"/>
                </a:lnTo>
                <a:lnTo>
                  <a:pt x="780" y="527"/>
                </a:lnTo>
                <a:lnTo>
                  <a:pt x="782" y="527"/>
                </a:lnTo>
                <a:lnTo>
                  <a:pt x="782" y="527"/>
                </a:lnTo>
                <a:lnTo>
                  <a:pt x="784" y="527"/>
                </a:lnTo>
                <a:lnTo>
                  <a:pt x="784" y="527"/>
                </a:lnTo>
                <a:lnTo>
                  <a:pt x="784" y="527"/>
                </a:lnTo>
                <a:lnTo>
                  <a:pt x="784" y="527"/>
                </a:lnTo>
                <a:lnTo>
                  <a:pt x="786" y="527"/>
                </a:lnTo>
                <a:lnTo>
                  <a:pt x="786" y="527"/>
                </a:lnTo>
                <a:lnTo>
                  <a:pt x="786" y="527"/>
                </a:lnTo>
                <a:lnTo>
                  <a:pt x="786" y="527"/>
                </a:lnTo>
                <a:lnTo>
                  <a:pt x="792" y="527"/>
                </a:lnTo>
                <a:lnTo>
                  <a:pt x="792" y="527"/>
                </a:lnTo>
                <a:lnTo>
                  <a:pt x="792" y="527"/>
                </a:lnTo>
                <a:lnTo>
                  <a:pt x="792" y="527"/>
                </a:lnTo>
                <a:lnTo>
                  <a:pt x="792" y="527"/>
                </a:lnTo>
                <a:lnTo>
                  <a:pt x="792" y="527"/>
                </a:lnTo>
                <a:lnTo>
                  <a:pt x="794" y="527"/>
                </a:lnTo>
                <a:lnTo>
                  <a:pt x="794" y="527"/>
                </a:lnTo>
                <a:lnTo>
                  <a:pt x="796" y="527"/>
                </a:lnTo>
                <a:lnTo>
                  <a:pt x="796" y="527"/>
                </a:lnTo>
                <a:lnTo>
                  <a:pt x="796" y="527"/>
                </a:lnTo>
                <a:lnTo>
                  <a:pt x="796" y="527"/>
                </a:lnTo>
                <a:lnTo>
                  <a:pt x="798" y="527"/>
                </a:lnTo>
                <a:lnTo>
                  <a:pt x="798" y="527"/>
                </a:lnTo>
                <a:lnTo>
                  <a:pt x="798" y="527"/>
                </a:lnTo>
                <a:lnTo>
                  <a:pt x="798" y="527"/>
                </a:lnTo>
                <a:lnTo>
                  <a:pt x="799" y="527"/>
                </a:lnTo>
                <a:lnTo>
                  <a:pt x="799" y="527"/>
                </a:lnTo>
                <a:lnTo>
                  <a:pt x="799" y="527"/>
                </a:lnTo>
                <a:lnTo>
                  <a:pt x="799" y="527"/>
                </a:lnTo>
                <a:lnTo>
                  <a:pt x="801" y="527"/>
                </a:lnTo>
                <a:lnTo>
                  <a:pt x="801" y="527"/>
                </a:lnTo>
                <a:lnTo>
                  <a:pt x="801" y="527"/>
                </a:lnTo>
                <a:lnTo>
                  <a:pt x="801" y="527"/>
                </a:lnTo>
                <a:lnTo>
                  <a:pt x="801" y="527"/>
                </a:lnTo>
                <a:lnTo>
                  <a:pt x="801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9" y="527"/>
                </a:lnTo>
                <a:lnTo>
                  <a:pt x="809" y="527"/>
                </a:lnTo>
                <a:lnTo>
                  <a:pt x="809" y="527"/>
                </a:lnTo>
                <a:lnTo>
                  <a:pt x="809" y="527"/>
                </a:lnTo>
                <a:lnTo>
                  <a:pt x="809" y="527"/>
                </a:lnTo>
                <a:lnTo>
                  <a:pt x="809" y="527"/>
                </a:lnTo>
                <a:lnTo>
                  <a:pt x="811" y="527"/>
                </a:lnTo>
                <a:lnTo>
                  <a:pt x="811" y="527"/>
                </a:lnTo>
                <a:lnTo>
                  <a:pt x="811" y="527"/>
                </a:lnTo>
                <a:lnTo>
                  <a:pt x="811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15"/>
                </a:lnTo>
                <a:lnTo>
                  <a:pt x="813" y="515"/>
                </a:lnTo>
                <a:lnTo>
                  <a:pt x="813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7" y="515"/>
                </a:lnTo>
                <a:lnTo>
                  <a:pt x="817" y="515"/>
                </a:lnTo>
                <a:lnTo>
                  <a:pt x="817" y="515"/>
                </a:lnTo>
                <a:lnTo>
                  <a:pt x="817" y="515"/>
                </a:lnTo>
                <a:lnTo>
                  <a:pt x="819" y="515"/>
                </a:lnTo>
                <a:lnTo>
                  <a:pt x="819" y="515"/>
                </a:lnTo>
                <a:lnTo>
                  <a:pt x="819" y="515"/>
                </a:lnTo>
                <a:lnTo>
                  <a:pt x="819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4" y="515"/>
                </a:lnTo>
                <a:lnTo>
                  <a:pt x="824" y="515"/>
                </a:lnTo>
                <a:lnTo>
                  <a:pt x="826" y="515"/>
                </a:lnTo>
                <a:lnTo>
                  <a:pt x="826" y="515"/>
                </a:lnTo>
                <a:lnTo>
                  <a:pt x="826" y="515"/>
                </a:lnTo>
                <a:lnTo>
                  <a:pt x="826" y="515"/>
                </a:lnTo>
                <a:lnTo>
                  <a:pt x="826" y="515"/>
                </a:lnTo>
                <a:lnTo>
                  <a:pt x="826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30" y="515"/>
                </a:lnTo>
                <a:lnTo>
                  <a:pt x="830" y="515"/>
                </a:lnTo>
                <a:lnTo>
                  <a:pt x="830" y="515"/>
                </a:lnTo>
                <a:lnTo>
                  <a:pt x="830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6" y="515"/>
                </a:lnTo>
                <a:lnTo>
                  <a:pt x="836" y="515"/>
                </a:lnTo>
                <a:lnTo>
                  <a:pt x="836" y="515"/>
                </a:lnTo>
                <a:lnTo>
                  <a:pt x="836" y="515"/>
                </a:lnTo>
                <a:lnTo>
                  <a:pt x="836" y="515"/>
                </a:lnTo>
                <a:lnTo>
                  <a:pt x="836" y="502"/>
                </a:lnTo>
                <a:lnTo>
                  <a:pt x="836" y="502"/>
                </a:lnTo>
                <a:lnTo>
                  <a:pt x="836" y="502"/>
                </a:lnTo>
                <a:lnTo>
                  <a:pt x="838" y="502"/>
                </a:lnTo>
                <a:lnTo>
                  <a:pt x="838" y="502"/>
                </a:lnTo>
                <a:lnTo>
                  <a:pt x="838" y="502"/>
                </a:lnTo>
                <a:lnTo>
                  <a:pt x="838" y="502"/>
                </a:lnTo>
                <a:lnTo>
                  <a:pt x="838" y="502"/>
                </a:lnTo>
                <a:lnTo>
                  <a:pt x="838" y="502"/>
                </a:lnTo>
                <a:lnTo>
                  <a:pt x="842" y="502"/>
                </a:lnTo>
                <a:lnTo>
                  <a:pt x="842" y="502"/>
                </a:lnTo>
                <a:lnTo>
                  <a:pt x="842" y="502"/>
                </a:lnTo>
                <a:lnTo>
                  <a:pt x="842" y="502"/>
                </a:lnTo>
                <a:lnTo>
                  <a:pt x="842" y="502"/>
                </a:lnTo>
                <a:lnTo>
                  <a:pt x="842" y="502"/>
                </a:lnTo>
                <a:lnTo>
                  <a:pt x="844" y="502"/>
                </a:lnTo>
                <a:lnTo>
                  <a:pt x="844" y="502"/>
                </a:lnTo>
                <a:lnTo>
                  <a:pt x="844" y="502"/>
                </a:lnTo>
                <a:lnTo>
                  <a:pt x="844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9" y="502"/>
                </a:lnTo>
                <a:lnTo>
                  <a:pt x="849" y="502"/>
                </a:lnTo>
                <a:lnTo>
                  <a:pt x="849" y="502"/>
                </a:lnTo>
                <a:lnTo>
                  <a:pt x="849" y="502"/>
                </a:lnTo>
                <a:lnTo>
                  <a:pt x="849" y="502"/>
                </a:lnTo>
                <a:lnTo>
                  <a:pt x="849" y="502"/>
                </a:lnTo>
                <a:lnTo>
                  <a:pt x="851" y="502"/>
                </a:lnTo>
                <a:lnTo>
                  <a:pt x="851" y="502"/>
                </a:lnTo>
                <a:lnTo>
                  <a:pt x="851" y="502"/>
                </a:lnTo>
                <a:lnTo>
                  <a:pt x="851" y="502"/>
                </a:lnTo>
                <a:lnTo>
                  <a:pt x="853" y="502"/>
                </a:lnTo>
                <a:lnTo>
                  <a:pt x="853" y="502"/>
                </a:lnTo>
                <a:lnTo>
                  <a:pt x="857" y="502"/>
                </a:lnTo>
                <a:lnTo>
                  <a:pt x="857" y="502"/>
                </a:lnTo>
                <a:lnTo>
                  <a:pt x="859" y="502"/>
                </a:lnTo>
                <a:lnTo>
                  <a:pt x="859" y="502"/>
                </a:lnTo>
                <a:lnTo>
                  <a:pt x="859" y="502"/>
                </a:lnTo>
                <a:lnTo>
                  <a:pt x="859" y="502"/>
                </a:lnTo>
                <a:lnTo>
                  <a:pt x="861" y="502"/>
                </a:lnTo>
                <a:lnTo>
                  <a:pt x="861" y="502"/>
                </a:lnTo>
                <a:lnTo>
                  <a:pt x="863" y="502"/>
                </a:lnTo>
                <a:lnTo>
                  <a:pt x="863" y="502"/>
                </a:lnTo>
                <a:lnTo>
                  <a:pt x="865" y="502"/>
                </a:lnTo>
                <a:lnTo>
                  <a:pt x="865" y="502"/>
                </a:lnTo>
                <a:lnTo>
                  <a:pt x="865" y="502"/>
                </a:lnTo>
                <a:lnTo>
                  <a:pt x="865" y="502"/>
                </a:lnTo>
                <a:lnTo>
                  <a:pt x="865" y="502"/>
                </a:lnTo>
                <a:lnTo>
                  <a:pt x="865" y="502"/>
                </a:lnTo>
                <a:lnTo>
                  <a:pt x="869" y="502"/>
                </a:lnTo>
                <a:lnTo>
                  <a:pt x="869" y="502"/>
                </a:lnTo>
                <a:lnTo>
                  <a:pt x="871" y="502"/>
                </a:lnTo>
                <a:lnTo>
                  <a:pt x="871" y="502"/>
                </a:lnTo>
                <a:lnTo>
                  <a:pt x="872" y="502"/>
                </a:lnTo>
                <a:lnTo>
                  <a:pt x="872" y="502"/>
                </a:lnTo>
                <a:lnTo>
                  <a:pt x="880" y="502"/>
                </a:lnTo>
                <a:lnTo>
                  <a:pt x="880" y="502"/>
                </a:lnTo>
                <a:lnTo>
                  <a:pt x="880" y="502"/>
                </a:lnTo>
                <a:lnTo>
                  <a:pt x="880" y="502"/>
                </a:lnTo>
                <a:lnTo>
                  <a:pt x="888" y="502"/>
                </a:lnTo>
                <a:lnTo>
                  <a:pt x="888" y="502"/>
                </a:lnTo>
                <a:lnTo>
                  <a:pt x="890" y="502"/>
                </a:lnTo>
                <a:lnTo>
                  <a:pt x="890" y="502"/>
                </a:lnTo>
                <a:lnTo>
                  <a:pt x="892" y="502"/>
                </a:lnTo>
                <a:lnTo>
                  <a:pt x="892" y="488"/>
                </a:lnTo>
                <a:lnTo>
                  <a:pt x="896" y="488"/>
                </a:lnTo>
                <a:lnTo>
                  <a:pt x="896" y="488"/>
                </a:lnTo>
                <a:lnTo>
                  <a:pt x="897" y="488"/>
                </a:lnTo>
                <a:lnTo>
                  <a:pt x="897" y="488"/>
                </a:lnTo>
                <a:lnTo>
                  <a:pt x="897" y="488"/>
                </a:lnTo>
                <a:lnTo>
                  <a:pt x="897" y="488"/>
                </a:lnTo>
                <a:lnTo>
                  <a:pt x="901" y="488"/>
                </a:lnTo>
                <a:lnTo>
                  <a:pt x="901" y="488"/>
                </a:lnTo>
                <a:lnTo>
                  <a:pt x="903" y="488"/>
                </a:lnTo>
                <a:lnTo>
                  <a:pt x="903" y="488"/>
                </a:lnTo>
                <a:lnTo>
                  <a:pt x="909" y="488"/>
                </a:lnTo>
                <a:lnTo>
                  <a:pt x="909" y="488"/>
                </a:lnTo>
                <a:lnTo>
                  <a:pt x="911" y="488"/>
                </a:lnTo>
                <a:lnTo>
                  <a:pt x="911" y="488"/>
                </a:lnTo>
                <a:lnTo>
                  <a:pt x="917" y="488"/>
                </a:lnTo>
                <a:lnTo>
                  <a:pt x="917" y="488"/>
                </a:lnTo>
                <a:lnTo>
                  <a:pt x="917" y="488"/>
                </a:lnTo>
                <a:lnTo>
                  <a:pt x="917" y="488"/>
                </a:lnTo>
                <a:lnTo>
                  <a:pt x="919" y="488"/>
                </a:lnTo>
                <a:lnTo>
                  <a:pt x="919" y="475"/>
                </a:lnTo>
                <a:lnTo>
                  <a:pt x="922" y="475"/>
                </a:lnTo>
                <a:lnTo>
                  <a:pt x="922" y="475"/>
                </a:lnTo>
                <a:lnTo>
                  <a:pt x="930" y="475"/>
                </a:lnTo>
                <a:lnTo>
                  <a:pt x="930" y="475"/>
                </a:lnTo>
                <a:lnTo>
                  <a:pt x="947" y="475"/>
                </a:lnTo>
                <a:lnTo>
                  <a:pt x="947" y="475"/>
                </a:lnTo>
                <a:lnTo>
                  <a:pt x="949" y="475"/>
                </a:lnTo>
                <a:lnTo>
                  <a:pt x="949" y="462"/>
                </a:lnTo>
                <a:lnTo>
                  <a:pt x="976" y="462"/>
                </a:lnTo>
                <a:lnTo>
                  <a:pt x="976" y="462"/>
                </a:lnTo>
                <a:lnTo>
                  <a:pt x="980" y="462"/>
                </a:lnTo>
                <a:lnTo>
                  <a:pt x="980" y="448"/>
                </a:lnTo>
                <a:lnTo>
                  <a:pt x="984" y="448"/>
                </a:lnTo>
                <a:lnTo>
                  <a:pt x="984" y="448"/>
                </a:lnTo>
                <a:lnTo>
                  <a:pt x="988" y="448"/>
                </a:lnTo>
                <a:lnTo>
                  <a:pt x="988" y="448"/>
                </a:lnTo>
                <a:lnTo>
                  <a:pt x="990" y="448"/>
                </a:lnTo>
                <a:lnTo>
                  <a:pt x="990" y="448"/>
                </a:lnTo>
                <a:lnTo>
                  <a:pt x="997" y="448"/>
                </a:lnTo>
                <a:lnTo>
                  <a:pt x="997" y="448"/>
                </a:lnTo>
                <a:lnTo>
                  <a:pt x="1001" y="448"/>
                </a:lnTo>
                <a:lnTo>
                  <a:pt x="1001" y="448"/>
                </a:lnTo>
                <a:lnTo>
                  <a:pt x="1003" y="448"/>
                </a:lnTo>
                <a:lnTo>
                  <a:pt x="1003" y="448"/>
                </a:lnTo>
                <a:lnTo>
                  <a:pt x="1017" y="448"/>
                </a:lnTo>
                <a:lnTo>
                  <a:pt x="1017" y="448"/>
                </a:lnTo>
                <a:lnTo>
                  <a:pt x="1024" y="448"/>
                </a:lnTo>
                <a:lnTo>
                  <a:pt x="1024" y="448"/>
                </a:lnTo>
                <a:lnTo>
                  <a:pt x="1026" y="448"/>
                </a:lnTo>
                <a:lnTo>
                  <a:pt x="1026" y="448"/>
                </a:lnTo>
                <a:lnTo>
                  <a:pt x="1030" y="448"/>
                </a:lnTo>
                <a:lnTo>
                  <a:pt x="1030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8" y="448"/>
                </a:lnTo>
                <a:lnTo>
                  <a:pt x="1038" y="448"/>
                </a:lnTo>
                <a:lnTo>
                  <a:pt x="1040" y="448"/>
                </a:lnTo>
                <a:lnTo>
                  <a:pt x="1040" y="448"/>
                </a:lnTo>
                <a:lnTo>
                  <a:pt x="1040" y="448"/>
                </a:lnTo>
                <a:lnTo>
                  <a:pt x="1040" y="448"/>
                </a:lnTo>
                <a:lnTo>
                  <a:pt x="1043" y="448"/>
                </a:lnTo>
                <a:lnTo>
                  <a:pt x="1043" y="448"/>
                </a:lnTo>
                <a:lnTo>
                  <a:pt x="1043" y="448"/>
                </a:lnTo>
                <a:lnTo>
                  <a:pt x="1043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53" y="448"/>
                </a:lnTo>
                <a:lnTo>
                  <a:pt x="1053" y="448"/>
                </a:lnTo>
                <a:lnTo>
                  <a:pt x="1055" y="448"/>
                </a:lnTo>
                <a:lnTo>
                  <a:pt x="1055" y="448"/>
                </a:lnTo>
                <a:lnTo>
                  <a:pt x="1066" y="448"/>
                </a:lnTo>
                <a:lnTo>
                  <a:pt x="1066" y="448"/>
                </a:lnTo>
                <a:lnTo>
                  <a:pt x="1070" y="448"/>
                </a:lnTo>
                <a:lnTo>
                  <a:pt x="1070" y="448"/>
                </a:lnTo>
                <a:lnTo>
                  <a:pt x="1072" y="448"/>
                </a:lnTo>
                <a:lnTo>
                  <a:pt x="1072" y="448"/>
                </a:lnTo>
                <a:lnTo>
                  <a:pt x="1103" y="448"/>
                </a:lnTo>
                <a:lnTo>
                  <a:pt x="1103" y="448"/>
                </a:lnTo>
                <a:lnTo>
                  <a:pt x="1113" y="448"/>
                </a:lnTo>
                <a:lnTo>
                  <a:pt x="1113" y="448"/>
                </a:lnTo>
                <a:lnTo>
                  <a:pt x="1116" y="448"/>
                </a:lnTo>
                <a:lnTo>
                  <a:pt x="1116" y="448"/>
                </a:lnTo>
                <a:lnTo>
                  <a:pt x="1126" y="448"/>
                </a:lnTo>
                <a:lnTo>
                  <a:pt x="1126" y="448"/>
                </a:lnTo>
                <a:lnTo>
                  <a:pt x="1130" y="448"/>
                </a:lnTo>
                <a:lnTo>
                  <a:pt x="1130" y="433"/>
                </a:lnTo>
                <a:lnTo>
                  <a:pt x="1132" y="433"/>
                </a:lnTo>
                <a:lnTo>
                  <a:pt x="1132" y="433"/>
                </a:lnTo>
                <a:lnTo>
                  <a:pt x="1149" y="433"/>
                </a:lnTo>
                <a:lnTo>
                  <a:pt x="1149" y="419"/>
                </a:lnTo>
                <a:lnTo>
                  <a:pt x="1149" y="419"/>
                </a:lnTo>
                <a:lnTo>
                  <a:pt x="1149" y="419"/>
                </a:lnTo>
                <a:lnTo>
                  <a:pt x="1159" y="419"/>
                </a:lnTo>
                <a:lnTo>
                  <a:pt x="1159" y="419"/>
                </a:lnTo>
                <a:lnTo>
                  <a:pt x="1176" y="419"/>
                </a:lnTo>
                <a:lnTo>
                  <a:pt x="1176" y="419"/>
                </a:lnTo>
                <a:lnTo>
                  <a:pt x="1178" y="419"/>
                </a:lnTo>
                <a:lnTo>
                  <a:pt x="1178" y="419"/>
                </a:lnTo>
                <a:lnTo>
                  <a:pt x="1180" y="419"/>
                </a:lnTo>
                <a:lnTo>
                  <a:pt x="1180" y="419"/>
                </a:lnTo>
                <a:lnTo>
                  <a:pt x="1186" y="419"/>
                </a:lnTo>
                <a:lnTo>
                  <a:pt x="1186" y="419"/>
                </a:lnTo>
                <a:lnTo>
                  <a:pt x="1189" y="419"/>
                </a:lnTo>
                <a:lnTo>
                  <a:pt x="1189" y="419"/>
                </a:lnTo>
                <a:lnTo>
                  <a:pt x="1193" y="419"/>
                </a:lnTo>
                <a:lnTo>
                  <a:pt x="1193" y="419"/>
                </a:lnTo>
                <a:lnTo>
                  <a:pt x="1195" y="419"/>
                </a:lnTo>
                <a:lnTo>
                  <a:pt x="1195" y="404"/>
                </a:lnTo>
                <a:lnTo>
                  <a:pt x="1201" y="404"/>
                </a:lnTo>
                <a:lnTo>
                  <a:pt x="1201" y="404"/>
                </a:lnTo>
                <a:lnTo>
                  <a:pt x="1211" y="404"/>
                </a:lnTo>
                <a:lnTo>
                  <a:pt x="1211" y="404"/>
                </a:lnTo>
                <a:lnTo>
                  <a:pt x="1212" y="404"/>
                </a:lnTo>
                <a:lnTo>
                  <a:pt x="1212" y="404"/>
                </a:lnTo>
                <a:lnTo>
                  <a:pt x="1216" y="404"/>
                </a:lnTo>
                <a:lnTo>
                  <a:pt x="1216" y="404"/>
                </a:lnTo>
                <a:lnTo>
                  <a:pt x="1222" y="404"/>
                </a:lnTo>
                <a:lnTo>
                  <a:pt x="1222" y="404"/>
                </a:lnTo>
                <a:lnTo>
                  <a:pt x="1224" y="404"/>
                </a:lnTo>
                <a:lnTo>
                  <a:pt x="1224" y="404"/>
                </a:lnTo>
                <a:lnTo>
                  <a:pt x="1226" y="404"/>
                </a:lnTo>
                <a:lnTo>
                  <a:pt x="1226" y="404"/>
                </a:lnTo>
                <a:lnTo>
                  <a:pt x="1226" y="404"/>
                </a:lnTo>
                <a:lnTo>
                  <a:pt x="1226" y="404"/>
                </a:lnTo>
                <a:lnTo>
                  <a:pt x="1228" y="404"/>
                </a:lnTo>
                <a:lnTo>
                  <a:pt x="1228" y="404"/>
                </a:lnTo>
                <a:lnTo>
                  <a:pt x="1230" y="404"/>
                </a:lnTo>
                <a:lnTo>
                  <a:pt x="1230" y="404"/>
                </a:lnTo>
                <a:lnTo>
                  <a:pt x="1230" y="404"/>
                </a:lnTo>
                <a:lnTo>
                  <a:pt x="1230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4" y="404"/>
                </a:lnTo>
                <a:lnTo>
                  <a:pt x="1234" y="404"/>
                </a:lnTo>
                <a:lnTo>
                  <a:pt x="1234" y="404"/>
                </a:lnTo>
                <a:lnTo>
                  <a:pt x="1234" y="404"/>
                </a:lnTo>
                <a:lnTo>
                  <a:pt x="1235" y="404"/>
                </a:lnTo>
                <a:lnTo>
                  <a:pt x="1235" y="404"/>
                </a:lnTo>
                <a:lnTo>
                  <a:pt x="1237" y="404"/>
                </a:lnTo>
                <a:lnTo>
                  <a:pt x="1237" y="404"/>
                </a:lnTo>
                <a:lnTo>
                  <a:pt x="1239" y="404"/>
                </a:lnTo>
                <a:lnTo>
                  <a:pt x="1239" y="404"/>
                </a:lnTo>
                <a:lnTo>
                  <a:pt x="1239" y="404"/>
                </a:lnTo>
                <a:lnTo>
                  <a:pt x="1239" y="404"/>
                </a:lnTo>
                <a:lnTo>
                  <a:pt x="1241" y="404"/>
                </a:lnTo>
                <a:lnTo>
                  <a:pt x="1241" y="404"/>
                </a:lnTo>
                <a:lnTo>
                  <a:pt x="1245" y="404"/>
                </a:lnTo>
                <a:lnTo>
                  <a:pt x="1245" y="404"/>
                </a:lnTo>
                <a:lnTo>
                  <a:pt x="1249" y="404"/>
                </a:lnTo>
                <a:lnTo>
                  <a:pt x="1249" y="404"/>
                </a:lnTo>
                <a:lnTo>
                  <a:pt x="1251" y="404"/>
                </a:lnTo>
                <a:lnTo>
                  <a:pt x="1251" y="404"/>
                </a:lnTo>
                <a:lnTo>
                  <a:pt x="1255" y="404"/>
                </a:lnTo>
                <a:lnTo>
                  <a:pt x="1255" y="404"/>
                </a:lnTo>
                <a:lnTo>
                  <a:pt x="1255" y="404"/>
                </a:lnTo>
                <a:lnTo>
                  <a:pt x="1255" y="404"/>
                </a:lnTo>
                <a:lnTo>
                  <a:pt x="1262" y="404"/>
                </a:lnTo>
                <a:lnTo>
                  <a:pt x="1262" y="404"/>
                </a:lnTo>
                <a:lnTo>
                  <a:pt x="1262" y="404"/>
                </a:lnTo>
                <a:lnTo>
                  <a:pt x="1262" y="404"/>
                </a:lnTo>
                <a:lnTo>
                  <a:pt x="1264" y="404"/>
                </a:lnTo>
                <a:lnTo>
                  <a:pt x="1264" y="404"/>
                </a:lnTo>
                <a:lnTo>
                  <a:pt x="1268" y="404"/>
                </a:lnTo>
                <a:lnTo>
                  <a:pt x="1268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2" y="404"/>
                </a:lnTo>
                <a:lnTo>
                  <a:pt x="1272" y="404"/>
                </a:lnTo>
                <a:lnTo>
                  <a:pt x="1274" y="404"/>
                </a:lnTo>
                <a:lnTo>
                  <a:pt x="1274" y="404"/>
                </a:lnTo>
                <a:lnTo>
                  <a:pt x="1285" y="404"/>
                </a:lnTo>
                <a:lnTo>
                  <a:pt x="1285" y="404"/>
                </a:lnTo>
                <a:lnTo>
                  <a:pt x="1295" y="404"/>
                </a:lnTo>
                <a:lnTo>
                  <a:pt x="1295" y="404"/>
                </a:lnTo>
                <a:lnTo>
                  <a:pt x="1297" y="404"/>
                </a:lnTo>
                <a:lnTo>
                  <a:pt x="1297" y="404"/>
                </a:lnTo>
                <a:lnTo>
                  <a:pt x="1301" y="404"/>
                </a:lnTo>
                <a:lnTo>
                  <a:pt x="1301" y="404"/>
                </a:lnTo>
                <a:lnTo>
                  <a:pt x="1305" y="404"/>
                </a:lnTo>
                <a:lnTo>
                  <a:pt x="1305" y="404"/>
                </a:lnTo>
                <a:lnTo>
                  <a:pt x="1308" y="404"/>
                </a:lnTo>
                <a:lnTo>
                  <a:pt x="1308" y="404"/>
                </a:lnTo>
                <a:lnTo>
                  <a:pt x="1310" y="404"/>
                </a:lnTo>
                <a:lnTo>
                  <a:pt x="1310" y="404"/>
                </a:lnTo>
                <a:lnTo>
                  <a:pt x="1314" y="404"/>
                </a:lnTo>
                <a:lnTo>
                  <a:pt x="1314" y="404"/>
                </a:lnTo>
                <a:lnTo>
                  <a:pt x="1316" y="404"/>
                </a:lnTo>
                <a:lnTo>
                  <a:pt x="1316" y="404"/>
                </a:lnTo>
                <a:lnTo>
                  <a:pt x="1322" y="404"/>
                </a:lnTo>
                <a:lnTo>
                  <a:pt x="1322" y="404"/>
                </a:lnTo>
                <a:lnTo>
                  <a:pt x="1341" y="404"/>
                </a:lnTo>
                <a:lnTo>
                  <a:pt x="1341" y="389"/>
                </a:lnTo>
                <a:lnTo>
                  <a:pt x="1362" y="389"/>
                </a:lnTo>
                <a:lnTo>
                  <a:pt x="1362" y="389"/>
                </a:lnTo>
                <a:lnTo>
                  <a:pt x="1368" y="389"/>
                </a:lnTo>
                <a:lnTo>
                  <a:pt x="1368" y="389"/>
                </a:lnTo>
                <a:lnTo>
                  <a:pt x="1372" y="389"/>
                </a:lnTo>
                <a:lnTo>
                  <a:pt x="1372" y="389"/>
                </a:lnTo>
                <a:lnTo>
                  <a:pt x="1391" y="389"/>
                </a:lnTo>
                <a:lnTo>
                  <a:pt x="1391" y="389"/>
                </a:lnTo>
                <a:lnTo>
                  <a:pt x="1401" y="389"/>
                </a:lnTo>
                <a:lnTo>
                  <a:pt x="1401" y="389"/>
                </a:lnTo>
                <a:lnTo>
                  <a:pt x="1405" y="389"/>
                </a:lnTo>
                <a:lnTo>
                  <a:pt x="1405" y="389"/>
                </a:lnTo>
                <a:lnTo>
                  <a:pt x="1405" y="389"/>
                </a:lnTo>
                <a:lnTo>
                  <a:pt x="1405" y="389"/>
                </a:lnTo>
                <a:lnTo>
                  <a:pt x="1414" y="389"/>
                </a:lnTo>
                <a:lnTo>
                  <a:pt x="1414" y="371"/>
                </a:lnTo>
                <a:lnTo>
                  <a:pt x="1414" y="371"/>
                </a:lnTo>
                <a:lnTo>
                  <a:pt x="1414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20" y="371"/>
                </a:lnTo>
                <a:lnTo>
                  <a:pt x="1420" y="371"/>
                </a:lnTo>
                <a:lnTo>
                  <a:pt x="1420" y="371"/>
                </a:lnTo>
                <a:lnTo>
                  <a:pt x="1420" y="371"/>
                </a:lnTo>
                <a:lnTo>
                  <a:pt x="1424" y="371"/>
                </a:lnTo>
                <a:lnTo>
                  <a:pt x="1424" y="371"/>
                </a:lnTo>
                <a:lnTo>
                  <a:pt x="1428" y="371"/>
                </a:lnTo>
                <a:lnTo>
                  <a:pt x="1428" y="371"/>
                </a:lnTo>
                <a:lnTo>
                  <a:pt x="1428" y="371"/>
                </a:lnTo>
                <a:lnTo>
                  <a:pt x="1428" y="371"/>
                </a:lnTo>
                <a:lnTo>
                  <a:pt x="1431" y="371"/>
                </a:lnTo>
                <a:lnTo>
                  <a:pt x="1431" y="371"/>
                </a:lnTo>
                <a:lnTo>
                  <a:pt x="1433" y="371"/>
                </a:lnTo>
                <a:lnTo>
                  <a:pt x="1433" y="371"/>
                </a:lnTo>
                <a:lnTo>
                  <a:pt x="1435" y="371"/>
                </a:lnTo>
                <a:lnTo>
                  <a:pt x="1435" y="371"/>
                </a:lnTo>
                <a:lnTo>
                  <a:pt x="1435" y="371"/>
                </a:lnTo>
                <a:lnTo>
                  <a:pt x="1435" y="371"/>
                </a:lnTo>
                <a:lnTo>
                  <a:pt x="1437" y="371"/>
                </a:lnTo>
                <a:lnTo>
                  <a:pt x="1437" y="371"/>
                </a:lnTo>
                <a:lnTo>
                  <a:pt x="1437" y="371"/>
                </a:lnTo>
                <a:lnTo>
                  <a:pt x="1437" y="371"/>
                </a:lnTo>
                <a:lnTo>
                  <a:pt x="1439" y="371"/>
                </a:lnTo>
                <a:lnTo>
                  <a:pt x="1439" y="371"/>
                </a:lnTo>
                <a:lnTo>
                  <a:pt x="1441" y="371"/>
                </a:lnTo>
                <a:lnTo>
                  <a:pt x="1441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7" y="371"/>
                </a:lnTo>
                <a:lnTo>
                  <a:pt x="1447" y="371"/>
                </a:lnTo>
                <a:lnTo>
                  <a:pt x="1449" y="371"/>
                </a:lnTo>
                <a:lnTo>
                  <a:pt x="1449" y="371"/>
                </a:lnTo>
                <a:lnTo>
                  <a:pt x="1449" y="371"/>
                </a:lnTo>
                <a:lnTo>
                  <a:pt x="1449" y="371"/>
                </a:lnTo>
                <a:lnTo>
                  <a:pt x="1451" y="371"/>
                </a:lnTo>
                <a:lnTo>
                  <a:pt x="1451" y="371"/>
                </a:lnTo>
                <a:lnTo>
                  <a:pt x="1453" y="371"/>
                </a:lnTo>
                <a:lnTo>
                  <a:pt x="1453" y="371"/>
                </a:lnTo>
                <a:lnTo>
                  <a:pt x="1453" y="371"/>
                </a:lnTo>
                <a:lnTo>
                  <a:pt x="1453" y="371"/>
                </a:lnTo>
                <a:lnTo>
                  <a:pt x="1454" y="371"/>
                </a:lnTo>
                <a:lnTo>
                  <a:pt x="1454" y="371"/>
                </a:lnTo>
                <a:lnTo>
                  <a:pt x="1454" y="371"/>
                </a:lnTo>
                <a:lnTo>
                  <a:pt x="1454" y="371"/>
                </a:lnTo>
                <a:lnTo>
                  <a:pt x="1460" y="371"/>
                </a:lnTo>
                <a:lnTo>
                  <a:pt x="1460" y="371"/>
                </a:lnTo>
                <a:lnTo>
                  <a:pt x="1464" y="371"/>
                </a:lnTo>
                <a:lnTo>
                  <a:pt x="1464" y="354"/>
                </a:lnTo>
                <a:lnTo>
                  <a:pt x="1466" y="354"/>
                </a:lnTo>
                <a:lnTo>
                  <a:pt x="1466" y="354"/>
                </a:lnTo>
                <a:lnTo>
                  <a:pt x="1468" y="354"/>
                </a:lnTo>
                <a:lnTo>
                  <a:pt x="1468" y="354"/>
                </a:lnTo>
                <a:lnTo>
                  <a:pt x="1470" y="354"/>
                </a:lnTo>
                <a:lnTo>
                  <a:pt x="1470" y="354"/>
                </a:lnTo>
                <a:lnTo>
                  <a:pt x="1470" y="354"/>
                </a:lnTo>
                <a:lnTo>
                  <a:pt x="1470" y="354"/>
                </a:lnTo>
                <a:lnTo>
                  <a:pt x="1476" y="354"/>
                </a:lnTo>
                <a:lnTo>
                  <a:pt x="1476" y="354"/>
                </a:lnTo>
                <a:lnTo>
                  <a:pt x="1479" y="354"/>
                </a:lnTo>
                <a:lnTo>
                  <a:pt x="1479" y="354"/>
                </a:lnTo>
                <a:lnTo>
                  <a:pt x="1481" y="354"/>
                </a:lnTo>
                <a:lnTo>
                  <a:pt x="1481" y="337"/>
                </a:lnTo>
                <a:lnTo>
                  <a:pt x="1483" y="337"/>
                </a:lnTo>
                <a:lnTo>
                  <a:pt x="1483" y="337"/>
                </a:lnTo>
                <a:lnTo>
                  <a:pt x="1493" y="337"/>
                </a:lnTo>
                <a:lnTo>
                  <a:pt x="1493" y="337"/>
                </a:lnTo>
                <a:lnTo>
                  <a:pt x="1497" y="337"/>
                </a:lnTo>
                <a:lnTo>
                  <a:pt x="1497" y="337"/>
                </a:lnTo>
                <a:lnTo>
                  <a:pt x="1499" y="337"/>
                </a:lnTo>
                <a:lnTo>
                  <a:pt x="1499" y="337"/>
                </a:lnTo>
                <a:lnTo>
                  <a:pt x="1504" y="337"/>
                </a:lnTo>
                <a:lnTo>
                  <a:pt x="1504" y="337"/>
                </a:lnTo>
                <a:lnTo>
                  <a:pt x="1508" y="337"/>
                </a:lnTo>
                <a:lnTo>
                  <a:pt x="1508" y="337"/>
                </a:lnTo>
                <a:lnTo>
                  <a:pt x="1516" y="337"/>
                </a:lnTo>
                <a:lnTo>
                  <a:pt x="1516" y="337"/>
                </a:lnTo>
                <a:lnTo>
                  <a:pt x="1520" y="337"/>
                </a:lnTo>
                <a:lnTo>
                  <a:pt x="1520" y="337"/>
                </a:lnTo>
                <a:lnTo>
                  <a:pt x="1529" y="337"/>
                </a:lnTo>
                <a:lnTo>
                  <a:pt x="1529" y="319"/>
                </a:lnTo>
                <a:lnTo>
                  <a:pt x="1529" y="319"/>
                </a:lnTo>
                <a:lnTo>
                  <a:pt x="1529" y="319"/>
                </a:lnTo>
                <a:lnTo>
                  <a:pt x="1537" y="319"/>
                </a:lnTo>
                <a:lnTo>
                  <a:pt x="1537" y="319"/>
                </a:lnTo>
                <a:lnTo>
                  <a:pt x="1549" y="319"/>
                </a:lnTo>
                <a:lnTo>
                  <a:pt x="1549" y="319"/>
                </a:lnTo>
                <a:lnTo>
                  <a:pt x="1552" y="319"/>
                </a:lnTo>
                <a:lnTo>
                  <a:pt x="1552" y="319"/>
                </a:lnTo>
                <a:lnTo>
                  <a:pt x="1554" y="319"/>
                </a:lnTo>
                <a:lnTo>
                  <a:pt x="1554" y="319"/>
                </a:lnTo>
                <a:lnTo>
                  <a:pt x="1575" y="319"/>
                </a:lnTo>
                <a:lnTo>
                  <a:pt x="1575" y="319"/>
                </a:lnTo>
                <a:lnTo>
                  <a:pt x="1575" y="319"/>
                </a:lnTo>
                <a:lnTo>
                  <a:pt x="1575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81" y="319"/>
                </a:lnTo>
                <a:lnTo>
                  <a:pt x="1581" y="319"/>
                </a:lnTo>
                <a:lnTo>
                  <a:pt x="1581" y="319"/>
                </a:lnTo>
                <a:lnTo>
                  <a:pt x="1581" y="319"/>
                </a:lnTo>
                <a:lnTo>
                  <a:pt x="1585" y="319"/>
                </a:lnTo>
                <a:lnTo>
                  <a:pt x="1585" y="319"/>
                </a:lnTo>
                <a:lnTo>
                  <a:pt x="1591" y="319"/>
                </a:lnTo>
                <a:lnTo>
                  <a:pt x="1591" y="319"/>
                </a:lnTo>
                <a:lnTo>
                  <a:pt x="1598" y="319"/>
                </a:lnTo>
                <a:lnTo>
                  <a:pt x="1598" y="319"/>
                </a:lnTo>
                <a:lnTo>
                  <a:pt x="1598" y="319"/>
                </a:lnTo>
                <a:lnTo>
                  <a:pt x="1598" y="319"/>
                </a:lnTo>
                <a:lnTo>
                  <a:pt x="1600" y="319"/>
                </a:lnTo>
                <a:lnTo>
                  <a:pt x="1600" y="319"/>
                </a:lnTo>
                <a:lnTo>
                  <a:pt x="1602" y="319"/>
                </a:lnTo>
                <a:lnTo>
                  <a:pt x="1602" y="319"/>
                </a:lnTo>
                <a:lnTo>
                  <a:pt x="1602" y="319"/>
                </a:lnTo>
                <a:lnTo>
                  <a:pt x="1602" y="319"/>
                </a:lnTo>
                <a:lnTo>
                  <a:pt x="1604" y="319"/>
                </a:lnTo>
                <a:lnTo>
                  <a:pt x="1604" y="319"/>
                </a:lnTo>
                <a:lnTo>
                  <a:pt x="1608" y="319"/>
                </a:lnTo>
                <a:lnTo>
                  <a:pt x="1608" y="319"/>
                </a:lnTo>
                <a:lnTo>
                  <a:pt x="1616" y="319"/>
                </a:lnTo>
                <a:lnTo>
                  <a:pt x="1616" y="319"/>
                </a:lnTo>
                <a:lnTo>
                  <a:pt x="1620" y="319"/>
                </a:lnTo>
                <a:lnTo>
                  <a:pt x="1620" y="319"/>
                </a:lnTo>
                <a:lnTo>
                  <a:pt x="1622" y="319"/>
                </a:lnTo>
                <a:lnTo>
                  <a:pt x="1622" y="300"/>
                </a:lnTo>
                <a:lnTo>
                  <a:pt x="1622" y="300"/>
                </a:lnTo>
                <a:lnTo>
                  <a:pt x="1622" y="300"/>
                </a:lnTo>
                <a:lnTo>
                  <a:pt x="1623" y="300"/>
                </a:lnTo>
                <a:lnTo>
                  <a:pt x="1623" y="300"/>
                </a:lnTo>
                <a:lnTo>
                  <a:pt x="1623" y="300"/>
                </a:lnTo>
                <a:lnTo>
                  <a:pt x="1623" y="300"/>
                </a:lnTo>
                <a:lnTo>
                  <a:pt x="1625" y="300"/>
                </a:lnTo>
                <a:lnTo>
                  <a:pt x="1625" y="300"/>
                </a:lnTo>
                <a:lnTo>
                  <a:pt x="1629" y="300"/>
                </a:lnTo>
                <a:lnTo>
                  <a:pt x="1629" y="300"/>
                </a:lnTo>
                <a:lnTo>
                  <a:pt x="1629" y="300"/>
                </a:lnTo>
                <a:lnTo>
                  <a:pt x="1629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5" y="300"/>
                </a:lnTo>
                <a:lnTo>
                  <a:pt x="1635" y="300"/>
                </a:lnTo>
                <a:lnTo>
                  <a:pt x="1635" y="300"/>
                </a:lnTo>
                <a:lnTo>
                  <a:pt x="1635" y="300"/>
                </a:lnTo>
                <a:lnTo>
                  <a:pt x="1637" y="300"/>
                </a:lnTo>
                <a:lnTo>
                  <a:pt x="1637" y="300"/>
                </a:lnTo>
                <a:lnTo>
                  <a:pt x="1639" y="300"/>
                </a:lnTo>
                <a:lnTo>
                  <a:pt x="1639" y="300"/>
                </a:lnTo>
                <a:lnTo>
                  <a:pt x="1641" y="300"/>
                </a:lnTo>
                <a:lnTo>
                  <a:pt x="1641" y="300"/>
                </a:lnTo>
                <a:lnTo>
                  <a:pt x="1641" y="300"/>
                </a:lnTo>
                <a:lnTo>
                  <a:pt x="1641" y="300"/>
                </a:lnTo>
                <a:lnTo>
                  <a:pt x="1643" y="300"/>
                </a:lnTo>
                <a:lnTo>
                  <a:pt x="1643" y="300"/>
                </a:lnTo>
                <a:lnTo>
                  <a:pt x="1645" y="300"/>
                </a:lnTo>
                <a:lnTo>
                  <a:pt x="1645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50" y="300"/>
                </a:lnTo>
                <a:lnTo>
                  <a:pt x="1650" y="300"/>
                </a:lnTo>
                <a:lnTo>
                  <a:pt x="1652" y="300"/>
                </a:lnTo>
                <a:lnTo>
                  <a:pt x="1652" y="300"/>
                </a:lnTo>
                <a:lnTo>
                  <a:pt x="1652" y="300"/>
                </a:lnTo>
                <a:lnTo>
                  <a:pt x="1652" y="300"/>
                </a:lnTo>
                <a:lnTo>
                  <a:pt x="1654" y="300"/>
                </a:lnTo>
                <a:lnTo>
                  <a:pt x="1654" y="300"/>
                </a:lnTo>
                <a:lnTo>
                  <a:pt x="1654" y="300"/>
                </a:lnTo>
                <a:lnTo>
                  <a:pt x="1654" y="300"/>
                </a:lnTo>
                <a:lnTo>
                  <a:pt x="1660" y="300"/>
                </a:lnTo>
                <a:lnTo>
                  <a:pt x="1660" y="300"/>
                </a:lnTo>
                <a:lnTo>
                  <a:pt x="1664" y="300"/>
                </a:lnTo>
                <a:lnTo>
                  <a:pt x="1664" y="300"/>
                </a:lnTo>
                <a:lnTo>
                  <a:pt x="1670" y="300"/>
                </a:lnTo>
                <a:lnTo>
                  <a:pt x="1670" y="300"/>
                </a:lnTo>
                <a:lnTo>
                  <a:pt x="1671" y="300"/>
                </a:lnTo>
                <a:lnTo>
                  <a:pt x="1671" y="300"/>
                </a:lnTo>
                <a:lnTo>
                  <a:pt x="1679" y="300"/>
                </a:lnTo>
                <a:lnTo>
                  <a:pt x="1679" y="300"/>
                </a:lnTo>
                <a:lnTo>
                  <a:pt x="1683" y="300"/>
                </a:lnTo>
                <a:lnTo>
                  <a:pt x="1683" y="300"/>
                </a:lnTo>
                <a:lnTo>
                  <a:pt x="1691" y="300"/>
                </a:lnTo>
                <a:lnTo>
                  <a:pt x="1691" y="300"/>
                </a:lnTo>
                <a:lnTo>
                  <a:pt x="1691" y="300"/>
                </a:lnTo>
                <a:lnTo>
                  <a:pt x="1691" y="300"/>
                </a:lnTo>
                <a:lnTo>
                  <a:pt x="1693" y="300"/>
                </a:lnTo>
                <a:lnTo>
                  <a:pt x="1693" y="300"/>
                </a:lnTo>
                <a:lnTo>
                  <a:pt x="1695" y="300"/>
                </a:lnTo>
                <a:lnTo>
                  <a:pt x="1695" y="300"/>
                </a:lnTo>
                <a:lnTo>
                  <a:pt x="1698" y="300"/>
                </a:lnTo>
                <a:lnTo>
                  <a:pt x="1698" y="300"/>
                </a:lnTo>
                <a:lnTo>
                  <a:pt x="1700" y="300"/>
                </a:lnTo>
                <a:lnTo>
                  <a:pt x="1700" y="300"/>
                </a:lnTo>
                <a:lnTo>
                  <a:pt x="1702" y="300"/>
                </a:lnTo>
                <a:lnTo>
                  <a:pt x="1702" y="300"/>
                </a:lnTo>
                <a:lnTo>
                  <a:pt x="1706" y="300"/>
                </a:lnTo>
                <a:lnTo>
                  <a:pt x="1706" y="300"/>
                </a:lnTo>
                <a:lnTo>
                  <a:pt x="1708" y="300"/>
                </a:lnTo>
                <a:lnTo>
                  <a:pt x="1708" y="300"/>
                </a:lnTo>
                <a:lnTo>
                  <a:pt x="1710" y="300"/>
                </a:lnTo>
                <a:lnTo>
                  <a:pt x="1710" y="300"/>
                </a:lnTo>
                <a:lnTo>
                  <a:pt x="1710" y="300"/>
                </a:lnTo>
                <a:lnTo>
                  <a:pt x="1710" y="300"/>
                </a:lnTo>
                <a:lnTo>
                  <a:pt x="1712" y="300"/>
                </a:lnTo>
                <a:lnTo>
                  <a:pt x="1712" y="300"/>
                </a:lnTo>
                <a:lnTo>
                  <a:pt x="1714" y="300"/>
                </a:lnTo>
                <a:lnTo>
                  <a:pt x="1714" y="300"/>
                </a:lnTo>
                <a:lnTo>
                  <a:pt x="1714" y="300"/>
                </a:lnTo>
                <a:lnTo>
                  <a:pt x="1714" y="300"/>
                </a:lnTo>
                <a:lnTo>
                  <a:pt x="1716" y="300"/>
                </a:lnTo>
                <a:lnTo>
                  <a:pt x="1716" y="300"/>
                </a:lnTo>
                <a:lnTo>
                  <a:pt x="1716" y="300"/>
                </a:lnTo>
                <a:lnTo>
                  <a:pt x="1716" y="300"/>
                </a:lnTo>
                <a:lnTo>
                  <a:pt x="1719" y="300"/>
                </a:lnTo>
                <a:lnTo>
                  <a:pt x="1719" y="300"/>
                </a:lnTo>
                <a:lnTo>
                  <a:pt x="1719" y="300"/>
                </a:lnTo>
                <a:lnTo>
                  <a:pt x="1719" y="300"/>
                </a:lnTo>
                <a:lnTo>
                  <a:pt x="1721" y="300"/>
                </a:lnTo>
                <a:lnTo>
                  <a:pt x="1721" y="300"/>
                </a:lnTo>
                <a:lnTo>
                  <a:pt x="1733" y="300"/>
                </a:lnTo>
                <a:lnTo>
                  <a:pt x="1733" y="300"/>
                </a:lnTo>
                <a:lnTo>
                  <a:pt x="1737" y="300"/>
                </a:lnTo>
                <a:lnTo>
                  <a:pt x="1737" y="300"/>
                </a:lnTo>
                <a:lnTo>
                  <a:pt x="1737" y="300"/>
                </a:lnTo>
                <a:lnTo>
                  <a:pt x="1737" y="300"/>
                </a:lnTo>
                <a:lnTo>
                  <a:pt x="1739" y="300"/>
                </a:lnTo>
                <a:lnTo>
                  <a:pt x="1739" y="300"/>
                </a:lnTo>
                <a:lnTo>
                  <a:pt x="1743" y="300"/>
                </a:lnTo>
                <a:lnTo>
                  <a:pt x="1743" y="300"/>
                </a:lnTo>
                <a:lnTo>
                  <a:pt x="1744" y="300"/>
                </a:lnTo>
                <a:lnTo>
                  <a:pt x="1744" y="300"/>
                </a:lnTo>
                <a:lnTo>
                  <a:pt x="1744" y="300"/>
                </a:lnTo>
                <a:lnTo>
                  <a:pt x="1744" y="300"/>
                </a:lnTo>
                <a:lnTo>
                  <a:pt x="1752" y="300"/>
                </a:lnTo>
                <a:lnTo>
                  <a:pt x="1752" y="300"/>
                </a:lnTo>
                <a:lnTo>
                  <a:pt x="1760" y="300"/>
                </a:lnTo>
                <a:lnTo>
                  <a:pt x="1760" y="300"/>
                </a:lnTo>
                <a:lnTo>
                  <a:pt x="1760" y="300"/>
                </a:lnTo>
                <a:lnTo>
                  <a:pt x="1760" y="300"/>
                </a:lnTo>
                <a:lnTo>
                  <a:pt x="1762" y="300"/>
                </a:lnTo>
                <a:lnTo>
                  <a:pt x="1762" y="300"/>
                </a:lnTo>
                <a:lnTo>
                  <a:pt x="1768" y="300"/>
                </a:lnTo>
                <a:lnTo>
                  <a:pt x="1768" y="279"/>
                </a:lnTo>
                <a:lnTo>
                  <a:pt x="1769" y="279"/>
                </a:lnTo>
                <a:lnTo>
                  <a:pt x="1769" y="279"/>
                </a:lnTo>
                <a:lnTo>
                  <a:pt x="1775" y="279"/>
                </a:lnTo>
                <a:lnTo>
                  <a:pt x="1775" y="279"/>
                </a:lnTo>
                <a:lnTo>
                  <a:pt x="1787" y="279"/>
                </a:lnTo>
                <a:lnTo>
                  <a:pt x="1787" y="279"/>
                </a:lnTo>
                <a:lnTo>
                  <a:pt x="1792" y="279"/>
                </a:lnTo>
                <a:lnTo>
                  <a:pt x="1792" y="279"/>
                </a:lnTo>
                <a:lnTo>
                  <a:pt x="1798" y="279"/>
                </a:lnTo>
                <a:lnTo>
                  <a:pt x="1798" y="279"/>
                </a:lnTo>
                <a:lnTo>
                  <a:pt x="1802" y="279"/>
                </a:lnTo>
                <a:lnTo>
                  <a:pt x="1802" y="279"/>
                </a:lnTo>
                <a:lnTo>
                  <a:pt x="1806" y="279"/>
                </a:lnTo>
                <a:lnTo>
                  <a:pt x="1806" y="279"/>
                </a:lnTo>
                <a:lnTo>
                  <a:pt x="1808" y="279"/>
                </a:lnTo>
                <a:lnTo>
                  <a:pt x="1808" y="279"/>
                </a:lnTo>
                <a:lnTo>
                  <a:pt x="1814" y="279"/>
                </a:lnTo>
                <a:lnTo>
                  <a:pt x="1814" y="279"/>
                </a:lnTo>
                <a:lnTo>
                  <a:pt x="1814" y="279"/>
                </a:lnTo>
                <a:lnTo>
                  <a:pt x="1814" y="279"/>
                </a:lnTo>
                <a:lnTo>
                  <a:pt x="1819" y="279"/>
                </a:lnTo>
                <a:lnTo>
                  <a:pt x="1819" y="279"/>
                </a:lnTo>
                <a:lnTo>
                  <a:pt x="1819" y="279"/>
                </a:lnTo>
                <a:lnTo>
                  <a:pt x="1819" y="279"/>
                </a:lnTo>
                <a:lnTo>
                  <a:pt x="1825" y="279"/>
                </a:lnTo>
                <a:lnTo>
                  <a:pt x="1825" y="279"/>
                </a:lnTo>
                <a:lnTo>
                  <a:pt x="1825" y="279"/>
                </a:lnTo>
                <a:lnTo>
                  <a:pt x="1825" y="279"/>
                </a:lnTo>
                <a:lnTo>
                  <a:pt x="1827" y="279"/>
                </a:lnTo>
                <a:lnTo>
                  <a:pt x="1827" y="279"/>
                </a:lnTo>
                <a:lnTo>
                  <a:pt x="1829" y="279"/>
                </a:lnTo>
                <a:lnTo>
                  <a:pt x="1829" y="279"/>
                </a:lnTo>
                <a:lnTo>
                  <a:pt x="1829" y="279"/>
                </a:lnTo>
                <a:lnTo>
                  <a:pt x="1829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5" y="279"/>
                </a:lnTo>
                <a:lnTo>
                  <a:pt x="1835" y="279"/>
                </a:lnTo>
                <a:lnTo>
                  <a:pt x="1837" y="279"/>
                </a:lnTo>
                <a:lnTo>
                  <a:pt x="1837" y="279"/>
                </a:lnTo>
                <a:lnTo>
                  <a:pt x="1839" y="279"/>
                </a:lnTo>
                <a:lnTo>
                  <a:pt x="1839" y="279"/>
                </a:lnTo>
                <a:lnTo>
                  <a:pt x="1840" y="279"/>
                </a:lnTo>
                <a:lnTo>
                  <a:pt x="1840" y="279"/>
                </a:lnTo>
                <a:lnTo>
                  <a:pt x="1840" y="279"/>
                </a:lnTo>
                <a:lnTo>
                  <a:pt x="1840" y="279"/>
                </a:lnTo>
                <a:lnTo>
                  <a:pt x="1842" y="279"/>
                </a:lnTo>
                <a:lnTo>
                  <a:pt x="1842" y="279"/>
                </a:lnTo>
                <a:lnTo>
                  <a:pt x="1862" y="279"/>
                </a:lnTo>
                <a:lnTo>
                  <a:pt x="1862" y="279"/>
                </a:lnTo>
                <a:lnTo>
                  <a:pt x="1864" y="279"/>
                </a:lnTo>
                <a:lnTo>
                  <a:pt x="1864" y="279"/>
                </a:lnTo>
                <a:lnTo>
                  <a:pt x="1867" y="279"/>
                </a:lnTo>
                <a:lnTo>
                  <a:pt x="1867" y="254"/>
                </a:lnTo>
                <a:lnTo>
                  <a:pt x="1867" y="254"/>
                </a:lnTo>
                <a:lnTo>
                  <a:pt x="1867" y="254"/>
                </a:lnTo>
                <a:lnTo>
                  <a:pt x="1879" y="254"/>
                </a:lnTo>
                <a:lnTo>
                  <a:pt x="1879" y="254"/>
                </a:lnTo>
                <a:lnTo>
                  <a:pt x="1885" y="254"/>
                </a:lnTo>
                <a:lnTo>
                  <a:pt x="1885" y="254"/>
                </a:lnTo>
                <a:lnTo>
                  <a:pt x="1887" y="254"/>
                </a:lnTo>
                <a:lnTo>
                  <a:pt x="1887" y="254"/>
                </a:lnTo>
                <a:lnTo>
                  <a:pt x="1889" y="254"/>
                </a:lnTo>
                <a:lnTo>
                  <a:pt x="1889" y="254"/>
                </a:lnTo>
                <a:lnTo>
                  <a:pt x="1898" y="254"/>
                </a:lnTo>
                <a:lnTo>
                  <a:pt x="1898" y="254"/>
                </a:lnTo>
                <a:lnTo>
                  <a:pt x="1906" y="254"/>
                </a:lnTo>
                <a:lnTo>
                  <a:pt x="1906" y="254"/>
                </a:lnTo>
                <a:lnTo>
                  <a:pt x="1912" y="254"/>
                </a:lnTo>
                <a:lnTo>
                  <a:pt x="1912" y="254"/>
                </a:lnTo>
                <a:lnTo>
                  <a:pt x="1915" y="254"/>
                </a:lnTo>
                <a:lnTo>
                  <a:pt x="1915" y="254"/>
                </a:lnTo>
                <a:lnTo>
                  <a:pt x="1917" y="254"/>
                </a:lnTo>
                <a:lnTo>
                  <a:pt x="1917" y="254"/>
                </a:lnTo>
                <a:lnTo>
                  <a:pt x="1921" y="254"/>
                </a:lnTo>
                <a:lnTo>
                  <a:pt x="1921" y="254"/>
                </a:lnTo>
                <a:lnTo>
                  <a:pt x="1923" y="254"/>
                </a:lnTo>
                <a:lnTo>
                  <a:pt x="1923" y="254"/>
                </a:lnTo>
                <a:lnTo>
                  <a:pt x="1933" y="254"/>
                </a:lnTo>
                <a:lnTo>
                  <a:pt x="1933" y="254"/>
                </a:lnTo>
                <a:lnTo>
                  <a:pt x="1935" y="254"/>
                </a:lnTo>
                <a:lnTo>
                  <a:pt x="1935" y="254"/>
                </a:lnTo>
                <a:lnTo>
                  <a:pt x="1938" y="254"/>
                </a:lnTo>
                <a:lnTo>
                  <a:pt x="1938" y="231"/>
                </a:lnTo>
                <a:lnTo>
                  <a:pt x="1940" y="231"/>
                </a:lnTo>
                <a:lnTo>
                  <a:pt x="1940" y="231"/>
                </a:lnTo>
                <a:lnTo>
                  <a:pt x="1940" y="231"/>
                </a:lnTo>
                <a:lnTo>
                  <a:pt x="1940" y="231"/>
                </a:lnTo>
                <a:lnTo>
                  <a:pt x="1946" y="231"/>
                </a:lnTo>
                <a:lnTo>
                  <a:pt x="1946" y="231"/>
                </a:lnTo>
                <a:lnTo>
                  <a:pt x="1946" y="231"/>
                </a:lnTo>
                <a:lnTo>
                  <a:pt x="1946" y="231"/>
                </a:lnTo>
                <a:lnTo>
                  <a:pt x="1952" y="231"/>
                </a:lnTo>
                <a:lnTo>
                  <a:pt x="1952" y="231"/>
                </a:lnTo>
                <a:lnTo>
                  <a:pt x="1960" y="231"/>
                </a:lnTo>
                <a:lnTo>
                  <a:pt x="1960" y="231"/>
                </a:lnTo>
                <a:lnTo>
                  <a:pt x="1961" y="231"/>
                </a:lnTo>
                <a:lnTo>
                  <a:pt x="1961" y="231"/>
                </a:lnTo>
                <a:lnTo>
                  <a:pt x="1963" y="231"/>
                </a:lnTo>
                <a:lnTo>
                  <a:pt x="1963" y="231"/>
                </a:lnTo>
                <a:lnTo>
                  <a:pt x="1979" y="231"/>
                </a:lnTo>
                <a:lnTo>
                  <a:pt x="1979" y="231"/>
                </a:lnTo>
                <a:lnTo>
                  <a:pt x="1979" y="231"/>
                </a:lnTo>
                <a:lnTo>
                  <a:pt x="1979" y="204"/>
                </a:lnTo>
                <a:lnTo>
                  <a:pt x="1985" y="204"/>
                </a:lnTo>
                <a:lnTo>
                  <a:pt x="1985" y="204"/>
                </a:lnTo>
                <a:lnTo>
                  <a:pt x="1985" y="204"/>
                </a:lnTo>
                <a:lnTo>
                  <a:pt x="1985" y="204"/>
                </a:lnTo>
                <a:lnTo>
                  <a:pt x="1986" y="204"/>
                </a:lnTo>
                <a:lnTo>
                  <a:pt x="1986" y="204"/>
                </a:lnTo>
                <a:lnTo>
                  <a:pt x="1986" y="204"/>
                </a:lnTo>
                <a:lnTo>
                  <a:pt x="1986" y="204"/>
                </a:lnTo>
                <a:lnTo>
                  <a:pt x="1992" y="204"/>
                </a:lnTo>
                <a:lnTo>
                  <a:pt x="1992" y="204"/>
                </a:lnTo>
                <a:lnTo>
                  <a:pt x="1994" y="204"/>
                </a:lnTo>
                <a:lnTo>
                  <a:pt x="1994" y="204"/>
                </a:lnTo>
                <a:lnTo>
                  <a:pt x="2000" y="204"/>
                </a:lnTo>
                <a:lnTo>
                  <a:pt x="2000" y="204"/>
                </a:lnTo>
                <a:lnTo>
                  <a:pt x="2010" y="204"/>
                </a:lnTo>
                <a:lnTo>
                  <a:pt x="2010" y="204"/>
                </a:lnTo>
                <a:lnTo>
                  <a:pt x="2013" y="204"/>
                </a:lnTo>
                <a:lnTo>
                  <a:pt x="2013" y="204"/>
                </a:lnTo>
                <a:lnTo>
                  <a:pt x="2019" y="204"/>
                </a:lnTo>
                <a:lnTo>
                  <a:pt x="2019" y="204"/>
                </a:lnTo>
                <a:lnTo>
                  <a:pt x="2025" y="204"/>
                </a:lnTo>
                <a:lnTo>
                  <a:pt x="2025" y="204"/>
                </a:lnTo>
                <a:lnTo>
                  <a:pt x="2025" y="204"/>
                </a:lnTo>
                <a:lnTo>
                  <a:pt x="2025" y="204"/>
                </a:lnTo>
                <a:lnTo>
                  <a:pt x="2029" y="204"/>
                </a:lnTo>
                <a:lnTo>
                  <a:pt x="2029" y="204"/>
                </a:lnTo>
                <a:lnTo>
                  <a:pt x="2029" y="204"/>
                </a:lnTo>
                <a:lnTo>
                  <a:pt x="2029" y="204"/>
                </a:lnTo>
                <a:lnTo>
                  <a:pt x="2031" y="204"/>
                </a:lnTo>
                <a:lnTo>
                  <a:pt x="2031" y="204"/>
                </a:lnTo>
                <a:lnTo>
                  <a:pt x="2031" y="204"/>
                </a:lnTo>
                <a:lnTo>
                  <a:pt x="2031" y="204"/>
                </a:lnTo>
                <a:lnTo>
                  <a:pt x="2033" y="204"/>
                </a:lnTo>
                <a:lnTo>
                  <a:pt x="2033" y="204"/>
                </a:lnTo>
                <a:lnTo>
                  <a:pt x="2033" y="204"/>
                </a:lnTo>
                <a:lnTo>
                  <a:pt x="2033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2" y="204"/>
                </a:lnTo>
                <a:lnTo>
                  <a:pt x="2042" y="204"/>
                </a:lnTo>
                <a:lnTo>
                  <a:pt x="2042" y="204"/>
                </a:lnTo>
                <a:lnTo>
                  <a:pt x="2042" y="204"/>
                </a:lnTo>
                <a:lnTo>
                  <a:pt x="2046" y="204"/>
                </a:lnTo>
                <a:lnTo>
                  <a:pt x="2046" y="204"/>
                </a:lnTo>
                <a:lnTo>
                  <a:pt x="2048" y="204"/>
                </a:lnTo>
                <a:lnTo>
                  <a:pt x="2048" y="204"/>
                </a:lnTo>
                <a:lnTo>
                  <a:pt x="2052" y="204"/>
                </a:lnTo>
                <a:lnTo>
                  <a:pt x="2052" y="204"/>
                </a:lnTo>
                <a:lnTo>
                  <a:pt x="2054" y="204"/>
                </a:lnTo>
                <a:lnTo>
                  <a:pt x="2054" y="204"/>
                </a:lnTo>
                <a:lnTo>
                  <a:pt x="2054" y="204"/>
                </a:lnTo>
                <a:lnTo>
                  <a:pt x="2054" y="204"/>
                </a:lnTo>
                <a:lnTo>
                  <a:pt x="2058" y="204"/>
                </a:lnTo>
                <a:lnTo>
                  <a:pt x="2058" y="204"/>
                </a:lnTo>
                <a:lnTo>
                  <a:pt x="2061" y="204"/>
                </a:lnTo>
                <a:lnTo>
                  <a:pt x="2061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9" y="204"/>
                </a:lnTo>
                <a:lnTo>
                  <a:pt x="2069" y="204"/>
                </a:lnTo>
                <a:lnTo>
                  <a:pt x="2069" y="204"/>
                </a:lnTo>
                <a:lnTo>
                  <a:pt x="2069" y="204"/>
                </a:lnTo>
                <a:lnTo>
                  <a:pt x="2073" y="204"/>
                </a:lnTo>
                <a:lnTo>
                  <a:pt x="2073" y="204"/>
                </a:lnTo>
                <a:lnTo>
                  <a:pt x="2077" y="204"/>
                </a:lnTo>
                <a:lnTo>
                  <a:pt x="2077" y="204"/>
                </a:lnTo>
                <a:lnTo>
                  <a:pt x="2077" y="204"/>
                </a:lnTo>
                <a:lnTo>
                  <a:pt x="2077" y="204"/>
                </a:lnTo>
                <a:lnTo>
                  <a:pt x="2081" y="204"/>
                </a:lnTo>
                <a:lnTo>
                  <a:pt x="2081" y="204"/>
                </a:lnTo>
                <a:lnTo>
                  <a:pt x="2084" y="204"/>
                </a:lnTo>
                <a:lnTo>
                  <a:pt x="2084" y="204"/>
                </a:lnTo>
                <a:lnTo>
                  <a:pt x="2086" y="204"/>
                </a:lnTo>
                <a:lnTo>
                  <a:pt x="2086" y="204"/>
                </a:lnTo>
                <a:lnTo>
                  <a:pt x="2086" y="204"/>
                </a:lnTo>
                <a:lnTo>
                  <a:pt x="2086" y="204"/>
                </a:lnTo>
                <a:lnTo>
                  <a:pt x="2092" y="204"/>
                </a:lnTo>
                <a:lnTo>
                  <a:pt x="2092" y="204"/>
                </a:lnTo>
                <a:lnTo>
                  <a:pt x="2107" y="204"/>
                </a:lnTo>
                <a:lnTo>
                  <a:pt x="2107" y="204"/>
                </a:lnTo>
                <a:lnTo>
                  <a:pt x="2109" y="204"/>
                </a:lnTo>
                <a:lnTo>
                  <a:pt x="2109" y="204"/>
                </a:lnTo>
                <a:lnTo>
                  <a:pt x="2113" y="204"/>
                </a:lnTo>
                <a:lnTo>
                  <a:pt x="2113" y="204"/>
                </a:lnTo>
                <a:lnTo>
                  <a:pt x="2115" y="204"/>
                </a:lnTo>
                <a:lnTo>
                  <a:pt x="2115" y="204"/>
                </a:lnTo>
                <a:lnTo>
                  <a:pt x="2121" y="204"/>
                </a:lnTo>
                <a:lnTo>
                  <a:pt x="2121" y="204"/>
                </a:lnTo>
                <a:lnTo>
                  <a:pt x="2123" y="204"/>
                </a:lnTo>
                <a:lnTo>
                  <a:pt x="2123" y="204"/>
                </a:lnTo>
                <a:lnTo>
                  <a:pt x="2123" y="204"/>
                </a:lnTo>
                <a:lnTo>
                  <a:pt x="2123" y="204"/>
                </a:lnTo>
                <a:lnTo>
                  <a:pt x="2132" y="204"/>
                </a:lnTo>
                <a:lnTo>
                  <a:pt x="2132" y="204"/>
                </a:lnTo>
                <a:lnTo>
                  <a:pt x="2132" y="204"/>
                </a:lnTo>
                <a:lnTo>
                  <a:pt x="2132" y="204"/>
                </a:lnTo>
                <a:lnTo>
                  <a:pt x="2152" y="204"/>
                </a:lnTo>
                <a:lnTo>
                  <a:pt x="2152" y="204"/>
                </a:lnTo>
                <a:lnTo>
                  <a:pt x="2167" y="204"/>
                </a:lnTo>
                <a:lnTo>
                  <a:pt x="2167" y="204"/>
                </a:lnTo>
                <a:lnTo>
                  <a:pt x="2175" y="204"/>
                </a:lnTo>
                <a:lnTo>
                  <a:pt x="2175" y="204"/>
                </a:lnTo>
                <a:lnTo>
                  <a:pt x="2177" y="204"/>
                </a:lnTo>
                <a:lnTo>
                  <a:pt x="2177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84" y="204"/>
                </a:lnTo>
                <a:lnTo>
                  <a:pt x="2184" y="204"/>
                </a:lnTo>
                <a:lnTo>
                  <a:pt x="2192" y="204"/>
                </a:lnTo>
                <a:lnTo>
                  <a:pt x="2192" y="204"/>
                </a:lnTo>
                <a:lnTo>
                  <a:pt x="2194" y="204"/>
                </a:lnTo>
                <a:lnTo>
                  <a:pt x="2194" y="204"/>
                </a:lnTo>
                <a:lnTo>
                  <a:pt x="2200" y="204"/>
                </a:lnTo>
                <a:lnTo>
                  <a:pt x="2200" y="204"/>
                </a:lnTo>
                <a:lnTo>
                  <a:pt x="2200" y="204"/>
                </a:lnTo>
                <a:lnTo>
                  <a:pt x="2200" y="204"/>
                </a:lnTo>
                <a:lnTo>
                  <a:pt x="2202" y="204"/>
                </a:lnTo>
                <a:lnTo>
                  <a:pt x="2202" y="204"/>
                </a:lnTo>
                <a:lnTo>
                  <a:pt x="2202" y="204"/>
                </a:lnTo>
                <a:lnTo>
                  <a:pt x="2202" y="204"/>
                </a:lnTo>
                <a:lnTo>
                  <a:pt x="2207" y="204"/>
                </a:lnTo>
                <a:lnTo>
                  <a:pt x="2207" y="204"/>
                </a:lnTo>
                <a:lnTo>
                  <a:pt x="2209" y="204"/>
                </a:lnTo>
                <a:lnTo>
                  <a:pt x="2209" y="204"/>
                </a:lnTo>
                <a:lnTo>
                  <a:pt x="2217" y="204"/>
                </a:lnTo>
                <a:lnTo>
                  <a:pt x="2217" y="204"/>
                </a:lnTo>
                <a:lnTo>
                  <a:pt x="2217" y="204"/>
                </a:lnTo>
                <a:lnTo>
                  <a:pt x="2217" y="204"/>
                </a:lnTo>
                <a:lnTo>
                  <a:pt x="2221" y="204"/>
                </a:lnTo>
                <a:lnTo>
                  <a:pt x="2221" y="204"/>
                </a:lnTo>
                <a:lnTo>
                  <a:pt x="2223" y="204"/>
                </a:lnTo>
                <a:lnTo>
                  <a:pt x="2223" y="204"/>
                </a:lnTo>
                <a:lnTo>
                  <a:pt x="2225" y="204"/>
                </a:lnTo>
                <a:lnTo>
                  <a:pt x="2225" y="204"/>
                </a:lnTo>
                <a:lnTo>
                  <a:pt x="2228" y="204"/>
                </a:lnTo>
                <a:lnTo>
                  <a:pt x="2228" y="204"/>
                </a:lnTo>
                <a:lnTo>
                  <a:pt x="2228" y="204"/>
                </a:lnTo>
                <a:lnTo>
                  <a:pt x="2228" y="204"/>
                </a:lnTo>
                <a:lnTo>
                  <a:pt x="2230" y="204"/>
                </a:lnTo>
                <a:lnTo>
                  <a:pt x="2230" y="204"/>
                </a:lnTo>
                <a:lnTo>
                  <a:pt x="2230" y="204"/>
                </a:lnTo>
                <a:lnTo>
                  <a:pt x="2230" y="204"/>
                </a:lnTo>
                <a:lnTo>
                  <a:pt x="2234" y="204"/>
                </a:lnTo>
                <a:lnTo>
                  <a:pt x="2234" y="204"/>
                </a:lnTo>
                <a:lnTo>
                  <a:pt x="2236" y="204"/>
                </a:lnTo>
                <a:lnTo>
                  <a:pt x="2236" y="171"/>
                </a:lnTo>
                <a:lnTo>
                  <a:pt x="2236" y="171"/>
                </a:lnTo>
                <a:lnTo>
                  <a:pt x="2236" y="171"/>
                </a:lnTo>
                <a:lnTo>
                  <a:pt x="2240" y="171"/>
                </a:lnTo>
                <a:lnTo>
                  <a:pt x="2240" y="137"/>
                </a:lnTo>
                <a:lnTo>
                  <a:pt x="2244" y="137"/>
                </a:lnTo>
                <a:lnTo>
                  <a:pt x="2244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8" y="137"/>
                </a:lnTo>
                <a:lnTo>
                  <a:pt x="2248" y="137"/>
                </a:lnTo>
                <a:lnTo>
                  <a:pt x="2248" y="137"/>
                </a:lnTo>
                <a:lnTo>
                  <a:pt x="2248" y="137"/>
                </a:lnTo>
                <a:lnTo>
                  <a:pt x="2250" y="137"/>
                </a:lnTo>
                <a:lnTo>
                  <a:pt x="2250" y="137"/>
                </a:lnTo>
                <a:lnTo>
                  <a:pt x="2253" y="137"/>
                </a:lnTo>
                <a:lnTo>
                  <a:pt x="2253" y="137"/>
                </a:lnTo>
                <a:lnTo>
                  <a:pt x="2259" y="137"/>
                </a:lnTo>
                <a:lnTo>
                  <a:pt x="2259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5" y="137"/>
                </a:lnTo>
                <a:lnTo>
                  <a:pt x="2265" y="137"/>
                </a:lnTo>
                <a:lnTo>
                  <a:pt x="2265" y="137"/>
                </a:lnTo>
                <a:lnTo>
                  <a:pt x="2265" y="137"/>
                </a:lnTo>
                <a:lnTo>
                  <a:pt x="2269" y="137"/>
                </a:lnTo>
                <a:lnTo>
                  <a:pt x="2269" y="137"/>
                </a:lnTo>
                <a:lnTo>
                  <a:pt x="2273" y="137"/>
                </a:lnTo>
                <a:lnTo>
                  <a:pt x="2273" y="137"/>
                </a:lnTo>
                <a:lnTo>
                  <a:pt x="2276" y="137"/>
                </a:lnTo>
                <a:lnTo>
                  <a:pt x="2276" y="137"/>
                </a:lnTo>
                <a:lnTo>
                  <a:pt x="2278" y="137"/>
                </a:lnTo>
                <a:lnTo>
                  <a:pt x="2278" y="137"/>
                </a:lnTo>
                <a:lnTo>
                  <a:pt x="2284" y="137"/>
                </a:lnTo>
                <a:lnTo>
                  <a:pt x="2284" y="137"/>
                </a:lnTo>
                <a:lnTo>
                  <a:pt x="2286" y="137"/>
                </a:lnTo>
                <a:lnTo>
                  <a:pt x="2286" y="137"/>
                </a:lnTo>
                <a:lnTo>
                  <a:pt x="2288" y="137"/>
                </a:lnTo>
                <a:lnTo>
                  <a:pt x="2288" y="137"/>
                </a:lnTo>
                <a:lnTo>
                  <a:pt x="2290" y="137"/>
                </a:lnTo>
                <a:lnTo>
                  <a:pt x="2290" y="137"/>
                </a:lnTo>
                <a:lnTo>
                  <a:pt x="2309" y="137"/>
                </a:lnTo>
                <a:lnTo>
                  <a:pt x="2309" y="137"/>
                </a:lnTo>
                <a:lnTo>
                  <a:pt x="2309" y="137"/>
                </a:lnTo>
                <a:lnTo>
                  <a:pt x="2309" y="137"/>
                </a:lnTo>
                <a:lnTo>
                  <a:pt x="2315" y="137"/>
                </a:lnTo>
                <a:lnTo>
                  <a:pt x="2315" y="137"/>
                </a:lnTo>
                <a:lnTo>
                  <a:pt x="2315" y="137"/>
                </a:lnTo>
                <a:lnTo>
                  <a:pt x="2315" y="137"/>
                </a:lnTo>
                <a:lnTo>
                  <a:pt x="2344" y="137"/>
                </a:lnTo>
                <a:lnTo>
                  <a:pt x="2344" y="137"/>
                </a:lnTo>
                <a:lnTo>
                  <a:pt x="2359" y="137"/>
                </a:lnTo>
                <a:lnTo>
                  <a:pt x="2359" y="137"/>
                </a:lnTo>
                <a:lnTo>
                  <a:pt x="2361" y="137"/>
                </a:lnTo>
                <a:lnTo>
                  <a:pt x="2361" y="137"/>
                </a:lnTo>
                <a:lnTo>
                  <a:pt x="2371" y="137"/>
                </a:lnTo>
                <a:lnTo>
                  <a:pt x="2371" y="137"/>
                </a:lnTo>
                <a:lnTo>
                  <a:pt x="2378" y="137"/>
                </a:lnTo>
                <a:lnTo>
                  <a:pt x="2378" y="137"/>
                </a:lnTo>
                <a:lnTo>
                  <a:pt x="2380" y="137"/>
                </a:lnTo>
                <a:lnTo>
                  <a:pt x="2380" y="137"/>
                </a:lnTo>
                <a:lnTo>
                  <a:pt x="2394" y="137"/>
                </a:lnTo>
                <a:lnTo>
                  <a:pt x="2394" y="137"/>
                </a:lnTo>
                <a:lnTo>
                  <a:pt x="2396" y="137"/>
                </a:lnTo>
                <a:lnTo>
                  <a:pt x="2396" y="137"/>
                </a:lnTo>
                <a:lnTo>
                  <a:pt x="2396" y="137"/>
                </a:lnTo>
                <a:lnTo>
                  <a:pt x="2396" y="137"/>
                </a:lnTo>
                <a:lnTo>
                  <a:pt x="2397" y="137"/>
                </a:lnTo>
                <a:lnTo>
                  <a:pt x="2397" y="137"/>
                </a:lnTo>
                <a:lnTo>
                  <a:pt x="2401" y="137"/>
                </a:lnTo>
                <a:lnTo>
                  <a:pt x="2401" y="137"/>
                </a:lnTo>
                <a:lnTo>
                  <a:pt x="2403" y="137"/>
                </a:lnTo>
                <a:lnTo>
                  <a:pt x="2403" y="137"/>
                </a:lnTo>
                <a:lnTo>
                  <a:pt x="2415" y="137"/>
                </a:lnTo>
                <a:lnTo>
                  <a:pt x="2415" y="137"/>
                </a:lnTo>
                <a:lnTo>
                  <a:pt x="2417" y="137"/>
                </a:lnTo>
                <a:lnTo>
                  <a:pt x="2417" y="137"/>
                </a:lnTo>
                <a:lnTo>
                  <a:pt x="2419" y="137"/>
                </a:lnTo>
                <a:lnTo>
                  <a:pt x="2419" y="137"/>
                </a:lnTo>
                <a:lnTo>
                  <a:pt x="2419" y="137"/>
                </a:lnTo>
                <a:lnTo>
                  <a:pt x="2419" y="137"/>
                </a:lnTo>
                <a:lnTo>
                  <a:pt x="2426" y="137"/>
                </a:lnTo>
                <a:lnTo>
                  <a:pt x="2426" y="137"/>
                </a:lnTo>
                <a:lnTo>
                  <a:pt x="2434" y="137"/>
                </a:lnTo>
                <a:lnTo>
                  <a:pt x="2434" y="137"/>
                </a:lnTo>
                <a:lnTo>
                  <a:pt x="2434" y="137"/>
                </a:lnTo>
                <a:lnTo>
                  <a:pt x="2434" y="137"/>
                </a:lnTo>
                <a:lnTo>
                  <a:pt x="2440" y="137"/>
                </a:lnTo>
                <a:lnTo>
                  <a:pt x="2440" y="137"/>
                </a:lnTo>
                <a:lnTo>
                  <a:pt x="2442" y="137"/>
                </a:lnTo>
                <a:lnTo>
                  <a:pt x="2442" y="137"/>
                </a:lnTo>
                <a:lnTo>
                  <a:pt x="2444" y="137"/>
                </a:lnTo>
                <a:lnTo>
                  <a:pt x="2444" y="137"/>
                </a:lnTo>
                <a:lnTo>
                  <a:pt x="2446" y="137"/>
                </a:lnTo>
                <a:lnTo>
                  <a:pt x="2446" y="137"/>
                </a:lnTo>
                <a:lnTo>
                  <a:pt x="2449" y="137"/>
                </a:lnTo>
                <a:lnTo>
                  <a:pt x="2449" y="137"/>
                </a:lnTo>
                <a:lnTo>
                  <a:pt x="2453" y="137"/>
                </a:lnTo>
                <a:lnTo>
                  <a:pt x="2453" y="137"/>
                </a:lnTo>
                <a:lnTo>
                  <a:pt x="2453" y="137"/>
                </a:lnTo>
                <a:lnTo>
                  <a:pt x="2453" y="137"/>
                </a:lnTo>
                <a:lnTo>
                  <a:pt x="2467" y="137"/>
                </a:lnTo>
                <a:lnTo>
                  <a:pt x="2467" y="137"/>
                </a:lnTo>
                <a:lnTo>
                  <a:pt x="2469" y="137"/>
                </a:lnTo>
                <a:lnTo>
                  <a:pt x="2469" y="137"/>
                </a:lnTo>
                <a:lnTo>
                  <a:pt x="2472" y="137"/>
                </a:lnTo>
                <a:lnTo>
                  <a:pt x="2472" y="137"/>
                </a:lnTo>
                <a:lnTo>
                  <a:pt x="2472" y="137"/>
                </a:lnTo>
                <a:lnTo>
                  <a:pt x="2472" y="137"/>
                </a:lnTo>
                <a:lnTo>
                  <a:pt x="2484" y="137"/>
                </a:lnTo>
                <a:lnTo>
                  <a:pt x="2484" y="137"/>
                </a:lnTo>
                <a:lnTo>
                  <a:pt x="2484" y="137"/>
                </a:lnTo>
                <a:lnTo>
                  <a:pt x="2484" y="137"/>
                </a:lnTo>
                <a:lnTo>
                  <a:pt x="2486" y="137"/>
                </a:lnTo>
                <a:lnTo>
                  <a:pt x="2486" y="137"/>
                </a:lnTo>
                <a:lnTo>
                  <a:pt x="2497" y="137"/>
                </a:lnTo>
                <a:lnTo>
                  <a:pt x="2497" y="137"/>
                </a:lnTo>
                <a:lnTo>
                  <a:pt x="2503" y="137"/>
                </a:lnTo>
                <a:lnTo>
                  <a:pt x="2503" y="137"/>
                </a:lnTo>
                <a:lnTo>
                  <a:pt x="2507" y="137"/>
                </a:lnTo>
                <a:lnTo>
                  <a:pt x="2507" y="137"/>
                </a:lnTo>
                <a:lnTo>
                  <a:pt x="2513" y="137"/>
                </a:lnTo>
                <a:lnTo>
                  <a:pt x="2513" y="137"/>
                </a:lnTo>
                <a:lnTo>
                  <a:pt x="2513" y="137"/>
                </a:lnTo>
                <a:lnTo>
                  <a:pt x="2513" y="137"/>
                </a:lnTo>
                <a:lnTo>
                  <a:pt x="2518" y="137"/>
                </a:lnTo>
                <a:lnTo>
                  <a:pt x="2518" y="137"/>
                </a:lnTo>
                <a:lnTo>
                  <a:pt x="2518" y="137"/>
                </a:lnTo>
                <a:lnTo>
                  <a:pt x="2518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8" y="137"/>
                </a:lnTo>
                <a:lnTo>
                  <a:pt x="2528" y="137"/>
                </a:lnTo>
                <a:lnTo>
                  <a:pt x="2528" y="137"/>
                </a:lnTo>
                <a:lnTo>
                  <a:pt x="2528" y="137"/>
                </a:lnTo>
                <a:lnTo>
                  <a:pt x="2532" y="137"/>
                </a:lnTo>
                <a:lnTo>
                  <a:pt x="2532" y="137"/>
                </a:lnTo>
                <a:lnTo>
                  <a:pt x="2536" y="137"/>
                </a:lnTo>
                <a:lnTo>
                  <a:pt x="2536" y="87"/>
                </a:lnTo>
                <a:lnTo>
                  <a:pt x="2538" y="87"/>
                </a:lnTo>
                <a:lnTo>
                  <a:pt x="2538" y="87"/>
                </a:lnTo>
                <a:lnTo>
                  <a:pt x="2542" y="87"/>
                </a:lnTo>
                <a:lnTo>
                  <a:pt x="2542" y="87"/>
                </a:lnTo>
                <a:lnTo>
                  <a:pt x="2545" y="87"/>
                </a:lnTo>
                <a:lnTo>
                  <a:pt x="2545" y="87"/>
                </a:lnTo>
                <a:lnTo>
                  <a:pt x="2553" y="87"/>
                </a:lnTo>
                <a:lnTo>
                  <a:pt x="2553" y="87"/>
                </a:lnTo>
                <a:lnTo>
                  <a:pt x="2559" y="87"/>
                </a:lnTo>
                <a:lnTo>
                  <a:pt x="2559" y="87"/>
                </a:lnTo>
                <a:lnTo>
                  <a:pt x="2563" y="87"/>
                </a:lnTo>
                <a:lnTo>
                  <a:pt x="2563" y="87"/>
                </a:lnTo>
                <a:lnTo>
                  <a:pt x="2563" y="87"/>
                </a:lnTo>
                <a:lnTo>
                  <a:pt x="2563" y="87"/>
                </a:lnTo>
                <a:lnTo>
                  <a:pt x="2570" y="87"/>
                </a:lnTo>
                <a:lnTo>
                  <a:pt x="2570" y="87"/>
                </a:lnTo>
                <a:lnTo>
                  <a:pt x="2574" y="87"/>
                </a:lnTo>
                <a:lnTo>
                  <a:pt x="2574" y="87"/>
                </a:lnTo>
                <a:lnTo>
                  <a:pt x="2576" y="87"/>
                </a:lnTo>
                <a:lnTo>
                  <a:pt x="2576" y="87"/>
                </a:lnTo>
                <a:lnTo>
                  <a:pt x="2582" y="87"/>
                </a:lnTo>
                <a:lnTo>
                  <a:pt x="2582" y="87"/>
                </a:lnTo>
                <a:lnTo>
                  <a:pt x="2584" y="87"/>
                </a:lnTo>
                <a:lnTo>
                  <a:pt x="2584" y="87"/>
                </a:lnTo>
                <a:lnTo>
                  <a:pt x="2591" y="87"/>
                </a:lnTo>
                <a:lnTo>
                  <a:pt x="2591" y="87"/>
                </a:lnTo>
                <a:lnTo>
                  <a:pt x="2593" y="87"/>
                </a:lnTo>
                <a:lnTo>
                  <a:pt x="2593" y="87"/>
                </a:lnTo>
                <a:lnTo>
                  <a:pt x="2595" y="87"/>
                </a:lnTo>
                <a:lnTo>
                  <a:pt x="2595" y="87"/>
                </a:lnTo>
                <a:lnTo>
                  <a:pt x="2603" y="87"/>
                </a:lnTo>
                <a:lnTo>
                  <a:pt x="2603" y="87"/>
                </a:lnTo>
                <a:lnTo>
                  <a:pt x="2605" y="87"/>
                </a:lnTo>
                <a:lnTo>
                  <a:pt x="2605" y="87"/>
                </a:lnTo>
                <a:lnTo>
                  <a:pt x="2607" y="87"/>
                </a:lnTo>
                <a:lnTo>
                  <a:pt x="2607" y="87"/>
                </a:lnTo>
                <a:lnTo>
                  <a:pt x="2607" y="87"/>
                </a:lnTo>
                <a:lnTo>
                  <a:pt x="2607" y="87"/>
                </a:lnTo>
                <a:lnTo>
                  <a:pt x="2609" y="87"/>
                </a:lnTo>
                <a:lnTo>
                  <a:pt x="2609" y="87"/>
                </a:lnTo>
                <a:lnTo>
                  <a:pt x="2622" y="87"/>
                </a:lnTo>
                <a:lnTo>
                  <a:pt x="2622" y="87"/>
                </a:lnTo>
                <a:lnTo>
                  <a:pt x="2628" y="87"/>
                </a:lnTo>
                <a:lnTo>
                  <a:pt x="2628" y="87"/>
                </a:lnTo>
                <a:lnTo>
                  <a:pt x="2630" y="87"/>
                </a:lnTo>
                <a:lnTo>
                  <a:pt x="2630" y="87"/>
                </a:lnTo>
                <a:lnTo>
                  <a:pt x="2630" y="87"/>
                </a:lnTo>
                <a:lnTo>
                  <a:pt x="2630" y="87"/>
                </a:lnTo>
                <a:lnTo>
                  <a:pt x="2636" y="87"/>
                </a:lnTo>
                <a:lnTo>
                  <a:pt x="2636" y="87"/>
                </a:lnTo>
                <a:lnTo>
                  <a:pt x="2636" y="87"/>
                </a:lnTo>
                <a:lnTo>
                  <a:pt x="2636" y="87"/>
                </a:lnTo>
                <a:lnTo>
                  <a:pt x="2639" y="87"/>
                </a:lnTo>
                <a:lnTo>
                  <a:pt x="2639" y="87"/>
                </a:lnTo>
                <a:lnTo>
                  <a:pt x="2639" y="87"/>
                </a:lnTo>
                <a:lnTo>
                  <a:pt x="2639" y="87"/>
                </a:lnTo>
                <a:lnTo>
                  <a:pt x="2647" y="87"/>
                </a:lnTo>
                <a:lnTo>
                  <a:pt x="2647" y="87"/>
                </a:lnTo>
                <a:lnTo>
                  <a:pt x="2647" y="87"/>
                </a:lnTo>
                <a:lnTo>
                  <a:pt x="2647" y="87"/>
                </a:lnTo>
                <a:lnTo>
                  <a:pt x="2649" y="87"/>
                </a:lnTo>
                <a:lnTo>
                  <a:pt x="2649" y="87"/>
                </a:lnTo>
                <a:lnTo>
                  <a:pt x="2655" y="87"/>
                </a:lnTo>
                <a:lnTo>
                  <a:pt x="2655" y="87"/>
                </a:lnTo>
                <a:lnTo>
                  <a:pt x="2655" y="87"/>
                </a:lnTo>
                <a:lnTo>
                  <a:pt x="2655" y="87"/>
                </a:lnTo>
                <a:lnTo>
                  <a:pt x="2655" y="87"/>
                </a:lnTo>
                <a:lnTo>
                  <a:pt x="2655" y="87"/>
                </a:lnTo>
                <a:lnTo>
                  <a:pt x="2657" y="87"/>
                </a:lnTo>
                <a:lnTo>
                  <a:pt x="2657" y="87"/>
                </a:lnTo>
                <a:lnTo>
                  <a:pt x="2661" y="87"/>
                </a:lnTo>
                <a:lnTo>
                  <a:pt x="2661" y="87"/>
                </a:lnTo>
                <a:lnTo>
                  <a:pt x="2663" y="87"/>
                </a:lnTo>
                <a:lnTo>
                  <a:pt x="2663" y="87"/>
                </a:lnTo>
                <a:lnTo>
                  <a:pt x="2663" y="87"/>
                </a:lnTo>
                <a:lnTo>
                  <a:pt x="2663" y="87"/>
                </a:lnTo>
                <a:lnTo>
                  <a:pt x="2663" y="87"/>
                </a:lnTo>
                <a:lnTo>
                  <a:pt x="2663" y="87"/>
                </a:lnTo>
                <a:lnTo>
                  <a:pt x="2664" y="87"/>
                </a:lnTo>
                <a:lnTo>
                  <a:pt x="2664" y="87"/>
                </a:lnTo>
                <a:lnTo>
                  <a:pt x="2664" y="87"/>
                </a:lnTo>
                <a:lnTo>
                  <a:pt x="2664" y="87"/>
                </a:lnTo>
                <a:lnTo>
                  <a:pt x="2664" y="87"/>
                </a:lnTo>
                <a:lnTo>
                  <a:pt x="2664" y="87"/>
                </a:lnTo>
                <a:lnTo>
                  <a:pt x="2666" y="87"/>
                </a:lnTo>
                <a:lnTo>
                  <a:pt x="2666" y="87"/>
                </a:lnTo>
                <a:lnTo>
                  <a:pt x="2672" y="87"/>
                </a:lnTo>
                <a:lnTo>
                  <a:pt x="2672" y="87"/>
                </a:lnTo>
                <a:lnTo>
                  <a:pt x="2674" y="87"/>
                </a:lnTo>
                <a:lnTo>
                  <a:pt x="2674" y="87"/>
                </a:lnTo>
                <a:lnTo>
                  <a:pt x="2676" y="87"/>
                </a:lnTo>
                <a:lnTo>
                  <a:pt x="2676" y="87"/>
                </a:lnTo>
                <a:lnTo>
                  <a:pt x="2676" y="87"/>
                </a:lnTo>
                <a:lnTo>
                  <a:pt x="2676" y="87"/>
                </a:lnTo>
                <a:lnTo>
                  <a:pt x="2682" y="87"/>
                </a:lnTo>
                <a:lnTo>
                  <a:pt x="2682" y="87"/>
                </a:lnTo>
                <a:lnTo>
                  <a:pt x="2682" y="87"/>
                </a:lnTo>
                <a:lnTo>
                  <a:pt x="2682" y="87"/>
                </a:lnTo>
                <a:lnTo>
                  <a:pt x="2684" y="87"/>
                </a:lnTo>
                <a:lnTo>
                  <a:pt x="2684" y="87"/>
                </a:lnTo>
                <a:lnTo>
                  <a:pt x="2686" y="87"/>
                </a:lnTo>
                <a:lnTo>
                  <a:pt x="2686" y="87"/>
                </a:lnTo>
                <a:lnTo>
                  <a:pt x="2686" y="87"/>
                </a:lnTo>
                <a:lnTo>
                  <a:pt x="2686" y="87"/>
                </a:lnTo>
                <a:lnTo>
                  <a:pt x="2691" y="87"/>
                </a:lnTo>
                <a:lnTo>
                  <a:pt x="2691" y="87"/>
                </a:lnTo>
                <a:lnTo>
                  <a:pt x="2695" y="87"/>
                </a:lnTo>
                <a:lnTo>
                  <a:pt x="2695" y="87"/>
                </a:lnTo>
                <a:lnTo>
                  <a:pt x="2701" y="87"/>
                </a:lnTo>
                <a:lnTo>
                  <a:pt x="2701" y="87"/>
                </a:lnTo>
                <a:lnTo>
                  <a:pt x="2703" y="87"/>
                </a:lnTo>
                <a:lnTo>
                  <a:pt x="2703" y="87"/>
                </a:lnTo>
                <a:lnTo>
                  <a:pt x="2709" y="87"/>
                </a:lnTo>
                <a:lnTo>
                  <a:pt x="2709" y="87"/>
                </a:lnTo>
                <a:lnTo>
                  <a:pt x="2709" y="87"/>
                </a:lnTo>
                <a:lnTo>
                  <a:pt x="2709" y="87"/>
                </a:lnTo>
                <a:lnTo>
                  <a:pt x="2711" y="87"/>
                </a:lnTo>
                <a:lnTo>
                  <a:pt x="2711" y="87"/>
                </a:lnTo>
                <a:lnTo>
                  <a:pt x="2720" y="87"/>
                </a:lnTo>
                <a:lnTo>
                  <a:pt x="2720" y="87"/>
                </a:lnTo>
                <a:lnTo>
                  <a:pt x="2724" y="87"/>
                </a:lnTo>
                <a:lnTo>
                  <a:pt x="2724" y="87"/>
                </a:lnTo>
                <a:lnTo>
                  <a:pt x="2730" y="87"/>
                </a:lnTo>
                <a:lnTo>
                  <a:pt x="2730" y="87"/>
                </a:lnTo>
                <a:lnTo>
                  <a:pt x="2732" y="87"/>
                </a:lnTo>
                <a:lnTo>
                  <a:pt x="2732" y="87"/>
                </a:lnTo>
                <a:lnTo>
                  <a:pt x="2732" y="87"/>
                </a:lnTo>
                <a:lnTo>
                  <a:pt x="2732" y="87"/>
                </a:lnTo>
                <a:lnTo>
                  <a:pt x="2737" y="87"/>
                </a:lnTo>
                <a:lnTo>
                  <a:pt x="2737" y="87"/>
                </a:lnTo>
                <a:lnTo>
                  <a:pt x="2739" y="87"/>
                </a:lnTo>
                <a:lnTo>
                  <a:pt x="2739" y="87"/>
                </a:lnTo>
                <a:lnTo>
                  <a:pt x="2741" y="87"/>
                </a:lnTo>
                <a:lnTo>
                  <a:pt x="2741" y="87"/>
                </a:lnTo>
                <a:lnTo>
                  <a:pt x="2743" y="87"/>
                </a:lnTo>
                <a:lnTo>
                  <a:pt x="2743" y="0"/>
                </a:lnTo>
                <a:lnTo>
                  <a:pt x="2745" y="0"/>
                </a:lnTo>
                <a:lnTo>
                  <a:pt x="2745" y="0"/>
                </a:lnTo>
                <a:lnTo>
                  <a:pt x="2747" y="0"/>
                </a:lnTo>
                <a:lnTo>
                  <a:pt x="2747" y="0"/>
                </a:lnTo>
                <a:lnTo>
                  <a:pt x="2753" y="0"/>
                </a:lnTo>
                <a:lnTo>
                  <a:pt x="2753" y="0"/>
                </a:lnTo>
                <a:lnTo>
                  <a:pt x="2753" y="0"/>
                </a:lnTo>
                <a:lnTo>
                  <a:pt x="2753" y="0"/>
                </a:lnTo>
                <a:lnTo>
                  <a:pt x="2755" y="0"/>
                </a:lnTo>
                <a:lnTo>
                  <a:pt x="2755" y="0"/>
                </a:lnTo>
                <a:lnTo>
                  <a:pt x="2760" y="0"/>
                </a:lnTo>
                <a:lnTo>
                  <a:pt x="2760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4" y="0"/>
                </a:lnTo>
                <a:lnTo>
                  <a:pt x="2764" y="0"/>
                </a:lnTo>
                <a:lnTo>
                  <a:pt x="2780" y="0"/>
                </a:lnTo>
                <a:lnTo>
                  <a:pt x="2780" y="0"/>
                </a:lnTo>
                <a:lnTo>
                  <a:pt x="2782" y="0"/>
                </a:lnTo>
                <a:lnTo>
                  <a:pt x="2782" y="0"/>
                </a:lnTo>
                <a:lnTo>
                  <a:pt x="2782" y="0"/>
                </a:lnTo>
                <a:lnTo>
                  <a:pt x="2782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803" y="0"/>
                </a:lnTo>
                <a:lnTo>
                  <a:pt x="2803" y="0"/>
                </a:lnTo>
                <a:lnTo>
                  <a:pt x="2810" y="0"/>
                </a:lnTo>
                <a:lnTo>
                  <a:pt x="2810" y="0"/>
                </a:lnTo>
                <a:lnTo>
                  <a:pt x="2814" y="0"/>
                </a:lnTo>
                <a:lnTo>
                  <a:pt x="2814" y="0"/>
                </a:lnTo>
                <a:lnTo>
                  <a:pt x="2820" y="0"/>
                </a:lnTo>
                <a:lnTo>
                  <a:pt x="2820" y="0"/>
                </a:lnTo>
                <a:lnTo>
                  <a:pt x="2824" y="0"/>
                </a:lnTo>
                <a:lnTo>
                  <a:pt x="2824" y="0"/>
                </a:lnTo>
                <a:lnTo>
                  <a:pt x="2828" y="0"/>
                </a:lnTo>
                <a:lnTo>
                  <a:pt x="2828" y="0"/>
                </a:lnTo>
                <a:lnTo>
                  <a:pt x="2828" y="0"/>
                </a:lnTo>
                <a:lnTo>
                  <a:pt x="2828" y="0"/>
                </a:lnTo>
                <a:lnTo>
                  <a:pt x="2832" y="0"/>
                </a:lnTo>
                <a:lnTo>
                  <a:pt x="2832" y="0"/>
                </a:lnTo>
                <a:lnTo>
                  <a:pt x="2833" y="0"/>
                </a:lnTo>
                <a:lnTo>
                  <a:pt x="2833" y="0"/>
                </a:lnTo>
                <a:lnTo>
                  <a:pt x="2833" y="0"/>
                </a:lnTo>
                <a:lnTo>
                  <a:pt x="2833" y="0"/>
                </a:lnTo>
                <a:lnTo>
                  <a:pt x="2839" y="0"/>
                </a:lnTo>
                <a:lnTo>
                  <a:pt x="2839" y="0"/>
                </a:lnTo>
                <a:lnTo>
                  <a:pt x="2841" y="0"/>
                </a:lnTo>
                <a:lnTo>
                  <a:pt x="2841" y="0"/>
                </a:lnTo>
                <a:lnTo>
                  <a:pt x="2851" y="0"/>
                </a:lnTo>
                <a:lnTo>
                  <a:pt x="2851" y="0"/>
                </a:lnTo>
                <a:lnTo>
                  <a:pt x="2853" y="0"/>
                </a:lnTo>
                <a:lnTo>
                  <a:pt x="2853" y="0"/>
                </a:lnTo>
                <a:lnTo>
                  <a:pt x="2855" y="0"/>
                </a:lnTo>
                <a:lnTo>
                  <a:pt x="2855" y="0"/>
                </a:lnTo>
                <a:lnTo>
                  <a:pt x="2858" y="0"/>
                </a:lnTo>
                <a:lnTo>
                  <a:pt x="2858" y="0"/>
                </a:lnTo>
                <a:lnTo>
                  <a:pt x="2862" y="0"/>
                </a:lnTo>
                <a:lnTo>
                  <a:pt x="2862" y="0"/>
                </a:lnTo>
                <a:lnTo>
                  <a:pt x="2864" y="0"/>
                </a:lnTo>
                <a:lnTo>
                  <a:pt x="2864" y="0"/>
                </a:lnTo>
                <a:lnTo>
                  <a:pt x="2866" y="0"/>
                </a:lnTo>
                <a:lnTo>
                  <a:pt x="2866" y="0"/>
                </a:lnTo>
                <a:lnTo>
                  <a:pt x="2868" y="0"/>
                </a:lnTo>
                <a:lnTo>
                  <a:pt x="2868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8" y="0"/>
                </a:lnTo>
                <a:lnTo>
                  <a:pt x="2878" y="0"/>
                </a:lnTo>
                <a:lnTo>
                  <a:pt x="2885" y="0"/>
                </a:lnTo>
                <a:lnTo>
                  <a:pt x="2885" y="0"/>
                </a:lnTo>
                <a:lnTo>
                  <a:pt x="2893" y="0"/>
                </a:lnTo>
                <a:lnTo>
                  <a:pt x="2893" y="0"/>
                </a:lnTo>
                <a:lnTo>
                  <a:pt x="2893" y="0"/>
                </a:lnTo>
                <a:lnTo>
                  <a:pt x="2893" y="0"/>
                </a:lnTo>
                <a:lnTo>
                  <a:pt x="2895" y="0"/>
                </a:lnTo>
                <a:lnTo>
                  <a:pt x="2895" y="0"/>
                </a:lnTo>
                <a:lnTo>
                  <a:pt x="2897" y="0"/>
                </a:lnTo>
                <a:lnTo>
                  <a:pt x="2897" y="0"/>
                </a:lnTo>
                <a:lnTo>
                  <a:pt x="2899" y="0"/>
                </a:lnTo>
                <a:lnTo>
                  <a:pt x="2899" y="0"/>
                </a:lnTo>
                <a:lnTo>
                  <a:pt x="2899" y="0"/>
                </a:lnTo>
                <a:lnTo>
                  <a:pt x="2899" y="0"/>
                </a:lnTo>
                <a:lnTo>
                  <a:pt x="2901" y="0"/>
                </a:lnTo>
                <a:lnTo>
                  <a:pt x="2901" y="0"/>
                </a:lnTo>
                <a:lnTo>
                  <a:pt x="2901" y="0"/>
                </a:lnTo>
                <a:lnTo>
                  <a:pt x="2901" y="0"/>
                </a:lnTo>
                <a:lnTo>
                  <a:pt x="2903" y="0"/>
                </a:lnTo>
                <a:lnTo>
                  <a:pt x="2903" y="0"/>
                </a:lnTo>
                <a:lnTo>
                  <a:pt x="2906" y="0"/>
                </a:lnTo>
                <a:lnTo>
                  <a:pt x="2906" y="0"/>
                </a:lnTo>
                <a:lnTo>
                  <a:pt x="2916" y="0"/>
                </a:lnTo>
                <a:lnTo>
                  <a:pt x="2916" y="0"/>
                </a:lnTo>
                <a:lnTo>
                  <a:pt x="2916" y="0"/>
                </a:lnTo>
                <a:lnTo>
                  <a:pt x="2916" y="0"/>
                </a:lnTo>
                <a:lnTo>
                  <a:pt x="2920" y="0"/>
                </a:lnTo>
                <a:lnTo>
                  <a:pt x="2920" y="0"/>
                </a:lnTo>
                <a:lnTo>
                  <a:pt x="2926" y="0"/>
                </a:lnTo>
                <a:lnTo>
                  <a:pt x="2926" y="0"/>
                </a:lnTo>
                <a:lnTo>
                  <a:pt x="2935" y="0"/>
                </a:lnTo>
                <a:lnTo>
                  <a:pt x="2935" y="0"/>
                </a:lnTo>
                <a:lnTo>
                  <a:pt x="2939" y="0"/>
                </a:lnTo>
                <a:lnTo>
                  <a:pt x="2939" y="0"/>
                </a:lnTo>
                <a:lnTo>
                  <a:pt x="2941" y="0"/>
                </a:lnTo>
                <a:lnTo>
                  <a:pt x="2941" y="0"/>
                </a:lnTo>
                <a:lnTo>
                  <a:pt x="2941" y="0"/>
                </a:lnTo>
                <a:lnTo>
                  <a:pt x="2941" y="0"/>
                </a:lnTo>
                <a:lnTo>
                  <a:pt x="2945" y="0"/>
                </a:lnTo>
                <a:lnTo>
                  <a:pt x="2945" y="0"/>
                </a:lnTo>
                <a:lnTo>
                  <a:pt x="2947" y="0"/>
                </a:lnTo>
                <a:lnTo>
                  <a:pt x="2947" y="0"/>
                </a:lnTo>
                <a:lnTo>
                  <a:pt x="2947" y="0"/>
                </a:lnTo>
                <a:lnTo>
                  <a:pt x="2947" y="0"/>
                </a:lnTo>
                <a:lnTo>
                  <a:pt x="2949" y="0"/>
                </a:lnTo>
                <a:lnTo>
                  <a:pt x="2949" y="0"/>
                </a:lnTo>
                <a:lnTo>
                  <a:pt x="2956" y="0"/>
                </a:lnTo>
                <a:lnTo>
                  <a:pt x="2956" y="0"/>
                </a:lnTo>
                <a:lnTo>
                  <a:pt x="2964" y="0"/>
                </a:lnTo>
                <a:lnTo>
                  <a:pt x="2964" y="0"/>
                </a:lnTo>
                <a:lnTo>
                  <a:pt x="2968" y="0"/>
                </a:lnTo>
                <a:lnTo>
                  <a:pt x="2968" y="0"/>
                </a:lnTo>
                <a:lnTo>
                  <a:pt x="2972" y="0"/>
                </a:lnTo>
                <a:lnTo>
                  <a:pt x="2972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5" y="0"/>
                </a:lnTo>
                <a:lnTo>
                  <a:pt x="2985" y="0"/>
                </a:lnTo>
                <a:lnTo>
                  <a:pt x="2985" y="0"/>
                </a:lnTo>
                <a:lnTo>
                  <a:pt x="2985" y="0"/>
                </a:lnTo>
                <a:lnTo>
                  <a:pt x="2987" y="0"/>
                </a:lnTo>
                <a:lnTo>
                  <a:pt x="2987" y="0"/>
                </a:lnTo>
                <a:lnTo>
                  <a:pt x="2987" y="0"/>
                </a:lnTo>
                <a:lnTo>
                  <a:pt x="2987" y="0"/>
                </a:lnTo>
                <a:lnTo>
                  <a:pt x="2993" y="0"/>
                </a:lnTo>
                <a:lnTo>
                  <a:pt x="2993" y="0"/>
                </a:lnTo>
                <a:lnTo>
                  <a:pt x="2993" y="0"/>
                </a:lnTo>
                <a:lnTo>
                  <a:pt x="2993" y="0"/>
                </a:lnTo>
                <a:lnTo>
                  <a:pt x="2995" y="0"/>
                </a:lnTo>
                <a:lnTo>
                  <a:pt x="2995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</a:path>
            </a:pathLst>
          </a:custGeom>
          <a:noFill/>
          <a:ln cap="rnd" cmpd="sng" w="381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21"/>
          <p:cNvSpPr txBox="1"/>
          <p:nvPr/>
        </p:nvSpPr>
        <p:spPr>
          <a:xfrm>
            <a:off x="9767123" y="1594083"/>
            <a:ext cx="824256" cy="452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9.4</a:t>
            </a:r>
            <a:endParaRPr/>
          </a:p>
        </p:txBody>
      </p:sp>
      <p:sp>
        <p:nvSpPr>
          <p:cNvPr id="707" name="Google Shape;707;p21"/>
          <p:cNvSpPr txBox="1"/>
          <p:nvPr/>
        </p:nvSpPr>
        <p:spPr>
          <a:xfrm>
            <a:off x="9820590" y="2511339"/>
            <a:ext cx="662639" cy="452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6.5</a:t>
            </a:r>
            <a:endParaRPr/>
          </a:p>
        </p:txBody>
      </p:sp>
      <p:sp>
        <p:nvSpPr>
          <p:cNvPr id="708" name="Google Shape;708;p21"/>
          <p:cNvSpPr txBox="1"/>
          <p:nvPr/>
        </p:nvSpPr>
        <p:spPr>
          <a:xfrm>
            <a:off x="551412" y="340862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0028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1"/>
          <p:cNvSpPr txBox="1"/>
          <p:nvPr/>
        </p:nvSpPr>
        <p:spPr>
          <a:xfrm>
            <a:off x="10146105" y="476763"/>
            <a:ext cx="23513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2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10" name="Google Shape;710;p21"/>
          <p:cNvGrpSpPr/>
          <p:nvPr/>
        </p:nvGrpSpPr>
        <p:grpSpPr>
          <a:xfrm>
            <a:off x="777496" y="1262577"/>
            <a:ext cx="10913821" cy="50801"/>
            <a:chOff x="876300" y="1020446"/>
            <a:chExt cx="10366830" cy="50801"/>
          </a:xfrm>
        </p:grpSpPr>
        <p:cxnSp>
          <p:nvCxnSpPr>
            <p:cNvPr id="711" name="Google Shape;711;p21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2" name="Google Shape;712;p21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713" name="Google Shape;713;p21"/>
          <p:cNvSpPr txBox="1"/>
          <p:nvPr/>
        </p:nvSpPr>
        <p:spPr>
          <a:xfrm>
            <a:off x="327834" y="141357"/>
            <a:ext cx="1129474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Composite Outcome: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Target Vessel Failure  at 2 Year F/U</a:t>
            </a:r>
            <a:endParaRPr/>
          </a:p>
        </p:txBody>
      </p:sp>
      <p:sp>
        <p:nvSpPr>
          <p:cNvPr id="714" name="Google Shape;714;p21"/>
          <p:cNvSpPr/>
          <p:nvPr/>
        </p:nvSpPr>
        <p:spPr>
          <a:xfrm>
            <a:off x="4830185" y="1547527"/>
            <a:ext cx="6110958" cy="36495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1"/>
          <p:cNvSpPr txBox="1"/>
          <p:nvPr/>
        </p:nvSpPr>
        <p:spPr>
          <a:xfrm>
            <a:off x="3988236" y="3292380"/>
            <a:ext cx="210776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</p:txBody>
      </p:sp>
      <p:sp>
        <p:nvSpPr>
          <p:cNvPr id="716" name="Google Shape;716;p21"/>
          <p:cNvSpPr txBox="1"/>
          <p:nvPr/>
        </p:nvSpPr>
        <p:spPr>
          <a:xfrm>
            <a:off x="4342285" y="4563981"/>
            <a:ext cx="7794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0.4</a:t>
            </a:r>
            <a:endParaRPr/>
          </a:p>
        </p:txBody>
      </p:sp>
      <p:sp>
        <p:nvSpPr>
          <p:cNvPr id="717" name="Google Shape;717;p21"/>
          <p:cNvSpPr txBox="1"/>
          <p:nvPr/>
        </p:nvSpPr>
        <p:spPr>
          <a:xfrm>
            <a:off x="4342285" y="3586917"/>
            <a:ext cx="7794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3.4</a:t>
            </a:r>
            <a:endParaRPr/>
          </a:p>
        </p:txBody>
      </p:sp>
      <p:sp>
        <p:nvSpPr>
          <p:cNvPr id="718" name="Google Shape;718;p21"/>
          <p:cNvSpPr txBox="1"/>
          <p:nvPr/>
        </p:nvSpPr>
        <p:spPr>
          <a:xfrm>
            <a:off x="3622695" y="4251180"/>
            <a:ext cx="437303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Preventive PCI plus OMT</a:t>
            </a:r>
            <a:endParaRPr b="1" i="0" sz="2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1"/>
          <p:cNvSpPr txBox="1"/>
          <p:nvPr/>
        </p:nvSpPr>
        <p:spPr>
          <a:xfrm>
            <a:off x="2784302" y="2052216"/>
            <a:ext cx="4214397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2856"/>
                </a:solidFill>
                <a:latin typeface="Calibri"/>
                <a:ea typeface="Calibri"/>
                <a:cs typeface="Calibri"/>
                <a:sym typeface="Calibri"/>
              </a:rPr>
              <a:t>Hazard ratio, 0.11</a:t>
            </a:r>
            <a:r>
              <a:rPr lang="en-US" sz="1800">
                <a:solidFill>
                  <a:srgbClr val="0028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rgbClr val="002856"/>
                </a:solidFill>
                <a:latin typeface="Calibri"/>
                <a:ea typeface="Calibri"/>
                <a:cs typeface="Calibri"/>
                <a:sym typeface="Calibri"/>
              </a:rPr>
              <a:t>(95% CI, 0.03-0.36)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Log-rank p=0.0003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2"/>
          <p:cNvSpPr txBox="1"/>
          <p:nvPr/>
        </p:nvSpPr>
        <p:spPr>
          <a:xfrm>
            <a:off x="2219644" y="5136292"/>
            <a:ext cx="474750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25" name="Google Shape;725;p22"/>
          <p:cNvSpPr txBox="1"/>
          <p:nvPr/>
        </p:nvSpPr>
        <p:spPr>
          <a:xfrm>
            <a:off x="2222172" y="3388415"/>
            <a:ext cx="474750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726" name="Google Shape;726;p22"/>
          <p:cNvSpPr txBox="1"/>
          <p:nvPr/>
        </p:nvSpPr>
        <p:spPr>
          <a:xfrm>
            <a:off x="2137976" y="1641713"/>
            <a:ext cx="669320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grpSp>
        <p:nvGrpSpPr>
          <p:cNvPr id="727" name="Google Shape;727;p22"/>
          <p:cNvGrpSpPr/>
          <p:nvPr/>
        </p:nvGrpSpPr>
        <p:grpSpPr>
          <a:xfrm>
            <a:off x="2481639" y="1820114"/>
            <a:ext cx="8315779" cy="3631604"/>
            <a:chOff x="4092576" y="3430588"/>
            <a:chExt cx="6119813" cy="1906587"/>
          </a:xfrm>
        </p:grpSpPr>
        <p:cxnSp>
          <p:nvCxnSpPr>
            <p:cNvPr id="728" name="Google Shape;728;p22"/>
            <p:cNvCxnSpPr/>
            <p:nvPr/>
          </p:nvCxnSpPr>
          <p:spPr>
            <a:xfrm>
              <a:off x="4175126" y="5254625"/>
              <a:ext cx="6037263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9" name="Google Shape;729;p22"/>
            <p:cNvCxnSpPr/>
            <p:nvPr/>
          </p:nvCxnSpPr>
          <p:spPr>
            <a:xfrm>
              <a:off x="4175126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0" name="Google Shape;730;p22"/>
            <p:cNvCxnSpPr/>
            <p:nvPr/>
          </p:nvCxnSpPr>
          <p:spPr>
            <a:xfrm>
              <a:off x="4979988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1" name="Google Shape;731;p22"/>
            <p:cNvCxnSpPr/>
            <p:nvPr/>
          </p:nvCxnSpPr>
          <p:spPr>
            <a:xfrm>
              <a:off x="5784851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2" name="Google Shape;732;p22"/>
            <p:cNvCxnSpPr/>
            <p:nvPr/>
          </p:nvCxnSpPr>
          <p:spPr>
            <a:xfrm>
              <a:off x="6589713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" name="Google Shape;733;p22"/>
            <p:cNvCxnSpPr/>
            <p:nvPr/>
          </p:nvCxnSpPr>
          <p:spPr>
            <a:xfrm>
              <a:off x="7394576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" name="Google Shape;734;p22"/>
            <p:cNvCxnSpPr/>
            <p:nvPr/>
          </p:nvCxnSpPr>
          <p:spPr>
            <a:xfrm>
              <a:off x="8199438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22"/>
            <p:cNvCxnSpPr/>
            <p:nvPr/>
          </p:nvCxnSpPr>
          <p:spPr>
            <a:xfrm>
              <a:off x="9004301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22"/>
            <p:cNvCxnSpPr/>
            <p:nvPr/>
          </p:nvCxnSpPr>
          <p:spPr>
            <a:xfrm>
              <a:off x="9809163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22"/>
            <p:cNvCxnSpPr/>
            <p:nvPr/>
          </p:nvCxnSpPr>
          <p:spPr>
            <a:xfrm flipH="1" rot="10800000">
              <a:off x="4175126" y="3430588"/>
              <a:ext cx="5310" cy="1824037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22"/>
            <p:cNvCxnSpPr/>
            <p:nvPr/>
          </p:nvCxnSpPr>
          <p:spPr>
            <a:xfrm rot="10800000">
              <a:off x="4092576" y="5254625"/>
              <a:ext cx="82550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22"/>
            <p:cNvCxnSpPr/>
            <p:nvPr/>
          </p:nvCxnSpPr>
          <p:spPr>
            <a:xfrm rot="10800000">
              <a:off x="4092576" y="4341813"/>
              <a:ext cx="82550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22"/>
            <p:cNvCxnSpPr/>
            <p:nvPr/>
          </p:nvCxnSpPr>
          <p:spPr>
            <a:xfrm rot="10800000">
              <a:off x="4092576" y="3430588"/>
              <a:ext cx="82550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41" name="Google Shape;741;p22"/>
          <p:cNvSpPr txBox="1"/>
          <p:nvPr/>
        </p:nvSpPr>
        <p:spPr>
          <a:xfrm rot="-5400000">
            <a:off x="181438" y="3360767"/>
            <a:ext cx="32880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Cumulative Incidence (%)</a:t>
            </a:r>
            <a:endParaRPr/>
          </a:p>
        </p:txBody>
      </p:sp>
      <p:sp>
        <p:nvSpPr>
          <p:cNvPr id="742" name="Google Shape;742;p22"/>
          <p:cNvSpPr txBox="1"/>
          <p:nvPr/>
        </p:nvSpPr>
        <p:spPr>
          <a:xfrm>
            <a:off x="2455272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43" name="Google Shape;743;p22"/>
          <p:cNvSpPr txBox="1"/>
          <p:nvPr/>
        </p:nvSpPr>
        <p:spPr>
          <a:xfrm>
            <a:off x="3548220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44" name="Google Shape;744;p22"/>
          <p:cNvSpPr txBox="1"/>
          <p:nvPr/>
        </p:nvSpPr>
        <p:spPr>
          <a:xfrm>
            <a:off x="4639678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45" name="Google Shape;745;p22"/>
          <p:cNvSpPr txBox="1"/>
          <p:nvPr/>
        </p:nvSpPr>
        <p:spPr>
          <a:xfrm>
            <a:off x="5740202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46" name="Google Shape;746;p22"/>
          <p:cNvSpPr txBox="1"/>
          <p:nvPr/>
        </p:nvSpPr>
        <p:spPr>
          <a:xfrm>
            <a:off x="6827762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47" name="Google Shape;747;p22"/>
          <p:cNvSpPr txBox="1"/>
          <p:nvPr/>
        </p:nvSpPr>
        <p:spPr>
          <a:xfrm>
            <a:off x="7925503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748" name="Google Shape;748;p22"/>
          <p:cNvSpPr txBox="1"/>
          <p:nvPr/>
        </p:nvSpPr>
        <p:spPr>
          <a:xfrm>
            <a:off x="9023019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749" name="Google Shape;749;p22"/>
          <p:cNvSpPr txBox="1"/>
          <p:nvPr/>
        </p:nvSpPr>
        <p:spPr>
          <a:xfrm>
            <a:off x="10113270" y="5398970"/>
            <a:ext cx="270831" cy="36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750" name="Google Shape;750;p22"/>
          <p:cNvSpPr txBox="1"/>
          <p:nvPr/>
        </p:nvSpPr>
        <p:spPr>
          <a:xfrm>
            <a:off x="939936" y="5589360"/>
            <a:ext cx="960397" cy="301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No. at Risk</a:t>
            </a:r>
            <a:endParaRPr/>
          </a:p>
        </p:txBody>
      </p:sp>
      <p:sp>
        <p:nvSpPr>
          <p:cNvPr id="751" name="Google Shape;751;p22"/>
          <p:cNvSpPr txBox="1"/>
          <p:nvPr/>
        </p:nvSpPr>
        <p:spPr>
          <a:xfrm>
            <a:off x="930543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</p:txBody>
      </p:sp>
      <p:sp>
        <p:nvSpPr>
          <p:cNvPr id="752" name="Google Shape;752;p22"/>
          <p:cNvSpPr txBox="1"/>
          <p:nvPr/>
        </p:nvSpPr>
        <p:spPr>
          <a:xfrm>
            <a:off x="930543" y="6082233"/>
            <a:ext cx="1439818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Preventive PCI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Plus OMT</a:t>
            </a:r>
            <a:endParaRPr/>
          </a:p>
        </p:txBody>
      </p:sp>
      <p:sp>
        <p:nvSpPr>
          <p:cNvPr id="753" name="Google Shape;753;p22"/>
          <p:cNvSpPr txBox="1"/>
          <p:nvPr/>
        </p:nvSpPr>
        <p:spPr>
          <a:xfrm>
            <a:off x="2369875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803</a:t>
            </a:r>
            <a:endParaRPr/>
          </a:p>
        </p:txBody>
      </p:sp>
      <p:sp>
        <p:nvSpPr>
          <p:cNvPr id="754" name="Google Shape;754;p22"/>
          <p:cNvSpPr txBox="1"/>
          <p:nvPr/>
        </p:nvSpPr>
        <p:spPr>
          <a:xfrm>
            <a:off x="2369875" y="6074021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803</a:t>
            </a:r>
            <a:endParaRPr/>
          </a:p>
        </p:txBody>
      </p:sp>
      <p:sp>
        <p:nvSpPr>
          <p:cNvPr id="755" name="Google Shape;755;p22"/>
          <p:cNvSpPr txBox="1"/>
          <p:nvPr/>
        </p:nvSpPr>
        <p:spPr>
          <a:xfrm>
            <a:off x="3482596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765</a:t>
            </a:r>
            <a:endParaRPr/>
          </a:p>
        </p:txBody>
      </p:sp>
      <p:sp>
        <p:nvSpPr>
          <p:cNvPr id="756" name="Google Shape;756;p22"/>
          <p:cNvSpPr txBox="1"/>
          <p:nvPr/>
        </p:nvSpPr>
        <p:spPr>
          <a:xfrm>
            <a:off x="4560275" y="5835706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710</a:t>
            </a:r>
            <a:endParaRPr/>
          </a:p>
        </p:txBody>
      </p:sp>
      <p:sp>
        <p:nvSpPr>
          <p:cNvPr id="757" name="Google Shape;757;p22"/>
          <p:cNvSpPr txBox="1"/>
          <p:nvPr/>
        </p:nvSpPr>
        <p:spPr>
          <a:xfrm>
            <a:off x="5665350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544</a:t>
            </a:r>
            <a:endParaRPr/>
          </a:p>
        </p:txBody>
      </p:sp>
      <p:sp>
        <p:nvSpPr>
          <p:cNvPr id="758" name="Google Shape;758;p22"/>
          <p:cNvSpPr txBox="1"/>
          <p:nvPr/>
        </p:nvSpPr>
        <p:spPr>
          <a:xfrm>
            <a:off x="6770858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432</a:t>
            </a:r>
            <a:endParaRPr/>
          </a:p>
        </p:txBody>
      </p:sp>
      <p:sp>
        <p:nvSpPr>
          <p:cNvPr id="759" name="Google Shape;759;p22"/>
          <p:cNvSpPr txBox="1"/>
          <p:nvPr/>
        </p:nvSpPr>
        <p:spPr>
          <a:xfrm>
            <a:off x="7844957" y="5820687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308</a:t>
            </a:r>
            <a:endParaRPr/>
          </a:p>
        </p:txBody>
      </p:sp>
      <p:sp>
        <p:nvSpPr>
          <p:cNvPr id="760" name="Google Shape;760;p22"/>
          <p:cNvSpPr txBox="1"/>
          <p:nvPr/>
        </p:nvSpPr>
        <p:spPr>
          <a:xfrm>
            <a:off x="8931624" y="5820687"/>
            <a:ext cx="5653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198</a:t>
            </a:r>
            <a:endParaRPr/>
          </a:p>
        </p:txBody>
      </p:sp>
      <p:sp>
        <p:nvSpPr>
          <p:cNvPr id="761" name="Google Shape;761;p22"/>
          <p:cNvSpPr txBox="1"/>
          <p:nvPr/>
        </p:nvSpPr>
        <p:spPr>
          <a:xfrm>
            <a:off x="10085813" y="5820687"/>
            <a:ext cx="4473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61</a:t>
            </a:r>
            <a:endParaRPr/>
          </a:p>
        </p:txBody>
      </p:sp>
      <p:sp>
        <p:nvSpPr>
          <p:cNvPr id="762" name="Google Shape;762;p22"/>
          <p:cNvSpPr txBox="1"/>
          <p:nvPr/>
        </p:nvSpPr>
        <p:spPr>
          <a:xfrm>
            <a:off x="3479459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792</a:t>
            </a:r>
            <a:endParaRPr/>
          </a:p>
        </p:txBody>
      </p:sp>
      <p:sp>
        <p:nvSpPr>
          <p:cNvPr id="763" name="Google Shape;763;p22"/>
          <p:cNvSpPr txBox="1"/>
          <p:nvPr/>
        </p:nvSpPr>
        <p:spPr>
          <a:xfrm>
            <a:off x="4566124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745</a:t>
            </a:r>
            <a:endParaRPr/>
          </a:p>
        </p:txBody>
      </p:sp>
      <p:sp>
        <p:nvSpPr>
          <p:cNvPr id="764" name="Google Shape;764;p22"/>
          <p:cNvSpPr txBox="1"/>
          <p:nvPr/>
        </p:nvSpPr>
        <p:spPr>
          <a:xfrm>
            <a:off x="5674774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570</a:t>
            </a:r>
            <a:endParaRPr/>
          </a:p>
        </p:txBody>
      </p:sp>
      <p:sp>
        <p:nvSpPr>
          <p:cNvPr id="765" name="Google Shape;765;p22"/>
          <p:cNvSpPr txBox="1"/>
          <p:nvPr/>
        </p:nvSpPr>
        <p:spPr>
          <a:xfrm>
            <a:off x="6780282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450</a:t>
            </a:r>
            <a:endParaRPr/>
          </a:p>
        </p:txBody>
      </p:sp>
      <p:sp>
        <p:nvSpPr>
          <p:cNvPr id="766" name="Google Shape;766;p22"/>
          <p:cNvSpPr txBox="1"/>
          <p:nvPr/>
        </p:nvSpPr>
        <p:spPr>
          <a:xfrm>
            <a:off x="7854381" y="6074021"/>
            <a:ext cx="18327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320</a:t>
            </a:r>
            <a:endParaRPr/>
          </a:p>
        </p:txBody>
      </p:sp>
      <p:sp>
        <p:nvSpPr>
          <p:cNvPr id="767" name="Google Shape;767;p22"/>
          <p:cNvSpPr txBox="1"/>
          <p:nvPr/>
        </p:nvSpPr>
        <p:spPr>
          <a:xfrm>
            <a:off x="8941048" y="6074021"/>
            <a:ext cx="5558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198</a:t>
            </a:r>
            <a:endParaRPr/>
          </a:p>
        </p:txBody>
      </p:sp>
      <p:sp>
        <p:nvSpPr>
          <p:cNvPr id="768" name="Google Shape;768;p22"/>
          <p:cNvSpPr txBox="1"/>
          <p:nvPr/>
        </p:nvSpPr>
        <p:spPr>
          <a:xfrm>
            <a:off x="10085813" y="6074021"/>
            <a:ext cx="49085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77</a:t>
            </a:r>
            <a:endParaRPr/>
          </a:p>
        </p:txBody>
      </p:sp>
      <p:sp>
        <p:nvSpPr>
          <p:cNvPr id="769" name="Google Shape;769;p22"/>
          <p:cNvSpPr txBox="1"/>
          <p:nvPr/>
        </p:nvSpPr>
        <p:spPr>
          <a:xfrm>
            <a:off x="10483229" y="5380887"/>
            <a:ext cx="9883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Years  </a:t>
            </a:r>
            <a:endParaRPr/>
          </a:p>
        </p:txBody>
      </p:sp>
      <p:sp>
        <p:nvSpPr>
          <p:cNvPr id="770" name="Google Shape;770;p22"/>
          <p:cNvSpPr txBox="1"/>
          <p:nvPr/>
        </p:nvSpPr>
        <p:spPr>
          <a:xfrm>
            <a:off x="5390309" y="2817573"/>
            <a:ext cx="2107764" cy="421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</p:txBody>
      </p:sp>
      <p:sp>
        <p:nvSpPr>
          <p:cNvPr id="771" name="Google Shape;771;p22"/>
          <p:cNvSpPr/>
          <p:nvPr/>
        </p:nvSpPr>
        <p:spPr>
          <a:xfrm>
            <a:off x="2601025" y="2061478"/>
            <a:ext cx="7704898" cy="3214719"/>
          </a:xfrm>
          <a:custGeom>
            <a:rect b="b" l="l" r="r" t="t"/>
            <a:pathLst>
              <a:path extrusionOk="0" h="795" w="3010">
                <a:moveTo>
                  <a:pt x="0" y="795"/>
                </a:moveTo>
                <a:lnTo>
                  <a:pt x="2" y="795"/>
                </a:lnTo>
                <a:lnTo>
                  <a:pt x="2" y="785"/>
                </a:lnTo>
                <a:lnTo>
                  <a:pt x="2" y="785"/>
                </a:lnTo>
                <a:lnTo>
                  <a:pt x="2" y="785"/>
                </a:lnTo>
                <a:lnTo>
                  <a:pt x="8" y="785"/>
                </a:lnTo>
                <a:lnTo>
                  <a:pt x="8" y="774"/>
                </a:lnTo>
                <a:lnTo>
                  <a:pt x="10" y="774"/>
                </a:lnTo>
                <a:lnTo>
                  <a:pt x="10" y="764"/>
                </a:lnTo>
                <a:lnTo>
                  <a:pt x="14" y="764"/>
                </a:lnTo>
                <a:lnTo>
                  <a:pt x="14" y="753"/>
                </a:lnTo>
                <a:lnTo>
                  <a:pt x="22" y="753"/>
                </a:lnTo>
                <a:lnTo>
                  <a:pt x="22" y="753"/>
                </a:lnTo>
                <a:lnTo>
                  <a:pt x="27" y="753"/>
                </a:lnTo>
                <a:lnTo>
                  <a:pt x="27" y="753"/>
                </a:lnTo>
                <a:lnTo>
                  <a:pt x="29" y="753"/>
                </a:lnTo>
                <a:lnTo>
                  <a:pt x="29" y="753"/>
                </a:lnTo>
                <a:lnTo>
                  <a:pt x="29" y="753"/>
                </a:lnTo>
                <a:lnTo>
                  <a:pt x="29" y="741"/>
                </a:lnTo>
                <a:lnTo>
                  <a:pt x="29" y="741"/>
                </a:lnTo>
                <a:lnTo>
                  <a:pt x="29" y="741"/>
                </a:lnTo>
                <a:lnTo>
                  <a:pt x="35" y="741"/>
                </a:lnTo>
                <a:lnTo>
                  <a:pt x="35" y="741"/>
                </a:lnTo>
                <a:lnTo>
                  <a:pt x="37" y="741"/>
                </a:lnTo>
                <a:lnTo>
                  <a:pt x="37" y="741"/>
                </a:lnTo>
                <a:lnTo>
                  <a:pt x="37" y="741"/>
                </a:lnTo>
                <a:lnTo>
                  <a:pt x="37" y="741"/>
                </a:lnTo>
                <a:lnTo>
                  <a:pt x="43" y="741"/>
                </a:lnTo>
                <a:lnTo>
                  <a:pt x="43" y="741"/>
                </a:lnTo>
                <a:lnTo>
                  <a:pt x="47" y="741"/>
                </a:lnTo>
                <a:lnTo>
                  <a:pt x="47" y="741"/>
                </a:lnTo>
                <a:lnTo>
                  <a:pt x="49" y="741"/>
                </a:lnTo>
                <a:lnTo>
                  <a:pt x="49" y="732"/>
                </a:lnTo>
                <a:lnTo>
                  <a:pt x="50" y="732"/>
                </a:lnTo>
                <a:lnTo>
                  <a:pt x="50" y="732"/>
                </a:lnTo>
                <a:lnTo>
                  <a:pt x="81" y="732"/>
                </a:lnTo>
                <a:lnTo>
                  <a:pt x="81" y="720"/>
                </a:lnTo>
                <a:lnTo>
                  <a:pt x="98" y="720"/>
                </a:lnTo>
                <a:lnTo>
                  <a:pt x="98" y="710"/>
                </a:lnTo>
                <a:lnTo>
                  <a:pt x="108" y="710"/>
                </a:lnTo>
                <a:lnTo>
                  <a:pt x="108" y="699"/>
                </a:lnTo>
                <a:lnTo>
                  <a:pt x="110" y="699"/>
                </a:lnTo>
                <a:lnTo>
                  <a:pt x="110" y="699"/>
                </a:lnTo>
                <a:lnTo>
                  <a:pt x="154" y="699"/>
                </a:lnTo>
                <a:lnTo>
                  <a:pt x="154" y="687"/>
                </a:lnTo>
                <a:lnTo>
                  <a:pt x="158" y="687"/>
                </a:lnTo>
                <a:lnTo>
                  <a:pt x="158" y="678"/>
                </a:lnTo>
                <a:lnTo>
                  <a:pt x="225" y="678"/>
                </a:lnTo>
                <a:lnTo>
                  <a:pt x="225" y="666"/>
                </a:lnTo>
                <a:lnTo>
                  <a:pt x="242" y="666"/>
                </a:lnTo>
                <a:lnTo>
                  <a:pt x="242" y="655"/>
                </a:lnTo>
                <a:lnTo>
                  <a:pt x="244" y="655"/>
                </a:lnTo>
                <a:lnTo>
                  <a:pt x="244" y="655"/>
                </a:lnTo>
                <a:lnTo>
                  <a:pt x="258" y="655"/>
                </a:lnTo>
                <a:lnTo>
                  <a:pt x="258" y="645"/>
                </a:lnTo>
                <a:lnTo>
                  <a:pt x="283" y="645"/>
                </a:lnTo>
                <a:lnTo>
                  <a:pt x="283" y="634"/>
                </a:lnTo>
                <a:lnTo>
                  <a:pt x="289" y="634"/>
                </a:lnTo>
                <a:lnTo>
                  <a:pt x="289" y="622"/>
                </a:lnTo>
                <a:lnTo>
                  <a:pt x="302" y="622"/>
                </a:lnTo>
                <a:lnTo>
                  <a:pt x="302" y="612"/>
                </a:lnTo>
                <a:lnTo>
                  <a:pt x="362" y="612"/>
                </a:lnTo>
                <a:lnTo>
                  <a:pt x="362" y="601"/>
                </a:lnTo>
                <a:lnTo>
                  <a:pt x="362" y="601"/>
                </a:lnTo>
                <a:lnTo>
                  <a:pt x="362" y="601"/>
                </a:lnTo>
                <a:lnTo>
                  <a:pt x="367" y="601"/>
                </a:lnTo>
                <a:lnTo>
                  <a:pt x="367" y="601"/>
                </a:lnTo>
                <a:lnTo>
                  <a:pt x="385" y="601"/>
                </a:lnTo>
                <a:lnTo>
                  <a:pt x="385" y="601"/>
                </a:lnTo>
                <a:lnTo>
                  <a:pt x="390" y="601"/>
                </a:lnTo>
                <a:lnTo>
                  <a:pt x="390" y="589"/>
                </a:lnTo>
                <a:lnTo>
                  <a:pt x="392" y="589"/>
                </a:lnTo>
                <a:lnTo>
                  <a:pt x="392" y="589"/>
                </a:lnTo>
                <a:lnTo>
                  <a:pt x="396" y="589"/>
                </a:lnTo>
                <a:lnTo>
                  <a:pt x="396" y="589"/>
                </a:lnTo>
                <a:lnTo>
                  <a:pt x="417" y="589"/>
                </a:lnTo>
                <a:lnTo>
                  <a:pt x="417" y="578"/>
                </a:lnTo>
                <a:lnTo>
                  <a:pt x="427" y="578"/>
                </a:lnTo>
                <a:lnTo>
                  <a:pt x="427" y="568"/>
                </a:lnTo>
                <a:lnTo>
                  <a:pt x="446" y="568"/>
                </a:lnTo>
                <a:lnTo>
                  <a:pt x="446" y="557"/>
                </a:lnTo>
                <a:lnTo>
                  <a:pt x="473" y="557"/>
                </a:lnTo>
                <a:lnTo>
                  <a:pt x="473" y="557"/>
                </a:lnTo>
                <a:lnTo>
                  <a:pt x="486" y="557"/>
                </a:lnTo>
                <a:lnTo>
                  <a:pt x="486" y="545"/>
                </a:lnTo>
                <a:lnTo>
                  <a:pt x="571" y="545"/>
                </a:lnTo>
                <a:lnTo>
                  <a:pt x="571" y="536"/>
                </a:lnTo>
                <a:lnTo>
                  <a:pt x="640" y="536"/>
                </a:lnTo>
                <a:lnTo>
                  <a:pt x="640" y="536"/>
                </a:lnTo>
                <a:lnTo>
                  <a:pt x="648" y="536"/>
                </a:lnTo>
                <a:lnTo>
                  <a:pt x="648" y="524"/>
                </a:lnTo>
                <a:lnTo>
                  <a:pt x="671" y="524"/>
                </a:lnTo>
                <a:lnTo>
                  <a:pt x="671" y="524"/>
                </a:lnTo>
                <a:lnTo>
                  <a:pt x="684" y="524"/>
                </a:lnTo>
                <a:lnTo>
                  <a:pt x="684" y="524"/>
                </a:lnTo>
                <a:lnTo>
                  <a:pt x="684" y="524"/>
                </a:lnTo>
                <a:lnTo>
                  <a:pt x="684" y="524"/>
                </a:lnTo>
                <a:lnTo>
                  <a:pt x="702" y="524"/>
                </a:lnTo>
                <a:lnTo>
                  <a:pt x="702" y="524"/>
                </a:lnTo>
                <a:lnTo>
                  <a:pt x="709" y="524"/>
                </a:lnTo>
                <a:lnTo>
                  <a:pt x="709" y="524"/>
                </a:lnTo>
                <a:lnTo>
                  <a:pt x="713" y="524"/>
                </a:lnTo>
                <a:lnTo>
                  <a:pt x="713" y="524"/>
                </a:lnTo>
                <a:lnTo>
                  <a:pt x="719" y="524"/>
                </a:lnTo>
                <a:lnTo>
                  <a:pt x="719" y="524"/>
                </a:lnTo>
                <a:lnTo>
                  <a:pt x="723" y="524"/>
                </a:lnTo>
                <a:lnTo>
                  <a:pt x="723" y="524"/>
                </a:lnTo>
                <a:lnTo>
                  <a:pt x="723" y="524"/>
                </a:lnTo>
                <a:lnTo>
                  <a:pt x="723" y="524"/>
                </a:lnTo>
                <a:lnTo>
                  <a:pt x="740" y="524"/>
                </a:lnTo>
                <a:lnTo>
                  <a:pt x="740" y="524"/>
                </a:lnTo>
                <a:lnTo>
                  <a:pt x="742" y="524"/>
                </a:lnTo>
                <a:lnTo>
                  <a:pt x="742" y="524"/>
                </a:lnTo>
                <a:lnTo>
                  <a:pt x="750" y="524"/>
                </a:lnTo>
                <a:lnTo>
                  <a:pt x="750" y="524"/>
                </a:lnTo>
                <a:lnTo>
                  <a:pt x="750" y="524"/>
                </a:lnTo>
                <a:lnTo>
                  <a:pt x="750" y="524"/>
                </a:lnTo>
                <a:lnTo>
                  <a:pt x="750" y="524"/>
                </a:lnTo>
                <a:lnTo>
                  <a:pt x="750" y="524"/>
                </a:lnTo>
                <a:lnTo>
                  <a:pt x="751" y="524"/>
                </a:lnTo>
                <a:lnTo>
                  <a:pt x="751" y="524"/>
                </a:lnTo>
                <a:lnTo>
                  <a:pt x="753" y="524"/>
                </a:lnTo>
                <a:lnTo>
                  <a:pt x="753" y="524"/>
                </a:lnTo>
                <a:lnTo>
                  <a:pt x="755" y="524"/>
                </a:lnTo>
                <a:lnTo>
                  <a:pt x="755" y="524"/>
                </a:lnTo>
                <a:lnTo>
                  <a:pt x="755" y="524"/>
                </a:lnTo>
                <a:lnTo>
                  <a:pt x="755" y="524"/>
                </a:lnTo>
                <a:lnTo>
                  <a:pt x="761" y="524"/>
                </a:lnTo>
                <a:lnTo>
                  <a:pt x="761" y="524"/>
                </a:lnTo>
                <a:lnTo>
                  <a:pt x="763" y="524"/>
                </a:lnTo>
                <a:lnTo>
                  <a:pt x="763" y="524"/>
                </a:lnTo>
                <a:lnTo>
                  <a:pt x="767" y="524"/>
                </a:lnTo>
                <a:lnTo>
                  <a:pt x="767" y="524"/>
                </a:lnTo>
                <a:lnTo>
                  <a:pt x="769" y="524"/>
                </a:lnTo>
                <a:lnTo>
                  <a:pt x="769" y="524"/>
                </a:lnTo>
                <a:lnTo>
                  <a:pt x="773" y="524"/>
                </a:lnTo>
                <a:lnTo>
                  <a:pt x="773" y="524"/>
                </a:lnTo>
                <a:lnTo>
                  <a:pt x="773" y="524"/>
                </a:lnTo>
                <a:lnTo>
                  <a:pt x="773" y="524"/>
                </a:lnTo>
                <a:lnTo>
                  <a:pt x="776" y="524"/>
                </a:lnTo>
                <a:lnTo>
                  <a:pt x="776" y="524"/>
                </a:lnTo>
                <a:lnTo>
                  <a:pt x="776" y="524"/>
                </a:lnTo>
                <a:lnTo>
                  <a:pt x="776" y="524"/>
                </a:lnTo>
                <a:lnTo>
                  <a:pt x="778" y="524"/>
                </a:lnTo>
                <a:lnTo>
                  <a:pt x="778" y="524"/>
                </a:lnTo>
                <a:lnTo>
                  <a:pt x="780" y="524"/>
                </a:lnTo>
                <a:lnTo>
                  <a:pt x="780" y="524"/>
                </a:lnTo>
                <a:lnTo>
                  <a:pt x="782" y="524"/>
                </a:lnTo>
                <a:lnTo>
                  <a:pt x="782" y="524"/>
                </a:lnTo>
                <a:lnTo>
                  <a:pt x="784" y="524"/>
                </a:lnTo>
                <a:lnTo>
                  <a:pt x="784" y="513"/>
                </a:lnTo>
                <a:lnTo>
                  <a:pt x="784" y="513"/>
                </a:lnTo>
                <a:lnTo>
                  <a:pt x="784" y="513"/>
                </a:lnTo>
                <a:lnTo>
                  <a:pt x="786" y="513"/>
                </a:lnTo>
                <a:lnTo>
                  <a:pt x="786" y="513"/>
                </a:lnTo>
                <a:lnTo>
                  <a:pt x="786" y="513"/>
                </a:lnTo>
                <a:lnTo>
                  <a:pt x="786" y="513"/>
                </a:lnTo>
                <a:lnTo>
                  <a:pt x="788" y="513"/>
                </a:lnTo>
                <a:lnTo>
                  <a:pt x="788" y="513"/>
                </a:lnTo>
                <a:lnTo>
                  <a:pt x="788" y="513"/>
                </a:lnTo>
                <a:lnTo>
                  <a:pt x="788" y="513"/>
                </a:lnTo>
                <a:lnTo>
                  <a:pt x="790" y="513"/>
                </a:lnTo>
                <a:lnTo>
                  <a:pt x="790" y="513"/>
                </a:lnTo>
                <a:lnTo>
                  <a:pt x="792" y="513"/>
                </a:lnTo>
                <a:lnTo>
                  <a:pt x="792" y="513"/>
                </a:lnTo>
                <a:lnTo>
                  <a:pt x="792" y="513"/>
                </a:lnTo>
                <a:lnTo>
                  <a:pt x="792" y="513"/>
                </a:lnTo>
                <a:lnTo>
                  <a:pt x="792" y="513"/>
                </a:lnTo>
                <a:lnTo>
                  <a:pt x="792" y="513"/>
                </a:lnTo>
                <a:lnTo>
                  <a:pt x="794" y="513"/>
                </a:lnTo>
                <a:lnTo>
                  <a:pt x="794" y="513"/>
                </a:lnTo>
                <a:lnTo>
                  <a:pt x="796" y="513"/>
                </a:lnTo>
                <a:lnTo>
                  <a:pt x="796" y="513"/>
                </a:lnTo>
                <a:lnTo>
                  <a:pt x="798" y="513"/>
                </a:lnTo>
                <a:lnTo>
                  <a:pt x="798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799" y="513"/>
                </a:lnTo>
                <a:lnTo>
                  <a:pt x="801" y="513"/>
                </a:lnTo>
                <a:lnTo>
                  <a:pt x="801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3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5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7" y="513"/>
                </a:lnTo>
                <a:lnTo>
                  <a:pt x="809" y="513"/>
                </a:lnTo>
                <a:lnTo>
                  <a:pt x="809" y="513"/>
                </a:lnTo>
                <a:lnTo>
                  <a:pt x="809" y="513"/>
                </a:lnTo>
                <a:lnTo>
                  <a:pt x="809" y="513"/>
                </a:lnTo>
                <a:lnTo>
                  <a:pt x="809" y="513"/>
                </a:lnTo>
                <a:lnTo>
                  <a:pt x="809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1" y="513"/>
                </a:lnTo>
                <a:lnTo>
                  <a:pt x="813" y="513"/>
                </a:lnTo>
                <a:lnTo>
                  <a:pt x="813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5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7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19" y="513"/>
                </a:lnTo>
                <a:lnTo>
                  <a:pt x="821" y="513"/>
                </a:lnTo>
                <a:lnTo>
                  <a:pt x="821" y="513"/>
                </a:lnTo>
                <a:lnTo>
                  <a:pt x="821" y="513"/>
                </a:lnTo>
                <a:lnTo>
                  <a:pt x="821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3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6" y="513"/>
                </a:lnTo>
                <a:lnTo>
                  <a:pt x="828" y="513"/>
                </a:lnTo>
                <a:lnTo>
                  <a:pt x="828" y="513"/>
                </a:lnTo>
                <a:lnTo>
                  <a:pt x="828" y="513"/>
                </a:lnTo>
                <a:lnTo>
                  <a:pt x="828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0" y="513"/>
                </a:lnTo>
                <a:lnTo>
                  <a:pt x="832" y="513"/>
                </a:lnTo>
                <a:lnTo>
                  <a:pt x="832" y="513"/>
                </a:lnTo>
                <a:lnTo>
                  <a:pt x="832" y="513"/>
                </a:lnTo>
                <a:lnTo>
                  <a:pt x="832" y="513"/>
                </a:lnTo>
                <a:lnTo>
                  <a:pt x="834" y="513"/>
                </a:lnTo>
                <a:lnTo>
                  <a:pt x="834" y="513"/>
                </a:lnTo>
                <a:lnTo>
                  <a:pt x="836" y="513"/>
                </a:lnTo>
                <a:lnTo>
                  <a:pt x="836" y="513"/>
                </a:lnTo>
                <a:lnTo>
                  <a:pt x="836" y="513"/>
                </a:lnTo>
                <a:lnTo>
                  <a:pt x="836" y="513"/>
                </a:lnTo>
                <a:lnTo>
                  <a:pt x="836" y="513"/>
                </a:lnTo>
                <a:lnTo>
                  <a:pt x="836" y="513"/>
                </a:lnTo>
                <a:lnTo>
                  <a:pt x="838" y="513"/>
                </a:lnTo>
                <a:lnTo>
                  <a:pt x="838" y="513"/>
                </a:lnTo>
                <a:lnTo>
                  <a:pt x="840" y="513"/>
                </a:lnTo>
                <a:lnTo>
                  <a:pt x="840" y="513"/>
                </a:lnTo>
                <a:lnTo>
                  <a:pt x="842" y="513"/>
                </a:lnTo>
                <a:lnTo>
                  <a:pt x="842" y="513"/>
                </a:lnTo>
                <a:lnTo>
                  <a:pt x="849" y="513"/>
                </a:lnTo>
                <a:lnTo>
                  <a:pt x="849" y="513"/>
                </a:lnTo>
                <a:lnTo>
                  <a:pt x="849" y="513"/>
                </a:lnTo>
                <a:lnTo>
                  <a:pt x="849" y="513"/>
                </a:lnTo>
                <a:lnTo>
                  <a:pt x="851" y="513"/>
                </a:lnTo>
                <a:lnTo>
                  <a:pt x="851" y="513"/>
                </a:lnTo>
                <a:lnTo>
                  <a:pt x="853" y="513"/>
                </a:lnTo>
                <a:lnTo>
                  <a:pt x="853" y="513"/>
                </a:lnTo>
                <a:lnTo>
                  <a:pt x="859" y="513"/>
                </a:lnTo>
                <a:lnTo>
                  <a:pt x="859" y="513"/>
                </a:lnTo>
                <a:lnTo>
                  <a:pt x="861" y="513"/>
                </a:lnTo>
                <a:lnTo>
                  <a:pt x="861" y="513"/>
                </a:lnTo>
                <a:lnTo>
                  <a:pt x="863" y="513"/>
                </a:lnTo>
                <a:lnTo>
                  <a:pt x="863" y="513"/>
                </a:lnTo>
                <a:lnTo>
                  <a:pt x="869" y="513"/>
                </a:lnTo>
                <a:lnTo>
                  <a:pt x="869" y="513"/>
                </a:lnTo>
                <a:lnTo>
                  <a:pt x="869" y="513"/>
                </a:lnTo>
                <a:lnTo>
                  <a:pt x="869" y="513"/>
                </a:lnTo>
                <a:lnTo>
                  <a:pt x="872" y="513"/>
                </a:lnTo>
                <a:lnTo>
                  <a:pt x="872" y="513"/>
                </a:lnTo>
                <a:lnTo>
                  <a:pt x="872" y="513"/>
                </a:lnTo>
                <a:lnTo>
                  <a:pt x="872" y="513"/>
                </a:lnTo>
                <a:lnTo>
                  <a:pt x="874" y="513"/>
                </a:lnTo>
                <a:lnTo>
                  <a:pt x="874" y="513"/>
                </a:lnTo>
                <a:lnTo>
                  <a:pt x="876" y="513"/>
                </a:lnTo>
                <a:lnTo>
                  <a:pt x="876" y="513"/>
                </a:lnTo>
                <a:lnTo>
                  <a:pt x="876" y="513"/>
                </a:lnTo>
                <a:lnTo>
                  <a:pt x="876" y="513"/>
                </a:lnTo>
                <a:lnTo>
                  <a:pt x="880" y="513"/>
                </a:lnTo>
                <a:lnTo>
                  <a:pt x="880" y="513"/>
                </a:lnTo>
                <a:lnTo>
                  <a:pt x="884" y="513"/>
                </a:lnTo>
                <a:lnTo>
                  <a:pt x="884" y="513"/>
                </a:lnTo>
                <a:lnTo>
                  <a:pt x="886" y="513"/>
                </a:lnTo>
                <a:lnTo>
                  <a:pt x="886" y="513"/>
                </a:lnTo>
                <a:lnTo>
                  <a:pt x="888" y="513"/>
                </a:lnTo>
                <a:lnTo>
                  <a:pt x="888" y="513"/>
                </a:lnTo>
                <a:lnTo>
                  <a:pt x="890" y="513"/>
                </a:lnTo>
                <a:lnTo>
                  <a:pt x="890" y="513"/>
                </a:lnTo>
                <a:lnTo>
                  <a:pt x="894" y="513"/>
                </a:lnTo>
                <a:lnTo>
                  <a:pt x="894" y="513"/>
                </a:lnTo>
                <a:lnTo>
                  <a:pt x="894" y="513"/>
                </a:lnTo>
                <a:lnTo>
                  <a:pt x="894" y="499"/>
                </a:lnTo>
                <a:lnTo>
                  <a:pt x="896" y="499"/>
                </a:lnTo>
                <a:lnTo>
                  <a:pt x="896" y="499"/>
                </a:lnTo>
                <a:lnTo>
                  <a:pt x="897" y="499"/>
                </a:lnTo>
                <a:lnTo>
                  <a:pt x="897" y="499"/>
                </a:lnTo>
                <a:lnTo>
                  <a:pt x="899" y="499"/>
                </a:lnTo>
                <a:lnTo>
                  <a:pt x="899" y="499"/>
                </a:lnTo>
                <a:lnTo>
                  <a:pt x="899" y="499"/>
                </a:lnTo>
                <a:lnTo>
                  <a:pt x="899" y="499"/>
                </a:lnTo>
                <a:lnTo>
                  <a:pt x="903" y="499"/>
                </a:lnTo>
                <a:lnTo>
                  <a:pt x="903" y="499"/>
                </a:lnTo>
                <a:lnTo>
                  <a:pt x="907" y="499"/>
                </a:lnTo>
                <a:lnTo>
                  <a:pt x="907" y="499"/>
                </a:lnTo>
                <a:lnTo>
                  <a:pt x="907" y="499"/>
                </a:lnTo>
                <a:lnTo>
                  <a:pt x="907" y="499"/>
                </a:lnTo>
                <a:lnTo>
                  <a:pt x="909" y="499"/>
                </a:lnTo>
                <a:lnTo>
                  <a:pt x="909" y="499"/>
                </a:lnTo>
                <a:lnTo>
                  <a:pt x="915" y="499"/>
                </a:lnTo>
                <a:lnTo>
                  <a:pt x="915" y="499"/>
                </a:lnTo>
                <a:lnTo>
                  <a:pt x="922" y="499"/>
                </a:lnTo>
                <a:lnTo>
                  <a:pt x="922" y="499"/>
                </a:lnTo>
                <a:lnTo>
                  <a:pt x="932" y="499"/>
                </a:lnTo>
                <a:lnTo>
                  <a:pt x="932" y="499"/>
                </a:lnTo>
                <a:lnTo>
                  <a:pt x="934" y="499"/>
                </a:lnTo>
                <a:lnTo>
                  <a:pt x="934" y="499"/>
                </a:lnTo>
                <a:lnTo>
                  <a:pt x="945" y="499"/>
                </a:lnTo>
                <a:lnTo>
                  <a:pt x="945" y="499"/>
                </a:lnTo>
                <a:lnTo>
                  <a:pt x="951" y="499"/>
                </a:lnTo>
                <a:lnTo>
                  <a:pt x="951" y="499"/>
                </a:lnTo>
                <a:lnTo>
                  <a:pt x="955" y="499"/>
                </a:lnTo>
                <a:lnTo>
                  <a:pt x="955" y="499"/>
                </a:lnTo>
                <a:lnTo>
                  <a:pt x="957" y="499"/>
                </a:lnTo>
                <a:lnTo>
                  <a:pt x="957" y="499"/>
                </a:lnTo>
                <a:lnTo>
                  <a:pt x="974" y="499"/>
                </a:lnTo>
                <a:lnTo>
                  <a:pt x="974" y="499"/>
                </a:lnTo>
                <a:lnTo>
                  <a:pt x="978" y="499"/>
                </a:lnTo>
                <a:lnTo>
                  <a:pt x="978" y="499"/>
                </a:lnTo>
                <a:lnTo>
                  <a:pt x="992" y="499"/>
                </a:lnTo>
                <a:lnTo>
                  <a:pt x="992" y="499"/>
                </a:lnTo>
                <a:lnTo>
                  <a:pt x="997" y="499"/>
                </a:lnTo>
                <a:lnTo>
                  <a:pt x="997" y="499"/>
                </a:lnTo>
                <a:lnTo>
                  <a:pt x="1003" y="499"/>
                </a:lnTo>
                <a:lnTo>
                  <a:pt x="1003" y="499"/>
                </a:lnTo>
                <a:lnTo>
                  <a:pt x="1011" y="499"/>
                </a:lnTo>
                <a:lnTo>
                  <a:pt x="1011" y="499"/>
                </a:lnTo>
                <a:lnTo>
                  <a:pt x="1011" y="499"/>
                </a:lnTo>
                <a:lnTo>
                  <a:pt x="1011" y="499"/>
                </a:lnTo>
                <a:lnTo>
                  <a:pt x="1017" y="499"/>
                </a:lnTo>
                <a:lnTo>
                  <a:pt x="1017" y="499"/>
                </a:lnTo>
                <a:lnTo>
                  <a:pt x="1017" y="499"/>
                </a:lnTo>
                <a:lnTo>
                  <a:pt x="1017" y="499"/>
                </a:lnTo>
                <a:lnTo>
                  <a:pt x="1020" y="499"/>
                </a:lnTo>
                <a:lnTo>
                  <a:pt x="1020" y="499"/>
                </a:lnTo>
                <a:lnTo>
                  <a:pt x="1022" y="499"/>
                </a:lnTo>
                <a:lnTo>
                  <a:pt x="1022" y="499"/>
                </a:lnTo>
                <a:lnTo>
                  <a:pt x="1028" y="499"/>
                </a:lnTo>
                <a:lnTo>
                  <a:pt x="1028" y="499"/>
                </a:lnTo>
                <a:lnTo>
                  <a:pt x="1032" y="499"/>
                </a:lnTo>
                <a:lnTo>
                  <a:pt x="1032" y="499"/>
                </a:lnTo>
                <a:lnTo>
                  <a:pt x="1034" y="499"/>
                </a:lnTo>
                <a:lnTo>
                  <a:pt x="1034" y="499"/>
                </a:lnTo>
                <a:lnTo>
                  <a:pt x="1034" y="499"/>
                </a:lnTo>
                <a:lnTo>
                  <a:pt x="1034" y="499"/>
                </a:lnTo>
                <a:lnTo>
                  <a:pt x="1040" y="499"/>
                </a:lnTo>
                <a:lnTo>
                  <a:pt x="1040" y="499"/>
                </a:lnTo>
                <a:lnTo>
                  <a:pt x="1041" y="499"/>
                </a:lnTo>
                <a:lnTo>
                  <a:pt x="1041" y="499"/>
                </a:lnTo>
                <a:lnTo>
                  <a:pt x="1043" y="499"/>
                </a:lnTo>
                <a:lnTo>
                  <a:pt x="1043" y="499"/>
                </a:lnTo>
                <a:lnTo>
                  <a:pt x="1047" y="499"/>
                </a:lnTo>
                <a:lnTo>
                  <a:pt x="1047" y="499"/>
                </a:lnTo>
                <a:lnTo>
                  <a:pt x="1051" y="499"/>
                </a:lnTo>
                <a:lnTo>
                  <a:pt x="1051" y="499"/>
                </a:lnTo>
                <a:lnTo>
                  <a:pt x="1055" y="499"/>
                </a:lnTo>
                <a:lnTo>
                  <a:pt x="1055" y="499"/>
                </a:lnTo>
                <a:lnTo>
                  <a:pt x="1057" y="499"/>
                </a:lnTo>
                <a:lnTo>
                  <a:pt x="1057" y="499"/>
                </a:lnTo>
                <a:lnTo>
                  <a:pt x="1061" y="499"/>
                </a:lnTo>
                <a:lnTo>
                  <a:pt x="1061" y="499"/>
                </a:lnTo>
                <a:lnTo>
                  <a:pt x="1061" y="499"/>
                </a:lnTo>
                <a:lnTo>
                  <a:pt x="1061" y="499"/>
                </a:lnTo>
                <a:lnTo>
                  <a:pt x="1063" y="499"/>
                </a:lnTo>
                <a:lnTo>
                  <a:pt x="1063" y="499"/>
                </a:lnTo>
                <a:lnTo>
                  <a:pt x="1065" y="499"/>
                </a:lnTo>
                <a:lnTo>
                  <a:pt x="1065" y="499"/>
                </a:lnTo>
                <a:lnTo>
                  <a:pt x="1072" y="499"/>
                </a:lnTo>
                <a:lnTo>
                  <a:pt x="1072" y="499"/>
                </a:lnTo>
                <a:lnTo>
                  <a:pt x="1074" y="499"/>
                </a:lnTo>
                <a:lnTo>
                  <a:pt x="1074" y="499"/>
                </a:lnTo>
                <a:lnTo>
                  <a:pt x="1082" y="499"/>
                </a:lnTo>
                <a:lnTo>
                  <a:pt x="1082" y="499"/>
                </a:lnTo>
                <a:lnTo>
                  <a:pt x="1095" y="499"/>
                </a:lnTo>
                <a:lnTo>
                  <a:pt x="1095" y="499"/>
                </a:lnTo>
                <a:lnTo>
                  <a:pt x="1101" y="499"/>
                </a:lnTo>
                <a:lnTo>
                  <a:pt x="1101" y="499"/>
                </a:lnTo>
                <a:lnTo>
                  <a:pt x="1103" y="499"/>
                </a:lnTo>
                <a:lnTo>
                  <a:pt x="1103" y="499"/>
                </a:lnTo>
                <a:lnTo>
                  <a:pt x="1103" y="499"/>
                </a:lnTo>
                <a:lnTo>
                  <a:pt x="1103" y="499"/>
                </a:lnTo>
                <a:lnTo>
                  <a:pt x="1107" y="499"/>
                </a:lnTo>
                <a:lnTo>
                  <a:pt x="1107" y="484"/>
                </a:lnTo>
                <a:lnTo>
                  <a:pt x="1111" y="484"/>
                </a:lnTo>
                <a:lnTo>
                  <a:pt x="1111" y="484"/>
                </a:lnTo>
                <a:lnTo>
                  <a:pt x="1113" y="484"/>
                </a:lnTo>
                <a:lnTo>
                  <a:pt x="1113" y="484"/>
                </a:lnTo>
                <a:lnTo>
                  <a:pt x="1120" y="484"/>
                </a:lnTo>
                <a:lnTo>
                  <a:pt x="1120" y="468"/>
                </a:lnTo>
                <a:lnTo>
                  <a:pt x="1124" y="468"/>
                </a:lnTo>
                <a:lnTo>
                  <a:pt x="1124" y="468"/>
                </a:lnTo>
                <a:lnTo>
                  <a:pt x="1124" y="468"/>
                </a:lnTo>
                <a:lnTo>
                  <a:pt x="1124" y="468"/>
                </a:lnTo>
                <a:lnTo>
                  <a:pt x="1126" y="468"/>
                </a:lnTo>
                <a:lnTo>
                  <a:pt x="1126" y="468"/>
                </a:lnTo>
                <a:lnTo>
                  <a:pt x="1134" y="468"/>
                </a:lnTo>
                <a:lnTo>
                  <a:pt x="1134" y="468"/>
                </a:lnTo>
                <a:lnTo>
                  <a:pt x="1136" y="468"/>
                </a:lnTo>
                <a:lnTo>
                  <a:pt x="1136" y="468"/>
                </a:lnTo>
                <a:lnTo>
                  <a:pt x="1138" y="468"/>
                </a:lnTo>
                <a:lnTo>
                  <a:pt x="1138" y="468"/>
                </a:lnTo>
                <a:lnTo>
                  <a:pt x="1139" y="468"/>
                </a:lnTo>
                <a:lnTo>
                  <a:pt x="1139" y="468"/>
                </a:lnTo>
                <a:lnTo>
                  <a:pt x="1145" y="468"/>
                </a:lnTo>
                <a:lnTo>
                  <a:pt x="1145" y="468"/>
                </a:lnTo>
                <a:lnTo>
                  <a:pt x="1159" y="468"/>
                </a:lnTo>
                <a:lnTo>
                  <a:pt x="1159" y="468"/>
                </a:lnTo>
                <a:lnTo>
                  <a:pt x="1180" y="468"/>
                </a:lnTo>
                <a:lnTo>
                  <a:pt x="1180" y="468"/>
                </a:lnTo>
                <a:lnTo>
                  <a:pt x="1191" y="468"/>
                </a:lnTo>
                <a:lnTo>
                  <a:pt x="1191" y="468"/>
                </a:lnTo>
                <a:lnTo>
                  <a:pt x="1191" y="468"/>
                </a:lnTo>
                <a:lnTo>
                  <a:pt x="1191" y="468"/>
                </a:lnTo>
                <a:lnTo>
                  <a:pt x="1203" y="468"/>
                </a:lnTo>
                <a:lnTo>
                  <a:pt x="1203" y="468"/>
                </a:lnTo>
                <a:lnTo>
                  <a:pt x="1203" y="468"/>
                </a:lnTo>
                <a:lnTo>
                  <a:pt x="1203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6" y="468"/>
                </a:lnTo>
                <a:lnTo>
                  <a:pt x="1218" y="468"/>
                </a:lnTo>
                <a:lnTo>
                  <a:pt x="1218" y="453"/>
                </a:lnTo>
                <a:lnTo>
                  <a:pt x="1218" y="453"/>
                </a:lnTo>
                <a:lnTo>
                  <a:pt x="1218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2" y="453"/>
                </a:lnTo>
                <a:lnTo>
                  <a:pt x="1224" y="453"/>
                </a:lnTo>
                <a:lnTo>
                  <a:pt x="1224" y="453"/>
                </a:lnTo>
                <a:lnTo>
                  <a:pt x="1226" y="453"/>
                </a:lnTo>
                <a:lnTo>
                  <a:pt x="1226" y="453"/>
                </a:lnTo>
                <a:lnTo>
                  <a:pt x="1226" y="453"/>
                </a:lnTo>
                <a:lnTo>
                  <a:pt x="1226" y="453"/>
                </a:lnTo>
                <a:lnTo>
                  <a:pt x="1230" y="453"/>
                </a:lnTo>
                <a:lnTo>
                  <a:pt x="1230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2" y="453"/>
                </a:lnTo>
                <a:lnTo>
                  <a:pt x="1235" y="453"/>
                </a:lnTo>
                <a:lnTo>
                  <a:pt x="1235" y="453"/>
                </a:lnTo>
                <a:lnTo>
                  <a:pt x="1235" y="453"/>
                </a:lnTo>
                <a:lnTo>
                  <a:pt x="1235" y="453"/>
                </a:lnTo>
                <a:lnTo>
                  <a:pt x="1239" y="453"/>
                </a:lnTo>
                <a:lnTo>
                  <a:pt x="1239" y="453"/>
                </a:lnTo>
                <a:lnTo>
                  <a:pt x="1247" y="453"/>
                </a:lnTo>
                <a:lnTo>
                  <a:pt x="1247" y="453"/>
                </a:lnTo>
                <a:lnTo>
                  <a:pt x="1253" y="453"/>
                </a:lnTo>
                <a:lnTo>
                  <a:pt x="1253" y="453"/>
                </a:lnTo>
                <a:lnTo>
                  <a:pt x="1253" y="453"/>
                </a:lnTo>
                <a:lnTo>
                  <a:pt x="1253" y="453"/>
                </a:lnTo>
                <a:lnTo>
                  <a:pt x="1262" y="453"/>
                </a:lnTo>
                <a:lnTo>
                  <a:pt x="1262" y="453"/>
                </a:lnTo>
                <a:lnTo>
                  <a:pt x="1262" y="453"/>
                </a:lnTo>
                <a:lnTo>
                  <a:pt x="1262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4" y="453"/>
                </a:lnTo>
                <a:lnTo>
                  <a:pt x="1268" y="453"/>
                </a:lnTo>
                <a:lnTo>
                  <a:pt x="1268" y="453"/>
                </a:lnTo>
                <a:lnTo>
                  <a:pt x="1278" y="453"/>
                </a:lnTo>
                <a:lnTo>
                  <a:pt x="1278" y="453"/>
                </a:lnTo>
                <a:lnTo>
                  <a:pt x="1278" y="453"/>
                </a:lnTo>
                <a:lnTo>
                  <a:pt x="1278" y="453"/>
                </a:lnTo>
                <a:lnTo>
                  <a:pt x="1280" y="453"/>
                </a:lnTo>
                <a:lnTo>
                  <a:pt x="1280" y="453"/>
                </a:lnTo>
                <a:lnTo>
                  <a:pt x="1280" y="453"/>
                </a:lnTo>
                <a:lnTo>
                  <a:pt x="1280" y="453"/>
                </a:lnTo>
                <a:lnTo>
                  <a:pt x="1282" y="453"/>
                </a:lnTo>
                <a:lnTo>
                  <a:pt x="1282" y="453"/>
                </a:lnTo>
                <a:lnTo>
                  <a:pt x="1284" y="453"/>
                </a:lnTo>
                <a:lnTo>
                  <a:pt x="1284" y="453"/>
                </a:lnTo>
                <a:lnTo>
                  <a:pt x="1291" y="453"/>
                </a:lnTo>
                <a:lnTo>
                  <a:pt x="1291" y="453"/>
                </a:lnTo>
                <a:lnTo>
                  <a:pt x="1305" y="453"/>
                </a:lnTo>
                <a:lnTo>
                  <a:pt x="1305" y="453"/>
                </a:lnTo>
                <a:lnTo>
                  <a:pt x="1307" y="453"/>
                </a:lnTo>
                <a:lnTo>
                  <a:pt x="1307" y="453"/>
                </a:lnTo>
                <a:lnTo>
                  <a:pt x="1310" y="453"/>
                </a:lnTo>
                <a:lnTo>
                  <a:pt x="1310" y="438"/>
                </a:lnTo>
                <a:lnTo>
                  <a:pt x="1324" y="438"/>
                </a:lnTo>
                <a:lnTo>
                  <a:pt x="1324" y="438"/>
                </a:lnTo>
                <a:lnTo>
                  <a:pt x="1324" y="438"/>
                </a:lnTo>
                <a:lnTo>
                  <a:pt x="1324" y="438"/>
                </a:lnTo>
                <a:lnTo>
                  <a:pt x="1332" y="438"/>
                </a:lnTo>
                <a:lnTo>
                  <a:pt x="1332" y="438"/>
                </a:lnTo>
                <a:lnTo>
                  <a:pt x="1333" y="438"/>
                </a:lnTo>
                <a:lnTo>
                  <a:pt x="1333" y="438"/>
                </a:lnTo>
                <a:lnTo>
                  <a:pt x="1339" y="438"/>
                </a:lnTo>
                <a:lnTo>
                  <a:pt x="1339" y="438"/>
                </a:lnTo>
                <a:lnTo>
                  <a:pt x="1341" y="438"/>
                </a:lnTo>
                <a:lnTo>
                  <a:pt x="1341" y="438"/>
                </a:lnTo>
                <a:lnTo>
                  <a:pt x="1366" y="438"/>
                </a:lnTo>
                <a:lnTo>
                  <a:pt x="1366" y="438"/>
                </a:lnTo>
                <a:lnTo>
                  <a:pt x="1368" y="438"/>
                </a:lnTo>
                <a:lnTo>
                  <a:pt x="1368" y="438"/>
                </a:lnTo>
                <a:lnTo>
                  <a:pt x="1368" y="438"/>
                </a:lnTo>
                <a:lnTo>
                  <a:pt x="1368" y="438"/>
                </a:lnTo>
                <a:lnTo>
                  <a:pt x="1383" y="438"/>
                </a:lnTo>
                <a:lnTo>
                  <a:pt x="1383" y="438"/>
                </a:lnTo>
                <a:lnTo>
                  <a:pt x="1385" y="438"/>
                </a:lnTo>
                <a:lnTo>
                  <a:pt x="1385" y="438"/>
                </a:lnTo>
                <a:lnTo>
                  <a:pt x="1389" y="438"/>
                </a:lnTo>
                <a:lnTo>
                  <a:pt x="1389" y="438"/>
                </a:lnTo>
                <a:lnTo>
                  <a:pt x="1399" y="438"/>
                </a:lnTo>
                <a:lnTo>
                  <a:pt x="1399" y="438"/>
                </a:lnTo>
                <a:lnTo>
                  <a:pt x="1405" y="438"/>
                </a:lnTo>
                <a:lnTo>
                  <a:pt x="1405" y="438"/>
                </a:lnTo>
                <a:lnTo>
                  <a:pt x="1412" y="438"/>
                </a:lnTo>
                <a:lnTo>
                  <a:pt x="1412" y="438"/>
                </a:lnTo>
                <a:lnTo>
                  <a:pt x="1418" y="438"/>
                </a:lnTo>
                <a:lnTo>
                  <a:pt x="1418" y="438"/>
                </a:lnTo>
                <a:lnTo>
                  <a:pt x="1418" y="438"/>
                </a:lnTo>
                <a:lnTo>
                  <a:pt x="1418" y="438"/>
                </a:lnTo>
                <a:lnTo>
                  <a:pt x="1420" y="438"/>
                </a:lnTo>
                <a:lnTo>
                  <a:pt x="1420" y="438"/>
                </a:lnTo>
                <a:lnTo>
                  <a:pt x="1420" y="438"/>
                </a:lnTo>
                <a:lnTo>
                  <a:pt x="1420" y="438"/>
                </a:lnTo>
                <a:lnTo>
                  <a:pt x="1422" y="438"/>
                </a:lnTo>
                <a:lnTo>
                  <a:pt x="1422" y="438"/>
                </a:lnTo>
                <a:lnTo>
                  <a:pt x="1422" y="438"/>
                </a:lnTo>
                <a:lnTo>
                  <a:pt x="1422" y="438"/>
                </a:lnTo>
                <a:lnTo>
                  <a:pt x="1424" y="438"/>
                </a:lnTo>
                <a:lnTo>
                  <a:pt x="1424" y="438"/>
                </a:lnTo>
                <a:lnTo>
                  <a:pt x="1426" y="438"/>
                </a:lnTo>
                <a:lnTo>
                  <a:pt x="1426" y="438"/>
                </a:lnTo>
                <a:lnTo>
                  <a:pt x="1428" y="438"/>
                </a:lnTo>
                <a:lnTo>
                  <a:pt x="1428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29" y="438"/>
                </a:lnTo>
                <a:lnTo>
                  <a:pt x="1431" y="438"/>
                </a:lnTo>
                <a:lnTo>
                  <a:pt x="1431" y="438"/>
                </a:lnTo>
                <a:lnTo>
                  <a:pt x="1431" y="438"/>
                </a:lnTo>
                <a:lnTo>
                  <a:pt x="1431" y="438"/>
                </a:lnTo>
                <a:lnTo>
                  <a:pt x="1433" y="438"/>
                </a:lnTo>
                <a:lnTo>
                  <a:pt x="1433" y="438"/>
                </a:lnTo>
                <a:lnTo>
                  <a:pt x="1435" y="438"/>
                </a:lnTo>
                <a:lnTo>
                  <a:pt x="1435" y="420"/>
                </a:lnTo>
                <a:lnTo>
                  <a:pt x="1437" y="420"/>
                </a:lnTo>
                <a:lnTo>
                  <a:pt x="1437" y="420"/>
                </a:lnTo>
                <a:lnTo>
                  <a:pt x="1439" y="420"/>
                </a:lnTo>
                <a:lnTo>
                  <a:pt x="1439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51" y="420"/>
                </a:lnTo>
                <a:lnTo>
                  <a:pt x="1462" y="420"/>
                </a:lnTo>
                <a:lnTo>
                  <a:pt x="1462" y="420"/>
                </a:lnTo>
                <a:lnTo>
                  <a:pt x="1470" y="420"/>
                </a:lnTo>
                <a:lnTo>
                  <a:pt x="1470" y="420"/>
                </a:lnTo>
                <a:lnTo>
                  <a:pt x="1474" y="420"/>
                </a:lnTo>
                <a:lnTo>
                  <a:pt x="1474" y="420"/>
                </a:lnTo>
                <a:lnTo>
                  <a:pt x="1476" y="420"/>
                </a:lnTo>
                <a:lnTo>
                  <a:pt x="1476" y="420"/>
                </a:lnTo>
                <a:lnTo>
                  <a:pt x="1483" y="420"/>
                </a:lnTo>
                <a:lnTo>
                  <a:pt x="1483" y="420"/>
                </a:lnTo>
                <a:lnTo>
                  <a:pt x="1485" y="420"/>
                </a:lnTo>
                <a:lnTo>
                  <a:pt x="1485" y="420"/>
                </a:lnTo>
                <a:lnTo>
                  <a:pt x="1487" y="420"/>
                </a:lnTo>
                <a:lnTo>
                  <a:pt x="1487" y="420"/>
                </a:lnTo>
                <a:lnTo>
                  <a:pt x="1489" y="420"/>
                </a:lnTo>
                <a:lnTo>
                  <a:pt x="1489" y="420"/>
                </a:lnTo>
                <a:lnTo>
                  <a:pt x="1493" y="420"/>
                </a:lnTo>
                <a:lnTo>
                  <a:pt x="1493" y="420"/>
                </a:lnTo>
                <a:lnTo>
                  <a:pt x="1497" y="420"/>
                </a:lnTo>
                <a:lnTo>
                  <a:pt x="1497" y="420"/>
                </a:lnTo>
                <a:lnTo>
                  <a:pt x="1497" y="420"/>
                </a:lnTo>
                <a:lnTo>
                  <a:pt x="1497" y="420"/>
                </a:lnTo>
                <a:lnTo>
                  <a:pt x="1502" y="420"/>
                </a:lnTo>
                <a:lnTo>
                  <a:pt x="1502" y="420"/>
                </a:lnTo>
                <a:lnTo>
                  <a:pt x="1506" y="420"/>
                </a:lnTo>
                <a:lnTo>
                  <a:pt x="1506" y="420"/>
                </a:lnTo>
                <a:lnTo>
                  <a:pt x="1516" y="420"/>
                </a:lnTo>
                <a:lnTo>
                  <a:pt x="1516" y="420"/>
                </a:lnTo>
                <a:lnTo>
                  <a:pt x="1518" y="420"/>
                </a:lnTo>
                <a:lnTo>
                  <a:pt x="1518" y="420"/>
                </a:lnTo>
                <a:lnTo>
                  <a:pt x="1527" y="420"/>
                </a:lnTo>
                <a:lnTo>
                  <a:pt x="1527" y="420"/>
                </a:lnTo>
                <a:lnTo>
                  <a:pt x="1531" y="420"/>
                </a:lnTo>
                <a:lnTo>
                  <a:pt x="1531" y="420"/>
                </a:lnTo>
                <a:lnTo>
                  <a:pt x="1537" y="420"/>
                </a:lnTo>
                <a:lnTo>
                  <a:pt x="1537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20"/>
                </a:lnTo>
                <a:lnTo>
                  <a:pt x="1539" y="401"/>
                </a:lnTo>
                <a:lnTo>
                  <a:pt x="1547" y="401"/>
                </a:lnTo>
                <a:lnTo>
                  <a:pt x="1547" y="401"/>
                </a:lnTo>
                <a:lnTo>
                  <a:pt x="1554" y="401"/>
                </a:lnTo>
                <a:lnTo>
                  <a:pt x="1554" y="401"/>
                </a:lnTo>
                <a:lnTo>
                  <a:pt x="1560" y="401"/>
                </a:lnTo>
                <a:lnTo>
                  <a:pt x="1560" y="401"/>
                </a:lnTo>
                <a:lnTo>
                  <a:pt x="1562" y="401"/>
                </a:lnTo>
                <a:lnTo>
                  <a:pt x="1562" y="384"/>
                </a:lnTo>
                <a:lnTo>
                  <a:pt x="1566" y="384"/>
                </a:lnTo>
                <a:lnTo>
                  <a:pt x="1566" y="365"/>
                </a:lnTo>
                <a:lnTo>
                  <a:pt x="1566" y="365"/>
                </a:lnTo>
                <a:lnTo>
                  <a:pt x="1566" y="365"/>
                </a:lnTo>
                <a:lnTo>
                  <a:pt x="1574" y="365"/>
                </a:lnTo>
                <a:lnTo>
                  <a:pt x="1574" y="365"/>
                </a:lnTo>
                <a:lnTo>
                  <a:pt x="1581" y="365"/>
                </a:lnTo>
                <a:lnTo>
                  <a:pt x="1581" y="365"/>
                </a:lnTo>
                <a:lnTo>
                  <a:pt x="1587" y="365"/>
                </a:lnTo>
                <a:lnTo>
                  <a:pt x="1587" y="365"/>
                </a:lnTo>
                <a:lnTo>
                  <a:pt x="1591" y="365"/>
                </a:lnTo>
                <a:lnTo>
                  <a:pt x="1591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3" y="347"/>
                </a:lnTo>
                <a:lnTo>
                  <a:pt x="1598" y="347"/>
                </a:lnTo>
                <a:lnTo>
                  <a:pt x="1598" y="347"/>
                </a:lnTo>
                <a:lnTo>
                  <a:pt x="1608" y="347"/>
                </a:lnTo>
                <a:lnTo>
                  <a:pt x="1608" y="347"/>
                </a:lnTo>
                <a:lnTo>
                  <a:pt x="1610" y="347"/>
                </a:lnTo>
                <a:lnTo>
                  <a:pt x="1610" y="347"/>
                </a:lnTo>
                <a:lnTo>
                  <a:pt x="1614" y="347"/>
                </a:lnTo>
                <a:lnTo>
                  <a:pt x="1614" y="347"/>
                </a:lnTo>
                <a:lnTo>
                  <a:pt x="1616" y="347"/>
                </a:lnTo>
                <a:lnTo>
                  <a:pt x="1616" y="347"/>
                </a:lnTo>
                <a:lnTo>
                  <a:pt x="1618" y="347"/>
                </a:lnTo>
                <a:lnTo>
                  <a:pt x="1618" y="347"/>
                </a:lnTo>
                <a:lnTo>
                  <a:pt x="1622" y="347"/>
                </a:lnTo>
                <a:lnTo>
                  <a:pt x="1622" y="347"/>
                </a:lnTo>
                <a:lnTo>
                  <a:pt x="1623" y="347"/>
                </a:lnTo>
                <a:lnTo>
                  <a:pt x="1623" y="347"/>
                </a:lnTo>
                <a:lnTo>
                  <a:pt x="1623" y="347"/>
                </a:lnTo>
                <a:lnTo>
                  <a:pt x="1623" y="347"/>
                </a:lnTo>
                <a:lnTo>
                  <a:pt x="1625" y="347"/>
                </a:lnTo>
                <a:lnTo>
                  <a:pt x="1625" y="347"/>
                </a:lnTo>
                <a:lnTo>
                  <a:pt x="1625" y="347"/>
                </a:lnTo>
                <a:lnTo>
                  <a:pt x="1625" y="347"/>
                </a:lnTo>
                <a:lnTo>
                  <a:pt x="1627" y="347"/>
                </a:lnTo>
                <a:lnTo>
                  <a:pt x="1627" y="347"/>
                </a:lnTo>
                <a:lnTo>
                  <a:pt x="1627" y="347"/>
                </a:lnTo>
                <a:lnTo>
                  <a:pt x="1627" y="347"/>
                </a:lnTo>
                <a:lnTo>
                  <a:pt x="1633" y="347"/>
                </a:lnTo>
                <a:lnTo>
                  <a:pt x="1633" y="347"/>
                </a:lnTo>
                <a:lnTo>
                  <a:pt x="1633" y="347"/>
                </a:lnTo>
                <a:lnTo>
                  <a:pt x="1633" y="347"/>
                </a:lnTo>
                <a:lnTo>
                  <a:pt x="1637" y="347"/>
                </a:lnTo>
                <a:lnTo>
                  <a:pt x="1637" y="347"/>
                </a:lnTo>
                <a:lnTo>
                  <a:pt x="1637" y="347"/>
                </a:lnTo>
                <a:lnTo>
                  <a:pt x="1637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1" y="347"/>
                </a:lnTo>
                <a:lnTo>
                  <a:pt x="1643" y="347"/>
                </a:lnTo>
                <a:lnTo>
                  <a:pt x="1643" y="347"/>
                </a:lnTo>
                <a:lnTo>
                  <a:pt x="1643" y="347"/>
                </a:lnTo>
                <a:lnTo>
                  <a:pt x="1643" y="347"/>
                </a:lnTo>
                <a:lnTo>
                  <a:pt x="1645" y="347"/>
                </a:lnTo>
                <a:lnTo>
                  <a:pt x="1645" y="347"/>
                </a:lnTo>
                <a:lnTo>
                  <a:pt x="1648" y="347"/>
                </a:lnTo>
                <a:lnTo>
                  <a:pt x="1648" y="347"/>
                </a:lnTo>
                <a:lnTo>
                  <a:pt x="1650" y="347"/>
                </a:lnTo>
                <a:lnTo>
                  <a:pt x="1650" y="347"/>
                </a:lnTo>
                <a:lnTo>
                  <a:pt x="1658" y="347"/>
                </a:lnTo>
                <a:lnTo>
                  <a:pt x="1658" y="347"/>
                </a:lnTo>
                <a:lnTo>
                  <a:pt x="1664" y="347"/>
                </a:lnTo>
                <a:lnTo>
                  <a:pt x="1664" y="347"/>
                </a:lnTo>
                <a:lnTo>
                  <a:pt x="1664" y="347"/>
                </a:lnTo>
                <a:lnTo>
                  <a:pt x="1664" y="347"/>
                </a:lnTo>
                <a:lnTo>
                  <a:pt x="1666" y="347"/>
                </a:lnTo>
                <a:lnTo>
                  <a:pt x="1666" y="347"/>
                </a:lnTo>
                <a:lnTo>
                  <a:pt x="1668" y="347"/>
                </a:lnTo>
                <a:lnTo>
                  <a:pt x="1668" y="347"/>
                </a:lnTo>
                <a:lnTo>
                  <a:pt x="1670" y="347"/>
                </a:lnTo>
                <a:lnTo>
                  <a:pt x="1670" y="347"/>
                </a:lnTo>
                <a:lnTo>
                  <a:pt x="1673" y="347"/>
                </a:lnTo>
                <a:lnTo>
                  <a:pt x="1673" y="347"/>
                </a:lnTo>
                <a:lnTo>
                  <a:pt x="1675" y="347"/>
                </a:lnTo>
                <a:lnTo>
                  <a:pt x="1675" y="347"/>
                </a:lnTo>
                <a:lnTo>
                  <a:pt x="1675" y="347"/>
                </a:lnTo>
                <a:lnTo>
                  <a:pt x="1675" y="347"/>
                </a:lnTo>
                <a:lnTo>
                  <a:pt x="1677" y="347"/>
                </a:lnTo>
                <a:lnTo>
                  <a:pt x="1677" y="347"/>
                </a:lnTo>
                <a:lnTo>
                  <a:pt x="1677" y="347"/>
                </a:lnTo>
                <a:lnTo>
                  <a:pt x="1677" y="347"/>
                </a:lnTo>
                <a:lnTo>
                  <a:pt x="1698" y="347"/>
                </a:lnTo>
                <a:lnTo>
                  <a:pt x="1698" y="347"/>
                </a:lnTo>
                <a:lnTo>
                  <a:pt x="1700" y="347"/>
                </a:lnTo>
                <a:lnTo>
                  <a:pt x="1700" y="347"/>
                </a:lnTo>
                <a:lnTo>
                  <a:pt x="1702" y="347"/>
                </a:lnTo>
                <a:lnTo>
                  <a:pt x="1702" y="347"/>
                </a:lnTo>
                <a:lnTo>
                  <a:pt x="1725" y="347"/>
                </a:lnTo>
                <a:lnTo>
                  <a:pt x="1725" y="347"/>
                </a:lnTo>
                <a:lnTo>
                  <a:pt x="1729" y="347"/>
                </a:lnTo>
                <a:lnTo>
                  <a:pt x="1729" y="347"/>
                </a:lnTo>
                <a:lnTo>
                  <a:pt x="1729" y="347"/>
                </a:lnTo>
                <a:lnTo>
                  <a:pt x="1729" y="347"/>
                </a:lnTo>
                <a:lnTo>
                  <a:pt x="1733" y="347"/>
                </a:lnTo>
                <a:lnTo>
                  <a:pt x="1733" y="347"/>
                </a:lnTo>
                <a:lnTo>
                  <a:pt x="1735" y="347"/>
                </a:lnTo>
                <a:lnTo>
                  <a:pt x="1735" y="347"/>
                </a:lnTo>
                <a:lnTo>
                  <a:pt x="1735" y="347"/>
                </a:lnTo>
                <a:lnTo>
                  <a:pt x="1735" y="347"/>
                </a:lnTo>
                <a:lnTo>
                  <a:pt x="1737" y="347"/>
                </a:lnTo>
                <a:lnTo>
                  <a:pt x="1737" y="347"/>
                </a:lnTo>
                <a:lnTo>
                  <a:pt x="1754" y="347"/>
                </a:lnTo>
                <a:lnTo>
                  <a:pt x="1754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56" y="347"/>
                </a:lnTo>
                <a:lnTo>
                  <a:pt x="1760" y="347"/>
                </a:lnTo>
                <a:lnTo>
                  <a:pt x="1760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4" y="347"/>
                </a:lnTo>
                <a:lnTo>
                  <a:pt x="1768" y="347"/>
                </a:lnTo>
                <a:lnTo>
                  <a:pt x="1768" y="347"/>
                </a:lnTo>
                <a:lnTo>
                  <a:pt x="1769" y="347"/>
                </a:lnTo>
                <a:lnTo>
                  <a:pt x="1769" y="347"/>
                </a:lnTo>
                <a:lnTo>
                  <a:pt x="1769" y="347"/>
                </a:lnTo>
                <a:lnTo>
                  <a:pt x="1769" y="347"/>
                </a:lnTo>
                <a:lnTo>
                  <a:pt x="1771" y="347"/>
                </a:lnTo>
                <a:lnTo>
                  <a:pt x="1771" y="347"/>
                </a:lnTo>
                <a:lnTo>
                  <a:pt x="1771" y="347"/>
                </a:lnTo>
                <a:lnTo>
                  <a:pt x="1771" y="347"/>
                </a:lnTo>
                <a:lnTo>
                  <a:pt x="1775" y="347"/>
                </a:lnTo>
                <a:lnTo>
                  <a:pt x="1775" y="347"/>
                </a:lnTo>
                <a:lnTo>
                  <a:pt x="1775" y="347"/>
                </a:lnTo>
                <a:lnTo>
                  <a:pt x="1775" y="347"/>
                </a:lnTo>
                <a:lnTo>
                  <a:pt x="1779" y="347"/>
                </a:lnTo>
                <a:lnTo>
                  <a:pt x="1779" y="347"/>
                </a:lnTo>
                <a:lnTo>
                  <a:pt x="1779" y="347"/>
                </a:lnTo>
                <a:lnTo>
                  <a:pt x="1779" y="347"/>
                </a:lnTo>
                <a:lnTo>
                  <a:pt x="1787" y="347"/>
                </a:lnTo>
                <a:lnTo>
                  <a:pt x="1787" y="347"/>
                </a:lnTo>
                <a:lnTo>
                  <a:pt x="1791" y="347"/>
                </a:lnTo>
                <a:lnTo>
                  <a:pt x="1791" y="347"/>
                </a:lnTo>
                <a:lnTo>
                  <a:pt x="1796" y="347"/>
                </a:lnTo>
                <a:lnTo>
                  <a:pt x="1796" y="347"/>
                </a:lnTo>
                <a:lnTo>
                  <a:pt x="1798" y="347"/>
                </a:lnTo>
                <a:lnTo>
                  <a:pt x="1798" y="347"/>
                </a:lnTo>
                <a:lnTo>
                  <a:pt x="1802" y="347"/>
                </a:lnTo>
                <a:lnTo>
                  <a:pt x="1802" y="324"/>
                </a:lnTo>
                <a:lnTo>
                  <a:pt x="1802" y="324"/>
                </a:lnTo>
                <a:lnTo>
                  <a:pt x="1802" y="324"/>
                </a:lnTo>
                <a:lnTo>
                  <a:pt x="1804" y="324"/>
                </a:lnTo>
                <a:lnTo>
                  <a:pt x="1804" y="324"/>
                </a:lnTo>
                <a:lnTo>
                  <a:pt x="1806" y="324"/>
                </a:lnTo>
                <a:lnTo>
                  <a:pt x="1806" y="324"/>
                </a:lnTo>
                <a:lnTo>
                  <a:pt x="1806" y="324"/>
                </a:lnTo>
                <a:lnTo>
                  <a:pt x="1806" y="324"/>
                </a:lnTo>
                <a:lnTo>
                  <a:pt x="1810" y="324"/>
                </a:lnTo>
                <a:lnTo>
                  <a:pt x="1810" y="324"/>
                </a:lnTo>
                <a:lnTo>
                  <a:pt x="1812" y="324"/>
                </a:lnTo>
                <a:lnTo>
                  <a:pt x="1812" y="324"/>
                </a:lnTo>
                <a:lnTo>
                  <a:pt x="1814" y="324"/>
                </a:lnTo>
                <a:lnTo>
                  <a:pt x="1814" y="324"/>
                </a:lnTo>
                <a:lnTo>
                  <a:pt x="1816" y="324"/>
                </a:lnTo>
                <a:lnTo>
                  <a:pt x="1816" y="301"/>
                </a:lnTo>
                <a:lnTo>
                  <a:pt x="1817" y="301"/>
                </a:lnTo>
                <a:lnTo>
                  <a:pt x="1817" y="301"/>
                </a:lnTo>
                <a:lnTo>
                  <a:pt x="1817" y="301"/>
                </a:lnTo>
                <a:lnTo>
                  <a:pt x="1817" y="301"/>
                </a:lnTo>
                <a:lnTo>
                  <a:pt x="1823" y="301"/>
                </a:lnTo>
                <a:lnTo>
                  <a:pt x="1823" y="301"/>
                </a:lnTo>
                <a:lnTo>
                  <a:pt x="1825" y="301"/>
                </a:lnTo>
                <a:lnTo>
                  <a:pt x="1825" y="301"/>
                </a:lnTo>
                <a:lnTo>
                  <a:pt x="1825" y="301"/>
                </a:lnTo>
                <a:lnTo>
                  <a:pt x="1825" y="278"/>
                </a:lnTo>
                <a:lnTo>
                  <a:pt x="1829" y="278"/>
                </a:lnTo>
                <a:lnTo>
                  <a:pt x="1829" y="278"/>
                </a:lnTo>
                <a:lnTo>
                  <a:pt x="1831" y="278"/>
                </a:lnTo>
                <a:lnTo>
                  <a:pt x="1831" y="278"/>
                </a:lnTo>
                <a:lnTo>
                  <a:pt x="1833" y="278"/>
                </a:lnTo>
                <a:lnTo>
                  <a:pt x="1833" y="278"/>
                </a:lnTo>
                <a:lnTo>
                  <a:pt x="1840" y="278"/>
                </a:lnTo>
                <a:lnTo>
                  <a:pt x="1840" y="278"/>
                </a:lnTo>
                <a:lnTo>
                  <a:pt x="1842" y="278"/>
                </a:lnTo>
                <a:lnTo>
                  <a:pt x="1842" y="278"/>
                </a:lnTo>
                <a:lnTo>
                  <a:pt x="1846" y="278"/>
                </a:lnTo>
                <a:lnTo>
                  <a:pt x="1846" y="278"/>
                </a:lnTo>
                <a:lnTo>
                  <a:pt x="1850" y="278"/>
                </a:lnTo>
                <a:lnTo>
                  <a:pt x="1850" y="278"/>
                </a:lnTo>
                <a:lnTo>
                  <a:pt x="1854" y="278"/>
                </a:lnTo>
                <a:lnTo>
                  <a:pt x="1854" y="278"/>
                </a:lnTo>
                <a:lnTo>
                  <a:pt x="1871" y="278"/>
                </a:lnTo>
                <a:lnTo>
                  <a:pt x="1871" y="255"/>
                </a:lnTo>
                <a:lnTo>
                  <a:pt x="1871" y="255"/>
                </a:lnTo>
                <a:lnTo>
                  <a:pt x="1871" y="255"/>
                </a:lnTo>
                <a:lnTo>
                  <a:pt x="1873" y="255"/>
                </a:lnTo>
                <a:lnTo>
                  <a:pt x="1873" y="255"/>
                </a:lnTo>
                <a:lnTo>
                  <a:pt x="1875" y="255"/>
                </a:lnTo>
                <a:lnTo>
                  <a:pt x="1875" y="255"/>
                </a:lnTo>
                <a:lnTo>
                  <a:pt x="1877" y="255"/>
                </a:lnTo>
                <a:lnTo>
                  <a:pt x="1877" y="255"/>
                </a:lnTo>
                <a:lnTo>
                  <a:pt x="1879" y="255"/>
                </a:lnTo>
                <a:lnTo>
                  <a:pt x="1879" y="255"/>
                </a:lnTo>
                <a:lnTo>
                  <a:pt x="1879" y="255"/>
                </a:lnTo>
                <a:lnTo>
                  <a:pt x="1879" y="255"/>
                </a:lnTo>
                <a:lnTo>
                  <a:pt x="1887" y="255"/>
                </a:lnTo>
                <a:lnTo>
                  <a:pt x="1887" y="255"/>
                </a:lnTo>
                <a:lnTo>
                  <a:pt x="1892" y="255"/>
                </a:lnTo>
                <a:lnTo>
                  <a:pt x="1892" y="255"/>
                </a:lnTo>
                <a:lnTo>
                  <a:pt x="1900" y="255"/>
                </a:lnTo>
                <a:lnTo>
                  <a:pt x="1900" y="255"/>
                </a:lnTo>
                <a:lnTo>
                  <a:pt x="1910" y="255"/>
                </a:lnTo>
                <a:lnTo>
                  <a:pt x="1910" y="255"/>
                </a:lnTo>
                <a:lnTo>
                  <a:pt x="1910" y="255"/>
                </a:lnTo>
                <a:lnTo>
                  <a:pt x="1910" y="255"/>
                </a:lnTo>
                <a:lnTo>
                  <a:pt x="1912" y="255"/>
                </a:lnTo>
                <a:lnTo>
                  <a:pt x="1912" y="255"/>
                </a:lnTo>
                <a:lnTo>
                  <a:pt x="1912" y="255"/>
                </a:lnTo>
                <a:lnTo>
                  <a:pt x="1912" y="255"/>
                </a:lnTo>
                <a:lnTo>
                  <a:pt x="1915" y="255"/>
                </a:lnTo>
                <a:lnTo>
                  <a:pt x="1915" y="255"/>
                </a:lnTo>
                <a:lnTo>
                  <a:pt x="1917" y="255"/>
                </a:lnTo>
                <a:lnTo>
                  <a:pt x="1917" y="255"/>
                </a:lnTo>
                <a:lnTo>
                  <a:pt x="1919" y="255"/>
                </a:lnTo>
                <a:lnTo>
                  <a:pt x="1919" y="255"/>
                </a:lnTo>
                <a:lnTo>
                  <a:pt x="1933" y="255"/>
                </a:lnTo>
                <a:lnTo>
                  <a:pt x="1933" y="255"/>
                </a:lnTo>
                <a:lnTo>
                  <a:pt x="1935" y="255"/>
                </a:lnTo>
                <a:lnTo>
                  <a:pt x="1935" y="255"/>
                </a:lnTo>
                <a:lnTo>
                  <a:pt x="1935" y="255"/>
                </a:lnTo>
                <a:lnTo>
                  <a:pt x="1935" y="255"/>
                </a:lnTo>
                <a:lnTo>
                  <a:pt x="1938" y="255"/>
                </a:lnTo>
                <a:lnTo>
                  <a:pt x="1938" y="255"/>
                </a:lnTo>
                <a:lnTo>
                  <a:pt x="1942" y="255"/>
                </a:lnTo>
                <a:lnTo>
                  <a:pt x="1942" y="255"/>
                </a:lnTo>
                <a:lnTo>
                  <a:pt x="1946" y="255"/>
                </a:lnTo>
                <a:lnTo>
                  <a:pt x="1946" y="255"/>
                </a:lnTo>
                <a:lnTo>
                  <a:pt x="1956" y="255"/>
                </a:lnTo>
                <a:lnTo>
                  <a:pt x="1956" y="255"/>
                </a:lnTo>
                <a:lnTo>
                  <a:pt x="1960" y="255"/>
                </a:lnTo>
                <a:lnTo>
                  <a:pt x="1960" y="255"/>
                </a:lnTo>
                <a:lnTo>
                  <a:pt x="1983" y="255"/>
                </a:lnTo>
                <a:lnTo>
                  <a:pt x="1983" y="255"/>
                </a:lnTo>
                <a:lnTo>
                  <a:pt x="1985" y="255"/>
                </a:lnTo>
                <a:lnTo>
                  <a:pt x="1985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86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2" y="255"/>
                </a:lnTo>
                <a:lnTo>
                  <a:pt x="1994" y="255"/>
                </a:lnTo>
                <a:lnTo>
                  <a:pt x="1994" y="255"/>
                </a:lnTo>
                <a:lnTo>
                  <a:pt x="1994" y="255"/>
                </a:lnTo>
                <a:lnTo>
                  <a:pt x="1994" y="255"/>
                </a:lnTo>
                <a:lnTo>
                  <a:pt x="1994" y="255"/>
                </a:lnTo>
                <a:lnTo>
                  <a:pt x="1994" y="228"/>
                </a:lnTo>
                <a:lnTo>
                  <a:pt x="2000" y="228"/>
                </a:lnTo>
                <a:lnTo>
                  <a:pt x="2000" y="228"/>
                </a:lnTo>
                <a:lnTo>
                  <a:pt x="2013" y="228"/>
                </a:lnTo>
                <a:lnTo>
                  <a:pt x="2013" y="228"/>
                </a:lnTo>
                <a:lnTo>
                  <a:pt x="2017" y="228"/>
                </a:lnTo>
                <a:lnTo>
                  <a:pt x="2017" y="228"/>
                </a:lnTo>
                <a:lnTo>
                  <a:pt x="2021" y="228"/>
                </a:lnTo>
                <a:lnTo>
                  <a:pt x="2021" y="228"/>
                </a:lnTo>
                <a:lnTo>
                  <a:pt x="2023" y="228"/>
                </a:lnTo>
                <a:lnTo>
                  <a:pt x="2023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25" y="228"/>
                </a:lnTo>
                <a:lnTo>
                  <a:pt x="2031" y="228"/>
                </a:lnTo>
                <a:lnTo>
                  <a:pt x="2031" y="228"/>
                </a:lnTo>
                <a:lnTo>
                  <a:pt x="2031" y="228"/>
                </a:lnTo>
                <a:lnTo>
                  <a:pt x="2031" y="228"/>
                </a:lnTo>
                <a:lnTo>
                  <a:pt x="2033" y="228"/>
                </a:lnTo>
                <a:lnTo>
                  <a:pt x="2033" y="228"/>
                </a:lnTo>
                <a:lnTo>
                  <a:pt x="2033" y="228"/>
                </a:lnTo>
                <a:lnTo>
                  <a:pt x="2033" y="228"/>
                </a:lnTo>
                <a:lnTo>
                  <a:pt x="2036" y="228"/>
                </a:lnTo>
                <a:lnTo>
                  <a:pt x="2036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0" y="228"/>
                </a:lnTo>
                <a:lnTo>
                  <a:pt x="2046" y="228"/>
                </a:lnTo>
                <a:lnTo>
                  <a:pt x="2046" y="228"/>
                </a:lnTo>
                <a:lnTo>
                  <a:pt x="2046" y="228"/>
                </a:lnTo>
                <a:lnTo>
                  <a:pt x="2046" y="228"/>
                </a:lnTo>
                <a:lnTo>
                  <a:pt x="2054" y="228"/>
                </a:lnTo>
                <a:lnTo>
                  <a:pt x="2054" y="228"/>
                </a:lnTo>
                <a:lnTo>
                  <a:pt x="2058" y="228"/>
                </a:lnTo>
                <a:lnTo>
                  <a:pt x="2058" y="228"/>
                </a:lnTo>
                <a:lnTo>
                  <a:pt x="2063" y="228"/>
                </a:lnTo>
                <a:lnTo>
                  <a:pt x="2063" y="228"/>
                </a:lnTo>
                <a:lnTo>
                  <a:pt x="2065" y="228"/>
                </a:lnTo>
                <a:lnTo>
                  <a:pt x="2065" y="228"/>
                </a:lnTo>
                <a:lnTo>
                  <a:pt x="2069" y="228"/>
                </a:lnTo>
                <a:lnTo>
                  <a:pt x="2069" y="228"/>
                </a:lnTo>
                <a:lnTo>
                  <a:pt x="2073" y="228"/>
                </a:lnTo>
                <a:lnTo>
                  <a:pt x="2073" y="228"/>
                </a:lnTo>
                <a:lnTo>
                  <a:pt x="2077" y="228"/>
                </a:lnTo>
                <a:lnTo>
                  <a:pt x="2077" y="228"/>
                </a:lnTo>
                <a:lnTo>
                  <a:pt x="2084" y="228"/>
                </a:lnTo>
                <a:lnTo>
                  <a:pt x="2084" y="228"/>
                </a:lnTo>
                <a:lnTo>
                  <a:pt x="2086" y="228"/>
                </a:lnTo>
                <a:lnTo>
                  <a:pt x="2086" y="228"/>
                </a:lnTo>
                <a:lnTo>
                  <a:pt x="2094" y="228"/>
                </a:lnTo>
                <a:lnTo>
                  <a:pt x="2094" y="228"/>
                </a:lnTo>
                <a:lnTo>
                  <a:pt x="2094" y="228"/>
                </a:lnTo>
                <a:lnTo>
                  <a:pt x="2094" y="228"/>
                </a:lnTo>
                <a:lnTo>
                  <a:pt x="2100" y="228"/>
                </a:lnTo>
                <a:lnTo>
                  <a:pt x="2100" y="228"/>
                </a:lnTo>
                <a:lnTo>
                  <a:pt x="2104" y="228"/>
                </a:lnTo>
                <a:lnTo>
                  <a:pt x="2104" y="228"/>
                </a:lnTo>
                <a:lnTo>
                  <a:pt x="2106" y="228"/>
                </a:lnTo>
                <a:lnTo>
                  <a:pt x="2106" y="228"/>
                </a:lnTo>
                <a:lnTo>
                  <a:pt x="2111" y="228"/>
                </a:lnTo>
                <a:lnTo>
                  <a:pt x="2111" y="228"/>
                </a:lnTo>
                <a:lnTo>
                  <a:pt x="2115" y="228"/>
                </a:lnTo>
                <a:lnTo>
                  <a:pt x="2115" y="228"/>
                </a:lnTo>
                <a:lnTo>
                  <a:pt x="2117" y="228"/>
                </a:lnTo>
                <a:lnTo>
                  <a:pt x="2117" y="228"/>
                </a:lnTo>
                <a:lnTo>
                  <a:pt x="2123" y="228"/>
                </a:lnTo>
                <a:lnTo>
                  <a:pt x="2123" y="228"/>
                </a:lnTo>
                <a:lnTo>
                  <a:pt x="2123" y="228"/>
                </a:lnTo>
                <a:lnTo>
                  <a:pt x="2123" y="228"/>
                </a:lnTo>
                <a:lnTo>
                  <a:pt x="2125" y="228"/>
                </a:lnTo>
                <a:lnTo>
                  <a:pt x="2125" y="228"/>
                </a:lnTo>
                <a:lnTo>
                  <a:pt x="2125" y="228"/>
                </a:lnTo>
                <a:lnTo>
                  <a:pt x="2125" y="228"/>
                </a:lnTo>
                <a:lnTo>
                  <a:pt x="2131" y="228"/>
                </a:lnTo>
                <a:lnTo>
                  <a:pt x="2131" y="228"/>
                </a:lnTo>
                <a:lnTo>
                  <a:pt x="2134" y="228"/>
                </a:lnTo>
                <a:lnTo>
                  <a:pt x="2134" y="228"/>
                </a:lnTo>
                <a:lnTo>
                  <a:pt x="2146" y="228"/>
                </a:lnTo>
                <a:lnTo>
                  <a:pt x="2146" y="228"/>
                </a:lnTo>
                <a:lnTo>
                  <a:pt x="2148" y="228"/>
                </a:lnTo>
                <a:lnTo>
                  <a:pt x="2148" y="228"/>
                </a:lnTo>
                <a:lnTo>
                  <a:pt x="2161" y="228"/>
                </a:lnTo>
                <a:lnTo>
                  <a:pt x="2161" y="228"/>
                </a:lnTo>
                <a:lnTo>
                  <a:pt x="2169" y="228"/>
                </a:lnTo>
                <a:lnTo>
                  <a:pt x="2169" y="228"/>
                </a:lnTo>
                <a:lnTo>
                  <a:pt x="2177" y="228"/>
                </a:lnTo>
                <a:lnTo>
                  <a:pt x="2177" y="228"/>
                </a:lnTo>
                <a:lnTo>
                  <a:pt x="2177" y="228"/>
                </a:lnTo>
                <a:lnTo>
                  <a:pt x="2177" y="228"/>
                </a:lnTo>
                <a:lnTo>
                  <a:pt x="2192" y="228"/>
                </a:lnTo>
                <a:lnTo>
                  <a:pt x="2192" y="228"/>
                </a:lnTo>
                <a:lnTo>
                  <a:pt x="2192" y="228"/>
                </a:lnTo>
                <a:lnTo>
                  <a:pt x="2192" y="228"/>
                </a:lnTo>
                <a:lnTo>
                  <a:pt x="2194" y="228"/>
                </a:lnTo>
                <a:lnTo>
                  <a:pt x="2194" y="228"/>
                </a:lnTo>
                <a:lnTo>
                  <a:pt x="2207" y="228"/>
                </a:lnTo>
                <a:lnTo>
                  <a:pt x="2207" y="228"/>
                </a:lnTo>
                <a:lnTo>
                  <a:pt x="2207" y="228"/>
                </a:lnTo>
                <a:lnTo>
                  <a:pt x="2207" y="198"/>
                </a:lnTo>
                <a:lnTo>
                  <a:pt x="2217" y="198"/>
                </a:lnTo>
                <a:lnTo>
                  <a:pt x="2217" y="198"/>
                </a:lnTo>
                <a:lnTo>
                  <a:pt x="2219" y="198"/>
                </a:lnTo>
                <a:lnTo>
                  <a:pt x="2219" y="198"/>
                </a:lnTo>
                <a:lnTo>
                  <a:pt x="2223" y="198"/>
                </a:lnTo>
                <a:lnTo>
                  <a:pt x="2223" y="198"/>
                </a:lnTo>
                <a:lnTo>
                  <a:pt x="2230" y="198"/>
                </a:lnTo>
                <a:lnTo>
                  <a:pt x="2230" y="198"/>
                </a:lnTo>
                <a:lnTo>
                  <a:pt x="2230" y="198"/>
                </a:lnTo>
                <a:lnTo>
                  <a:pt x="2230" y="198"/>
                </a:lnTo>
                <a:lnTo>
                  <a:pt x="2236" y="198"/>
                </a:lnTo>
                <a:lnTo>
                  <a:pt x="2236" y="198"/>
                </a:lnTo>
                <a:lnTo>
                  <a:pt x="2240" y="198"/>
                </a:lnTo>
                <a:lnTo>
                  <a:pt x="2240" y="198"/>
                </a:lnTo>
                <a:lnTo>
                  <a:pt x="2244" y="198"/>
                </a:lnTo>
                <a:lnTo>
                  <a:pt x="2244" y="165"/>
                </a:lnTo>
                <a:lnTo>
                  <a:pt x="2246" y="165"/>
                </a:lnTo>
                <a:lnTo>
                  <a:pt x="2246" y="165"/>
                </a:lnTo>
                <a:lnTo>
                  <a:pt x="2246" y="165"/>
                </a:lnTo>
                <a:lnTo>
                  <a:pt x="2246" y="165"/>
                </a:lnTo>
                <a:lnTo>
                  <a:pt x="2248" y="165"/>
                </a:lnTo>
                <a:lnTo>
                  <a:pt x="2248" y="132"/>
                </a:lnTo>
                <a:lnTo>
                  <a:pt x="2248" y="132"/>
                </a:lnTo>
                <a:lnTo>
                  <a:pt x="2248" y="132"/>
                </a:lnTo>
                <a:lnTo>
                  <a:pt x="2248" y="132"/>
                </a:lnTo>
                <a:lnTo>
                  <a:pt x="2248" y="132"/>
                </a:lnTo>
                <a:lnTo>
                  <a:pt x="2250" y="132"/>
                </a:lnTo>
                <a:lnTo>
                  <a:pt x="2250" y="132"/>
                </a:lnTo>
                <a:lnTo>
                  <a:pt x="2255" y="132"/>
                </a:lnTo>
                <a:lnTo>
                  <a:pt x="2255" y="132"/>
                </a:lnTo>
                <a:lnTo>
                  <a:pt x="2261" y="132"/>
                </a:lnTo>
                <a:lnTo>
                  <a:pt x="2261" y="132"/>
                </a:lnTo>
                <a:lnTo>
                  <a:pt x="2261" y="132"/>
                </a:lnTo>
                <a:lnTo>
                  <a:pt x="2261" y="132"/>
                </a:lnTo>
                <a:lnTo>
                  <a:pt x="2269" y="132"/>
                </a:lnTo>
                <a:lnTo>
                  <a:pt x="2269" y="132"/>
                </a:lnTo>
                <a:lnTo>
                  <a:pt x="2269" y="132"/>
                </a:lnTo>
                <a:lnTo>
                  <a:pt x="2269" y="132"/>
                </a:lnTo>
                <a:lnTo>
                  <a:pt x="2271" y="132"/>
                </a:lnTo>
                <a:lnTo>
                  <a:pt x="2271" y="132"/>
                </a:lnTo>
                <a:lnTo>
                  <a:pt x="2278" y="132"/>
                </a:lnTo>
                <a:lnTo>
                  <a:pt x="2278" y="132"/>
                </a:lnTo>
                <a:lnTo>
                  <a:pt x="2278" y="132"/>
                </a:lnTo>
                <a:lnTo>
                  <a:pt x="2278" y="132"/>
                </a:lnTo>
                <a:lnTo>
                  <a:pt x="2284" y="132"/>
                </a:lnTo>
                <a:lnTo>
                  <a:pt x="2284" y="132"/>
                </a:lnTo>
                <a:lnTo>
                  <a:pt x="2286" y="132"/>
                </a:lnTo>
                <a:lnTo>
                  <a:pt x="2286" y="132"/>
                </a:lnTo>
                <a:lnTo>
                  <a:pt x="2288" y="132"/>
                </a:lnTo>
                <a:lnTo>
                  <a:pt x="2288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2" y="132"/>
                </a:lnTo>
                <a:lnTo>
                  <a:pt x="2294" y="132"/>
                </a:lnTo>
                <a:lnTo>
                  <a:pt x="2294" y="132"/>
                </a:lnTo>
                <a:lnTo>
                  <a:pt x="2296" y="132"/>
                </a:lnTo>
                <a:lnTo>
                  <a:pt x="2296" y="132"/>
                </a:lnTo>
                <a:lnTo>
                  <a:pt x="2296" y="132"/>
                </a:lnTo>
                <a:lnTo>
                  <a:pt x="2296" y="132"/>
                </a:lnTo>
                <a:lnTo>
                  <a:pt x="2300" y="132"/>
                </a:lnTo>
                <a:lnTo>
                  <a:pt x="2300" y="132"/>
                </a:lnTo>
                <a:lnTo>
                  <a:pt x="2301" y="132"/>
                </a:lnTo>
                <a:lnTo>
                  <a:pt x="2301" y="132"/>
                </a:lnTo>
                <a:lnTo>
                  <a:pt x="2317" y="132"/>
                </a:lnTo>
                <a:lnTo>
                  <a:pt x="2317" y="132"/>
                </a:lnTo>
                <a:lnTo>
                  <a:pt x="2319" y="132"/>
                </a:lnTo>
                <a:lnTo>
                  <a:pt x="2319" y="132"/>
                </a:lnTo>
                <a:lnTo>
                  <a:pt x="2325" y="132"/>
                </a:lnTo>
                <a:lnTo>
                  <a:pt x="2325" y="132"/>
                </a:lnTo>
                <a:lnTo>
                  <a:pt x="2330" y="132"/>
                </a:lnTo>
                <a:lnTo>
                  <a:pt x="2330" y="132"/>
                </a:lnTo>
                <a:lnTo>
                  <a:pt x="2332" y="132"/>
                </a:lnTo>
                <a:lnTo>
                  <a:pt x="2332" y="132"/>
                </a:lnTo>
                <a:lnTo>
                  <a:pt x="2332" y="132"/>
                </a:lnTo>
                <a:lnTo>
                  <a:pt x="2332" y="132"/>
                </a:lnTo>
                <a:lnTo>
                  <a:pt x="2346" y="132"/>
                </a:lnTo>
                <a:lnTo>
                  <a:pt x="2346" y="132"/>
                </a:lnTo>
                <a:lnTo>
                  <a:pt x="2349" y="132"/>
                </a:lnTo>
                <a:lnTo>
                  <a:pt x="2349" y="132"/>
                </a:lnTo>
                <a:lnTo>
                  <a:pt x="2353" y="132"/>
                </a:lnTo>
                <a:lnTo>
                  <a:pt x="2353" y="132"/>
                </a:lnTo>
                <a:lnTo>
                  <a:pt x="2355" y="132"/>
                </a:lnTo>
                <a:lnTo>
                  <a:pt x="2355" y="132"/>
                </a:lnTo>
                <a:lnTo>
                  <a:pt x="2363" y="132"/>
                </a:lnTo>
                <a:lnTo>
                  <a:pt x="2363" y="132"/>
                </a:lnTo>
                <a:lnTo>
                  <a:pt x="2363" y="132"/>
                </a:lnTo>
                <a:lnTo>
                  <a:pt x="2363" y="132"/>
                </a:lnTo>
                <a:lnTo>
                  <a:pt x="2371" y="132"/>
                </a:lnTo>
                <a:lnTo>
                  <a:pt x="2371" y="132"/>
                </a:lnTo>
                <a:lnTo>
                  <a:pt x="2371" y="132"/>
                </a:lnTo>
                <a:lnTo>
                  <a:pt x="2371" y="132"/>
                </a:lnTo>
                <a:lnTo>
                  <a:pt x="2376" y="132"/>
                </a:lnTo>
                <a:lnTo>
                  <a:pt x="2376" y="132"/>
                </a:lnTo>
                <a:lnTo>
                  <a:pt x="2378" y="132"/>
                </a:lnTo>
                <a:lnTo>
                  <a:pt x="2378" y="132"/>
                </a:lnTo>
                <a:lnTo>
                  <a:pt x="2380" y="132"/>
                </a:lnTo>
                <a:lnTo>
                  <a:pt x="2380" y="132"/>
                </a:lnTo>
                <a:lnTo>
                  <a:pt x="2384" y="132"/>
                </a:lnTo>
                <a:lnTo>
                  <a:pt x="2384" y="132"/>
                </a:lnTo>
                <a:lnTo>
                  <a:pt x="2384" y="132"/>
                </a:lnTo>
                <a:lnTo>
                  <a:pt x="2384" y="132"/>
                </a:lnTo>
                <a:lnTo>
                  <a:pt x="2386" y="132"/>
                </a:lnTo>
                <a:lnTo>
                  <a:pt x="2386" y="132"/>
                </a:lnTo>
                <a:lnTo>
                  <a:pt x="2392" y="132"/>
                </a:lnTo>
                <a:lnTo>
                  <a:pt x="2392" y="132"/>
                </a:lnTo>
                <a:lnTo>
                  <a:pt x="2401" y="132"/>
                </a:lnTo>
                <a:lnTo>
                  <a:pt x="2401" y="132"/>
                </a:lnTo>
                <a:lnTo>
                  <a:pt x="2403" y="132"/>
                </a:lnTo>
                <a:lnTo>
                  <a:pt x="2403" y="132"/>
                </a:lnTo>
                <a:lnTo>
                  <a:pt x="2415" y="132"/>
                </a:lnTo>
                <a:lnTo>
                  <a:pt x="2415" y="132"/>
                </a:lnTo>
                <a:lnTo>
                  <a:pt x="2415" y="132"/>
                </a:lnTo>
                <a:lnTo>
                  <a:pt x="2415" y="132"/>
                </a:lnTo>
                <a:lnTo>
                  <a:pt x="2417" y="132"/>
                </a:lnTo>
                <a:lnTo>
                  <a:pt x="2417" y="132"/>
                </a:lnTo>
                <a:lnTo>
                  <a:pt x="2419" y="132"/>
                </a:lnTo>
                <a:lnTo>
                  <a:pt x="2419" y="132"/>
                </a:lnTo>
                <a:lnTo>
                  <a:pt x="2421" y="132"/>
                </a:lnTo>
                <a:lnTo>
                  <a:pt x="2421" y="132"/>
                </a:lnTo>
                <a:lnTo>
                  <a:pt x="2426" y="132"/>
                </a:lnTo>
                <a:lnTo>
                  <a:pt x="2426" y="132"/>
                </a:lnTo>
                <a:lnTo>
                  <a:pt x="2432" y="132"/>
                </a:lnTo>
                <a:lnTo>
                  <a:pt x="2432" y="132"/>
                </a:lnTo>
                <a:lnTo>
                  <a:pt x="2436" y="132"/>
                </a:lnTo>
                <a:lnTo>
                  <a:pt x="2436" y="132"/>
                </a:lnTo>
                <a:lnTo>
                  <a:pt x="2444" y="132"/>
                </a:lnTo>
                <a:lnTo>
                  <a:pt x="2444" y="132"/>
                </a:lnTo>
                <a:lnTo>
                  <a:pt x="2447" y="132"/>
                </a:lnTo>
                <a:lnTo>
                  <a:pt x="2447" y="132"/>
                </a:lnTo>
                <a:lnTo>
                  <a:pt x="2455" y="132"/>
                </a:lnTo>
                <a:lnTo>
                  <a:pt x="2455" y="132"/>
                </a:lnTo>
                <a:lnTo>
                  <a:pt x="2457" y="132"/>
                </a:lnTo>
                <a:lnTo>
                  <a:pt x="2457" y="132"/>
                </a:lnTo>
                <a:lnTo>
                  <a:pt x="2459" y="132"/>
                </a:lnTo>
                <a:lnTo>
                  <a:pt x="2459" y="132"/>
                </a:lnTo>
                <a:lnTo>
                  <a:pt x="2459" y="132"/>
                </a:lnTo>
                <a:lnTo>
                  <a:pt x="2459" y="132"/>
                </a:lnTo>
                <a:lnTo>
                  <a:pt x="2461" y="132"/>
                </a:lnTo>
                <a:lnTo>
                  <a:pt x="2461" y="132"/>
                </a:lnTo>
                <a:lnTo>
                  <a:pt x="2467" y="132"/>
                </a:lnTo>
                <a:lnTo>
                  <a:pt x="2467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4" y="132"/>
                </a:lnTo>
                <a:lnTo>
                  <a:pt x="2486" y="132"/>
                </a:lnTo>
                <a:lnTo>
                  <a:pt x="2486" y="132"/>
                </a:lnTo>
                <a:lnTo>
                  <a:pt x="2488" y="132"/>
                </a:lnTo>
                <a:lnTo>
                  <a:pt x="2488" y="132"/>
                </a:lnTo>
                <a:lnTo>
                  <a:pt x="2490" y="132"/>
                </a:lnTo>
                <a:lnTo>
                  <a:pt x="2490" y="132"/>
                </a:lnTo>
                <a:lnTo>
                  <a:pt x="2494" y="132"/>
                </a:lnTo>
                <a:lnTo>
                  <a:pt x="2494" y="132"/>
                </a:lnTo>
                <a:lnTo>
                  <a:pt x="2494" y="132"/>
                </a:lnTo>
                <a:lnTo>
                  <a:pt x="2494" y="132"/>
                </a:lnTo>
                <a:lnTo>
                  <a:pt x="2499" y="132"/>
                </a:lnTo>
                <a:lnTo>
                  <a:pt x="2499" y="132"/>
                </a:lnTo>
                <a:lnTo>
                  <a:pt x="2503" y="132"/>
                </a:lnTo>
                <a:lnTo>
                  <a:pt x="2503" y="132"/>
                </a:lnTo>
                <a:lnTo>
                  <a:pt x="2505" y="132"/>
                </a:lnTo>
                <a:lnTo>
                  <a:pt x="2505" y="132"/>
                </a:lnTo>
                <a:lnTo>
                  <a:pt x="2515" y="132"/>
                </a:lnTo>
                <a:lnTo>
                  <a:pt x="2515" y="132"/>
                </a:lnTo>
                <a:lnTo>
                  <a:pt x="2518" y="132"/>
                </a:lnTo>
                <a:lnTo>
                  <a:pt x="2518" y="86"/>
                </a:lnTo>
                <a:lnTo>
                  <a:pt x="2524" y="86"/>
                </a:lnTo>
                <a:lnTo>
                  <a:pt x="2524" y="86"/>
                </a:lnTo>
                <a:lnTo>
                  <a:pt x="2528" y="86"/>
                </a:lnTo>
                <a:lnTo>
                  <a:pt x="2528" y="86"/>
                </a:lnTo>
                <a:lnTo>
                  <a:pt x="2534" y="86"/>
                </a:lnTo>
                <a:lnTo>
                  <a:pt x="2534" y="86"/>
                </a:lnTo>
                <a:lnTo>
                  <a:pt x="2540" y="86"/>
                </a:lnTo>
                <a:lnTo>
                  <a:pt x="2540" y="86"/>
                </a:lnTo>
                <a:lnTo>
                  <a:pt x="2543" y="86"/>
                </a:lnTo>
                <a:lnTo>
                  <a:pt x="2543" y="86"/>
                </a:lnTo>
                <a:lnTo>
                  <a:pt x="2543" y="86"/>
                </a:lnTo>
                <a:lnTo>
                  <a:pt x="2543" y="86"/>
                </a:lnTo>
                <a:lnTo>
                  <a:pt x="2545" y="86"/>
                </a:lnTo>
                <a:lnTo>
                  <a:pt x="2545" y="86"/>
                </a:lnTo>
                <a:lnTo>
                  <a:pt x="2557" y="86"/>
                </a:lnTo>
                <a:lnTo>
                  <a:pt x="2557" y="86"/>
                </a:lnTo>
                <a:lnTo>
                  <a:pt x="2559" y="86"/>
                </a:lnTo>
                <a:lnTo>
                  <a:pt x="2559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1" y="86"/>
                </a:lnTo>
                <a:lnTo>
                  <a:pt x="2565" y="86"/>
                </a:lnTo>
                <a:lnTo>
                  <a:pt x="2565" y="86"/>
                </a:lnTo>
                <a:lnTo>
                  <a:pt x="2565" y="86"/>
                </a:lnTo>
                <a:lnTo>
                  <a:pt x="2565" y="86"/>
                </a:lnTo>
                <a:lnTo>
                  <a:pt x="2567" y="86"/>
                </a:lnTo>
                <a:lnTo>
                  <a:pt x="2567" y="86"/>
                </a:lnTo>
                <a:lnTo>
                  <a:pt x="2568" y="86"/>
                </a:lnTo>
                <a:lnTo>
                  <a:pt x="2568" y="86"/>
                </a:lnTo>
                <a:lnTo>
                  <a:pt x="2570" y="86"/>
                </a:lnTo>
                <a:lnTo>
                  <a:pt x="2570" y="86"/>
                </a:lnTo>
                <a:lnTo>
                  <a:pt x="2576" y="86"/>
                </a:lnTo>
                <a:lnTo>
                  <a:pt x="2576" y="86"/>
                </a:lnTo>
                <a:lnTo>
                  <a:pt x="2578" y="86"/>
                </a:lnTo>
                <a:lnTo>
                  <a:pt x="2578" y="86"/>
                </a:lnTo>
                <a:lnTo>
                  <a:pt x="2580" y="86"/>
                </a:lnTo>
                <a:lnTo>
                  <a:pt x="2580" y="86"/>
                </a:lnTo>
                <a:lnTo>
                  <a:pt x="2588" y="86"/>
                </a:lnTo>
                <a:lnTo>
                  <a:pt x="2588" y="86"/>
                </a:lnTo>
                <a:lnTo>
                  <a:pt x="2588" y="86"/>
                </a:lnTo>
                <a:lnTo>
                  <a:pt x="2588" y="86"/>
                </a:lnTo>
                <a:lnTo>
                  <a:pt x="2591" y="86"/>
                </a:lnTo>
                <a:lnTo>
                  <a:pt x="2591" y="86"/>
                </a:lnTo>
                <a:lnTo>
                  <a:pt x="2593" y="86"/>
                </a:lnTo>
                <a:lnTo>
                  <a:pt x="2593" y="86"/>
                </a:lnTo>
                <a:lnTo>
                  <a:pt x="2595" y="86"/>
                </a:lnTo>
                <a:lnTo>
                  <a:pt x="2595" y="86"/>
                </a:lnTo>
                <a:lnTo>
                  <a:pt x="2597" y="86"/>
                </a:lnTo>
                <a:lnTo>
                  <a:pt x="2597" y="86"/>
                </a:lnTo>
                <a:lnTo>
                  <a:pt x="2605" y="86"/>
                </a:lnTo>
                <a:lnTo>
                  <a:pt x="2605" y="86"/>
                </a:lnTo>
                <a:lnTo>
                  <a:pt x="2605" y="86"/>
                </a:lnTo>
                <a:lnTo>
                  <a:pt x="2605" y="86"/>
                </a:lnTo>
                <a:lnTo>
                  <a:pt x="2615" y="86"/>
                </a:lnTo>
                <a:lnTo>
                  <a:pt x="2615" y="86"/>
                </a:lnTo>
                <a:lnTo>
                  <a:pt x="2615" y="86"/>
                </a:lnTo>
                <a:lnTo>
                  <a:pt x="2615" y="86"/>
                </a:lnTo>
                <a:lnTo>
                  <a:pt x="2618" y="86"/>
                </a:lnTo>
                <a:lnTo>
                  <a:pt x="2618" y="86"/>
                </a:lnTo>
                <a:lnTo>
                  <a:pt x="2618" y="86"/>
                </a:lnTo>
                <a:lnTo>
                  <a:pt x="2618" y="86"/>
                </a:lnTo>
                <a:lnTo>
                  <a:pt x="2620" y="86"/>
                </a:lnTo>
                <a:lnTo>
                  <a:pt x="2620" y="86"/>
                </a:lnTo>
                <a:lnTo>
                  <a:pt x="2622" y="86"/>
                </a:lnTo>
                <a:lnTo>
                  <a:pt x="2622" y="86"/>
                </a:lnTo>
                <a:lnTo>
                  <a:pt x="2622" y="86"/>
                </a:lnTo>
                <a:lnTo>
                  <a:pt x="2622" y="86"/>
                </a:lnTo>
                <a:lnTo>
                  <a:pt x="2626" y="86"/>
                </a:lnTo>
                <a:lnTo>
                  <a:pt x="2626" y="86"/>
                </a:lnTo>
                <a:lnTo>
                  <a:pt x="2628" y="86"/>
                </a:lnTo>
                <a:lnTo>
                  <a:pt x="2628" y="86"/>
                </a:lnTo>
                <a:lnTo>
                  <a:pt x="2628" y="86"/>
                </a:lnTo>
                <a:lnTo>
                  <a:pt x="2628" y="86"/>
                </a:lnTo>
                <a:lnTo>
                  <a:pt x="2630" y="86"/>
                </a:lnTo>
                <a:lnTo>
                  <a:pt x="2630" y="86"/>
                </a:lnTo>
                <a:lnTo>
                  <a:pt x="2630" y="86"/>
                </a:lnTo>
                <a:lnTo>
                  <a:pt x="2630" y="86"/>
                </a:lnTo>
                <a:lnTo>
                  <a:pt x="2634" y="86"/>
                </a:lnTo>
                <a:lnTo>
                  <a:pt x="2634" y="86"/>
                </a:lnTo>
                <a:lnTo>
                  <a:pt x="2634" y="86"/>
                </a:lnTo>
                <a:lnTo>
                  <a:pt x="2634" y="86"/>
                </a:lnTo>
                <a:lnTo>
                  <a:pt x="2634" y="86"/>
                </a:lnTo>
                <a:lnTo>
                  <a:pt x="2634" y="86"/>
                </a:lnTo>
                <a:lnTo>
                  <a:pt x="2638" y="86"/>
                </a:lnTo>
                <a:lnTo>
                  <a:pt x="2638" y="86"/>
                </a:lnTo>
                <a:lnTo>
                  <a:pt x="2639" y="86"/>
                </a:lnTo>
                <a:lnTo>
                  <a:pt x="2639" y="86"/>
                </a:lnTo>
                <a:lnTo>
                  <a:pt x="2639" y="86"/>
                </a:lnTo>
                <a:lnTo>
                  <a:pt x="2639" y="86"/>
                </a:lnTo>
                <a:lnTo>
                  <a:pt x="2641" y="86"/>
                </a:lnTo>
                <a:lnTo>
                  <a:pt x="2641" y="86"/>
                </a:lnTo>
                <a:lnTo>
                  <a:pt x="2645" y="86"/>
                </a:lnTo>
                <a:lnTo>
                  <a:pt x="2645" y="86"/>
                </a:lnTo>
                <a:lnTo>
                  <a:pt x="2645" y="86"/>
                </a:lnTo>
                <a:lnTo>
                  <a:pt x="2645" y="86"/>
                </a:lnTo>
                <a:lnTo>
                  <a:pt x="2647" y="86"/>
                </a:lnTo>
                <a:lnTo>
                  <a:pt x="2647" y="86"/>
                </a:lnTo>
                <a:lnTo>
                  <a:pt x="2647" y="86"/>
                </a:lnTo>
                <a:lnTo>
                  <a:pt x="2647" y="86"/>
                </a:lnTo>
                <a:lnTo>
                  <a:pt x="2649" y="86"/>
                </a:lnTo>
                <a:lnTo>
                  <a:pt x="2649" y="86"/>
                </a:lnTo>
                <a:lnTo>
                  <a:pt x="2655" y="86"/>
                </a:lnTo>
                <a:lnTo>
                  <a:pt x="2655" y="86"/>
                </a:lnTo>
                <a:lnTo>
                  <a:pt x="2655" y="86"/>
                </a:lnTo>
                <a:lnTo>
                  <a:pt x="2655" y="86"/>
                </a:lnTo>
                <a:lnTo>
                  <a:pt x="2659" y="86"/>
                </a:lnTo>
                <a:lnTo>
                  <a:pt x="2659" y="86"/>
                </a:lnTo>
                <a:lnTo>
                  <a:pt x="2663" y="86"/>
                </a:lnTo>
                <a:lnTo>
                  <a:pt x="2663" y="86"/>
                </a:lnTo>
                <a:lnTo>
                  <a:pt x="2663" y="86"/>
                </a:lnTo>
                <a:lnTo>
                  <a:pt x="2663" y="86"/>
                </a:lnTo>
                <a:lnTo>
                  <a:pt x="2664" y="86"/>
                </a:lnTo>
                <a:lnTo>
                  <a:pt x="2664" y="86"/>
                </a:lnTo>
                <a:lnTo>
                  <a:pt x="2666" y="86"/>
                </a:lnTo>
                <a:lnTo>
                  <a:pt x="2666" y="86"/>
                </a:lnTo>
                <a:lnTo>
                  <a:pt x="2666" y="86"/>
                </a:lnTo>
                <a:lnTo>
                  <a:pt x="2666" y="86"/>
                </a:lnTo>
                <a:lnTo>
                  <a:pt x="2670" y="86"/>
                </a:lnTo>
                <a:lnTo>
                  <a:pt x="2670" y="86"/>
                </a:lnTo>
                <a:lnTo>
                  <a:pt x="2672" y="86"/>
                </a:lnTo>
                <a:lnTo>
                  <a:pt x="2672" y="86"/>
                </a:lnTo>
                <a:lnTo>
                  <a:pt x="2678" y="86"/>
                </a:lnTo>
                <a:lnTo>
                  <a:pt x="2678" y="86"/>
                </a:lnTo>
                <a:lnTo>
                  <a:pt x="2684" y="86"/>
                </a:lnTo>
                <a:lnTo>
                  <a:pt x="2684" y="86"/>
                </a:lnTo>
                <a:lnTo>
                  <a:pt x="2684" y="86"/>
                </a:lnTo>
                <a:lnTo>
                  <a:pt x="2684" y="86"/>
                </a:lnTo>
                <a:lnTo>
                  <a:pt x="2686" y="86"/>
                </a:lnTo>
                <a:lnTo>
                  <a:pt x="2686" y="86"/>
                </a:lnTo>
                <a:lnTo>
                  <a:pt x="2686" y="86"/>
                </a:lnTo>
                <a:lnTo>
                  <a:pt x="2686" y="86"/>
                </a:lnTo>
                <a:lnTo>
                  <a:pt x="2688" y="86"/>
                </a:lnTo>
                <a:lnTo>
                  <a:pt x="2688" y="86"/>
                </a:lnTo>
                <a:lnTo>
                  <a:pt x="2688" y="86"/>
                </a:lnTo>
                <a:lnTo>
                  <a:pt x="2688" y="86"/>
                </a:lnTo>
                <a:lnTo>
                  <a:pt x="2693" y="86"/>
                </a:lnTo>
                <a:lnTo>
                  <a:pt x="2693" y="86"/>
                </a:lnTo>
                <a:lnTo>
                  <a:pt x="2693" y="86"/>
                </a:lnTo>
                <a:lnTo>
                  <a:pt x="2693" y="86"/>
                </a:lnTo>
                <a:lnTo>
                  <a:pt x="2695" y="86"/>
                </a:lnTo>
                <a:lnTo>
                  <a:pt x="2695" y="86"/>
                </a:lnTo>
                <a:lnTo>
                  <a:pt x="2697" y="86"/>
                </a:lnTo>
                <a:lnTo>
                  <a:pt x="2697" y="86"/>
                </a:lnTo>
                <a:lnTo>
                  <a:pt x="2699" y="86"/>
                </a:lnTo>
                <a:lnTo>
                  <a:pt x="2699" y="86"/>
                </a:lnTo>
                <a:lnTo>
                  <a:pt x="2701" y="86"/>
                </a:lnTo>
                <a:lnTo>
                  <a:pt x="2701" y="86"/>
                </a:lnTo>
                <a:lnTo>
                  <a:pt x="2701" y="86"/>
                </a:lnTo>
                <a:lnTo>
                  <a:pt x="2701" y="86"/>
                </a:lnTo>
                <a:lnTo>
                  <a:pt x="2705" y="86"/>
                </a:lnTo>
                <a:lnTo>
                  <a:pt x="2705" y="0"/>
                </a:lnTo>
                <a:lnTo>
                  <a:pt x="2709" y="0"/>
                </a:lnTo>
                <a:lnTo>
                  <a:pt x="2709" y="0"/>
                </a:lnTo>
                <a:lnTo>
                  <a:pt x="2709" y="0"/>
                </a:lnTo>
                <a:lnTo>
                  <a:pt x="2709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2" y="0"/>
                </a:lnTo>
                <a:lnTo>
                  <a:pt x="2712" y="0"/>
                </a:lnTo>
                <a:lnTo>
                  <a:pt x="2724" y="0"/>
                </a:lnTo>
                <a:lnTo>
                  <a:pt x="2724" y="0"/>
                </a:lnTo>
                <a:lnTo>
                  <a:pt x="2724" y="0"/>
                </a:lnTo>
                <a:lnTo>
                  <a:pt x="2724" y="0"/>
                </a:lnTo>
                <a:lnTo>
                  <a:pt x="2732" y="0"/>
                </a:lnTo>
                <a:lnTo>
                  <a:pt x="2732" y="0"/>
                </a:lnTo>
                <a:lnTo>
                  <a:pt x="2745" y="0"/>
                </a:lnTo>
                <a:lnTo>
                  <a:pt x="2745" y="0"/>
                </a:lnTo>
                <a:lnTo>
                  <a:pt x="2755" y="0"/>
                </a:lnTo>
                <a:lnTo>
                  <a:pt x="2755" y="0"/>
                </a:lnTo>
                <a:lnTo>
                  <a:pt x="2757" y="0"/>
                </a:lnTo>
                <a:lnTo>
                  <a:pt x="2757" y="0"/>
                </a:lnTo>
                <a:lnTo>
                  <a:pt x="2760" y="0"/>
                </a:lnTo>
                <a:lnTo>
                  <a:pt x="2760" y="0"/>
                </a:lnTo>
                <a:lnTo>
                  <a:pt x="2766" y="0"/>
                </a:lnTo>
                <a:lnTo>
                  <a:pt x="2766" y="0"/>
                </a:lnTo>
                <a:lnTo>
                  <a:pt x="2770" y="0"/>
                </a:lnTo>
                <a:lnTo>
                  <a:pt x="2770" y="0"/>
                </a:lnTo>
                <a:lnTo>
                  <a:pt x="2770" y="0"/>
                </a:lnTo>
                <a:lnTo>
                  <a:pt x="2770" y="0"/>
                </a:lnTo>
                <a:lnTo>
                  <a:pt x="2772" y="0"/>
                </a:lnTo>
                <a:lnTo>
                  <a:pt x="2772" y="0"/>
                </a:lnTo>
                <a:lnTo>
                  <a:pt x="2774" y="0"/>
                </a:lnTo>
                <a:lnTo>
                  <a:pt x="2774" y="0"/>
                </a:lnTo>
                <a:lnTo>
                  <a:pt x="2778" y="0"/>
                </a:lnTo>
                <a:lnTo>
                  <a:pt x="2778" y="0"/>
                </a:lnTo>
                <a:lnTo>
                  <a:pt x="2778" y="0"/>
                </a:lnTo>
                <a:lnTo>
                  <a:pt x="2778" y="0"/>
                </a:lnTo>
                <a:lnTo>
                  <a:pt x="2780" y="0"/>
                </a:lnTo>
                <a:lnTo>
                  <a:pt x="2780" y="0"/>
                </a:lnTo>
                <a:lnTo>
                  <a:pt x="2784" y="0"/>
                </a:lnTo>
                <a:lnTo>
                  <a:pt x="2784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787" y="0"/>
                </a:lnTo>
                <a:lnTo>
                  <a:pt x="2787" y="0"/>
                </a:lnTo>
                <a:lnTo>
                  <a:pt x="2789" y="0"/>
                </a:lnTo>
                <a:lnTo>
                  <a:pt x="2789" y="0"/>
                </a:lnTo>
                <a:lnTo>
                  <a:pt x="2791" y="0"/>
                </a:lnTo>
                <a:lnTo>
                  <a:pt x="2791" y="0"/>
                </a:lnTo>
                <a:lnTo>
                  <a:pt x="2793" y="0"/>
                </a:lnTo>
                <a:lnTo>
                  <a:pt x="2793" y="0"/>
                </a:lnTo>
                <a:lnTo>
                  <a:pt x="2795" y="0"/>
                </a:lnTo>
                <a:lnTo>
                  <a:pt x="2795" y="0"/>
                </a:lnTo>
                <a:lnTo>
                  <a:pt x="2809" y="0"/>
                </a:lnTo>
                <a:lnTo>
                  <a:pt x="2809" y="0"/>
                </a:lnTo>
                <a:lnTo>
                  <a:pt x="2809" y="0"/>
                </a:lnTo>
                <a:lnTo>
                  <a:pt x="2809" y="0"/>
                </a:lnTo>
                <a:lnTo>
                  <a:pt x="2810" y="0"/>
                </a:lnTo>
                <a:lnTo>
                  <a:pt x="2810" y="0"/>
                </a:lnTo>
                <a:lnTo>
                  <a:pt x="2812" y="0"/>
                </a:lnTo>
                <a:lnTo>
                  <a:pt x="2812" y="0"/>
                </a:lnTo>
                <a:lnTo>
                  <a:pt x="2820" y="0"/>
                </a:lnTo>
                <a:lnTo>
                  <a:pt x="2820" y="0"/>
                </a:lnTo>
                <a:lnTo>
                  <a:pt x="2820" y="0"/>
                </a:lnTo>
                <a:lnTo>
                  <a:pt x="2820" y="0"/>
                </a:lnTo>
                <a:lnTo>
                  <a:pt x="2832" y="0"/>
                </a:lnTo>
                <a:lnTo>
                  <a:pt x="2832" y="0"/>
                </a:lnTo>
                <a:lnTo>
                  <a:pt x="2839" y="0"/>
                </a:lnTo>
                <a:lnTo>
                  <a:pt x="2839" y="0"/>
                </a:lnTo>
                <a:lnTo>
                  <a:pt x="2841" y="0"/>
                </a:lnTo>
                <a:lnTo>
                  <a:pt x="2841" y="0"/>
                </a:lnTo>
                <a:lnTo>
                  <a:pt x="2843" y="0"/>
                </a:lnTo>
                <a:lnTo>
                  <a:pt x="2843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51" y="0"/>
                </a:lnTo>
                <a:lnTo>
                  <a:pt x="2851" y="0"/>
                </a:lnTo>
                <a:lnTo>
                  <a:pt x="2855" y="0"/>
                </a:lnTo>
                <a:lnTo>
                  <a:pt x="2855" y="0"/>
                </a:lnTo>
                <a:lnTo>
                  <a:pt x="2860" y="0"/>
                </a:lnTo>
                <a:lnTo>
                  <a:pt x="2860" y="0"/>
                </a:lnTo>
                <a:lnTo>
                  <a:pt x="2862" y="0"/>
                </a:lnTo>
                <a:lnTo>
                  <a:pt x="2862" y="0"/>
                </a:lnTo>
                <a:lnTo>
                  <a:pt x="2862" y="0"/>
                </a:lnTo>
                <a:lnTo>
                  <a:pt x="2862" y="0"/>
                </a:lnTo>
                <a:lnTo>
                  <a:pt x="2866" y="0"/>
                </a:lnTo>
                <a:lnTo>
                  <a:pt x="2866" y="0"/>
                </a:lnTo>
                <a:lnTo>
                  <a:pt x="2880" y="0"/>
                </a:lnTo>
                <a:lnTo>
                  <a:pt x="2880" y="0"/>
                </a:lnTo>
                <a:lnTo>
                  <a:pt x="2901" y="0"/>
                </a:lnTo>
                <a:lnTo>
                  <a:pt x="2901" y="0"/>
                </a:lnTo>
                <a:lnTo>
                  <a:pt x="2908" y="0"/>
                </a:lnTo>
                <a:lnTo>
                  <a:pt x="2908" y="0"/>
                </a:lnTo>
                <a:lnTo>
                  <a:pt x="2912" y="0"/>
                </a:lnTo>
                <a:lnTo>
                  <a:pt x="2912" y="0"/>
                </a:lnTo>
                <a:lnTo>
                  <a:pt x="2916" y="0"/>
                </a:lnTo>
                <a:lnTo>
                  <a:pt x="2916" y="0"/>
                </a:lnTo>
                <a:lnTo>
                  <a:pt x="2926" y="0"/>
                </a:lnTo>
                <a:lnTo>
                  <a:pt x="2926" y="0"/>
                </a:lnTo>
                <a:lnTo>
                  <a:pt x="2926" y="0"/>
                </a:lnTo>
                <a:lnTo>
                  <a:pt x="2926" y="0"/>
                </a:lnTo>
                <a:lnTo>
                  <a:pt x="2931" y="0"/>
                </a:lnTo>
                <a:lnTo>
                  <a:pt x="2931" y="0"/>
                </a:lnTo>
                <a:lnTo>
                  <a:pt x="2937" y="0"/>
                </a:lnTo>
                <a:lnTo>
                  <a:pt x="2937" y="0"/>
                </a:lnTo>
                <a:lnTo>
                  <a:pt x="2943" y="0"/>
                </a:lnTo>
                <a:lnTo>
                  <a:pt x="2943" y="0"/>
                </a:lnTo>
                <a:lnTo>
                  <a:pt x="2945" y="0"/>
                </a:lnTo>
                <a:lnTo>
                  <a:pt x="2945" y="0"/>
                </a:lnTo>
                <a:lnTo>
                  <a:pt x="2953" y="0"/>
                </a:lnTo>
                <a:lnTo>
                  <a:pt x="2953" y="0"/>
                </a:lnTo>
                <a:lnTo>
                  <a:pt x="2953" y="0"/>
                </a:lnTo>
                <a:lnTo>
                  <a:pt x="2953" y="0"/>
                </a:lnTo>
                <a:lnTo>
                  <a:pt x="2956" y="0"/>
                </a:lnTo>
                <a:lnTo>
                  <a:pt x="2956" y="0"/>
                </a:lnTo>
                <a:lnTo>
                  <a:pt x="2960" y="0"/>
                </a:lnTo>
                <a:lnTo>
                  <a:pt x="2960" y="0"/>
                </a:lnTo>
                <a:lnTo>
                  <a:pt x="2976" y="0"/>
                </a:lnTo>
                <a:lnTo>
                  <a:pt x="2976" y="0"/>
                </a:lnTo>
                <a:lnTo>
                  <a:pt x="2978" y="0"/>
                </a:lnTo>
                <a:lnTo>
                  <a:pt x="2978" y="0"/>
                </a:lnTo>
                <a:lnTo>
                  <a:pt x="2985" y="0"/>
                </a:lnTo>
                <a:lnTo>
                  <a:pt x="2985" y="0"/>
                </a:lnTo>
                <a:lnTo>
                  <a:pt x="2987" y="0"/>
                </a:lnTo>
                <a:lnTo>
                  <a:pt x="2987" y="0"/>
                </a:lnTo>
                <a:lnTo>
                  <a:pt x="2989" y="0"/>
                </a:lnTo>
                <a:lnTo>
                  <a:pt x="2989" y="0"/>
                </a:lnTo>
                <a:lnTo>
                  <a:pt x="3002" y="0"/>
                </a:lnTo>
                <a:lnTo>
                  <a:pt x="3002" y="0"/>
                </a:lnTo>
                <a:lnTo>
                  <a:pt x="3006" y="0"/>
                </a:lnTo>
                <a:lnTo>
                  <a:pt x="3006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</a:path>
            </a:pathLst>
          </a:custGeom>
          <a:noFill/>
          <a:ln cap="rnd" cmpd="sng" w="38100">
            <a:solidFill>
              <a:srgbClr val="2F549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22"/>
          <p:cNvSpPr/>
          <p:nvPr/>
        </p:nvSpPr>
        <p:spPr>
          <a:xfrm>
            <a:off x="2601025" y="3033900"/>
            <a:ext cx="7641263" cy="2260413"/>
          </a:xfrm>
          <a:custGeom>
            <a:rect b="b" l="l" r="r" t="t"/>
            <a:pathLst>
              <a:path extrusionOk="0" h="559" w="3010">
                <a:moveTo>
                  <a:pt x="0" y="559"/>
                </a:moveTo>
                <a:lnTo>
                  <a:pt x="0" y="559"/>
                </a:lnTo>
                <a:lnTo>
                  <a:pt x="0" y="559"/>
                </a:lnTo>
                <a:lnTo>
                  <a:pt x="2" y="559"/>
                </a:lnTo>
                <a:lnTo>
                  <a:pt x="2" y="548"/>
                </a:lnTo>
                <a:lnTo>
                  <a:pt x="2" y="548"/>
                </a:lnTo>
                <a:lnTo>
                  <a:pt x="2" y="548"/>
                </a:lnTo>
                <a:lnTo>
                  <a:pt x="54" y="548"/>
                </a:lnTo>
                <a:lnTo>
                  <a:pt x="54" y="548"/>
                </a:lnTo>
                <a:lnTo>
                  <a:pt x="131" y="548"/>
                </a:lnTo>
                <a:lnTo>
                  <a:pt x="131" y="548"/>
                </a:lnTo>
                <a:lnTo>
                  <a:pt x="170" y="548"/>
                </a:lnTo>
                <a:lnTo>
                  <a:pt x="170" y="548"/>
                </a:lnTo>
                <a:lnTo>
                  <a:pt x="241" y="548"/>
                </a:lnTo>
                <a:lnTo>
                  <a:pt x="241" y="548"/>
                </a:lnTo>
                <a:lnTo>
                  <a:pt x="306" y="548"/>
                </a:lnTo>
                <a:lnTo>
                  <a:pt x="306" y="538"/>
                </a:lnTo>
                <a:lnTo>
                  <a:pt x="362" y="538"/>
                </a:lnTo>
                <a:lnTo>
                  <a:pt x="362" y="538"/>
                </a:lnTo>
                <a:lnTo>
                  <a:pt x="387" y="538"/>
                </a:lnTo>
                <a:lnTo>
                  <a:pt x="387" y="538"/>
                </a:lnTo>
                <a:lnTo>
                  <a:pt x="412" y="538"/>
                </a:lnTo>
                <a:lnTo>
                  <a:pt x="412" y="527"/>
                </a:lnTo>
                <a:lnTo>
                  <a:pt x="415" y="527"/>
                </a:lnTo>
                <a:lnTo>
                  <a:pt x="415" y="527"/>
                </a:lnTo>
                <a:lnTo>
                  <a:pt x="433" y="527"/>
                </a:lnTo>
                <a:lnTo>
                  <a:pt x="433" y="527"/>
                </a:lnTo>
                <a:lnTo>
                  <a:pt x="517" y="527"/>
                </a:lnTo>
                <a:lnTo>
                  <a:pt x="517" y="527"/>
                </a:lnTo>
                <a:lnTo>
                  <a:pt x="615" y="527"/>
                </a:lnTo>
                <a:lnTo>
                  <a:pt x="615" y="527"/>
                </a:lnTo>
                <a:lnTo>
                  <a:pt x="632" y="527"/>
                </a:lnTo>
                <a:lnTo>
                  <a:pt x="632" y="527"/>
                </a:lnTo>
                <a:lnTo>
                  <a:pt x="634" y="527"/>
                </a:lnTo>
                <a:lnTo>
                  <a:pt x="634" y="527"/>
                </a:lnTo>
                <a:lnTo>
                  <a:pt x="669" y="527"/>
                </a:lnTo>
                <a:lnTo>
                  <a:pt x="669" y="527"/>
                </a:lnTo>
                <a:lnTo>
                  <a:pt x="686" y="527"/>
                </a:lnTo>
                <a:lnTo>
                  <a:pt x="686" y="527"/>
                </a:lnTo>
                <a:lnTo>
                  <a:pt x="694" y="527"/>
                </a:lnTo>
                <a:lnTo>
                  <a:pt x="694" y="527"/>
                </a:lnTo>
                <a:lnTo>
                  <a:pt x="707" y="527"/>
                </a:lnTo>
                <a:lnTo>
                  <a:pt x="707" y="527"/>
                </a:lnTo>
                <a:lnTo>
                  <a:pt x="707" y="527"/>
                </a:lnTo>
                <a:lnTo>
                  <a:pt x="707" y="527"/>
                </a:lnTo>
                <a:lnTo>
                  <a:pt x="707" y="527"/>
                </a:lnTo>
                <a:lnTo>
                  <a:pt x="707" y="527"/>
                </a:lnTo>
                <a:lnTo>
                  <a:pt x="725" y="527"/>
                </a:lnTo>
                <a:lnTo>
                  <a:pt x="725" y="527"/>
                </a:lnTo>
                <a:lnTo>
                  <a:pt x="728" y="527"/>
                </a:lnTo>
                <a:lnTo>
                  <a:pt x="728" y="527"/>
                </a:lnTo>
                <a:lnTo>
                  <a:pt x="740" y="527"/>
                </a:lnTo>
                <a:lnTo>
                  <a:pt x="740" y="527"/>
                </a:lnTo>
                <a:lnTo>
                  <a:pt x="746" y="527"/>
                </a:lnTo>
                <a:lnTo>
                  <a:pt x="746" y="527"/>
                </a:lnTo>
                <a:lnTo>
                  <a:pt x="757" y="527"/>
                </a:lnTo>
                <a:lnTo>
                  <a:pt x="757" y="527"/>
                </a:lnTo>
                <a:lnTo>
                  <a:pt x="759" y="527"/>
                </a:lnTo>
                <a:lnTo>
                  <a:pt x="759" y="527"/>
                </a:lnTo>
                <a:lnTo>
                  <a:pt x="759" y="527"/>
                </a:lnTo>
                <a:lnTo>
                  <a:pt x="759" y="527"/>
                </a:lnTo>
                <a:lnTo>
                  <a:pt x="759" y="527"/>
                </a:lnTo>
                <a:lnTo>
                  <a:pt x="759" y="527"/>
                </a:lnTo>
                <a:lnTo>
                  <a:pt x="761" y="527"/>
                </a:lnTo>
                <a:lnTo>
                  <a:pt x="761" y="527"/>
                </a:lnTo>
                <a:lnTo>
                  <a:pt x="765" y="527"/>
                </a:lnTo>
                <a:lnTo>
                  <a:pt x="765" y="527"/>
                </a:lnTo>
                <a:lnTo>
                  <a:pt x="767" y="527"/>
                </a:lnTo>
                <a:lnTo>
                  <a:pt x="767" y="527"/>
                </a:lnTo>
                <a:lnTo>
                  <a:pt x="769" y="527"/>
                </a:lnTo>
                <a:lnTo>
                  <a:pt x="769" y="527"/>
                </a:lnTo>
                <a:lnTo>
                  <a:pt x="773" y="527"/>
                </a:lnTo>
                <a:lnTo>
                  <a:pt x="773" y="527"/>
                </a:lnTo>
                <a:lnTo>
                  <a:pt x="775" y="527"/>
                </a:lnTo>
                <a:lnTo>
                  <a:pt x="775" y="527"/>
                </a:lnTo>
                <a:lnTo>
                  <a:pt x="778" y="527"/>
                </a:lnTo>
                <a:lnTo>
                  <a:pt x="778" y="527"/>
                </a:lnTo>
                <a:lnTo>
                  <a:pt x="780" y="527"/>
                </a:lnTo>
                <a:lnTo>
                  <a:pt x="780" y="527"/>
                </a:lnTo>
                <a:lnTo>
                  <a:pt x="782" y="527"/>
                </a:lnTo>
                <a:lnTo>
                  <a:pt x="782" y="527"/>
                </a:lnTo>
                <a:lnTo>
                  <a:pt x="784" y="527"/>
                </a:lnTo>
                <a:lnTo>
                  <a:pt x="784" y="527"/>
                </a:lnTo>
                <a:lnTo>
                  <a:pt x="784" y="527"/>
                </a:lnTo>
                <a:lnTo>
                  <a:pt x="784" y="527"/>
                </a:lnTo>
                <a:lnTo>
                  <a:pt x="786" y="527"/>
                </a:lnTo>
                <a:lnTo>
                  <a:pt x="786" y="527"/>
                </a:lnTo>
                <a:lnTo>
                  <a:pt x="786" y="527"/>
                </a:lnTo>
                <a:lnTo>
                  <a:pt x="786" y="527"/>
                </a:lnTo>
                <a:lnTo>
                  <a:pt x="792" y="527"/>
                </a:lnTo>
                <a:lnTo>
                  <a:pt x="792" y="527"/>
                </a:lnTo>
                <a:lnTo>
                  <a:pt x="792" y="527"/>
                </a:lnTo>
                <a:lnTo>
                  <a:pt x="792" y="527"/>
                </a:lnTo>
                <a:lnTo>
                  <a:pt x="792" y="527"/>
                </a:lnTo>
                <a:lnTo>
                  <a:pt x="792" y="527"/>
                </a:lnTo>
                <a:lnTo>
                  <a:pt x="794" y="527"/>
                </a:lnTo>
                <a:lnTo>
                  <a:pt x="794" y="527"/>
                </a:lnTo>
                <a:lnTo>
                  <a:pt x="796" y="527"/>
                </a:lnTo>
                <a:lnTo>
                  <a:pt x="796" y="527"/>
                </a:lnTo>
                <a:lnTo>
                  <a:pt x="796" y="527"/>
                </a:lnTo>
                <a:lnTo>
                  <a:pt x="796" y="527"/>
                </a:lnTo>
                <a:lnTo>
                  <a:pt x="798" y="527"/>
                </a:lnTo>
                <a:lnTo>
                  <a:pt x="798" y="527"/>
                </a:lnTo>
                <a:lnTo>
                  <a:pt x="798" y="527"/>
                </a:lnTo>
                <a:lnTo>
                  <a:pt x="798" y="527"/>
                </a:lnTo>
                <a:lnTo>
                  <a:pt x="799" y="527"/>
                </a:lnTo>
                <a:lnTo>
                  <a:pt x="799" y="527"/>
                </a:lnTo>
                <a:lnTo>
                  <a:pt x="799" y="527"/>
                </a:lnTo>
                <a:lnTo>
                  <a:pt x="799" y="527"/>
                </a:lnTo>
                <a:lnTo>
                  <a:pt x="801" y="527"/>
                </a:lnTo>
                <a:lnTo>
                  <a:pt x="801" y="527"/>
                </a:lnTo>
                <a:lnTo>
                  <a:pt x="801" y="527"/>
                </a:lnTo>
                <a:lnTo>
                  <a:pt x="801" y="527"/>
                </a:lnTo>
                <a:lnTo>
                  <a:pt x="801" y="527"/>
                </a:lnTo>
                <a:lnTo>
                  <a:pt x="801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3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5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7" y="527"/>
                </a:lnTo>
                <a:lnTo>
                  <a:pt x="809" y="527"/>
                </a:lnTo>
                <a:lnTo>
                  <a:pt x="809" y="527"/>
                </a:lnTo>
                <a:lnTo>
                  <a:pt x="809" y="527"/>
                </a:lnTo>
                <a:lnTo>
                  <a:pt x="809" y="527"/>
                </a:lnTo>
                <a:lnTo>
                  <a:pt x="809" y="527"/>
                </a:lnTo>
                <a:lnTo>
                  <a:pt x="809" y="527"/>
                </a:lnTo>
                <a:lnTo>
                  <a:pt x="811" y="527"/>
                </a:lnTo>
                <a:lnTo>
                  <a:pt x="811" y="527"/>
                </a:lnTo>
                <a:lnTo>
                  <a:pt x="811" y="527"/>
                </a:lnTo>
                <a:lnTo>
                  <a:pt x="811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27"/>
                </a:lnTo>
                <a:lnTo>
                  <a:pt x="813" y="515"/>
                </a:lnTo>
                <a:lnTo>
                  <a:pt x="813" y="515"/>
                </a:lnTo>
                <a:lnTo>
                  <a:pt x="813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5" y="515"/>
                </a:lnTo>
                <a:lnTo>
                  <a:pt x="817" y="515"/>
                </a:lnTo>
                <a:lnTo>
                  <a:pt x="817" y="515"/>
                </a:lnTo>
                <a:lnTo>
                  <a:pt x="817" y="515"/>
                </a:lnTo>
                <a:lnTo>
                  <a:pt x="817" y="515"/>
                </a:lnTo>
                <a:lnTo>
                  <a:pt x="819" y="515"/>
                </a:lnTo>
                <a:lnTo>
                  <a:pt x="819" y="515"/>
                </a:lnTo>
                <a:lnTo>
                  <a:pt x="819" y="515"/>
                </a:lnTo>
                <a:lnTo>
                  <a:pt x="819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1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3" y="515"/>
                </a:lnTo>
                <a:lnTo>
                  <a:pt x="824" y="515"/>
                </a:lnTo>
                <a:lnTo>
                  <a:pt x="824" y="515"/>
                </a:lnTo>
                <a:lnTo>
                  <a:pt x="826" y="515"/>
                </a:lnTo>
                <a:lnTo>
                  <a:pt x="826" y="515"/>
                </a:lnTo>
                <a:lnTo>
                  <a:pt x="826" y="515"/>
                </a:lnTo>
                <a:lnTo>
                  <a:pt x="826" y="515"/>
                </a:lnTo>
                <a:lnTo>
                  <a:pt x="826" y="515"/>
                </a:lnTo>
                <a:lnTo>
                  <a:pt x="826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28" y="515"/>
                </a:lnTo>
                <a:lnTo>
                  <a:pt x="830" y="515"/>
                </a:lnTo>
                <a:lnTo>
                  <a:pt x="830" y="515"/>
                </a:lnTo>
                <a:lnTo>
                  <a:pt x="830" y="515"/>
                </a:lnTo>
                <a:lnTo>
                  <a:pt x="830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2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4" y="515"/>
                </a:lnTo>
                <a:lnTo>
                  <a:pt x="836" y="515"/>
                </a:lnTo>
                <a:lnTo>
                  <a:pt x="836" y="515"/>
                </a:lnTo>
                <a:lnTo>
                  <a:pt x="836" y="515"/>
                </a:lnTo>
                <a:lnTo>
                  <a:pt x="836" y="515"/>
                </a:lnTo>
                <a:lnTo>
                  <a:pt x="836" y="515"/>
                </a:lnTo>
                <a:lnTo>
                  <a:pt x="836" y="502"/>
                </a:lnTo>
                <a:lnTo>
                  <a:pt x="836" y="502"/>
                </a:lnTo>
                <a:lnTo>
                  <a:pt x="836" y="502"/>
                </a:lnTo>
                <a:lnTo>
                  <a:pt x="838" y="502"/>
                </a:lnTo>
                <a:lnTo>
                  <a:pt x="838" y="502"/>
                </a:lnTo>
                <a:lnTo>
                  <a:pt x="838" y="502"/>
                </a:lnTo>
                <a:lnTo>
                  <a:pt x="838" y="502"/>
                </a:lnTo>
                <a:lnTo>
                  <a:pt x="838" y="502"/>
                </a:lnTo>
                <a:lnTo>
                  <a:pt x="838" y="502"/>
                </a:lnTo>
                <a:lnTo>
                  <a:pt x="842" y="502"/>
                </a:lnTo>
                <a:lnTo>
                  <a:pt x="842" y="502"/>
                </a:lnTo>
                <a:lnTo>
                  <a:pt x="842" y="502"/>
                </a:lnTo>
                <a:lnTo>
                  <a:pt x="842" y="502"/>
                </a:lnTo>
                <a:lnTo>
                  <a:pt x="842" y="502"/>
                </a:lnTo>
                <a:lnTo>
                  <a:pt x="842" y="502"/>
                </a:lnTo>
                <a:lnTo>
                  <a:pt x="844" y="502"/>
                </a:lnTo>
                <a:lnTo>
                  <a:pt x="844" y="502"/>
                </a:lnTo>
                <a:lnTo>
                  <a:pt x="844" y="502"/>
                </a:lnTo>
                <a:lnTo>
                  <a:pt x="844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6" y="502"/>
                </a:lnTo>
                <a:lnTo>
                  <a:pt x="849" y="502"/>
                </a:lnTo>
                <a:lnTo>
                  <a:pt x="849" y="502"/>
                </a:lnTo>
                <a:lnTo>
                  <a:pt x="849" y="502"/>
                </a:lnTo>
                <a:lnTo>
                  <a:pt x="849" y="502"/>
                </a:lnTo>
                <a:lnTo>
                  <a:pt x="849" y="502"/>
                </a:lnTo>
                <a:lnTo>
                  <a:pt x="849" y="502"/>
                </a:lnTo>
                <a:lnTo>
                  <a:pt x="851" y="502"/>
                </a:lnTo>
                <a:lnTo>
                  <a:pt x="851" y="502"/>
                </a:lnTo>
                <a:lnTo>
                  <a:pt x="851" y="502"/>
                </a:lnTo>
                <a:lnTo>
                  <a:pt x="851" y="502"/>
                </a:lnTo>
                <a:lnTo>
                  <a:pt x="853" y="502"/>
                </a:lnTo>
                <a:lnTo>
                  <a:pt x="853" y="502"/>
                </a:lnTo>
                <a:lnTo>
                  <a:pt x="857" y="502"/>
                </a:lnTo>
                <a:lnTo>
                  <a:pt x="857" y="502"/>
                </a:lnTo>
                <a:lnTo>
                  <a:pt x="859" y="502"/>
                </a:lnTo>
                <a:lnTo>
                  <a:pt x="859" y="502"/>
                </a:lnTo>
                <a:lnTo>
                  <a:pt x="859" y="502"/>
                </a:lnTo>
                <a:lnTo>
                  <a:pt x="859" y="502"/>
                </a:lnTo>
                <a:lnTo>
                  <a:pt x="861" y="502"/>
                </a:lnTo>
                <a:lnTo>
                  <a:pt x="861" y="502"/>
                </a:lnTo>
                <a:lnTo>
                  <a:pt x="863" y="502"/>
                </a:lnTo>
                <a:lnTo>
                  <a:pt x="863" y="502"/>
                </a:lnTo>
                <a:lnTo>
                  <a:pt x="865" y="502"/>
                </a:lnTo>
                <a:lnTo>
                  <a:pt x="865" y="502"/>
                </a:lnTo>
                <a:lnTo>
                  <a:pt x="865" y="502"/>
                </a:lnTo>
                <a:lnTo>
                  <a:pt x="865" y="502"/>
                </a:lnTo>
                <a:lnTo>
                  <a:pt x="865" y="502"/>
                </a:lnTo>
                <a:lnTo>
                  <a:pt x="865" y="502"/>
                </a:lnTo>
                <a:lnTo>
                  <a:pt x="869" y="502"/>
                </a:lnTo>
                <a:lnTo>
                  <a:pt x="869" y="502"/>
                </a:lnTo>
                <a:lnTo>
                  <a:pt x="871" y="502"/>
                </a:lnTo>
                <a:lnTo>
                  <a:pt x="871" y="502"/>
                </a:lnTo>
                <a:lnTo>
                  <a:pt x="872" y="502"/>
                </a:lnTo>
                <a:lnTo>
                  <a:pt x="872" y="502"/>
                </a:lnTo>
                <a:lnTo>
                  <a:pt x="880" y="502"/>
                </a:lnTo>
                <a:lnTo>
                  <a:pt x="880" y="502"/>
                </a:lnTo>
                <a:lnTo>
                  <a:pt x="880" y="502"/>
                </a:lnTo>
                <a:lnTo>
                  <a:pt x="880" y="502"/>
                </a:lnTo>
                <a:lnTo>
                  <a:pt x="888" y="502"/>
                </a:lnTo>
                <a:lnTo>
                  <a:pt x="888" y="502"/>
                </a:lnTo>
                <a:lnTo>
                  <a:pt x="890" y="502"/>
                </a:lnTo>
                <a:lnTo>
                  <a:pt x="890" y="502"/>
                </a:lnTo>
                <a:lnTo>
                  <a:pt x="892" y="502"/>
                </a:lnTo>
                <a:lnTo>
                  <a:pt x="892" y="488"/>
                </a:lnTo>
                <a:lnTo>
                  <a:pt x="896" y="488"/>
                </a:lnTo>
                <a:lnTo>
                  <a:pt x="896" y="488"/>
                </a:lnTo>
                <a:lnTo>
                  <a:pt x="897" y="488"/>
                </a:lnTo>
                <a:lnTo>
                  <a:pt x="897" y="488"/>
                </a:lnTo>
                <a:lnTo>
                  <a:pt x="897" y="488"/>
                </a:lnTo>
                <a:lnTo>
                  <a:pt x="897" y="488"/>
                </a:lnTo>
                <a:lnTo>
                  <a:pt x="901" y="488"/>
                </a:lnTo>
                <a:lnTo>
                  <a:pt x="901" y="488"/>
                </a:lnTo>
                <a:lnTo>
                  <a:pt x="903" y="488"/>
                </a:lnTo>
                <a:lnTo>
                  <a:pt x="903" y="488"/>
                </a:lnTo>
                <a:lnTo>
                  <a:pt x="909" y="488"/>
                </a:lnTo>
                <a:lnTo>
                  <a:pt x="909" y="488"/>
                </a:lnTo>
                <a:lnTo>
                  <a:pt x="911" y="488"/>
                </a:lnTo>
                <a:lnTo>
                  <a:pt x="911" y="488"/>
                </a:lnTo>
                <a:lnTo>
                  <a:pt x="917" y="488"/>
                </a:lnTo>
                <a:lnTo>
                  <a:pt x="917" y="488"/>
                </a:lnTo>
                <a:lnTo>
                  <a:pt x="917" y="488"/>
                </a:lnTo>
                <a:lnTo>
                  <a:pt x="917" y="488"/>
                </a:lnTo>
                <a:lnTo>
                  <a:pt x="919" y="488"/>
                </a:lnTo>
                <a:lnTo>
                  <a:pt x="919" y="475"/>
                </a:lnTo>
                <a:lnTo>
                  <a:pt x="922" y="475"/>
                </a:lnTo>
                <a:lnTo>
                  <a:pt x="922" y="475"/>
                </a:lnTo>
                <a:lnTo>
                  <a:pt x="930" y="475"/>
                </a:lnTo>
                <a:lnTo>
                  <a:pt x="930" y="475"/>
                </a:lnTo>
                <a:lnTo>
                  <a:pt x="947" y="475"/>
                </a:lnTo>
                <a:lnTo>
                  <a:pt x="947" y="475"/>
                </a:lnTo>
                <a:lnTo>
                  <a:pt x="949" y="475"/>
                </a:lnTo>
                <a:lnTo>
                  <a:pt x="949" y="462"/>
                </a:lnTo>
                <a:lnTo>
                  <a:pt x="976" y="462"/>
                </a:lnTo>
                <a:lnTo>
                  <a:pt x="976" y="462"/>
                </a:lnTo>
                <a:lnTo>
                  <a:pt x="980" y="462"/>
                </a:lnTo>
                <a:lnTo>
                  <a:pt x="980" y="448"/>
                </a:lnTo>
                <a:lnTo>
                  <a:pt x="984" y="448"/>
                </a:lnTo>
                <a:lnTo>
                  <a:pt x="984" y="448"/>
                </a:lnTo>
                <a:lnTo>
                  <a:pt x="988" y="448"/>
                </a:lnTo>
                <a:lnTo>
                  <a:pt x="988" y="448"/>
                </a:lnTo>
                <a:lnTo>
                  <a:pt x="990" y="448"/>
                </a:lnTo>
                <a:lnTo>
                  <a:pt x="990" y="448"/>
                </a:lnTo>
                <a:lnTo>
                  <a:pt x="997" y="448"/>
                </a:lnTo>
                <a:lnTo>
                  <a:pt x="997" y="448"/>
                </a:lnTo>
                <a:lnTo>
                  <a:pt x="1001" y="448"/>
                </a:lnTo>
                <a:lnTo>
                  <a:pt x="1001" y="448"/>
                </a:lnTo>
                <a:lnTo>
                  <a:pt x="1003" y="448"/>
                </a:lnTo>
                <a:lnTo>
                  <a:pt x="1003" y="448"/>
                </a:lnTo>
                <a:lnTo>
                  <a:pt x="1017" y="448"/>
                </a:lnTo>
                <a:lnTo>
                  <a:pt x="1017" y="448"/>
                </a:lnTo>
                <a:lnTo>
                  <a:pt x="1024" y="448"/>
                </a:lnTo>
                <a:lnTo>
                  <a:pt x="1024" y="448"/>
                </a:lnTo>
                <a:lnTo>
                  <a:pt x="1026" y="448"/>
                </a:lnTo>
                <a:lnTo>
                  <a:pt x="1026" y="448"/>
                </a:lnTo>
                <a:lnTo>
                  <a:pt x="1030" y="448"/>
                </a:lnTo>
                <a:lnTo>
                  <a:pt x="1030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2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4" y="448"/>
                </a:lnTo>
                <a:lnTo>
                  <a:pt x="1038" y="448"/>
                </a:lnTo>
                <a:lnTo>
                  <a:pt x="1038" y="448"/>
                </a:lnTo>
                <a:lnTo>
                  <a:pt x="1040" y="448"/>
                </a:lnTo>
                <a:lnTo>
                  <a:pt x="1040" y="448"/>
                </a:lnTo>
                <a:lnTo>
                  <a:pt x="1040" y="448"/>
                </a:lnTo>
                <a:lnTo>
                  <a:pt x="1040" y="448"/>
                </a:lnTo>
                <a:lnTo>
                  <a:pt x="1043" y="448"/>
                </a:lnTo>
                <a:lnTo>
                  <a:pt x="1043" y="448"/>
                </a:lnTo>
                <a:lnTo>
                  <a:pt x="1043" y="448"/>
                </a:lnTo>
                <a:lnTo>
                  <a:pt x="1043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45" y="448"/>
                </a:lnTo>
                <a:lnTo>
                  <a:pt x="1053" y="448"/>
                </a:lnTo>
                <a:lnTo>
                  <a:pt x="1053" y="448"/>
                </a:lnTo>
                <a:lnTo>
                  <a:pt x="1055" y="448"/>
                </a:lnTo>
                <a:lnTo>
                  <a:pt x="1055" y="448"/>
                </a:lnTo>
                <a:lnTo>
                  <a:pt x="1066" y="448"/>
                </a:lnTo>
                <a:lnTo>
                  <a:pt x="1066" y="448"/>
                </a:lnTo>
                <a:lnTo>
                  <a:pt x="1070" y="448"/>
                </a:lnTo>
                <a:lnTo>
                  <a:pt x="1070" y="448"/>
                </a:lnTo>
                <a:lnTo>
                  <a:pt x="1072" y="448"/>
                </a:lnTo>
                <a:lnTo>
                  <a:pt x="1072" y="448"/>
                </a:lnTo>
                <a:lnTo>
                  <a:pt x="1103" y="448"/>
                </a:lnTo>
                <a:lnTo>
                  <a:pt x="1103" y="448"/>
                </a:lnTo>
                <a:lnTo>
                  <a:pt x="1113" y="448"/>
                </a:lnTo>
                <a:lnTo>
                  <a:pt x="1113" y="448"/>
                </a:lnTo>
                <a:lnTo>
                  <a:pt x="1116" y="448"/>
                </a:lnTo>
                <a:lnTo>
                  <a:pt x="1116" y="448"/>
                </a:lnTo>
                <a:lnTo>
                  <a:pt x="1126" y="448"/>
                </a:lnTo>
                <a:lnTo>
                  <a:pt x="1126" y="448"/>
                </a:lnTo>
                <a:lnTo>
                  <a:pt x="1130" y="448"/>
                </a:lnTo>
                <a:lnTo>
                  <a:pt x="1130" y="433"/>
                </a:lnTo>
                <a:lnTo>
                  <a:pt x="1132" y="433"/>
                </a:lnTo>
                <a:lnTo>
                  <a:pt x="1132" y="433"/>
                </a:lnTo>
                <a:lnTo>
                  <a:pt x="1149" y="433"/>
                </a:lnTo>
                <a:lnTo>
                  <a:pt x="1149" y="419"/>
                </a:lnTo>
                <a:lnTo>
                  <a:pt x="1149" y="419"/>
                </a:lnTo>
                <a:lnTo>
                  <a:pt x="1149" y="419"/>
                </a:lnTo>
                <a:lnTo>
                  <a:pt x="1159" y="419"/>
                </a:lnTo>
                <a:lnTo>
                  <a:pt x="1159" y="419"/>
                </a:lnTo>
                <a:lnTo>
                  <a:pt x="1176" y="419"/>
                </a:lnTo>
                <a:lnTo>
                  <a:pt x="1176" y="419"/>
                </a:lnTo>
                <a:lnTo>
                  <a:pt x="1178" y="419"/>
                </a:lnTo>
                <a:lnTo>
                  <a:pt x="1178" y="419"/>
                </a:lnTo>
                <a:lnTo>
                  <a:pt x="1180" y="419"/>
                </a:lnTo>
                <a:lnTo>
                  <a:pt x="1180" y="419"/>
                </a:lnTo>
                <a:lnTo>
                  <a:pt x="1186" y="419"/>
                </a:lnTo>
                <a:lnTo>
                  <a:pt x="1186" y="419"/>
                </a:lnTo>
                <a:lnTo>
                  <a:pt x="1189" y="419"/>
                </a:lnTo>
                <a:lnTo>
                  <a:pt x="1189" y="419"/>
                </a:lnTo>
                <a:lnTo>
                  <a:pt x="1193" y="419"/>
                </a:lnTo>
                <a:lnTo>
                  <a:pt x="1193" y="419"/>
                </a:lnTo>
                <a:lnTo>
                  <a:pt x="1195" y="419"/>
                </a:lnTo>
                <a:lnTo>
                  <a:pt x="1195" y="404"/>
                </a:lnTo>
                <a:lnTo>
                  <a:pt x="1201" y="404"/>
                </a:lnTo>
                <a:lnTo>
                  <a:pt x="1201" y="404"/>
                </a:lnTo>
                <a:lnTo>
                  <a:pt x="1211" y="404"/>
                </a:lnTo>
                <a:lnTo>
                  <a:pt x="1211" y="404"/>
                </a:lnTo>
                <a:lnTo>
                  <a:pt x="1212" y="404"/>
                </a:lnTo>
                <a:lnTo>
                  <a:pt x="1212" y="404"/>
                </a:lnTo>
                <a:lnTo>
                  <a:pt x="1216" y="404"/>
                </a:lnTo>
                <a:lnTo>
                  <a:pt x="1216" y="404"/>
                </a:lnTo>
                <a:lnTo>
                  <a:pt x="1222" y="404"/>
                </a:lnTo>
                <a:lnTo>
                  <a:pt x="1222" y="404"/>
                </a:lnTo>
                <a:lnTo>
                  <a:pt x="1224" y="404"/>
                </a:lnTo>
                <a:lnTo>
                  <a:pt x="1224" y="404"/>
                </a:lnTo>
                <a:lnTo>
                  <a:pt x="1226" y="404"/>
                </a:lnTo>
                <a:lnTo>
                  <a:pt x="1226" y="404"/>
                </a:lnTo>
                <a:lnTo>
                  <a:pt x="1226" y="404"/>
                </a:lnTo>
                <a:lnTo>
                  <a:pt x="1226" y="404"/>
                </a:lnTo>
                <a:lnTo>
                  <a:pt x="1228" y="404"/>
                </a:lnTo>
                <a:lnTo>
                  <a:pt x="1228" y="404"/>
                </a:lnTo>
                <a:lnTo>
                  <a:pt x="1230" y="404"/>
                </a:lnTo>
                <a:lnTo>
                  <a:pt x="1230" y="404"/>
                </a:lnTo>
                <a:lnTo>
                  <a:pt x="1230" y="404"/>
                </a:lnTo>
                <a:lnTo>
                  <a:pt x="1230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2" y="404"/>
                </a:lnTo>
                <a:lnTo>
                  <a:pt x="1234" y="404"/>
                </a:lnTo>
                <a:lnTo>
                  <a:pt x="1234" y="404"/>
                </a:lnTo>
                <a:lnTo>
                  <a:pt x="1234" y="404"/>
                </a:lnTo>
                <a:lnTo>
                  <a:pt x="1234" y="404"/>
                </a:lnTo>
                <a:lnTo>
                  <a:pt x="1235" y="404"/>
                </a:lnTo>
                <a:lnTo>
                  <a:pt x="1235" y="404"/>
                </a:lnTo>
                <a:lnTo>
                  <a:pt x="1237" y="404"/>
                </a:lnTo>
                <a:lnTo>
                  <a:pt x="1237" y="404"/>
                </a:lnTo>
                <a:lnTo>
                  <a:pt x="1239" y="404"/>
                </a:lnTo>
                <a:lnTo>
                  <a:pt x="1239" y="404"/>
                </a:lnTo>
                <a:lnTo>
                  <a:pt x="1239" y="404"/>
                </a:lnTo>
                <a:lnTo>
                  <a:pt x="1239" y="404"/>
                </a:lnTo>
                <a:lnTo>
                  <a:pt x="1241" y="404"/>
                </a:lnTo>
                <a:lnTo>
                  <a:pt x="1241" y="404"/>
                </a:lnTo>
                <a:lnTo>
                  <a:pt x="1245" y="404"/>
                </a:lnTo>
                <a:lnTo>
                  <a:pt x="1245" y="404"/>
                </a:lnTo>
                <a:lnTo>
                  <a:pt x="1249" y="404"/>
                </a:lnTo>
                <a:lnTo>
                  <a:pt x="1249" y="404"/>
                </a:lnTo>
                <a:lnTo>
                  <a:pt x="1251" y="404"/>
                </a:lnTo>
                <a:lnTo>
                  <a:pt x="1251" y="404"/>
                </a:lnTo>
                <a:lnTo>
                  <a:pt x="1255" y="404"/>
                </a:lnTo>
                <a:lnTo>
                  <a:pt x="1255" y="404"/>
                </a:lnTo>
                <a:lnTo>
                  <a:pt x="1255" y="404"/>
                </a:lnTo>
                <a:lnTo>
                  <a:pt x="1255" y="404"/>
                </a:lnTo>
                <a:lnTo>
                  <a:pt x="1262" y="404"/>
                </a:lnTo>
                <a:lnTo>
                  <a:pt x="1262" y="404"/>
                </a:lnTo>
                <a:lnTo>
                  <a:pt x="1262" y="404"/>
                </a:lnTo>
                <a:lnTo>
                  <a:pt x="1262" y="404"/>
                </a:lnTo>
                <a:lnTo>
                  <a:pt x="1264" y="404"/>
                </a:lnTo>
                <a:lnTo>
                  <a:pt x="1264" y="404"/>
                </a:lnTo>
                <a:lnTo>
                  <a:pt x="1268" y="404"/>
                </a:lnTo>
                <a:lnTo>
                  <a:pt x="1268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0" y="404"/>
                </a:lnTo>
                <a:lnTo>
                  <a:pt x="1272" y="404"/>
                </a:lnTo>
                <a:lnTo>
                  <a:pt x="1272" y="404"/>
                </a:lnTo>
                <a:lnTo>
                  <a:pt x="1274" y="404"/>
                </a:lnTo>
                <a:lnTo>
                  <a:pt x="1274" y="404"/>
                </a:lnTo>
                <a:lnTo>
                  <a:pt x="1285" y="404"/>
                </a:lnTo>
                <a:lnTo>
                  <a:pt x="1285" y="404"/>
                </a:lnTo>
                <a:lnTo>
                  <a:pt x="1295" y="404"/>
                </a:lnTo>
                <a:lnTo>
                  <a:pt x="1295" y="404"/>
                </a:lnTo>
                <a:lnTo>
                  <a:pt x="1297" y="404"/>
                </a:lnTo>
                <a:lnTo>
                  <a:pt x="1297" y="404"/>
                </a:lnTo>
                <a:lnTo>
                  <a:pt x="1301" y="404"/>
                </a:lnTo>
                <a:lnTo>
                  <a:pt x="1301" y="404"/>
                </a:lnTo>
                <a:lnTo>
                  <a:pt x="1305" y="404"/>
                </a:lnTo>
                <a:lnTo>
                  <a:pt x="1305" y="404"/>
                </a:lnTo>
                <a:lnTo>
                  <a:pt x="1308" y="404"/>
                </a:lnTo>
                <a:lnTo>
                  <a:pt x="1308" y="404"/>
                </a:lnTo>
                <a:lnTo>
                  <a:pt x="1310" y="404"/>
                </a:lnTo>
                <a:lnTo>
                  <a:pt x="1310" y="404"/>
                </a:lnTo>
                <a:lnTo>
                  <a:pt x="1314" y="404"/>
                </a:lnTo>
                <a:lnTo>
                  <a:pt x="1314" y="404"/>
                </a:lnTo>
                <a:lnTo>
                  <a:pt x="1316" y="404"/>
                </a:lnTo>
                <a:lnTo>
                  <a:pt x="1316" y="404"/>
                </a:lnTo>
                <a:lnTo>
                  <a:pt x="1322" y="404"/>
                </a:lnTo>
                <a:lnTo>
                  <a:pt x="1322" y="404"/>
                </a:lnTo>
                <a:lnTo>
                  <a:pt x="1341" y="404"/>
                </a:lnTo>
                <a:lnTo>
                  <a:pt x="1341" y="389"/>
                </a:lnTo>
                <a:lnTo>
                  <a:pt x="1362" y="389"/>
                </a:lnTo>
                <a:lnTo>
                  <a:pt x="1362" y="389"/>
                </a:lnTo>
                <a:lnTo>
                  <a:pt x="1368" y="389"/>
                </a:lnTo>
                <a:lnTo>
                  <a:pt x="1368" y="389"/>
                </a:lnTo>
                <a:lnTo>
                  <a:pt x="1372" y="389"/>
                </a:lnTo>
                <a:lnTo>
                  <a:pt x="1372" y="389"/>
                </a:lnTo>
                <a:lnTo>
                  <a:pt x="1391" y="389"/>
                </a:lnTo>
                <a:lnTo>
                  <a:pt x="1391" y="389"/>
                </a:lnTo>
                <a:lnTo>
                  <a:pt x="1401" y="389"/>
                </a:lnTo>
                <a:lnTo>
                  <a:pt x="1401" y="389"/>
                </a:lnTo>
                <a:lnTo>
                  <a:pt x="1405" y="389"/>
                </a:lnTo>
                <a:lnTo>
                  <a:pt x="1405" y="389"/>
                </a:lnTo>
                <a:lnTo>
                  <a:pt x="1405" y="389"/>
                </a:lnTo>
                <a:lnTo>
                  <a:pt x="1405" y="389"/>
                </a:lnTo>
                <a:lnTo>
                  <a:pt x="1414" y="389"/>
                </a:lnTo>
                <a:lnTo>
                  <a:pt x="1414" y="371"/>
                </a:lnTo>
                <a:lnTo>
                  <a:pt x="1414" y="371"/>
                </a:lnTo>
                <a:lnTo>
                  <a:pt x="1414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16" y="371"/>
                </a:lnTo>
                <a:lnTo>
                  <a:pt x="1420" y="371"/>
                </a:lnTo>
                <a:lnTo>
                  <a:pt x="1420" y="371"/>
                </a:lnTo>
                <a:lnTo>
                  <a:pt x="1420" y="371"/>
                </a:lnTo>
                <a:lnTo>
                  <a:pt x="1420" y="371"/>
                </a:lnTo>
                <a:lnTo>
                  <a:pt x="1424" y="371"/>
                </a:lnTo>
                <a:lnTo>
                  <a:pt x="1424" y="371"/>
                </a:lnTo>
                <a:lnTo>
                  <a:pt x="1428" y="371"/>
                </a:lnTo>
                <a:lnTo>
                  <a:pt x="1428" y="371"/>
                </a:lnTo>
                <a:lnTo>
                  <a:pt x="1428" y="371"/>
                </a:lnTo>
                <a:lnTo>
                  <a:pt x="1428" y="371"/>
                </a:lnTo>
                <a:lnTo>
                  <a:pt x="1431" y="371"/>
                </a:lnTo>
                <a:lnTo>
                  <a:pt x="1431" y="371"/>
                </a:lnTo>
                <a:lnTo>
                  <a:pt x="1433" y="371"/>
                </a:lnTo>
                <a:lnTo>
                  <a:pt x="1433" y="371"/>
                </a:lnTo>
                <a:lnTo>
                  <a:pt x="1435" y="371"/>
                </a:lnTo>
                <a:lnTo>
                  <a:pt x="1435" y="371"/>
                </a:lnTo>
                <a:lnTo>
                  <a:pt x="1435" y="371"/>
                </a:lnTo>
                <a:lnTo>
                  <a:pt x="1435" y="371"/>
                </a:lnTo>
                <a:lnTo>
                  <a:pt x="1437" y="371"/>
                </a:lnTo>
                <a:lnTo>
                  <a:pt x="1437" y="371"/>
                </a:lnTo>
                <a:lnTo>
                  <a:pt x="1437" y="371"/>
                </a:lnTo>
                <a:lnTo>
                  <a:pt x="1437" y="371"/>
                </a:lnTo>
                <a:lnTo>
                  <a:pt x="1439" y="371"/>
                </a:lnTo>
                <a:lnTo>
                  <a:pt x="1439" y="371"/>
                </a:lnTo>
                <a:lnTo>
                  <a:pt x="1441" y="371"/>
                </a:lnTo>
                <a:lnTo>
                  <a:pt x="1441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3" y="371"/>
                </a:lnTo>
                <a:lnTo>
                  <a:pt x="1447" y="371"/>
                </a:lnTo>
                <a:lnTo>
                  <a:pt x="1447" y="371"/>
                </a:lnTo>
                <a:lnTo>
                  <a:pt x="1449" y="371"/>
                </a:lnTo>
                <a:lnTo>
                  <a:pt x="1449" y="371"/>
                </a:lnTo>
                <a:lnTo>
                  <a:pt x="1449" y="371"/>
                </a:lnTo>
                <a:lnTo>
                  <a:pt x="1449" y="371"/>
                </a:lnTo>
                <a:lnTo>
                  <a:pt x="1451" y="371"/>
                </a:lnTo>
                <a:lnTo>
                  <a:pt x="1451" y="371"/>
                </a:lnTo>
                <a:lnTo>
                  <a:pt x="1453" y="371"/>
                </a:lnTo>
                <a:lnTo>
                  <a:pt x="1453" y="371"/>
                </a:lnTo>
                <a:lnTo>
                  <a:pt x="1453" y="371"/>
                </a:lnTo>
                <a:lnTo>
                  <a:pt x="1453" y="371"/>
                </a:lnTo>
                <a:lnTo>
                  <a:pt x="1454" y="371"/>
                </a:lnTo>
                <a:lnTo>
                  <a:pt x="1454" y="371"/>
                </a:lnTo>
                <a:lnTo>
                  <a:pt x="1454" y="371"/>
                </a:lnTo>
                <a:lnTo>
                  <a:pt x="1454" y="371"/>
                </a:lnTo>
                <a:lnTo>
                  <a:pt x="1460" y="371"/>
                </a:lnTo>
                <a:lnTo>
                  <a:pt x="1460" y="371"/>
                </a:lnTo>
                <a:lnTo>
                  <a:pt x="1464" y="371"/>
                </a:lnTo>
                <a:lnTo>
                  <a:pt x="1464" y="354"/>
                </a:lnTo>
                <a:lnTo>
                  <a:pt x="1466" y="354"/>
                </a:lnTo>
                <a:lnTo>
                  <a:pt x="1466" y="354"/>
                </a:lnTo>
                <a:lnTo>
                  <a:pt x="1468" y="354"/>
                </a:lnTo>
                <a:lnTo>
                  <a:pt x="1468" y="354"/>
                </a:lnTo>
                <a:lnTo>
                  <a:pt x="1470" y="354"/>
                </a:lnTo>
                <a:lnTo>
                  <a:pt x="1470" y="354"/>
                </a:lnTo>
                <a:lnTo>
                  <a:pt x="1470" y="354"/>
                </a:lnTo>
                <a:lnTo>
                  <a:pt x="1470" y="354"/>
                </a:lnTo>
                <a:lnTo>
                  <a:pt x="1476" y="354"/>
                </a:lnTo>
                <a:lnTo>
                  <a:pt x="1476" y="354"/>
                </a:lnTo>
                <a:lnTo>
                  <a:pt x="1479" y="354"/>
                </a:lnTo>
                <a:lnTo>
                  <a:pt x="1479" y="354"/>
                </a:lnTo>
                <a:lnTo>
                  <a:pt x="1481" y="354"/>
                </a:lnTo>
                <a:lnTo>
                  <a:pt x="1481" y="337"/>
                </a:lnTo>
                <a:lnTo>
                  <a:pt x="1483" y="337"/>
                </a:lnTo>
                <a:lnTo>
                  <a:pt x="1483" y="337"/>
                </a:lnTo>
                <a:lnTo>
                  <a:pt x="1493" y="337"/>
                </a:lnTo>
                <a:lnTo>
                  <a:pt x="1493" y="337"/>
                </a:lnTo>
                <a:lnTo>
                  <a:pt x="1497" y="337"/>
                </a:lnTo>
                <a:lnTo>
                  <a:pt x="1497" y="337"/>
                </a:lnTo>
                <a:lnTo>
                  <a:pt x="1499" y="337"/>
                </a:lnTo>
                <a:lnTo>
                  <a:pt x="1499" y="337"/>
                </a:lnTo>
                <a:lnTo>
                  <a:pt x="1504" y="337"/>
                </a:lnTo>
                <a:lnTo>
                  <a:pt x="1504" y="337"/>
                </a:lnTo>
                <a:lnTo>
                  <a:pt x="1508" y="337"/>
                </a:lnTo>
                <a:lnTo>
                  <a:pt x="1508" y="337"/>
                </a:lnTo>
                <a:lnTo>
                  <a:pt x="1516" y="337"/>
                </a:lnTo>
                <a:lnTo>
                  <a:pt x="1516" y="337"/>
                </a:lnTo>
                <a:lnTo>
                  <a:pt x="1520" y="337"/>
                </a:lnTo>
                <a:lnTo>
                  <a:pt x="1520" y="337"/>
                </a:lnTo>
                <a:lnTo>
                  <a:pt x="1529" y="337"/>
                </a:lnTo>
                <a:lnTo>
                  <a:pt x="1529" y="319"/>
                </a:lnTo>
                <a:lnTo>
                  <a:pt x="1529" y="319"/>
                </a:lnTo>
                <a:lnTo>
                  <a:pt x="1529" y="319"/>
                </a:lnTo>
                <a:lnTo>
                  <a:pt x="1537" y="319"/>
                </a:lnTo>
                <a:lnTo>
                  <a:pt x="1537" y="319"/>
                </a:lnTo>
                <a:lnTo>
                  <a:pt x="1549" y="319"/>
                </a:lnTo>
                <a:lnTo>
                  <a:pt x="1549" y="319"/>
                </a:lnTo>
                <a:lnTo>
                  <a:pt x="1552" y="319"/>
                </a:lnTo>
                <a:lnTo>
                  <a:pt x="1552" y="319"/>
                </a:lnTo>
                <a:lnTo>
                  <a:pt x="1554" y="319"/>
                </a:lnTo>
                <a:lnTo>
                  <a:pt x="1554" y="319"/>
                </a:lnTo>
                <a:lnTo>
                  <a:pt x="1575" y="319"/>
                </a:lnTo>
                <a:lnTo>
                  <a:pt x="1575" y="319"/>
                </a:lnTo>
                <a:lnTo>
                  <a:pt x="1575" y="319"/>
                </a:lnTo>
                <a:lnTo>
                  <a:pt x="1575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79" y="319"/>
                </a:lnTo>
                <a:lnTo>
                  <a:pt x="1581" y="319"/>
                </a:lnTo>
                <a:lnTo>
                  <a:pt x="1581" y="319"/>
                </a:lnTo>
                <a:lnTo>
                  <a:pt x="1581" y="319"/>
                </a:lnTo>
                <a:lnTo>
                  <a:pt x="1581" y="319"/>
                </a:lnTo>
                <a:lnTo>
                  <a:pt x="1585" y="319"/>
                </a:lnTo>
                <a:lnTo>
                  <a:pt x="1585" y="319"/>
                </a:lnTo>
                <a:lnTo>
                  <a:pt x="1591" y="319"/>
                </a:lnTo>
                <a:lnTo>
                  <a:pt x="1591" y="319"/>
                </a:lnTo>
                <a:lnTo>
                  <a:pt x="1598" y="319"/>
                </a:lnTo>
                <a:lnTo>
                  <a:pt x="1598" y="319"/>
                </a:lnTo>
                <a:lnTo>
                  <a:pt x="1598" y="319"/>
                </a:lnTo>
                <a:lnTo>
                  <a:pt x="1598" y="319"/>
                </a:lnTo>
                <a:lnTo>
                  <a:pt x="1600" y="319"/>
                </a:lnTo>
                <a:lnTo>
                  <a:pt x="1600" y="319"/>
                </a:lnTo>
                <a:lnTo>
                  <a:pt x="1602" y="319"/>
                </a:lnTo>
                <a:lnTo>
                  <a:pt x="1602" y="319"/>
                </a:lnTo>
                <a:lnTo>
                  <a:pt x="1602" y="319"/>
                </a:lnTo>
                <a:lnTo>
                  <a:pt x="1602" y="319"/>
                </a:lnTo>
                <a:lnTo>
                  <a:pt x="1604" y="319"/>
                </a:lnTo>
                <a:lnTo>
                  <a:pt x="1604" y="319"/>
                </a:lnTo>
                <a:lnTo>
                  <a:pt x="1608" y="319"/>
                </a:lnTo>
                <a:lnTo>
                  <a:pt x="1608" y="319"/>
                </a:lnTo>
                <a:lnTo>
                  <a:pt x="1616" y="319"/>
                </a:lnTo>
                <a:lnTo>
                  <a:pt x="1616" y="319"/>
                </a:lnTo>
                <a:lnTo>
                  <a:pt x="1620" y="319"/>
                </a:lnTo>
                <a:lnTo>
                  <a:pt x="1620" y="319"/>
                </a:lnTo>
                <a:lnTo>
                  <a:pt x="1622" y="319"/>
                </a:lnTo>
                <a:lnTo>
                  <a:pt x="1622" y="300"/>
                </a:lnTo>
                <a:lnTo>
                  <a:pt x="1622" y="300"/>
                </a:lnTo>
                <a:lnTo>
                  <a:pt x="1622" y="300"/>
                </a:lnTo>
                <a:lnTo>
                  <a:pt x="1623" y="300"/>
                </a:lnTo>
                <a:lnTo>
                  <a:pt x="1623" y="300"/>
                </a:lnTo>
                <a:lnTo>
                  <a:pt x="1623" y="300"/>
                </a:lnTo>
                <a:lnTo>
                  <a:pt x="1623" y="300"/>
                </a:lnTo>
                <a:lnTo>
                  <a:pt x="1625" y="300"/>
                </a:lnTo>
                <a:lnTo>
                  <a:pt x="1625" y="300"/>
                </a:lnTo>
                <a:lnTo>
                  <a:pt x="1629" y="300"/>
                </a:lnTo>
                <a:lnTo>
                  <a:pt x="1629" y="300"/>
                </a:lnTo>
                <a:lnTo>
                  <a:pt x="1629" y="300"/>
                </a:lnTo>
                <a:lnTo>
                  <a:pt x="1629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3" y="300"/>
                </a:lnTo>
                <a:lnTo>
                  <a:pt x="1635" y="300"/>
                </a:lnTo>
                <a:lnTo>
                  <a:pt x="1635" y="300"/>
                </a:lnTo>
                <a:lnTo>
                  <a:pt x="1635" y="300"/>
                </a:lnTo>
                <a:lnTo>
                  <a:pt x="1635" y="300"/>
                </a:lnTo>
                <a:lnTo>
                  <a:pt x="1637" y="300"/>
                </a:lnTo>
                <a:lnTo>
                  <a:pt x="1637" y="300"/>
                </a:lnTo>
                <a:lnTo>
                  <a:pt x="1639" y="300"/>
                </a:lnTo>
                <a:lnTo>
                  <a:pt x="1639" y="300"/>
                </a:lnTo>
                <a:lnTo>
                  <a:pt x="1641" y="300"/>
                </a:lnTo>
                <a:lnTo>
                  <a:pt x="1641" y="300"/>
                </a:lnTo>
                <a:lnTo>
                  <a:pt x="1641" y="300"/>
                </a:lnTo>
                <a:lnTo>
                  <a:pt x="1641" y="300"/>
                </a:lnTo>
                <a:lnTo>
                  <a:pt x="1643" y="300"/>
                </a:lnTo>
                <a:lnTo>
                  <a:pt x="1643" y="300"/>
                </a:lnTo>
                <a:lnTo>
                  <a:pt x="1645" y="300"/>
                </a:lnTo>
                <a:lnTo>
                  <a:pt x="1645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48" y="300"/>
                </a:lnTo>
                <a:lnTo>
                  <a:pt x="1650" y="300"/>
                </a:lnTo>
                <a:lnTo>
                  <a:pt x="1650" y="300"/>
                </a:lnTo>
                <a:lnTo>
                  <a:pt x="1652" y="300"/>
                </a:lnTo>
                <a:lnTo>
                  <a:pt x="1652" y="300"/>
                </a:lnTo>
                <a:lnTo>
                  <a:pt x="1652" y="300"/>
                </a:lnTo>
                <a:lnTo>
                  <a:pt x="1652" y="300"/>
                </a:lnTo>
                <a:lnTo>
                  <a:pt x="1654" y="300"/>
                </a:lnTo>
                <a:lnTo>
                  <a:pt x="1654" y="300"/>
                </a:lnTo>
                <a:lnTo>
                  <a:pt x="1654" y="300"/>
                </a:lnTo>
                <a:lnTo>
                  <a:pt x="1654" y="300"/>
                </a:lnTo>
                <a:lnTo>
                  <a:pt x="1660" y="300"/>
                </a:lnTo>
                <a:lnTo>
                  <a:pt x="1660" y="300"/>
                </a:lnTo>
                <a:lnTo>
                  <a:pt x="1664" y="300"/>
                </a:lnTo>
                <a:lnTo>
                  <a:pt x="1664" y="300"/>
                </a:lnTo>
                <a:lnTo>
                  <a:pt x="1670" y="300"/>
                </a:lnTo>
                <a:lnTo>
                  <a:pt x="1670" y="300"/>
                </a:lnTo>
                <a:lnTo>
                  <a:pt x="1671" y="300"/>
                </a:lnTo>
                <a:lnTo>
                  <a:pt x="1671" y="300"/>
                </a:lnTo>
                <a:lnTo>
                  <a:pt x="1679" y="300"/>
                </a:lnTo>
                <a:lnTo>
                  <a:pt x="1679" y="300"/>
                </a:lnTo>
                <a:lnTo>
                  <a:pt x="1683" y="300"/>
                </a:lnTo>
                <a:lnTo>
                  <a:pt x="1683" y="300"/>
                </a:lnTo>
                <a:lnTo>
                  <a:pt x="1691" y="300"/>
                </a:lnTo>
                <a:lnTo>
                  <a:pt x="1691" y="300"/>
                </a:lnTo>
                <a:lnTo>
                  <a:pt x="1691" y="300"/>
                </a:lnTo>
                <a:lnTo>
                  <a:pt x="1691" y="300"/>
                </a:lnTo>
                <a:lnTo>
                  <a:pt x="1693" y="300"/>
                </a:lnTo>
                <a:lnTo>
                  <a:pt x="1693" y="300"/>
                </a:lnTo>
                <a:lnTo>
                  <a:pt x="1695" y="300"/>
                </a:lnTo>
                <a:lnTo>
                  <a:pt x="1695" y="300"/>
                </a:lnTo>
                <a:lnTo>
                  <a:pt x="1698" y="300"/>
                </a:lnTo>
                <a:lnTo>
                  <a:pt x="1698" y="300"/>
                </a:lnTo>
                <a:lnTo>
                  <a:pt x="1700" y="300"/>
                </a:lnTo>
                <a:lnTo>
                  <a:pt x="1700" y="300"/>
                </a:lnTo>
                <a:lnTo>
                  <a:pt x="1702" y="300"/>
                </a:lnTo>
                <a:lnTo>
                  <a:pt x="1702" y="300"/>
                </a:lnTo>
                <a:lnTo>
                  <a:pt x="1706" y="300"/>
                </a:lnTo>
                <a:lnTo>
                  <a:pt x="1706" y="300"/>
                </a:lnTo>
                <a:lnTo>
                  <a:pt x="1708" y="300"/>
                </a:lnTo>
                <a:lnTo>
                  <a:pt x="1708" y="300"/>
                </a:lnTo>
                <a:lnTo>
                  <a:pt x="1710" y="300"/>
                </a:lnTo>
                <a:lnTo>
                  <a:pt x="1710" y="300"/>
                </a:lnTo>
                <a:lnTo>
                  <a:pt x="1710" y="300"/>
                </a:lnTo>
                <a:lnTo>
                  <a:pt x="1710" y="300"/>
                </a:lnTo>
                <a:lnTo>
                  <a:pt x="1712" y="300"/>
                </a:lnTo>
                <a:lnTo>
                  <a:pt x="1712" y="300"/>
                </a:lnTo>
                <a:lnTo>
                  <a:pt x="1714" y="300"/>
                </a:lnTo>
                <a:lnTo>
                  <a:pt x="1714" y="300"/>
                </a:lnTo>
                <a:lnTo>
                  <a:pt x="1714" y="300"/>
                </a:lnTo>
                <a:lnTo>
                  <a:pt x="1714" y="300"/>
                </a:lnTo>
                <a:lnTo>
                  <a:pt x="1716" y="300"/>
                </a:lnTo>
                <a:lnTo>
                  <a:pt x="1716" y="300"/>
                </a:lnTo>
                <a:lnTo>
                  <a:pt x="1716" y="300"/>
                </a:lnTo>
                <a:lnTo>
                  <a:pt x="1716" y="300"/>
                </a:lnTo>
                <a:lnTo>
                  <a:pt x="1719" y="300"/>
                </a:lnTo>
                <a:lnTo>
                  <a:pt x="1719" y="300"/>
                </a:lnTo>
                <a:lnTo>
                  <a:pt x="1719" y="300"/>
                </a:lnTo>
                <a:lnTo>
                  <a:pt x="1719" y="300"/>
                </a:lnTo>
                <a:lnTo>
                  <a:pt x="1721" y="300"/>
                </a:lnTo>
                <a:lnTo>
                  <a:pt x="1721" y="300"/>
                </a:lnTo>
                <a:lnTo>
                  <a:pt x="1733" y="300"/>
                </a:lnTo>
                <a:lnTo>
                  <a:pt x="1733" y="300"/>
                </a:lnTo>
                <a:lnTo>
                  <a:pt x="1737" y="300"/>
                </a:lnTo>
                <a:lnTo>
                  <a:pt x="1737" y="300"/>
                </a:lnTo>
                <a:lnTo>
                  <a:pt x="1737" y="300"/>
                </a:lnTo>
                <a:lnTo>
                  <a:pt x="1737" y="300"/>
                </a:lnTo>
                <a:lnTo>
                  <a:pt x="1739" y="300"/>
                </a:lnTo>
                <a:lnTo>
                  <a:pt x="1739" y="300"/>
                </a:lnTo>
                <a:lnTo>
                  <a:pt x="1743" y="300"/>
                </a:lnTo>
                <a:lnTo>
                  <a:pt x="1743" y="300"/>
                </a:lnTo>
                <a:lnTo>
                  <a:pt x="1744" y="300"/>
                </a:lnTo>
                <a:lnTo>
                  <a:pt x="1744" y="300"/>
                </a:lnTo>
                <a:lnTo>
                  <a:pt x="1744" y="300"/>
                </a:lnTo>
                <a:lnTo>
                  <a:pt x="1744" y="300"/>
                </a:lnTo>
                <a:lnTo>
                  <a:pt x="1752" y="300"/>
                </a:lnTo>
                <a:lnTo>
                  <a:pt x="1752" y="300"/>
                </a:lnTo>
                <a:lnTo>
                  <a:pt x="1760" y="300"/>
                </a:lnTo>
                <a:lnTo>
                  <a:pt x="1760" y="300"/>
                </a:lnTo>
                <a:lnTo>
                  <a:pt x="1760" y="300"/>
                </a:lnTo>
                <a:lnTo>
                  <a:pt x="1760" y="300"/>
                </a:lnTo>
                <a:lnTo>
                  <a:pt x="1762" y="300"/>
                </a:lnTo>
                <a:lnTo>
                  <a:pt x="1762" y="300"/>
                </a:lnTo>
                <a:lnTo>
                  <a:pt x="1768" y="300"/>
                </a:lnTo>
                <a:lnTo>
                  <a:pt x="1768" y="279"/>
                </a:lnTo>
                <a:lnTo>
                  <a:pt x="1769" y="279"/>
                </a:lnTo>
                <a:lnTo>
                  <a:pt x="1769" y="279"/>
                </a:lnTo>
                <a:lnTo>
                  <a:pt x="1775" y="279"/>
                </a:lnTo>
                <a:lnTo>
                  <a:pt x="1775" y="279"/>
                </a:lnTo>
                <a:lnTo>
                  <a:pt x="1787" y="279"/>
                </a:lnTo>
                <a:lnTo>
                  <a:pt x="1787" y="279"/>
                </a:lnTo>
                <a:lnTo>
                  <a:pt x="1792" y="279"/>
                </a:lnTo>
                <a:lnTo>
                  <a:pt x="1792" y="279"/>
                </a:lnTo>
                <a:lnTo>
                  <a:pt x="1798" y="279"/>
                </a:lnTo>
                <a:lnTo>
                  <a:pt x="1798" y="279"/>
                </a:lnTo>
                <a:lnTo>
                  <a:pt x="1802" y="279"/>
                </a:lnTo>
                <a:lnTo>
                  <a:pt x="1802" y="279"/>
                </a:lnTo>
                <a:lnTo>
                  <a:pt x="1806" y="279"/>
                </a:lnTo>
                <a:lnTo>
                  <a:pt x="1806" y="279"/>
                </a:lnTo>
                <a:lnTo>
                  <a:pt x="1808" y="279"/>
                </a:lnTo>
                <a:lnTo>
                  <a:pt x="1808" y="279"/>
                </a:lnTo>
                <a:lnTo>
                  <a:pt x="1814" y="279"/>
                </a:lnTo>
                <a:lnTo>
                  <a:pt x="1814" y="279"/>
                </a:lnTo>
                <a:lnTo>
                  <a:pt x="1814" y="279"/>
                </a:lnTo>
                <a:lnTo>
                  <a:pt x="1814" y="279"/>
                </a:lnTo>
                <a:lnTo>
                  <a:pt x="1819" y="279"/>
                </a:lnTo>
                <a:lnTo>
                  <a:pt x="1819" y="279"/>
                </a:lnTo>
                <a:lnTo>
                  <a:pt x="1819" y="279"/>
                </a:lnTo>
                <a:lnTo>
                  <a:pt x="1819" y="279"/>
                </a:lnTo>
                <a:lnTo>
                  <a:pt x="1825" y="279"/>
                </a:lnTo>
                <a:lnTo>
                  <a:pt x="1825" y="279"/>
                </a:lnTo>
                <a:lnTo>
                  <a:pt x="1825" y="279"/>
                </a:lnTo>
                <a:lnTo>
                  <a:pt x="1825" y="279"/>
                </a:lnTo>
                <a:lnTo>
                  <a:pt x="1827" y="279"/>
                </a:lnTo>
                <a:lnTo>
                  <a:pt x="1827" y="279"/>
                </a:lnTo>
                <a:lnTo>
                  <a:pt x="1829" y="279"/>
                </a:lnTo>
                <a:lnTo>
                  <a:pt x="1829" y="279"/>
                </a:lnTo>
                <a:lnTo>
                  <a:pt x="1829" y="279"/>
                </a:lnTo>
                <a:lnTo>
                  <a:pt x="1829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3" y="279"/>
                </a:lnTo>
                <a:lnTo>
                  <a:pt x="1835" y="279"/>
                </a:lnTo>
                <a:lnTo>
                  <a:pt x="1835" y="279"/>
                </a:lnTo>
                <a:lnTo>
                  <a:pt x="1837" y="279"/>
                </a:lnTo>
                <a:lnTo>
                  <a:pt x="1837" y="279"/>
                </a:lnTo>
                <a:lnTo>
                  <a:pt x="1839" y="279"/>
                </a:lnTo>
                <a:lnTo>
                  <a:pt x="1839" y="279"/>
                </a:lnTo>
                <a:lnTo>
                  <a:pt x="1840" y="279"/>
                </a:lnTo>
                <a:lnTo>
                  <a:pt x="1840" y="279"/>
                </a:lnTo>
                <a:lnTo>
                  <a:pt x="1840" y="279"/>
                </a:lnTo>
                <a:lnTo>
                  <a:pt x="1840" y="279"/>
                </a:lnTo>
                <a:lnTo>
                  <a:pt x="1842" y="279"/>
                </a:lnTo>
                <a:lnTo>
                  <a:pt x="1842" y="279"/>
                </a:lnTo>
                <a:lnTo>
                  <a:pt x="1862" y="279"/>
                </a:lnTo>
                <a:lnTo>
                  <a:pt x="1862" y="279"/>
                </a:lnTo>
                <a:lnTo>
                  <a:pt x="1864" y="279"/>
                </a:lnTo>
                <a:lnTo>
                  <a:pt x="1864" y="279"/>
                </a:lnTo>
                <a:lnTo>
                  <a:pt x="1867" y="279"/>
                </a:lnTo>
                <a:lnTo>
                  <a:pt x="1867" y="254"/>
                </a:lnTo>
                <a:lnTo>
                  <a:pt x="1867" y="254"/>
                </a:lnTo>
                <a:lnTo>
                  <a:pt x="1867" y="254"/>
                </a:lnTo>
                <a:lnTo>
                  <a:pt x="1879" y="254"/>
                </a:lnTo>
                <a:lnTo>
                  <a:pt x="1879" y="254"/>
                </a:lnTo>
                <a:lnTo>
                  <a:pt x="1885" y="254"/>
                </a:lnTo>
                <a:lnTo>
                  <a:pt x="1885" y="254"/>
                </a:lnTo>
                <a:lnTo>
                  <a:pt x="1887" y="254"/>
                </a:lnTo>
                <a:lnTo>
                  <a:pt x="1887" y="254"/>
                </a:lnTo>
                <a:lnTo>
                  <a:pt x="1889" y="254"/>
                </a:lnTo>
                <a:lnTo>
                  <a:pt x="1889" y="254"/>
                </a:lnTo>
                <a:lnTo>
                  <a:pt x="1898" y="254"/>
                </a:lnTo>
                <a:lnTo>
                  <a:pt x="1898" y="254"/>
                </a:lnTo>
                <a:lnTo>
                  <a:pt x="1906" y="254"/>
                </a:lnTo>
                <a:lnTo>
                  <a:pt x="1906" y="254"/>
                </a:lnTo>
                <a:lnTo>
                  <a:pt x="1912" y="254"/>
                </a:lnTo>
                <a:lnTo>
                  <a:pt x="1912" y="254"/>
                </a:lnTo>
                <a:lnTo>
                  <a:pt x="1915" y="254"/>
                </a:lnTo>
                <a:lnTo>
                  <a:pt x="1915" y="254"/>
                </a:lnTo>
                <a:lnTo>
                  <a:pt x="1917" y="254"/>
                </a:lnTo>
                <a:lnTo>
                  <a:pt x="1917" y="254"/>
                </a:lnTo>
                <a:lnTo>
                  <a:pt x="1921" y="254"/>
                </a:lnTo>
                <a:lnTo>
                  <a:pt x="1921" y="254"/>
                </a:lnTo>
                <a:lnTo>
                  <a:pt x="1923" y="254"/>
                </a:lnTo>
                <a:lnTo>
                  <a:pt x="1923" y="254"/>
                </a:lnTo>
                <a:lnTo>
                  <a:pt x="1933" y="254"/>
                </a:lnTo>
                <a:lnTo>
                  <a:pt x="1933" y="254"/>
                </a:lnTo>
                <a:lnTo>
                  <a:pt x="1935" y="254"/>
                </a:lnTo>
                <a:lnTo>
                  <a:pt x="1935" y="254"/>
                </a:lnTo>
                <a:lnTo>
                  <a:pt x="1938" y="254"/>
                </a:lnTo>
                <a:lnTo>
                  <a:pt x="1938" y="231"/>
                </a:lnTo>
                <a:lnTo>
                  <a:pt x="1940" y="231"/>
                </a:lnTo>
                <a:lnTo>
                  <a:pt x="1940" y="231"/>
                </a:lnTo>
                <a:lnTo>
                  <a:pt x="1940" y="231"/>
                </a:lnTo>
                <a:lnTo>
                  <a:pt x="1940" y="231"/>
                </a:lnTo>
                <a:lnTo>
                  <a:pt x="1946" y="231"/>
                </a:lnTo>
                <a:lnTo>
                  <a:pt x="1946" y="231"/>
                </a:lnTo>
                <a:lnTo>
                  <a:pt x="1946" y="231"/>
                </a:lnTo>
                <a:lnTo>
                  <a:pt x="1946" y="231"/>
                </a:lnTo>
                <a:lnTo>
                  <a:pt x="1952" y="231"/>
                </a:lnTo>
                <a:lnTo>
                  <a:pt x="1952" y="231"/>
                </a:lnTo>
                <a:lnTo>
                  <a:pt x="1960" y="231"/>
                </a:lnTo>
                <a:lnTo>
                  <a:pt x="1960" y="231"/>
                </a:lnTo>
                <a:lnTo>
                  <a:pt x="1961" y="231"/>
                </a:lnTo>
                <a:lnTo>
                  <a:pt x="1961" y="231"/>
                </a:lnTo>
                <a:lnTo>
                  <a:pt x="1963" y="231"/>
                </a:lnTo>
                <a:lnTo>
                  <a:pt x="1963" y="231"/>
                </a:lnTo>
                <a:lnTo>
                  <a:pt x="1979" y="231"/>
                </a:lnTo>
                <a:lnTo>
                  <a:pt x="1979" y="231"/>
                </a:lnTo>
                <a:lnTo>
                  <a:pt x="1979" y="231"/>
                </a:lnTo>
                <a:lnTo>
                  <a:pt x="1979" y="204"/>
                </a:lnTo>
                <a:lnTo>
                  <a:pt x="1985" y="204"/>
                </a:lnTo>
                <a:lnTo>
                  <a:pt x="1985" y="204"/>
                </a:lnTo>
                <a:lnTo>
                  <a:pt x="1985" y="204"/>
                </a:lnTo>
                <a:lnTo>
                  <a:pt x="1985" y="204"/>
                </a:lnTo>
                <a:lnTo>
                  <a:pt x="1986" y="204"/>
                </a:lnTo>
                <a:lnTo>
                  <a:pt x="1986" y="204"/>
                </a:lnTo>
                <a:lnTo>
                  <a:pt x="1986" y="204"/>
                </a:lnTo>
                <a:lnTo>
                  <a:pt x="1986" y="204"/>
                </a:lnTo>
                <a:lnTo>
                  <a:pt x="1992" y="204"/>
                </a:lnTo>
                <a:lnTo>
                  <a:pt x="1992" y="204"/>
                </a:lnTo>
                <a:lnTo>
                  <a:pt x="1994" y="204"/>
                </a:lnTo>
                <a:lnTo>
                  <a:pt x="1994" y="204"/>
                </a:lnTo>
                <a:lnTo>
                  <a:pt x="2000" y="204"/>
                </a:lnTo>
                <a:lnTo>
                  <a:pt x="2000" y="204"/>
                </a:lnTo>
                <a:lnTo>
                  <a:pt x="2010" y="204"/>
                </a:lnTo>
                <a:lnTo>
                  <a:pt x="2010" y="204"/>
                </a:lnTo>
                <a:lnTo>
                  <a:pt x="2013" y="204"/>
                </a:lnTo>
                <a:lnTo>
                  <a:pt x="2013" y="204"/>
                </a:lnTo>
                <a:lnTo>
                  <a:pt x="2019" y="204"/>
                </a:lnTo>
                <a:lnTo>
                  <a:pt x="2019" y="204"/>
                </a:lnTo>
                <a:lnTo>
                  <a:pt x="2025" y="204"/>
                </a:lnTo>
                <a:lnTo>
                  <a:pt x="2025" y="204"/>
                </a:lnTo>
                <a:lnTo>
                  <a:pt x="2025" y="204"/>
                </a:lnTo>
                <a:lnTo>
                  <a:pt x="2025" y="204"/>
                </a:lnTo>
                <a:lnTo>
                  <a:pt x="2029" y="204"/>
                </a:lnTo>
                <a:lnTo>
                  <a:pt x="2029" y="204"/>
                </a:lnTo>
                <a:lnTo>
                  <a:pt x="2029" y="204"/>
                </a:lnTo>
                <a:lnTo>
                  <a:pt x="2029" y="204"/>
                </a:lnTo>
                <a:lnTo>
                  <a:pt x="2031" y="204"/>
                </a:lnTo>
                <a:lnTo>
                  <a:pt x="2031" y="204"/>
                </a:lnTo>
                <a:lnTo>
                  <a:pt x="2031" y="204"/>
                </a:lnTo>
                <a:lnTo>
                  <a:pt x="2031" y="204"/>
                </a:lnTo>
                <a:lnTo>
                  <a:pt x="2033" y="204"/>
                </a:lnTo>
                <a:lnTo>
                  <a:pt x="2033" y="204"/>
                </a:lnTo>
                <a:lnTo>
                  <a:pt x="2033" y="204"/>
                </a:lnTo>
                <a:lnTo>
                  <a:pt x="2033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4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38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0" y="204"/>
                </a:lnTo>
                <a:lnTo>
                  <a:pt x="2042" y="204"/>
                </a:lnTo>
                <a:lnTo>
                  <a:pt x="2042" y="204"/>
                </a:lnTo>
                <a:lnTo>
                  <a:pt x="2042" y="204"/>
                </a:lnTo>
                <a:lnTo>
                  <a:pt x="2042" y="204"/>
                </a:lnTo>
                <a:lnTo>
                  <a:pt x="2046" y="204"/>
                </a:lnTo>
                <a:lnTo>
                  <a:pt x="2046" y="204"/>
                </a:lnTo>
                <a:lnTo>
                  <a:pt x="2048" y="204"/>
                </a:lnTo>
                <a:lnTo>
                  <a:pt x="2048" y="204"/>
                </a:lnTo>
                <a:lnTo>
                  <a:pt x="2052" y="204"/>
                </a:lnTo>
                <a:lnTo>
                  <a:pt x="2052" y="204"/>
                </a:lnTo>
                <a:lnTo>
                  <a:pt x="2054" y="204"/>
                </a:lnTo>
                <a:lnTo>
                  <a:pt x="2054" y="204"/>
                </a:lnTo>
                <a:lnTo>
                  <a:pt x="2054" y="204"/>
                </a:lnTo>
                <a:lnTo>
                  <a:pt x="2054" y="204"/>
                </a:lnTo>
                <a:lnTo>
                  <a:pt x="2058" y="204"/>
                </a:lnTo>
                <a:lnTo>
                  <a:pt x="2058" y="204"/>
                </a:lnTo>
                <a:lnTo>
                  <a:pt x="2061" y="204"/>
                </a:lnTo>
                <a:lnTo>
                  <a:pt x="2061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3" y="204"/>
                </a:lnTo>
                <a:lnTo>
                  <a:pt x="2069" y="204"/>
                </a:lnTo>
                <a:lnTo>
                  <a:pt x="2069" y="204"/>
                </a:lnTo>
                <a:lnTo>
                  <a:pt x="2069" y="204"/>
                </a:lnTo>
                <a:lnTo>
                  <a:pt x="2069" y="204"/>
                </a:lnTo>
                <a:lnTo>
                  <a:pt x="2073" y="204"/>
                </a:lnTo>
                <a:lnTo>
                  <a:pt x="2073" y="204"/>
                </a:lnTo>
                <a:lnTo>
                  <a:pt x="2077" y="204"/>
                </a:lnTo>
                <a:lnTo>
                  <a:pt x="2077" y="204"/>
                </a:lnTo>
                <a:lnTo>
                  <a:pt x="2077" y="204"/>
                </a:lnTo>
                <a:lnTo>
                  <a:pt x="2077" y="204"/>
                </a:lnTo>
                <a:lnTo>
                  <a:pt x="2081" y="204"/>
                </a:lnTo>
                <a:lnTo>
                  <a:pt x="2081" y="204"/>
                </a:lnTo>
                <a:lnTo>
                  <a:pt x="2084" y="204"/>
                </a:lnTo>
                <a:lnTo>
                  <a:pt x="2084" y="204"/>
                </a:lnTo>
                <a:lnTo>
                  <a:pt x="2086" y="204"/>
                </a:lnTo>
                <a:lnTo>
                  <a:pt x="2086" y="204"/>
                </a:lnTo>
                <a:lnTo>
                  <a:pt x="2086" y="204"/>
                </a:lnTo>
                <a:lnTo>
                  <a:pt x="2086" y="204"/>
                </a:lnTo>
                <a:lnTo>
                  <a:pt x="2092" y="204"/>
                </a:lnTo>
                <a:lnTo>
                  <a:pt x="2092" y="204"/>
                </a:lnTo>
                <a:lnTo>
                  <a:pt x="2107" y="204"/>
                </a:lnTo>
                <a:lnTo>
                  <a:pt x="2107" y="204"/>
                </a:lnTo>
                <a:lnTo>
                  <a:pt x="2109" y="204"/>
                </a:lnTo>
                <a:lnTo>
                  <a:pt x="2109" y="204"/>
                </a:lnTo>
                <a:lnTo>
                  <a:pt x="2113" y="204"/>
                </a:lnTo>
                <a:lnTo>
                  <a:pt x="2113" y="204"/>
                </a:lnTo>
                <a:lnTo>
                  <a:pt x="2115" y="204"/>
                </a:lnTo>
                <a:lnTo>
                  <a:pt x="2115" y="204"/>
                </a:lnTo>
                <a:lnTo>
                  <a:pt x="2121" y="204"/>
                </a:lnTo>
                <a:lnTo>
                  <a:pt x="2121" y="204"/>
                </a:lnTo>
                <a:lnTo>
                  <a:pt x="2123" y="204"/>
                </a:lnTo>
                <a:lnTo>
                  <a:pt x="2123" y="204"/>
                </a:lnTo>
                <a:lnTo>
                  <a:pt x="2123" y="204"/>
                </a:lnTo>
                <a:lnTo>
                  <a:pt x="2123" y="204"/>
                </a:lnTo>
                <a:lnTo>
                  <a:pt x="2132" y="204"/>
                </a:lnTo>
                <a:lnTo>
                  <a:pt x="2132" y="204"/>
                </a:lnTo>
                <a:lnTo>
                  <a:pt x="2132" y="204"/>
                </a:lnTo>
                <a:lnTo>
                  <a:pt x="2132" y="204"/>
                </a:lnTo>
                <a:lnTo>
                  <a:pt x="2152" y="204"/>
                </a:lnTo>
                <a:lnTo>
                  <a:pt x="2152" y="204"/>
                </a:lnTo>
                <a:lnTo>
                  <a:pt x="2167" y="204"/>
                </a:lnTo>
                <a:lnTo>
                  <a:pt x="2167" y="204"/>
                </a:lnTo>
                <a:lnTo>
                  <a:pt x="2175" y="204"/>
                </a:lnTo>
                <a:lnTo>
                  <a:pt x="2175" y="204"/>
                </a:lnTo>
                <a:lnTo>
                  <a:pt x="2177" y="204"/>
                </a:lnTo>
                <a:lnTo>
                  <a:pt x="2177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79" y="204"/>
                </a:lnTo>
                <a:lnTo>
                  <a:pt x="2184" y="204"/>
                </a:lnTo>
                <a:lnTo>
                  <a:pt x="2184" y="204"/>
                </a:lnTo>
                <a:lnTo>
                  <a:pt x="2192" y="204"/>
                </a:lnTo>
                <a:lnTo>
                  <a:pt x="2192" y="204"/>
                </a:lnTo>
                <a:lnTo>
                  <a:pt x="2194" y="204"/>
                </a:lnTo>
                <a:lnTo>
                  <a:pt x="2194" y="204"/>
                </a:lnTo>
                <a:lnTo>
                  <a:pt x="2200" y="204"/>
                </a:lnTo>
                <a:lnTo>
                  <a:pt x="2200" y="204"/>
                </a:lnTo>
                <a:lnTo>
                  <a:pt x="2200" y="204"/>
                </a:lnTo>
                <a:lnTo>
                  <a:pt x="2200" y="204"/>
                </a:lnTo>
                <a:lnTo>
                  <a:pt x="2202" y="204"/>
                </a:lnTo>
                <a:lnTo>
                  <a:pt x="2202" y="204"/>
                </a:lnTo>
                <a:lnTo>
                  <a:pt x="2202" y="204"/>
                </a:lnTo>
                <a:lnTo>
                  <a:pt x="2202" y="204"/>
                </a:lnTo>
                <a:lnTo>
                  <a:pt x="2207" y="204"/>
                </a:lnTo>
                <a:lnTo>
                  <a:pt x="2207" y="204"/>
                </a:lnTo>
                <a:lnTo>
                  <a:pt x="2209" y="204"/>
                </a:lnTo>
                <a:lnTo>
                  <a:pt x="2209" y="204"/>
                </a:lnTo>
                <a:lnTo>
                  <a:pt x="2217" y="204"/>
                </a:lnTo>
                <a:lnTo>
                  <a:pt x="2217" y="204"/>
                </a:lnTo>
                <a:lnTo>
                  <a:pt x="2217" y="204"/>
                </a:lnTo>
                <a:lnTo>
                  <a:pt x="2217" y="204"/>
                </a:lnTo>
                <a:lnTo>
                  <a:pt x="2221" y="204"/>
                </a:lnTo>
                <a:lnTo>
                  <a:pt x="2221" y="204"/>
                </a:lnTo>
                <a:lnTo>
                  <a:pt x="2223" y="204"/>
                </a:lnTo>
                <a:lnTo>
                  <a:pt x="2223" y="204"/>
                </a:lnTo>
                <a:lnTo>
                  <a:pt x="2225" y="204"/>
                </a:lnTo>
                <a:lnTo>
                  <a:pt x="2225" y="204"/>
                </a:lnTo>
                <a:lnTo>
                  <a:pt x="2228" y="204"/>
                </a:lnTo>
                <a:lnTo>
                  <a:pt x="2228" y="204"/>
                </a:lnTo>
                <a:lnTo>
                  <a:pt x="2228" y="204"/>
                </a:lnTo>
                <a:lnTo>
                  <a:pt x="2228" y="204"/>
                </a:lnTo>
                <a:lnTo>
                  <a:pt x="2230" y="204"/>
                </a:lnTo>
                <a:lnTo>
                  <a:pt x="2230" y="204"/>
                </a:lnTo>
                <a:lnTo>
                  <a:pt x="2230" y="204"/>
                </a:lnTo>
                <a:lnTo>
                  <a:pt x="2230" y="204"/>
                </a:lnTo>
                <a:lnTo>
                  <a:pt x="2234" y="204"/>
                </a:lnTo>
                <a:lnTo>
                  <a:pt x="2234" y="204"/>
                </a:lnTo>
                <a:lnTo>
                  <a:pt x="2236" y="204"/>
                </a:lnTo>
                <a:lnTo>
                  <a:pt x="2236" y="171"/>
                </a:lnTo>
                <a:lnTo>
                  <a:pt x="2236" y="171"/>
                </a:lnTo>
                <a:lnTo>
                  <a:pt x="2236" y="171"/>
                </a:lnTo>
                <a:lnTo>
                  <a:pt x="2240" y="171"/>
                </a:lnTo>
                <a:lnTo>
                  <a:pt x="2240" y="137"/>
                </a:lnTo>
                <a:lnTo>
                  <a:pt x="2244" y="137"/>
                </a:lnTo>
                <a:lnTo>
                  <a:pt x="2244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6" y="137"/>
                </a:lnTo>
                <a:lnTo>
                  <a:pt x="2248" y="137"/>
                </a:lnTo>
                <a:lnTo>
                  <a:pt x="2248" y="137"/>
                </a:lnTo>
                <a:lnTo>
                  <a:pt x="2248" y="137"/>
                </a:lnTo>
                <a:lnTo>
                  <a:pt x="2248" y="137"/>
                </a:lnTo>
                <a:lnTo>
                  <a:pt x="2250" y="137"/>
                </a:lnTo>
                <a:lnTo>
                  <a:pt x="2250" y="137"/>
                </a:lnTo>
                <a:lnTo>
                  <a:pt x="2253" y="137"/>
                </a:lnTo>
                <a:lnTo>
                  <a:pt x="2253" y="137"/>
                </a:lnTo>
                <a:lnTo>
                  <a:pt x="2259" y="137"/>
                </a:lnTo>
                <a:lnTo>
                  <a:pt x="2259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1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3" y="137"/>
                </a:lnTo>
                <a:lnTo>
                  <a:pt x="2265" y="137"/>
                </a:lnTo>
                <a:lnTo>
                  <a:pt x="2265" y="137"/>
                </a:lnTo>
                <a:lnTo>
                  <a:pt x="2265" y="137"/>
                </a:lnTo>
                <a:lnTo>
                  <a:pt x="2265" y="137"/>
                </a:lnTo>
                <a:lnTo>
                  <a:pt x="2269" y="137"/>
                </a:lnTo>
                <a:lnTo>
                  <a:pt x="2269" y="137"/>
                </a:lnTo>
                <a:lnTo>
                  <a:pt x="2273" y="137"/>
                </a:lnTo>
                <a:lnTo>
                  <a:pt x="2273" y="137"/>
                </a:lnTo>
                <a:lnTo>
                  <a:pt x="2276" y="137"/>
                </a:lnTo>
                <a:lnTo>
                  <a:pt x="2276" y="137"/>
                </a:lnTo>
                <a:lnTo>
                  <a:pt x="2278" y="137"/>
                </a:lnTo>
                <a:lnTo>
                  <a:pt x="2278" y="137"/>
                </a:lnTo>
                <a:lnTo>
                  <a:pt x="2284" y="137"/>
                </a:lnTo>
                <a:lnTo>
                  <a:pt x="2284" y="137"/>
                </a:lnTo>
                <a:lnTo>
                  <a:pt x="2286" y="137"/>
                </a:lnTo>
                <a:lnTo>
                  <a:pt x="2286" y="137"/>
                </a:lnTo>
                <a:lnTo>
                  <a:pt x="2288" y="137"/>
                </a:lnTo>
                <a:lnTo>
                  <a:pt x="2288" y="137"/>
                </a:lnTo>
                <a:lnTo>
                  <a:pt x="2290" y="137"/>
                </a:lnTo>
                <a:lnTo>
                  <a:pt x="2290" y="137"/>
                </a:lnTo>
                <a:lnTo>
                  <a:pt x="2309" y="137"/>
                </a:lnTo>
                <a:lnTo>
                  <a:pt x="2309" y="137"/>
                </a:lnTo>
                <a:lnTo>
                  <a:pt x="2309" y="137"/>
                </a:lnTo>
                <a:lnTo>
                  <a:pt x="2309" y="137"/>
                </a:lnTo>
                <a:lnTo>
                  <a:pt x="2315" y="137"/>
                </a:lnTo>
                <a:lnTo>
                  <a:pt x="2315" y="137"/>
                </a:lnTo>
                <a:lnTo>
                  <a:pt x="2315" y="137"/>
                </a:lnTo>
                <a:lnTo>
                  <a:pt x="2315" y="137"/>
                </a:lnTo>
                <a:lnTo>
                  <a:pt x="2344" y="137"/>
                </a:lnTo>
                <a:lnTo>
                  <a:pt x="2344" y="137"/>
                </a:lnTo>
                <a:lnTo>
                  <a:pt x="2359" y="137"/>
                </a:lnTo>
                <a:lnTo>
                  <a:pt x="2359" y="137"/>
                </a:lnTo>
                <a:lnTo>
                  <a:pt x="2361" y="137"/>
                </a:lnTo>
                <a:lnTo>
                  <a:pt x="2361" y="137"/>
                </a:lnTo>
                <a:lnTo>
                  <a:pt x="2371" y="137"/>
                </a:lnTo>
                <a:lnTo>
                  <a:pt x="2371" y="137"/>
                </a:lnTo>
                <a:lnTo>
                  <a:pt x="2378" y="137"/>
                </a:lnTo>
                <a:lnTo>
                  <a:pt x="2378" y="137"/>
                </a:lnTo>
                <a:lnTo>
                  <a:pt x="2380" y="137"/>
                </a:lnTo>
                <a:lnTo>
                  <a:pt x="2380" y="137"/>
                </a:lnTo>
                <a:lnTo>
                  <a:pt x="2394" y="137"/>
                </a:lnTo>
                <a:lnTo>
                  <a:pt x="2394" y="137"/>
                </a:lnTo>
                <a:lnTo>
                  <a:pt x="2396" y="137"/>
                </a:lnTo>
                <a:lnTo>
                  <a:pt x="2396" y="137"/>
                </a:lnTo>
                <a:lnTo>
                  <a:pt x="2396" y="137"/>
                </a:lnTo>
                <a:lnTo>
                  <a:pt x="2396" y="137"/>
                </a:lnTo>
                <a:lnTo>
                  <a:pt x="2397" y="137"/>
                </a:lnTo>
                <a:lnTo>
                  <a:pt x="2397" y="137"/>
                </a:lnTo>
                <a:lnTo>
                  <a:pt x="2401" y="137"/>
                </a:lnTo>
                <a:lnTo>
                  <a:pt x="2401" y="137"/>
                </a:lnTo>
                <a:lnTo>
                  <a:pt x="2403" y="137"/>
                </a:lnTo>
                <a:lnTo>
                  <a:pt x="2403" y="137"/>
                </a:lnTo>
                <a:lnTo>
                  <a:pt x="2415" y="137"/>
                </a:lnTo>
                <a:lnTo>
                  <a:pt x="2415" y="137"/>
                </a:lnTo>
                <a:lnTo>
                  <a:pt x="2417" y="137"/>
                </a:lnTo>
                <a:lnTo>
                  <a:pt x="2417" y="137"/>
                </a:lnTo>
                <a:lnTo>
                  <a:pt x="2419" y="137"/>
                </a:lnTo>
                <a:lnTo>
                  <a:pt x="2419" y="137"/>
                </a:lnTo>
                <a:lnTo>
                  <a:pt x="2419" y="137"/>
                </a:lnTo>
                <a:lnTo>
                  <a:pt x="2419" y="137"/>
                </a:lnTo>
                <a:lnTo>
                  <a:pt x="2426" y="137"/>
                </a:lnTo>
                <a:lnTo>
                  <a:pt x="2426" y="137"/>
                </a:lnTo>
                <a:lnTo>
                  <a:pt x="2434" y="137"/>
                </a:lnTo>
                <a:lnTo>
                  <a:pt x="2434" y="137"/>
                </a:lnTo>
                <a:lnTo>
                  <a:pt x="2434" y="137"/>
                </a:lnTo>
                <a:lnTo>
                  <a:pt x="2434" y="137"/>
                </a:lnTo>
                <a:lnTo>
                  <a:pt x="2440" y="137"/>
                </a:lnTo>
                <a:lnTo>
                  <a:pt x="2440" y="137"/>
                </a:lnTo>
                <a:lnTo>
                  <a:pt x="2442" y="137"/>
                </a:lnTo>
                <a:lnTo>
                  <a:pt x="2442" y="137"/>
                </a:lnTo>
                <a:lnTo>
                  <a:pt x="2444" y="137"/>
                </a:lnTo>
                <a:lnTo>
                  <a:pt x="2444" y="137"/>
                </a:lnTo>
                <a:lnTo>
                  <a:pt x="2446" y="137"/>
                </a:lnTo>
                <a:lnTo>
                  <a:pt x="2446" y="137"/>
                </a:lnTo>
                <a:lnTo>
                  <a:pt x="2449" y="137"/>
                </a:lnTo>
                <a:lnTo>
                  <a:pt x="2449" y="137"/>
                </a:lnTo>
                <a:lnTo>
                  <a:pt x="2453" y="137"/>
                </a:lnTo>
                <a:lnTo>
                  <a:pt x="2453" y="137"/>
                </a:lnTo>
                <a:lnTo>
                  <a:pt x="2453" y="137"/>
                </a:lnTo>
                <a:lnTo>
                  <a:pt x="2453" y="137"/>
                </a:lnTo>
                <a:lnTo>
                  <a:pt x="2467" y="137"/>
                </a:lnTo>
                <a:lnTo>
                  <a:pt x="2467" y="137"/>
                </a:lnTo>
                <a:lnTo>
                  <a:pt x="2469" y="137"/>
                </a:lnTo>
                <a:lnTo>
                  <a:pt x="2469" y="137"/>
                </a:lnTo>
                <a:lnTo>
                  <a:pt x="2472" y="137"/>
                </a:lnTo>
                <a:lnTo>
                  <a:pt x="2472" y="137"/>
                </a:lnTo>
                <a:lnTo>
                  <a:pt x="2472" y="137"/>
                </a:lnTo>
                <a:lnTo>
                  <a:pt x="2472" y="137"/>
                </a:lnTo>
                <a:lnTo>
                  <a:pt x="2484" y="137"/>
                </a:lnTo>
                <a:lnTo>
                  <a:pt x="2484" y="137"/>
                </a:lnTo>
                <a:lnTo>
                  <a:pt x="2484" y="137"/>
                </a:lnTo>
                <a:lnTo>
                  <a:pt x="2484" y="137"/>
                </a:lnTo>
                <a:lnTo>
                  <a:pt x="2486" y="137"/>
                </a:lnTo>
                <a:lnTo>
                  <a:pt x="2486" y="137"/>
                </a:lnTo>
                <a:lnTo>
                  <a:pt x="2497" y="137"/>
                </a:lnTo>
                <a:lnTo>
                  <a:pt x="2497" y="137"/>
                </a:lnTo>
                <a:lnTo>
                  <a:pt x="2503" y="137"/>
                </a:lnTo>
                <a:lnTo>
                  <a:pt x="2503" y="137"/>
                </a:lnTo>
                <a:lnTo>
                  <a:pt x="2507" y="137"/>
                </a:lnTo>
                <a:lnTo>
                  <a:pt x="2507" y="137"/>
                </a:lnTo>
                <a:lnTo>
                  <a:pt x="2513" y="137"/>
                </a:lnTo>
                <a:lnTo>
                  <a:pt x="2513" y="137"/>
                </a:lnTo>
                <a:lnTo>
                  <a:pt x="2513" y="137"/>
                </a:lnTo>
                <a:lnTo>
                  <a:pt x="2513" y="137"/>
                </a:lnTo>
                <a:lnTo>
                  <a:pt x="2518" y="137"/>
                </a:lnTo>
                <a:lnTo>
                  <a:pt x="2518" y="137"/>
                </a:lnTo>
                <a:lnTo>
                  <a:pt x="2518" y="137"/>
                </a:lnTo>
                <a:lnTo>
                  <a:pt x="2518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6" y="137"/>
                </a:lnTo>
                <a:lnTo>
                  <a:pt x="2528" y="137"/>
                </a:lnTo>
                <a:lnTo>
                  <a:pt x="2528" y="137"/>
                </a:lnTo>
                <a:lnTo>
                  <a:pt x="2528" y="137"/>
                </a:lnTo>
                <a:lnTo>
                  <a:pt x="2528" y="137"/>
                </a:lnTo>
                <a:lnTo>
                  <a:pt x="2532" y="137"/>
                </a:lnTo>
                <a:lnTo>
                  <a:pt x="2532" y="137"/>
                </a:lnTo>
                <a:lnTo>
                  <a:pt x="2536" y="137"/>
                </a:lnTo>
                <a:lnTo>
                  <a:pt x="2536" y="87"/>
                </a:lnTo>
                <a:lnTo>
                  <a:pt x="2538" y="87"/>
                </a:lnTo>
                <a:lnTo>
                  <a:pt x="2538" y="87"/>
                </a:lnTo>
                <a:lnTo>
                  <a:pt x="2542" y="87"/>
                </a:lnTo>
                <a:lnTo>
                  <a:pt x="2542" y="87"/>
                </a:lnTo>
                <a:lnTo>
                  <a:pt x="2545" y="87"/>
                </a:lnTo>
                <a:lnTo>
                  <a:pt x="2545" y="87"/>
                </a:lnTo>
                <a:lnTo>
                  <a:pt x="2553" y="87"/>
                </a:lnTo>
                <a:lnTo>
                  <a:pt x="2553" y="87"/>
                </a:lnTo>
                <a:lnTo>
                  <a:pt x="2559" y="87"/>
                </a:lnTo>
                <a:lnTo>
                  <a:pt x="2559" y="87"/>
                </a:lnTo>
                <a:lnTo>
                  <a:pt x="2563" y="87"/>
                </a:lnTo>
                <a:lnTo>
                  <a:pt x="2563" y="87"/>
                </a:lnTo>
                <a:lnTo>
                  <a:pt x="2563" y="87"/>
                </a:lnTo>
                <a:lnTo>
                  <a:pt x="2563" y="87"/>
                </a:lnTo>
                <a:lnTo>
                  <a:pt x="2570" y="87"/>
                </a:lnTo>
                <a:lnTo>
                  <a:pt x="2570" y="87"/>
                </a:lnTo>
                <a:lnTo>
                  <a:pt x="2574" y="87"/>
                </a:lnTo>
                <a:lnTo>
                  <a:pt x="2574" y="87"/>
                </a:lnTo>
                <a:lnTo>
                  <a:pt x="2576" y="87"/>
                </a:lnTo>
                <a:lnTo>
                  <a:pt x="2576" y="87"/>
                </a:lnTo>
                <a:lnTo>
                  <a:pt x="2582" y="87"/>
                </a:lnTo>
                <a:lnTo>
                  <a:pt x="2582" y="87"/>
                </a:lnTo>
                <a:lnTo>
                  <a:pt x="2584" y="87"/>
                </a:lnTo>
                <a:lnTo>
                  <a:pt x="2584" y="87"/>
                </a:lnTo>
                <a:lnTo>
                  <a:pt x="2591" y="87"/>
                </a:lnTo>
                <a:lnTo>
                  <a:pt x="2591" y="87"/>
                </a:lnTo>
                <a:lnTo>
                  <a:pt x="2593" y="87"/>
                </a:lnTo>
                <a:lnTo>
                  <a:pt x="2593" y="87"/>
                </a:lnTo>
                <a:lnTo>
                  <a:pt x="2595" y="87"/>
                </a:lnTo>
                <a:lnTo>
                  <a:pt x="2595" y="87"/>
                </a:lnTo>
                <a:lnTo>
                  <a:pt x="2603" y="87"/>
                </a:lnTo>
                <a:lnTo>
                  <a:pt x="2603" y="87"/>
                </a:lnTo>
                <a:lnTo>
                  <a:pt x="2605" y="87"/>
                </a:lnTo>
                <a:lnTo>
                  <a:pt x="2605" y="87"/>
                </a:lnTo>
                <a:lnTo>
                  <a:pt x="2607" y="87"/>
                </a:lnTo>
                <a:lnTo>
                  <a:pt x="2607" y="87"/>
                </a:lnTo>
                <a:lnTo>
                  <a:pt x="2607" y="87"/>
                </a:lnTo>
                <a:lnTo>
                  <a:pt x="2607" y="87"/>
                </a:lnTo>
                <a:lnTo>
                  <a:pt x="2609" y="87"/>
                </a:lnTo>
                <a:lnTo>
                  <a:pt x="2609" y="87"/>
                </a:lnTo>
                <a:lnTo>
                  <a:pt x="2622" y="87"/>
                </a:lnTo>
                <a:lnTo>
                  <a:pt x="2622" y="87"/>
                </a:lnTo>
                <a:lnTo>
                  <a:pt x="2628" y="87"/>
                </a:lnTo>
                <a:lnTo>
                  <a:pt x="2628" y="87"/>
                </a:lnTo>
                <a:lnTo>
                  <a:pt x="2630" y="87"/>
                </a:lnTo>
                <a:lnTo>
                  <a:pt x="2630" y="87"/>
                </a:lnTo>
                <a:lnTo>
                  <a:pt x="2630" y="87"/>
                </a:lnTo>
                <a:lnTo>
                  <a:pt x="2630" y="87"/>
                </a:lnTo>
                <a:lnTo>
                  <a:pt x="2636" y="87"/>
                </a:lnTo>
                <a:lnTo>
                  <a:pt x="2636" y="87"/>
                </a:lnTo>
                <a:lnTo>
                  <a:pt x="2636" y="87"/>
                </a:lnTo>
                <a:lnTo>
                  <a:pt x="2636" y="87"/>
                </a:lnTo>
                <a:lnTo>
                  <a:pt x="2639" y="87"/>
                </a:lnTo>
                <a:lnTo>
                  <a:pt x="2639" y="87"/>
                </a:lnTo>
                <a:lnTo>
                  <a:pt x="2639" y="87"/>
                </a:lnTo>
                <a:lnTo>
                  <a:pt x="2639" y="87"/>
                </a:lnTo>
                <a:lnTo>
                  <a:pt x="2647" y="87"/>
                </a:lnTo>
                <a:lnTo>
                  <a:pt x="2647" y="87"/>
                </a:lnTo>
                <a:lnTo>
                  <a:pt x="2647" y="87"/>
                </a:lnTo>
                <a:lnTo>
                  <a:pt x="2647" y="87"/>
                </a:lnTo>
                <a:lnTo>
                  <a:pt x="2649" y="87"/>
                </a:lnTo>
                <a:lnTo>
                  <a:pt x="2649" y="87"/>
                </a:lnTo>
                <a:lnTo>
                  <a:pt x="2655" y="87"/>
                </a:lnTo>
                <a:lnTo>
                  <a:pt x="2655" y="87"/>
                </a:lnTo>
                <a:lnTo>
                  <a:pt x="2655" y="87"/>
                </a:lnTo>
                <a:lnTo>
                  <a:pt x="2655" y="87"/>
                </a:lnTo>
                <a:lnTo>
                  <a:pt x="2655" y="87"/>
                </a:lnTo>
                <a:lnTo>
                  <a:pt x="2655" y="87"/>
                </a:lnTo>
                <a:lnTo>
                  <a:pt x="2657" y="87"/>
                </a:lnTo>
                <a:lnTo>
                  <a:pt x="2657" y="87"/>
                </a:lnTo>
                <a:lnTo>
                  <a:pt x="2661" y="87"/>
                </a:lnTo>
                <a:lnTo>
                  <a:pt x="2661" y="87"/>
                </a:lnTo>
                <a:lnTo>
                  <a:pt x="2663" y="87"/>
                </a:lnTo>
                <a:lnTo>
                  <a:pt x="2663" y="87"/>
                </a:lnTo>
                <a:lnTo>
                  <a:pt x="2663" y="87"/>
                </a:lnTo>
                <a:lnTo>
                  <a:pt x="2663" y="87"/>
                </a:lnTo>
                <a:lnTo>
                  <a:pt x="2663" y="87"/>
                </a:lnTo>
                <a:lnTo>
                  <a:pt x="2663" y="87"/>
                </a:lnTo>
                <a:lnTo>
                  <a:pt x="2664" y="87"/>
                </a:lnTo>
                <a:lnTo>
                  <a:pt x="2664" y="87"/>
                </a:lnTo>
                <a:lnTo>
                  <a:pt x="2664" y="87"/>
                </a:lnTo>
                <a:lnTo>
                  <a:pt x="2664" y="87"/>
                </a:lnTo>
                <a:lnTo>
                  <a:pt x="2664" y="87"/>
                </a:lnTo>
                <a:lnTo>
                  <a:pt x="2664" y="87"/>
                </a:lnTo>
                <a:lnTo>
                  <a:pt x="2666" y="87"/>
                </a:lnTo>
                <a:lnTo>
                  <a:pt x="2666" y="87"/>
                </a:lnTo>
                <a:lnTo>
                  <a:pt x="2672" y="87"/>
                </a:lnTo>
                <a:lnTo>
                  <a:pt x="2672" y="87"/>
                </a:lnTo>
                <a:lnTo>
                  <a:pt x="2674" y="87"/>
                </a:lnTo>
                <a:lnTo>
                  <a:pt x="2674" y="87"/>
                </a:lnTo>
                <a:lnTo>
                  <a:pt x="2676" y="87"/>
                </a:lnTo>
                <a:lnTo>
                  <a:pt x="2676" y="87"/>
                </a:lnTo>
                <a:lnTo>
                  <a:pt x="2676" y="87"/>
                </a:lnTo>
                <a:lnTo>
                  <a:pt x="2676" y="87"/>
                </a:lnTo>
                <a:lnTo>
                  <a:pt x="2682" y="87"/>
                </a:lnTo>
                <a:lnTo>
                  <a:pt x="2682" y="87"/>
                </a:lnTo>
                <a:lnTo>
                  <a:pt x="2682" y="87"/>
                </a:lnTo>
                <a:lnTo>
                  <a:pt x="2682" y="87"/>
                </a:lnTo>
                <a:lnTo>
                  <a:pt x="2684" y="87"/>
                </a:lnTo>
                <a:lnTo>
                  <a:pt x="2684" y="87"/>
                </a:lnTo>
                <a:lnTo>
                  <a:pt x="2686" y="87"/>
                </a:lnTo>
                <a:lnTo>
                  <a:pt x="2686" y="87"/>
                </a:lnTo>
                <a:lnTo>
                  <a:pt x="2686" y="87"/>
                </a:lnTo>
                <a:lnTo>
                  <a:pt x="2686" y="87"/>
                </a:lnTo>
                <a:lnTo>
                  <a:pt x="2691" y="87"/>
                </a:lnTo>
                <a:lnTo>
                  <a:pt x="2691" y="87"/>
                </a:lnTo>
                <a:lnTo>
                  <a:pt x="2695" y="87"/>
                </a:lnTo>
                <a:lnTo>
                  <a:pt x="2695" y="87"/>
                </a:lnTo>
                <a:lnTo>
                  <a:pt x="2701" y="87"/>
                </a:lnTo>
                <a:lnTo>
                  <a:pt x="2701" y="87"/>
                </a:lnTo>
                <a:lnTo>
                  <a:pt x="2703" y="87"/>
                </a:lnTo>
                <a:lnTo>
                  <a:pt x="2703" y="87"/>
                </a:lnTo>
                <a:lnTo>
                  <a:pt x="2709" y="87"/>
                </a:lnTo>
                <a:lnTo>
                  <a:pt x="2709" y="87"/>
                </a:lnTo>
                <a:lnTo>
                  <a:pt x="2709" y="87"/>
                </a:lnTo>
                <a:lnTo>
                  <a:pt x="2709" y="87"/>
                </a:lnTo>
                <a:lnTo>
                  <a:pt x="2711" y="87"/>
                </a:lnTo>
                <a:lnTo>
                  <a:pt x="2711" y="87"/>
                </a:lnTo>
                <a:lnTo>
                  <a:pt x="2720" y="87"/>
                </a:lnTo>
                <a:lnTo>
                  <a:pt x="2720" y="87"/>
                </a:lnTo>
                <a:lnTo>
                  <a:pt x="2724" y="87"/>
                </a:lnTo>
                <a:lnTo>
                  <a:pt x="2724" y="87"/>
                </a:lnTo>
                <a:lnTo>
                  <a:pt x="2730" y="87"/>
                </a:lnTo>
                <a:lnTo>
                  <a:pt x="2730" y="87"/>
                </a:lnTo>
                <a:lnTo>
                  <a:pt x="2732" y="87"/>
                </a:lnTo>
                <a:lnTo>
                  <a:pt x="2732" y="87"/>
                </a:lnTo>
                <a:lnTo>
                  <a:pt x="2732" y="87"/>
                </a:lnTo>
                <a:lnTo>
                  <a:pt x="2732" y="87"/>
                </a:lnTo>
                <a:lnTo>
                  <a:pt x="2737" y="87"/>
                </a:lnTo>
                <a:lnTo>
                  <a:pt x="2737" y="87"/>
                </a:lnTo>
                <a:lnTo>
                  <a:pt x="2739" y="87"/>
                </a:lnTo>
                <a:lnTo>
                  <a:pt x="2739" y="87"/>
                </a:lnTo>
                <a:lnTo>
                  <a:pt x="2741" y="87"/>
                </a:lnTo>
                <a:lnTo>
                  <a:pt x="2741" y="87"/>
                </a:lnTo>
                <a:lnTo>
                  <a:pt x="2743" y="87"/>
                </a:lnTo>
                <a:lnTo>
                  <a:pt x="2743" y="0"/>
                </a:lnTo>
                <a:lnTo>
                  <a:pt x="2745" y="0"/>
                </a:lnTo>
                <a:lnTo>
                  <a:pt x="2745" y="0"/>
                </a:lnTo>
                <a:lnTo>
                  <a:pt x="2747" y="0"/>
                </a:lnTo>
                <a:lnTo>
                  <a:pt x="2747" y="0"/>
                </a:lnTo>
                <a:lnTo>
                  <a:pt x="2753" y="0"/>
                </a:lnTo>
                <a:lnTo>
                  <a:pt x="2753" y="0"/>
                </a:lnTo>
                <a:lnTo>
                  <a:pt x="2753" y="0"/>
                </a:lnTo>
                <a:lnTo>
                  <a:pt x="2753" y="0"/>
                </a:lnTo>
                <a:lnTo>
                  <a:pt x="2755" y="0"/>
                </a:lnTo>
                <a:lnTo>
                  <a:pt x="2755" y="0"/>
                </a:lnTo>
                <a:lnTo>
                  <a:pt x="2760" y="0"/>
                </a:lnTo>
                <a:lnTo>
                  <a:pt x="2760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4" y="0"/>
                </a:lnTo>
                <a:lnTo>
                  <a:pt x="2764" y="0"/>
                </a:lnTo>
                <a:lnTo>
                  <a:pt x="2780" y="0"/>
                </a:lnTo>
                <a:lnTo>
                  <a:pt x="2780" y="0"/>
                </a:lnTo>
                <a:lnTo>
                  <a:pt x="2782" y="0"/>
                </a:lnTo>
                <a:lnTo>
                  <a:pt x="2782" y="0"/>
                </a:lnTo>
                <a:lnTo>
                  <a:pt x="2782" y="0"/>
                </a:lnTo>
                <a:lnTo>
                  <a:pt x="2782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803" y="0"/>
                </a:lnTo>
                <a:lnTo>
                  <a:pt x="2803" y="0"/>
                </a:lnTo>
                <a:lnTo>
                  <a:pt x="2810" y="0"/>
                </a:lnTo>
                <a:lnTo>
                  <a:pt x="2810" y="0"/>
                </a:lnTo>
                <a:lnTo>
                  <a:pt x="2814" y="0"/>
                </a:lnTo>
                <a:lnTo>
                  <a:pt x="2814" y="0"/>
                </a:lnTo>
                <a:lnTo>
                  <a:pt x="2820" y="0"/>
                </a:lnTo>
                <a:lnTo>
                  <a:pt x="2820" y="0"/>
                </a:lnTo>
                <a:lnTo>
                  <a:pt x="2824" y="0"/>
                </a:lnTo>
                <a:lnTo>
                  <a:pt x="2824" y="0"/>
                </a:lnTo>
                <a:lnTo>
                  <a:pt x="2828" y="0"/>
                </a:lnTo>
                <a:lnTo>
                  <a:pt x="2828" y="0"/>
                </a:lnTo>
                <a:lnTo>
                  <a:pt x="2828" y="0"/>
                </a:lnTo>
                <a:lnTo>
                  <a:pt x="2828" y="0"/>
                </a:lnTo>
                <a:lnTo>
                  <a:pt x="2832" y="0"/>
                </a:lnTo>
                <a:lnTo>
                  <a:pt x="2832" y="0"/>
                </a:lnTo>
                <a:lnTo>
                  <a:pt x="2833" y="0"/>
                </a:lnTo>
                <a:lnTo>
                  <a:pt x="2833" y="0"/>
                </a:lnTo>
                <a:lnTo>
                  <a:pt x="2833" y="0"/>
                </a:lnTo>
                <a:lnTo>
                  <a:pt x="2833" y="0"/>
                </a:lnTo>
                <a:lnTo>
                  <a:pt x="2839" y="0"/>
                </a:lnTo>
                <a:lnTo>
                  <a:pt x="2839" y="0"/>
                </a:lnTo>
                <a:lnTo>
                  <a:pt x="2841" y="0"/>
                </a:lnTo>
                <a:lnTo>
                  <a:pt x="2841" y="0"/>
                </a:lnTo>
                <a:lnTo>
                  <a:pt x="2851" y="0"/>
                </a:lnTo>
                <a:lnTo>
                  <a:pt x="2851" y="0"/>
                </a:lnTo>
                <a:lnTo>
                  <a:pt x="2853" y="0"/>
                </a:lnTo>
                <a:lnTo>
                  <a:pt x="2853" y="0"/>
                </a:lnTo>
                <a:lnTo>
                  <a:pt x="2855" y="0"/>
                </a:lnTo>
                <a:lnTo>
                  <a:pt x="2855" y="0"/>
                </a:lnTo>
                <a:lnTo>
                  <a:pt x="2858" y="0"/>
                </a:lnTo>
                <a:lnTo>
                  <a:pt x="2858" y="0"/>
                </a:lnTo>
                <a:lnTo>
                  <a:pt x="2862" y="0"/>
                </a:lnTo>
                <a:lnTo>
                  <a:pt x="2862" y="0"/>
                </a:lnTo>
                <a:lnTo>
                  <a:pt x="2864" y="0"/>
                </a:lnTo>
                <a:lnTo>
                  <a:pt x="2864" y="0"/>
                </a:lnTo>
                <a:lnTo>
                  <a:pt x="2866" y="0"/>
                </a:lnTo>
                <a:lnTo>
                  <a:pt x="2866" y="0"/>
                </a:lnTo>
                <a:lnTo>
                  <a:pt x="2868" y="0"/>
                </a:lnTo>
                <a:lnTo>
                  <a:pt x="2868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8" y="0"/>
                </a:lnTo>
                <a:lnTo>
                  <a:pt x="2878" y="0"/>
                </a:lnTo>
                <a:lnTo>
                  <a:pt x="2885" y="0"/>
                </a:lnTo>
                <a:lnTo>
                  <a:pt x="2885" y="0"/>
                </a:lnTo>
                <a:lnTo>
                  <a:pt x="2893" y="0"/>
                </a:lnTo>
                <a:lnTo>
                  <a:pt x="2893" y="0"/>
                </a:lnTo>
                <a:lnTo>
                  <a:pt x="2893" y="0"/>
                </a:lnTo>
                <a:lnTo>
                  <a:pt x="2893" y="0"/>
                </a:lnTo>
                <a:lnTo>
                  <a:pt x="2895" y="0"/>
                </a:lnTo>
                <a:lnTo>
                  <a:pt x="2895" y="0"/>
                </a:lnTo>
                <a:lnTo>
                  <a:pt x="2897" y="0"/>
                </a:lnTo>
                <a:lnTo>
                  <a:pt x="2897" y="0"/>
                </a:lnTo>
                <a:lnTo>
                  <a:pt x="2899" y="0"/>
                </a:lnTo>
                <a:lnTo>
                  <a:pt x="2899" y="0"/>
                </a:lnTo>
                <a:lnTo>
                  <a:pt x="2899" y="0"/>
                </a:lnTo>
                <a:lnTo>
                  <a:pt x="2899" y="0"/>
                </a:lnTo>
                <a:lnTo>
                  <a:pt x="2901" y="0"/>
                </a:lnTo>
                <a:lnTo>
                  <a:pt x="2901" y="0"/>
                </a:lnTo>
                <a:lnTo>
                  <a:pt x="2901" y="0"/>
                </a:lnTo>
                <a:lnTo>
                  <a:pt x="2901" y="0"/>
                </a:lnTo>
                <a:lnTo>
                  <a:pt x="2903" y="0"/>
                </a:lnTo>
                <a:lnTo>
                  <a:pt x="2903" y="0"/>
                </a:lnTo>
                <a:lnTo>
                  <a:pt x="2906" y="0"/>
                </a:lnTo>
                <a:lnTo>
                  <a:pt x="2906" y="0"/>
                </a:lnTo>
                <a:lnTo>
                  <a:pt x="2916" y="0"/>
                </a:lnTo>
                <a:lnTo>
                  <a:pt x="2916" y="0"/>
                </a:lnTo>
                <a:lnTo>
                  <a:pt x="2916" y="0"/>
                </a:lnTo>
                <a:lnTo>
                  <a:pt x="2916" y="0"/>
                </a:lnTo>
                <a:lnTo>
                  <a:pt x="2920" y="0"/>
                </a:lnTo>
                <a:lnTo>
                  <a:pt x="2920" y="0"/>
                </a:lnTo>
                <a:lnTo>
                  <a:pt x="2926" y="0"/>
                </a:lnTo>
                <a:lnTo>
                  <a:pt x="2926" y="0"/>
                </a:lnTo>
                <a:lnTo>
                  <a:pt x="2935" y="0"/>
                </a:lnTo>
                <a:lnTo>
                  <a:pt x="2935" y="0"/>
                </a:lnTo>
                <a:lnTo>
                  <a:pt x="2939" y="0"/>
                </a:lnTo>
                <a:lnTo>
                  <a:pt x="2939" y="0"/>
                </a:lnTo>
                <a:lnTo>
                  <a:pt x="2941" y="0"/>
                </a:lnTo>
                <a:lnTo>
                  <a:pt x="2941" y="0"/>
                </a:lnTo>
                <a:lnTo>
                  <a:pt x="2941" y="0"/>
                </a:lnTo>
                <a:lnTo>
                  <a:pt x="2941" y="0"/>
                </a:lnTo>
                <a:lnTo>
                  <a:pt x="2945" y="0"/>
                </a:lnTo>
                <a:lnTo>
                  <a:pt x="2945" y="0"/>
                </a:lnTo>
                <a:lnTo>
                  <a:pt x="2947" y="0"/>
                </a:lnTo>
                <a:lnTo>
                  <a:pt x="2947" y="0"/>
                </a:lnTo>
                <a:lnTo>
                  <a:pt x="2947" y="0"/>
                </a:lnTo>
                <a:lnTo>
                  <a:pt x="2947" y="0"/>
                </a:lnTo>
                <a:lnTo>
                  <a:pt x="2949" y="0"/>
                </a:lnTo>
                <a:lnTo>
                  <a:pt x="2949" y="0"/>
                </a:lnTo>
                <a:lnTo>
                  <a:pt x="2956" y="0"/>
                </a:lnTo>
                <a:lnTo>
                  <a:pt x="2956" y="0"/>
                </a:lnTo>
                <a:lnTo>
                  <a:pt x="2964" y="0"/>
                </a:lnTo>
                <a:lnTo>
                  <a:pt x="2964" y="0"/>
                </a:lnTo>
                <a:lnTo>
                  <a:pt x="2968" y="0"/>
                </a:lnTo>
                <a:lnTo>
                  <a:pt x="2968" y="0"/>
                </a:lnTo>
                <a:lnTo>
                  <a:pt x="2972" y="0"/>
                </a:lnTo>
                <a:lnTo>
                  <a:pt x="2972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5" y="0"/>
                </a:lnTo>
                <a:lnTo>
                  <a:pt x="2985" y="0"/>
                </a:lnTo>
                <a:lnTo>
                  <a:pt x="2985" y="0"/>
                </a:lnTo>
                <a:lnTo>
                  <a:pt x="2985" y="0"/>
                </a:lnTo>
                <a:lnTo>
                  <a:pt x="2987" y="0"/>
                </a:lnTo>
                <a:lnTo>
                  <a:pt x="2987" y="0"/>
                </a:lnTo>
                <a:lnTo>
                  <a:pt x="2987" y="0"/>
                </a:lnTo>
                <a:lnTo>
                  <a:pt x="2987" y="0"/>
                </a:lnTo>
                <a:lnTo>
                  <a:pt x="2993" y="0"/>
                </a:lnTo>
                <a:lnTo>
                  <a:pt x="2993" y="0"/>
                </a:lnTo>
                <a:lnTo>
                  <a:pt x="2993" y="0"/>
                </a:lnTo>
                <a:lnTo>
                  <a:pt x="2993" y="0"/>
                </a:lnTo>
                <a:lnTo>
                  <a:pt x="2995" y="0"/>
                </a:lnTo>
                <a:lnTo>
                  <a:pt x="2995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  <a:lnTo>
                  <a:pt x="3010" y="0"/>
                </a:lnTo>
              </a:path>
            </a:pathLst>
          </a:custGeom>
          <a:noFill/>
          <a:ln cap="rnd" cmpd="sng" w="381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22"/>
          <p:cNvSpPr txBox="1"/>
          <p:nvPr/>
        </p:nvSpPr>
        <p:spPr>
          <a:xfrm>
            <a:off x="4342285" y="4563981"/>
            <a:ext cx="779478" cy="452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0.4</a:t>
            </a:r>
            <a:endParaRPr/>
          </a:p>
        </p:txBody>
      </p:sp>
      <p:sp>
        <p:nvSpPr>
          <p:cNvPr id="774" name="Google Shape;774;p22"/>
          <p:cNvSpPr txBox="1"/>
          <p:nvPr/>
        </p:nvSpPr>
        <p:spPr>
          <a:xfrm>
            <a:off x="9767123" y="1594083"/>
            <a:ext cx="824256" cy="452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9.4</a:t>
            </a:r>
            <a:endParaRPr/>
          </a:p>
        </p:txBody>
      </p:sp>
      <p:sp>
        <p:nvSpPr>
          <p:cNvPr id="775" name="Google Shape;775;p22"/>
          <p:cNvSpPr txBox="1"/>
          <p:nvPr/>
        </p:nvSpPr>
        <p:spPr>
          <a:xfrm>
            <a:off x="9820590" y="2511339"/>
            <a:ext cx="662639" cy="452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6.5</a:t>
            </a:r>
            <a:endParaRPr/>
          </a:p>
        </p:txBody>
      </p:sp>
      <p:sp>
        <p:nvSpPr>
          <p:cNvPr id="776" name="Google Shape;776;p22"/>
          <p:cNvSpPr txBox="1"/>
          <p:nvPr/>
        </p:nvSpPr>
        <p:spPr>
          <a:xfrm>
            <a:off x="4342285" y="3586917"/>
            <a:ext cx="779478" cy="452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3.4</a:t>
            </a:r>
            <a:endParaRPr/>
          </a:p>
        </p:txBody>
      </p:sp>
      <p:sp>
        <p:nvSpPr>
          <p:cNvPr id="777" name="Google Shape;777;p22"/>
          <p:cNvSpPr txBox="1"/>
          <p:nvPr/>
        </p:nvSpPr>
        <p:spPr>
          <a:xfrm>
            <a:off x="6695614" y="4359124"/>
            <a:ext cx="402660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Preventive PCI plus OMT</a:t>
            </a:r>
            <a:endParaRPr/>
          </a:p>
        </p:txBody>
      </p:sp>
      <p:sp>
        <p:nvSpPr>
          <p:cNvPr id="778" name="Google Shape;778;p22"/>
          <p:cNvSpPr txBox="1"/>
          <p:nvPr/>
        </p:nvSpPr>
        <p:spPr>
          <a:xfrm>
            <a:off x="2784302" y="1711514"/>
            <a:ext cx="4449544" cy="4204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2856"/>
                </a:solidFill>
                <a:latin typeface="Calibri"/>
                <a:ea typeface="Calibri"/>
                <a:cs typeface="Calibri"/>
                <a:sym typeface="Calibri"/>
              </a:rPr>
              <a:t>Hazard ratio, 0.54 (95% CI, 0.33-0.87) </a:t>
            </a:r>
            <a:endParaRPr/>
          </a:p>
        </p:txBody>
      </p:sp>
      <p:sp>
        <p:nvSpPr>
          <p:cNvPr id="779" name="Google Shape;779;p22"/>
          <p:cNvSpPr txBox="1"/>
          <p:nvPr/>
        </p:nvSpPr>
        <p:spPr>
          <a:xfrm>
            <a:off x="551412" y="340862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0028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0" name="Google Shape;780;p22"/>
          <p:cNvGrpSpPr/>
          <p:nvPr/>
        </p:nvGrpSpPr>
        <p:grpSpPr>
          <a:xfrm>
            <a:off x="777496" y="1262577"/>
            <a:ext cx="10913821" cy="50801"/>
            <a:chOff x="876300" y="1020446"/>
            <a:chExt cx="10366830" cy="50801"/>
          </a:xfrm>
        </p:grpSpPr>
        <p:cxnSp>
          <p:nvCxnSpPr>
            <p:cNvPr id="781" name="Google Shape;781;p22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2" name="Google Shape;782;p22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783" name="Google Shape;783;p22"/>
          <p:cNvSpPr txBox="1"/>
          <p:nvPr/>
        </p:nvSpPr>
        <p:spPr>
          <a:xfrm>
            <a:off x="341995" y="141357"/>
            <a:ext cx="1129474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Composite Outcome: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Target Vessel Failure  at 7 Year F/U</a:t>
            </a:r>
            <a:endParaRPr/>
          </a:p>
        </p:txBody>
      </p:sp>
      <p:sp>
        <p:nvSpPr>
          <p:cNvPr id="784" name="Google Shape;784;p22"/>
          <p:cNvSpPr txBox="1"/>
          <p:nvPr/>
        </p:nvSpPr>
        <p:spPr>
          <a:xfrm>
            <a:off x="2784302" y="2052216"/>
            <a:ext cx="421439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Log-rank p=0.0097</a:t>
            </a:r>
            <a:endParaRPr/>
          </a:p>
        </p:txBody>
      </p:sp>
      <p:sp>
        <p:nvSpPr>
          <p:cNvPr id="785" name="Google Shape;785;p22"/>
          <p:cNvSpPr txBox="1"/>
          <p:nvPr/>
        </p:nvSpPr>
        <p:spPr>
          <a:xfrm>
            <a:off x="10146105" y="476763"/>
            <a:ext cx="23513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2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3"/>
          <p:cNvSpPr txBox="1"/>
          <p:nvPr/>
        </p:nvSpPr>
        <p:spPr>
          <a:xfrm>
            <a:off x="2223523" y="5099093"/>
            <a:ext cx="471859" cy="364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91" name="Google Shape;791;p23"/>
          <p:cNvSpPr txBox="1"/>
          <p:nvPr/>
        </p:nvSpPr>
        <p:spPr>
          <a:xfrm>
            <a:off x="2226035" y="4412455"/>
            <a:ext cx="471859" cy="364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792" name="Google Shape;792;p23"/>
          <p:cNvSpPr txBox="1"/>
          <p:nvPr/>
        </p:nvSpPr>
        <p:spPr>
          <a:xfrm>
            <a:off x="2142352" y="3711952"/>
            <a:ext cx="665245" cy="364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793" name="Google Shape;793;p23"/>
          <p:cNvSpPr txBox="1"/>
          <p:nvPr/>
        </p:nvSpPr>
        <p:spPr>
          <a:xfrm>
            <a:off x="2142352" y="2997187"/>
            <a:ext cx="665245" cy="364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794" name="Google Shape;794;p23"/>
          <p:cNvSpPr txBox="1"/>
          <p:nvPr/>
        </p:nvSpPr>
        <p:spPr>
          <a:xfrm>
            <a:off x="2146226" y="2285139"/>
            <a:ext cx="665245" cy="364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795" name="Google Shape;795;p23"/>
          <p:cNvSpPr txBox="1"/>
          <p:nvPr/>
        </p:nvSpPr>
        <p:spPr>
          <a:xfrm>
            <a:off x="2144075" y="1553981"/>
            <a:ext cx="665245" cy="364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/>
          </a:p>
        </p:txBody>
      </p:sp>
      <p:grpSp>
        <p:nvGrpSpPr>
          <p:cNvPr id="796" name="Google Shape;796;p23"/>
          <p:cNvGrpSpPr/>
          <p:nvPr/>
        </p:nvGrpSpPr>
        <p:grpSpPr>
          <a:xfrm>
            <a:off x="2483922" y="1735561"/>
            <a:ext cx="8265153" cy="3628953"/>
            <a:chOff x="4092576" y="698500"/>
            <a:chExt cx="6119813" cy="4638675"/>
          </a:xfrm>
        </p:grpSpPr>
        <p:cxnSp>
          <p:nvCxnSpPr>
            <p:cNvPr id="797" name="Google Shape;797;p23"/>
            <p:cNvCxnSpPr/>
            <p:nvPr/>
          </p:nvCxnSpPr>
          <p:spPr>
            <a:xfrm>
              <a:off x="4175126" y="5254625"/>
              <a:ext cx="6037263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8" name="Google Shape;798;p23"/>
            <p:cNvCxnSpPr/>
            <p:nvPr/>
          </p:nvCxnSpPr>
          <p:spPr>
            <a:xfrm>
              <a:off x="4175126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9" name="Google Shape;799;p23"/>
            <p:cNvCxnSpPr/>
            <p:nvPr/>
          </p:nvCxnSpPr>
          <p:spPr>
            <a:xfrm>
              <a:off x="4979988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" name="Google Shape;800;p23"/>
            <p:cNvCxnSpPr/>
            <p:nvPr/>
          </p:nvCxnSpPr>
          <p:spPr>
            <a:xfrm>
              <a:off x="5784851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1" name="Google Shape;801;p23"/>
            <p:cNvCxnSpPr/>
            <p:nvPr/>
          </p:nvCxnSpPr>
          <p:spPr>
            <a:xfrm>
              <a:off x="6589713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2" name="Google Shape;802;p23"/>
            <p:cNvCxnSpPr/>
            <p:nvPr/>
          </p:nvCxnSpPr>
          <p:spPr>
            <a:xfrm>
              <a:off x="7394576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3" name="Google Shape;803;p23"/>
            <p:cNvCxnSpPr/>
            <p:nvPr/>
          </p:nvCxnSpPr>
          <p:spPr>
            <a:xfrm>
              <a:off x="8199438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4" name="Google Shape;804;p23"/>
            <p:cNvCxnSpPr/>
            <p:nvPr/>
          </p:nvCxnSpPr>
          <p:spPr>
            <a:xfrm>
              <a:off x="9004301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5" name="Google Shape;805;p23"/>
            <p:cNvCxnSpPr/>
            <p:nvPr/>
          </p:nvCxnSpPr>
          <p:spPr>
            <a:xfrm>
              <a:off x="9809163" y="5254625"/>
              <a:ext cx="0" cy="8255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6" name="Google Shape;806;p23"/>
            <p:cNvCxnSpPr/>
            <p:nvPr/>
          </p:nvCxnSpPr>
          <p:spPr>
            <a:xfrm rot="10800000">
              <a:off x="4175126" y="698500"/>
              <a:ext cx="0" cy="4556125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7" name="Google Shape;807;p23"/>
            <p:cNvCxnSpPr/>
            <p:nvPr/>
          </p:nvCxnSpPr>
          <p:spPr>
            <a:xfrm rot="10800000">
              <a:off x="4092576" y="5254625"/>
              <a:ext cx="82550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8" name="Google Shape;808;p23"/>
            <p:cNvCxnSpPr/>
            <p:nvPr/>
          </p:nvCxnSpPr>
          <p:spPr>
            <a:xfrm rot="10800000">
              <a:off x="4092576" y="4341813"/>
              <a:ext cx="82550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9" name="Google Shape;809;p23"/>
            <p:cNvCxnSpPr/>
            <p:nvPr/>
          </p:nvCxnSpPr>
          <p:spPr>
            <a:xfrm rot="10800000">
              <a:off x="4092576" y="3430588"/>
              <a:ext cx="82550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0" name="Google Shape;810;p23"/>
            <p:cNvCxnSpPr/>
            <p:nvPr/>
          </p:nvCxnSpPr>
          <p:spPr>
            <a:xfrm rot="10800000">
              <a:off x="4092576" y="2520950"/>
              <a:ext cx="82550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1" name="Google Shape;811;p23"/>
            <p:cNvCxnSpPr/>
            <p:nvPr/>
          </p:nvCxnSpPr>
          <p:spPr>
            <a:xfrm rot="10800000">
              <a:off x="4092576" y="1609725"/>
              <a:ext cx="82550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2" name="Google Shape;812;p23"/>
            <p:cNvCxnSpPr/>
            <p:nvPr/>
          </p:nvCxnSpPr>
          <p:spPr>
            <a:xfrm rot="10800000">
              <a:off x="4092576" y="698500"/>
              <a:ext cx="82550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13" name="Google Shape;813;p23"/>
          <p:cNvSpPr txBox="1"/>
          <p:nvPr/>
        </p:nvSpPr>
        <p:spPr>
          <a:xfrm rot="-5400000">
            <a:off x="360272" y="3298776"/>
            <a:ext cx="2942967" cy="317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Cumulative Incidence (%)</a:t>
            </a:r>
            <a:endParaRPr/>
          </a:p>
        </p:txBody>
      </p:sp>
      <p:sp>
        <p:nvSpPr>
          <p:cNvPr id="814" name="Google Shape;814;p23"/>
          <p:cNvSpPr txBox="1"/>
          <p:nvPr/>
        </p:nvSpPr>
        <p:spPr>
          <a:xfrm>
            <a:off x="2366668" y="5299137"/>
            <a:ext cx="269182" cy="364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815" name="Google Shape;815;p23"/>
          <p:cNvSpPr txBox="1"/>
          <p:nvPr/>
        </p:nvSpPr>
        <p:spPr>
          <a:xfrm>
            <a:off x="3544010" y="5311320"/>
            <a:ext cx="269182" cy="364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816" name="Google Shape;816;p23"/>
          <p:cNvSpPr txBox="1"/>
          <p:nvPr/>
        </p:nvSpPr>
        <p:spPr>
          <a:xfrm>
            <a:off x="4628823" y="5311320"/>
            <a:ext cx="269182" cy="364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17" name="Google Shape;817;p23"/>
          <p:cNvSpPr txBox="1"/>
          <p:nvPr/>
        </p:nvSpPr>
        <p:spPr>
          <a:xfrm>
            <a:off x="5722647" y="5311320"/>
            <a:ext cx="269182" cy="364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818" name="Google Shape;818;p23"/>
          <p:cNvSpPr txBox="1"/>
          <p:nvPr/>
        </p:nvSpPr>
        <p:spPr>
          <a:xfrm>
            <a:off x="6803586" y="5311320"/>
            <a:ext cx="269182" cy="364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819" name="Google Shape;819;p23"/>
          <p:cNvSpPr txBox="1"/>
          <p:nvPr/>
        </p:nvSpPr>
        <p:spPr>
          <a:xfrm>
            <a:off x="7894645" y="5311320"/>
            <a:ext cx="269182" cy="364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820" name="Google Shape;820;p23"/>
          <p:cNvSpPr txBox="1"/>
          <p:nvPr/>
        </p:nvSpPr>
        <p:spPr>
          <a:xfrm>
            <a:off x="8985479" y="5311320"/>
            <a:ext cx="269182" cy="364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821" name="Google Shape;821;p23"/>
          <p:cNvSpPr txBox="1"/>
          <p:nvPr/>
        </p:nvSpPr>
        <p:spPr>
          <a:xfrm>
            <a:off x="10069092" y="5311320"/>
            <a:ext cx="269182" cy="364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822" name="Google Shape;822;p23"/>
          <p:cNvSpPr txBox="1"/>
          <p:nvPr/>
        </p:nvSpPr>
        <p:spPr>
          <a:xfrm>
            <a:off x="988722" y="5575003"/>
            <a:ext cx="954550" cy="303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No. at Risk</a:t>
            </a:r>
            <a:endParaRPr/>
          </a:p>
        </p:txBody>
      </p:sp>
      <p:sp>
        <p:nvSpPr>
          <p:cNvPr id="823" name="Google Shape;823;p23"/>
          <p:cNvSpPr txBox="1"/>
          <p:nvPr/>
        </p:nvSpPr>
        <p:spPr>
          <a:xfrm>
            <a:off x="988722" y="5808285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</p:txBody>
      </p:sp>
      <p:sp>
        <p:nvSpPr>
          <p:cNvPr id="824" name="Google Shape;824;p23"/>
          <p:cNvSpPr txBox="1"/>
          <p:nvPr/>
        </p:nvSpPr>
        <p:spPr>
          <a:xfrm>
            <a:off x="988722" y="6043022"/>
            <a:ext cx="1439818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Preventive PCI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Plus OMT</a:t>
            </a:r>
            <a:endParaRPr/>
          </a:p>
        </p:txBody>
      </p:sp>
      <p:sp>
        <p:nvSpPr>
          <p:cNvPr id="825" name="Google Shape;825;p23"/>
          <p:cNvSpPr txBox="1"/>
          <p:nvPr/>
        </p:nvSpPr>
        <p:spPr>
          <a:xfrm>
            <a:off x="2380010" y="5820468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803</a:t>
            </a:r>
            <a:endParaRPr/>
          </a:p>
        </p:txBody>
      </p:sp>
      <p:sp>
        <p:nvSpPr>
          <p:cNvPr id="826" name="Google Shape;826;p23"/>
          <p:cNvSpPr txBox="1"/>
          <p:nvPr/>
        </p:nvSpPr>
        <p:spPr>
          <a:xfrm>
            <a:off x="2366668" y="6075942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803</a:t>
            </a:r>
            <a:endParaRPr/>
          </a:p>
        </p:txBody>
      </p:sp>
      <p:sp>
        <p:nvSpPr>
          <p:cNvPr id="827" name="Google Shape;827;p23"/>
          <p:cNvSpPr txBox="1"/>
          <p:nvPr/>
        </p:nvSpPr>
        <p:spPr>
          <a:xfrm>
            <a:off x="3485957" y="5820468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/>
          </a:p>
        </p:txBody>
      </p:sp>
      <p:sp>
        <p:nvSpPr>
          <p:cNvPr id="828" name="Google Shape;828;p23"/>
          <p:cNvSpPr txBox="1"/>
          <p:nvPr/>
        </p:nvSpPr>
        <p:spPr>
          <a:xfrm>
            <a:off x="4557075" y="5835614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/>
          </a:p>
        </p:txBody>
      </p:sp>
      <p:sp>
        <p:nvSpPr>
          <p:cNvPr id="829" name="Google Shape;829;p23"/>
          <p:cNvSpPr txBox="1"/>
          <p:nvPr/>
        </p:nvSpPr>
        <p:spPr>
          <a:xfrm>
            <a:off x="5655423" y="5820468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536</a:t>
            </a:r>
            <a:endParaRPr/>
          </a:p>
        </p:txBody>
      </p:sp>
      <p:sp>
        <p:nvSpPr>
          <p:cNvPr id="830" name="Google Shape;830;p23"/>
          <p:cNvSpPr txBox="1"/>
          <p:nvPr/>
        </p:nvSpPr>
        <p:spPr>
          <a:xfrm>
            <a:off x="6754200" y="5820468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424</a:t>
            </a:r>
            <a:endParaRPr/>
          </a:p>
        </p:txBody>
      </p:sp>
      <p:sp>
        <p:nvSpPr>
          <p:cNvPr id="831" name="Google Shape;831;p23"/>
          <p:cNvSpPr txBox="1"/>
          <p:nvPr/>
        </p:nvSpPr>
        <p:spPr>
          <a:xfrm>
            <a:off x="7821760" y="5820468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297</a:t>
            </a:r>
            <a:endParaRPr/>
          </a:p>
        </p:txBody>
      </p:sp>
      <p:sp>
        <p:nvSpPr>
          <p:cNvPr id="832" name="Google Shape;832;p23"/>
          <p:cNvSpPr txBox="1"/>
          <p:nvPr/>
        </p:nvSpPr>
        <p:spPr>
          <a:xfrm>
            <a:off x="8901811" y="5820468"/>
            <a:ext cx="5618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190</a:t>
            </a:r>
            <a:endParaRPr/>
          </a:p>
        </p:txBody>
      </p:sp>
      <p:sp>
        <p:nvSpPr>
          <p:cNvPr id="833" name="Google Shape;833;p23"/>
          <p:cNvSpPr txBox="1"/>
          <p:nvPr/>
        </p:nvSpPr>
        <p:spPr>
          <a:xfrm>
            <a:off x="10048973" y="5820468"/>
            <a:ext cx="4446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58</a:t>
            </a:r>
            <a:endParaRPr/>
          </a:p>
        </p:txBody>
      </p:sp>
      <p:sp>
        <p:nvSpPr>
          <p:cNvPr id="834" name="Google Shape;834;p23"/>
          <p:cNvSpPr txBox="1"/>
          <p:nvPr/>
        </p:nvSpPr>
        <p:spPr>
          <a:xfrm>
            <a:off x="3482839" y="6082943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781</a:t>
            </a:r>
            <a:endParaRPr/>
          </a:p>
        </p:txBody>
      </p:sp>
      <p:sp>
        <p:nvSpPr>
          <p:cNvPr id="835" name="Google Shape;835;p23"/>
          <p:cNvSpPr txBox="1"/>
          <p:nvPr/>
        </p:nvSpPr>
        <p:spPr>
          <a:xfrm>
            <a:off x="4562889" y="6075942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728</a:t>
            </a:r>
            <a:endParaRPr/>
          </a:p>
        </p:txBody>
      </p:sp>
      <p:sp>
        <p:nvSpPr>
          <p:cNvPr id="836" name="Google Shape;836;p23"/>
          <p:cNvSpPr txBox="1"/>
          <p:nvPr/>
        </p:nvSpPr>
        <p:spPr>
          <a:xfrm>
            <a:off x="5664789" y="6082943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551</a:t>
            </a:r>
            <a:endParaRPr/>
          </a:p>
        </p:txBody>
      </p:sp>
      <p:sp>
        <p:nvSpPr>
          <p:cNvPr id="837" name="Google Shape;837;p23"/>
          <p:cNvSpPr txBox="1"/>
          <p:nvPr/>
        </p:nvSpPr>
        <p:spPr>
          <a:xfrm>
            <a:off x="6763567" y="6075942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431</a:t>
            </a:r>
            <a:endParaRPr/>
          </a:p>
        </p:txBody>
      </p:sp>
      <p:sp>
        <p:nvSpPr>
          <p:cNvPr id="838" name="Google Shape;838;p23"/>
          <p:cNvSpPr txBox="1"/>
          <p:nvPr/>
        </p:nvSpPr>
        <p:spPr>
          <a:xfrm>
            <a:off x="7831126" y="6082943"/>
            <a:ext cx="18215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302</a:t>
            </a:r>
            <a:endParaRPr/>
          </a:p>
        </p:txBody>
      </p:sp>
      <p:sp>
        <p:nvSpPr>
          <p:cNvPr id="839" name="Google Shape;839;p23"/>
          <p:cNvSpPr txBox="1"/>
          <p:nvPr/>
        </p:nvSpPr>
        <p:spPr>
          <a:xfrm>
            <a:off x="8891688" y="6075942"/>
            <a:ext cx="48528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187</a:t>
            </a:r>
            <a:endParaRPr/>
          </a:p>
        </p:txBody>
      </p:sp>
      <p:sp>
        <p:nvSpPr>
          <p:cNvPr id="840" name="Google Shape;840;p23"/>
          <p:cNvSpPr txBox="1"/>
          <p:nvPr/>
        </p:nvSpPr>
        <p:spPr>
          <a:xfrm>
            <a:off x="10048973" y="6082943"/>
            <a:ext cx="4878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72</a:t>
            </a:r>
            <a:endParaRPr/>
          </a:p>
        </p:txBody>
      </p:sp>
      <p:sp>
        <p:nvSpPr>
          <p:cNvPr id="841" name="Google Shape;841;p23"/>
          <p:cNvSpPr txBox="1"/>
          <p:nvPr/>
        </p:nvSpPr>
        <p:spPr>
          <a:xfrm>
            <a:off x="5624776" y="3179539"/>
            <a:ext cx="209493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</p:txBody>
      </p:sp>
      <p:sp>
        <p:nvSpPr>
          <p:cNvPr id="842" name="Google Shape;842;p23"/>
          <p:cNvSpPr txBox="1"/>
          <p:nvPr/>
        </p:nvSpPr>
        <p:spPr>
          <a:xfrm>
            <a:off x="4294834" y="4869566"/>
            <a:ext cx="72422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3.0</a:t>
            </a:r>
            <a:endParaRPr/>
          </a:p>
        </p:txBody>
      </p:sp>
      <p:sp>
        <p:nvSpPr>
          <p:cNvPr id="843" name="Google Shape;843;p23"/>
          <p:cNvSpPr txBox="1"/>
          <p:nvPr/>
        </p:nvSpPr>
        <p:spPr>
          <a:xfrm>
            <a:off x="9675228" y="2091920"/>
            <a:ext cx="9417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19.3</a:t>
            </a:r>
            <a:endParaRPr/>
          </a:p>
        </p:txBody>
      </p:sp>
      <p:sp>
        <p:nvSpPr>
          <p:cNvPr id="844" name="Google Shape;844;p23"/>
          <p:cNvSpPr txBox="1"/>
          <p:nvPr/>
        </p:nvSpPr>
        <p:spPr>
          <a:xfrm>
            <a:off x="9702853" y="2779622"/>
            <a:ext cx="8865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14.4</a:t>
            </a:r>
            <a:endParaRPr/>
          </a:p>
        </p:txBody>
      </p:sp>
      <p:sp>
        <p:nvSpPr>
          <p:cNvPr id="845" name="Google Shape;845;p23"/>
          <p:cNvSpPr txBox="1"/>
          <p:nvPr/>
        </p:nvSpPr>
        <p:spPr>
          <a:xfrm>
            <a:off x="4251643" y="4099642"/>
            <a:ext cx="7916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5.2</a:t>
            </a:r>
            <a:endParaRPr/>
          </a:p>
        </p:txBody>
      </p:sp>
      <p:sp>
        <p:nvSpPr>
          <p:cNvPr id="846" name="Google Shape;846;p23"/>
          <p:cNvSpPr txBox="1"/>
          <p:nvPr/>
        </p:nvSpPr>
        <p:spPr>
          <a:xfrm>
            <a:off x="6116985" y="4473684"/>
            <a:ext cx="418916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Preventive PCI plus OMT</a:t>
            </a:r>
            <a:endParaRPr/>
          </a:p>
        </p:txBody>
      </p:sp>
      <p:sp>
        <p:nvSpPr>
          <p:cNvPr id="847" name="Google Shape;847;p23"/>
          <p:cNvSpPr txBox="1"/>
          <p:nvPr/>
        </p:nvSpPr>
        <p:spPr>
          <a:xfrm>
            <a:off x="2741863" y="1811318"/>
            <a:ext cx="507989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2856"/>
                </a:solidFill>
                <a:latin typeface="Calibri"/>
                <a:ea typeface="Calibri"/>
                <a:cs typeface="Calibri"/>
                <a:sym typeface="Calibri"/>
              </a:rPr>
              <a:t>Hazard ratio, 0.69 (95% CI, 0.50 to 0.95)</a:t>
            </a:r>
            <a:endParaRPr/>
          </a:p>
        </p:txBody>
      </p:sp>
      <p:sp>
        <p:nvSpPr>
          <p:cNvPr id="848" name="Google Shape;848;p23"/>
          <p:cNvSpPr/>
          <p:nvPr/>
        </p:nvSpPr>
        <p:spPr>
          <a:xfrm>
            <a:off x="2601967" y="2550174"/>
            <a:ext cx="7602527" cy="2748814"/>
          </a:xfrm>
          <a:custGeom>
            <a:rect b="b" l="l" r="r" t="t"/>
            <a:pathLst>
              <a:path extrusionOk="0" h="1659" w="3006">
                <a:moveTo>
                  <a:pt x="0" y="1659"/>
                </a:moveTo>
                <a:lnTo>
                  <a:pt x="0" y="1659"/>
                </a:lnTo>
                <a:lnTo>
                  <a:pt x="0" y="1659"/>
                </a:lnTo>
                <a:lnTo>
                  <a:pt x="0" y="1659"/>
                </a:lnTo>
                <a:lnTo>
                  <a:pt x="0" y="1627"/>
                </a:lnTo>
                <a:lnTo>
                  <a:pt x="2" y="1627"/>
                </a:lnTo>
                <a:lnTo>
                  <a:pt x="2" y="1617"/>
                </a:lnTo>
                <a:lnTo>
                  <a:pt x="2" y="1617"/>
                </a:lnTo>
                <a:lnTo>
                  <a:pt x="2" y="1606"/>
                </a:lnTo>
                <a:lnTo>
                  <a:pt x="2" y="1606"/>
                </a:lnTo>
                <a:lnTo>
                  <a:pt x="2" y="1606"/>
                </a:lnTo>
                <a:lnTo>
                  <a:pt x="8" y="1606"/>
                </a:lnTo>
                <a:lnTo>
                  <a:pt x="8" y="1596"/>
                </a:lnTo>
                <a:lnTo>
                  <a:pt x="10" y="1596"/>
                </a:lnTo>
                <a:lnTo>
                  <a:pt x="10" y="1585"/>
                </a:lnTo>
                <a:lnTo>
                  <a:pt x="14" y="1585"/>
                </a:lnTo>
                <a:lnTo>
                  <a:pt x="14" y="1573"/>
                </a:lnTo>
                <a:lnTo>
                  <a:pt x="22" y="1573"/>
                </a:lnTo>
                <a:lnTo>
                  <a:pt x="22" y="1573"/>
                </a:lnTo>
                <a:lnTo>
                  <a:pt x="27" y="1573"/>
                </a:lnTo>
                <a:lnTo>
                  <a:pt x="27" y="1563"/>
                </a:lnTo>
                <a:lnTo>
                  <a:pt x="29" y="1563"/>
                </a:lnTo>
                <a:lnTo>
                  <a:pt x="29" y="1563"/>
                </a:lnTo>
                <a:lnTo>
                  <a:pt x="29" y="1563"/>
                </a:lnTo>
                <a:lnTo>
                  <a:pt x="29" y="1552"/>
                </a:lnTo>
                <a:lnTo>
                  <a:pt x="29" y="1552"/>
                </a:lnTo>
                <a:lnTo>
                  <a:pt x="29" y="1552"/>
                </a:lnTo>
                <a:lnTo>
                  <a:pt x="35" y="1552"/>
                </a:lnTo>
                <a:lnTo>
                  <a:pt x="35" y="1552"/>
                </a:lnTo>
                <a:lnTo>
                  <a:pt x="37" y="1552"/>
                </a:lnTo>
                <a:lnTo>
                  <a:pt x="37" y="1552"/>
                </a:lnTo>
                <a:lnTo>
                  <a:pt x="37" y="1552"/>
                </a:lnTo>
                <a:lnTo>
                  <a:pt x="37" y="1552"/>
                </a:lnTo>
                <a:lnTo>
                  <a:pt x="43" y="1552"/>
                </a:lnTo>
                <a:lnTo>
                  <a:pt x="43" y="1552"/>
                </a:lnTo>
                <a:lnTo>
                  <a:pt x="47" y="1552"/>
                </a:lnTo>
                <a:lnTo>
                  <a:pt x="47" y="1552"/>
                </a:lnTo>
                <a:lnTo>
                  <a:pt x="50" y="1552"/>
                </a:lnTo>
                <a:lnTo>
                  <a:pt x="50" y="1542"/>
                </a:lnTo>
                <a:lnTo>
                  <a:pt x="50" y="1542"/>
                </a:lnTo>
                <a:lnTo>
                  <a:pt x="50" y="1542"/>
                </a:lnTo>
                <a:lnTo>
                  <a:pt x="83" y="1542"/>
                </a:lnTo>
                <a:lnTo>
                  <a:pt x="83" y="1531"/>
                </a:lnTo>
                <a:lnTo>
                  <a:pt x="98" y="1531"/>
                </a:lnTo>
                <a:lnTo>
                  <a:pt x="98" y="1519"/>
                </a:lnTo>
                <a:lnTo>
                  <a:pt x="110" y="1519"/>
                </a:lnTo>
                <a:lnTo>
                  <a:pt x="110" y="1519"/>
                </a:lnTo>
                <a:lnTo>
                  <a:pt x="154" y="1519"/>
                </a:lnTo>
                <a:lnTo>
                  <a:pt x="154" y="1510"/>
                </a:lnTo>
                <a:lnTo>
                  <a:pt x="158" y="1510"/>
                </a:lnTo>
                <a:lnTo>
                  <a:pt x="158" y="1498"/>
                </a:lnTo>
                <a:lnTo>
                  <a:pt x="227" y="1498"/>
                </a:lnTo>
                <a:lnTo>
                  <a:pt x="227" y="1487"/>
                </a:lnTo>
                <a:lnTo>
                  <a:pt x="242" y="1487"/>
                </a:lnTo>
                <a:lnTo>
                  <a:pt x="242" y="1477"/>
                </a:lnTo>
                <a:lnTo>
                  <a:pt x="244" y="1477"/>
                </a:lnTo>
                <a:lnTo>
                  <a:pt x="244" y="1477"/>
                </a:lnTo>
                <a:lnTo>
                  <a:pt x="260" y="1477"/>
                </a:lnTo>
                <a:lnTo>
                  <a:pt x="260" y="1465"/>
                </a:lnTo>
                <a:lnTo>
                  <a:pt x="262" y="1465"/>
                </a:lnTo>
                <a:lnTo>
                  <a:pt x="262" y="1454"/>
                </a:lnTo>
                <a:lnTo>
                  <a:pt x="283" y="1454"/>
                </a:lnTo>
                <a:lnTo>
                  <a:pt x="283" y="1444"/>
                </a:lnTo>
                <a:lnTo>
                  <a:pt x="289" y="1444"/>
                </a:lnTo>
                <a:lnTo>
                  <a:pt x="289" y="1433"/>
                </a:lnTo>
                <a:lnTo>
                  <a:pt x="302" y="1433"/>
                </a:lnTo>
                <a:lnTo>
                  <a:pt x="302" y="1421"/>
                </a:lnTo>
                <a:lnTo>
                  <a:pt x="315" y="1421"/>
                </a:lnTo>
                <a:lnTo>
                  <a:pt x="315" y="1412"/>
                </a:lnTo>
                <a:lnTo>
                  <a:pt x="362" y="1412"/>
                </a:lnTo>
                <a:lnTo>
                  <a:pt x="362" y="1400"/>
                </a:lnTo>
                <a:lnTo>
                  <a:pt x="362" y="1400"/>
                </a:lnTo>
                <a:lnTo>
                  <a:pt x="362" y="1400"/>
                </a:lnTo>
                <a:lnTo>
                  <a:pt x="367" y="1400"/>
                </a:lnTo>
                <a:lnTo>
                  <a:pt x="367" y="1400"/>
                </a:lnTo>
                <a:lnTo>
                  <a:pt x="385" y="1400"/>
                </a:lnTo>
                <a:lnTo>
                  <a:pt x="385" y="1389"/>
                </a:lnTo>
                <a:lnTo>
                  <a:pt x="390" y="1389"/>
                </a:lnTo>
                <a:lnTo>
                  <a:pt x="390" y="1379"/>
                </a:lnTo>
                <a:lnTo>
                  <a:pt x="392" y="1379"/>
                </a:lnTo>
                <a:lnTo>
                  <a:pt x="392" y="1379"/>
                </a:lnTo>
                <a:lnTo>
                  <a:pt x="396" y="1379"/>
                </a:lnTo>
                <a:lnTo>
                  <a:pt x="396" y="1379"/>
                </a:lnTo>
                <a:lnTo>
                  <a:pt x="417" y="1379"/>
                </a:lnTo>
                <a:lnTo>
                  <a:pt x="417" y="1367"/>
                </a:lnTo>
                <a:lnTo>
                  <a:pt x="429" y="1367"/>
                </a:lnTo>
                <a:lnTo>
                  <a:pt x="429" y="1356"/>
                </a:lnTo>
                <a:lnTo>
                  <a:pt x="446" y="1356"/>
                </a:lnTo>
                <a:lnTo>
                  <a:pt x="446" y="1346"/>
                </a:lnTo>
                <a:lnTo>
                  <a:pt x="461" y="1346"/>
                </a:lnTo>
                <a:lnTo>
                  <a:pt x="461" y="1335"/>
                </a:lnTo>
                <a:lnTo>
                  <a:pt x="473" y="1335"/>
                </a:lnTo>
                <a:lnTo>
                  <a:pt x="473" y="1323"/>
                </a:lnTo>
                <a:lnTo>
                  <a:pt x="486" y="1323"/>
                </a:lnTo>
                <a:lnTo>
                  <a:pt x="486" y="1312"/>
                </a:lnTo>
                <a:lnTo>
                  <a:pt x="494" y="1312"/>
                </a:lnTo>
                <a:lnTo>
                  <a:pt x="494" y="1302"/>
                </a:lnTo>
                <a:lnTo>
                  <a:pt x="519" y="1302"/>
                </a:lnTo>
                <a:lnTo>
                  <a:pt x="519" y="1291"/>
                </a:lnTo>
                <a:lnTo>
                  <a:pt x="571" y="1291"/>
                </a:lnTo>
                <a:lnTo>
                  <a:pt x="571" y="1279"/>
                </a:lnTo>
                <a:lnTo>
                  <a:pt x="640" y="1279"/>
                </a:lnTo>
                <a:lnTo>
                  <a:pt x="640" y="1279"/>
                </a:lnTo>
                <a:lnTo>
                  <a:pt x="648" y="1279"/>
                </a:lnTo>
                <a:lnTo>
                  <a:pt x="648" y="1270"/>
                </a:lnTo>
                <a:lnTo>
                  <a:pt x="671" y="1270"/>
                </a:lnTo>
                <a:lnTo>
                  <a:pt x="671" y="1270"/>
                </a:lnTo>
                <a:lnTo>
                  <a:pt x="684" y="1270"/>
                </a:lnTo>
                <a:lnTo>
                  <a:pt x="684" y="1270"/>
                </a:lnTo>
                <a:lnTo>
                  <a:pt x="684" y="1270"/>
                </a:lnTo>
                <a:lnTo>
                  <a:pt x="684" y="1270"/>
                </a:lnTo>
                <a:lnTo>
                  <a:pt x="702" y="1270"/>
                </a:lnTo>
                <a:lnTo>
                  <a:pt x="702" y="1258"/>
                </a:lnTo>
                <a:lnTo>
                  <a:pt x="709" y="1258"/>
                </a:lnTo>
                <a:lnTo>
                  <a:pt x="709" y="1258"/>
                </a:lnTo>
                <a:lnTo>
                  <a:pt x="713" y="1258"/>
                </a:lnTo>
                <a:lnTo>
                  <a:pt x="713" y="1258"/>
                </a:lnTo>
                <a:lnTo>
                  <a:pt x="719" y="1258"/>
                </a:lnTo>
                <a:lnTo>
                  <a:pt x="719" y="1258"/>
                </a:lnTo>
                <a:lnTo>
                  <a:pt x="723" y="1258"/>
                </a:lnTo>
                <a:lnTo>
                  <a:pt x="723" y="1258"/>
                </a:lnTo>
                <a:lnTo>
                  <a:pt x="723" y="1258"/>
                </a:lnTo>
                <a:lnTo>
                  <a:pt x="723" y="1258"/>
                </a:lnTo>
                <a:lnTo>
                  <a:pt x="740" y="1258"/>
                </a:lnTo>
                <a:lnTo>
                  <a:pt x="740" y="1258"/>
                </a:lnTo>
                <a:lnTo>
                  <a:pt x="742" y="1258"/>
                </a:lnTo>
                <a:lnTo>
                  <a:pt x="742" y="1258"/>
                </a:lnTo>
                <a:lnTo>
                  <a:pt x="744" y="1258"/>
                </a:lnTo>
                <a:lnTo>
                  <a:pt x="744" y="1246"/>
                </a:lnTo>
                <a:lnTo>
                  <a:pt x="750" y="1246"/>
                </a:lnTo>
                <a:lnTo>
                  <a:pt x="750" y="1246"/>
                </a:lnTo>
                <a:lnTo>
                  <a:pt x="750" y="1246"/>
                </a:lnTo>
                <a:lnTo>
                  <a:pt x="750" y="1246"/>
                </a:lnTo>
                <a:lnTo>
                  <a:pt x="750" y="1246"/>
                </a:lnTo>
                <a:lnTo>
                  <a:pt x="750" y="1246"/>
                </a:lnTo>
                <a:lnTo>
                  <a:pt x="751" y="1246"/>
                </a:lnTo>
                <a:lnTo>
                  <a:pt x="751" y="1246"/>
                </a:lnTo>
                <a:lnTo>
                  <a:pt x="753" y="1246"/>
                </a:lnTo>
                <a:lnTo>
                  <a:pt x="753" y="1246"/>
                </a:lnTo>
                <a:lnTo>
                  <a:pt x="755" y="1246"/>
                </a:lnTo>
                <a:lnTo>
                  <a:pt x="755" y="1246"/>
                </a:lnTo>
                <a:lnTo>
                  <a:pt x="755" y="1246"/>
                </a:lnTo>
                <a:lnTo>
                  <a:pt x="755" y="1246"/>
                </a:lnTo>
                <a:lnTo>
                  <a:pt x="761" y="1246"/>
                </a:lnTo>
                <a:lnTo>
                  <a:pt x="761" y="1246"/>
                </a:lnTo>
                <a:lnTo>
                  <a:pt x="763" y="1246"/>
                </a:lnTo>
                <a:lnTo>
                  <a:pt x="763" y="1246"/>
                </a:lnTo>
                <a:lnTo>
                  <a:pt x="767" y="1246"/>
                </a:lnTo>
                <a:lnTo>
                  <a:pt x="767" y="1246"/>
                </a:lnTo>
                <a:lnTo>
                  <a:pt x="769" y="1246"/>
                </a:lnTo>
                <a:lnTo>
                  <a:pt x="769" y="1246"/>
                </a:lnTo>
                <a:lnTo>
                  <a:pt x="773" y="1246"/>
                </a:lnTo>
                <a:lnTo>
                  <a:pt x="773" y="1246"/>
                </a:lnTo>
                <a:lnTo>
                  <a:pt x="773" y="1246"/>
                </a:lnTo>
                <a:lnTo>
                  <a:pt x="773" y="1246"/>
                </a:lnTo>
                <a:lnTo>
                  <a:pt x="776" y="1246"/>
                </a:lnTo>
                <a:lnTo>
                  <a:pt x="776" y="1246"/>
                </a:lnTo>
                <a:lnTo>
                  <a:pt x="776" y="1246"/>
                </a:lnTo>
                <a:lnTo>
                  <a:pt x="776" y="1246"/>
                </a:lnTo>
                <a:lnTo>
                  <a:pt x="778" y="1246"/>
                </a:lnTo>
                <a:lnTo>
                  <a:pt x="778" y="1246"/>
                </a:lnTo>
                <a:lnTo>
                  <a:pt x="780" y="1246"/>
                </a:lnTo>
                <a:lnTo>
                  <a:pt x="780" y="1246"/>
                </a:lnTo>
                <a:lnTo>
                  <a:pt x="782" y="1246"/>
                </a:lnTo>
                <a:lnTo>
                  <a:pt x="782" y="1235"/>
                </a:lnTo>
                <a:lnTo>
                  <a:pt x="782" y="1235"/>
                </a:lnTo>
                <a:lnTo>
                  <a:pt x="782" y="1235"/>
                </a:lnTo>
                <a:lnTo>
                  <a:pt x="784" y="1235"/>
                </a:lnTo>
                <a:lnTo>
                  <a:pt x="784" y="1223"/>
                </a:lnTo>
                <a:lnTo>
                  <a:pt x="784" y="1223"/>
                </a:lnTo>
                <a:lnTo>
                  <a:pt x="784" y="1223"/>
                </a:lnTo>
                <a:lnTo>
                  <a:pt x="786" y="1223"/>
                </a:lnTo>
                <a:lnTo>
                  <a:pt x="786" y="1223"/>
                </a:lnTo>
                <a:lnTo>
                  <a:pt x="786" y="1223"/>
                </a:lnTo>
                <a:lnTo>
                  <a:pt x="786" y="1223"/>
                </a:lnTo>
                <a:lnTo>
                  <a:pt x="788" y="1223"/>
                </a:lnTo>
                <a:lnTo>
                  <a:pt x="788" y="1223"/>
                </a:lnTo>
                <a:lnTo>
                  <a:pt x="788" y="1223"/>
                </a:lnTo>
                <a:lnTo>
                  <a:pt x="788" y="1223"/>
                </a:lnTo>
                <a:lnTo>
                  <a:pt x="790" y="1223"/>
                </a:lnTo>
                <a:lnTo>
                  <a:pt x="790" y="1223"/>
                </a:lnTo>
                <a:lnTo>
                  <a:pt x="792" y="1223"/>
                </a:lnTo>
                <a:lnTo>
                  <a:pt x="792" y="1212"/>
                </a:lnTo>
                <a:lnTo>
                  <a:pt x="792" y="1212"/>
                </a:lnTo>
                <a:lnTo>
                  <a:pt x="792" y="1212"/>
                </a:lnTo>
                <a:lnTo>
                  <a:pt x="792" y="1212"/>
                </a:lnTo>
                <a:lnTo>
                  <a:pt x="792" y="1212"/>
                </a:lnTo>
                <a:lnTo>
                  <a:pt x="792" y="1212"/>
                </a:lnTo>
                <a:lnTo>
                  <a:pt x="792" y="1212"/>
                </a:lnTo>
                <a:lnTo>
                  <a:pt x="794" y="1212"/>
                </a:lnTo>
                <a:lnTo>
                  <a:pt x="794" y="1212"/>
                </a:lnTo>
                <a:lnTo>
                  <a:pt x="796" y="1212"/>
                </a:lnTo>
                <a:lnTo>
                  <a:pt x="796" y="1212"/>
                </a:lnTo>
                <a:lnTo>
                  <a:pt x="798" y="1212"/>
                </a:lnTo>
                <a:lnTo>
                  <a:pt x="798" y="1212"/>
                </a:lnTo>
                <a:lnTo>
                  <a:pt x="799" y="1212"/>
                </a:lnTo>
                <a:lnTo>
                  <a:pt x="799" y="1212"/>
                </a:lnTo>
                <a:lnTo>
                  <a:pt x="799" y="1212"/>
                </a:lnTo>
                <a:lnTo>
                  <a:pt x="799" y="1212"/>
                </a:lnTo>
                <a:lnTo>
                  <a:pt x="799" y="1212"/>
                </a:lnTo>
                <a:lnTo>
                  <a:pt x="799" y="1212"/>
                </a:lnTo>
                <a:lnTo>
                  <a:pt x="799" y="1212"/>
                </a:lnTo>
                <a:lnTo>
                  <a:pt x="799" y="1212"/>
                </a:lnTo>
                <a:lnTo>
                  <a:pt x="801" y="1212"/>
                </a:lnTo>
                <a:lnTo>
                  <a:pt x="801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3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5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7" y="1212"/>
                </a:lnTo>
                <a:lnTo>
                  <a:pt x="809" y="1212"/>
                </a:lnTo>
                <a:lnTo>
                  <a:pt x="809" y="1212"/>
                </a:lnTo>
                <a:lnTo>
                  <a:pt x="809" y="1212"/>
                </a:lnTo>
                <a:lnTo>
                  <a:pt x="809" y="1212"/>
                </a:lnTo>
                <a:lnTo>
                  <a:pt x="809" y="1212"/>
                </a:lnTo>
                <a:lnTo>
                  <a:pt x="809" y="1212"/>
                </a:lnTo>
                <a:lnTo>
                  <a:pt x="811" y="1212"/>
                </a:lnTo>
                <a:lnTo>
                  <a:pt x="811" y="1212"/>
                </a:lnTo>
                <a:lnTo>
                  <a:pt x="811" y="1212"/>
                </a:lnTo>
                <a:lnTo>
                  <a:pt x="811" y="1212"/>
                </a:lnTo>
                <a:lnTo>
                  <a:pt x="811" y="1212"/>
                </a:lnTo>
                <a:lnTo>
                  <a:pt x="811" y="1212"/>
                </a:lnTo>
                <a:lnTo>
                  <a:pt x="811" y="1212"/>
                </a:lnTo>
                <a:lnTo>
                  <a:pt x="811" y="1212"/>
                </a:lnTo>
                <a:lnTo>
                  <a:pt x="813" y="1212"/>
                </a:lnTo>
                <a:lnTo>
                  <a:pt x="813" y="1212"/>
                </a:lnTo>
                <a:lnTo>
                  <a:pt x="815" y="1212"/>
                </a:lnTo>
                <a:lnTo>
                  <a:pt x="815" y="1212"/>
                </a:lnTo>
                <a:lnTo>
                  <a:pt x="815" y="1212"/>
                </a:lnTo>
                <a:lnTo>
                  <a:pt x="815" y="1212"/>
                </a:lnTo>
                <a:lnTo>
                  <a:pt x="815" y="1212"/>
                </a:lnTo>
                <a:lnTo>
                  <a:pt x="815" y="1212"/>
                </a:lnTo>
                <a:lnTo>
                  <a:pt x="815" y="1212"/>
                </a:lnTo>
                <a:lnTo>
                  <a:pt x="815" y="1212"/>
                </a:lnTo>
                <a:lnTo>
                  <a:pt x="817" y="1212"/>
                </a:lnTo>
                <a:lnTo>
                  <a:pt x="817" y="1212"/>
                </a:lnTo>
                <a:lnTo>
                  <a:pt x="817" y="1212"/>
                </a:lnTo>
                <a:lnTo>
                  <a:pt x="817" y="1212"/>
                </a:lnTo>
                <a:lnTo>
                  <a:pt x="817" y="1212"/>
                </a:lnTo>
                <a:lnTo>
                  <a:pt x="817" y="1212"/>
                </a:lnTo>
                <a:lnTo>
                  <a:pt x="819" y="1212"/>
                </a:lnTo>
                <a:lnTo>
                  <a:pt x="819" y="1212"/>
                </a:lnTo>
                <a:lnTo>
                  <a:pt x="819" y="1212"/>
                </a:lnTo>
                <a:lnTo>
                  <a:pt x="819" y="1212"/>
                </a:lnTo>
                <a:lnTo>
                  <a:pt x="819" y="1212"/>
                </a:lnTo>
                <a:lnTo>
                  <a:pt x="819" y="1212"/>
                </a:lnTo>
                <a:lnTo>
                  <a:pt x="819" y="1212"/>
                </a:lnTo>
                <a:lnTo>
                  <a:pt x="819" y="1212"/>
                </a:lnTo>
                <a:lnTo>
                  <a:pt x="821" y="1212"/>
                </a:lnTo>
                <a:lnTo>
                  <a:pt x="821" y="1200"/>
                </a:lnTo>
                <a:lnTo>
                  <a:pt x="821" y="1200"/>
                </a:lnTo>
                <a:lnTo>
                  <a:pt x="821" y="1200"/>
                </a:lnTo>
                <a:lnTo>
                  <a:pt x="821" y="1200"/>
                </a:lnTo>
                <a:lnTo>
                  <a:pt x="821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3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6" y="1200"/>
                </a:lnTo>
                <a:lnTo>
                  <a:pt x="828" y="1200"/>
                </a:lnTo>
                <a:lnTo>
                  <a:pt x="828" y="1200"/>
                </a:lnTo>
                <a:lnTo>
                  <a:pt x="828" y="1200"/>
                </a:lnTo>
                <a:lnTo>
                  <a:pt x="828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0" y="1200"/>
                </a:lnTo>
                <a:lnTo>
                  <a:pt x="832" y="1200"/>
                </a:lnTo>
                <a:lnTo>
                  <a:pt x="832" y="1200"/>
                </a:lnTo>
                <a:lnTo>
                  <a:pt x="832" y="1200"/>
                </a:lnTo>
                <a:lnTo>
                  <a:pt x="832" y="1200"/>
                </a:lnTo>
                <a:lnTo>
                  <a:pt x="834" y="1200"/>
                </a:lnTo>
                <a:lnTo>
                  <a:pt x="834" y="1200"/>
                </a:lnTo>
                <a:lnTo>
                  <a:pt x="836" y="1200"/>
                </a:lnTo>
                <a:lnTo>
                  <a:pt x="836" y="1200"/>
                </a:lnTo>
                <a:lnTo>
                  <a:pt x="836" y="1200"/>
                </a:lnTo>
                <a:lnTo>
                  <a:pt x="836" y="1200"/>
                </a:lnTo>
                <a:lnTo>
                  <a:pt x="836" y="1200"/>
                </a:lnTo>
                <a:lnTo>
                  <a:pt x="836" y="1200"/>
                </a:lnTo>
                <a:lnTo>
                  <a:pt x="838" y="1200"/>
                </a:lnTo>
                <a:lnTo>
                  <a:pt x="838" y="1200"/>
                </a:lnTo>
                <a:lnTo>
                  <a:pt x="840" y="1200"/>
                </a:lnTo>
                <a:lnTo>
                  <a:pt x="840" y="1200"/>
                </a:lnTo>
                <a:lnTo>
                  <a:pt x="842" y="1200"/>
                </a:lnTo>
                <a:lnTo>
                  <a:pt x="842" y="1200"/>
                </a:lnTo>
                <a:lnTo>
                  <a:pt x="849" y="1200"/>
                </a:lnTo>
                <a:lnTo>
                  <a:pt x="849" y="1200"/>
                </a:lnTo>
                <a:lnTo>
                  <a:pt x="849" y="1200"/>
                </a:lnTo>
                <a:lnTo>
                  <a:pt x="849" y="1200"/>
                </a:lnTo>
                <a:lnTo>
                  <a:pt x="851" y="1200"/>
                </a:lnTo>
                <a:lnTo>
                  <a:pt x="851" y="1200"/>
                </a:lnTo>
                <a:lnTo>
                  <a:pt x="853" y="1200"/>
                </a:lnTo>
                <a:lnTo>
                  <a:pt x="853" y="1187"/>
                </a:lnTo>
                <a:lnTo>
                  <a:pt x="853" y="1187"/>
                </a:lnTo>
                <a:lnTo>
                  <a:pt x="853" y="1187"/>
                </a:lnTo>
                <a:lnTo>
                  <a:pt x="859" y="1187"/>
                </a:lnTo>
                <a:lnTo>
                  <a:pt x="859" y="1187"/>
                </a:lnTo>
                <a:lnTo>
                  <a:pt x="861" y="1187"/>
                </a:lnTo>
                <a:lnTo>
                  <a:pt x="861" y="1187"/>
                </a:lnTo>
                <a:lnTo>
                  <a:pt x="863" y="1187"/>
                </a:lnTo>
                <a:lnTo>
                  <a:pt x="863" y="1187"/>
                </a:lnTo>
                <a:lnTo>
                  <a:pt x="869" y="1187"/>
                </a:lnTo>
                <a:lnTo>
                  <a:pt x="869" y="1187"/>
                </a:lnTo>
                <a:lnTo>
                  <a:pt x="869" y="1187"/>
                </a:lnTo>
                <a:lnTo>
                  <a:pt x="869" y="1187"/>
                </a:lnTo>
                <a:lnTo>
                  <a:pt x="872" y="1187"/>
                </a:lnTo>
                <a:lnTo>
                  <a:pt x="872" y="1187"/>
                </a:lnTo>
                <a:lnTo>
                  <a:pt x="872" y="1187"/>
                </a:lnTo>
                <a:lnTo>
                  <a:pt x="872" y="1187"/>
                </a:lnTo>
                <a:lnTo>
                  <a:pt x="876" y="1187"/>
                </a:lnTo>
                <a:lnTo>
                  <a:pt x="876" y="1187"/>
                </a:lnTo>
                <a:lnTo>
                  <a:pt x="876" y="1187"/>
                </a:lnTo>
                <a:lnTo>
                  <a:pt x="876" y="1187"/>
                </a:lnTo>
                <a:lnTo>
                  <a:pt x="880" y="1187"/>
                </a:lnTo>
                <a:lnTo>
                  <a:pt x="880" y="1187"/>
                </a:lnTo>
                <a:lnTo>
                  <a:pt x="884" y="1187"/>
                </a:lnTo>
                <a:lnTo>
                  <a:pt x="884" y="1187"/>
                </a:lnTo>
                <a:lnTo>
                  <a:pt x="886" y="1187"/>
                </a:lnTo>
                <a:lnTo>
                  <a:pt x="886" y="1187"/>
                </a:lnTo>
                <a:lnTo>
                  <a:pt x="888" y="1187"/>
                </a:lnTo>
                <a:lnTo>
                  <a:pt x="888" y="1187"/>
                </a:lnTo>
                <a:lnTo>
                  <a:pt x="890" y="1187"/>
                </a:lnTo>
                <a:lnTo>
                  <a:pt x="890" y="1187"/>
                </a:lnTo>
                <a:lnTo>
                  <a:pt x="894" y="1187"/>
                </a:lnTo>
                <a:lnTo>
                  <a:pt x="894" y="1187"/>
                </a:lnTo>
                <a:lnTo>
                  <a:pt x="894" y="1187"/>
                </a:lnTo>
                <a:lnTo>
                  <a:pt x="894" y="1173"/>
                </a:lnTo>
                <a:lnTo>
                  <a:pt x="896" y="1173"/>
                </a:lnTo>
                <a:lnTo>
                  <a:pt x="896" y="1173"/>
                </a:lnTo>
                <a:lnTo>
                  <a:pt x="897" y="1173"/>
                </a:lnTo>
                <a:lnTo>
                  <a:pt x="897" y="1173"/>
                </a:lnTo>
                <a:lnTo>
                  <a:pt x="899" y="1173"/>
                </a:lnTo>
                <a:lnTo>
                  <a:pt x="899" y="1173"/>
                </a:lnTo>
                <a:lnTo>
                  <a:pt x="899" y="1173"/>
                </a:lnTo>
                <a:lnTo>
                  <a:pt x="899" y="1173"/>
                </a:lnTo>
                <a:lnTo>
                  <a:pt x="903" y="1173"/>
                </a:lnTo>
                <a:lnTo>
                  <a:pt x="903" y="1173"/>
                </a:lnTo>
                <a:lnTo>
                  <a:pt x="907" y="1173"/>
                </a:lnTo>
                <a:lnTo>
                  <a:pt x="907" y="1173"/>
                </a:lnTo>
                <a:lnTo>
                  <a:pt x="907" y="1173"/>
                </a:lnTo>
                <a:lnTo>
                  <a:pt x="907" y="1173"/>
                </a:lnTo>
                <a:lnTo>
                  <a:pt x="909" y="1173"/>
                </a:lnTo>
                <a:lnTo>
                  <a:pt x="909" y="1173"/>
                </a:lnTo>
                <a:lnTo>
                  <a:pt x="915" y="1173"/>
                </a:lnTo>
                <a:lnTo>
                  <a:pt x="915" y="1173"/>
                </a:lnTo>
                <a:lnTo>
                  <a:pt x="932" y="1173"/>
                </a:lnTo>
                <a:lnTo>
                  <a:pt x="932" y="1173"/>
                </a:lnTo>
                <a:lnTo>
                  <a:pt x="934" y="1173"/>
                </a:lnTo>
                <a:lnTo>
                  <a:pt x="934" y="1173"/>
                </a:lnTo>
                <a:lnTo>
                  <a:pt x="945" y="1173"/>
                </a:lnTo>
                <a:lnTo>
                  <a:pt x="945" y="1160"/>
                </a:lnTo>
                <a:lnTo>
                  <a:pt x="951" y="1160"/>
                </a:lnTo>
                <a:lnTo>
                  <a:pt x="951" y="1160"/>
                </a:lnTo>
                <a:lnTo>
                  <a:pt x="955" y="1160"/>
                </a:lnTo>
                <a:lnTo>
                  <a:pt x="955" y="1160"/>
                </a:lnTo>
                <a:lnTo>
                  <a:pt x="957" y="1160"/>
                </a:lnTo>
                <a:lnTo>
                  <a:pt x="957" y="1160"/>
                </a:lnTo>
                <a:lnTo>
                  <a:pt x="974" y="1160"/>
                </a:lnTo>
                <a:lnTo>
                  <a:pt x="974" y="1160"/>
                </a:lnTo>
                <a:lnTo>
                  <a:pt x="978" y="1160"/>
                </a:lnTo>
                <a:lnTo>
                  <a:pt x="978" y="1160"/>
                </a:lnTo>
                <a:lnTo>
                  <a:pt x="992" y="1160"/>
                </a:lnTo>
                <a:lnTo>
                  <a:pt x="992" y="1160"/>
                </a:lnTo>
                <a:lnTo>
                  <a:pt x="997" y="1160"/>
                </a:lnTo>
                <a:lnTo>
                  <a:pt x="997" y="1160"/>
                </a:lnTo>
                <a:lnTo>
                  <a:pt x="1003" y="1160"/>
                </a:lnTo>
                <a:lnTo>
                  <a:pt x="1003" y="1160"/>
                </a:lnTo>
                <a:lnTo>
                  <a:pt x="1011" y="1160"/>
                </a:lnTo>
                <a:lnTo>
                  <a:pt x="1011" y="1160"/>
                </a:lnTo>
                <a:lnTo>
                  <a:pt x="1011" y="1160"/>
                </a:lnTo>
                <a:lnTo>
                  <a:pt x="1011" y="1160"/>
                </a:lnTo>
                <a:lnTo>
                  <a:pt x="1017" y="1160"/>
                </a:lnTo>
                <a:lnTo>
                  <a:pt x="1017" y="1160"/>
                </a:lnTo>
                <a:lnTo>
                  <a:pt x="1017" y="1160"/>
                </a:lnTo>
                <a:lnTo>
                  <a:pt x="1017" y="1160"/>
                </a:lnTo>
                <a:lnTo>
                  <a:pt x="1020" y="1160"/>
                </a:lnTo>
                <a:lnTo>
                  <a:pt x="1020" y="1147"/>
                </a:lnTo>
                <a:lnTo>
                  <a:pt x="1022" y="1147"/>
                </a:lnTo>
                <a:lnTo>
                  <a:pt x="1022" y="1147"/>
                </a:lnTo>
                <a:lnTo>
                  <a:pt x="1028" y="1147"/>
                </a:lnTo>
                <a:lnTo>
                  <a:pt x="1028" y="1147"/>
                </a:lnTo>
                <a:lnTo>
                  <a:pt x="1032" y="1147"/>
                </a:lnTo>
                <a:lnTo>
                  <a:pt x="1032" y="1147"/>
                </a:lnTo>
                <a:lnTo>
                  <a:pt x="1034" y="1147"/>
                </a:lnTo>
                <a:lnTo>
                  <a:pt x="1034" y="1147"/>
                </a:lnTo>
                <a:lnTo>
                  <a:pt x="1034" y="1147"/>
                </a:lnTo>
                <a:lnTo>
                  <a:pt x="1034" y="1147"/>
                </a:lnTo>
                <a:lnTo>
                  <a:pt x="1040" y="1147"/>
                </a:lnTo>
                <a:lnTo>
                  <a:pt x="1040" y="1147"/>
                </a:lnTo>
                <a:lnTo>
                  <a:pt x="1041" y="1147"/>
                </a:lnTo>
                <a:lnTo>
                  <a:pt x="1041" y="1147"/>
                </a:lnTo>
                <a:lnTo>
                  <a:pt x="1043" y="1147"/>
                </a:lnTo>
                <a:lnTo>
                  <a:pt x="1043" y="1147"/>
                </a:lnTo>
                <a:lnTo>
                  <a:pt x="1047" y="1147"/>
                </a:lnTo>
                <a:lnTo>
                  <a:pt x="1047" y="1147"/>
                </a:lnTo>
                <a:lnTo>
                  <a:pt x="1051" y="1147"/>
                </a:lnTo>
                <a:lnTo>
                  <a:pt x="1051" y="1147"/>
                </a:lnTo>
                <a:lnTo>
                  <a:pt x="1055" y="1147"/>
                </a:lnTo>
                <a:lnTo>
                  <a:pt x="1055" y="1147"/>
                </a:lnTo>
                <a:lnTo>
                  <a:pt x="1057" y="1147"/>
                </a:lnTo>
                <a:lnTo>
                  <a:pt x="1057" y="1147"/>
                </a:lnTo>
                <a:lnTo>
                  <a:pt x="1061" y="1147"/>
                </a:lnTo>
                <a:lnTo>
                  <a:pt x="1061" y="1147"/>
                </a:lnTo>
                <a:lnTo>
                  <a:pt x="1061" y="1147"/>
                </a:lnTo>
                <a:lnTo>
                  <a:pt x="1061" y="1147"/>
                </a:lnTo>
                <a:lnTo>
                  <a:pt x="1063" y="1147"/>
                </a:lnTo>
                <a:lnTo>
                  <a:pt x="1063" y="1147"/>
                </a:lnTo>
                <a:lnTo>
                  <a:pt x="1065" y="1147"/>
                </a:lnTo>
                <a:lnTo>
                  <a:pt x="1065" y="1147"/>
                </a:lnTo>
                <a:lnTo>
                  <a:pt x="1072" y="1147"/>
                </a:lnTo>
                <a:lnTo>
                  <a:pt x="1072" y="1147"/>
                </a:lnTo>
                <a:lnTo>
                  <a:pt x="1074" y="1147"/>
                </a:lnTo>
                <a:lnTo>
                  <a:pt x="1074" y="1147"/>
                </a:lnTo>
                <a:lnTo>
                  <a:pt x="1082" y="1147"/>
                </a:lnTo>
                <a:lnTo>
                  <a:pt x="1082" y="1147"/>
                </a:lnTo>
                <a:lnTo>
                  <a:pt x="1095" y="1147"/>
                </a:lnTo>
                <a:lnTo>
                  <a:pt x="1095" y="1147"/>
                </a:lnTo>
                <a:lnTo>
                  <a:pt x="1101" y="1147"/>
                </a:lnTo>
                <a:lnTo>
                  <a:pt x="1101" y="1147"/>
                </a:lnTo>
                <a:lnTo>
                  <a:pt x="1103" y="1147"/>
                </a:lnTo>
                <a:lnTo>
                  <a:pt x="1103" y="1147"/>
                </a:lnTo>
                <a:lnTo>
                  <a:pt x="1103" y="1147"/>
                </a:lnTo>
                <a:lnTo>
                  <a:pt x="1103" y="1147"/>
                </a:lnTo>
                <a:lnTo>
                  <a:pt x="1107" y="1147"/>
                </a:lnTo>
                <a:lnTo>
                  <a:pt x="1107" y="1131"/>
                </a:lnTo>
                <a:lnTo>
                  <a:pt x="1111" y="1131"/>
                </a:lnTo>
                <a:lnTo>
                  <a:pt x="1111" y="1131"/>
                </a:lnTo>
                <a:lnTo>
                  <a:pt x="1113" y="1131"/>
                </a:lnTo>
                <a:lnTo>
                  <a:pt x="1113" y="1131"/>
                </a:lnTo>
                <a:lnTo>
                  <a:pt x="1120" y="1131"/>
                </a:lnTo>
                <a:lnTo>
                  <a:pt x="1120" y="1116"/>
                </a:lnTo>
                <a:lnTo>
                  <a:pt x="1124" y="1116"/>
                </a:lnTo>
                <a:lnTo>
                  <a:pt x="1124" y="1102"/>
                </a:lnTo>
                <a:lnTo>
                  <a:pt x="1124" y="1102"/>
                </a:lnTo>
                <a:lnTo>
                  <a:pt x="1124" y="1102"/>
                </a:lnTo>
                <a:lnTo>
                  <a:pt x="1126" y="1102"/>
                </a:lnTo>
                <a:lnTo>
                  <a:pt x="1126" y="1102"/>
                </a:lnTo>
                <a:lnTo>
                  <a:pt x="1134" y="1102"/>
                </a:lnTo>
                <a:lnTo>
                  <a:pt x="1134" y="1102"/>
                </a:lnTo>
                <a:lnTo>
                  <a:pt x="1136" y="1102"/>
                </a:lnTo>
                <a:lnTo>
                  <a:pt x="1136" y="1102"/>
                </a:lnTo>
                <a:lnTo>
                  <a:pt x="1138" y="1102"/>
                </a:lnTo>
                <a:lnTo>
                  <a:pt x="1138" y="1102"/>
                </a:lnTo>
                <a:lnTo>
                  <a:pt x="1139" y="1102"/>
                </a:lnTo>
                <a:lnTo>
                  <a:pt x="1139" y="1102"/>
                </a:lnTo>
                <a:lnTo>
                  <a:pt x="1145" y="1102"/>
                </a:lnTo>
                <a:lnTo>
                  <a:pt x="1145" y="1102"/>
                </a:lnTo>
                <a:lnTo>
                  <a:pt x="1162" y="1102"/>
                </a:lnTo>
                <a:lnTo>
                  <a:pt x="1162" y="1087"/>
                </a:lnTo>
                <a:lnTo>
                  <a:pt x="1180" y="1087"/>
                </a:lnTo>
                <a:lnTo>
                  <a:pt x="1180" y="1087"/>
                </a:lnTo>
                <a:lnTo>
                  <a:pt x="1191" y="1087"/>
                </a:lnTo>
                <a:lnTo>
                  <a:pt x="1191" y="1087"/>
                </a:lnTo>
                <a:lnTo>
                  <a:pt x="1191" y="1087"/>
                </a:lnTo>
                <a:lnTo>
                  <a:pt x="1191" y="1087"/>
                </a:lnTo>
                <a:lnTo>
                  <a:pt x="1203" y="1087"/>
                </a:lnTo>
                <a:lnTo>
                  <a:pt x="1203" y="1087"/>
                </a:lnTo>
                <a:lnTo>
                  <a:pt x="1203" y="1087"/>
                </a:lnTo>
                <a:lnTo>
                  <a:pt x="1203" y="1087"/>
                </a:lnTo>
                <a:lnTo>
                  <a:pt x="1216" y="1087"/>
                </a:lnTo>
                <a:lnTo>
                  <a:pt x="1216" y="1087"/>
                </a:lnTo>
                <a:lnTo>
                  <a:pt x="1216" y="1087"/>
                </a:lnTo>
                <a:lnTo>
                  <a:pt x="1216" y="1087"/>
                </a:lnTo>
                <a:lnTo>
                  <a:pt x="1216" y="1087"/>
                </a:lnTo>
                <a:lnTo>
                  <a:pt x="1216" y="1087"/>
                </a:lnTo>
                <a:lnTo>
                  <a:pt x="1218" y="1087"/>
                </a:lnTo>
                <a:lnTo>
                  <a:pt x="1218" y="1072"/>
                </a:lnTo>
                <a:lnTo>
                  <a:pt x="1218" y="1072"/>
                </a:lnTo>
                <a:lnTo>
                  <a:pt x="1218" y="1072"/>
                </a:lnTo>
                <a:lnTo>
                  <a:pt x="1222" y="1072"/>
                </a:lnTo>
                <a:lnTo>
                  <a:pt x="1222" y="1072"/>
                </a:lnTo>
                <a:lnTo>
                  <a:pt x="1222" y="1072"/>
                </a:lnTo>
                <a:lnTo>
                  <a:pt x="1222" y="1072"/>
                </a:lnTo>
                <a:lnTo>
                  <a:pt x="1222" y="1072"/>
                </a:lnTo>
                <a:lnTo>
                  <a:pt x="1222" y="1072"/>
                </a:lnTo>
                <a:lnTo>
                  <a:pt x="1224" y="1072"/>
                </a:lnTo>
                <a:lnTo>
                  <a:pt x="1224" y="1072"/>
                </a:lnTo>
                <a:lnTo>
                  <a:pt x="1226" y="1072"/>
                </a:lnTo>
                <a:lnTo>
                  <a:pt x="1226" y="1072"/>
                </a:lnTo>
                <a:lnTo>
                  <a:pt x="1226" y="1072"/>
                </a:lnTo>
                <a:lnTo>
                  <a:pt x="1226" y="1072"/>
                </a:lnTo>
                <a:lnTo>
                  <a:pt x="1230" y="1072"/>
                </a:lnTo>
                <a:lnTo>
                  <a:pt x="1230" y="1072"/>
                </a:lnTo>
                <a:lnTo>
                  <a:pt x="1232" y="1072"/>
                </a:lnTo>
                <a:lnTo>
                  <a:pt x="1232" y="1072"/>
                </a:lnTo>
                <a:lnTo>
                  <a:pt x="1232" y="1072"/>
                </a:lnTo>
                <a:lnTo>
                  <a:pt x="1232" y="1072"/>
                </a:lnTo>
                <a:lnTo>
                  <a:pt x="1232" y="1072"/>
                </a:lnTo>
                <a:lnTo>
                  <a:pt x="1232" y="1072"/>
                </a:lnTo>
                <a:lnTo>
                  <a:pt x="1232" y="1072"/>
                </a:lnTo>
                <a:lnTo>
                  <a:pt x="1232" y="1072"/>
                </a:lnTo>
                <a:lnTo>
                  <a:pt x="1235" y="1072"/>
                </a:lnTo>
                <a:lnTo>
                  <a:pt x="1235" y="1072"/>
                </a:lnTo>
                <a:lnTo>
                  <a:pt x="1235" y="1072"/>
                </a:lnTo>
                <a:lnTo>
                  <a:pt x="1235" y="1072"/>
                </a:lnTo>
                <a:lnTo>
                  <a:pt x="1239" y="1072"/>
                </a:lnTo>
                <a:lnTo>
                  <a:pt x="1239" y="1072"/>
                </a:lnTo>
                <a:lnTo>
                  <a:pt x="1247" y="1072"/>
                </a:lnTo>
                <a:lnTo>
                  <a:pt x="1247" y="1072"/>
                </a:lnTo>
                <a:lnTo>
                  <a:pt x="1253" y="1072"/>
                </a:lnTo>
                <a:lnTo>
                  <a:pt x="1253" y="1072"/>
                </a:lnTo>
                <a:lnTo>
                  <a:pt x="1253" y="1072"/>
                </a:lnTo>
                <a:lnTo>
                  <a:pt x="1253" y="1072"/>
                </a:lnTo>
                <a:lnTo>
                  <a:pt x="1262" y="1072"/>
                </a:lnTo>
                <a:lnTo>
                  <a:pt x="1262" y="1072"/>
                </a:lnTo>
                <a:lnTo>
                  <a:pt x="1262" y="1072"/>
                </a:lnTo>
                <a:lnTo>
                  <a:pt x="1262" y="1072"/>
                </a:lnTo>
                <a:lnTo>
                  <a:pt x="1264" y="1072"/>
                </a:lnTo>
                <a:lnTo>
                  <a:pt x="1264" y="1072"/>
                </a:lnTo>
                <a:lnTo>
                  <a:pt x="1264" y="1072"/>
                </a:lnTo>
                <a:lnTo>
                  <a:pt x="1264" y="1072"/>
                </a:lnTo>
                <a:lnTo>
                  <a:pt x="1264" y="1072"/>
                </a:lnTo>
                <a:lnTo>
                  <a:pt x="1264" y="1072"/>
                </a:lnTo>
                <a:lnTo>
                  <a:pt x="1268" y="1072"/>
                </a:lnTo>
                <a:lnTo>
                  <a:pt x="1268" y="1072"/>
                </a:lnTo>
                <a:lnTo>
                  <a:pt x="1278" y="1072"/>
                </a:lnTo>
                <a:lnTo>
                  <a:pt x="1278" y="1072"/>
                </a:lnTo>
                <a:lnTo>
                  <a:pt x="1278" y="1072"/>
                </a:lnTo>
                <a:lnTo>
                  <a:pt x="1278" y="1072"/>
                </a:lnTo>
                <a:lnTo>
                  <a:pt x="1280" y="1072"/>
                </a:lnTo>
                <a:lnTo>
                  <a:pt x="1280" y="1072"/>
                </a:lnTo>
                <a:lnTo>
                  <a:pt x="1280" y="1072"/>
                </a:lnTo>
                <a:lnTo>
                  <a:pt x="1280" y="1072"/>
                </a:lnTo>
                <a:lnTo>
                  <a:pt x="1282" y="1072"/>
                </a:lnTo>
                <a:lnTo>
                  <a:pt x="1282" y="1072"/>
                </a:lnTo>
                <a:lnTo>
                  <a:pt x="1284" y="1072"/>
                </a:lnTo>
                <a:lnTo>
                  <a:pt x="1284" y="1072"/>
                </a:lnTo>
                <a:lnTo>
                  <a:pt x="1291" y="1072"/>
                </a:lnTo>
                <a:lnTo>
                  <a:pt x="1291" y="1072"/>
                </a:lnTo>
                <a:lnTo>
                  <a:pt x="1305" y="1072"/>
                </a:lnTo>
                <a:lnTo>
                  <a:pt x="1305" y="1072"/>
                </a:lnTo>
                <a:lnTo>
                  <a:pt x="1307" y="1072"/>
                </a:lnTo>
                <a:lnTo>
                  <a:pt x="1307" y="1072"/>
                </a:lnTo>
                <a:lnTo>
                  <a:pt x="1310" y="1072"/>
                </a:lnTo>
                <a:lnTo>
                  <a:pt x="1310" y="1056"/>
                </a:lnTo>
                <a:lnTo>
                  <a:pt x="1324" y="1056"/>
                </a:lnTo>
                <a:lnTo>
                  <a:pt x="1324" y="1056"/>
                </a:lnTo>
                <a:lnTo>
                  <a:pt x="1324" y="1056"/>
                </a:lnTo>
                <a:lnTo>
                  <a:pt x="1324" y="1056"/>
                </a:lnTo>
                <a:lnTo>
                  <a:pt x="1332" y="1056"/>
                </a:lnTo>
                <a:lnTo>
                  <a:pt x="1332" y="1056"/>
                </a:lnTo>
                <a:lnTo>
                  <a:pt x="1333" y="1056"/>
                </a:lnTo>
                <a:lnTo>
                  <a:pt x="1333" y="1056"/>
                </a:lnTo>
                <a:lnTo>
                  <a:pt x="1339" y="1056"/>
                </a:lnTo>
                <a:lnTo>
                  <a:pt x="1339" y="1056"/>
                </a:lnTo>
                <a:lnTo>
                  <a:pt x="1341" y="1056"/>
                </a:lnTo>
                <a:lnTo>
                  <a:pt x="1341" y="1056"/>
                </a:lnTo>
                <a:lnTo>
                  <a:pt x="1366" y="1056"/>
                </a:lnTo>
                <a:lnTo>
                  <a:pt x="1366" y="1056"/>
                </a:lnTo>
                <a:lnTo>
                  <a:pt x="1368" y="1056"/>
                </a:lnTo>
                <a:lnTo>
                  <a:pt x="1368" y="1056"/>
                </a:lnTo>
                <a:lnTo>
                  <a:pt x="1368" y="1056"/>
                </a:lnTo>
                <a:lnTo>
                  <a:pt x="1368" y="1056"/>
                </a:lnTo>
                <a:lnTo>
                  <a:pt x="1383" y="1056"/>
                </a:lnTo>
                <a:lnTo>
                  <a:pt x="1383" y="1056"/>
                </a:lnTo>
                <a:lnTo>
                  <a:pt x="1385" y="1056"/>
                </a:lnTo>
                <a:lnTo>
                  <a:pt x="1385" y="1039"/>
                </a:lnTo>
                <a:lnTo>
                  <a:pt x="1389" y="1039"/>
                </a:lnTo>
                <a:lnTo>
                  <a:pt x="1389" y="1039"/>
                </a:lnTo>
                <a:lnTo>
                  <a:pt x="1391" y="1039"/>
                </a:lnTo>
                <a:lnTo>
                  <a:pt x="1391" y="1024"/>
                </a:lnTo>
                <a:lnTo>
                  <a:pt x="1399" y="1024"/>
                </a:lnTo>
                <a:lnTo>
                  <a:pt x="1399" y="1024"/>
                </a:lnTo>
                <a:lnTo>
                  <a:pt x="1405" y="1024"/>
                </a:lnTo>
                <a:lnTo>
                  <a:pt x="1405" y="1024"/>
                </a:lnTo>
                <a:lnTo>
                  <a:pt x="1412" y="1024"/>
                </a:lnTo>
                <a:lnTo>
                  <a:pt x="1412" y="1024"/>
                </a:lnTo>
                <a:lnTo>
                  <a:pt x="1418" y="1024"/>
                </a:lnTo>
                <a:lnTo>
                  <a:pt x="1418" y="1024"/>
                </a:lnTo>
                <a:lnTo>
                  <a:pt x="1418" y="1024"/>
                </a:lnTo>
                <a:lnTo>
                  <a:pt x="1418" y="1024"/>
                </a:lnTo>
                <a:lnTo>
                  <a:pt x="1420" y="1024"/>
                </a:lnTo>
                <a:lnTo>
                  <a:pt x="1420" y="1024"/>
                </a:lnTo>
                <a:lnTo>
                  <a:pt x="1420" y="1024"/>
                </a:lnTo>
                <a:lnTo>
                  <a:pt x="1420" y="1024"/>
                </a:lnTo>
                <a:lnTo>
                  <a:pt x="1422" y="1024"/>
                </a:lnTo>
                <a:lnTo>
                  <a:pt x="1422" y="1024"/>
                </a:lnTo>
                <a:lnTo>
                  <a:pt x="1422" y="1024"/>
                </a:lnTo>
                <a:lnTo>
                  <a:pt x="1422" y="1024"/>
                </a:lnTo>
                <a:lnTo>
                  <a:pt x="1424" y="1024"/>
                </a:lnTo>
                <a:lnTo>
                  <a:pt x="1424" y="1024"/>
                </a:lnTo>
                <a:lnTo>
                  <a:pt x="1426" y="1024"/>
                </a:lnTo>
                <a:lnTo>
                  <a:pt x="1426" y="1024"/>
                </a:lnTo>
                <a:lnTo>
                  <a:pt x="1428" y="1024"/>
                </a:lnTo>
                <a:lnTo>
                  <a:pt x="1428" y="1024"/>
                </a:lnTo>
                <a:lnTo>
                  <a:pt x="1429" y="1024"/>
                </a:lnTo>
                <a:lnTo>
                  <a:pt x="1429" y="1024"/>
                </a:lnTo>
                <a:lnTo>
                  <a:pt x="1429" y="1024"/>
                </a:lnTo>
                <a:lnTo>
                  <a:pt x="1429" y="1024"/>
                </a:lnTo>
                <a:lnTo>
                  <a:pt x="1431" y="1024"/>
                </a:lnTo>
                <a:lnTo>
                  <a:pt x="1431" y="1024"/>
                </a:lnTo>
                <a:lnTo>
                  <a:pt x="1431" y="1024"/>
                </a:lnTo>
                <a:lnTo>
                  <a:pt x="1431" y="1024"/>
                </a:lnTo>
                <a:lnTo>
                  <a:pt x="1433" y="1024"/>
                </a:lnTo>
                <a:lnTo>
                  <a:pt x="1433" y="1024"/>
                </a:lnTo>
                <a:lnTo>
                  <a:pt x="1435" y="1024"/>
                </a:lnTo>
                <a:lnTo>
                  <a:pt x="1435" y="1006"/>
                </a:lnTo>
                <a:lnTo>
                  <a:pt x="1437" y="1006"/>
                </a:lnTo>
                <a:lnTo>
                  <a:pt x="1437" y="1006"/>
                </a:lnTo>
                <a:lnTo>
                  <a:pt x="1439" y="1006"/>
                </a:lnTo>
                <a:lnTo>
                  <a:pt x="1439" y="1006"/>
                </a:lnTo>
                <a:lnTo>
                  <a:pt x="1451" y="1006"/>
                </a:lnTo>
                <a:lnTo>
                  <a:pt x="1451" y="1006"/>
                </a:lnTo>
                <a:lnTo>
                  <a:pt x="1451" y="1006"/>
                </a:lnTo>
                <a:lnTo>
                  <a:pt x="1451" y="1006"/>
                </a:lnTo>
                <a:lnTo>
                  <a:pt x="1451" y="1006"/>
                </a:lnTo>
                <a:lnTo>
                  <a:pt x="1451" y="1006"/>
                </a:lnTo>
                <a:lnTo>
                  <a:pt x="1462" y="1006"/>
                </a:lnTo>
                <a:lnTo>
                  <a:pt x="1462" y="1006"/>
                </a:lnTo>
                <a:lnTo>
                  <a:pt x="1470" y="1006"/>
                </a:lnTo>
                <a:lnTo>
                  <a:pt x="1470" y="1006"/>
                </a:lnTo>
                <a:lnTo>
                  <a:pt x="1474" y="1006"/>
                </a:lnTo>
                <a:lnTo>
                  <a:pt x="1474" y="1006"/>
                </a:lnTo>
                <a:lnTo>
                  <a:pt x="1476" y="1006"/>
                </a:lnTo>
                <a:lnTo>
                  <a:pt x="1476" y="1006"/>
                </a:lnTo>
                <a:lnTo>
                  <a:pt x="1483" y="1006"/>
                </a:lnTo>
                <a:lnTo>
                  <a:pt x="1483" y="1006"/>
                </a:lnTo>
                <a:lnTo>
                  <a:pt x="1485" y="1006"/>
                </a:lnTo>
                <a:lnTo>
                  <a:pt x="1485" y="1006"/>
                </a:lnTo>
                <a:lnTo>
                  <a:pt x="1487" y="1006"/>
                </a:lnTo>
                <a:lnTo>
                  <a:pt x="1487" y="1006"/>
                </a:lnTo>
                <a:lnTo>
                  <a:pt x="1489" y="1006"/>
                </a:lnTo>
                <a:lnTo>
                  <a:pt x="1489" y="1006"/>
                </a:lnTo>
                <a:lnTo>
                  <a:pt x="1493" y="1006"/>
                </a:lnTo>
                <a:lnTo>
                  <a:pt x="1493" y="1006"/>
                </a:lnTo>
                <a:lnTo>
                  <a:pt x="1497" y="1006"/>
                </a:lnTo>
                <a:lnTo>
                  <a:pt x="1497" y="989"/>
                </a:lnTo>
                <a:lnTo>
                  <a:pt x="1497" y="989"/>
                </a:lnTo>
                <a:lnTo>
                  <a:pt x="1497" y="989"/>
                </a:lnTo>
                <a:lnTo>
                  <a:pt x="1502" y="989"/>
                </a:lnTo>
                <a:lnTo>
                  <a:pt x="1502" y="989"/>
                </a:lnTo>
                <a:lnTo>
                  <a:pt x="1506" y="989"/>
                </a:lnTo>
                <a:lnTo>
                  <a:pt x="1506" y="989"/>
                </a:lnTo>
                <a:lnTo>
                  <a:pt x="1516" y="989"/>
                </a:lnTo>
                <a:lnTo>
                  <a:pt x="1516" y="989"/>
                </a:lnTo>
                <a:lnTo>
                  <a:pt x="1518" y="989"/>
                </a:lnTo>
                <a:lnTo>
                  <a:pt x="1518" y="989"/>
                </a:lnTo>
                <a:lnTo>
                  <a:pt x="1527" y="989"/>
                </a:lnTo>
                <a:lnTo>
                  <a:pt x="1527" y="989"/>
                </a:lnTo>
                <a:lnTo>
                  <a:pt x="1531" y="989"/>
                </a:lnTo>
                <a:lnTo>
                  <a:pt x="1531" y="989"/>
                </a:lnTo>
                <a:lnTo>
                  <a:pt x="1537" y="989"/>
                </a:lnTo>
                <a:lnTo>
                  <a:pt x="1537" y="989"/>
                </a:lnTo>
                <a:lnTo>
                  <a:pt x="1539" y="989"/>
                </a:lnTo>
                <a:lnTo>
                  <a:pt x="1539" y="989"/>
                </a:lnTo>
                <a:lnTo>
                  <a:pt x="1539" y="989"/>
                </a:lnTo>
                <a:lnTo>
                  <a:pt x="1539" y="989"/>
                </a:lnTo>
                <a:lnTo>
                  <a:pt x="1539" y="989"/>
                </a:lnTo>
                <a:lnTo>
                  <a:pt x="1539" y="989"/>
                </a:lnTo>
                <a:lnTo>
                  <a:pt x="1539" y="989"/>
                </a:lnTo>
                <a:lnTo>
                  <a:pt x="1539" y="970"/>
                </a:lnTo>
                <a:lnTo>
                  <a:pt x="1547" y="970"/>
                </a:lnTo>
                <a:lnTo>
                  <a:pt x="1547" y="970"/>
                </a:lnTo>
                <a:lnTo>
                  <a:pt x="1554" y="970"/>
                </a:lnTo>
                <a:lnTo>
                  <a:pt x="1554" y="970"/>
                </a:lnTo>
                <a:lnTo>
                  <a:pt x="1560" y="970"/>
                </a:lnTo>
                <a:lnTo>
                  <a:pt x="1560" y="970"/>
                </a:lnTo>
                <a:lnTo>
                  <a:pt x="1562" y="970"/>
                </a:lnTo>
                <a:lnTo>
                  <a:pt x="1562" y="953"/>
                </a:lnTo>
                <a:lnTo>
                  <a:pt x="1566" y="953"/>
                </a:lnTo>
                <a:lnTo>
                  <a:pt x="1566" y="933"/>
                </a:lnTo>
                <a:lnTo>
                  <a:pt x="1566" y="933"/>
                </a:lnTo>
                <a:lnTo>
                  <a:pt x="1566" y="933"/>
                </a:lnTo>
                <a:lnTo>
                  <a:pt x="1574" y="933"/>
                </a:lnTo>
                <a:lnTo>
                  <a:pt x="1574" y="933"/>
                </a:lnTo>
                <a:lnTo>
                  <a:pt x="1581" y="933"/>
                </a:lnTo>
                <a:lnTo>
                  <a:pt x="1581" y="933"/>
                </a:lnTo>
                <a:lnTo>
                  <a:pt x="1587" y="933"/>
                </a:lnTo>
                <a:lnTo>
                  <a:pt x="1587" y="933"/>
                </a:lnTo>
                <a:lnTo>
                  <a:pt x="1591" y="933"/>
                </a:lnTo>
                <a:lnTo>
                  <a:pt x="1591" y="916"/>
                </a:lnTo>
                <a:lnTo>
                  <a:pt x="1593" y="916"/>
                </a:lnTo>
                <a:lnTo>
                  <a:pt x="1593" y="916"/>
                </a:lnTo>
                <a:lnTo>
                  <a:pt x="1593" y="916"/>
                </a:lnTo>
                <a:lnTo>
                  <a:pt x="1593" y="916"/>
                </a:lnTo>
                <a:lnTo>
                  <a:pt x="1593" y="916"/>
                </a:lnTo>
                <a:lnTo>
                  <a:pt x="1593" y="916"/>
                </a:lnTo>
                <a:lnTo>
                  <a:pt x="1593" y="916"/>
                </a:lnTo>
                <a:lnTo>
                  <a:pt x="1593" y="916"/>
                </a:lnTo>
                <a:lnTo>
                  <a:pt x="1598" y="916"/>
                </a:lnTo>
                <a:lnTo>
                  <a:pt x="1598" y="897"/>
                </a:lnTo>
                <a:lnTo>
                  <a:pt x="1608" y="897"/>
                </a:lnTo>
                <a:lnTo>
                  <a:pt x="1608" y="897"/>
                </a:lnTo>
                <a:lnTo>
                  <a:pt x="1610" y="897"/>
                </a:lnTo>
                <a:lnTo>
                  <a:pt x="1610" y="897"/>
                </a:lnTo>
                <a:lnTo>
                  <a:pt x="1614" y="897"/>
                </a:lnTo>
                <a:lnTo>
                  <a:pt x="1614" y="897"/>
                </a:lnTo>
                <a:lnTo>
                  <a:pt x="1616" y="897"/>
                </a:lnTo>
                <a:lnTo>
                  <a:pt x="1616" y="897"/>
                </a:lnTo>
                <a:lnTo>
                  <a:pt x="1618" y="897"/>
                </a:lnTo>
                <a:lnTo>
                  <a:pt x="1618" y="897"/>
                </a:lnTo>
                <a:lnTo>
                  <a:pt x="1622" y="897"/>
                </a:lnTo>
                <a:lnTo>
                  <a:pt x="1622" y="897"/>
                </a:lnTo>
                <a:lnTo>
                  <a:pt x="1623" y="897"/>
                </a:lnTo>
                <a:lnTo>
                  <a:pt x="1623" y="897"/>
                </a:lnTo>
                <a:lnTo>
                  <a:pt x="1623" y="897"/>
                </a:lnTo>
                <a:lnTo>
                  <a:pt x="1623" y="897"/>
                </a:lnTo>
                <a:lnTo>
                  <a:pt x="1625" y="897"/>
                </a:lnTo>
                <a:lnTo>
                  <a:pt x="1625" y="897"/>
                </a:lnTo>
                <a:lnTo>
                  <a:pt x="1625" y="897"/>
                </a:lnTo>
                <a:lnTo>
                  <a:pt x="1625" y="897"/>
                </a:lnTo>
                <a:lnTo>
                  <a:pt x="1627" y="897"/>
                </a:lnTo>
                <a:lnTo>
                  <a:pt x="1627" y="897"/>
                </a:lnTo>
                <a:lnTo>
                  <a:pt x="1627" y="897"/>
                </a:lnTo>
                <a:lnTo>
                  <a:pt x="1627" y="897"/>
                </a:lnTo>
                <a:lnTo>
                  <a:pt x="1633" y="897"/>
                </a:lnTo>
                <a:lnTo>
                  <a:pt x="1633" y="878"/>
                </a:lnTo>
                <a:lnTo>
                  <a:pt x="1633" y="878"/>
                </a:lnTo>
                <a:lnTo>
                  <a:pt x="1633" y="878"/>
                </a:lnTo>
                <a:lnTo>
                  <a:pt x="1637" y="878"/>
                </a:lnTo>
                <a:lnTo>
                  <a:pt x="1637" y="878"/>
                </a:lnTo>
                <a:lnTo>
                  <a:pt x="1637" y="878"/>
                </a:lnTo>
                <a:lnTo>
                  <a:pt x="1637" y="878"/>
                </a:lnTo>
                <a:lnTo>
                  <a:pt x="1641" y="878"/>
                </a:lnTo>
                <a:lnTo>
                  <a:pt x="1641" y="878"/>
                </a:lnTo>
                <a:lnTo>
                  <a:pt x="1641" y="878"/>
                </a:lnTo>
                <a:lnTo>
                  <a:pt x="1641" y="878"/>
                </a:lnTo>
                <a:lnTo>
                  <a:pt x="1641" y="878"/>
                </a:lnTo>
                <a:lnTo>
                  <a:pt x="1641" y="878"/>
                </a:lnTo>
                <a:lnTo>
                  <a:pt x="1643" y="878"/>
                </a:lnTo>
                <a:lnTo>
                  <a:pt x="1643" y="878"/>
                </a:lnTo>
                <a:lnTo>
                  <a:pt x="1643" y="878"/>
                </a:lnTo>
                <a:lnTo>
                  <a:pt x="1643" y="878"/>
                </a:lnTo>
                <a:lnTo>
                  <a:pt x="1645" y="878"/>
                </a:lnTo>
                <a:lnTo>
                  <a:pt x="1645" y="878"/>
                </a:lnTo>
                <a:lnTo>
                  <a:pt x="1648" y="878"/>
                </a:lnTo>
                <a:lnTo>
                  <a:pt x="1648" y="878"/>
                </a:lnTo>
                <a:lnTo>
                  <a:pt x="1650" y="878"/>
                </a:lnTo>
                <a:lnTo>
                  <a:pt x="1650" y="878"/>
                </a:lnTo>
                <a:lnTo>
                  <a:pt x="1658" y="878"/>
                </a:lnTo>
                <a:lnTo>
                  <a:pt x="1658" y="878"/>
                </a:lnTo>
                <a:lnTo>
                  <a:pt x="1664" y="878"/>
                </a:lnTo>
                <a:lnTo>
                  <a:pt x="1664" y="878"/>
                </a:lnTo>
                <a:lnTo>
                  <a:pt x="1664" y="878"/>
                </a:lnTo>
                <a:lnTo>
                  <a:pt x="1664" y="878"/>
                </a:lnTo>
                <a:lnTo>
                  <a:pt x="1666" y="878"/>
                </a:lnTo>
                <a:lnTo>
                  <a:pt x="1666" y="878"/>
                </a:lnTo>
                <a:lnTo>
                  <a:pt x="1668" y="878"/>
                </a:lnTo>
                <a:lnTo>
                  <a:pt x="1668" y="878"/>
                </a:lnTo>
                <a:lnTo>
                  <a:pt x="1670" y="878"/>
                </a:lnTo>
                <a:lnTo>
                  <a:pt x="1670" y="878"/>
                </a:lnTo>
                <a:lnTo>
                  <a:pt x="1673" y="878"/>
                </a:lnTo>
                <a:lnTo>
                  <a:pt x="1673" y="878"/>
                </a:lnTo>
                <a:lnTo>
                  <a:pt x="1675" y="878"/>
                </a:lnTo>
                <a:lnTo>
                  <a:pt x="1675" y="878"/>
                </a:lnTo>
                <a:lnTo>
                  <a:pt x="1675" y="878"/>
                </a:lnTo>
                <a:lnTo>
                  <a:pt x="1675" y="878"/>
                </a:lnTo>
                <a:lnTo>
                  <a:pt x="1677" y="878"/>
                </a:lnTo>
                <a:lnTo>
                  <a:pt x="1677" y="878"/>
                </a:lnTo>
                <a:lnTo>
                  <a:pt x="1677" y="878"/>
                </a:lnTo>
                <a:lnTo>
                  <a:pt x="1677" y="878"/>
                </a:lnTo>
                <a:lnTo>
                  <a:pt x="1698" y="878"/>
                </a:lnTo>
                <a:lnTo>
                  <a:pt x="1698" y="878"/>
                </a:lnTo>
                <a:lnTo>
                  <a:pt x="1700" y="878"/>
                </a:lnTo>
                <a:lnTo>
                  <a:pt x="1700" y="858"/>
                </a:lnTo>
                <a:lnTo>
                  <a:pt x="1700" y="858"/>
                </a:lnTo>
                <a:lnTo>
                  <a:pt x="1700" y="858"/>
                </a:lnTo>
                <a:lnTo>
                  <a:pt x="1702" y="858"/>
                </a:lnTo>
                <a:lnTo>
                  <a:pt x="1702" y="858"/>
                </a:lnTo>
                <a:lnTo>
                  <a:pt x="1725" y="858"/>
                </a:lnTo>
                <a:lnTo>
                  <a:pt x="1725" y="837"/>
                </a:lnTo>
                <a:lnTo>
                  <a:pt x="1729" y="837"/>
                </a:lnTo>
                <a:lnTo>
                  <a:pt x="1729" y="837"/>
                </a:lnTo>
                <a:lnTo>
                  <a:pt x="1729" y="837"/>
                </a:lnTo>
                <a:lnTo>
                  <a:pt x="1729" y="837"/>
                </a:lnTo>
                <a:lnTo>
                  <a:pt x="1733" y="837"/>
                </a:lnTo>
                <a:lnTo>
                  <a:pt x="1733" y="837"/>
                </a:lnTo>
                <a:lnTo>
                  <a:pt x="1735" y="837"/>
                </a:lnTo>
                <a:lnTo>
                  <a:pt x="1735" y="837"/>
                </a:lnTo>
                <a:lnTo>
                  <a:pt x="1735" y="837"/>
                </a:lnTo>
                <a:lnTo>
                  <a:pt x="1735" y="837"/>
                </a:lnTo>
                <a:lnTo>
                  <a:pt x="1737" y="837"/>
                </a:lnTo>
                <a:lnTo>
                  <a:pt x="1737" y="837"/>
                </a:lnTo>
                <a:lnTo>
                  <a:pt x="1754" y="837"/>
                </a:lnTo>
                <a:lnTo>
                  <a:pt x="1754" y="837"/>
                </a:lnTo>
                <a:lnTo>
                  <a:pt x="1756" y="837"/>
                </a:lnTo>
                <a:lnTo>
                  <a:pt x="1756" y="816"/>
                </a:lnTo>
                <a:lnTo>
                  <a:pt x="1756" y="816"/>
                </a:lnTo>
                <a:lnTo>
                  <a:pt x="1756" y="816"/>
                </a:lnTo>
                <a:lnTo>
                  <a:pt x="1756" y="816"/>
                </a:lnTo>
                <a:lnTo>
                  <a:pt x="1756" y="816"/>
                </a:lnTo>
                <a:lnTo>
                  <a:pt x="1760" y="816"/>
                </a:lnTo>
                <a:lnTo>
                  <a:pt x="1760" y="816"/>
                </a:lnTo>
                <a:lnTo>
                  <a:pt x="1764" y="816"/>
                </a:lnTo>
                <a:lnTo>
                  <a:pt x="1764" y="816"/>
                </a:lnTo>
                <a:lnTo>
                  <a:pt x="1764" y="816"/>
                </a:lnTo>
                <a:lnTo>
                  <a:pt x="1764" y="816"/>
                </a:lnTo>
                <a:lnTo>
                  <a:pt x="1764" y="816"/>
                </a:lnTo>
                <a:lnTo>
                  <a:pt x="1764" y="816"/>
                </a:lnTo>
                <a:lnTo>
                  <a:pt x="1768" y="816"/>
                </a:lnTo>
                <a:lnTo>
                  <a:pt x="1768" y="816"/>
                </a:lnTo>
                <a:lnTo>
                  <a:pt x="1769" y="816"/>
                </a:lnTo>
                <a:lnTo>
                  <a:pt x="1769" y="816"/>
                </a:lnTo>
                <a:lnTo>
                  <a:pt x="1769" y="816"/>
                </a:lnTo>
                <a:lnTo>
                  <a:pt x="1769" y="816"/>
                </a:lnTo>
                <a:lnTo>
                  <a:pt x="1771" y="816"/>
                </a:lnTo>
                <a:lnTo>
                  <a:pt x="1771" y="795"/>
                </a:lnTo>
                <a:lnTo>
                  <a:pt x="1771" y="795"/>
                </a:lnTo>
                <a:lnTo>
                  <a:pt x="1771" y="795"/>
                </a:lnTo>
                <a:lnTo>
                  <a:pt x="1771" y="795"/>
                </a:lnTo>
                <a:lnTo>
                  <a:pt x="1771" y="795"/>
                </a:lnTo>
                <a:lnTo>
                  <a:pt x="1775" y="795"/>
                </a:lnTo>
                <a:lnTo>
                  <a:pt x="1775" y="795"/>
                </a:lnTo>
                <a:lnTo>
                  <a:pt x="1775" y="795"/>
                </a:lnTo>
                <a:lnTo>
                  <a:pt x="1775" y="795"/>
                </a:lnTo>
                <a:lnTo>
                  <a:pt x="1779" y="795"/>
                </a:lnTo>
                <a:lnTo>
                  <a:pt x="1779" y="795"/>
                </a:lnTo>
                <a:lnTo>
                  <a:pt x="1779" y="795"/>
                </a:lnTo>
                <a:lnTo>
                  <a:pt x="1779" y="795"/>
                </a:lnTo>
                <a:lnTo>
                  <a:pt x="1787" y="795"/>
                </a:lnTo>
                <a:lnTo>
                  <a:pt x="1787" y="795"/>
                </a:lnTo>
                <a:lnTo>
                  <a:pt x="1791" y="795"/>
                </a:lnTo>
                <a:lnTo>
                  <a:pt x="1791" y="795"/>
                </a:lnTo>
                <a:lnTo>
                  <a:pt x="1796" y="795"/>
                </a:lnTo>
                <a:lnTo>
                  <a:pt x="1796" y="795"/>
                </a:lnTo>
                <a:lnTo>
                  <a:pt x="1798" y="795"/>
                </a:lnTo>
                <a:lnTo>
                  <a:pt x="1798" y="795"/>
                </a:lnTo>
                <a:lnTo>
                  <a:pt x="1802" y="795"/>
                </a:lnTo>
                <a:lnTo>
                  <a:pt x="1802" y="795"/>
                </a:lnTo>
                <a:lnTo>
                  <a:pt x="1802" y="795"/>
                </a:lnTo>
                <a:lnTo>
                  <a:pt x="1802" y="753"/>
                </a:lnTo>
                <a:lnTo>
                  <a:pt x="1804" y="753"/>
                </a:lnTo>
                <a:lnTo>
                  <a:pt x="1804" y="730"/>
                </a:lnTo>
                <a:lnTo>
                  <a:pt x="1806" y="730"/>
                </a:lnTo>
                <a:lnTo>
                  <a:pt x="1806" y="709"/>
                </a:lnTo>
                <a:lnTo>
                  <a:pt x="1806" y="709"/>
                </a:lnTo>
                <a:lnTo>
                  <a:pt x="1806" y="709"/>
                </a:lnTo>
                <a:lnTo>
                  <a:pt x="1810" y="709"/>
                </a:lnTo>
                <a:lnTo>
                  <a:pt x="1810" y="709"/>
                </a:lnTo>
                <a:lnTo>
                  <a:pt x="1812" y="709"/>
                </a:lnTo>
                <a:lnTo>
                  <a:pt x="1812" y="709"/>
                </a:lnTo>
                <a:lnTo>
                  <a:pt x="1814" y="709"/>
                </a:lnTo>
                <a:lnTo>
                  <a:pt x="1814" y="709"/>
                </a:lnTo>
                <a:lnTo>
                  <a:pt x="1816" y="709"/>
                </a:lnTo>
                <a:lnTo>
                  <a:pt x="1816" y="687"/>
                </a:lnTo>
                <a:lnTo>
                  <a:pt x="1817" y="687"/>
                </a:lnTo>
                <a:lnTo>
                  <a:pt x="1817" y="687"/>
                </a:lnTo>
                <a:lnTo>
                  <a:pt x="1817" y="687"/>
                </a:lnTo>
                <a:lnTo>
                  <a:pt x="1817" y="687"/>
                </a:lnTo>
                <a:lnTo>
                  <a:pt x="1823" y="687"/>
                </a:lnTo>
                <a:lnTo>
                  <a:pt x="1823" y="687"/>
                </a:lnTo>
                <a:lnTo>
                  <a:pt x="1825" y="687"/>
                </a:lnTo>
                <a:lnTo>
                  <a:pt x="1825" y="687"/>
                </a:lnTo>
                <a:lnTo>
                  <a:pt x="1825" y="687"/>
                </a:lnTo>
                <a:lnTo>
                  <a:pt x="1825" y="664"/>
                </a:lnTo>
                <a:lnTo>
                  <a:pt x="1829" y="664"/>
                </a:lnTo>
                <a:lnTo>
                  <a:pt x="1829" y="664"/>
                </a:lnTo>
                <a:lnTo>
                  <a:pt x="1831" y="664"/>
                </a:lnTo>
                <a:lnTo>
                  <a:pt x="1831" y="664"/>
                </a:lnTo>
                <a:lnTo>
                  <a:pt x="1833" y="664"/>
                </a:lnTo>
                <a:lnTo>
                  <a:pt x="1833" y="664"/>
                </a:lnTo>
                <a:lnTo>
                  <a:pt x="1840" y="664"/>
                </a:lnTo>
                <a:lnTo>
                  <a:pt x="1840" y="664"/>
                </a:lnTo>
                <a:lnTo>
                  <a:pt x="1842" y="664"/>
                </a:lnTo>
                <a:lnTo>
                  <a:pt x="1842" y="664"/>
                </a:lnTo>
                <a:lnTo>
                  <a:pt x="1846" y="664"/>
                </a:lnTo>
                <a:lnTo>
                  <a:pt x="1846" y="664"/>
                </a:lnTo>
                <a:lnTo>
                  <a:pt x="1850" y="664"/>
                </a:lnTo>
                <a:lnTo>
                  <a:pt x="1850" y="664"/>
                </a:lnTo>
                <a:lnTo>
                  <a:pt x="1854" y="664"/>
                </a:lnTo>
                <a:lnTo>
                  <a:pt x="1854" y="664"/>
                </a:lnTo>
                <a:lnTo>
                  <a:pt x="1871" y="664"/>
                </a:lnTo>
                <a:lnTo>
                  <a:pt x="1871" y="664"/>
                </a:lnTo>
                <a:lnTo>
                  <a:pt x="1873" y="664"/>
                </a:lnTo>
                <a:lnTo>
                  <a:pt x="1873" y="641"/>
                </a:lnTo>
                <a:lnTo>
                  <a:pt x="1873" y="641"/>
                </a:lnTo>
                <a:lnTo>
                  <a:pt x="1873" y="641"/>
                </a:lnTo>
                <a:lnTo>
                  <a:pt x="1875" y="641"/>
                </a:lnTo>
                <a:lnTo>
                  <a:pt x="1875" y="641"/>
                </a:lnTo>
                <a:lnTo>
                  <a:pt x="1877" y="641"/>
                </a:lnTo>
                <a:lnTo>
                  <a:pt x="1877" y="641"/>
                </a:lnTo>
                <a:lnTo>
                  <a:pt x="1879" y="641"/>
                </a:lnTo>
                <a:lnTo>
                  <a:pt x="1879" y="641"/>
                </a:lnTo>
                <a:lnTo>
                  <a:pt x="1879" y="641"/>
                </a:lnTo>
                <a:lnTo>
                  <a:pt x="1879" y="641"/>
                </a:lnTo>
                <a:lnTo>
                  <a:pt x="1887" y="641"/>
                </a:lnTo>
                <a:lnTo>
                  <a:pt x="1887" y="641"/>
                </a:lnTo>
                <a:lnTo>
                  <a:pt x="1892" y="641"/>
                </a:lnTo>
                <a:lnTo>
                  <a:pt x="1892" y="641"/>
                </a:lnTo>
                <a:lnTo>
                  <a:pt x="1900" y="641"/>
                </a:lnTo>
                <a:lnTo>
                  <a:pt x="1900" y="641"/>
                </a:lnTo>
                <a:lnTo>
                  <a:pt x="1910" y="641"/>
                </a:lnTo>
                <a:lnTo>
                  <a:pt x="1910" y="641"/>
                </a:lnTo>
                <a:lnTo>
                  <a:pt x="1910" y="641"/>
                </a:lnTo>
                <a:lnTo>
                  <a:pt x="1910" y="641"/>
                </a:lnTo>
                <a:lnTo>
                  <a:pt x="1912" y="641"/>
                </a:lnTo>
                <a:lnTo>
                  <a:pt x="1912" y="641"/>
                </a:lnTo>
                <a:lnTo>
                  <a:pt x="1912" y="641"/>
                </a:lnTo>
                <a:lnTo>
                  <a:pt x="1912" y="641"/>
                </a:lnTo>
                <a:lnTo>
                  <a:pt x="1915" y="641"/>
                </a:lnTo>
                <a:lnTo>
                  <a:pt x="1915" y="641"/>
                </a:lnTo>
                <a:lnTo>
                  <a:pt x="1917" y="641"/>
                </a:lnTo>
                <a:lnTo>
                  <a:pt x="1917" y="641"/>
                </a:lnTo>
                <a:lnTo>
                  <a:pt x="1919" y="641"/>
                </a:lnTo>
                <a:lnTo>
                  <a:pt x="1919" y="618"/>
                </a:lnTo>
                <a:lnTo>
                  <a:pt x="1933" y="618"/>
                </a:lnTo>
                <a:lnTo>
                  <a:pt x="1933" y="618"/>
                </a:lnTo>
                <a:lnTo>
                  <a:pt x="1935" y="618"/>
                </a:lnTo>
                <a:lnTo>
                  <a:pt x="1935" y="618"/>
                </a:lnTo>
                <a:lnTo>
                  <a:pt x="1935" y="618"/>
                </a:lnTo>
                <a:lnTo>
                  <a:pt x="1935" y="618"/>
                </a:lnTo>
                <a:lnTo>
                  <a:pt x="1938" y="618"/>
                </a:lnTo>
                <a:lnTo>
                  <a:pt x="1938" y="618"/>
                </a:lnTo>
                <a:lnTo>
                  <a:pt x="1942" y="618"/>
                </a:lnTo>
                <a:lnTo>
                  <a:pt x="1942" y="618"/>
                </a:lnTo>
                <a:lnTo>
                  <a:pt x="1946" y="618"/>
                </a:lnTo>
                <a:lnTo>
                  <a:pt x="1946" y="618"/>
                </a:lnTo>
                <a:lnTo>
                  <a:pt x="1946" y="618"/>
                </a:lnTo>
                <a:lnTo>
                  <a:pt x="1946" y="593"/>
                </a:lnTo>
                <a:lnTo>
                  <a:pt x="1960" y="593"/>
                </a:lnTo>
                <a:lnTo>
                  <a:pt x="1960" y="593"/>
                </a:lnTo>
                <a:lnTo>
                  <a:pt x="1979" y="593"/>
                </a:lnTo>
                <a:lnTo>
                  <a:pt x="1979" y="568"/>
                </a:lnTo>
                <a:lnTo>
                  <a:pt x="1983" y="568"/>
                </a:lnTo>
                <a:lnTo>
                  <a:pt x="1983" y="568"/>
                </a:lnTo>
                <a:lnTo>
                  <a:pt x="1985" y="568"/>
                </a:lnTo>
                <a:lnTo>
                  <a:pt x="1985" y="568"/>
                </a:lnTo>
                <a:lnTo>
                  <a:pt x="1986" y="568"/>
                </a:lnTo>
                <a:lnTo>
                  <a:pt x="1986" y="568"/>
                </a:lnTo>
                <a:lnTo>
                  <a:pt x="1986" y="568"/>
                </a:lnTo>
                <a:lnTo>
                  <a:pt x="1986" y="568"/>
                </a:lnTo>
                <a:lnTo>
                  <a:pt x="1992" y="568"/>
                </a:lnTo>
                <a:lnTo>
                  <a:pt x="1992" y="568"/>
                </a:lnTo>
                <a:lnTo>
                  <a:pt x="1992" y="568"/>
                </a:lnTo>
                <a:lnTo>
                  <a:pt x="1992" y="568"/>
                </a:lnTo>
                <a:lnTo>
                  <a:pt x="1992" y="568"/>
                </a:lnTo>
                <a:lnTo>
                  <a:pt x="1992" y="568"/>
                </a:lnTo>
                <a:lnTo>
                  <a:pt x="1994" y="568"/>
                </a:lnTo>
                <a:lnTo>
                  <a:pt x="1994" y="568"/>
                </a:lnTo>
                <a:lnTo>
                  <a:pt x="1994" y="568"/>
                </a:lnTo>
                <a:lnTo>
                  <a:pt x="1994" y="568"/>
                </a:lnTo>
                <a:lnTo>
                  <a:pt x="1994" y="568"/>
                </a:lnTo>
                <a:lnTo>
                  <a:pt x="1994" y="543"/>
                </a:lnTo>
                <a:lnTo>
                  <a:pt x="2000" y="543"/>
                </a:lnTo>
                <a:lnTo>
                  <a:pt x="2000" y="543"/>
                </a:lnTo>
                <a:lnTo>
                  <a:pt x="2004" y="543"/>
                </a:lnTo>
                <a:lnTo>
                  <a:pt x="2004" y="518"/>
                </a:lnTo>
                <a:lnTo>
                  <a:pt x="2013" y="518"/>
                </a:lnTo>
                <a:lnTo>
                  <a:pt x="2013" y="518"/>
                </a:lnTo>
                <a:lnTo>
                  <a:pt x="2017" y="518"/>
                </a:lnTo>
                <a:lnTo>
                  <a:pt x="2017" y="493"/>
                </a:lnTo>
                <a:lnTo>
                  <a:pt x="2021" y="493"/>
                </a:lnTo>
                <a:lnTo>
                  <a:pt x="2021" y="493"/>
                </a:lnTo>
                <a:lnTo>
                  <a:pt x="2023" y="493"/>
                </a:lnTo>
                <a:lnTo>
                  <a:pt x="2023" y="493"/>
                </a:lnTo>
                <a:lnTo>
                  <a:pt x="2025" y="493"/>
                </a:lnTo>
                <a:lnTo>
                  <a:pt x="2025" y="468"/>
                </a:lnTo>
                <a:lnTo>
                  <a:pt x="2025" y="468"/>
                </a:lnTo>
                <a:lnTo>
                  <a:pt x="2025" y="468"/>
                </a:lnTo>
                <a:lnTo>
                  <a:pt x="2025" y="468"/>
                </a:lnTo>
                <a:lnTo>
                  <a:pt x="2025" y="468"/>
                </a:lnTo>
                <a:lnTo>
                  <a:pt x="2031" y="468"/>
                </a:lnTo>
                <a:lnTo>
                  <a:pt x="2031" y="468"/>
                </a:lnTo>
                <a:lnTo>
                  <a:pt x="2031" y="468"/>
                </a:lnTo>
                <a:lnTo>
                  <a:pt x="2031" y="468"/>
                </a:lnTo>
                <a:lnTo>
                  <a:pt x="2033" y="468"/>
                </a:lnTo>
                <a:lnTo>
                  <a:pt x="2033" y="468"/>
                </a:lnTo>
                <a:lnTo>
                  <a:pt x="2033" y="468"/>
                </a:lnTo>
                <a:lnTo>
                  <a:pt x="2033" y="468"/>
                </a:lnTo>
                <a:lnTo>
                  <a:pt x="2036" y="468"/>
                </a:lnTo>
                <a:lnTo>
                  <a:pt x="2036" y="468"/>
                </a:lnTo>
                <a:lnTo>
                  <a:pt x="2040" y="468"/>
                </a:lnTo>
                <a:lnTo>
                  <a:pt x="2040" y="468"/>
                </a:lnTo>
                <a:lnTo>
                  <a:pt x="2040" y="468"/>
                </a:lnTo>
                <a:lnTo>
                  <a:pt x="2040" y="468"/>
                </a:lnTo>
                <a:lnTo>
                  <a:pt x="2040" y="468"/>
                </a:lnTo>
                <a:lnTo>
                  <a:pt x="2040" y="468"/>
                </a:lnTo>
                <a:lnTo>
                  <a:pt x="2040" y="468"/>
                </a:lnTo>
                <a:lnTo>
                  <a:pt x="2040" y="468"/>
                </a:lnTo>
                <a:lnTo>
                  <a:pt x="2046" y="468"/>
                </a:lnTo>
                <a:lnTo>
                  <a:pt x="2046" y="468"/>
                </a:lnTo>
                <a:lnTo>
                  <a:pt x="2046" y="468"/>
                </a:lnTo>
                <a:lnTo>
                  <a:pt x="2046" y="468"/>
                </a:lnTo>
                <a:lnTo>
                  <a:pt x="2054" y="468"/>
                </a:lnTo>
                <a:lnTo>
                  <a:pt x="2054" y="468"/>
                </a:lnTo>
                <a:lnTo>
                  <a:pt x="2058" y="468"/>
                </a:lnTo>
                <a:lnTo>
                  <a:pt x="2058" y="468"/>
                </a:lnTo>
                <a:lnTo>
                  <a:pt x="2063" y="468"/>
                </a:lnTo>
                <a:lnTo>
                  <a:pt x="2063" y="468"/>
                </a:lnTo>
                <a:lnTo>
                  <a:pt x="2065" y="468"/>
                </a:lnTo>
                <a:lnTo>
                  <a:pt x="2065" y="468"/>
                </a:lnTo>
                <a:lnTo>
                  <a:pt x="2069" y="468"/>
                </a:lnTo>
                <a:lnTo>
                  <a:pt x="2069" y="442"/>
                </a:lnTo>
                <a:lnTo>
                  <a:pt x="2077" y="442"/>
                </a:lnTo>
                <a:lnTo>
                  <a:pt x="2077" y="442"/>
                </a:lnTo>
                <a:lnTo>
                  <a:pt x="2084" y="442"/>
                </a:lnTo>
                <a:lnTo>
                  <a:pt x="2084" y="442"/>
                </a:lnTo>
                <a:lnTo>
                  <a:pt x="2086" y="442"/>
                </a:lnTo>
                <a:lnTo>
                  <a:pt x="2086" y="442"/>
                </a:lnTo>
                <a:lnTo>
                  <a:pt x="2094" y="442"/>
                </a:lnTo>
                <a:lnTo>
                  <a:pt x="2094" y="442"/>
                </a:lnTo>
                <a:lnTo>
                  <a:pt x="2094" y="442"/>
                </a:lnTo>
                <a:lnTo>
                  <a:pt x="2094" y="442"/>
                </a:lnTo>
                <a:lnTo>
                  <a:pt x="2100" y="442"/>
                </a:lnTo>
                <a:lnTo>
                  <a:pt x="2100" y="442"/>
                </a:lnTo>
                <a:lnTo>
                  <a:pt x="2104" y="442"/>
                </a:lnTo>
                <a:lnTo>
                  <a:pt x="2104" y="442"/>
                </a:lnTo>
                <a:lnTo>
                  <a:pt x="2106" y="442"/>
                </a:lnTo>
                <a:lnTo>
                  <a:pt x="2106" y="442"/>
                </a:lnTo>
                <a:lnTo>
                  <a:pt x="2111" y="442"/>
                </a:lnTo>
                <a:lnTo>
                  <a:pt x="2111" y="413"/>
                </a:lnTo>
                <a:lnTo>
                  <a:pt x="2115" y="413"/>
                </a:lnTo>
                <a:lnTo>
                  <a:pt x="2115" y="413"/>
                </a:lnTo>
                <a:lnTo>
                  <a:pt x="2117" y="413"/>
                </a:lnTo>
                <a:lnTo>
                  <a:pt x="2117" y="413"/>
                </a:lnTo>
                <a:lnTo>
                  <a:pt x="2123" y="413"/>
                </a:lnTo>
                <a:lnTo>
                  <a:pt x="2123" y="413"/>
                </a:lnTo>
                <a:lnTo>
                  <a:pt x="2123" y="413"/>
                </a:lnTo>
                <a:lnTo>
                  <a:pt x="2123" y="413"/>
                </a:lnTo>
                <a:lnTo>
                  <a:pt x="2125" y="413"/>
                </a:lnTo>
                <a:lnTo>
                  <a:pt x="2125" y="413"/>
                </a:lnTo>
                <a:lnTo>
                  <a:pt x="2125" y="413"/>
                </a:lnTo>
                <a:lnTo>
                  <a:pt x="2125" y="413"/>
                </a:lnTo>
                <a:lnTo>
                  <a:pt x="2131" y="413"/>
                </a:lnTo>
                <a:lnTo>
                  <a:pt x="2131" y="413"/>
                </a:lnTo>
                <a:lnTo>
                  <a:pt x="2134" y="413"/>
                </a:lnTo>
                <a:lnTo>
                  <a:pt x="2134" y="413"/>
                </a:lnTo>
                <a:lnTo>
                  <a:pt x="2146" y="413"/>
                </a:lnTo>
                <a:lnTo>
                  <a:pt x="2146" y="413"/>
                </a:lnTo>
                <a:lnTo>
                  <a:pt x="2148" y="413"/>
                </a:lnTo>
                <a:lnTo>
                  <a:pt x="2148" y="413"/>
                </a:lnTo>
                <a:lnTo>
                  <a:pt x="2161" y="413"/>
                </a:lnTo>
                <a:lnTo>
                  <a:pt x="2161" y="413"/>
                </a:lnTo>
                <a:lnTo>
                  <a:pt x="2169" y="413"/>
                </a:lnTo>
                <a:lnTo>
                  <a:pt x="2169" y="413"/>
                </a:lnTo>
                <a:lnTo>
                  <a:pt x="2177" y="413"/>
                </a:lnTo>
                <a:lnTo>
                  <a:pt x="2177" y="413"/>
                </a:lnTo>
                <a:lnTo>
                  <a:pt x="2177" y="413"/>
                </a:lnTo>
                <a:lnTo>
                  <a:pt x="2177" y="413"/>
                </a:lnTo>
                <a:lnTo>
                  <a:pt x="2192" y="413"/>
                </a:lnTo>
                <a:lnTo>
                  <a:pt x="2192" y="413"/>
                </a:lnTo>
                <a:lnTo>
                  <a:pt x="2192" y="413"/>
                </a:lnTo>
                <a:lnTo>
                  <a:pt x="2192" y="413"/>
                </a:lnTo>
                <a:lnTo>
                  <a:pt x="2194" y="413"/>
                </a:lnTo>
                <a:lnTo>
                  <a:pt x="2194" y="413"/>
                </a:lnTo>
                <a:lnTo>
                  <a:pt x="2207" y="413"/>
                </a:lnTo>
                <a:lnTo>
                  <a:pt x="2207" y="413"/>
                </a:lnTo>
                <a:lnTo>
                  <a:pt x="2207" y="413"/>
                </a:lnTo>
                <a:lnTo>
                  <a:pt x="2207" y="384"/>
                </a:lnTo>
                <a:lnTo>
                  <a:pt x="2217" y="384"/>
                </a:lnTo>
                <a:lnTo>
                  <a:pt x="2217" y="384"/>
                </a:lnTo>
                <a:lnTo>
                  <a:pt x="2219" y="384"/>
                </a:lnTo>
                <a:lnTo>
                  <a:pt x="2219" y="384"/>
                </a:lnTo>
                <a:lnTo>
                  <a:pt x="2223" y="384"/>
                </a:lnTo>
                <a:lnTo>
                  <a:pt x="2223" y="384"/>
                </a:lnTo>
                <a:lnTo>
                  <a:pt x="2230" y="384"/>
                </a:lnTo>
                <a:lnTo>
                  <a:pt x="2230" y="384"/>
                </a:lnTo>
                <a:lnTo>
                  <a:pt x="2230" y="384"/>
                </a:lnTo>
                <a:lnTo>
                  <a:pt x="2230" y="384"/>
                </a:lnTo>
                <a:lnTo>
                  <a:pt x="2236" y="384"/>
                </a:lnTo>
                <a:lnTo>
                  <a:pt x="2236" y="384"/>
                </a:lnTo>
                <a:lnTo>
                  <a:pt x="2240" y="384"/>
                </a:lnTo>
                <a:lnTo>
                  <a:pt x="2240" y="384"/>
                </a:lnTo>
                <a:lnTo>
                  <a:pt x="2244" y="384"/>
                </a:lnTo>
                <a:lnTo>
                  <a:pt x="2244" y="353"/>
                </a:lnTo>
                <a:lnTo>
                  <a:pt x="2246" y="353"/>
                </a:lnTo>
                <a:lnTo>
                  <a:pt x="2246" y="353"/>
                </a:lnTo>
                <a:lnTo>
                  <a:pt x="2246" y="353"/>
                </a:lnTo>
                <a:lnTo>
                  <a:pt x="2246" y="353"/>
                </a:lnTo>
                <a:lnTo>
                  <a:pt x="2248" y="353"/>
                </a:lnTo>
                <a:lnTo>
                  <a:pt x="2248" y="321"/>
                </a:lnTo>
                <a:lnTo>
                  <a:pt x="2248" y="321"/>
                </a:lnTo>
                <a:lnTo>
                  <a:pt x="2248" y="290"/>
                </a:lnTo>
                <a:lnTo>
                  <a:pt x="2248" y="290"/>
                </a:lnTo>
                <a:lnTo>
                  <a:pt x="2248" y="290"/>
                </a:lnTo>
                <a:lnTo>
                  <a:pt x="2250" y="290"/>
                </a:lnTo>
                <a:lnTo>
                  <a:pt x="2250" y="290"/>
                </a:lnTo>
                <a:lnTo>
                  <a:pt x="2255" y="290"/>
                </a:lnTo>
                <a:lnTo>
                  <a:pt x="2255" y="290"/>
                </a:lnTo>
                <a:lnTo>
                  <a:pt x="2261" y="290"/>
                </a:lnTo>
                <a:lnTo>
                  <a:pt x="2261" y="290"/>
                </a:lnTo>
                <a:lnTo>
                  <a:pt x="2269" y="290"/>
                </a:lnTo>
                <a:lnTo>
                  <a:pt x="2269" y="290"/>
                </a:lnTo>
                <a:lnTo>
                  <a:pt x="2269" y="290"/>
                </a:lnTo>
                <a:lnTo>
                  <a:pt x="2269" y="290"/>
                </a:lnTo>
                <a:lnTo>
                  <a:pt x="2271" y="290"/>
                </a:lnTo>
                <a:lnTo>
                  <a:pt x="2271" y="290"/>
                </a:lnTo>
                <a:lnTo>
                  <a:pt x="2278" y="290"/>
                </a:lnTo>
                <a:lnTo>
                  <a:pt x="2278" y="290"/>
                </a:lnTo>
                <a:lnTo>
                  <a:pt x="2278" y="290"/>
                </a:lnTo>
                <a:lnTo>
                  <a:pt x="2278" y="290"/>
                </a:lnTo>
                <a:lnTo>
                  <a:pt x="2284" y="290"/>
                </a:lnTo>
                <a:lnTo>
                  <a:pt x="2284" y="290"/>
                </a:lnTo>
                <a:lnTo>
                  <a:pt x="2286" y="290"/>
                </a:lnTo>
                <a:lnTo>
                  <a:pt x="2286" y="290"/>
                </a:lnTo>
                <a:lnTo>
                  <a:pt x="2288" y="290"/>
                </a:lnTo>
                <a:lnTo>
                  <a:pt x="2288" y="290"/>
                </a:lnTo>
                <a:lnTo>
                  <a:pt x="2292" y="290"/>
                </a:lnTo>
                <a:lnTo>
                  <a:pt x="2292" y="290"/>
                </a:lnTo>
                <a:lnTo>
                  <a:pt x="2292" y="290"/>
                </a:lnTo>
                <a:lnTo>
                  <a:pt x="2292" y="290"/>
                </a:lnTo>
                <a:lnTo>
                  <a:pt x="2294" y="290"/>
                </a:lnTo>
                <a:lnTo>
                  <a:pt x="2294" y="290"/>
                </a:lnTo>
                <a:lnTo>
                  <a:pt x="2296" y="290"/>
                </a:lnTo>
                <a:lnTo>
                  <a:pt x="2296" y="290"/>
                </a:lnTo>
                <a:lnTo>
                  <a:pt x="2296" y="290"/>
                </a:lnTo>
                <a:lnTo>
                  <a:pt x="2296" y="290"/>
                </a:lnTo>
                <a:lnTo>
                  <a:pt x="2300" y="290"/>
                </a:lnTo>
                <a:lnTo>
                  <a:pt x="2300" y="290"/>
                </a:lnTo>
                <a:lnTo>
                  <a:pt x="2301" y="290"/>
                </a:lnTo>
                <a:lnTo>
                  <a:pt x="2301" y="290"/>
                </a:lnTo>
                <a:lnTo>
                  <a:pt x="2303" y="290"/>
                </a:lnTo>
                <a:lnTo>
                  <a:pt x="2303" y="257"/>
                </a:lnTo>
                <a:lnTo>
                  <a:pt x="2317" y="257"/>
                </a:lnTo>
                <a:lnTo>
                  <a:pt x="2317" y="223"/>
                </a:lnTo>
                <a:lnTo>
                  <a:pt x="2319" y="223"/>
                </a:lnTo>
                <a:lnTo>
                  <a:pt x="2319" y="223"/>
                </a:lnTo>
                <a:lnTo>
                  <a:pt x="2325" y="223"/>
                </a:lnTo>
                <a:lnTo>
                  <a:pt x="2325" y="223"/>
                </a:lnTo>
                <a:lnTo>
                  <a:pt x="2330" y="223"/>
                </a:lnTo>
                <a:lnTo>
                  <a:pt x="2330" y="223"/>
                </a:lnTo>
                <a:lnTo>
                  <a:pt x="2332" y="223"/>
                </a:lnTo>
                <a:lnTo>
                  <a:pt x="2332" y="223"/>
                </a:lnTo>
                <a:lnTo>
                  <a:pt x="2332" y="223"/>
                </a:lnTo>
                <a:lnTo>
                  <a:pt x="2332" y="223"/>
                </a:lnTo>
                <a:lnTo>
                  <a:pt x="2346" y="223"/>
                </a:lnTo>
                <a:lnTo>
                  <a:pt x="2346" y="223"/>
                </a:lnTo>
                <a:lnTo>
                  <a:pt x="2349" y="223"/>
                </a:lnTo>
                <a:lnTo>
                  <a:pt x="2349" y="223"/>
                </a:lnTo>
                <a:lnTo>
                  <a:pt x="2353" y="223"/>
                </a:lnTo>
                <a:lnTo>
                  <a:pt x="2353" y="223"/>
                </a:lnTo>
                <a:lnTo>
                  <a:pt x="2355" y="223"/>
                </a:lnTo>
                <a:lnTo>
                  <a:pt x="2355" y="223"/>
                </a:lnTo>
                <a:lnTo>
                  <a:pt x="2363" y="223"/>
                </a:lnTo>
                <a:lnTo>
                  <a:pt x="2363" y="223"/>
                </a:lnTo>
                <a:lnTo>
                  <a:pt x="2363" y="223"/>
                </a:lnTo>
                <a:lnTo>
                  <a:pt x="2363" y="223"/>
                </a:lnTo>
                <a:lnTo>
                  <a:pt x="2371" y="223"/>
                </a:lnTo>
                <a:lnTo>
                  <a:pt x="2371" y="223"/>
                </a:lnTo>
                <a:lnTo>
                  <a:pt x="2371" y="223"/>
                </a:lnTo>
                <a:lnTo>
                  <a:pt x="2371" y="223"/>
                </a:lnTo>
                <a:lnTo>
                  <a:pt x="2376" y="223"/>
                </a:lnTo>
                <a:lnTo>
                  <a:pt x="2376" y="223"/>
                </a:lnTo>
                <a:lnTo>
                  <a:pt x="2378" y="223"/>
                </a:lnTo>
                <a:lnTo>
                  <a:pt x="2378" y="223"/>
                </a:lnTo>
                <a:lnTo>
                  <a:pt x="2380" y="223"/>
                </a:lnTo>
                <a:lnTo>
                  <a:pt x="2380" y="223"/>
                </a:lnTo>
                <a:lnTo>
                  <a:pt x="2384" y="223"/>
                </a:lnTo>
                <a:lnTo>
                  <a:pt x="2384" y="223"/>
                </a:lnTo>
                <a:lnTo>
                  <a:pt x="2384" y="223"/>
                </a:lnTo>
                <a:lnTo>
                  <a:pt x="2384" y="223"/>
                </a:lnTo>
                <a:lnTo>
                  <a:pt x="2386" y="223"/>
                </a:lnTo>
                <a:lnTo>
                  <a:pt x="2386" y="223"/>
                </a:lnTo>
                <a:lnTo>
                  <a:pt x="2392" y="223"/>
                </a:lnTo>
                <a:lnTo>
                  <a:pt x="2392" y="223"/>
                </a:lnTo>
                <a:lnTo>
                  <a:pt x="2401" y="223"/>
                </a:lnTo>
                <a:lnTo>
                  <a:pt x="2401" y="223"/>
                </a:lnTo>
                <a:lnTo>
                  <a:pt x="2403" y="223"/>
                </a:lnTo>
                <a:lnTo>
                  <a:pt x="2403" y="223"/>
                </a:lnTo>
                <a:lnTo>
                  <a:pt x="2415" y="223"/>
                </a:lnTo>
                <a:lnTo>
                  <a:pt x="2415" y="223"/>
                </a:lnTo>
                <a:lnTo>
                  <a:pt x="2415" y="223"/>
                </a:lnTo>
                <a:lnTo>
                  <a:pt x="2415" y="223"/>
                </a:lnTo>
                <a:lnTo>
                  <a:pt x="2417" y="223"/>
                </a:lnTo>
                <a:lnTo>
                  <a:pt x="2417" y="223"/>
                </a:lnTo>
                <a:lnTo>
                  <a:pt x="2419" y="223"/>
                </a:lnTo>
                <a:lnTo>
                  <a:pt x="2419" y="223"/>
                </a:lnTo>
                <a:lnTo>
                  <a:pt x="2421" y="223"/>
                </a:lnTo>
                <a:lnTo>
                  <a:pt x="2421" y="223"/>
                </a:lnTo>
                <a:lnTo>
                  <a:pt x="2426" y="223"/>
                </a:lnTo>
                <a:lnTo>
                  <a:pt x="2426" y="223"/>
                </a:lnTo>
                <a:lnTo>
                  <a:pt x="2432" y="223"/>
                </a:lnTo>
                <a:lnTo>
                  <a:pt x="2432" y="223"/>
                </a:lnTo>
                <a:lnTo>
                  <a:pt x="2436" y="223"/>
                </a:lnTo>
                <a:lnTo>
                  <a:pt x="2436" y="223"/>
                </a:lnTo>
                <a:lnTo>
                  <a:pt x="2444" y="223"/>
                </a:lnTo>
                <a:lnTo>
                  <a:pt x="2444" y="223"/>
                </a:lnTo>
                <a:lnTo>
                  <a:pt x="2447" y="223"/>
                </a:lnTo>
                <a:lnTo>
                  <a:pt x="2447" y="223"/>
                </a:lnTo>
                <a:lnTo>
                  <a:pt x="2455" y="223"/>
                </a:lnTo>
                <a:lnTo>
                  <a:pt x="2455" y="223"/>
                </a:lnTo>
                <a:lnTo>
                  <a:pt x="2457" y="223"/>
                </a:lnTo>
                <a:lnTo>
                  <a:pt x="2457" y="223"/>
                </a:lnTo>
                <a:lnTo>
                  <a:pt x="2459" y="223"/>
                </a:lnTo>
                <a:lnTo>
                  <a:pt x="2459" y="223"/>
                </a:lnTo>
                <a:lnTo>
                  <a:pt x="2459" y="223"/>
                </a:lnTo>
                <a:lnTo>
                  <a:pt x="2459" y="223"/>
                </a:lnTo>
                <a:lnTo>
                  <a:pt x="2461" y="223"/>
                </a:lnTo>
                <a:lnTo>
                  <a:pt x="2461" y="223"/>
                </a:lnTo>
                <a:lnTo>
                  <a:pt x="2467" y="223"/>
                </a:lnTo>
                <a:lnTo>
                  <a:pt x="2467" y="223"/>
                </a:lnTo>
                <a:lnTo>
                  <a:pt x="2484" y="223"/>
                </a:lnTo>
                <a:lnTo>
                  <a:pt x="2484" y="223"/>
                </a:lnTo>
                <a:lnTo>
                  <a:pt x="2484" y="223"/>
                </a:lnTo>
                <a:lnTo>
                  <a:pt x="2484" y="223"/>
                </a:lnTo>
                <a:lnTo>
                  <a:pt x="2484" y="223"/>
                </a:lnTo>
                <a:lnTo>
                  <a:pt x="2484" y="223"/>
                </a:lnTo>
                <a:lnTo>
                  <a:pt x="2486" y="223"/>
                </a:lnTo>
                <a:lnTo>
                  <a:pt x="2486" y="223"/>
                </a:lnTo>
                <a:lnTo>
                  <a:pt x="2488" y="223"/>
                </a:lnTo>
                <a:lnTo>
                  <a:pt x="2488" y="223"/>
                </a:lnTo>
                <a:lnTo>
                  <a:pt x="2490" y="223"/>
                </a:lnTo>
                <a:lnTo>
                  <a:pt x="2490" y="223"/>
                </a:lnTo>
                <a:lnTo>
                  <a:pt x="2494" y="223"/>
                </a:lnTo>
                <a:lnTo>
                  <a:pt x="2494" y="223"/>
                </a:lnTo>
                <a:lnTo>
                  <a:pt x="2499" y="223"/>
                </a:lnTo>
                <a:lnTo>
                  <a:pt x="2499" y="223"/>
                </a:lnTo>
                <a:lnTo>
                  <a:pt x="2503" y="223"/>
                </a:lnTo>
                <a:lnTo>
                  <a:pt x="2503" y="223"/>
                </a:lnTo>
                <a:lnTo>
                  <a:pt x="2505" y="223"/>
                </a:lnTo>
                <a:lnTo>
                  <a:pt x="2505" y="223"/>
                </a:lnTo>
                <a:lnTo>
                  <a:pt x="2515" y="223"/>
                </a:lnTo>
                <a:lnTo>
                  <a:pt x="2515" y="223"/>
                </a:lnTo>
                <a:lnTo>
                  <a:pt x="2518" y="223"/>
                </a:lnTo>
                <a:lnTo>
                  <a:pt x="2518" y="178"/>
                </a:lnTo>
                <a:lnTo>
                  <a:pt x="2524" y="178"/>
                </a:lnTo>
                <a:lnTo>
                  <a:pt x="2524" y="178"/>
                </a:lnTo>
                <a:lnTo>
                  <a:pt x="2528" y="178"/>
                </a:lnTo>
                <a:lnTo>
                  <a:pt x="2528" y="178"/>
                </a:lnTo>
                <a:lnTo>
                  <a:pt x="2534" y="178"/>
                </a:lnTo>
                <a:lnTo>
                  <a:pt x="2534" y="178"/>
                </a:lnTo>
                <a:lnTo>
                  <a:pt x="2540" y="178"/>
                </a:lnTo>
                <a:lnTo>
                  <a:pt x="2540" y="178"/>
                </a:lnTo>
                <a:lnTo>
                  <a:pt x="2543" y="178"/>
                </a:lnTo>
                <a:lnTo>
                  <a:pt x="2543" y="178"/>
                </a:lnTo>
                <a:lnTo>
                  <a:pt x="2543" y="178"/>
                </a:lnTo>
                <a:lnTo>
                  <a:pt x="2543" y="178"/>
                </a:lnTo>
                <a:lnTo>
                  <a:pt x="2545" y="178"/>
                </a:lnTo>
                <a:lnTo>
                  <a:pt x="2545" y="178"/>
                </a:lnTo>
                <a:lnTo>
                  <a:pt x="2557" y="178"/>
                </a:lnTo>
                <a:lnTo>
                  <a:pt x="2557" y="178"/>
                </a:lnTo>
                <a:lnTo>
                  <a:pt x="2559" y="178"/>
                </a:lnTo>
                <a:lnTo>
                  <a:pt x="2559" y="178"/>
                </a:lnTo>
                <a:lnTo>
                  <a:pt x="2561" y="178"/>
                </a:lnTo>
                <a:lnTo>
                  <a:pt x="2561" y="178"/>
                </a:lnTo>
                <a:lnTo>
                  <a:pt x="2561" y="178"/>
                </a:lnTo>
                <a:lnTo>
                  <a:pt x="2561" y="178"/>
                </a:lnTo>
                <a:lnTo>
                  <a:pt x="2561" y="178"/>
                </a:lnTo>
                <a:lnTo>
                  <a:pt x="2561" y="178"/>
                </a:lnTo>
                <a:lnTo>
                  <a:pt x="2561" y="178"/>
                </a:lnTo>
                <a:lnTo>
                  <a:pt x="2561" y="178"/>
                </a:lnTo>
                <a:lnTo>
                  <a:pt x="2565" y="178"/>
                </a:lnTo>
                <a:lnTo>
                  <a:pt x="2565" y="130"/>
                </a:lnTo>
                <a:lnTo>
                  <a:pt x="2567" y="130"/>
                </a:lnTo>
                <a:lnTo>
                  <a:pt x="2567" y="130"/>
                </a:lnTo>
                <a:lnTo>
                  <a:pt x="2568" y="130"/>
                </a:lnTo>
                <a:lnTo>
                  <a:pt x="2568" y="130"/>
                </a:lnTo>
                <a:lnTo>
                  <a:pt x="2570" y="130"/>
                </a:lnTo>
                <a:lnTo>
                  <a:pt x="2570" y="130"/>
                </a:lnTo>
                <a:lnTo>
                  <a:pt x="2576" y="130"/>
                </a:lnTo>
                <a:lnTo>
                  <a:pt x="2576" y="130"/>
                </a:lnTo>
                <a:lnTo>
                  <a:pt x="2578" y="130"/>
                </a:lnTo>
                <a:lnTo>
                  <a:pt x="2578" y="130"/>
                </a:lnTo>
                <a:lnTo>
                  <a:pt x="2580" y="130"/>
                </a:lnTo>
                <a:lnTo>
                  <a:pt x="2580" y="130"/>
                </a:lnTo>
                <a:lnTo>
                  <a:pt x="2588" y="130"/>
                </a:lnTo>
                <a:lnTo>
                  <a:pt x="2588" y="130"/>
                </a:lnTo>
                <a:lnTo>
                  <a:pt x="2588" y="130"/>
                </a:lnTo>
                <a:lnTo>
                  <a:pt x="2588" y="130"/>
                </a:lnTo>
                <a:lnTo>
                  <a:pt x="2591" y="130"/>
                </a:lnTo>
                <a:lnTo>
                  <a:pt x="2591" y="130"/>
                </a:lnTo>
                <a:lnTo>
                  <a:pt x="2593" y="130"/>
                </a:lnTo>
                <a:lnTo>
                  <a:pt x="2593" y="130"/>
                </a:lnTo>
                <a:lnTo>
                  <a:pt x="2595" y="130"/>
                </a:lnTo>
                <a:lnTo>
                  <a:pt x="2595" y="130"/>
                </a:lnTo>
                <a:lnTo>
                  <a:pt x="2597" y="130"/>
                </a:lnTo>
                <a:lnTo>
                  <a:pt x="2597" y="79"/>
                </a:lnTo>
                <a:lnTo>
                  <a:pt x="2605" y="79"/>
                </a:lnTo>
                <a:lnTo>
                  <a:pt x="2605" y="79"/>
                </a:lnTo>
                <a:lnTo>
                  <a:pt x="2605" y="79"/>
                </a:lnTo>
                <a:lnTo>
                  <a:pt x="2605" y="79"/>
                </a:lnTo>
                <a:lnTo>
                  <a:pt x="2615" y="79"/>
                </a:lnTo>
                <a:lnTo>
                  <a:pt x="2615" y="79"/>
                </a:lnTo>
                <a:lnTo>
                  <a:pt x="2615" y="79"/>
                </a:lnTo>
                <a:lnTo>
                  <a:pt x="2615" y="79"/>
                </a:lnTo>
                <a:lnTo>
                  <a:pt x="2618" y="79"/>
                </a:lnTo>
                <a:lnTo>
                  <a:pt x="2618" y="79"/>
                </a:lnTo>
                <a:lnTo>
                  <a:pt x="2618" y="79"/>
                </a:lnTo>
                <a:lnTo>
                  <a:pt x="2618" y="79"/>
                </a:lnTo>
                <a:lnTo>
                  <a:pt x="2620" y="79"/>
                </a:lnTo>
                <a:lnTo>
                  <a:pt x="2620" y="79"/>
                </a:lnTo>
                <a:lnTo>
                  <a:pt x="2622" y="79"/>
                </a:lnTo>
                <a:lnTo>
                  <a:pt x="2622" y="79"/>
                </a:lnTo>
                <a:lnTo>
                  <a:pt x="2622" y="79"/>
                </a:lnTo>
                <a:lnTo>
                  <a:pt x="2622" y="79"/>
                </a:lnTo>
                <a:lnTo>
                  <a:pt x="2626" y="79"/>
                </a:lnTo>
                <a:lnTo>
                  <a:pt x="2626" y="79"/>
                </a:lnTo>
                <a:lnTo>
                  <a:pt x="2628" y="79"/>
                </a:lnTo>
                <a:lnTo>
                  <a:pt x="2628" y="79"/>
                </a:lnTo>
                <a:lnTo>
                  <a:pt x="2628" y="79"/>
                </a:lnTo>
                <a:lnTo>
                  <a:pt x="2628" y="79"/>
                </a:lnTo>
                <a:lnTo>
                  <a:pt x="2630" y="79"/>
                </a:lnTo>
                <a:lnTo>
                  <a:pt x="2630" y="79"/>
                </a:lnTo>
                <a:lnTo>
                  <a:pt x="2630" y="79"/>
                </a:lnTo>
                <a:lnTo>
                  <a:pt x="2630" y="79"/>
                </a:lnTo>
                <a:lnTo>
                  <a:pt x="2634" y="79"/>
                </a:lnTo>
                <a:lnTo>
                  <a:pt x="2634" y="79"/>
                </a:lnTo>
                <a:lnTo>
                  <a:pt x="2634" y="79"/>
                </a:lnTo>
                <a:lnTo>
                  <a:pt x="2634" y="79"/>
                </a:lnTo>
                <a:lnTo>
                  <a:pt x="2634" y="79"/>
                </a:lnTo>
                <a:lnTo>
                  <a:pt x="2634" y="79"/>
                </a:lnTo>
                <a:lnTo>
                  <a:pt x="2638" y="79"/>
                </a:lnTo>
                <a:lnTo>
                  <a:pt x="2638" y="79"/>
                </a:lnTo>
                <a:lnTo>
                  <a:pt x="2639" y="79"/>
                </a:lnTo>
                <a:lnTo>
                  <a:pt x="2639" y="79"/>
                </a:lnTo>
                <a:lnTo>
                  <a:pt x="2639" y="79"/>
                </a:lnTo>
                <a:lnTo>
                  <a:pt x="2639" y="79"/>
                </a:lnTo>
                <a:lnTo>
                  <a:pt x="2641" y="79"/>
                </a:lnTo>
                <a:lnTo>
                  <a:pt x="2641" y="79"/>
                </a:lnTo>
                <a:lnTo>
                  <a:pt x="2645" y="79"/>
                </a:lnTo>
                <a:lnTo>
                  <a:pt x="2645" y="79"/>
                </a:lnTo>
                <a:lnTo>
                  <a:pt x="2645" y="79"/>
                </a:lnTo>
                <a:lnTo>
                  <a:pt x="2645" y="79"/>
                </a:lnTo>
                <a:lnTo>
                  <a:pt x="2647" y="79"/>
                </a:lnTo>
                <a:lnTo>
                  <a:pt x="2647" y="79"/>
                </a:lnTo>
                <a:lnTo>
                  <a:pt x="2649" y="79"/>
                </a:lnTo>
                <a:lnTo>
                  <a:pt x="2649" y="79"/>
                </a:lnTo>
                <a:lnTo>
                  <a:pt x="2655" y="79"/>
                </a:lnTo>
                <a:lnTo>
                  <a:pt x="2655" y="79"/>
                </a:lnTo>
                <a:lnTo>
                  <a:pt x="2655" y="79"/>
                </a:lnTo>
                <a:lnTo>
                  <a:pt x="2655" y="79"/>
                </a:lnTo>
                <a:lnTo>
                  <a:pt x="2659" y="79"/>
                </a:lnTo>
                <a:lnTo>
                  <a:pt x="2659" y="79"/>
                </a:lnTo>
                <a:lnTo>
                  <a:pt x="2663" y="79"/>
                </a:lnTo>
                <a:lnTo>
                  <a:pt x="2663" y="79"/>
                </a:lnTo>
                <a:lnTo>
                  <a:pt x="2663" y="79"/>
                </a:lnTo>
                <a:lnTo>
                  <a:pt x="2663" y="79"/>
                </a:lnTo>
                <a:lnTo>
                  <a:pt x="2664" y="79"/>
                </a:lnTo>
                <a:lnTo>
                  <a:pt x="2664" y="79"/>
                </a:lnTo>
                <a:lnTo>
                  <a:pt x="2666" y="79"/>
                </a:lnTo>
                <a:lnTo>
                  <a:pt x="2666" y="79"/>
                </a:lnTo>
                <a:lnTo>
                  <a:pt x="2670" y="79"/>
                </a:lnTo>
                <a:lnTo>
                  <a:pt x="2670" y="79"/>
                </a:lnTo>
                <a:lnTo>
                  <a:pt x="2672" y="79"/>
                </a:lnTo>
                <a:lnTo>
                  <a:pt x="2672" y="79"/>
                </a:lnTo>
                <a:lnTo>
                  <a:pt x="2678" y="79"/>
                </a:lnTo>
                <a:lnTo>
                  <a:pt x="2678" y="79"/>
                </a:lnTo>
                <a:lnTo>
                  <a:pt x="2684" y="79"/>
                </a:lnTo>
                <a:lnTo>
                  <a:pt x="2684" y="79"/>
                </a:lnTo>
                <a:lnTo>
                  <a:pt x="2684" y="79"/>
                </a:lnTo>
                <a:lnTo>
                  <a:pt x="2684" y="79"/>
                </a:lnTo>
                <a:lnTo>
                  <a:pt x="2686" y="79"/>
                </a:lnTo>
                <a:lnTo>
                  <a:pt x="2686" y="79"/>
                </a:lnTo>
                <a:lnTo>
                  <a:pt x="2686" y="79"/>
                </a:lnTo>
                <a:lnTo>
                  <a:pt x="2686" y="79"/>
                </a:lnTo>
                <a:lnTo>
                  <a:pt x="2688" y="79"/>
                </a:lnTo>
                <a:lnTo>
                  <a:pt x="2688" y="79"/>
                </a:lnTo>
                <a:lnTo>
                  <a:pt x="2688" y="79"/>
                </a:lnTo>
                <a:lnTo>
                  <a:pt x="2688" y="79"/>
                </a:lnTo>
                <a:lnTo>
                  <a:pt x="2693" y="79"/>
                </a:lnTo>
                <a:lnTo>
                  <a:pt x="2693" y="79"/>
                </a:lnTo>
                <a:lnTo>
                  <a:pt x="2693" y="79"/>
                </a:lnTo>
                <a:lnTo>
                  <a:pt x="2693" y="79"/>
                </a:lnTo>
                <a:lnTo>
                  <a:pt x="2695" y="79"/>
                </a:lnTo>
                <a:lnTo>
                  <a:pt x="2695" y="79"/>
                </a:lnTo>
                <a:lnTo>
                  <a:pt x="2697" y="79"/>
                </a:lnTo>
                <a:lnTo>
                  <a:pt x="2697" y="79"/>
                </a:lnTo>
                <a:lnTo>
                  <a:pt x="2699" y="79"/>
                </a:lnTo>
                <a:lnTo>
                  <a:pt x="2699" y="79"/>
                </a:lnTo>
                <a:lnTo>
                  <a:pt x="2701" y="79"/>
                </a:lnTo>
                <a:lnTo>
                  <a:pt x="2701" y="79"/>
                </a:lnTo>
                <a:lnTo>
                  <a:pt x="2701" y="79"/>
                </a:lnTo>
                <a:lnTo>
                  <a:pt x="2701" y="79"/>
                </a:lnTo>
                <a:lnTo>
                  <a:pt x="2709" y="79"/>
                </a:lnTo>
                <a:lnTo>
                  <a:pt x="2709" y="0"/>
                </a:lnTo>
                <a:lnTo>
                  <a:pt x="2709" y="0"/>
                </a:lnTo>
                <a:lnTo>
                  <a:pt x="2709" y="0"/>
                </a:lnTo>
                <a:lnTo>
                  <a:pt x="2709" y="0"/>
                </a:lnTo>
                <a:lnTo>
                  <a:pt x="2709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1" y="0"/>
                </a:lnTo>
                <a:lnTo>
                  <a:pt x="2712" y="0"/>
                </a:lnTo>
                <a:lnTo>
                  <a:pt x="2712" y="0"/>
                </a:lnTo>
                <a:lnTo>
                  <a:pt x="2724" y="0"/>
                </a:lnTo>
                <a:lnTo>
                  <a:pt x="2724" y="0"/>
                </a:lnTo>
                <a:lnTo>
                  <a:pt x="2724" y="0"/>
                </a:lnTo>
                <a:lnTo>
                  <a:pt x="2724" y="0"/>
                </a:lnTo>
                <a:lnTo>
                  <a:pt x="2732" y="0"/>
                </a:lnTo>
                <a:lnTo>
                  <a:pt x="2732" y="0"/>
                </a:lnTo>
                <a:lnTo>
                  <a:pt x="2745" y="0"/>
                </a:lnTo>
                <a:lnTo>
                  <a:pt x="2745" y="0"/>
                </a:lnTo>
                <a:lnTo>
                  <a:pt x="2755" y="0"/>
                </a:lnTo>
                <a:lnTo>
                  <a:pt x="2755" y="0"/>
                </a:lnTo>
                <a:lnTo>
                  <a:pt x="2760" y="0"/>
                </a:lnTo>
                <a:lnTo>
                  <a:pt x="2760" y="0"/>
                </a:lnTo>
                <a:lnTo>
                  <a:pt x="2766" y="0"/>
                </a:lnTo>
                <a:lnTo>
                  <a:pt x="2766" y="0"/>
                </a:lnTo>
                <a:lnTo>
                  <a:pt x="2770" y="0"/>
                </a:lnTo>
                <a:lnTo>
                  <a:pt x="2770" y="0"/>
                </a:lnTo>
                <a:lnTo>
                  <a:pt x="2770" y="0"/>
                </a:lnTo>
                <a:lnTo>
                  <a:pt x="2770" y="0"/>
                </a:lnTo>
                <a:lnTo>
                  <a:pt x="2772" y="0"/>
                </a:lnTo>
                <a:lnTo>
                  <a:pt x="2772" y="0"/>
                </a:lnTo>
                <a:lnTo>
                  <a:pt x="2774" y="0"/>
                </a:lnTo>
                <a:lnTo>
                  <a:pt x="2774" y="0"/>
                </a:lnTo>
                <a:lnTo>
                  <a:pt x="2778" y="0"/>
                </a:lnTo>
                <a:lnTo>
                  <a:pt x="2778" y="0"/>
                </a:lnTo>
                <a:lnTo>
                  <a:pt x="2778" y="0"/>
                </a:lnTo>
                <a:lnTo>
                  <a:pt x="2778" y="0"/>
                </a:lnTo>
                <a:lnTo>
                  <a:pt x="2780" y="0"/>
                </a:lnTo>
                <a:lnTo>
                  <a:pt x="2780" y="0"/>
                </a:lnTo>
                <a:lnTo>
                  <a:pt x="2784" y="0"/>
                </a:lnTo>
                <a:lnTo>
                  <a:pt x="2784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787" y="0"/>
                </a:lnTo>
                <a:lnTo>
                  <a:pt x="2787" y="0"/>
                </a:lnTo>
                <a:lnTo>
                  <a:pt x="2789" y="0"/>
                </a:lnTo>
                <a:lnTo>
                  <a:pt x="2789" y="0"/>
                </a:lnTo>
                <a:lnTo>
                  <a:pt x="2791" y="0"/>
                </a:lnTo>
                <a:lnTo>
                  <a:pt x="2791" y="0"/>
                </a:lnTo>
                <a:lnTo>
                  <a:pt x="2793" y="0"/>
                </a:lnTo>
                <a:lnTo>
                  <a:pt x="2793" y="0"/>
                </a:lnTo>
                <a:lnTo>
                  <a:pt x="2795" y="0"/>
                </a:lnTo>
                <a:lnTo>
                  <a:pt x="2795" y="0"/>
                </a:lnTo>
                <a:lnTo>
                  <a:pt x="2809" y="0"/>
                </a:lnTo>
                <a:lnTo>
                  <a:pt x="2809" y="0"/>
                </a:lnTo>
                <a:lnTo>
                  <a:pt x="2809" y="0"/>
                </a:lnTo>
                <a:lnTo>
                  <a:pt x="2809" y="0"/>
                </a:lnTo>
                <a:lnTo>
                  <a:pt x="2810" y="0"/>
                </a:lnTo>
                <a:lnTo>
                  <a:pt x="2810" y="0"/>
                </a:lnTo>
                <a:lnTo>
                  <a:pt x="2812" y="0"/>
                </a:lnTo>
                <a:lnTo>
                  <a:pt x="2812" y="0"/>
                </a:lnTo>
                <a:lnTo>
                  <a:pt x="2820" y="0"/>
                </a:lnTo>
                <a:lnTo>
                  <a:pt x="2820" y="0"/>
                </a:lnTo>
                <a:lnTo>
                  <a:pt x="2820" y="0"/>
                </a:lnTo>
                <a:lnTo>
                  <a:pt x="2820" y="0"/>
                </a:lnTo>
                <a:lnTo>
                  <a:pt x="2832" y="0"/>
                </a:lnTo>
                <a:lnTo>
                  <a:pt x="2832" y="0"/>
                </a:lnTo>
                <a:lnTo>
                  <a:pt x="2839" y="0"/>
                </a:lnTo>
                <a:lnTo>
                  <a:pt x="2839" y="0"/>
                </a:lnTo>
                <a:lnTo>
                  <a:pt x="2841" y="0"/>
                </a:lnTo>
                <a:lnTo>
                  <a:pt x="2841" y="0"/>
                </a:lnTo>
                <a:lnTo>
                  <a:pt x="2843" y="0"/>
                </a:lnTo>
                <a:lnTo>
                  <a:pt x="2843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47" y="0"/>
                </a:lnTo>
                <a:lnTo>
                  <a:pt x="2851" y="0"/>
                </a:lnTo>
                <a:lnTo>
                  <a:pt x="2851" y="0"/>
                </a:lnTo>
                <a:lnTo>
                  <a:pt x="2855" y="0"/>
                </a:lnTo>
                <a:lnTo>
                  <a:pt x="2855" y="0"/>
                </a:lnTo>
                <a:lnTo>
                  <a:pt x="2860" y="0"/>
                </a:lnTo>
                <a:lnTo>
                  <a:pt x="2860" y="0"/>
                </a:lnTo>
                <a:lnTo>
                  <a:pt x="2862" y="0"/>
                </a:lnTo>
                <a:lnTo>
                  <a:pt x="2862" y="0"/>
                </a:lnTo>
                <a:lnTo>
                  <a:pt x="2862" y="0"/>
                </a:lnTo>
                <a:lnTo>
                  <a:pt x="2862" y="0"/>
                </a:lnTo>
                <a:lnTo>
                  <a:pt x="2866" y="0"/>
                </a:lnTo>
                <a:lnTo>
                  <a:pt x="2866" y="0"/>
                </a:lnTo>
                <a:lnTo>
                  <a:pt x="2880" y="0"/>
                </a:lnTo>
                <a:lnTo>
                  <a:pt x="2880" y="0"/>
                </a:lnTo>
                <a:lnTo>
                  <a:pt x="2901" y="0"/>
                </a:lnTo>
                <a:lnTo>
                  <a:pt x="2901" y="0"/>
                </a:lnTo>
                <a:lnTo>
                  <a:pt x="2908" y="0"/>
                </a:lnTo>
                <a:lnTo>
                  <a:pt x="2908" y="0"/>
                </a:lnTo>
                <a:lnTo>
                  <a:pt x="2916" y="0"/>
                </a:lnTo>
                <a:lnTo>
                  <a:pt x="2916" y="0"/>
                </a:lnTo>
                <a:lnTo>
                  <a:pt x="2926" y="0"/>
                </a:lnTo>
                <a:lnTo>
                  <a:pt x="2926" y="0"/>
                </a:lnTo>
                <a:lnTo>
                  <a:pt x="2926" y="0"/>
                </a:lnTo>
                <a:lnTo>
                  <a:pt x="2926" y="0"/>
                </a:lnTo>
                <a:lnTo>
                  <a:pt x="2931" y="0"/>
                </a:lnTo>
                <a:lnTo>
                  <a:pt x="2931" y="0"/>
                </a:lnTo>
                <a:lnTo>
                  <a:pt x="2937" y="0"/>
                </a:lnTo>
                <a:lnTo>
                  <a:pt x="2937" y="0"/>
                </a:lnTo>
                <a:lnTo>
                  <a:pt x="2945" y="0"/>
                </a:lnTo>
                <a:lnTo>
                  <a:pt x="2945" y="0"/>
                </a:lnTo>
                <a:lnTo>
                  <a:pt x="2953" y="0"/>
                </a:lnTo>
                <a:lnTo>
                  <a:pt x="2953" y="0"/>
                </a:lnTo>
                <a:lnTo>
                  <a:pt x="2953" y="0"/>
                </a:lnTo>
                <a:lnTo>
                  <a:pt x="2953" y="0"/>
                </a:lnTo>
                <a:lnTo>
                  <a:pt x="2956" y="0"/>
                </a:lnTo>
                <a:lnTo>
                  <a:pt x="2956" y="0"/>
                </a:lnTo>
                <a:lnTo>
                  <a:pt x="2960" y="0"/>
                </a:lnTo>
                <a:lnTo>
                  <a:pt x="2960" y="0"/>
                </a:lnTo>
                <a:lnTo>
                  <a:pt x="2976" y="0"/>
                </a:lnTo>
                <a:lnTo>
                  <a:pt x="2976" y="0"/>
                </a:lnTo>
                <a:lnTo>
                  <a:pt x="2978" y="0"/>
                </a:lnTo>
                <a:lnTo>
                  <a:pt x="2978" y="0"/>
                </a:lnTo>
                <a:lnTo>
                  <a:pt x="2985" y="0"/>
                </a:lnTo>
                <a:lnTo>
                  <a:pt x="2985" y="0"/>
                </a:lnTo>
                <a:lnTo>
                  <a:pt x="2987" y="0"/>
                </a:lnTo>
                <a:lnTo>
                  <a:pt x="2987" y="0"/>
                </a:lnTo>
                <a:lnTo>
                  <a:pt x="2989" y="0"/>
                </a:lnTo>
                <a:lnTo>
                  <a:pt x="2989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</a:path>
            </a:pathLst>
          </a:custGeom>
          <a:noFill/>
          <a:ln cap="rnd" cmpd="sng" w="38100">
            <a:solidFill>
              <a:srgbClr val="2F549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23"/>
          <p:cNvSpPr/>
          <p:nvPr/>
        </p:nvSpPr>
        <p:spPr>
          <a:xfrm>
            <a:off x="2598691" y="3255706"/>
            <a:ext cx="7605806" cy="2036343"/>
          </a:xfrm>
          <a:custGeom>
            <a:rect b="b" l="l" r="r" t="t"/>
            <a:pathLst>
              <a:path extrusionOk="0" h="1229" w="3006">
                <a:moveTo>
                  <a:pt x="0" y="1229"/>
                </a:moveTo>
                <a:lnTo>
                  <a:pt x="0" y="1229"/>
                </a:lnTo>
                <a:lnTo>
                  <a:pt x="0" y="1229"/>
                </a:lnTo>
                <a:lnTo>
                  <a:pt x="0" y="1229"/>
                </a:lnTo>
                <a:lnTo>
                  <a:pt x="0" y="1229"/>
                </a:lnTo>
                <a:lnTo>
                  <a:pt x="2" y="1229"/>
                </a:lnTo>
                <a:lnTo>
                  <a:pt x="2" y="1229"/>
                </a:lnTo>
                <a:lnTo>
                  <a:pt x="2" y="1229"/>
                </a:lnTo>
                <a:lnTo>
                  <a:pt x="2" y="1208"/>
                </a:lnTo>
                <a:lnTo>
                  <a:pt x="2" y="1208"/>
                </a:lnTo>
                <a:lnTo>
                  <a:pt x="2" y="1208"/>
                </a:lnTo>
                <a:lnTo>
                  <a:pt x="6" y="1208"/>
                </a:lnTo>
                <a:lnTo>
                  <a:pt x="6" y="1198"/>
                </a:lnTo>
                <a:lnTo>
                  <a:pt x="6" y="1198"/>
                </a:lnTo>
                <a:lnTo>
                  <a:pt x="6" y="1187"/>
                </a:lnTo>
                <a:lnTo>
                  <a:pt x="10" y="1187"/>
                </a:lnTo>
                <a:lnTo>
                  <a:pt x="10" y="1175"/>
                </a:lnTo>
                <a:lnTo>
                  <a:pt x="54" y="1175"/>
                </a:lnTo>
                <a:lnTo>
                  <a:pt x="54" y="1175"/>
                </a:lnTo>
                <a:lnTo>
                  <a:pt x="131" y="1175"/>
                </a:lnTo>
                <a:lnTo>
                  <a:pt x="131" y="1166"/>
                </a:lnTo>
                <a:lnTo>
                  <a:pt x="170" y="1166"/>
                </a:lnTo>
                <a:lnTo>
                  <a:pt x="170" y="1166"/>
                </a:lnTo>
                <a:lnTo>
                  <a:pt x="171" y="1166"/>
                </a:lnTo>
                <a:lnTo>
                  <a:pt x="171" y="1154"/>
                </a:lnTo>
                <a:lnTo>
                  <a:pt x="177" y="1154"/>
                </a:lnTo>
                <a:lnTo>
                  <a:pt x="177" y="1144"/>
                </a:lnTo>
                <a:lnTo>
                  <a:pt x="241" y="1144"/>
                </a:lnTo>
                <a:lnTo>
                  <a:pt x="241" y="1144"/>
                </a:lnTo>
                <a:lnTo>
                  <a:pt x="254" y="1144"/>
                </a:lnTo>
                <a:lnTo>
                  <a:pt x="254" y="1133"/>
                </a:lnTo>
                <a:lnTo>
                  <a:pt x="300" y="1133"/>
                </a:lnTo>
                <a:lnTo>
                  <a:pt x="300" y="1121"/>
                </a:lnTo>
                <a:lnTo>
                  <a:pt x="306" y="1121"/>
                </a:lnTo>
                <a:lnTo>
                  <a:pt x="306" y="1112"/>
                </a:lnTo>
                <a:lnTo>
                  <a:pt x="362" y="1112"/>
                </a:lnTo>
                <a:lnTo>
                  <a:pt x="362" y="1112"/>
                </a:lnTo>
                <a:lnTo>
                  <a:pt x="383" y="1112"/>
                </a:lnTo>
                <a:lnTo>
                  <a:pt x="383" y="1100"/>
                </a:lnTo>
                <a:lnTo>
                  <a:pt x="385" y="1100"/>
                </a:lnTo>
                <a:lnTo>
                  <a:pt x="385" y="1091"/>
                </a:lnTo>
                <a:lnTo>
                  <a:pt x="387" y="1091"/>
                </a:lnTo>
                <a:lnTo>
                  <a:pt x="387" y="1091"/>
                </a:lnTo>
                <a:lnTo>
                  <a:pt x="412" y="1091"/>
                </a:lnTo>
                <a:lnTo>
                  <a:pt x="412" y="1079"/>
                </a:lnTo>
                <a:lnTo>
                  <a:pt x="415" y="1079"/>
                </a:lnTo>
                <a:lnTo>
                  <a:pt x="415" y="1079"/>
                </a:lnTo>
                <a:lnTo>
                  <a:pt x="433" y="1079"/>
                </a:lnTo>
                <a:lnTo>
                  <a:pt x="433" y="1079"/>
                </a:lnTo>
                <a:lnTo>
                  <a:pt x="467" y="1079"/>
                </a:lnTo>
                <a:lnTo>
                  <a:pt x="467" y="1068"/>
                </a:lnTo>
                <a:lnTo>
                  <a:pt x="469" y="1068"/>
                </a:lnTo>
                <a:lnTo>
                  <a:pt x="469" y="1058"/>
                </a:lnTo>
                <a:lnTo>
                  <a:pt x="517" y="1058"/>
                </a:lnTo>
                <a:lnTo>
                  <a:pt x="517" y="1046"/>
                </a:lnTo>
                <a:lnTo>
                  <a:pt x="581" y="1046"/>
                </a:lnTo>
                <a:lnTo>
                  <a:pt x="581" y="1035"/>
                </a:lnTo>
                <a:lnTo>
                  <a:pt x="615" y="1035"/>
                </a:lnTo>
                <a:lnTo>
                  <a:pt x="615" y="1025"/>
                </a:lnTo>
                <a:lnTo>
                  <a:pt x="632" y="1025"/>
                </a:lnTo>
                <a:lnTo>
                  <a:pt x="632" y="1025"/>
                </a:lnTo>
                <a:lnTo>
                  <a:pt x="634" y="1025"/>
                </a:lnTo>
                <a:lnTo>
                  <a:pt x="634" y="1025"/>
                </a:lnTo>
                <a:lnTo>
                  <a:pt x="659" y="1025"/>
                </a:lnTo>
                <a:lnTo>
                  <a:pt x="659" y="1014"/>
                </a:lnTo>
                <a:lnTo>
                  <a:pt x="665" y="1014"/>
                </a:lnTo>
                <a:lnTo>
                  <a:pt x="665" y="1002"/>
                </a:lnTo>
                <a:lnTo>
                  <a:pt x="669" y="1002"/>
                </a:lnTo>
                <a:lnTo>
                  <a:pt x="669" y="1002"/>
                </a:lnTo>
                <a:lnTo>
                  <a:pt x="686" y="1002"/>
                </a:lnTo>
                <a:lnTo>
                  <a:pt x="686" y="1002"/>
                </a:lnTo>
                <a:lnTo>
                  <a:pt x="694" y="1002"/>
                </a:lnTo>
                <a:lnTo>
                  <a:pt x="694" y="1002"/>
                </a:lnTo>
                <a:lnTo>
                  <a:pt x="707" y="1002"/>
                </a:lnTo>
                <a:lnTo>
                  <a:pt x="707" y="1002"/>
                </a:lnTo>
                <a:lnTo>
                  <a:pt x="707" y="1002"/>
                </a:lnTo>
                <a:lnTo>
                  <a:pt x="707" y="1002"/>
                </a:lnTo>
                <a:lnTo>
                  <a:pt x="717" y="1002"/>
                </a:lnTo>
                <a:lnTo>
                  <a:pt x="717" y="993"/>
                </a:lnTo>
                <a:lnTo>
                  <a:pt x="725" y="993"/>
                </a:lnTo>
                <a:lnTo>
                  <a:pt x="725" y="993"/>
                </a:lnTo>
                <a:lnTo>
                  <a:pt x="728" y="993"/>
                </a:lnTo>
                <a:lnTo>
                  <a:pt x="728" y="981"/>
                </a:lnTo>
                <a:lnTo>
                  <a:pt x="728" y="981"/>
                </a:lnTo>
                <a:lnTo>
                  <a:pt x="728" y="981"/>
                </a:lnTo>
                <a:lnTo>
                  <a:pt x="740" y="981"/>
                </a:lnTo>
                <a:lnTo>
                  <a:pt x="740" y="981"/>
                </a:lnTo>
                <a:lnTo>
                  <a:pt x="746" y="981"/>
                </a:lnTo>
                <a:lnTo>
                  <a:pt x="746" y="981"/>
                </a:lnTo>
                <a:lnTo>
                  <a:pt x="757" y="981"/>
                </a:lnTo>
                <a:lnTo>
                  <a:pt x="757" y="981"/>
                </a:lnTo>
                <a:lnTo>
                  <a:pt x="759" y="981"/>
                </a:lnTo>
                <a:lnTo>
                  <a:pt x="759" y="981"/>
                </a:lnTo>
                <a:lnTo>
                  <a:pt x="759" y="981"/>
                </a:lnTo>
                <a:lnTo>
                  <a:pt x="759" y="981"/>
                </a:lnTo>
                <a:lnTo>
                  <a:pt x="759" y="981"/>
                </a:lnTo>
                <a:lnTo>
                  <a:pt x="759" y="981"/>
                </a:lnTo>
                <a:lnTo>
                  <a:pt x="761" y="981"/>
                </a:lnTo>
                <a:lnTo>
                  <a:pt x="761" y="981"/>
                </a:lnTo>
                <a:lnTo>
                  <a:pt x="765" y="981"/>
                </a:lnTo>
                <a:lnTo>
                  <a:pt x="765" y="981"/>
                </a:lnTo>
                <a:lnTo>
                  <a:pt x="767" y="981"/>
                </a:lnTo>
                <a:lnTo>
                  <a:pt x="767" y="981"/>
                </a:lnTo>
                <a:lnTo>
                  <a:pt x="769" y="981"/>
                </a:lnTo>
                <a:lnTo>
                  <a:pt x="769" y="981"/>
                </a:lnTo>
                <a:lnTo>
                  <a:pt x="773" y="981"/>
                </a:lnTo>
                <a:lnTo>
                  <a:pt x="773" y="981"/>
                </a:lnTo>
                <a:lnTo>
                  <a:pt x="775" y="981"/>
                </a:lnTo>
                <a:lnTo>
                  <a:pt x="775" y="981"/>
                </a:lnTo>
                <a:lnTo>
                  <a:pt x="778" y="981"/>
                </a:lnTo>
                <a:lnTo>
                  <a:pt x="778" y="981"/>
                </a:lnTo>
                <a:lnTo>
                  <a:pt x="780" y="981"/>
                </a:lnTo>
                <a:lnTo>
                  <a:pt x="780" y="981"/>
                </a:lnTo>
                <a:lnTo>
                  <a:pt x="782" y="981"/>
                </a:lnTo>
                <a:lnTo>
                  <a:pt x="782" y="981"/>
                </a:lnTo>
                <a:lnTo>
                  <a:pt x="784" y="981"/>
                </a:lnTo>
                <a:lnTo>
                  <a:pt x="784" y="981"/>
                </a:lnTo>
                <a:lnTo>
                  <a:pt x="784" y="981"/>
                </a:lnTo>
                <a:lnTo>
                  <a:pt x="784" y="981"/>
                </a:lnTo>
                <a:lnTo>
                  <a:pt x="786" y="981"/>
                </a:lnTo>
                <a:lnTo>
                  <a:pt x="786" y="981"/>
                </a:lnTo>
                <a:lnTo>
                  <a:pt x="786" y="981"/>
                </a:lnTo>
                <a:lnTo>
                  <a:pt x="786" y="981"/>
                </a:lnTo>
                <a:lnTo>
                  <a:pt x="792" y="981"/>
                </a:lnTo>
                <a:lnTo>
                  <a:pt x="792" y="981"/>
                </a:lnTo>
                <a:lnTo>
                  <a:pt x="792" y="981"/>
                </a:lnTo>
                <a:lnTo>
                  <a:pt x="792" y="981"/>
                </a:lnTo>
                <a:lnTo>
                  <a:pt x="792" y="981"/>
                </a:lnTo>
                <a:lnTo>
                  <a:pt x="792" y="981"/>
                </a:lnTo>
                <a:lnTo>
                  <a:pt x="794" y="981"/>
                </a:lnTo>
                <a:lnTo>
                  <a:pt x="794" y="981"/>
                </a:lnTo>
                <a:lnTo>
                  <a:pt x="796" y="981"/>
                </a:lnTo>
                <a:lnTo>
                  <a:pt x="796" y="981"/>
                </a:lnTo>
                <a:lnTo>
                  <a:pt x="796" y="981"/>
                </a:lnTo>
                <a:lnTo>
                  <a:pt x="796" y="981"/>
                </a:lnTo>
                <a:lnTo>
                  <a:pt x="798" y="981"/>
                </a:lnTo>
                <a:lnTo>
                  <a:pt x="798" y="981"/>
                </a:lnTo>
                <a:lnTo>
                  <a:pt x="798" y="981"/>
                </a:lnTo>
                <a:lnTo>
                  <a:pt x="798" y="981"/>
                </a:lnTo>
                <a:lnTo>
                  <a:pt x="799" y="981"/>
                </a:lnTo>
                <a:lnTo>
                  <a:pt x="799" y="981"/>
                </a:lnTo>
                <a:lnTo>
                  <a:pt x="799" y="981"/>
                </a:lnTo>
                <a:lnTo>
                  <a:pt x="799" y="981"/>
                </a:lnTo>
                <a:lnTo>
                  <a:pt x="801" y="981"/>
                </a:lnTo>
                <a:lnTo>
                  <a:pt x="801" y="981"/>
                </a:lnTo>
                <a:lnTo>
                  <a:pt x="801" y="981"/>
                </a:lnTo>
                <a:lnTo>
                  <a:pt x="801" y="981"/>
                </a:lnTo>
                <a:lnTo>
                  <a:pt x="801" y="981"/>
                </a:lnTo>
                <a:lnTo>
                  <a:pt x="801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3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5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7" y="981"/>
                </a:lnTo>
                <a:lnTo>
                  <a:pt x="809" y="981"/>
                </a:lnTo>
                <a:lnTo>
                  <a:pt x="809" y="981"/>
                </a:lnTo>
                <a:lnTo>
                  <a:pt x="809" y="981"/>
                </a:lnTo>
                <a:lnTo>
                  <a:pt x="809" y="981"/>
                </a:lnTo>
                <a:lnTo>
                  <a:pt x="809" y="981"/>
                </a:lnTo>
                <a:lnTo>
                  <a:pt x="809" y="981"/>
                </a:lnTo>
                <a:lnTo>
                  <a:pt x="811" y="981"/>
                </a:lnTo>
                <a:lnTo>
                  <a:pt x="811" y="981"/>
                </a:lnTo>
                <a:lnTo>
                  <a:pt x="811" y="981"/>
                </a:lnTo>
                <a:lnTo>
                  <a:pt x="811" y="981"/>
                </a:lnTo>
                <a:lnTo>
                  <a:pt x="813" y="981"/>
                </a:lnTo>
                <a:lnTo>
                  <a:pt x="813" y="981"/>
                </a:lnTo>
                <a:lnTo>
                  <a:pt x="813" y="981"/>
                </a:lnTo>
                <a:lnTo>
                  <a:pt x="813" y="981"/>
                </a:lnTo>
                <a:lnTo>
                  <a:pt x="813" y="981"/>
                </a:lnTo>
                <a:lnTo>
                  <a:pt x="813" y="981"/>
                </a:lnTo>
                <a:lnTo>
                  <a:pt x="813" y="981"/>
                </a:lnTo>
                <a:lnTo>
                  <a:pt x="813" y="970"/>
                </a:lnTo>
                <a:lnTo>
                  <a:pt x="813" y="970"/>
                </a:lnTo>
                <a:lnTo>
                  <a:pt x="813" y="970"/>
                </a:lnTo>
                <a:lnTo>
                  <a:pt x="815" y="970"/>
                </a:lnTo>
                <a:lnTo>
                  <a:pt x="815" y="970"/>
                </a:lnTo>
                <a:lnTo>
                  <a:pt x="815" y="970"/>
                </a:lnTo>
                <a:lnTo>
                  <a:pt x="815" y="970"/>
                </a:lnTo>
                <a:lnTo>
                  <a:pt x="815" y="970"/>
                </a:lnTo>
                <a:lnTo>
                  <a:pt x="815" y="970"/>
                </a:lnTo>
                <a:lnTo>
                  <a:pt x="815" y="970"/>
                </a:lnTo>
                <a:lnTo>
                  <a:pt x="815" y="970"/>
                </a:lnTo>
                <a:lnTo>
                  <a:pt x="817" y="970"/>
                </a:lnTo>
                <a:lnTo>
                  <a:pt x="817" y="970"/>
                </a:lnTo>
                <a:lnTo>
                  <a:pt x="817" y="970"/>
                </a:lnTo>
                <a:lnTo>
                  <a:pt x="817" y="970"/>
                </a:lnTo>
                <a:lnTo>
                  <a:pt x="819" y="970"/>
                </a:lnTo>
                <a:lnTo>
                  <a:pt x="819" y="970"/>
                </a:lnTo>
                <a:lnTo>
                  <a:pt x="819" y="970"/>
                </a:lnTo>
                <a:lnTo>
                  <a:pt x="819" y="970"/>
                </a:lnTo>
                <a:lnTo>
                  <a:pt x="821" y="970"/>
                </a:lnTo>
                <a:lnTo>
                  <a:pt x="821" y="970"/>
                </a:lnTo>
                <a:lnTo>
                  <a:pt x="821" y="970"/>
                </a:lnTo>
                <a:lnTo>
                  <a:pt x="821" y="970"/>
                </a:lnTo>
                <a:lnTo>
                  <a:pt x="821" y="970"/>
                </a:lnTo>
                <a:lnTo>
                  <a:pt x="821" y="970"/>
                </a:lnTo>
                <a:lnTo>
                  <a:pt x="821" y="970"/>
                </a:lnTo>
                <a:lnTo>
                  <a:pt x="821" y="970"/>
                </a:lnTo>
                <a:lnTo>
                  <a:pt x="821" y="970"/>
                </a:lnTo>
                <a:lnTo>
                  <a:pt x="821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3" y="970"/>
                </a:lnTo>
                <a:lnTo>
                  <a:pt x="824" y="970"/>
                </a:lnTo>
                <a:lnTo>
                  <a:pt x="824" y="970"/>
                </a:lnTo>
                <a:lnTo>
                  <a:pt x="826" y="970"/>
                </a:lnTo>
                <a:lnTo>
                  <a:pt x="826" y="970"/>
                </a:lnTo>
                <a:lnTo>
                  <a:pt x="826" y="970"/>
                </a:lnTo>
                <a:lnTo>
                  <a:pt x="826" y="970"/>
                </a:lnTo>
                <a:lnTo>
                  <a:pt x="826" y="970"/>
                </a:lnTo>
                <a:lnTo>
                  <a:pt x="826" y="970"/>
                </a:lnTo>
                <a:lnTo>
                  <a:pt x="828" y="970"/>
                </a:lnTo>
                <a:lnTo>
                  <a:pt x="828" y="970"/>
                </a:lnTo>
                <a:lnTo>
                  <a:pt x="828" y="970"/>
                </a:lnTo>
                <a:lnTo>
                  <a:pt x="828" y="970"/>
                </a:lnTo>
                <a:lnTo>
                  <a:pt x="828" y="970"/>
                </a:lnTo>
                <a:lnTo>
                  <a:pt x="828" y="970"/>
                </a:lnTo>
                <a:lnTo>
                  <a:pt x="828" y="970"/>
                </a:lnTo>
                <a:lnTo>
                  <a:pt x="828" y="970"/>
                </a:lnTo>
                <a:lnTo>
                  <a:pt x="830" y="970"/>
                </a:lnTo>
                <a:lnTo>
                  <a:pt x="830" y="970"/>
                </a:lnTo>
                <a:lnTo>
                  <a:pt x="830" y="970"/>
                </a:lnTo>
                <a:lnTo>
                  <a:pt x="830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2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4" y="970"/>
                </a:lnTo>
                <a:lnTo>
                  <a:pt x="836" y="970"/>
                </a:lnTo>
                <a:lnTo>
                  <a:pt x="836" y="970"/>
                </a:lnTo>
                <a:lnTo>
                  <a:pt x="836" y="970"/>
                </a:lnTo>
                <a:lnTo>
                  <a:pt x="836" y="970"/>
                </a:lnTo>
                <a:lnTo>
                  <a:pt x="836" y="970"/>
                </a:lnTo>
                <a:lnTo>
                  <a:pt x="836" y="956"/>
                </a:lnTo>
                <a:lnTo>
                  <a:pt x="836" y="956"/>
                </a:lnTo>
                <a:lnTo>
                  <a:pt x="836" y="956"/>
                </a:lnTo>
                <a:lnTo>
                  <a:pt x="838" y="956"/>
                </a:lnTo>
                <a:lnTo>
                  <a:pt x="838" y="956"/>
                </a:lnTo>
                <a:lnTo>
                  <a:pt x="838" y="956"/>
                </a:lnTo>
                <a:lnTo>
                  <a:pt x="838" y="956"/>
                </a:lnTo>
                <a:lnTo>
                  <a:pt x="838" y="956"/>
                </a:lnTo>
                <a:lnTo>
                  <a:pt x="838" y="956"/>
                </a:lnTo>
                <a:lnTo>
                  <a:pt x="842" y="956"/>
                </a:lnTo>
                <a:lnTo>
                  <a:pt x="842" y="956"/>
                </a:lnTo>
                <a:lnTo>
                  <a:pt x="842" y="956"/>
                </a:lnTo>
                <a:lnTo>
                  <a:pt x="842" y="956"/>
                </a:lnTo>
                <a:lnTo>
                  <a:pt x="842" y="956"/>
                </a:lnTo>
                <a:lnTo>
                  <a:pt x="842" y="956"/>
                </a:lnTo>
                <a:lnTo>
                  <a:pt x="844" y="956"/>
                </a:lnTo>
                <a:lnTo>
                  <a:pt x="844" y="956"/>
                </a:lnTo>
                <a:lnTo>
                  <a:pt x="844" y="956"/>
                </a:lnTo>
                <a:lnTo>
                  <a:pt x="844" y="956"/>
                </a:lnTo>
                <a:lnTo>
                  <a:pt x="846" y="956"/>
                </a:lnTo>
                <a:lnTo>
                  <a:pt x="846" y="956"/>
                </a:lnTo>
                <a:lnTo>
                  <a:pt x="846" y="956"/>
                </a:lnTo>
                <a:lnTo>
                  <a:pt x="846" y="956"/>
                </a:lnTo>
                <a:lnTo>
                  <a:pt x="846" y="956"/>
                </a:lnTo>
                <a:lnTo>
                  <a:pt x="846" y="956"/>
                </a:lnTo>
                <a:lnTo>
                  <a:pt x="846" y="956"/>
                </a:lnTo>
                <a:lnTo>
                  <a:pt x="846" y="956"/>
                </a:lnTo>
                <a:lnTo>
                  <a:pt x="849" y="956"/>
                </a:lnTo>
                <a:lnTo>
                  <a:pt x="849" y="956"/>
                </a:lnTo>
                <a:lnTo>
                  <a:pt x="849" y="956"/>
                </a:lnTo>
                <a:lnTo>
                  <a:pt x="849" y="956"/>
                </a:lnTo>
                <a:lnTo>
                  <a:pt x="849" y="956"/>
                </a:lnTo>
                <a:lnTo>
                  <a:pt x="849" y="956"/>
                </a:lnTo>
                <a:lnTo>
                  <a:pt x="851" y="956"/>
                </a:lnTo>
                <a:lnTo>
                  <a:pt x="851" y="956"/>
                </a:lnTo>
                <a:lnTo>
                  <a:pt x="851" y="956"/>
                </a:lnTo>
                <a:lnTo>
                  <a:pt x="851" y="956"/>
                </a:lnTo>
                <a:lnTo>
                  <a:pt x="853" y="956"/>
                </a:lnTo>
                <a:lnTo>
                  <a:pt x="853" y="956"/>
                </a:lnTo>
                <a:lnTo>
                  <a:pt x="857" y="956"/>
                </a:lnTo>
                <a:lnTo>
                  <a:pt x="857" y="956"/>
                </a:lnTo>
                <a:lnTo>
                  <a:pt x="859" y="956"/>
                </a:lnTo>
                <a:lnTo>
                  <a:pt x="859" y="956"/>
                </a:lnTo>
                <a:lnTo>
                  <a:pt x="859" y="956"/>
                </a:lnTo>
                <a:lnTo>
                  <a:pt x="859" y="956"/>
                </a:lnTo>
                <a:lnTo>
                  <a:pt x="861" y="956"/>
                </a:lnTo>
                <a:lnTo>
                  <a:pt x="861" y="956"/>
                </a:lnTo>
                <a:lnTo>
                  <a:pt x="863" y="956"/>
                </a:lnTo>
                <a:lnTo>
                  <a:pt x="863" y="956"/>
                </a:lnTo>
                <a:lnTo>
                  <a:pt x="865" y="956"/>
                </a:lnTo>
                <a:lnTo>
                  <a:pt x="865" y="956"/>
                </a:lnTo>
                <a:lnTo>
                  <a:pt x="865" y="956"/>
                </a:lnTo>
                <a:lnTo>
                  <a:pt x="865" y="956"/>
                </a:lnTo>
                <a:lnTo>
                  <a:pt x="865" y="956"/>
                </a:lnTo>
                <a:lnTo>
                  <a:pt x="865" y="956"/>
                </a:lnTo>
                <a:lnTo>
                  <a:pt x="869" y="956"/>
                </a:lnTo>
                <a:lnTo>
                  <a:pt x="869" y="956"/>
                </a:lnTo>
                <a:lnTo>
                  <a:pt x="869" y="956"/>
                </a:lnTo>
                <a:lnTo>
                  <a:pt x="869" y="943"/>
                </a:lnTo>
                <a:lnTo>
                  <a:pt x="871" y="943"/>
                </a:lnTo>
                <a:lnTo>
                  <a:pt x="871" y="943"/>
                </a:lnTo>
                <a:lnTo>
                  <a:pt x="872" y="943"/>
                </a:lnTo>
                <a:lnTo>
                  <a:pt x="872" y="929"/>
                </a:lnTo>
                <a:lnTo>
                  <a:pt x="872" y="929"/>
                </a:lnTo>
                <a:lnTo>
                  <a:pt x="872" y="929"/>
                </a:lnTo>
                <a:lnTo>
                  <a:pt x="880" y="929"/>
                </a:lnTo>
                <a:lnTo>
                  <a:pt x="880" y="929"/>
                </a:lnTo>
                <a:lnTo>
                  <a:pt x="880" y="929"/>
                </a:lnTo>
                <a:lnTo>
                  <a:pt x="880" y="929"/>
                </a:lnTo>
                <a:lnTo>
                  <a:pt x="888" y="929"/>
                </a:lnTo>
                <a:lnTo>
                  <a:pt x="888" y="929"/>
                </a:lnTo>
                <a:lnTo>
                  <a:pt x="890" y="929"/>
                </a:lnTo>
                <a:lnTo>
                  <a:pt x="890" y="929"/>
                </a:lnTo>
                <a:lnTo>
                  <a:pt x="892" y="929"/>
                </a:lnTo>
                <a:lnTo>
                  <a:pt x="892" y="916"/>
                </a:lnTo>
                <a:lnTo>
                  <a:pt x="896" y="916"/>
                </a:lnTo>
                <a:lnTo>
                  <a:pt x="896" y="916"/>
                </a:lnTo>
                <a:lnTo>
                  <a:pt x="897" y="916"/>
                </a:lnTo>
                <a:lnTo>
                  <a:pt x="897" y="916"/>
                </a:lnTo>
                <a:lnTo>
                  <a:pt x="897" y="916"/>
                </a:lnTo>
                <a:lnTo>
                  <a:pt x="897" y="916"/>
                </a:lnTo>
                <a:lnTo>
                  <a:pt x="901" y="916"/>
                </a:lnTo>
                <a:lnTo>
                  <a:pt x="901" y="916"/>
                </a:lnTo>
                <a:lnTo>
                  <a:pt x="903" y="916"/>
                </a:lnTo>
                <a:lnTo>
                  <a:pt x="903" y="916"/>
                </a:lnTo>
                <a:lnTo>
                  <a:pt x="911" y="916"/>
                </a:lnTo>
                <a:lnTo>
                  <a:pt x="911" y="916"/>
                </a:lnTo>
                <a:lnTo>
                  <a:pt x="917" y="916"/>
                </a:lnTo>
                <a:lnTo>
                  <a:pt x="917" y="916"/>
                </a:lnTo>
                <a:lnTo>
                  <a:pt x="917" y="916"/>
                </a:lnTo>
                <a:lnTo>
                  <a:pt x="917" y="916"/>
                </a:lnTo>
                <a:lnTo>
                  <a:pt x="919" y="916"/>
                </a:lnTo>
                <a:lnTo>
                  <a:pt x="919" y="902"/>
                </a:lnTo>
                <a:lnTo>
                  <a:pt x="922" y="902"/>
                </a:lnTo>
                <a:lnTo>
                  <a:pt x="922" y="902"/>
                </a:lnTo>
                <a:lnTo>
                  <a:pt x="928" y="902"/>
                </a:lnTo>
                <a:lnTo>
                  <a:pt x="928" y="889"/>
                </a:lnTo>
                <a:lnTo>
                  <a:pt x="930" y="889"/>
                </a:lnTo>
                <a:lnTo>
                  <a:pt x="930" y="889"/>
                </a:lnTo>
                <a:lnTo>
                  <a:pt x="947" y="889"/>
                </a:lnTo>
                <a:lnTo>
                  <a:pt x="947" y="889"/>
                </a:lnTo>
                <a:lnTo>
                  <a:pt x="949" y="889"/>
                </a:lnTo>
                <a:lnTo>
                  <a:pt x="949" y="875"/>
                </a:lnTo>
                <a:lnTo>
                  <a:pt x="976" y="875"/>
                </a:lnTo>
                <a:lnTo>
                  <a:pt x="976" y="875"/>
                </a:lnTo>
                <a:lnTo>
                  <a:pt x="980" y="875"/>
                </a:lnTo>
                <a:lnTo>
                  <a:pt x="980" y="862"/>
                </a:lnTo>
                <a:lnTo>
                  <a:pt x="980" y="862"/>
                </a:lnTo>
                <a:lnTo>
                  <a:pt x="980" y="849"/>
                </a:lnTo>
                <a:lnTo>
                  <a:pt x="984" y="849"/>
                </a:lnTo>
                <a:lnTo>
                  <a:pt x="984" y="849"/>
                </a:lnTo>
                <a:lnTo>
                  <a:pt x="988" y="849"/>
                </a:lnTo>
                <a:lnTo>
                  <a:pt x="988" y="849"/>
                </a:lnTo>
                <a:lnTo>
                  <a:pt x="990" y="849"/>
                </a:lnTo>
                <a:lnTo>
                  <a:pt x="990" y="849"/>
                </a:lnTo>
                <a:lnTo>
                  <a:pt x="997" y="849"/>
                </a:lnTo>
                <a:lnTo>
                  <a:pt x="997" y="833"/>
                </a:lnTo>
                <a:lnTo>
                  <a:pt x="1001" y="833"/>
                </a:lnTo>
                <a:lnTo>
                  <a:pt x="1001" y="833"/>
                </a:lnTo>
                <a:lnTo>
                  <a:pt x="1003" y="833"/>
                </a:lnTo>
                <a:lnTo>
                  <a:pt x="1003" y="833"/>
                </a:lnTo>
                <a:lnTo>
                  <a:pt x="1017" y="833"/>
                </a:lnTo>
                <a:lnTo>
                  <a:pt x="1017" y="833"/>
                </a:lnTo>
                <a:lnTo>
                  <a:pt x="1024" y="833"/>
                </a:lnTo>
                <a:lnTo>
                  <a:pt x="1024" y="833"/>
                </a:lnTo>
                <a:lnTo>
                  <a:pt x="1026" y="833"/>
                </a:lnTo>
                <a:lnTo>
                  <a:pt x="1026" y="833"/>
                </a:lnTo>
                <a:lnTo>
                  <a:pt x="1030" y="833"/>
                </a:lnTo>
                <a:lnTo>
                  <a:pt x="1030" y="833"/>
                </a:lnTo>
                <a:lnTo>
                  <a:pt x="1032" y="833"/>
                </a:lnTo>
                <a:lnTo>
                  <a:pt x="1032" y="833"/>
                </a:lnTo>
                <a:lnTo>
                  <a:pt x="1032" y="833"/>
                </a:lnTo>
                <a:lnTo>
                  <a:pt x="1032" y="833"/>
                </a:lnTo>
                <a:lnTo>
                  <a:pt x="1032" y="833"/>
                </a:lnTo>
                <a:lnTo>
                  <a:pt x="1032" y="833"/>
                </a:lnTo>
                <a:lnTo>
                  <a:pt x="1034" y="833"/>
                </a:lnTo>
                <a:lnTo>
                  <a:pt x="1034" y="833"/>
                </a:lnTo>
                <a:lnTo>
                  <a:pt x="1034" y="833"/>
                </a:lnTo>
                <a:lnTo>
                  <a:pt x="1034" y="833"/>
                </a:lnTo>
                <a:lnTo>
                  <a:pt x="1034" y="833"/>
                </a:lnTo>
                <a:lnTo>
                  <a:pt x="1034" y="833"/>
                </a:lnTo>
                <a:lnTo>
                  <a:pt x="1038" y="833"/>
                </a:lnTo>
                <a:lnTo>
                  <a:pt x="1038" y="820"/>
                </a:lnTo>
                <a:lnTo>
                  <a:pt x="1038" y="820"/>
                </a:lnTo>
                <a:lnTo>
                  <a:pt x="1038" y="820"/>
                </a:lnTo>
                <a:lnTo>
                  <a:pt x="1040" y="820"/>
                </a:lnTo>
                <a:lnTo>
                  <a:pt x="1040" y="820"/>
                </a:lnTo>
                <a:lnTo>
                  <a:pt x="1040" y="820"/>
                </a:lnTo>
                <a:lnTo>
                  <a:pt x="1040" y="820"/>
                </a:lnTo>
                <a:lnTo>
                  <a:pt x="1043" y="820"/>
                </a:lnTo>
                <a:lnTo>
                  <a:pt x="1043" y="820"/>
                </a:lnTo>
                <a:lnTo>
                  <a:pt x="1043" y="820"/>
                </a:lnTo>
                <a:lnTo>
                  <a:pt x="1043" y="820"/>
                </a:lnTo>
                <a:lnTo>
                  <a:pt x="1045" y="820"/>
                </a:lnTo>
                <a:lnTo>
                  <a:pt x="1045" y="820"/>
                </a:lnTo>
                <a:lnTo>
                  <a:pt x="1045" y="820"/>
                </a:lnTo>
                <a:lnTo>
                  <a:pt x="1045" y="820"/>
                </a:lnTo>
                <a:lnTo>
                  <a:pt x="1045" y="820"/>
                </a:lnTo>
                <a:lnTo>
                  <a:pt x="1045" y="820"/>
                </a:lnTo>
                <a:lnTo>
                  <a:pt x="1045" y="820"/>
                </a:lnTo>
                <a:lnTo>
                  <a:pt x="1045" y="820"/>
                </a:lnTo>
                <a:lnTo>
                  <a:pt x="1053" y="820"/>
                </a:lnTo>
                <a:lnTo>
                  <a:pt x="1053" y="820"/>
                </a:lnTo>
                <a:lnTo>
                  <a:pt x="1055" y="820"/>
                </a:lnTo>
                <a:lnTo>
                  <a:pt x="1055" y="820"/>
                </a:lnTo>
                <a:lnTo>
                  <a:pt x="1066" y="820"/>
                </a:lnTo>
                <a:lnTo>
                  <a:pt x="1066" y="820"/>
                </a:lnTo>
                <a:lnTo>
                  <a:pt x="1070" y="820"/>
                </a:lnTo>
                <a:lnTo>
                  <a:pt x="1070" y="820"/>
                </a:lnTo>
                <a:lnTo>
                  <a:pt x="1072" y="820"/>
                </a:lnTo>
                <a:lnTo>
                  <a:pt x="1072" y="820"/>
                </a:lnTo>
                <a:lnTo>
                  <a:pt x="1103" y="820"/>
                </a:lnTo>
                <a:lnTo>
                  <a:pt x="1103" y="820"/>
                </a:lnTo>
                <a:lnTo>
                  <a:pt x="1109" y="820"/>
                </a:lnTo>
                <a:lnTo>
                  <a:pt x="1109" y="804"/>
                </a:lnTo>
                <a:lnTo>
                  <a:pt x="1113" y="804"/>
                </a:lnTo>
                <a:lnTo>
                  <a:pt x="1113" y="804"/>
                </a:lnTo>
                <a:lnTo>
                  <a:pt x="1116" y="804"/>
                </a:lnTo>
                <a:lnTo>
                  <a:pt x="1116" y="804"/>
                </a:lnTo>
                <a:lnTo>
                  <a:pt x="1126" y="804"/>
                </a:lnTo>
                <a:lnTo>
                  <a:pt x="1126" y="804"/>
                </a:lnTo>
                <a:lnTo>
                  <a:pt x="1130" y="804"/>
                </a:lnTo>
                <a:lnTo>
                  <a:pt x="1130" y="791"/>
                </a:lnTo>
                <a:lnTo>
                  <a:pt x="1132" y="791"/>
                </a:lnTo>
                <a:lnTo>
                  <a:pt x="1132" y="791"/>
                </a:lnTo>
                <a:lnTo>
                  <a:pt x="1149" y="791"/>
                </a:lnTo>
                <a:lnTo>
                  <a:pt x="1149" y="776"/>
                </a:lnTo>
                <a:lnTo>
                  <a:pt x="1149" y="776"/>
                </a:lnTo>
                <a:lnTo>
                  <a:pt x="1149" y="776"/>
                </a:lnTo>
                <a:lnTo>
                  <a:pt x="1159" y="776"/>
                </a:lnTo>
                <a:lnTo>
                  <a:pt x="1159" y="776"/>
                </a:lnTo>
                <a:lnTo>
                  <a:pt x="1180" y="776"/>
                </a:lnTo>
                <a:lnTo>
                  <a:pt x="1180" y="776"/>
                </a:lnTo>
                <a:lnTo>
                  <a:pt x="1186" y="776"/>
                </a:lnTo>
                <a:lnTo>
                  <a:pt x="1186" y="776"/>
                </a:lnTo>
                <a:lnTo>
                  <a:pt x="1189" y="776"/>
                </a:lnTo>
                <a:lnTo>
                  <a:pt x="1189" y="776"/>
                </a:lnTo>
                <a:lnTo>
                  <a:pt x="1193" y="776"/>
                </a:lnTo>
                <a:lnTo>
                  <a:pt x="1193" y="776"/>
                </a:lnTo>
                <a:lnTo>
                  <a:pt x="1195" y="776"/>
                </a:lnTo>
                <a:lnTo>
                  <a:pt x="1195" y="762"/>
                </a:lnTo>
                <a:lnTo>
                  <a:pt x="1201" y="762"/>
                </a:lnTo>
                <a:lnTo>
                  <a:pt x="1201" y="762"/>
                </a:lnTo>
                <a:lnTo>
                  <a:pt x="1211" y="762"/>
                </a:lnTo>
                <a:lnTo>
                  <a:pt x="1211" y="747"/>
                </a:lnTo>
                <a:lnTo>
                  <a:pt x="1211" y="747"/>
                </a:lnTo>
                <a:lnTo>
                  <a:pt x="1211" y="747"/>
                </a:lnTo>
                <a:lnTo>
                  <a:pt x="1212" y="747"/>
                </a:lnTo>
                <a:lnTo>
                  <a:pt x="1212" y="747"/>
                </a:lnTo>
                <a:lnTo>
                  <a:pt x="1216" y="747"/>
                </a:lnTo>
                <a:lnTo>
                  <a:pt x="1216" y="747"/>
                </a:lnTo>
                <a:lnTo>
                  <a:pt x="1222" y="747"/>
                </a:lnTo>
                <a:lnTo>
                  <a:pt x="1222" y="747"/>
                </a:lnTo>
                <a:lnTo>
                  <a:pt x="1224" y="747"/>
                </a:lnTo>
                <a:lnTo>
                  <a:pt x="1224" y="747"/>
                </a:lnTo>
                <a:lnTo>
                  <a:pt x="1226" y="747"/>
                </a:lnTo>
                <a:lnTo>
                  <a:pt x="1226" y="747"/>
                </a:lnTo>
                <a:lnTo>
                  <a:pt x="1226" y="747"/>
                </a:lnTo>
                <a:lnTo>
                  <a:pt x="1226" y="747"/>
                </a:lnTo>
                <a:lnTo>
                  <a:pt x="1228" y="747"/>
                </a:lnTo>
                <a:lnTo>
                  <a:pt x="1228" y="747"/>
                </a:lnTo>
                <a:lnTo>
                  <a:pt x="1230" y="747"/>
                </a:lnTo>
                <a:lnTo>
                  <a:pt x="1230" y="747"/>
                </a:lnTo>
                <a:lnTo>
                  <a:pt x="1230" y="747"/>
                </a:lnTo>
                <a:lnTo>
                  <a:pt x="1230" y="747"/>
                </a:lnTo>
                <a:lnTo>
                  <a:pt x="1232" y="747"/>
                </a:lnTo>
                <a:lnTo>
                  <a:pt x="1232" y="747"/>
                </a:lnTo>
                <a:lnTo>
                  <a:pt x="1232" y="747"/>
                </a:lnTo>
                <a:lnTo>
                  <a:pt x="1232" y="747"/>
                </a:lnTo>
                <a:lnTo>
                  <a:pt x="1232" y="747"/>
                </a:lnTo>
                <a:lnTo>
                  <a:pt x="1232" y="747"/>
                </a:lnTo>
                <a:lnTo>
                  <a:pt x="1232" y="747"/>
                </a:lnTo>
                <a:lnTo>
                  <a:pt x="1232" y="747"/>
                </a:lnTo>
                <a:lnTo>
                  <a:pt x="1232" y="747"/>
                </a:lnTo>
                <a:lnTo>
                  <a:pt x="1232" y="747"/>
                </a:lnTo>
                <a:lnTo>
                  <a:pt x="1234" y="747"/>
                </a:lnTo>
                <a:lnTo>
                  <a:pt x="1234" y="747"/>
                </a:lnTo>
                <a:lnTo>
                  <a:pt x="1234" y="747"/>
                </a:lnTo>
                <a:lnTo>
                  <a:pt x="1234" y="747"/>
                </a:lnTo>
                <a:lnTo>
                  <a:pt x="1235" y="747"/>
                </a:lnTo>
                <a:lnTo>
                  <a:pt x="1235" y="747"/>
                </a:lnTo>
                <a:lnTo>
                  <a:pt x="1237" y="747"/>
                </a:lnTo>
                <a:lnTo>
                  <a:pt x="1237" y="747"/>
                </a:lnTo>
                <a:lnTo>
                  <a:pt x="1239" y="747"/>
                </a:lnTo>
                <a:lnTo>
                  <a:pt x="1239" y="731"/>
                </a:lnTo>
                <a:lnTo>
                  <a:pt x="1239" y="731"/>
                </a:lnTo>
                <a:lnTo>
                  <a:pt x="1239" y="731"/>
                </a:lnTo>
                <a:lnTo>
                  <a:pt x="1239" y="731"/>
                </a:lnTo>
                <a:lnTo>
                  <a:pt x="1239" y="731"/>
                </a:lnTo>
                <a:lnTo>
                  <a:pt x="1241" y="731"/>
                </a:lnTo>
                <a:lnTo>
                  <a:pt x="1241" y="731"/>
                </a:lnTo>
                <a:lnTo>
                  <a:pt x="1245" y="731"/>
                </a:lnTo>
                <a:lnTo>
                  <a:pt x="1245" y="731"/>
                </a:lnTo>
                <a:lnTo>
                  <a:pt x="1249" y="731"/>
                </a:lnTo>
                <a:lnTo>
                  <a:pt x="1249" y="731"/>
                </a:lnTo>
                <a:lnTo>
                  <a:pt x="1251" y="731"/>
                </a:lnTo>
                <a:lnTo>
                  <a:pt x="1251" y="716"/>
                </a:lnTo>
                <a:lnTo>
                  <a:pt x="1255" y="716"/>
                </a:lnTo>
                <a:lnTo>
                  <a:pt x="1255" y="716"/>
                </a:lnTo>
                <a:lnTo>
                  <a:pt x="1255" y="716"/>
                </a:lnTo>
                <a:lnTo>
                  <a:pt x="1255" y="716"/>
                </a:lnTo>
                <a:lnTo>
                  <a:pt x="1262" y="716"/>
                </a:lnTo>
                <a:lnTo>
                  <a:pt x="1262" y="716"/>
                </a:lnTo>
                <a:lnTo>
                  <a:pt x="1262" y="716"/>
                </a:lnTo>
                <a:lnTo>
                  <a:pt x="1262" y="716"/>
                </a:lnTo>
                <a:lnTo>
                  <a:pt x="1264" y="716"/>
                </a:lnTo>
                <a:lnTo>
                  <a:pt x="1264" y="716"/>
                </a:lnTo>
                <a:lnTo>
                  <a:pt x="1268" y="716"/>
                </a:lnTo>
                <a:lnTo>
                  <a:pt x="1268" y="716"/>
                </a:lnTo>
                <a:lnTo>
                  <a:pt x="1270" y="716"/>
                </a:lnTo>
                <a:lnTo>
                  <a:pt x="1270" y="716"/>
                </a:lnTo>
                <a:lnTo>
                  <a:pt x="1270" y="716"/>
                </a:lnTo>
                <a:lnTo>
                  <a:pt x="1270" y="716"/>
                </a:lnTo>
                <a:lnTo>
                  <a:pt x="1270" y="716"/>
                </a:lnTo>
                <a:lnTo>
                  <a:pt x="1270" y="716"/>
                </a:lnTo>
                <a:lnTo>
                  <a:pt x="1272" y="716"/>
                </a:lnTo>
                <a:lnTo>
                  <a:pt x="1272" y="716"/>
                </a:lnTo>
                <a:lnTo>
                  <a:pt x="1274" y="716"/>
                </a:lnTo>
                <a:lnTo>
                  <a:pt x="1274" y="716"/>
                </a:lnTo>
                <a:lnTo>
                  <a:pt x="1285" y="716"/>
                </a:lnTo>
                <a:lnTo>
                  <a:pt x="1285" y="716"/>
                </a:lnTo>
                <a:lnTo>
                  <a:pt x="1295" y="716"/>
                </a:lnTo>
                <a:lnTo>
                  <a:pt x="1295" y="716"/>
                </a:lnTo>
                <a:lnTo>
                  <a:pt x="1297" y="716"/>
                </a:lnTo>
                <a:lnTo>
                  <a:pt x="1297" y="716"/>
                </a:lnTo>
                <a:lnTo>
                  <a:pt x="1301" y="716"/>
                </a:lnTo>
                <a:lnTo>
                  <a:pt x="1301" y="716"/>
                </a:lnTo>
                <a:lnTo>
                  <a:pt x="1305" y="716"/>
                </a:lnTo>
                <a:lnTo>
                  <a:pt x="1305" y="716"/>
                </a:lnTo>
                <a:lnTo>
                  <a:pt x="1308" y="716"/>
                </a:lnTo>
                <a:lnTo>
                  <a:pt x="1308" y="716"/>
                </a:lnTo>
                <a:lnTo>
                  <a:pt x="1310" y="716"/>
                </a:lnTo>
                <a:lnTo>
                  <a:pt x="1310" y="716"/>
                </a:lnTo>
                <a:lnTo>
                  <a:pt x="1314" y="716"/>
                </a:lnTo>
                <a:lnTo>
                  <a:pt x="1314" y="716"/>
                </a:lnTo>
                <a:lnTo>
                  <a:pt x="1316" y="716"/>
                </a:lnTo>
                <a:lnTo>
                  <a:pt x="1316" y="716"/>
                </a:lnTo>
                <a:lnTo>
                  <a:pt x="1322" y="716"/>
                </a:lnTo>
                <a:lnTo>
                  <a:pt x="1322" y="716"/>
                </a:lnTo>
                <a:lnTo>
                  <a:pt x="1341" y="716"/>
                </a:lnTo>
                <a:lnTo>
                  <a:pt x="1341" y="701"/>
                </a:lnTo>
                <a:lnTo>
                  <a:pt x="1362" y="701"/>
                </a:lnTo>
                <a:lnTo>
                  <a:pt x="1362" y="701"/>
                </a:lnTo>
                <a:lnTo>
                  <a:pt x="1368" y="701"/>
                </a:lnTo>
                <a:lnTo>
                  <a:pt x="1368" y="701"/>
                </a:lnTo>
                <a:lnTo>
                  <a:pt x="1372" y="701"/>
                </a:lnTo>
                <a:lnTo>
                  <a:pt x="1372" y="701"/>
                </a:lnTo>
                <a:lnTo>
                  <a:pt x="1391" y="701"/>
                </a:lnTo>
                <a:lnTo>
                  <a:pt x="1391" y="701"/>
                </a:lnTo>
                <a:lnTo>
                  <a:pt x="1401" y="701"/>
                </a:lnTo>
                <a:lnTo>
                  <a:pt x="1401" y="701"/>
                </a:lnTo>
                <a:lnTo>
                  <a:pt x="1405" y="701"/>
                </a:lnTo>
                <a:lnTo>
                  <a:pt x="1405" y="701"/>
                </a:lnTo>
                <a:lnTo>
                  <a:pt x="1405" y="701"/>
                </a:lnTo>
                <a:lnTo>
                  <a:pt x="1405" y="701"/>
                </a:lnTo>
                <a:lnTo>
                  <a:pt x="1414" y="701"/>
                </a:lnTo>
                <a:lnTo>
                  <a:pt x="1414" y="701"/>
                </a:lnTo>
                <a:lnTo>
                  <a:pt x="1416" y="701"/>
                </a:lnTo>
                <a:lnTo>
                  <a:pt x="1416" y="701"/>
                </a:lnTo>
                <a:lnTo>
                  <a:pt x="1416" y="701"/>
                </a:lnTo>
                <a:lnTo>
                  <a:pt x="1416" y="701"/>
                </a:lnTo>
                <a:lnTo>
                  <a:pt x="1416" y="701"/>
                </a:lnTo>
                <a:lnTo>
                  <a:pt x="1416" y="701"/>
                </a:lnTo>
                <a:lnTo>
                  <a:pt x="1420" y="701"/>
                </a:lnTo>
                <a:lnTo>
                  <a:pt x="1420" y="701"/>
                </a:lnTo>
                <a:lnTo>
                  <a:pt x="1420" y="701"/>
                </a:lnTo>
                <a:lnTo>
                  <a:pt x="1420" y="701"/>
                </a:lnTo>
                <a:lnTo>
                  <a:pt x="1424" y="701"/>
                </a:lnTo>
                <a:lnTo>
                  <a:pt x="1424" y="701"/>
                </a:lnTo>
                <a:lnTo>
                  <a:pt x="1428" y="701"/>
                </a:lnTo>
                <a:lnTo>
                  <a:pt x="1428" y="701"/>
                </a:lnTo>
                <a:lnTo>
                  <a:pt x="1428" y="701"/>
                </a:lnTo>
                <a:lnTo>
                  <a:pt x="1428" y="701"/>
                </a:lnTo>
                <a:lnTo>
                  <a:pt x="1431" y="701"/>
                </a:lnTo>
                <a:lnTo>
                  <a:pt x="1431" y="701"/>
                </a:lnTo>
                <a:lnTo>
                  <a:pt x="1433" y="701"/>
                </a:lnTo>
                <a:lnTo>
                  <a:pt x="1433" y="701"/>
                </a:lnTo>
                <a:lnTo>
                  <a:pt x="1435" y="701"/>
                </a:lnTo>
                <a:lnTo>
                  <a:pt x="1435" y="701"/>
                </a:lnTo>
                <a:lnTo>
                  <a:pt x="1435" y="701"/>
                </a:lnTo>
                <a:lnTo>
                  <a:pt x="1435" y="701"/>
                </a:lnTo>
                <a:lnTo>
                  <a:pt x="1437" y="701"/>
                </a:lnTo>
                <a:lnTo>
                  <a:pt x="1437" y="701"/>
                </a:lnTo>
                <a:lnTo>
                  <a:pt x="1437" y="701"/>
                </a:lnTo>
                <a:lnTo>
                  <a:pt x="1437" y="701"/>
                </a:lnTo>
                <a:lnTo>
                  <a:pt x="1439" y="701"/>
                </a:lnTo>
                <a:lnTo>
                  <a:pt x="1439" y="701"/>
                </a:lnTo>
                <a:lnTo>
                  <a:pt x="1441" y="701"/>
                </a:lnTo>
                <a:lnTo>
                  <a:pt x="1441" y="701"/>
                </a:lnTo>
                <a:lnTo>
                  <a:pt x="1443" y="701"/>
                </a:lnTo>
                <a:lnTo>
                  <a:pt x="1443" y="701"/>
                </a:lnTo>
                <a:lnTo>
                  <a:pt x="1443" y="701"/>
                </a:lnTo>
                <a:lnTo>
                  <a:pt x="1443" y="701"/>
                </a:lnTo>
                <a:lnTo>
                  <a:pt x="1443" y="701"/>
                </a:lnTo>
                <a:lnTo>
                  <a:pt x="1443" y="701"/>
                </a:lnTo>
                <a:lnTo>
                  <a:pt x="1447" y="701"/>
                </a:lnTo>
                <a:lnTo>
                  <a:pt x="1447" y="701"/>
                </a:lnTo>
                <a:lnTo>
                  <a:pt x="1449" y="701"/>
                </a:lnTo>
                <a:lnTo>
                  <a:pt x="1449" y="701"/>
                </a:lnTo>
                <a:lnTo>
                  <a:pt x="1449" y="701"/>
                </a:lnTo>
                <a:lnTo>
                  <a:pt x="1449" y="701"/>
                </a:lnTo>
                <a:lnTo>
                  <a:pt x="1451" y="701"/>
                </a:lnTo>
                <a:lnTo>
                  <a:pt x="1451" y="701"/>
                </a:lnTo>
                <a:lnTo>
                  <a:pt x="1453" y="701"/>
                </a:lnTo>
                <a:lnTo>
                  <a:pt x="1453" y="701"/>
                </a:lnTo>
                <a:lnTo>
                  <a:pt x="1453" y="701"/>
                </a:lnTo>
                <a:lnTo>
                  <a:pt x="1453" y="701"/>
                </a:lnTo>
                <a:lnTo>
                  <a:pt x="1454" y="701"/>
                </a:lnTo>
                <a:lnTo>
                  <a:pt x="1454" y="701"/>
                </a:lnTo>
                <a:lnTo>
                  <a:pt x="1454" y="701"/>
                </a:lnTo>
                <a:lnTo>
                  <a:pt x="1454" y="701"/>
                </a:lnTo>
                <a:lnTo>
                  <a:pt x="1460" y="701"/>
                </a:lnTo>
                <a:lnTo>
                  <a:pt x="1460" y="701"/>
                </a:lnTo>
                <a:lnTo>
                  <a:pt x="1464" y="701"/>
                </a:lnTo>
                <a:lnTo>
                  <a:pt x="1464" y="683"/>
                </a:lnTo>
                <a:lnTo>
                  <a:pt x="1466" y="683"/>
                </a:lnTo>
                <a:lnTo>
                  <a:pt x="1466" y="683"/>
                </a:lnTo>
                <a:lnTo>
                  <a:pt x="1468" y="683"/>
                </a:lnTo>
                <a:lnTo>
                  <a:pt x="1468" y="683"/>
                </a:lnTo>
                <a:lnTo>
                  <a:pt x="1470" y="683"/>
                </a:lnTo>
                <a:lnTo>
                  <a:pt x="1470" y="683"/>
                </a:lnTo>
                <a:lnTo>
                  <a:pt x="1470" y="683"/>
                </a:lnTo>
                <a:lnTo>
                  <a:pt x="1470" y="683"/>
                </a:lnTo>
                <a:lnTo>
                  <a:pt x="1476" y="683"/>
                </a:lnTo>
                <a:lnTo>
                  <a:pt x="1476" y="683"/>
                </a:lnTo>
                <a:lnTo>
                  <a:pt x="1479" y="683"/>
                </a:lnTo>
                <a:lnTo>
                  <a:pt x="1479" y="683"/>
                </a:lnTo>
                <a:lnTo>
                  <a:pt x="1481" y="683"/>
                </a:lnTo>
                <a:lnTo>
                  <a:pt x="1481" y="666"/>
                </a:lnTo>
                <a:lnTo>
                  <a:pt x="1483" y="666"/>
                </a:lnTo>
                <a:lnTo>
                  <a:pt x="1483" y="666"/>
                </a:lnTo>
                <a:lnTo>
                  <a:pt x="1493" y="666"/>
                </a:lnTo>
                <a:lnTo>
                  <a:pt x="1493" y="666"/>
                </a:lnTo>
                <a:lnTo>
                  <a:pt x="1497" y="666"/>
                </a:lnTo>
                <a:lnTo>
                  <a:pt x="1497" y="666"/>
                </a:lnTo>
                <a:lnTo>
                  <a:pt x="1499" y="666"/>
                </a:lnTo>
                <a:lnTo>
                  <a:pt x="1499" y="666"/>
                </a:lnTo>
                <a:lnTo>
                  <a:pt x="1504" y="666"/>
                </a:lnTo>
                <a:lnTo>
                  <a:pt x="1504" y="666"/>
                </a:lnTo>
                <a:lnTo>
                  <a:pt x="1508" y="666"/>
                </a:lnTo>
                <a:lnTo>
                  <a:pt x="1508" y="666"/>
                </a:lnTo>
                <a:lnTo>
                  <a:pt x="1516" y="666"/>
                </a:lnTo>
                <a:lnTo>
                  <a:pt x="1516" y="666"/>
                </a:lnTo>
                <a:lnTo>
                  <a:pt x="1520" y="666"/>
                </a:lnTo>
                <a:lnTo>
                  <a:pt x="1520" y="666"/>
                </a:lnTo>
                <a:lnTo>
                  <a:pt x="1529" y="666"/>
                </a:lnTo>
                <a:lnTo>
                  <a:pt x="1529" y="647"/>
                </a:lnTo>
                <a:lnTo>
                  <a:pt x="1529" y="647"/>
                </a:lnTo>
                <a:lnTo>
                  <a:pt x="1529" y="647"/>
                </a:lnTo>
                <a:lnTo>
                  <a:pt x="1537" y="647"/>
                </a:lnTo>
                <a:lnTo>
                  <a:pt x="1537" y="647"/>
                </a:lnTo>
                <a:lnTo>
                  <a:pt x="1549" y="647"/>
                </a:lnTo>
                <a:lnTo>
                  <a:pt x="1549" y="647"/>
                </a:lnTo>
                <a:lnTo>
                  <a:pt x="1552" y="647"/>
                </a:lnTo>
                <a:lnTo>
                  <a:pt x="1552" y="647"/>
                </a:lnTo>
                <a:lnTo>
                  <a:pt x="1554" y="647"/>
                </a:lnTo>
                <a:lnTo>
                  <a:pt x="1554" y="647"/>
                </a:lnTo>
                <a:lnTo>
                  <a:pt x="1575" y="647"/>
                </a:lnTo>
                <a:lnTo>
                  <a:pt x="1575" y="647"/>
                </a:lnTo>
                <a:lnTo>
                  <a:pt x="1579" y="647"/>
                </a:lnTo>
                <a:lnTo>
                  <a:pt x="1579" y="647"/>
                </a:lnTo>
                <a:lnTo>
                  <a:pt x="1579" y="647"/>
                </a:lnTo>
                <a:lnTo>
                  <a:pt x="1579" y="647"/>
                </a:lnTo>
                <a:lnTo>
                  <a:pt x="1579" y="647"/>
                </a:lnTo>
                <a:lnTo>
                  <a:pt x="1579" y="647"/>
                </a:lnTo>
                <a:lnTo>
                  <a:pt x="1581" y="647"/>
                </a:lnTo>
                <a:lnTo>
                  <a:pt x="1581" y="630"/>
                </a:lnTo>
                <a:lnTo>
                  <a:pt x="1581" y="630"/>
                </a:lnTo>
                <a:lnTo>
                  <a:pt x="1581" y="630"/>
                </a:lnTo>
                <a:lnTo>
                  <a:pt x="1585" y="630"/>
                </a:lnTo>
                <a:lnTo>
                  <a:pt x="1585" y="630"/>
                </a:lnTo>
                <a:lnTo>
                  <a:pt x="1591" y="630"/>
                </a:lnTo>
                <a:lnTo>
                  <a:pt x="1591" y="630"/>
                </a:lnTo>
                <a:lnTo>
                  <a:pt x="1598" y="630"/>
                </a:lnTo>
                <a:lnTo>
                  <a:pt x="1598" y="630"/>
                </a:lnTo>
                <a:lnTo>
                  <a:pt x="1598" y="630"/>
                </a:lnTo>
                <a:lnTo>
                  <a:pt x="1598" y="630"/>
                </a:lnTo>
                <a:lnTo>
                  <a:pt x="1600" y="630"/>
                </a:lnTo>
                <a:lnTo>
                  <a:pt x="1600" y="630"/>
                </a:lnTo>
                <a:lnTo>
                  <a:pt x="1602" y="630"/>
                </a:lnTo>
                <a:lnTo>
                  <a:pt x="1602" y="630"/>
                </a:lnTo>
                <a:lnTo>
                  <a:pt x="1602" y="630"/>
                </a:lnTo>
                <a:lnTo>
                  <a:pt x="1602" y="630"/>
                </a:lnTo>
                <a:lnTo>
                  <a:pt x="1604" y="630"/>
                </a:lnTo>
                <a:lnTo>
                  <a:pt x="1604" y="630"/>
                </a:lnTo>
                <a:lnTo>
                  <a:pt x="1608" y="630"/>
                </a:lnTo>
                <a:lnTo>
                  <a:pt x="1608" y="630"/>
                </a:lnTo>
                <a:lnTo>
                  <a:pt x="1616" y="630"/>
                </a:lnTo>
                <a:lnTo>
                  <a:pt x="1616" y="630"/>
                </a:lnTo>
                <a:lnTo>
                  <a:pt x="1620" y="630"/>
                </a:lnTo>
                <a:lnTo>
                  <a:pt x="1620" y="630"/>
                </a:lnTo>
                <a:lnTo>
                  <a:pt x="1622" y="630"/>
                </a:lnTo>
                <a:lnTo>
                  <a:pt x="1622" y="610"/>
                </a:lnTo>
                <a:lnTo>
                  <a:pt x="1622" y="610"/>
                </a:lnTo>
                <a:lnTo>
                  <a:pt x="1622" y="610"/>
                </a:lnTo>
                <a:lnTo>
                  <a:pt x="1623" y="610"/>
                </a:lnTo>
                <a:lnTo>
                  <a:pt x="1623" y="610"/>
                </a:lnTo>
                <a:lnTo>
                  <a:pt x="1623" y="610"/>
                </a:lnTo>
                <a:lnTo>
                  <a:pt x="1623" y="610"/>
                </a:lnTo>
                <a:lnTo>
                  <a:pt x="1625" y="610"/>
                </a:lnTo>
                <a:lnTo>
                  <a:pt x="1625" y="610"/>
                </a:lnTo>
                <a:lnTo>
                  <a:pt x="1629" y="610"/>
                </a:lnTo>
                <a:lnTo>
                  <a:pt x="1629" y="591"/>
                </a:lnTo>
                <a:lnTo>
                  <a:pt x="1629" y="591"/>
                </a:lnTo>
                <a:lnTo>
                  <a:pt x="1629" y="591"/>
                </a:lnTo>
                <a:lnTo>
                  <a:pt x="1633" y="591"/>
                </a:lnTo>
                <a:lnTo>
                  <a:pt x="1633" y="591"/>
                </a:lnTo>
                <a:lnTo>
                  <a:pt x="1633" y="591"/>
                </a:lnTo>
                <a:lnTo>
                  <a:pt x="1633" y="591"/>
                </a:lnTo>
                <a:lnTo>
                  <a:pt x="1633" y="591"/>
                </a:lnTo>
                <a:lnTo>
                  <a:pt x="1633" y="591"/>
                </a:lnTo>
                <a:lnTo>
                  <a:pt x="1633" y="591"/>
                </a:lnTo>
                <a:lnTo>
                  <a:pt x="1633" y="591"/>
                </a:lnTo>
                <a:lnTo>
                  <a:pt x="1635" y="591"/>
                </a:lnTo>
                <a:lnTo>
                  <a:pt x="1635" y="591"/>
                </a:lnTo>
                <a:lnTo>
                  <a:pt x="1635" y="591"/>
                </a:lnTo>
                <a:lnTo>
                  <a:pt x="1635" y="591"/>
                </a:lnTo>
                <a:lnTo>
                  <a:pt x="1637" y="591"/>
                </a:lnTo>
                <a:lnTo>
                  <a:pt x="1637" y="591"/>
                </a:lnTo>
                <a:lnTo>
                  <a:pt x="1639" y="591"/>
                </a:lnTo>
                <a:lnTo>
                  <a:pt x="1639" y="591"/>
                </a:lnTo>
                <a:lnTo>
                  <a:pt x="1641" y="591"/>
                </a:lnTo>
                <a:lnTo>
                  <a:pt x="1641" y="591"/>
                </a:lnTo>
                <a:lnTo>
                  <a:pt x="1641" y="591"/>
                </a:lnTo>
                <a:lnTo>
                  <a:pt x="1641" y="591"/>
                </a:lnTo>
                <a:lnTo>
                  <a:pt x="1643" y="591"/>
                </a:lnTo>
                <a:lnTo>
                  <a:pt x="1643" y="591"/>
                </a:lnTo>
                <a:lnTo>
                  <a:pt x="1645" y="591"/>
                </a:lnTo>
                <a:lnTo>
                  <a:pt x="1645" y="591"/>
                </a:lnTo>
                <a:lnTo>
                  <a:pt x="1648" y="591"/>
                </a:lnTo>
                <a:lnTo>
                  <a:pt x="1648" y="591"/>
                </a:lnTo>
                <a:lnTo>
                  <a:pt x="1648" y="591"/>
                </a:lnTo>
                <a:lnTo>
                  <a:pt x="1648" y="591"/>
                </a:lnTo>
                <a:lnTo>
                  <a:pt x="1648" y="591"/>
                </a:lnTo>
                <a:lnTo>
                  <a:pt x="1648" y="591"/>
                </a:lnTo>
                <a:lnTo>
                  <a:pt x="1648" y="591"/>
                </a:lnTo>
                <a:lnTo>
                  <a:pt x="1648" y="591"/>
                </a:lnTo>
                <a:lnTo>
                  <a:pt x="1650" y="591"/>
                </a:lnTo>
                <a:lnTo>
                  <a:pt x="1650" y="591"/>
                </a:lnTo>
                <a:lnTo>
                  <a:pt x="1652" y="591"/>
                </a:lnTo>
                <a:lnTo>
                  <a:pt x="1652" y="591"/>
                </a:lnTo>
                <a:lnTo>
                  <a:pt x="1652" y="591"/>
                </a:lnTo>
                <a:lnTo>
                  <a:pt x="1652" y="591"/>
                </a:lnTo>
                <a:lnTo>
                  <a:pt x="1654" y="591"/>
                </a:lnTo>
                <a:lnTo>
                  <a:pt x="1654" y="591"/>
                </a:lnTo>
                <a:lnTo>
                  <a:pt x="1654" y="591"/>
                </a:lnTo>
                <a:lnTo>
                  <a:pt x="1654" y="591"/>
                </a:lnTo>
                <a:lnTo>
                  <a:pt x="1660" y="591"/>
                </a:lnTo>
                <a:lnTo>
                  <a:pt x="1660" y="591"/>
                </a:lnTo>
                <a:lnTo>
                  <a:pt x="1664" y="591"/>
                </a:lnTo>
                <a:lnTo>
                  <a:pt x="1664" y="591"/>
                </a:lnTo>
                <a:lnTo>
                  <a:pt x="1670" y="591"/>
                </a:lnTo>
                <a:lnTo>
                  <a:pt x="1670" y="591"/>
                </a:lnTo>
                <a:lnTo>
                  <a:pt x="1671" y="591"/>
                </a:lnTo>
                <a:lnTo>
                  <a:pt x="1671" y="591"/>
                </a:lnTo>
                <a:lnTo>
                  <a:pt x="1679" y="591"/>
                </a:lnTo>
                <a:lnTo>
                  <a:pt x="1679" y="591"/>
                </a:lnTo>
                <a:lnTo>
                  <a:pt x="1683" y="591"/>
                </a:lnTo>
                <a:lnTo>
                  <a:pt x="1683" y="591"/>
                </a:lnTo>
                <a:lnTo>
                  <a:pt x="1691" y="591"/>
                </a:lnTo>
                <a:lnTo>
                  <a:pt x="1691" y="591"/>
                </a:lnTo>
                <a:lnTo>
                  <a:pt x="1691" y="591"/>
                </a:lnTo>
                <a:lnTo>
                  <a:pt x="1691" y="591"/>
                </a:lnTo>
                <a:lnTo>
                  <a:pt x="1693" y="591"/>
                </a:lnTo>
                <a:lnTo>
                  <a:pt x="1693" y="591"/>
                </a:lnTo>
                <a:lnTo>
                  <a:pt x="1695" y="591"/>
                </a:lnTo>
                <a:lnTo>
                  <a:pt x="1695" y="591"/>
                </a:lnTo>
                <a:lnTo>
                  <a:pt x="1698" y="591"/>
                </a:lnTo>
                <a:lnTo>
                  <a:pt x="1698" y="591"/>
                </a:lnTo>
                <a:lnTo>
                  <a:pt x="1700" y="591"/>
                </a:lnTo>
                <a:lnTo>
                  <a:pt x="1700" y="591"/>
                </a:lnTo>
                <a:lnTo>
                  <a:pt x="1702" y="591"/>
                </a:lnTo>
                <a:lnTo>
                  <a:pt x="1702" y="591"/>
                </a:lnTo>
                <a:lnTo>
                  <a:pt x="1706" y="591"/>
                </a:lnTo>
                <a:lnTo>
                  <a:pt x="1706" y="591"/>
                </a:lnTo>
                <a:lnTo>
                  <a:pt x="1708" y="591"/>
                </a:lnTo>
                <a:lnTo>
                  <a:pt x="1708" y="591"/>
                </a:lnTo>
                <a:lnTo>
                  <a:pt x="1710" y="591"/>
                </a:lnTo>
                <a:lnTo>
                  <a:pt x="1710" y="591"/>
                </a:lnTo>
                <a:lnTo>
                  <a:pt x="1710" y="591"/>
                </a:lnTo>
                <a:lnTo>
                  <a:pt x="1710" y="591"/>
                </a:lnTo>
                <a:lnTo>
                  <a:pt x="1712" y="591"/>
                </a:lnTo>
                <a:lnTo>
                  <a:pt x="1712" y="591"/>
                </a:lnTo>
                <a:lnTo>
                  <a:pt x="1714" y="591"/>
                </a:lnTo>
                <a:lnTo>
                  <a:pt x="1714" y="591"/>
                </a:lnTo>
                <a:lnTo>
                  <a:pt x="1714" y="591"/>
                </a:lnTo>
                <a:lnTo>
                  <a:pt x="1714" y="591"/>
                </a:lnTo>
                <a:lnTo>
                  <a:pt x="1716" y="591"/>
                </a:lnTo>
                <a:lnTo>
                  <a:pt x="1716" y="591"/>
                </a:lnTo>
                <a:lnTo>
                  <a:pt x="1716" y="591"/>
                </a:lnTo>
                <a:lnTo>
                  <a:pt x="1716" y="591"/>
                </a:lnTo>
                <a:lnTo>
                  <a:pt x="1719" y="591"/>
                </a:lnTo>
                <a:lnTo>
                  <a:pt x="1719" y="591"/>
                </a:lnTo>
                <a:lnTo>
                  <a:pt x="1719" y="591"/>
                </a:lnTo>
                <a:lnTo>
                  <a:pt x="1719" y="591"/>
                </a:lnTo>
                <a:lnTo>
                  <a:pt x="1721" y="591"/>
                </a:lnTo>
                <a:lnTo>
                  <a:pt x="1721" y="591"/>
                </a:lnTo>
                <a:lnTo>
                  <a:pt x="1733" y="591"/>
                </a:lnTo>
                <a:lnTo>
                  <a:pt x="1733" y="591"/>
                </a:lnTo>
                <a:lnTo>
                  <a:pt x="1737" y="591"/>
                </a:lnTo>
                <a:lnTo>
                  <a:pt x="1737" y="591"/>
                </a:lnTo>
                <a:lnTo>
                  <a:pt x="1737" y="591"/>
                </a:lnTo>
                <a:lnTo>
                  <a:pt x="1737" y="591"/>
                </a:lnTo>
                <a:lnTo>
                  <a:pt x="1739" y="591"/>
                </a:lnTo>
                <a:lnTo>
                  <a:pt x="1739" y="591"/>
                </a:lnTo>
                <a:lnTo>
                  <a:pt x="1743" y="591"/>
                </a:lnTo>
                <a:lnTo>
                  <a:pt x="1743" y="591"/>
                </a:lnTo>
                <a:lnTo>
                  <a:pt x="1744" y="591"/>
                </a:lnTo>
                <a:lnTo>
                  <a:pt x="1744" y="591"/>
                </a:lnTo>
                <a:lnTo>
                  <a:pt x="1744" y="591"/>
                </a:lnTo>
                <a:lnTo>
                  <a:pt x="1744" y="591"/>
                </a:lnTo>
                <a:lnTo>
                  <a:pt x="1752" y="591"/>
                </a:lnTo>
                <a:lnTo>
                  <a:pt x="1752" y="591"/>
                </a:lnTo>
                <a:lnTo>
                  <a:pt x="1760" y="591"/>
                </a:lnTo>
                <a:lnTo>
                  <a:pt x="1760" y="591"/>
                </a:lnTo>
                <a:lnTo>
                  <a:pt x="1760" y="591"/>
                </a:lnTo>
                <a:lnTo>
                  <a:pt x="1760" y="591"/>
                </a:lnTo>
                <a:lnTo>
                  <a:pt x="1762" y="591"/>
                </a:lnTo>
                <a:lnTo>
                  <a:pt x="1762" y="591"/>
                </a:lnTo>
                <a:lnTo>
                  <a:pt x="1768" y="591"/>
                </a:lnTo>
                <a:lnTo>
                  <a:pt x="1768" y="570"/>
                </a:lnTo>
                <a:lnTo>
                  <a:pt x="1769" y="570"/>
                </a:lnTo>
                <a:lnTo>
                  <a:pt x="1769" y="570"/>
                </a:lnTo>
                <a:lnTo>
                  <a:pt x="1775" y="570"/>
                </a:lnTo>
                <a:lnTo>
                  <a:pt x="1775" y="570"/>
                </a:lnTo>
                <a:lnTo>
                  <a:pt x="1787" y="570"/>
                </a:lnTo>
                <a:lnTo>
                  <a:pt x="1787" y="570"/>
                </a:lnTo>
                <a:lnTo>
                  <a:pt x="1792" y="570"/>
                </a:lnTo>
                <a:lnTo>
                  <a:pt x="1792" y="570"/>
                </a:lnTo>
                <a:lnTo>
                  <a:pt x="1798" y="570"/>
                </a:lnTo>
                <a:lnTo>
                  <a:pt x="1798" y="570"/>
                </a:lnTo>
                <a:lnTo>
                  <a:pt x="1802" y="570"/>
                </a:lnTo>
                <a:lnTo>
                  <a:pt x="1802" y="570"/>
                </a:lnTo>
                <a:lnTo>
                  <a:pt x="1806" y="570"/>
                </a:lnTo>
                <a:lnTo>
                  <a:pt x="1806" y="570"/>
                </a:lnTo>
                <a:lnTo>
                  <a:pt x="1810" y="570"/>
                </a:lnTo>
                <a:lnTo>
                  <a:pt x="1810" y="570"/>
                </a:lnTo>
                <a:lnTo>
                  <a:pt x="1814" y="570"/>
                </a:lnTo>
                <a:lnTo>
                  <a:pt x="1814" y="570"/>
                </a:lnTo>
                <a:lnTo>
                  <a:pt x="1814" y="570"/>
                </a:lnTo>
                <a:lnTo>
                  <a:pt x="1814" y="570"/>
                </a:lnTo>
                <a:lnTo>
                  <a:pt x="1819" y="570"/>
                </a:lnTo>
                <a:lnTo>
                  <a:pt x="1819" y="570"/>
                </a:lnTo>
                <a:lnTo>
                  <a:pt x="1819" y="570"/>
                </a:lnTo>
                <a:lnTo>
                  <a:pt x="1819" y="570"/>
                </a:lnTo>
                <a:lnTo>
                  <a:pt x="1825" y="570"/>
                </a:lnTo>
                <a:lnTo>
                  <a:pt x="1825" y="570"/>
                </a:lnTo>
                <a:lnTo>
                  <a:pt x="1825" y="570"/>
                </a:lnTo>
                <a:lnTo>
                  <a:pt x="1825" y="570"/>
                </a:lnTo>
                <a:lnTo>
                  <a:pt x="1827" y="570"/>
                </a:lnTo>
                <a:lnTo>
                  <a:pt x="1827" y="570"/>
                </a:lnTo>
                <a:lnTo>
                  <a:pt x="1829" y="570"/>
                </a:lnTo>
                <a:lnTo>
                  <a:pt x="1829" y="570"/>
                </a:lnTo>
                <a:lnTo>
                  <a:pt x="1829" y="570"/>
                </a:lnTo>
                <a:lnTo>
                  <a:pt x="1829" y="570"/>
                </a:lnTo>
                <a:lnTo>
                  <a:pt x="1833" y="570"/>
                </a:lnTo>
                <a:lnTo>
                  <a:pt x="1833" y="570"/>
                </a:lnTo>
                <a:lnTo>
                  <a:pt x="1833" y="570"/>
                </a:lnTo>
                <a:lnTo>
                  <a:pt x="1833" y="570"/>
                </a:lnTo>
                <a:lnTo>
                  <a:pt x="1833" y="570"/>
                </a:lnTo>
                <a:lnTo>
                  <a:pt x="1833" y="570"/>
                </a:lnTo>
                <a:lnTo>
                  <a:pt x="1835" y="570"/>
                </a:lnTo>
                <a:lnTo>
                  <a:pt x="1835" y="570"/>
                </a:lnTo>
                <a:lnTo>
                  <a:pt x="1837" y="570"/>
                </a:lnTo>
                <a:lnTo>
                  <a:pt x="1837" y="570"/>
                </a:lnTo>
                <a:lnTo>
                  <a:pt x="1839" y="570"/>
                </a:lnTo>
                <a:lnTo>
                  <a:pt x="1839" y="570"/>
                </a:lnTo>
                <a:lnTo>
                  <a:pt x="1840" y="570"/>
                </a:lnTo>
                <a:lnTo>
                  <a:pt x="1840" y="570"/>
                </a:lnTo>
                <a:lnTo>
                  <a:pt x="1840" y="570"/>
                </a:lnTo>
                <a:lnTo>
                  <a:pt x="1840" y="570"/>
                </a:lnTo>
                <a:lnTo>
                  <a:pt x="1842" y="570"/>
                </a:lnTo>
                <a:lnTo>
                  <a:pt x="1842" y="570"/>
                </a:lnTo>
                <a:lnTo>
                  <a:pt x="1862" y="570"/>
                </a:lnTo>
                <a:lnTo>
                  <a:pt x="1862" y="570"/>
                </a:lnTo>
                <a:lnTo>
                  <a:pt x="1864" y="570"/>
                </a:lnTo>
                <a:lnTo>
                  <a:pt x="1864" y="570"/>
                </a:lnTo>
                <a:lnTo>
                  <a:pt x="1867" y="570"/>
                </a:lnTo>
                <a:lnTo>
                  <a:pt x="1867" y="545"/>
                </a:lnTo>
                <a:lnTo>
                  <a:pt x="1867" y="545"/>
                </a:lnTo>
                <a:lnTo>
                  <a:pt x="1867" y="545"/>
                </a:lnTo>
                <a:lnTo>
                  <a:pt x="1879" y="545"/>
                </a:lnTo>
                <a:lnTo>
                  <a:pt x="1879" y="545"/>
                </a:lnTo>
                <a:lnTo>
                  <a:pt x="1885" y="545"/>
                </a:lnTo>
                <a:lnTo>
                  <a:pt x="1885" y="545"/>
                </a:lnTo>
                <a:lnTo>
                  <a:pt x="1887" y="545"/>
                </a:lnTo>
                <a:lnTo>
                  <a:pt x="1887" y="545"/>
                </a:lnTo>
                <a:lnTo>
                  <a:pt x="1889" y="545"/>
                </a:lnTo>
                <a:lnTo>
                  <a:pt x="1889" y="545"/>
                </a:lnTo>
                <a:lnTo>
                  <a:pt x="1898" y="545"/>
                </a:lnTo>
                <a:lnTo>
                  <a:pt x="1898" y="545"/>
                </a:lnTo>
                <a:lnTo>
                  <a:pt x="1906" y="545"/>
                </a:lnTo>
                <a:lnTo>
                  <a:pt x="1906" y="545"/>
                </a:lnTo>
                <a:lnTo>
                  <a:pt x="1912" y="545"/>
                </a:lnTo>
                <a:lnTo>
                  <a:pt x="1912" y="545"/>
                </a:lnTo>
                <a:lnTo>
                  <a:pt x="1915" y="545"/>
                </a:lnTo>
                <a:lnTo>
                  <a:pt x="1915" y="545"/>
                </a:lnTo>
                <a:lnTo>
                  <a:pt x="1917" y="545"/>
                </a:lnTo>
                <a:lnTo>
                  <a:pt x="1917" y="545"/>
                </a:lnTo>
                <a:lnTo>
                  <a:pt x="1921" y="545"/>
                </a:lnTo>
                <a:lnTo>
                  <a:pt x="1921" y="522"/>
                </a:lnTo>
                <a:lnTo>
                  <a:pt x="1923" y="522"/>
                </a:lnTo>
                <a:lnTo>
                  <a:pt x="1923" y="522"/>
                </a:lnTo>
                <a:lnTo>
                  <a:pt x="1933" y="522"/>
                </a:lnTo>
                <a:lnTo>
                  <a:pt x="1933" y="522"/>
                </a:lnTo>
                <a:lnTo>
                  <a:pt x="1935" y="522"/>
                </a:lnTo>
                <a:lnTo>
                  <a:pt x="1935" y="522"/>
                </a:lnTo>
                <a:lnTo>
                  <a:pt x="1938" y="522"/>
                </a:lnTo>
                <a:lnTo>
                  <a:pt x="1938" y="497"/>
                </a:lnTo>
                <a:lnTo>
                  <a:pt x="1940" y="497"/>
                </a:lnTo>
                <a:lnTo>
                  <a:pt x="1940" y="497"/>
                </a:lnTo>
                <a:lnTo>
                  <a:pt x="1940" y="497"/>
                </a:lnTo>
                <a:lnTo>
                  <a:pt x="1940" y="497"/>
                </a:lnTo>
                <a:lnTo>
                  <a:pt x="1946" y="497"/>
                </a:lnTo>
                <a:lnTo>
                  <a:pt x="1946" y="497"/>
                </a:lnTo>
                <a:lnTo>
                  <a:pt x="1946" y="497"/>
                </a:lnTo>
                <a:lnTo>
                  <a:pt x="1946" y="497"/>
                </a:lnTo>
                <a:lnTo>
                  <a:pt x="1952" y="497"/>
                </a:lnTo>
                <a:lnTo>
                  <a:pt x="1952" y="497"/>
                </a:lnTo>
                <a:lnTo>
                  <a:pt x="1960" y="497"/>
                </a:lnTo>
                <a:lnTo>
                  <a:pt x="1960" y="497"/>
                </a:lnTo>
                <a:lnTo>
                  <a:pt x="1963" y="497"/>
                </a:lnTo>
                <a:lnTo>
                  <a:pt x="1963" y="497"/>
                </a:lnTo>
                <a:lnTo>
                  <a:pt x="1979" y="497"/>
                </a:lnTo>
                <a:lnTo>
                  <a:pt x="1979" y="497"/>
                </a:lnTo>
                <a:lnTo>
                  <a:pt x="1979" y="497"/>
                </a:lnTo>
                <a:lnTo>
                  <a:pt x="1979" y="472"/>
                </a:lnTo>
                <a:lnTo>
                  <a:pt x="1985" y="472"/>
                </a:lnTo>
                <a:lnTo>
                  <a:pt x="1985" y="472"/>
                </a:lnTo>
                <a:lnTo>
                  <a:pt x="1985" y="472"/>
                </a:lnTo>
                <a:lnTo>
                  <a:pt x="1985" y="472"/>
                </a:lnTo>
                <a:lnTo>
                  <a:pt x="1986" y="472"/>
                </a:lnTo>
                <a:lnTo>
                  <a:pt x="1986" y="472"/>
                </a:lnTo>
                <a:lnTo>
                  <a:pt x="1986" y="472"/>
                </a:lnTo>
                <a:lnTo>
                  <a:pt x="1986" y="472"/>
                </a:lnTo>
                <a:lnTo>
                  <a:pt x="1992" y="472"/>
                </a:lnTo>
                <a:lnTo>
                  <a:pt x="1992" y="472"/>
                </a:lnTo>
                <a:lnTo>
                  <a:pt x="1994" y="472"/>
                </a:lnTo>
                <a:lnTo>
                  <a:pt x="1994" y="472"/>
                </a:lnTo>
                <a:lnTo>
                  <a:pt x="2000" y="472"/>
                </a:lnTo>
                <a:lnTo>
                  <a:pt x="2000" y="472"/>
                </a:lnTo>
                <a:lnTo>
                  <a:pt x="2010" y="472"/>
                </a:lnTo>
                <a:lnTo>
                  <a:pt x="2010" y="472"/>
                </a:lnTo>
                <a:lnTo>
                  <a:pt x="2013" y="472"/>
                </a:lnTo>
                <a:lnTo>
                  <a:pt x="2013" y="472"/>
                </a:lnTo>
                <a:lnTo>
                  <a:pt x="2019" y="472"/>
                </a:lnTo>
                <a:lnTo>
                  <a:pt x="2019" y="472"/>
                </a:lnTo>
                <a:lnTo>
                  <a:pt x="2025" y="472"/>
                </a:lnTo>
                <a:lnTo>
                  <a:pt x="2025" y="472"/>
                </a:lnTo>
                <a:lnTo>
                  <a:pt x="2025" y="472"/>
                </a:lnTo>
                <a:lnTo>
                  <a:pt x="2025" y="472"/>
                </a:lnTo>
                <a:lnTo>
                  <a:pt x="2029" y="472"/>
                </a:lnTo>
                <a:lnTo>
                  <a:pt x="2029" y="472"/>
                </a:lnTo>
                <a:lnTo>
                  <a:pt x="2029" y="472"/>
                </a:lnTo>
                <a:lnTo>
                  <a:pt x="2029" y="472"/>
                </a:lnTo>
                <a:lnTo>
                  <a:pt x="2031" y="472"/>
                </a:lnTo>
                <a:lnTo>
                  <a:pt x="2031" y="472"/>
                </a:lnTo>
                <a:lnTo>
                  <a:pt x="2031" y="472"/>
                </a:lnTo>
                <a:lnTo>
                  <a:pt x="2031" y="472"/>
                </a:lnTo>
                <a:lnTo>
                  <a:pt x="2033" y="472"/>
                </a:lnTo>
                <a:lnTo>
                  <a:pt x="2033" y="472"/>
                </a:lnTo>
                <a:lnTo>
                  <a:pt x="2033" y="472"/>
                </a:lnTo>
                <a:lnTo>
                  <a:pt x="2033" y="472"/>
                </a:lnTo>
                <a:lnTo>
                  <a:pt x="2034" y="472"/>
                </a:lnTo>
                <a:lnTo>
                  <a:pt x="2034" y="472"/>
                </a:lnTo>
                <a:lnTo>
                  <a:pt x="2034" y="472"/>
                </a:lnTo>
                <a:lnTo>
                  <a:pt x="2034" y="472"/>
                </a:lnTo>
                <a:lnTo>
                  <a:pt x="2034" y="472"/>
                </a:lnTo>
                <a:lnTo>
                  <a:pt x="2034" y="472"/>
                </a:lnTo>
                <a:lnTo>
                  <a:pt x="2038" y="472"/>
                </a:lnTo>
                <a:lnTo>
                  <a:pt x="2038" y="472"/>
                </a:lnTo>
                <a:lnTo>
                  <a:pt x="2038" y="472"/>
                </a:lnTo>
                <a:lnTo>
                  <a:pt x="2038" y="472"/>
                </a:lnTo>
                <a:lnTo>
                  <a:pt x="2038" y="472"/>
                </a:lnTo>
                <a:lnTo>
                  <a:pt x="2038" y="472"/>
                </a:lnTo>
                <a:lnTo>
                  <a:pt x="2038" y="472"/>
                </a:lnTo>
                <a:lnTo>
                  <a:pt x="2038" y="472"/>
                </a:lnTo>
                <a:lnTo>
                  <a:pt x="2040" y="472"/>
                </a:lnTo>
                <a:lnTo>
                  <a:pt x="2040" y="472"/>
                </a:lnTo>
                <a:lnTo>
                  <a:pt x="2040" y="472"/>
                </a:lnTo>
                <a:lnTo>
                  <a:pt x="2040" y="472"/>
                </a:lnTo>
                <a:lnTo>
                  <a:pt x="2040" y="472"/>
                </a:lnTo>
                <a:lnTo>
                  <a:pt x="2040" y="472"/>
                </a:lnTo>
                <a:lnTo>
                  <a:pt x="2042" y="472"/>
                </a:lnTo>
                <a:lnTo>
                  <a:pt x="2042" y="472"/>
                </a:lnTo>
                <a:lnTo>
                  <a:pt x="2042" y="472"/>
                </a:lnTo>
                <a:lnTo>
                  <a:pt x="2042" y="472"/>
                </a:lnTo>
                <a:lnTo>
                  <a:pt x="2046" y="472"/>
                </a:lnTo>
                <a:lnTo>
                  <a:pt x="2046" y="472"/>
                </a:lnTo>
                <a:lnTo>
                  <a:pt x="2048" y="472"/>
                </a:lnTo>
                <a:lnTo>
                  <a:pt x="2048" y="472"/>
                </a:lnTo>
                <a:lnTo>
                  <a:pt x="2052" y="472"/>
                </a:lnTo>
                <a:lnTo>
                  <a:pt x="2052" y="472"/>
                </a:lnTo>
                <a:lnTo>
                  <a:pt x="2054" y="472"/>
                </a:lnTo>
                <a:lnTo>
                  <a:pt x="2054" y="472"/>
                </a:lnTo>
                <a:lnTo>
                  <a:pt x="2054" y="472"/>
                </a:lnTo>
                <a:lnTo>
                  <a:pt x="2054" y="472"/>
                </a:lnTo>
                <a:lnTo>
                  <a:pt x="2058" y="472"/>
                </a:lnTo>
                <a:lnTo>
                  <a:pt x="2058" y="472"/>
                </a:lnTo>
                <a:lnTo>
                  <a:pt x="2061" y="472"/>
                </a:lnTo>
                <a:lnTo>
                  <a:pt x="2061" y="472"/>
                </a:lnTo>
                <a:lnTo>
                  <a:pt x="2063" y="472"/>
                </a:lnTo>
                <a:lnTo>
                  <a:pt x="2063" y="472"/>
                </a:lnTo>
                <a:lnTo>
                  <a:pt x="2063" y="472"/>
                </a:lnTo>
                <a:lnTo>
                  <a:pt x="2063" y="472"/>
                </a:lnTo>
                <a:lnTo>
                  <a:pt x="2063" y="472"/>
                </a:lnTo>
                <a:lnTo>
                  <a:pt x="2063" y="472"/>
                </a:lnTo>
                <a:lnTo>
                  <a:pt x="2069" y="472"/>
                </a:lnTo>
                <a:lnTo>
                  <a:pt x="2069" y="472"/>
                </a:lnTo>
                <a:lnTo>
                  <a:pt x="2069" y="472"/>
                </a:lnTo>
                <a:lnTo>
                  <a:pt x="2069" y="472"/>
                </a:lnTo>
                <a:lnTo>
                  <a:pt x="2073" y="472"/>
                </a:lnTo>
                <a:lnTo>
                  <a:pt x="2073" y="472"/>
                </a:lnTo>
                <a:lnTo>
                  <a:pt x="2077" y="472"/>
                </a:lnTo>
                <a:lnTo>
                  <a:pt x="2077" y="472"/>
                </a:lnTo>
                <a:lnTo>
                  <a:pt x="2077" y="472"/>
                </a:lnTo>
                <a:lnTo>
                  <a:pt x="2077" y="472"/>
                </a:lnTo>
                <a:lnTo>
                  <a:pt x="2081" y="472"/>
                </a:lnTo>
                <a:lnTo>
                  <a:pt x="2081" y="472"/>
                </a:lnTo>
                <a:lnTo>
                  <a:pt x="2084" y="472"/>
                </a:lnTo>
                <a:lnTo>
                  <a:pt x="2084" y="472"/>
                </a:lnTo>
                <a:lnTo>
                  <a:pt x="2086" y="472"/>
                </a:lnTo>
                <a:lnTo>
                  <a:pt x="2086" y="472"/>
                </a:lnTo>
                <a:lnTo>
                  <a:pt x="2086" y="472"/>
                </a:lnTo>
                <a:lnTo>
                  <a:pt x="2086" y="472"/>
                </a:lnTo>
                <a:lnTo>
                  <a:pt x="2107" y="472"/>
                </a:lnTo>
                <a:lnTo>
                  <a:pt x="2107" y="472"/>
                </a:lnTo>
                <a:lnTo>
                  <a:pt x="2109" y="472"/>
                </a:lnTo>
                <a:lnTo>
                  <a:pt x="2109" y="472"/>
                </a:lnTo>
                <a:lnTo>
                  <a:pt x="2113" y="472"/>
                </a:lnTo>
                <a:lnTo>
                  <a:pt x="2113" y="441"/>
                </a:lnTo>
                <a:lnTo>
                  <a:pt x="2115" y="441"/>
                </a:lnTo>
                <a:lnTo>
                  <a:pt x="2115" y="441"/>
                </a:lnTo>
                <a:lnTo>
                  <a:pt x="2121" y="441"/>
                </a:lnTo>
                <a:lnTo>
                  <a:pt x="2121" y="441"/>
                </a:lnTo>
                <a:lnTo>
                  <a:pt x="2123" y="441"/>
                </a:lnTo>
                <a:lnTo>
                  <a:pt x="2123" y="441"/>
                </a:lnTo>
                <a:lnTo>
                  <a:pt x="2132" y="441"/>
                </a:lnTo>
                <a:lnTo>
                  <a:pt x="2132" y="441"/>
                </a:lnTo>
                <a:lnTo>
                  <a:pt x="2132" y="441"/>
                </a:lnTo>
                <a:lnTo>
                  <a:pt x="2132" y="441"/>
                </a:lnTo>
                <a:lnTo>
                  <a:pt x="2152" y="441"/>
                </a:lnTo>
                <a:lnTo>
                  <a:pt x="2152" y="441"/>
                </a:lnTo>
                <a:lnTo>
                  <a:pt x="2167" y="441"/>
                </a:lnTo>
                <a:lnTo>
                  <a:pt x="2167" y="441"/>
                </a:lnTo>
                <a:lnTo>
                  <a:pt x="2175" y="441"/>
                </a:lnTo>
                <a:lnTo>
                  <a:pt x="2175" y="441"/>
                </a:lnTo>
                <a:lnTo>
                  <a:pt x="2177" y="441"/>
                </a:lnTo>
                <a:lnTo>
                  <a:pt x="2177" y="441"/>
                </a:lnTo>
                <a:lnTo>
                  <a:pt x="2179" y="441"/>
                </a:lnTo>
                <a:lnTo>
                  <a:pt x="2179" y="441"/>
                </a:lnTo>
                <a:lnTo>
                  <a:pt x="2179" y="441"/>
                </a:lnTo>
                <a:lnTo>
                  <a:pt x="2179" y="441"/>
                </a:lnTo>
                <a:lnTo>
                  <a:pt x="2179" y="441"/>
                </a:lnTo>
                <a:lnTo>
                  <a:pt x="2179" y="441"/>
                </a:lnTo>
                <a:lnTo>
                  <a:pt x="2192" y="441"/>
                </a:lnTo>
                <a:lnTo>
                  <a:pt x="2192" y="441"/>
                </a:lnTo>
                <a:lnTo>
                  <a:pt x="2194" y="441"/>
                </a:lnTo>
                <a:lnTo>
                  <a:pt x="2194" y="441"/>
                </a:lnTo>
                <a:lnTo>
                  <a:pt x="2202" y="441"/>
                </a:lnTo>
                <a:lnTo>
                  <a:pt x="2202" y="441"/>
                </a:lnTo>
                <a:lnTo>
                  <a:pt x="2202" y="441"/>
                </a:lnTo>
                <a:lnTo>
                  <a:pt x="2202" y="441"/>
                </a:lnTo>
                <a:lnTo>
                  <a:pt x="2207" y="441"/>
                </a:lnTo>
                <a:lnTo>
                  <a:pt x="2207" y="441"/>
                </a:lnTo>
                <a:lnTo>
                  <a:pt x="2209" y="441"/>
                </a:lnTo>
                <a:lnTo>
                  <a:pt x="2209" y="441"/>
                </a:lnTo>
                <a:lnTo>
                  <a:pt x="2217" y="441"/>
                </a:lnTo>
                <a:lnTo>
                  <a:pt x="2217" y="441"/>
                </a:lnTo>
                <a:lnTo>
                  <a:pt x="2217" y="441"/>
                </a:lnTo>
                <a:lnTo>
                  <a:pt x="2217" y="441"/>
                </a:lnTo>
                <a:lnTo>
                  <a:pt x="2221" y="441"/>
                </a:lnTo>
                <a:lnTo>
                  <a:pt x="2221" y="441"/>
                </a:lnTo>
                <a:lnTo>
                  <a:pt x="2223" y="441"/>
                </a:lnTo>
                <a:lnTo>
                  <a:pt x="2223" y="441"/>
                </a:lnTo>
                <a:lnTo>
                  <a:pt x="2225" y="441"/>
                </a:lnTo>
                <a:lnTo>
                  <a:pt x="2225" y="441"/>
                </a:lnTo>
                <a:lnTo>
                  <a:pt x="2228" y="441"/>
                </a:lnTo>
                <a:lnTo>
                  <a:pt x="2228" y="441"/>
                </a:lnTo>
                <a:lnTo>
                  <a:pt x="2228" y="441"/>
                </a:lnTo>
                <a:lnTo>
                  <a:pt x="2228" y="441"/>
                </a:lnTo>
                <a:lnTo>
                  <a:pt x="2230" y="441"/>
                </a:lnTo>
                <a:lnTo>
                  <a:pt x="2230" y="441"/>
                </a:lnTo>
                <a:lnTo>
                  <a:pt x="2230" y="441"/>
                </a:lnTo>
                <a:lnTo>
                  <a:pt x="2230" y="441"/>
                </a:lnTo>
                <a:lnTo>
                  <a:pt x="2234" y="441"/>
                </a:lnTo>
                <a:lnTo>
                  <a:pt x="2234" y="441"/>
                </a:lnTo>
                <a:lnTo>
                  <a:pt x="2236" y="441"/>
                </a:lnTo>
                <a:lnTo>
                  <a:pt x="2236" y="407"/>
                </a:lnTo>
                <a:lnTo>
                  <a:pt x="2236" y="407"/>
                </a:lnTo>
                <a:lnTo>
                  <a:pt x="2236" y="407"/>
                </a:lnTo>
                <a:lnTo>
                  <a:pt x="2240" y="407"/>
                </a:lnTo>
                <a:lnTo>
                  <a:pt x="2240" y="372"/>
                </a:lnTo>
                <a:lnTo>
                  <a:pt x="2244" y="372"/>
                </a:lnTo>
                <a:lnTo>
                  <a:pt x="2244" y="372"/>
                </a:lnTo>
                <a:lnTo>
                  <a:pt x="2246" y="372"/>
                </a:lnTo>
                <a:lnTo>
                  <a:pt x="2246" y="372"/>
                </a:lnTo>
                <a:lnTo>
                  <a:pt x="2246" y="372"/>
                </a:lnTo>
                <a:lnTo>
                  <a:pt x="2246" y="372"/>
                </a:lnTo>
                <a:lnTo>
                  <a:pt x="2248" y="372"/>
                </a:lnTo>
                <a:lnTo>
                  <a:pt x="2248" y="372"/>
                </a:lnTo>
                <a:lnTo>
                  <a:pt x="2250" y="372"/>
                </a:lnTo>
                <a:lnTo>
                  <a:pt x="2250" y="372"/>
                </a:lnTo>
                <a:lnTo>
                  <a:pt x="2253" y="372"/>
                </a:lnTo>
                <a:lnTo>
                  <a:pt x="2253" y="372"/>
                </a:lnTo>
                <a:lnTo>
                  <a:pt x="2259" y="372"/>
                </a:lnTo>
                <a:lnTo>
                  <a:pt x="2259" y="372"/>
                </a:lnTo>
                <a:lnTo>
                  <a:pt x="2261" y="372"/>
                </a:lnTo>
                <a:lnTo>
                  <a:pt x="2261" y="372"/>
                </a:lnTo>
                <a:lnTo>
                  <a:pt x="2261" y="372"/>
                </a:lnTo>
                <a:lnTo>
                  <a:pt x="2261" y="372"/>
                </a:lnTo>
                <a:lnTo>
                  <a:pt x="2261" y="372"/>
                </a:lnTo>
                <a:lnTo>
                  <a:pt x="2261" y="372"/>
                </a:lnTo>
                <a:lnTo>
                  <a:pt x="2263" y="372"/>
                </a:lnTo>
                <a:lnTo>
                  <a:pt x="2263" y="372"/>
                </a:lnTo>
                <a:lnTo>
                  <a:pt x="2263" y="372"/>
                </a:lnTo>
                <a:lnTo>
                  <a:pt x="2263" y="372"/>
                </a:lnTo>
                <a:lnTo>
                  <a:pt x="2263" y="372"/>
                </a:lnTo>
                <a:lnTo>
                  <a:pt x="2263" y="372"/>
                </a:lnTo>
                <a:lnTo>
                  <a:pt x="2265" y="372"/>
                </a:lnTo>
                <a:lnTo>
                  <a:pt x="2265" y="372"/>
                </a:lnTo>
                <a:lnTo>
                  <a:pt x="2265" y="372"/>
                </a:lnTo>
                <a:lnTo>
                  <a:pt x="2265" y="372"/>
                </a:lnTo>
                <a:lnTo>
                  <a:pt x="2269" y="372"/>
                </a:lnTo>
                <a:lnTo>
                  <a:pt x="2269" y="372"/>
                </a:lnTo>
                <a:lnTo>
                  <a:pt x="2273" y="372"/>
                </a:lnTo>
                <a:lnTo>
                  <a:pt x="2273" y="372"/>
                </a:lnTo>
                <a:lnTo>
                  <a:pt x="2276" y="372"/>
                </a:lnTo>
                <a:lnTo>
                  <a:pt x="2276" y="372"/>
                </a:lnTo>
                <a:lnTo>
                  <a:pt x="2278" y="372"/>
                </a:lnTo>
                <a:lnTo>
                  <a:pt x="2278" y="372"/>
                </a:lnTo>
                <a:lnTo>
                  <a:pt x="2284" y="372"/>
                </a:lnTo>
                <a:lnTo>
                  <a:pt x="2284" y="372"/>
                </a:lnTo>
                <a:lnTo>
                  <a:pt x="2286" y="372"/>
                </a:lnTo>
                <a:lnTo>
                  <a:pt x="2286" y="372"/>
                </a:lnTo>
                <a:lnTo>
                  <a:pt x="2288" y="372"/>
                </a:lnTo>
                <a:lnTo>
                  <a:pt x="2288" y="372"/>
                </a:lnTo>
                <a:lnTo>
                  <a:pt x="2290" y="372"/>
                </a:lnTo>
                <a:lnTo>
                  <a:pt x="2290" y="372"/>
                </a:lnTo>
                <a:lnTo>
                  <a:pt x="2309" y="372"/>
                </a:lnTo>
                <a:lnTo>
                  <a:pt x="2309" y="372"/>
                </a:lnTo>
                <a:lnTo>
                  <a:pt x="2309" y="372"/>
                </a:lnTo>
                <a:lnTo>
                  <a:pt x="2309" y="372"/>
                </a:lnTo>
                <a:lnTo>
                  <a:pt x="2315" y="372"/>
                </a:lnTo>
                <a:lnTo>
                  <a:pt x="2315" y="372"/>
                </a:lnTo>
                <a:lnTo>
                  <a:pt x="2315" y="372"/>
                </a:lnTo>
                <a:lnTo>
                  <a:pt x="2315" y="372"/>
                </a:lnTo>
                <a:lnTo>
                  <a:pt x="2344" y="372"/>
                </a:lnTo>
                <a:lnTo>
                  <a:pt x="2344" y="372"/>
                </a:lnTo>
                <a:lnTo>
                  <a:pt x="2359" y="372"/>
                </a:lnTo>
                <a:lnTo>
                  <a:pt x="2359" y="372"/>
                </a:lnTo>
                <a:lnTo>
                  <a:pt x="2361" y="372"/>
                </a:lnTo>
                <a:lnTo>
                  <a:pt x="2361" y="372"/>
                </a:lnTo>
                <a:lnTo>
                  <a:pt x="2371" y="372"/>
                </a:lnTo>
                <a:lnTo>
                  <a:pt x="2371" y="372"/>
                </a:lnTo>
                <a:lnTo>
                  <a:pt x="2378" y="372"/>
                </a:lnTo>
                <a:lnTo>
                  <a:pt x="2378" y="372"/>
                </a:lnTo>
                <a:lnTo>
                  <a:pt x="2380" y="372"/>
                </a:lnTo>
                <a:lnTo>
                  <a:pt x="2380" y="372"/>
                </a:lnTo>
                <a:lnTo>
                  <a:pt x="2394" y="372"/>
                </a:lnTo>
                <a:lnTo>
                  <a:pt x="2394" y="372"/>
                </a:lnTo>
                <a:lnTo>
                  <a:pt x="2396" y="372"/>
                </a:lnTo>
                <a:lnTo>
                  <a:pt x="2396" y="372"/>
                </a:lnTo>
                <a:lnTo>
                  <a:pt x="2396" y="372"/>
                </a:lnTo>
                <a:lnTo>
                  <a:pt x="2396" y="372"/>
                </a:lnTo>
                <a:lnTo>
                  <a:pt x="2397" y="372"/>
                </a:lnTo>
                <a:lnTo>
                  <a:pt x="2397" y="372"/>
                </a:lnTo>
                <a:lnTo>
                  <a:pt x="2401" y="372"/>
                </a:lnTo>
                <a:lnTo>
                  <a:pt x="2401" y="332"/>
                </a:lnTo>
                <a:lnTo>
                  <a:pt x="2403" y="332"/>
                </a:lnTo>
                <a:lnTo>
                  <a:pt x="2403" y="332"/>
                </a:lnTo>
                <a:lnTo>
                  <a:pt x="2415" y="332"/>
                </a:lnTo>
                <a:lnTo>
                  <a:pt x="2415" y="332"/>
                </a:lnTo>
                <a:lnTo>
                  <a:pt x="2417" y="332"/>
                </a:lnTo>
                <a:lnTo>
                  <a:pt x="2417" y="332"/>
                </a:lnTo>
                <a:lnTo>
                  <a:pt x="2419" y="332"/>
                </a:lnTo>
                <a:lnTo>
                  <a:pt x="2419" y="290"/>
                </a:lnTo>
                <a:lnTo>
                  <a:pt x="2419" y="290"/>
                </a:lnTo>
                <a:lnTo>
                  <a:pt x="2419" y="290"/>
                </a:lnTo>
                <a:lnTo>
                  <a:pt x="2426" y="290"/>
                </a:lnTo>
                <a:lnTo>
                  <a:pt x="2426" y="290"/>
                </a:lnTo>
                <a:lnTo>
                  <a:pt x="2434" y="290"/>
                </a:lnTo>
                <a:lnTo>
                  <a:pt x="2434" y="290"/>
                </a:lnTo>
                <a:lnTo>
                  <a:pt x="2434" y="290"/>
                </a:lnTo>
                <a:lnTo>
                  <a:pt x="2434" y="290"/>
                </a:lnTo>
                <a:lnTo>
                  <a:pt x="2442" y="290"/>
                </a:lnTo>
                <a:lnTo>
                  <a:pt x="2442" y="290"/>
                </a:lnTo>
                <a:lnTo>
                  <a:pt x="2444" y="290"/>
                </a:lnTo>
                <a:lnTo>
                  <a:pt x="2444" y="290"/>
                </a:lnTo>
                <a:lnTo>
                  <a:pt x="2446" y="290"/>
                </a:lnTo>
                <a:lnTo>
                  <a:pt x="2446" y="290"/>
                </a:lnTo>
                <a:lnTo>
                  <a:pt x="2449" y="290"/>
                </a:lnTo>
                <a:lnTo>
                  <a:pt x="2449" y="290"/>
                </a:lnTo>
                <a:lnTo>
                  <a:pt x="2453" y="290"/>
                </a:lnTo>
                <a:lnTo>
                  <a:pt x="2453" y="290"/>
                </a:lnTo>
                <a:lnTo>
                  <a:pt x="2453" y="290"/>
                </a:lnTo>
                <a:lnTo>
                  <a:pt x="2453" y="290"/>
                </a:lnTo>
                <a:lnTo>
                  <a:pt x="2467" y="290"/>
                </a:lnTo>
                <a:lnTo>
                  <a:pt x="2467" y="290"/>
                </a:lnTo>
                <a:lnTo>
                  <a:pt x="2469" y="290"/>
                </a:lnTo>
                <a:lnTo>
                  <a:pt x="2469" y="290"/>
                </a:lnTo>
                <a:lnTo>
                  <a:pt x="2472" y="290"/>
                </a:lnTo>
                <a:lnTo>
                  <a:pt x="2472" y="290"/>
                </a:lnTo>
                <a:lnTo>
                  <a:pt x="2472" y="290"/>
                </a:lnTo>
                <a:lnTo>
                  <a:pt x="2472" y="290"/>
                </a:lnTo>
                <a:lnTo>
                  <a:pt x="2484" y="290"/>
                </a:lnTo>
                <a:lnTo>
                  <a:pt x="2484" y="290"/>
                </a:lnTo>
                <a:lnTo>
                  <a:pt x="2484" y="290"/>
                </a:lnTo>
                <a:lnTo>
                  <a:pt x="2484" y="290"/>
                </a:lnTo>
                <a:lnTo>
                  <a:pt x="2486" y="290"/>
                </a:lnTo>
                <a:lnTo>
                  <a:pt x="2486" y="290"/>
                </a:lnTo>
                <a:lnTo>
                  <a:pt x="2497" y="290"/>
                </a:lnTo>
                <a:lnTo>
                  <a:pt x="2497" y="290"/>
                </a:lnTo>
                <a:lnTo>
                  <a:pt x="2503" y="290"/>
                </a:lnTo>
                <a:lnTo>
                  <a:pt x="2503" y="290"/>
                </a:lnTo>
                <a:lnTo>
                  <a:pt x="2507" y="290"/>
                </a:lnTo>
                <a:lnTo>
                  <a:pt x="2507" y="290"/>
                </a:lnTo>
                <a:lnTo>
                  <a:pt x="2513" y="290"/>
                </a:lnTo>
                <a:lnTo>
                  <a:pt x="2513" y="290"/>
                </a:lnTo>
                <a:lnTo>
                  <a:pt x="2513" y="290"/>
                </a:lnTo>
                <a:lnTo>
                  <a:pt x="2513" y="290"/>
                </a:lnTo>
                <a:lnTo>
                  <a:pt x="2518" y="290"/>
                </a:lnTo>
                <a:lnTo>
                  <a:pt x="2518" y="290"/>
                </a:lnTo>
                <a:lnTo>
                  <a:pt x="2518" y="290"/>
                </a:lnTo>
                <a:lnTo>
                  <a:pt x="2518" y="290"/>
                </a:lnTo>
                <a:lnTo>
                  <a:pt x="2526" y="290"/>
                </a:lnTo>
                <a:lnTo>
                  <a:pt x="2526" y="290"/>
                </a:lnTo>
                <a:lnTo>
                  <a:pt x="2526" y="290"/>
                </a:lnTo>
                <a:lnTo>
                  <a:pt x="2526" y="290"/>
                </a:lnTo>
                <a:lnTo>
                  <a:pt x="2526" y="290"/>
                </a:lnTo>
                <a:lnTo>
                  <a:pt x="2526" y="290"/>
                </a:lnTo>
                <a:lnTo>
                  <a:pt x="2526" y="290"/>
                </a:lnTo>
                <a:lnTo>
                  <a:pt x="2526" y="290"/>
                </a:lnTo>
                <a:lnTo>
                  <a:pt x="2528" y="290"/>
                </a:lnTo>
                <a:lnTo>
                  <a:pt x="2528" y="290"/>
                </a:lnTo>
                <a:lnTo>
                  <a:pt x="2528" y="290"/>
                </a:lnTo>
                <a:lnTo>
                  <a:pt x="2528" y="290"/>
                </a:lnTo>
                <a:lnTo>
                  <a:pt x="2532" y="290"/>
                </a:lnTo>
                <a:lnTo>
                  <a:pt x="2532" y="240"/>
                </a:lnTo>
                <a:lnTo>
                  <a:pt x="2536" y="240"/>
                </a:lnTo>
                <a:lnTo>
                  <a:pt x="2536" y="192"/>
                </a:lnTo>
                <a:lnTo>
                  <a:pt x="2538" y="192"/>
                </a:lnTo>
                <a:lnTo>
                  <a:pt x="2538" y="192"/>
                </a:lnTo>
                <a:lnTo>
                  <a:pt x="2542" y="192"/>
                </a:lnTo>
                <a:lnTo>
                  <a:pt x="2542" y="142"/>
                </a:lnTo>
                <a:lnTo>
                  <a:pt x="2545" y="142"/>
                </a:lnTo>
                <a:lnTo>
                  <a:pt x="2545" y="142"/>
                </a:lnTo>
                <a:lnTo>
                  <a:pt x="2553" y="142"/>
                </a:lnTo>
                <a:lnTo>
                  <a:pt x="2553" y="142"/>
                </a:lnTo>
                <a:lnTo>
                  <a:pt x="2559" y="142"/>
                </a:lnTo>
                <a:lnTo>
                  <a:pt x="2559" y="142"/>
                </a:lnTo>
                <a:lnTo>
                  <a:pt x="2563" y="142"/>
                </a:lnTo>
                <a:lnTo>
                  <a:pt x="2563" y="142"/>
                </a:lnTo>
                <a:lnTo>
                  <a:pt x="2563" y="142"/>
                </a:lnTo>
                <a:lnTo>
                  <a:pt x="2563" y="142"/>
                </a:lnTo>
                <a:lnTo>
                  <a:pt x="2570" y="142"/>
                </a:lnTo>
                <a:lnTo>
                  <a:pt x="2570" y="142"/>
                </a:lnTo>
                <a:lnTo>
                  <a:pt x="2574" y="142"/>
                </a:lnTo>
                <a:lnTo>
                  <a:pt x="2574" y="142"/>
                </a:lnTo>
                <a:lnTo>
                  <a:pt x="2576" y="142"/>
                </a:lnTo>
                <a:lnTo>
                  <a:pt x="2576" y="142"/>
                </a:lnTo>
                <a:lnTo>
                  <a:pt x="2582" y="142"/>
                </a:lnTo>
                <a:lnTo>
                  <a:pt x="2582" y="142"/>
                </a:lnTo>
                <a:lnTo>
                  <a:pt x="2584" y="142"/>
                </a:lnTo>
                <a:lnTo>
                  <a:pt x="2584" y="142"/>
                </a:lnTo>
                <a:lnTo>
                  <a:pt x="2591" y="142"/>
                </a:lnTo>
                <a:lnTo>
                  <a:pt x="2591" y="142"/>
                </a:lnTo>
                <a:lnTo>
                  <a:pt x="2595" y="142"/>
                </a:lnTo>
                <a:lnTo>
                  <a:pt x="2595" y="142"/>
                </a:lnTo>
                <a:lnTo>
                  <a:pt x="2603" y="142"/>
                </a:lnTo>
                <a:lnTo>
                  <a:pt x="2603" y="142"/>
                </a:lnTo>
                <a:lnTo>
                  <a:pt x="2605" y="142"/>
                </a:lnTo>
                <a:lnTo>
                  <a:pt x="2605" y="142"/>
                </a:lnTo>
                <a:lnTo>
                  <a:pt x="2607" y="142"/>
                </a:lnTo>
                <a:lnTo>
                  <a:pt x="2607" y="142"/>
                </a:lnTo>
                <a:lnTo>
                  <a:pt x="2607" y="142"/>
                </a:lnTo>
                <a:lnTo>
                  <a:pt x="2607" y="142"/>
                </a:lnTo>
                <a:lnTo>
                  <a:pt x="2609" y="142"/>
                </a:lnTo>
                <a:lnTo>
                  <a:pt x="2609" y="142"/>
                </a:lnTo>
                <a:lnTo>
                  <a:pt x="2616" y="142"/>
                </a:lnTo>
                <a:lnTo>
                  <a:pt x="2616" y="84"/>
                </a:lnTo>
                <a:lnTo>
                  <a:pt x="2622" y="84"/>
                </a:lnTo>
                <a:lnTo>
                  <a:pt x="2622" y="84"/>
                </a:lnTo>
                <a:lnTo>
                  <a:pt x="2628" y="84"/>
                </a:lnTo>
                <a:lnTo>
                  <a:pt x="2628" y="84"/>
                </a:lnTo>
                <a:lnTo>
                  <a:pt x="2630" y="84"/>
                </a:lnTo>
                <a:lnTo>
                  <a:pt x="2630" y="84"/>
                </a:lnTo>
                <a:lnTo>
                  <a:pt x="2630" y="84"/>
                </a:lnTo>
                <a:lnTo>
                  <a:pt x="2630" y="84"/>
                </a:lnTo>
                <a:lnTo>
                  <a:pt x="2636" y="84"/>
                </a:lnTo>
                <a:lnTo>
                  <a:pt x="2636" y="84"/>
                </a:lnTo>
                <a:lnTo>
                  <a:pt x="2636" y="84"/>
                </a:lnTo>
                <a:lnTo>
                  <a:pt x="2636" y="84"/>
                </a:lnTo>
                <a:lnTo>
                  <a:pt x="2639" y="84"/>
                </a:lnTo>
                <a:lnTo>
                  <a:pt x="2639" y="84"/>
                </a:lnTo>
                <a:lnTo>
                  <a:pt x="2639" y="84"/>
                </a:lnTo>
                <a:lnTo>
                  <a:pt x="2639" y="84"/>
                </a:lnTo>
                <a:lnTo>
                  <a:pt x="2647" y="84"/>
                </a:lnTo>
                <a:lnTo>
                  <a:pt x="2647" y="84"/>
                </a:lnTo>
                <a:lnTo>
                  <a:pt x="2647" y="84"/>
                </a:lnTo>
                <a:lnTo>
                  <a:pt x="2647" y="84"/>
                </a:lnTo>
                <a:lnTo>
                  <a:pt x="2649" y="84"/>
                </a:lnTo>
                <a:lnTo>
                  <a:pt x="2649" y="84"/>
                </a:lnTo>
                <a:lnTo>
                  <a:pt x="2655" y="84"/>
                </a:lnTo>
                <a:lnTo>
                  <a:pt x="2655" y="84"/>
                </a:lnTo>
                <a:lnTo>
                  <a:pt x="2655" y="84"/>
                </a:lnTo>
                <a:lnTo>
                  <a:pt x="2655" y="84"/>
                </a:lnTo>
                <a:lnTo>
                  <a:pt x="2655" y="84"/>
                </a:lnTo>
                <a:lnTo>
                  <a:pt x="2655" y="84"/>
                </a:lnTo>
                <a:lnTo>
                  <a:pt x="2657" y="84"/>
                </a:lnTo>
                <a:lnTo>
                  <a:pt x="2657" y="84"/>
                </a:lnTo>
                <a:lnTo>
                  <a:pt x="2661" y="84"/>
                </a:lnTo>
                <a:lnTo>
                  <a:pt x="2661" y="84"/>
                </a:lnTo>
                <a:lnTo>
                  <a:pt x="2663" y="84"/>
                </a:lnTo>
                <a:lnTo>
                  <a:pt x="2663" y="84"/>
                </a:lnTo>
                <a:lnTo>
                  <a:pt x="2663" y="84"/>
                </a:lnTo>
                <a:lnTo>
                  <a:pt x="2663" y="84"/>
                </a:lnTo>
                <a:lnTo>
                  <a:pt x="2663" y="84"/>
                </a:lnTo>
                <a:lnTo>
                  <a:pt x="2663" y="84"/>
                </a:lnTo>
                <a:lnTo>
                  <a:pt x="2664" y="84"/>
                </a:lnTo>
                <a:lnTo>
                  <a:pt x="2664" y="84"/>
                </a:lnTo>
                <a:lnTo>
                  <a:pt x="2664" y="84"/>
                </a:lnTo>
                <a:lnTo>
                  <a:pt x="2664" y="84"/>
                </a:lnTo>
                <a:lnTo>
                  <a:pt x="2664" y="84"/>
                </a:lnTo>
                <a:lnTo>
                  <a:pt x="2664" y="84"/>
                </a:lnTo>
                <a:lnTo>
                  <a:pt x="2666" y="84"/>
                </a:lnTo>
                <a:lnTo>
                  <a:pt x="2666" y="84"/>
                </a:lnTo>
                <a:lnTo>
                  <a:pt x="2672" y="84"/>
                </a:lnTo>
                <a:lnTo>
                  <a:pt x="2672" y="84"/>
                </a:lnTo>
                <a:lnTo>
                  <a:pt x="2674" y="84"/>
                </a:lnTo>
                <a:lnTo>
                  <a:pt x="2674" y="84"/>
                </a:lnTo>
                <a:lnTo>
                  <a:pt x="2676" y="84"/>
                </a:lnTo>
                <a:lnTo>
                  <a:pt x="2676" y="84"/>
                </a:lnTo>
                <a:lnTo>
                  <a:pt x="2676" y="84"/>
                </a:lnTo>
                <a:lnTo>
                  <a:pt x="2676" y="84"/>
                </a:lnTo>
                <a:lnTo>
                  <a:pt x="2682" y="84"/>
                </a:lnTo>
                <a:lnTo>
                  <a:pt x="2682" y="84"/>
                </a:lnTo>
                <a:lnTo>
                  <a:pt x="2682" y="84"/>
                </a:lnTo>
                <a:lnTo>
                  <a:pt x="2682" y="84"/>
                </a:lnTo>
                <a:lnTo>
                  <a:pt x="2684" y="84"/>
                </a:lnTo>
                <a:lnTo>
                  <a:pt x="2684" y="84"/>
                </a:lnTo>
                <a:lnTo>
                  <a:pt x="2686" y="84"/>
                </a:lnTo>
                <a:lnTo>
                  <a:pt x="2686" y="84"/>
                </a:lnTo>
                <a:lnTo>
                  <a:pt x="2691" y="84"/>
                </a:lnTo>
                <a:lnTo>
                  <a:pt x="2691" y="84"/>
                </a:lnTo>
                <a:lnTo>
                  <a:pt x="2695" y="84"/>
                </a:lnTo>
                <a:lnTo>
                  <a:pt x="2695" y="84"/>
                </a:lnTo>
                <a:lnTo>
                  <a:pt x="2703" y="84"/>
                </a:lnTo>
                <a:lnTo>
                  <a:pt x="2703" y="84"/>
                </a:lnTo>
                <a:lnTo>
                  <a:pt x="2709" y="84"/>
                </a:lnTo>
                <a:lnTo>
                  <a:pt x="2709" y="84"/>
                </a:lnTo>
                <a:lnTo>
                  <a:pt x="2709" y="84"/>
                </a:lnTo>
                <a:lnTo>
                  <a:pt x="2709" y="84"/>
                </a:lnTo>
                <a:lnTo>
                  <a:pt x="2711" y="84"/>
                </a:lnTo>
                <a:lnTo>
                  <a:pt x="2711" y="84"/>
                </a:lnTo>
                <a:lnTo>
                  <a:pt x="2720" y="84"/>
                </a:lnTo>
                <a:lnTo>
                  <a:pt x="2720" y="84"/>
                </a:lnTo>
                <a:lnTo>
                  <a:pt x="2724" y="84"/>
                </a:lnTo>
                <a:lnTo>
                  <a:pt x="2724" y="84"/>
                </a:lnTo>
                <a:lnTo>
                  <a:pt x="2730" y="84"/>
                </a:lnTo>
                <a:lnTo>
                  <a:pt x="2730" y="84"/>
                </a:lnTo>
                <a:lnTo>
                  <a:pt x="2732" y="84"/>
                </a:lnTo>
                <a:lnTo>
                  <a:pt x="2732" y="84"/>
                </a:lnTo>
                <a:lnTo>
                  <a:pt x="2737" y="84"/>
                </a:lnTo>
                <a:lnTo>
                  <a:pt x="2737" y="84"/>
                </a:lnTo>
                <a:lnTo>
                  <a:pt x="2739" y="84"/>
                </a:lnTo>
                <a:lnTo>
                  <a:pt x="2739" y="84"/>
                </a:lnTo>
                <a:lnTo>
                  <a:pt x="2741" y="84"/>
                </a:lnTo>
                <a:lnTo>
                  <a:pt x="2741" y="84"/>
                </a:lnTo>
                <a:lnTo>
                  <a:pt x="2743" y="84"/>
                </a:lnTo>
                <a:lnTo>
                  <a:pt x="2743" y="0"/>
                </a:lnTo>
                <a:lnTo>
                  <a:pt x="2745" y="0"/>
                </a:lnTo>
                <a:lnTo>
                  <a:pt x="2745" y="0"/>
                </a:lnTo>
                <a:lnTo>
                  <a:pt x="2747" y="0"/>
                </a:lnTo>
                <a:lnTo>
                  <a:pt x="2747" y="0"/>
                </a:lnTo>
                <a:lnTo>
                  <a:pt x="2753" y="0"/>
                </a:lnTo>
                <a:lnTo>
                  <a:pt x="2753" y="0"/>
                </a:lnTo>
                <a:lnTo>
                  <a:pt x="2753" y="0"/>
                </a:lnTo>
                <a:lnTo>
                  <a:pt x="2753" y="0"/>
                </a:lnTo>
                <a:lnTo>
                  <a:pt x="2755" y="0"/>
                </a:lnTo>
                <a:lnTo>
                  <a:pt x="2755" y="0"/>
                </a:lnTo>
                <a:lnTo>
                  <a:pt x="2760" y="0"/>
                </a:lnTo>
                <a:lnTo>
                  <a:pt x="2760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62" y="0"/>
                </a:lnTo>
                <a:lnTo>
                  <a:pt x="2780" y="0"/>
                </a:lnTo>
                <a:lnTo>
                  <a:pt x="2780" y="0"/>
                </a:lnTo>
                <a:lnTo>
                  <a:pt x="2782" y="0"/>
                </a:lnTo>
                <a:lnTo>
                  <a:pt x="2782" y="0"/>
                </a:lnTo>
                <a:lnTo>
                  <a:pt x="2782" y="0"/>
                </a:lnTo>
                <a:lnTo>
                  <a:pt x="2782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785" y="0"/>
                </a:lnTo>
                <a:lnTo>
                  <a:pt x="2803" y="0"/>
                </a:lnTo>
                <a:lnTo>
                  <a:pt x="2803" y="0"/>
                </a:lnTo>
                <a:lnTo>
                  <a:pt x="2810" y="0"/>
                </a:lnTo>
                <a:lnTo>
                  <a:pt x="2810" y="0"/>
                </a:lnTo>
                <a:lnTo>
                  <a:pt x="2814" y="0"/>
                </a:lnTo>
                <a:lnTo>
                  <a:pt x="2814" y="0"/>
                </a:lnTo>
                <a:lnTo>
                  <a:pt x="2820" y="0"/>
                </a:lnTo>
                <a:lnTo>
                  <a:pt x="2820" y="0"/>
                </a:lnTo>
                <a:lnTo>
                  <a:pt x="2824" y="0"/>
                </a:lnTo>
                <a:lnTo>
                  <a:pt x="2824" y="0"/>
                </a:lnTo>
                <a:lnTo>
                  <a:pt x="2828" y="0"/>
                </a:lnTo>
                <a:lnTo>
                  <a:pt x="2828" y="0"/>
                </a:lnTo>
                <a:lnTo>
                  <a:pt x="2832" y="0"/>
                </a:lnTo>
                <a:lnTo>
                  <a:pt x="2832" y="0"/>
                </a:lnTo>
                <a:lnTo>
                  <a:pt x="2833" y="0"/>
                </a:lnTo>
                <a:lnTo>
                  <a:pt x="2833" y="0"/>
                </a:lnTo>
                <a:lnTo>
                  <a:pt x="2833" y="0"/>
                </a:lnTo>
                <a:lnTo>
                  <a:pt x="2833" y="0"/>
                </a:lnTo>
                <a:lnTo>
                  <a:pt x="2839" y="0"/>
                </a:lnTo>
                <a:lnTo>
                  <a:pt x="2839" y="0"/>
                </a:lnTo>
                <a:lnTo>
                  <a:pt x="2841" y="0"/>
                </a:lnTo>
                <a:lnTo>
                  <a:pt x="2841" y="0"/>
                </a:lnTo>
                <a:lnTo>
                  <a:pt x="2851" y="0"/>
                </a:lnTo>
                <a:lnTo>
                  <a:pt x="2851" y="0"/>
                </a:lnTo>
                <a:lnTo>
                  <a:pt x="2853" y="0"/>
                </a:lnTo>
                <a:lnTo>
                  <a:pt x="2853" y="0"/>
                </a:lnTo>
                <a:lnTo>
                  <a:pt x="2855" y="0"/>
                </a:lnTo>
                <a:lnTo>
                  <a:pt x="2855" y="0"/>
                </a:lnTo>
                <a:lnTo>
                  <a:pt x="2858" y="0"/>
                </a:lnTo>
                <a:lnTo>
                  <a:pt x="2858" y="0"/>
                </a:lnTo>
                <a:lnTo>
                  <a:pt x="2862" y="0"/>
                </a:lnTo>
                <a:lnTo>
                  <a:pt x="2862" y="0"/>
                </a:lnTo>
                <a:lnTo>
                  <a:pt x="2864" y="0"/>
                </a:lnTo>
                <a:lnTo>
                  <a:pt x="2864" y="0"/>
                </a:lnTo>
                <a:lnTo>
                  <a:pt x="2866" y="0"/>
                </a:lnTo>
                <a:lnTo>
                  <a:pt x="2866" y="0"/>
                </a:lnTo>
                <a:lnTo>
                  <a:pt x="2868" y="0"/>
                </a:lnTo>
                <a:lnTo>
                  <a:pt x="2868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2" y="0"/>
                </a:lnTo>
                <a:lnTo>
                  <a:pt x="2878" y="0"/>
                </a:lnTo>
                <a:lnTo>
                  <a:pt x="2878" y="0"/>
                </a:lnTo>
                <a:lnTo>
                  <a:pt x="2885" y="0"/>
                </a:lnTo>
                <a:lnTo>
                  <a:pt x="2885" y="0"/>
                </a:lnTo>
                <a:lnTo>
                  <a:pt x="2893" y="0"/>
                </a:lnTo>
                <a:lnTo>
                  <a:pt x="2893" y="0"/>
                </a:lnTo>
                <a:lnTo>
                  <a:pt x="2893" y="0"/>
                </a:lnTo>
                <a:lnTo>
                  <a:pt x="2893" y="0"/>
                </a:lnTo>
                <a:lnTo>
                  <a:pt x="2895" y="0"/>
                </a:lnTo>
                <a:lnTo>
                  <a:pt x="2895" y="0"/>
                </a:lnTo>
                <a:lnTo>
                  <a:pt x="2897" y="0"/>
                </a:lnTo>
                <a:lnTo>
                  <a:pt x="2897" y="0"/>
                </a:lnTo>
                <a:lnTo>
                  <a:pt x="2899" y="0"/>
                </a:lnTo>
                <a:lnTo>
                  <a:pt x="2899" y="0"/>
                </a:lnTo>
                <a:lnTo>
                  <a:pt x="2899" y="0"/>
                </a:lnTo>
                <a:lnTo>
                  <a:pt x="2899" y="0"/>
                </a:lnTo>
                <a:lnTo>
                  <a:pt x="2901" y="0"/>
                </a:lnTo>
                <a:lnTo>
                  <a:pt x="2901" y="0"/>
                </a:lnTo>
                <a:lnTo>
                  <a:pt x="2901" y="0"/>
                </a:lnTo>
                <a:lnTo>
                  <a:pt x="2901" y="0"/>
                </a:lnTo>
                <a:lnTo>
                  <a:pt x="2903" y="0"/>
                </a:lnTo>
                <a:lnTo>
                  <a:pt x="2903" y="0"/>
                </a:lnTo>
                <a:lnTo>
                  <a:pt x="2906" y="0"/>
                </a:lnTo>
                <a:lnTo>
                  <a:pt x="2906" y="0"/>
                </a:lnTo>
                <a:lnTo>
                  <a:pt x="2916" y="0"/>
                </a:lnTo>
                <a:lnTo>
                  <a:pt x="2916" y="0"/>
                </a:lnTo>
                <a:lnTo>
                  <a:pt x="2920" y="0"/>
                </a:lnTo>
                <a:lnTo>
                  <a:pt x="2920" y="0"/>
                </a:lnTo>
                <a:lnTo>
                  <a:pt x="2939" y="0"/>
                </a:lnTo>
                <a:lnTo>
                  <a:pt x="2939" y="0"/>
                </a:lnTo>
                <a:lnTo>
                  <a:pt x="2941" y="0"/>
                </a:lnTo>
                <a:lnTo>
                  <a:pt x="2941" y="0"/>
                </a:lnTo>
                <a:lnTo>
                  <a:pt x="2941" y="0"/>
                </a:lnTo>
                <a:lnTo>
                  <a:pt x="2941" y="0"/>
                </a:lnTo>
                <a:lnTo>
                  <a:pt x="2945" y="0"/>
                </a:lnTo>
                <a:lnTo>
                  <a:pt x="2945" y="0"/>
                </a:lnTo>
                <a:lnTo>
                  <a:pt x="2947" y="0"/>
                </a:lnTo>
                <a:lnTo>
                  <a:pt x="2947" y="0"/>
                </a:lnTo>
                <a:lnTo>
                  <a:pt x="2947" y="0"/>
                </a:lnTo>
                <a:lnTo>
                  <a:pt x="2947" y="0"/>
                </a:lnTo>
                <a:lnTo>
                  <a:pt x="2949" y="0"/>
                </a:lnTo>
                <a:lnTo>
                  <a:pt x="2949" y="0"/>
                </a:lnTo>
                <a:lnTo>
                  <a:pt x="2956" y="0"/>
                </a:lnTo>
                <a:lnTo>
                  <a:pt x="2956" y="0"/>
                </a:lnTo>
                <a:lnTo>
                  <a:pt x="2964" y="0"/>
                </a:lnTo>
                <a:lnTo>
                  <a:pt x="2964" y="0"/>
                </a:lnTo>
                <a:lnTo>
                  <a:pt x="2968" y="0"/>
                </a:lnTo>
                <a:lnTo>
                  <a:pt x="2968" y="0"/>
                </a:lnTo>
                <a:lnTo>
                  <a:pt x="2972" y="0"/>
                </a:lnTo>
                <a:lnTo>
                  <a:pt x="2972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3" y="0"/>
                </a:lnTo>
                <a:lnTo>
                  <a:pt x="2985" y="0"/>
                </a:lnTo>
                <a:lnTo>
                  <a:pt x="2985" y="0"/>
                </a:lnTo>
                <a:lnTo>
                  <a:pt x="2985" y="0"/>
                </a:lnTo>
                <a:lnTo>
                  <a:pt x="2985" y="0"/>
                </a:lnTo>
                <a:lnTo>
                  <a:pt x="2987" y="0"/>
                </a:lnTo>
                <a:lnTo>
                  <a:pt x="2987" y="0"/>
                </a:lnTo>
                <a:lnTo>
                  <a:pt x="2987" y="0"/>
                </a:lnTo>
                <a:lnTo>
                  <a:pt x="2987" y="0"/>
                </a:lnTo>
                <a:lnTo>
                  <a:pt x="2993" y="0"/>
                </a:lnTo>
                <a:lnTo>
                  <a:pt x="2993" y="0"/>
                </a:lnTo>
                <a:lnTo>
                  <a:pt x="2993" y="0"/>
                </a:lnTo>
                <a:lnTo>
                  <a:pt x="2993" y="0"/>
                </a:lnTo>
                <a:lnTo>
                  <a:pt x="2995" y="0"/>
                </a:lnTo>
                <a:lnTo>
                  <a:pt x="2995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  <a:lnTo>
                  <a:pt x="3006" y="0"/>
                </a:lnTo>
              </a:path>
            </a:pathLst>
          </a:custGeom>
          <a:noFill/>
          <a:ln cap="rnd" cmpd="sng" w="3810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23"/>
          <p:cNvSpPr txBox="1"/>
          <p:nvPr/>
        </p:nvSpPr>
        <p:spPr>
          <a:xfrm>
            <a:off x="551412" y="340862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0028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1" name="Google Shape;851;p23"/>
          <p:cNvGrpSpPr/>
          <p:nvPr/>
        </p:nvGrpSpPr>
        <p:grpSpPr>
          <a:xfrm>
            <a:off x="777496" y="1262577"/>
            <a:ext cx="10913821" cy="50801"/>
            <a:chOff x="876300" y="1020446"/>
            <a:chExt cx="10366830" cy="50801"/>
          </a:xfrm>
        </p:grpSpPr>
        <p:cxnSp>
          <p:nvCxnSpPr>
            <p:cNvPr id="852" name="Google Shape;852;p23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3" name="Google Shape;853;p23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54" name="Google Shape;854;p23"/>
          <p:cNvSpPr txBox="1"/>
          <p:nvPr/>
        </p:nvSpPr>
        <p:spPr>
          <a:xfrm>
            <a:off x="469612" y="141357"/>
            <a:ext cx="1129474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Patient-Oriented Composite Outcome: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Death from Any cause, Any MI, or Any RR</a:t>
            </a:r>
            <a:endParaRPr/>
          </a:p>
        </p:txBody>
      </p:sp>
      <p:sp>
        <p:nvSpPr>
          <p:cNvPr id="855" name="Google Shape;855;p23"/>
          <p:cNvSpPr txBox="1"/>
          <p:nvPr/>
        </p:nvSpPr>
        <p:spPr>
          <a:xfrm>
            <a:off x="10146104" y="464235"/>
            <a:ext cx="23513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2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6" name="Google Shape;856;p23"/>
          <p:cNvSpPr txBox="1"/>
          <p:nvPr/>
        </p:nvSpPr>
        <p:spPr>
          <a:xfrm>
            <a:off x="10518358" y="5293945"/>
            <a:ext cx="9883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Years  </a:t>
            </a:r>
            <a:endParaRPr/>
          </a:p>
        </p:txBody>
      </p:sp>
      <p:sp>
        <p:nvSpPr>
          <p:cNvPr id="857" name="Google Shape;857;p23"/>
          <p:cNvSpPr txBox="1"/>
          <p:nvPr/>
        </p:nvSpPr>
        <p:spPr>
          <a:xfrm>
            <a:off x="2744546" y="2101911"/>
            <a:ext cx="421439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Log-rank p=0.022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2" name="Google Shape;862;p24"/>
          <p:cNvGraphicFramePr/>
          <p:nvPr/>
        </p:nvGraphicFramePr>
        <p:xfrm>
          <a:off x="653778" y="11220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2897400"/>
                <a:gridCol w="2134000"/>
                <a:gridCol w="1882050"/>
                <a:gridCol w="2182450"/>
                <a:gridCol w="1881325"/>
              </a:tblGrid>
              <a:tr h="96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Endpoints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Preventive PCI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plus OMT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(N=803)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OMT alone</a:t>
                      </a:r>
                      <a:b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(N=803)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Difference in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 rates (95% CI)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Hazard ratio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(95% CI)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6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Primary composite outcome</a:t>
                      </a:r>
                      <a:endParaRPr b="1" baseline="30000" i="1" sz="16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0·54 (0·33 to 0·87)</a:t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At 2 years‡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 (0·4%)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27 (3·4%)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-3·0 (-4·4 to -1·8)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0·11 (0·03 to 0·36)</a:t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At 4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 (2·8%)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37 (5·4%)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-2·6 (-4·7 to -0·4)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At 7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26 (6·5%)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47 (9·4%)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-2·9 (-7·3 to 1·5)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Death from cardiac causes</a:t>
                      </a:r>
                      <a:endParaRPr b="1" i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0·87 (0·31 to 2·39)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At 2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(0·1%)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 (0·8%)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-0·6 (-1·3 to 0·02)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At 4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 (0·8%)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 (0·9%)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-0·1 (-1·1 to 0·9)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At 7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 (1·4%)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 (1·3%)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0·1 (-1·4 to 1·5)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Target-vessel related MI</a:t>
                      </a:r>
                      <a:endParaRPr b="1" i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0·62 (0·20 to 1·90)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At 2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(0·1%)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 (0·8%)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-0·6 (-1·3 to 0·02)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34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At 4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 (0·6%)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 (10%)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-0·3 (-1·3 to 0·6)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764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At 7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 (1·0%)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 (1·4%)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-0·3 (-1·7 to 1·1)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63" name="Google Shape;863;p24"/>
          <p:cNvSpPr txBox="1"/>
          <p:nvPr/>
        </p:nvSpPr>
        <p:spPr>
          <a:xfrm>
            <a:off x="653778" y="6239434"/>
            <a:ext cx="1065771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rates (%) shown are Kaplan–Meier estimates in the intention-to-treat population. 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4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Individual Components of the Primary Composite Outcome</a:t>
            </a:r>
            <a:endParaRPr/>
          </a:p>
        </p:txBody>
      </p:sp>
      <p:sp>
        <p:nvSpPr>
          <p:cNvPr id="865" name="Google Shape;865;p24"/>
          <p:cNvSpPr txBox="1"/>
          <p:nvPr/>
        </p:nvSpPr>
        <p:spPr>
          <a:xfrm>
            <a:off x="10215328" y="341567"/>
            <a:ext cx="16809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2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866" name="Google Shape;866;p24"/>
          <p:cNvGrpSpPr/>
          <p:nvPr/>
        </p:nvGrpSpPr>
        <p:grpSpPr>
          <a:xfrm>
            <a:off x="581492" y="905701"/>
            <a:ext cx="11093673" cy="50801"/>
            <a:chOff x="876300" y="1020446"/>
            <a:chExt cx="10366830" cy="50801"/>
          </a:xfrm>
        </p:grpSpPr>
        <p:cxnSp>
          <p:nvCxnSpPr>
            <p:cNvPr id="867" name="Google Shape;867;p24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8" name="Google Shape;868;p24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3" name="Google Shape;873;p25"/>
          <p:cNvGraphicFramePr/>
          <p:nvPr/>
        </p:nvGraphicFramePr>
        <p:xfrm>
          <a:off x="596348" y="11552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2902150"/>
                <a:gridCol w="2438475"/>
                <a:gridCol w="1599375"/>
                <a:gridCol w="2194275"/>
                <a:gridCol w="1891525"/>
              </a:tblGrid>
              <a:tr h="71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Endpoints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Preventive PCI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plus OMT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(N=803)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OMT alone</a:t>
                      </a:r>
                      <a:b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(N=803)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Difference in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 rates (95% CI)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Hazard ratio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(95% CI)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377000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6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Ischemia-driven target-vessel revascularization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0·44 (0·25 to 0·77)</a:t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77000">
                <a:tc>
                  <a:txBody>
                    <a:bodyPr/>
                    <a:lstStyle/>
                    <a:p>
                      <a:pPr indent="13970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At 2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(0·1%)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19 (2·4%)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-2·3 (-3·4 to -1·2)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000">
                <a:tc>
                  <a:txBody>
                    <a:bodyPr/>
                    <a:lstStyle/>
                    <a:p>
                      <a:pPr indent="13970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At 4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 (1·7%)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29 (4·4%)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-2·7 (-4·6 to -0·8)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77000">
                <a:tc>
                  <a:txBody>
                    <a:bodyPr/>
                    <a:lstStyle/>
                    <a:p>
                      <a:pPr indent="13970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At 7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 (4·9%)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38 (8·0%)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-3·2 (-7·4 to 1·1)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000">
                <a:tc grid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6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Hospitalization for unstable or progressive angina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0·19 (0·06 to 0·54)</a:t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77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At 2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 (0·1%)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 (1·5%)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-1·4 (-2·3 to -0·5)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At 4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 (0·7%)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 (2·4%)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-1·7 (-3·0 to -0·4)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77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At 7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 (0·7%)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21 (4·9%)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-4·2 (-7·17 to -1·4)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874" name="Google Shape;874;p25"/>
          <p:cNvCxnSpPr/>
          <p:nvPr/>
        </p:nvCxnSpPr>
        <p:spPr>
          <a:xfrm>
            <a:off x="596348" y="5241927"/>
            <a:ext cx="1102580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5" name="Google Shape;875;p25"/>
          <p:cNvSpPr txBox="1"/>
          <p:nvPr/>
        </p:nvSpPr>
        <p:spPr>
          <a:xfrm>
            <a:off x="573317" y="307660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Individual Components of the Primary Composite Outcome</a:t>
            </a:r>
            <a:endParaRPr/>
          </a:p>
        </p:txBody>
      </p:sp>
      <p:sp>
        <p:nvSpPr>
          <p:cNvPr id="876" name="Google Shape;876;p25"/>
          <p:cNvSpPr txBox="1"/>
          <p:nvPr/>
        </p:nvSpPr>
        <p:spPr>
          <a:xfrm>
            <a:off x="10215328" y="341567"/>
            <a:ext cx="16809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2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877" name="Google Shape;877;p25"/>
          <p:cNvGrpSpPr/>
          <p:nvPr/>
        </p:nvGrpSpPr>
        <p:grpSpPr>
          <a:xfrm>
            <a:off x="581492" y="905701"/>
            <a:ext cx="11093673" cy="50801"/>
            <a:chOff x="876300" y="1020446"/>
            <a:chExt cx="10366830" cy="50801"/>
          </a:xfrm>
        </p:grpSpPr>
        <p:cxnSp>
          <p:nvCxnSpPr>
            <p:cNvPr id="878" name="Google Shape;878;p25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9" name="Google Shape;879;p25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4" name="Google Shape;884;p26"/>
          <p:cNvGraphicFramePr/>
          <p:nvPr/>
        </p:nvGraphicFramePr>
        <p:xfrm>
          <a:off x="585377" y="10991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2904400"/>
                <a:gridCol w="1963550"/>
                <a:gridCol w="2062175"/>
                <a:gridCol w="2187700"/>
                <a:gridCol w="1885850"/>
              </a:tblGrid>
              <a:tr h="93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Endpoints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Preventive PCI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plus OMT (N=803)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OMT alone</a:t>
                      </a:r>
                      <a:b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(N=803)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Difference in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 rates (95% CI)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Hazard ratio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(95% CI)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348600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Death from any cause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0·61 (0·35 to 1·06)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indent="13970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At 2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(0·5%)	 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(1·3%)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-0·8 (-1·7 to 0·2)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indent="13970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At 4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(1·8%)	 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 (2·6%)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-0·8 (-2·4 to 0·8)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indent="13970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At 7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 (5·2%)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 (7·4%)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-2·3 (-6·0 to 1·5)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600">
                <a:tc grid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Non-target-vessel myocardial infarction	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0·91 (0·39 to 2·15)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At 2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(1.0%)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(1·5%)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0·1 (-0·8 to 1·1)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At 4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(1.3%)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(1.1%)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0·3 (-0·9 to 1·4)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At 7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(1.3%)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(2.2%)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-0·9 (-2·6 to 0·8)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6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Non-target-vessel revascularization</a:t>
                      </a: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	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0·88 (0·51 to 1·52)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At 2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(1·6%)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(1·7%)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-2·2 (-4·1 to -0·2)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At 4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 (3·1%)	 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 (2·7%)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-1·8 (-4·7 to 1·2)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At 7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 (4·8%)	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 (5·6%)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-4·9 (-10·8 to 1·1)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85" name="Google Shape;885;p26"/>
          <p:cNvSpPr txBox="1"/>
          <p:nvPr/>
        </p:nvSpPr>
        <p:spPr>
          <a:xfrm>
            <a:off x="581492" y="240320"/>
            <a:ext cx="10871128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Secondary Endpoint Outcomes </a:t>
            </a:r>
            <a:endParaRPr/>
          </a:p>
        </p:txBody>
      </p:sp>
      <p:sp>
        <p:nvSpPr>
          <p:cNvPr id="886" name="Google Shape;886;p26"/>
          <p:cNvSpPr txBox="1"/>
          <p:nvPr/>
        </p:nvSpPr>
        <p:spPr>
          <a:xfrm>
            <a:off x="10198191" y="299302"/>
            <a:ext cx="16809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2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887" name="Google Shape;887;p26"/>
          <p:cNvGrpSpPr/>
          <p:nvPr/>
        </p:nvGrpSpPr>
        <p:grpSpPr>
          <a:xfrm>
            <a:off x="581492" y="905701"/>
            <a:ext cx="11093673" cy="50801"/>
            <a:chOff x="876300" y="1020446"/>
            <a:chExt cx="10366830" cy="50801"/>
          </a:xfrm>
        </p:grpSpPr>
        <p:cxnSp>
          <p:nvCxnSpPr>
            <p:cNvPr id="888" name="Google Shape;888;p26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9" name="Google Shape;889;p26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4" name="Google Shape;894;p27"/>
          <p:cNvGraphicFramePr/>
          <p:nvPr/>
        </p:nvGraphicFramePr>
        <p:xfrm>
          <a:off x="585377" y="11004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2906125"/>
                <a:gridCol w="1964725"/>
                <a:gridCol w="2063425"/>
                <a:gridCol w="2189025"/>
                <a:gridCol w="1886975"/>
              </a:tblGrid>
              <a:tr h="91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Endpoints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Preventive PCI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plus OMT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(N=803)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OMT alone</a:t>
                      </a:r>
                      <a:b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(N=803)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Difference in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event rates (95% CI)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Hazard ratio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(95% CI)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341000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Definite stent or scaffold thrombosis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0·66 (0·11 to 3·95)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indent="13970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At 2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(0.1%)	 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(0·4%)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-0·3 (-0·8 to 0·3)	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indent="13970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At 4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(0·3%)	 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(0·4%)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0·2 (-1·1 to 1·5)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indent="13970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At 7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(0.3%)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(0·4%)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-0·4 (-2·3 to 1·5)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00">
                <a:tc grid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Stroke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0·99 (0·43 to 2·29)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At 2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(0·6%)	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(0.8%)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-0·1 (-1·0 to 0·7)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At 4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(1.5%)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(1.3%)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0·3 (-0·9 to 1·4)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At 7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(1.8%)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(2.2%)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-0·9 (-2·6 to 0·8)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Bleeding events (Major)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0·90 (0·38 to 2·11)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At 2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(0·6%)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(0.5%)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-0·8 (-1· 8 to 0·2)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At 4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(1·4%)	 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(0.9%)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-0·3 (-1·4 to 0·9)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4261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At 7 years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(1.9%)	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(0.9%)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0·4 (-1·1 to 1·8)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95" name="Google Shape;895;p27"/>
          <p:cNvSpPr txBox="1"/>
          <p:nvPr/>
        </p:nvSpPr>
        <p:spPr>
          <a:xfrm>
            <a:off x="581492" y="240320"/>
            <a:ext cx="10871128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Secondary Endpoint Outcomes </a:t>
            </a:r>
            <a:endParaRPr/>
          </a:p>
        </p:txBody>
      </p:sp>
      <p:sp>
        <p:nvSpPr>
          <p:cNvPr id="896" name="Google Shape;896;p27"/>
          <p:cNvSpPr txBox="1"/>
          <p:nvPr/>
        </p:nvSpPr>
        <p:spPr>
          <a:xfrm>
            <a:off x="10198191" y="299302"/>
            <a:ext cx="16809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2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897" name="Google Shape;897;p27"/>
          <p:cNvGrpSpPr/>
          <p:nvPr/>
        </p:nvGrpSpPr>
        <p:grpSpPr>
          <a:xfrm>
            <a:off x="581492" y="905701"/>
            <a:ext cx="11093673" cy="50801"/>
            <a:chOff x="876300" y="1020446"/>
            <a:chExt cx="10366830" cy="50801"/>
          </a:xfrm>
        </p:grpSpPr>
        <p:cxnSp>
          <p:nvCxnSpPr>
            <p:cNvPr id="898" name="Google Shape;898;p27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9" name="Google Shape;899;p27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28"/>
          <p:cNvSpPr/>
          <p:nvPr/>
        </p:nvSpPr>
        <p:spPr>
          <a:xfrm>
            <a:off x="0" y="5989674"/>
            <a:ext cx="12192000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5" name="Google Shape;905;p28"/>
          <p:cNvPicPr preferRelativeResize="0"/>
          <p:nvPr/>
        </p:nvPicPr>
        <p:blipFill rotWithShape="1">
          <a:blip r:embed="rId3">
            <a:alphaModFix/>
          </a:blip>
          <a:srcRect b="972" l="0" r="0" t="0"/>
          <a:stretch/>
        </p:blipFill>
        <p:spPr>
          <a:xfrm>
            <a:off x="5252485" y="62197"/>
            <a:ext cx="6337003" cy="672794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906" name="Google Shape;906;p28"/>
          <p:cNvSpPr txBox="1"/>
          <p:nvPr/>
        </p:nvSpPr>
        <p:spPr>
          <a:xfrm>
            <a:off x="341817" y="1422874"/>
            <a:ext cx="4829678" cy="1325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333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Subgroup Analyses</a:t>
            </a:r>
            <a:b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of the Primary Outcome</a:t>
            </a:r>
            <a:b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at 2-year Follow-up</a:t>
            </a:r>
            <a:endParaRPr sz="30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8"/>
          <p:cNvSpPr txBox="1"/>
          <p:nvPr/>
        </p:nvSpPr>
        <p:spPr>
          <a:xfrm>
            <a:off x="341817" y="371035"/>
            <a:ext cx="16809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2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29"/>
          <p:cNvSpPr/>
          <p:nvPr/>
        </p:nvSpPr>
        <p:spPr>
          <a:xfrm>
            <a:off x="0" y="5989674"/>
            <a:ext cx="12192000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3" name="Google Shape;913;p29"/>
          <p:cNvPicPr preferRelativeResize="0"/>
          <p:nvPr/>
        </p:nvPicPr>
        <p:blipFill rotWithShape="1">
          <a:blip r:embed="rId3">
            <a:alphaModFix/>
          </a:blip>
          <a:srcRect b="902" l="0" r="0" t="0"/>
          <a:stretch/>
        </p:blipFill>
        <p:spPr>
          <a:xfrm>
            <a:off x="5287926" y="85781"/>
            <a:ext cx="6287386" cy="674571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914" name="Google Shape;914;p29"/>
          <p:cNvSpPr txBox="1"/>
          <p:nvPr/>
        </p:nvSpPr>
        <p:spPr>
          <a:xfrm>
            <a:off x="341817" y="1954803"/>
            <a:ext cx="4829678" cy="1325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3333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Subgroup Analyses</a:t>
            </a:r>
            <a:b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of the Primary Outcome</a:t>
            </a:r>
            <a:b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at 7-year Follow-up </a:t>
            </a:r>
            <a:endParaRPr/>
          </a:p>
          <a:p>
            <a:pPr indent="0" lvl="0" marL="0" marR="0" rtl="0" algn="l">
              <a:lnSpc>
                <a:spcPct val="143333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Arial"/>
              <a:buNone/>
            </a:pPr>
            <a:b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9"/>
          <p:cNvSpPr txBox="1"/>
          <p:nvPr/>
        </p:nvSpPr>
        <p:spPr>
          <a:xfrm>
            <a:off x="341817" y="371035"/>
            <a:ext cx="16809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2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"/>
          <p:cNvSpPr txBox="1"/>
          <p:nvPr/>
        </p:nvSpPr>
        <p:spPr>
          <a:xfrm>
            <a:off x="3722915" y="6119336"/>
            <a:ext cx="73224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Stone GW et al. N Engl J Med 2011; 364: 226–35. Erlinge D et al. Lancet 2021; 397: 985–95.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Stone GW et al. J Am Coll Cardiol 2020; 76: 2289–301. Gaba P et al. Nat Rev Cardiol 2023; 20: 181–96.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Kedhi E et al. Eur Heart J 2021; 42: 4671–79.  Mol JQ et al. JAMA Cardiol 2023; 8: 1013–21. </a:t>
            </a:r>
            <a:endParaRPr/>
          </a:p>
        </p:txBody>
      </p:sp>
      <p:sp>
        <p:nvSpPr>
          <p:cNvPr id="417" name="Google Shape;417;p3"/>
          <p:cNvSpPr txBox="1"/>
          <p:nvPr/>
        </p:nvSpPr>
        <p:spPr>
          <a:xfrm>
            <a:off x="914400" y="1271753"/>
            <a:ext cx="10439400" cy="4113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Intracoronary imaging defined vulnerable plaque (VP)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more tendency to increase major adverse cardiac events.</a:t>
            </a:r>
            <a:r>
              <a:rPr b="0" baseline="3000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baseline="3000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aseline="30000"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Optimal medical therapy (OMT) is the standard approach to stabilise plaque vulnerability.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safety and effectiveness of </a:t>
            </a: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focal preventive percutaneous coronary intervention (PCI)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non-flow limiting VP are unknown. </a:t>
            </a:r>
            <a:endParaRPr/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baseline="3000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"/>
          <p:cNvSpPr txBox="1"/>
          <p:nvPr/>
        </p:nvSpPr>
        <p:spPr>
          <a:xfrm>
            <a:off x="1562099" y="329913"/>
            <a:ext cx="89607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Background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9" name="Google Shape;419;p3"/>
          <p:cNvGrpSpPr/>
          <p:nvPr/>
        </p:nvGrpSpPr>
        <p:grpSpPr>
          <a:xfrm>
            <a:off x="876300" y="1020446"/>
            <a:ext cx="10366830" cy="50801"/>
            <a:chOff x="876300" y="1020446"/>
            <a:chExt cx="10366830" cy="50801"/>
          </a:xfrm>
        </p:grpSpPr>
        <p:cxnSp>
          <p:nvCxnSpPr>
            <p:cNvPr id="420" name="Google Shape;420;p3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1" name="Google Shape;421;p3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30"/>
          <p:cNvSpPr txBox="1"/>
          <p:nvPr/>
        </p:nvSpPr>
        <p:spPr>
          <a:xfrm>
            <a:off x="1308652" y="1173088"/>
            <a:ext cx="10028583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study was open-label, introducing the risks of placebo effects and ascertainment bias.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observed rates of the primary outcome were substantially lower than expected in both groups.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selection of imaging modality to assess plaque vulnerability was left to operator discretion.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9% in the preventive PCI group and 1% in the OMT alone group crossed over.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study did not collect data to examine the cost-effectiveness of a preventive PCI strategy.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DAPT use was greater in the preventive PCI group.</a:t>
            </a:r>
            <a:endParaRPr/>
          </a:p>
        </p:txBody>
      </p:sp>
      <p:sp>
        <p:nvSpPr>
          <p:cNvPr id="921" name="Google Shape;921;p30"/>
          <p:cNvSpPr txBox="1"/>
          <p:nvPr/>
        </p:nvSpPr>
        <p:spPr>
          <a:xfrm>
            <a:off x="581492" y="240320"/>
            <a:ext cx="10871128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Study Limitations</a:t>
            </a:r>
            <a:endParaRPr/>
          </a:p>
        </p:txBody>
      </p:sp>
      <p:grpSp>
        <p:nvGrpSpPr>
          <p:cNvPr id="922" name="Google Shape;922;p30"/>
          <p:cNvGrpSpPr/>
          <p:nvPr/>
        </p:nvGrpSpPr>
        <p:grpSpPr>
          <a:xfrm>
            <a:off x="581492" y="905701"/>
            <a:ext cx="11093673" cy="50801"/>
            <a:chOff x="876300" y="1020446"/>
            <a:chExt cx="10366830" cy="50801"/>
          </a:xfrm>
        </p:grpSpPr>
        <p:cxnSp>
          <p:nvCxnSpPr>
            <p:cNvPr id="923" name="Google Shape;923;p30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4" name="Google Shape;924;p30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25" name="Google Shape;925;p30"/>
          <p:cNvSpPr txBox="1"/>
          <p:nvPr/>
        </p:nvSpPr>
        <p:spPr>
          <a:xfrm>
            <a:off x="8875486" y="307422"/>
            <a:ext cx="26289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31"/>
          <p:cNvSpPr txBox="1"/>
          <p:nvPr/>
        </p:nvSpPr>
        <p:spPr>
          <a:xfrm>
            <a:off x="914399" y="1303536"/>
            <a:ext cx="10515599" cy="443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 trial is the first large-scale, randomized controlled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 </a:t>
            </a:r>
            <a:r>
              <a:rPr b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comparing preventive PCI plus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OMT</a:t>
            </a:r>
            <a:r>
              <a:rPr b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versus OMT alone for the treatment of non-flow-limiting imaging defined vulnerable plaques. </a:t>
            </a:r>
            <a:endParaRPr/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PREVENT trial, preventive PCI reduced the composite risk of death from cardiac causes, target-vessel MI, ischemia-driven TVR, or hospitalization for unstable or progressive angina at 2 years.</a:t>
            </a:r>
            <a:endParaRPr/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Preventive PCI also reduced the composite patient-oriented outcome of risk of all-cause death, any MI, or any repeat revascularization. </a:t>
            </a:r>
            <a:endParaRPr/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benefit was sustained throughout the 7-year follow-up period.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31"/>
          <p:cNvSpPr txBox="1"/>
          <p:nvPr/>
        </p:nvSpPr>
        <p:spPr>
          <a:xfrm>
            <a:off x="581492" y="240320"/>
            <a:ext cx="10871128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Summary of Key Findings</a:t>
            </a:r>
            <a:endParaRPr/>
          </a:p>
        </p:txBody>
      </p:sp>
      <p:grpSp>
        <p:nvGrpSpPr>
          <p:cNvPr id="932" name="Google Shape;932;p31"/>
          <p:cNvGrpSpPr/>
          <p:nvPr/>
        </p:nvGrpSpPr>
        <p:grpSpPr>
          <a:xfrm>
            <a:off x="581492" y="905701"/>
            <a:ext cx="11093673" cy="50801"/>
            <a:chOff x="876300" y="1020446"/>
            <a:chExt cx="10366830" cy="50801"/>
          </a:xfrm>
        </p:grpSpPr>
        <p:cxnSp>
          <p:nvCxnSpPr>
            <p:cNvPr id="933" name="Google Shape;933;p31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4" name="Google Shape;934;p31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35" name="Google Shape;935;p31"/>
          <p:cNvSpPr txBox="1"/>
          <p:nvPr/>
        </p:nvSpPr>
        <p:spPr>
          <a:xfrm>
            <a:off x="8875486" y="307422"/>
            <a:ext cx="26289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32"/>
          <p:cNvSpPr txBox="1"/>
          <p:nvPr/>
        </p:nvSpPr>
        <p:spPr>
          <a:xfrm>
            <a:off x="1100096" y="1418923"/>
            <a:ext cx="105156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PREVENT trial, </a:t>
            </a: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preventive PCI plus OMT resulted in     a lower incidence of major adverse cardiac events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compared with OMT alone in patients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non-flow-limiting vulnerable plaques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key findings might provide novel insights on the role of preventive PCI on non-flow-limiting high-risk vulnerable plaques in the future.</a:t>
            </a:r>
            <a:endParaRPr/>
          </a:p>
        </p:txBody>
      </p:sp>
      <p:sp>
        <p:nvSpPr>
          <p:cNvPr id="941" name="Google Shape;941;p32"/>
          <p:cNvSpPr txBox="1"/>
          <p:nvPr/>
        </p:nvSpPr>
        <p:spPr>
          <a:xfrm>
            <a:off x="581492" y="240320"/>
            <a:ext cx="10871128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/>
          </a:p>
        </p:txBody>
      </p:sp>
      <p:sp>
        <p:nvSpPr>
          <p:cNvPr id="942" name="Google Shape;942;p32"/>
          <p:cNvSpPr txBox="1"/>
          <p:nvPr/>
        </p:nvSpPr>
        <p:spPr>
          <a:xfrm>
            <a:off x="8875486" y="307422"/>
            <a:ext cx="26289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943" name="Google Shape;943;p32"/>
          <p:cNvGrpSpPr/>
          <p:nvPr/>
        </p:nvGrpSpPr>
        <p:grpSpPr>
          <a:xfrm>
            <a:off x="581492" y="905701"/>
            <a:ext cx="11093673" cy="50801"/>
            <a:chOff x="876300" y="1020446"/>
            <a:chExt cx="10366830" cy="50801"/>
          </a:xfrm>
        </p:grpSpPr>
        <p:cxnSp>
          <p:nvCxnSpPr>
            <p:cNvPr id="944" name="Google Shape;944;p32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5" name="Google Shape;945;p32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3"/>
          <p:cNvSpPr txBox="1"/>
          <p:nvPr/>
        </p:nvSpPr>
        <p:spPr>
          <a:xfrm>
            <a:off x="823912" y="516602"/>
            <a:ext cx="10544175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Thank You 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Details in the Lancet Simultaneous Publication</a:t>
            </a:r>
            <a:endParaRPr/>
          </a:p>
        </p:txBody>
      </p:sp>
      <p:pic>
        <p:nvPicPr>
          <p:cNvPr id="951" name="Google Shape;95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129" y="1708435"/>
            <a:ext cx="9270610" cy="4044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패턴, 사각형, 픽셀, 디자인이(가) 표시된 사진&#10;&#10;자동 생성된 설명" id="952" name="Google Shape;95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5231" y="0"/>
            <a:ext cx="1804737" cy="180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6"/>
          <p:cNvSpPr txBox="1"/>
          <p:nvPr>
            <p:ph type="title"/>
          </p:nvPr>
        </p:nvSpPr>
        <p:spPr>
          <a:xfrm>
            <a:off x="508819" y="1913417"/>
            <a:ext cx="113046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</a:pPr>
            <a:r>
              <a:rPr lang="en-US"/>
              <a:t>Back-up Slides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7"/>
          <p:cNvSpPr txBox="1"/>
          <p:nvPr>
            <p:ph type="title"/>
          </p:nvPr>
        </p:nvSpPr>
        <p:spPr>
          <a:xfrm>
            <a:off x="508819" y="188793"/>
            <a:ext cx="11304639" cy="654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/>
              <a:t>Anginal Status at Baseline and During Follow-up</a:t>
            </a:r>
            <a:endParaRPr/>
          </a:p>
        </p:txBody>
      </p:sp>
      <p:sp>
        <p:nvSpPr>
          <p:cNvPr id="971" name="Google Shape;971;p37"/>
          <p:cNvSpPr txBox="1"/>
          <p:nvPr/>
        </p:nvSpPr>
        <p:spPr>
          <a:xfrm>
            <a:off x="921555" y="1103343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(%)</a:t>
            </a:r>
            <a:endParaRPr/>
          </a:p>
        </p:txBody>
      </p:sp>
      <p:sp>
        <p:nvSpPr>
          <p:cNvPr id="972" name="Google Shape;972;p37"/>
          <p:cNvSpPr txBox="1"/>
          <p:nvPr/>
        </p:nvSpPr>
        <p:spPr>
          <a:xfrm>
            <a:off x="2272966" y="5768035"/>
            <a:ext cx="89157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Discharge                                  Year 1                                    Year 2                                  Maximal FU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73" name="Google Shape;973;p37"/>
          <p:cNvGraphicFramePr/>
          <p:nvPr/>
        </p:nvGraphicFramePr>
        <p:xfrm>
          <a:off x="863599" y="797130"/>
          <a:ext cx="10855767" cy="5090646"/>
        </p:xfrm>
        <a:graphic>
          <a:graphicData uri="http://schemas.openxmlformats.org/drawingml/2006/chart">
            <c:chart r:id="rId3"/>
          </a:graphicData>
        </a:graphic>
      </p:graphicFrame>
      <p:cxnSp>
        <p:nvCxnSpPr>
          <p:cNvPr id="974" name="Google Shape;974;p37"/>
          <p:cNvCxnSpPr/>
          <p:nvPr/>
        </p:nvCxnSpPr>
        <p:spPr>
          <a:xfrm rot="10800000">
            <a:off x="4052474" y="1513503"/>
            <a:ext cx="0" cy="3981967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37"/>
          <p:cNvCxnSpPr/>
          <p:nvPr/>
        </p:nvCxnSpPr>
        <p:spPr>
          <a:xfrm rot="10800000">
            <a:off x="6540500" y="1526203"/>
            <a:ext cx="0" cy="3981967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37"/>
          <p:cNvCxnSpPr/>
          <p:nvPr/>
        </p:nvCxnSpPr>
        <p:spPr>
          <a:xfrm rot="10800000">
            <a:off x="9055100" y="1513503"/>
            <a:ext cx="0" cy="3981967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38"/>
          <p:cNvSpPr/>
          <p:nvPr/>
        </p:nvSpPr>
        <p:spPr>
          <a:xfrm>
            <a:off x="2238261" y="1112273"/>
            <a:ext cx="7929634" cy="1881253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3953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38"/>
          <p:cNvSpPr/>
          <p:nvPr/>
        </p:nvSpPr>
        <p:spPr>
          <a:xfrm>
            <a:off x="3342066" y="1202283"/>
            <a:ext cx="6404278" cy="1701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Gulim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MLA ≤ 4.0mm</a:t>
            </a:r>
            <a:r>
              <a:rPr baseline="30000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/>
          </a:p>
          <a:p>
            <a:pPr indent="-45720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Gulim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Plaque burden &gt;70%</a:t>
            </a:r>
            <a:endParaRPr/>
          </a:p>
          <a:p>
            <a:pPr indent="-45720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Gulim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TCFA </a:t>
            </a:r>
            <a:r>
              <a:rPr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OCT or RF-IVUS</a:t>
            </a:r>
            <a:endParaRPr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Gulim"/>
              <a:buAutoNum type="arabicPeriod"/>
            </a:pPr>
            <a:r>
              <a:rPr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Lipid rich plaque on NIRS (</a:t>
            </a:r>
            <a:r>
              <a:rPr baseline="-2500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LCBI</a:t>
            </a:r>
            <a:r>
              <a:rPr baseline="-2500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4mm</a:t>
            </a:r>
            <a:r>
              <a:rPr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&gt;315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38"/>
          <p:cNvSpPr txBox="1"/>
          <p:nvPr/>
        </p:nvSpPr>
        <p:spPr>
          <a:xfrm>
            <a:off x="436805" y="5208237"/>
            <a:ext cx="11532546" cy="132343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MLA, minimal lumen area, TCFA (thin-cap fibroatheroma) was defined as a ≥10% confluent necrotic core with &gt;30° abutting the lumen in 3 consecutive frames on RF-IVUS (radiofrequency intravascular ultrasonography)   or a lipid plaque with arc &gt;90° and fibrous cap thickness &lt;65 μm on OCT (optical coherence tomography).  </a:t>
            </a:r>
            <a:r>
              <a:rPr baseline="-25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LCBI</a:t>
            </a:r>
            <a:r>
              <a:rPr baseline="-25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4mm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maximal lipid core burden index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4 mm segment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NIRS (near-infrared spectroscopy).</a:t>
            </a:r>
            <a:endParaRPr/>
          </a:p>
        </p:txBody>
      </p:sp>
      <p:grpSp>
        <p:nvGrpSpPr>
          <p:cNvPr id="984" name="Google Shape;984;p38"/>
          <p:cNvGrpSpPr/>
          <p:nvPr/>
        </p:nvGrpSpPr>
        <p:grpSpPr>
          <a:xfrm>
            <a:off x="2238261" y="3083536"/>
            <a:ext cx="7929634" cy="2016224"/>
            <a:chOff x="2238261" y="2949470"/>
            <a:chExt cx="7929634" cy="2016224"/>
          </a:xfrm>
        </p:grpSpPr>
        <p:pic>
          <p:nvPicPr>
            <p:cNvPr id="985" name="Google Shape;985;p38"/>
            <p:cNvPicPr preferRelativeResize="0"/>
            <p:nvPr/>
          </p:nvPicPr>
          <p:blipFill rotWithShape="1">
            <a:blip r:embed="rId3">
              <a:alphaModFix/>
            </a:blip>
            <a:srcRect b="10550" l="22488" r="8440" t="20602"/>
            <a:stretch/>
          </p:blipFill>
          <p:spPr>
            <a:xfrm>
              <a:off x="2238261" y="2949470"/>
              <a:ext cx="2014836" cy="2016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6" name="Google Shape;986;p38"/>
            <p:cNvPicPr preferRelativeResize="0"/>
            <p:nvPr/>
          </p:nvPicPr>
          <p:blipFill rotWithShape="1">
            <a:blip r:embed="rId4">
              <a:alphaModFix/>
            </a:blip>
            <a:srcRect b="4887" l="20590" r="0" t="0"/>
            <a:stretch/>
          </p:blipFill>
          <p:spPr>
            <a:xfrm>
              <a:off x="8240540" y="2949470"/>
              <a:ext cx="1927355" cy="2016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ame 37 of LAD ISR" id="987" name="Google Shape;987;p38"/>
            <p:cNvPicPr preferRelativeResize="0"/>
            <p:nvPr/>
          </p:nvPicPr>
          <p:blipFill rotWithShape="1">
            <a:blip r:embed="rId5">
              <a:alphaModFix/>
            </a:blip>
            <a:srcRect b="14725" l="11479" r="32599" t="24599"/>
            <a:stretch/>
          </p:blipFill>
          <p:spPr>
            <a:xfrm>
              <a:off x="6288191" y="2949470"/>
              <a:ext cx="1952349" cy="2016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8" name="Google Shape;988;p3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09356" y="2949470"/>
              <a:ext cx="2103829" cy="20153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9" name="Google Shape;989;p38"/>
            <p:cNvSpPr/>
            <p:nvPr/>
          </p:nvSpPr>
          <p:spPr>
            <a:xfrm>
              <a:off x="3061252" y="3607640"/>
              <a:ext cx="66261" cy="45719"/>
            </a:xfrm>
            <a:custGeom>
              <a:rect b="b" l="l" r="r" t="t"/>
              <a:pathLst>
                <a:path extrusionOk="0" h="6627" w="66261">
                  <a:moveTo>
                    <a:pt x="0" y="0"/>
                  </a:moveTo>
                  <a:cubicBezTo>
                    <a:pt x="61830" y="6870"/>
                    <a:pt x="39634" y="6626"/>
                    <a:pt x="66261" y="6626"/>
                  </a:cubicBezTo>
                </a:path>
              </a:pathLst>
            </a:custGeom>
            <a:noFill/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3074504" y="3534753"/>
              <a:ext cx="46383" cy="53009"/>
            </a:xfrm>
            <a:custGeom>
              <a:rect b="b" l="l" r="r" t="t"/>
              <a:pathLst>
                <a:path extrusionOk="0" h="53009" w="46383">
                  <a:moveTo>
                    <a:pt x="0" y="0"/>
                  </a:moveTo>
                  <a:cubicBezTo>
                    <a:pt x="11043" y="8835"/>
                    <a:pt x="23926" y="15767"/>
                    <a:pt x="33130" y="26505"/>
                  </a:cubicBezTo>
                  <a:cubicBezTo>
                    <a:pt x="37675" y="31808"/>
                    <a:pt x="36633" y="40136"/>
                    <a:pt x="39757" y="46383"/>
                  </a:cubicBezTo>
                  <a:cubicBezTo>
                    <a:pt x="41154" y="49177"/>
                    <a:pt x="44174" y="50800"/>
                    <a:pt x="46383" y="53009"/>
                  </a:cubicBezTo>
                </a:path>
              </a:pathLst>
            </a:custGeom>
            <a:noFill/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2789544" y="3514875"/>
              <a:ext cx="609651" cy="549965"/>
            </a:xfrm>
            <a:custGeom>
              <a:rect b="b" l="l" r="r" t="t"/>
              <a:pathLst>
                <a:path extrusionOk="0" h="549965" w="609651">
                  <a:moveTo>
                    <a:pt x="463864" y="0"/>
                  </a:moveTo>
                  <a:cubicBezTo>
                    <a:pt x="470490" y="11044"/>
                    <a:pt x="476016" y="22828"/>
                    <a:pt x="483743" y="33131"/>
                  </a:cubicBezTo>
                  <a:cubicBezTo>
                    <a:pt x="489365" y="40627"/>
                    <a:pt x="497450" y="45957"/>
                    <a:pt x="503621" y="53009"/>
                  </a:cubicBezTo>
                  <a:cubicBezTo>
                    <a:pt x="512934" y="63652"/>
                    <a:pt x="522280" y="74372"/>
                    <a:pt x="530125" y="86139"/>
                  </a:cubicBezTo>
                  <a:cubicBezTo>
                    <a:pt x="562215" y="134275"/>
                    <a:pt x="526245" y="95513"/>
                    <a:pt x="556630" y="125896"/>
                  </a:cubicBezTo>
                  <a:cubicBezTo>
                    <a:pt x="560633" y="149911"/>
                    <a:pt x="562320" y="177501"/>
                    <a:pt x="576508" y="198783"/>
                  </a:cubicBezTo>
                  <a:cubicBezTo>
                    <a:pt x="583438" y="209179"/>
                    <a:pt x="594177" y="216452"/>
                    <a:pt x="603012" y="225287"/>
                  </a:cubicBezTo>
                  <a:cubicBezTo>
                    <a:pt x="605221" y="234122"/>
                    <a:pt x="609932" y="242689"/>
                    <a:pt x="609638" y="251791"/>
                  </a:cubicBezTo>
                  <a:cubicBezTo>
                    <a:pt x="607710" y="311558"/>
                    <a:pt x="604289" y="371422"/>
                    <a:pt x="596386" y="430696"/>
                  </a:cubicBezTo>
                  <a:cubicBezTo>
                    <a:pt x="595334" y="438590"/>
                    <a:pt x="586695" y="443451"/>
                    <a:pt x="583134" y="450574"/>
                  </a:cubicBezTo>
                  <a:cubicBezTo>
                    <a:pt x="580010" y="456821"/>
                    <a:pt x="580871" y="464998"/>
                    <a:pt x="576508" y="470452"/>
                  </a:cubicBezTo>
                  <a:cubicBezTo>
                    <a:pt x="569839" y="478788"/>
                    <a:pt x="547502" y="488898"/>
                    <a:pt x="536751" y="490331"/>
                  </a:cubicBezTo>
                  <a:cubicBezTo>
                    <a:pt x="510388" y="493846"/>
                    <a:pt x="483742" y="494748"/>
                    <a:pt x="457238" y="496957"/>
                  </a:cubicBezTo>
                  <a:cubicBezTo>
                    <a:pt x="441468" y="544268"/>
                    <a:pt x="455609" y="528964"/>
                    <a:pt x="424108" y="549965"/>
                  </a:cubicBezTo>
                  <a:cubicBezTo>
                    <a:pt x="386560" y="547756"/>
                    <a:pt x="348907" y="546905"/>
                    <a:pt x="311464" y="543339"/>
                  </a:cubicBezTo>
                  <a:cubicBezTo>
                    <a:pt x="302398" y="542476"/>
                    <a:pt x="293833" y="538761"/>
                    <a:pt x="284960" y="536713"/>
                  </a:cubicBezTo>
                  <a:lnTo>
                    <a:pt x="225325" y="523461"/>
                  </a:lnTo>
                  <a:cubicBezTo>
                    <a:pt x="227534" y="516835"/>
                    <a:pt x="236890" y="508522"/>
                    <a:pt x="231951" y="503583"/>
                  </a:cubicBezTo>
                  <a:cubicBezTo>
                    <a:pt x="223988" y="495620"/>
                    <a:pt x="209505" y="500518"/>
                    <a:pt x="198821" y="496957"/>
                  </a:cubicBezTo>
                  <a:cubicBezTo>
                    <a:pt x="182863" y="491638"/>
                    <a:pt x="167899" y="483704"/>
                    <a:pt x="152438" y="477078"/>
                  </a:cubicBezTo>
                  <a:cubicBezTo>
                    <a:pt x="145812" y="470452"/>
                    <a:pt x="140506" y="462166"/>
                    <a:pt x="132560" y="457200"/>
                  </a:cubicBezTo>
                  <a:cubicBezTo>
                    <a:pt x="122474" y="450896"/>
                    <a:pt x="109827" y="449724"/>
                    <a:pt x="99430" y="443948"/>
                  </a:cubicBezTo>
                  <a:cubicBezTo>
                    <a:pt x="89776" y="438585"/>
                    <a:pt x="81912" y="430489"/>
                    <a:pt x="72925" y="424070"/>
                  </a:cubicBezTo>
                  <a:cubicBezTo>
                    <a:pt x="66445" y="419441"/>
                    <a:pt x="59093" y="416001"/>
                    <a:pt x="53047" y="410818"/>
                  </a:cubicBezTo>
                  <a:cubicBezTo>
                    <a:pt x="23675" y="385642"/>
                    <a:pt x="22773" y="378658"/>
                    <a:pt x="38" y="344557"/>
                  </a:cubicBezTo>
                  <a:cubicBezTo>
                    <a:pt x="4455" y="304800"/>
                    <a:pt x="-8900" y="258569"/>
                    <a:pt x="13290" y="225287"/>
                  </a:cubicBezTo>
                  <a:cubicBezTo>
                    <a:pt x="72645" y="136262"/>
                    <a:pt x="-27403" y="288103"/>
                    <a:pt x="39795" y="178905"/>
                  </a:cubicBezTo>
                  <a:cubicBezTo>
                    <a:pt x="52316" y="158558"/>
                    <a:pt x="62657" y="136163"/>
                    <a:pt x="79551" y="119270"/>
                  </a:cubicBezTo>
                  <a:cubicBezTo>
                    <a:pt x="83969" y="114853"/>
                    <a:pt x="89173" y="111102"/>
                    <a:pt x="92804" y="106018"/>
                  </a:cubicBezTo>
                  <a:cubicBezTo>
                    <a:pt x="100290" y="95538"/>
                    <a:pt x="104201" y="82579"/>
                    <a:pt x="112682" y="72887"/>
                  </a:cubicBezTo>
                  <a:cubicBezTo>
                    <a:pt x="119070" y="65586"/>
                    <a:pt x="177386" y="27213"/>
                    <a:pt x="178943" y="26505"/>
                  </a:cubicBezTo>
                  <a:cubicBezTo>
                    <a:pt x="189196" y="21845"/>
                    <a:pt x="201030" y="22087"/>
                    <a:pt x="212073" y="19878"/>
                  </a:cubicBezTo>
                  <a:lnTo>
                    <a:pt x="304838" y="26505"/>
                  </a:lnTo>
                  <a:cubicBezTo>
                    <a:pt x="324763" y="28238"/>
                    <a:pt x="344500" y="34182"/>
                    <a:pt x="364473" y="33131"/>
                  </a:cubicBezTo>
                  <a:cubicBezTo>
                    <a:pt x="386966" y="31947"/>
                    <a:pt x="408647" y="24296"/>
                    <a:pt x="430734" y="19878"/>
                  </a:cubicBezTo>
                  <a:lnTo>
                    <a:pt x="463864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8"/>
            <p:cNvSpPr/>
            <p:nvPr/>
          </p:nvSpPr>
          <p:spPr>
            <a:xfrm>
              <a:off x="2610044" y="3338842"/>
              <a:ext cx="1186704" cy="1192696"/>
            </a:xfrm>
            <a:prstGeom prst="ellipse">
              <a:avLst/>
            </a:prstGeom>
            <a:noFill/>
            <a:ln cap="flat" cmpd="sng" w="28575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38"/>
          <p:cNvSpPr txBox="1"/>
          <p:nvPr/>
        </p:nvSpPr>
        <p:spPr>
          <a:xfrm>
            <a:off x="674916" y="184514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Definition of VP</a:t>
            </a:r>
            <a:endParaRPr/>
          </a:p>
        </p:txBody>
      </p:sp>
      <p:grpSp>
        <p:nvGrpSpPr>
          <p:cNvPr id="994" name="Google Shape;994;p38"/>
          <p:cNvGrpSpPr/>
          <p:nvPr/>
        </p:nvGrpSpPr>
        <p:grpSpPr>
          <a:xfrm>
            <a:off x="876300" y="869803"/>
            <a:ext cx="10366830" cy="50801"/>
            <a:chOff x="876300" y="1020446"/>
            <a:chExt cx="10366830" cy="50801"/>
          </a:xfrm>
        </p:grpSpPr>
        <p:cxnSp>
          <p:nvCxnSpPr>
            <p:cNvPr id="995" name="Google Shape;995;p38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96" name="Google Shape;996;p38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97" name="Google Shape;997;p38"/>
          <p:cNvSpPr txBox="1"/>
          <p:nvPr/>
        </p:nvSpPr>
        <p:spPr>
          <a:xfrm>
            <a:off x="8891816" y="228991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39"/>
          <p:cNvSpPr txBox="1"/>
          <p:nvPr>
            <p:ph type="title"/>
          </p:nvPr>
        </p:nvSpPr>
        <p:spPr>
          <a:xfrm>
            <a:off x="87086" y="199679"/>
            <a:ext cx="12017827" cy="818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None/>
            </a:pPr>
            <a:r>
              <a:rPr lang="en-US" sz="2400"/>
              <a:t>Proportion of High-intensity Statin or Moderate-intensity Statin plus Ezetimibe Therapy </a:t>
            </a:r>
            <a:endParaRPr/>
          </a:p>
        </p:txBody>
      </p:sp>
      <p:graphicFrame>
        <p:nvGraphicFramePr>
          <p:cNvPr id="1003" name="Google Shape;1003;p39"/>
          <p:cNvGraphicFramePr/>
          <p:nvPr/>
        </p:nvGraphicFramePr>
        <p:xfrm>
          <a:off x="4078194" y="1041740"/>
          <a:ext cx="5099136" cy="479777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004" name="Google Shape;1004;p39"/>
          <p:cNvSpPr txBox="1"/>
          <p:nvPr/>
        </p:nvSpPr>
        <p:spPr>
          <a:xfrm>
            <a:off x="2974891" y="5799143"/>
            <a:ext cx="14654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No. of Observation</a:t>
            </a:r>
            <a:endParaRPr/>
          </a:p>
        </p:txBody>
      </p:sp>
      <p:sp>
        <p:nvSpPr>
          <p:cNvPr id="1005" name="Google Shape;1005;p39"/>
          <p:cNvSpPr txBox="1"/>
          <p:nvPr/>
        </p:nvSpPr>
        <p:spPr>
          <a:xfrm>
            <a:off x="4776615" y="5799143"/>
            <a:ext cx="4395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788</a:t>
            </a:r>
            <a:endParaRPr/>
          </a:p>
        </p:txBody>
      </p:sp>
      <p:sp>
        <p:nvSpPr>
          <p:cNvPr id="1006" name="Google Shape;1006;p39"/>
          <p:cNvSpPr txBox="1"/>
          <p:nvPr/>
        </p:nvSpPr>
        <p:spPr>
          <a:xfrm>
            <a:off x="5102452" y="5801227"/>
            <a:ext cx="4395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783</a:t>
            </a:r>
            <a:endParaRPr/>
          </a:p>
        </p:txBody>
      </p:sp>
      <p:sp>
        <p:nvSpPr>
          <p:cNvPr id="1007" name="Google Shape;1007;p39"/>
          <p:cNvSpPr txBox="1"/>
          <p:nvPr/>
        </p:nvSpPr>
        <p:spPr>
          <a:xfrm>
            <a:off x="5889861" y="5799143"/>
            <a:ext cx="4395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742</a:t>
            </a:r>
            <a:endParaRPr/>
          </a:p>
        </p:txBody>
      </p:sp>
      <p:sp>
        <p:nvSpPr>
          <p:cNvPr id="1008" name="Google Shape;1008;p39"/>
          <p:cNvSpPr txBox="1"/>
          <p:nvPr/>
        </p:nvSpPr>
        <p:spPr>
          <a:xfrm>
            <a:off x="6195192" y="5799143"/>
            <a:ext cx="4395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704</a:t>
            </a:r>
            <a:endParaRPr/>
          </a:p>
        </p:txBody>
      </p:sp>
      <p:sp>
        <p:nvSpPr>
          <p:cNvPr id="1009" name="Google Shape;1009;p39"/>
          <p:cNvSpPr txBox="1"/>
          <p:nvPr/>
        </p:nvSpPr>
        <p:spPr>
          <a:xfrm>
            <a:off x="7007614" y="5799143"/>
            <a:ext cx="4395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740</a:t>
            </a:r>
            <a:endParaRPr/>
          </a:p>
        </p:txBody>
      </p:sp>
      <p:sp>
        <p:nvSpPr>
          <p:cNvPr id="1010" name="Google Shape;1010;p39"/>
          <p:cNvSpPr txBox="1"/>
          <p:nvPr/>
        </p:nvSpPr>
        <p:spPr>
          <a:xfrm>
            <a:off x="7317420" y="5799143"/>
            <a:ext cx="4281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711</a:t>
            </a:r>
            <a:endParaRPr/>
          </a:p>
        </p:txBody>
      </p:sp>
      <p:sp>
        <p:nvSpPr>
          <p:cNvPr id="1011" name="Google Shape;1011;p39"/>
          <p:cNvSpPr txBox="1"/>
          <p:nvPr/>
        </p:nvSpPr>
        <p:spPr>
          <a:xfrm>
            <a:off x="8113807" y="5799143"/>
            <a:ext cx="4395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578</a:t>
            </a:r>
            <a:endParaRPr/>
          </a:p>
        </p:txBody>
      </p:sp>
      <p:sp>
        <p:nvSpPr>
          <p:cNvPr id="1012" name="Google Shape;1012;p39"/>
          <p:cNvSpPr txBox="1"/>
          <p:nvPr/>
        </p:nvSpPr>
        <p:spPr>
          <a:xfrm>
            <a:off x="8439644" y="5799143"/>
            <a:ext cx="4395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547</a:t>
            </a:r>
            <a:endParaRPr/>
          </a:p>
        </p:txBody>
      </p:sp>
      <p:sp>
        <p:nvSpPr>
          <p:cNvPr id="1013" name="Google Shape;1013;p39"/>
          <p:cNvSpPr/>
          <p:nvPr/>
        </p:nvSpPr>
        <p:spPr>
          <a:xfrm>
            <a:off x="5318693" y="1099615"/>
            <a:ext cx="171178" cy="1851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9"/>
          <p:cNvSpPr/>
          <p:nvPr/>
        </p:nvSpPr>
        <p:spPr>
          <a:xfrm>
            <a:off x="7360305" y="1118489"/>
            <a:ext cx="171178" cy="185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9"/>
          <p:cNvSpPr txBox="1"/>
          <p:nvPr/>
        </p:nvSpPr>
        <p:spPr>
          <a:xfrm>
            <a:off x="5489871" y="1026418"/>
            <a:ext cx="15520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Preventive PCI</a:t>
            </a:r>
            <a:endParaRPr/>
          </a:p>
        </p:txBody>
      </p:sp>
      <p:sp>
        <p:nvSpPr>
          <p:cNvPr id="1016" name="Google Shape;1016;p39"/>
          <p:cNvSpPr txBox="1"/>
          <p:nvPr/>
        </p:nvSpPr>
        <p:spPr>
          <a:xfrm>
            <a:off x="7526929" y="1041740"/>
            <a:ext cx="120674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</p:txBody>
      </p:sp>
      <p:sp>
        <p:nvSpPr>
          <p:cNvPr id="1017" name="Google Shape;1017;p39"/>
          <p:cNvSpPr txBox="1"/>
          <p:nvPr/>
        </p:nvSpPr>
        <p:spPr>
          <a:xfrm>
            <a:off x="6075440" y="2238735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1018" name="Google Shape;1018;p39"/>
          <p:cNvSpPr txBox="1"/>
          <p:nvPr/>
        </p:nvSpPr>
        <p:spPr>
          <a:xfrm>
            <a:off x="7254064" y="2238735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1019" name="Google Shape;1019;p39"/>
          <p:cNvSpPr txBox="1"/>
          <p:nvPr/>
        </p:nvSpPr>
        <p:spPr>
          <a:xfrm>
            <a:off x="8359334" y="2238735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"/>
          <p:cNvSpPr txBox="1"/>
          <p:nvPr>
            <p:ph type="title"/>
          </p:nvPr>
        </p:nvSpPr>
        <p:spPr>
          <a:xfrm>
            <a:off x="838200" y="58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/>
              <a:t>Objective</a:t>
            </a:r>
            <a:endParaRPr/>
          </a:p>
        </p:txBody>
      </p:sp>
      <p:sp>
        <p:nvSpPr>
          <p:cNvPr id="427" name="Google Shape;427;p4"/>
          <p:cNvSpPr txBox="1"/>
          <p:nvPr/>
        </p:nvSpPr>
        <p:spPr>
          <a:xfrm>
            <a:off x="972457" y="1558012"/>
            <a:ext cx="104394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assess whether focal preventive PCI of non-flow-limiting, imaging defined vulnerable plaques improves clinical outcomes compared with OMT alone.</a:t>
            </a:r>
            <a:endParaRPr/>
          </a:p>
        </p:txBody>
      </p:sp>
      <p:sp>
        <p:nvSpPr>
          <p:cNvPr id="428" name="Google Shape;428;p4"/>
          <p:cNvSpPr txBox="1"/>
          <p:nvPr/>
        </p:nvSpPr>
        <p:spPr>
          <a:xfrm>
            <a:off x="8875486" y="407066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29" name="Google Shape;429;p4"/>
          <p:cNvGrpSpPr/>
          <p:nvPr/>
        </p:nvGrpSpPr>
        <p:grpSpPr>
          <a:xfrm>
            <a:off x="876300" y="1020446"/>
            <a:ext cx="10366830" cy="50801"/>
            <a:chOff x="876300" y="1020446"/>
            <a:chExt cx="10366830" cy="50801"/>
          </a:xfrm>
        </p:grpSpPr>
        <p:cxnSp>
          <p:nvCxnSpPr>
            <p:cNvPr id="430" name="Google Shape;430;p4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1" name="Google Shape;431;p4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40"/>
          <p:cNvSpPr txBox="1"/>
          <p:nvPr>
            <p:ph type="title"/>
          </p:nvPr>
        </p:nvSpPr>
        <p:spPr>
          <a:xfrm>
            <a:off x="508819" y="188793"/>
            <a:ext cx="11304639" cy="654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/>
              <a:t>Risk Factor Control</a:t>
            </a:r>
            <a:endParaRPr/>
          </a:p>
        </p:txBody>
      </p:sp>
      <p:pic>
        <p:nvPicPr>
          <p:cNvPr id="1025" name="Google Shape;102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71" y="1743704"/>
            <a:ext cx="5901727" cy="362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1946" y="1726538"/>
            <a:ext cx="5858187" cy="3598541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40"/>
          <p:cNvSpPr txBox="1"/>
          <p:nvPr/>
        </p:nvSpPr>
        <p:spPr>
          <a:xfrm>
            <a:off x="6713243" y="1121925"/>
            <a:ext cx="25122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Current Smoker</a:t>
            </a:r>
            <a:endParaRPr/>
          </a:p>
        </p:txBody>
      </p:sp>
      <p:sp>
        <p:nvSpPr>
          <p:cNvPr id="1028" name="Google Shape;1028;p40"/>
          <p:cNvSpPr txBox="1"/>
          <p:nvPr/>
        </p:nvSpPr>
        <p:spPr>
          <a:xfrm>
            <a:off x="508819" y="1123915"/>
            <a:ext cx="25779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LDL-Cholesterol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41"/>
          <p:cNvSpPr txBox="1"/>
          <p:nvPr>
            <p:ph type="title"/>
          </p:nvPr>
        </p:nvSpPr>
        <p:spPr>
          <a:xfrm>
            <a:off x="508819" y="188793"/>
            <a:ext cx="11304639" cy="654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/>
              <a:t>Risk Factor Control</a:t>
            </a:r>
            <a:endParaRPr/>
          </a:p>
        </p:txBody>
      </p:sp>
      <p:sp>
        <p:nvSpPr>
          <p:cNvPr id="1034" name="Google Shape;1034;p41"/>
          <p:cNvSpPr txBox="1"/>
          <p:nvPr/>
        </p:nvSpPr>
        <p:spPr>
          <a:xfrm>
            <a:off x="6713243" y="1121925"/>
            <a:ext cx="38266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Diastolic Blood Pressure</a:t>
            </a:r>
            <a:endParaRPr/>
          </a:p>
        </p:txBody>
      </p:sp>
      <p:sp>
        <p:nvSpPr>
          <p:cNvPr id="1035" name="Google Shape;1035;p41"/>
          <p:cNvSpPr txBox="1"/>
          <p:nvPr/>
        </p:nvSpPr>
        <p:spPr>
          <a:xfrm>
            <a:off x="508819" y="1123915"/>
            <a:ext cx="37240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Systolic Blood Pressure</a:t>
            </a:r>
            <a:endParaRPr/>
          </a:p>
        </p:txBody>
      </p:sp>
      <p:pic>
        <p:nvPicPr>
          <p:cNvPr id="1036" name="Google Shape;103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42" y="1719943"/>
            <a:ext cx="5897695" cy="362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0907" y="1722883"/>
            <a:ext cx="5897696" cy="3622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42"/>
          <p:cNvSpPr txBox="1"/>
          <p:nvPr>
            <p:ph type="title"/>
          </p:nvPr>
        </p:nvSpPr>
        <p:spPr>
          <a:xfrm>
            <a:off x="508819" y="199679"/>
            <a:ext cx="11304639" cy="1070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None/>
            </a:pPr>
            <a:r>
              <a:rPr lang="en-US" sz="2800"/>
              <a:t>Primary Composite Outcome According to the Device Used</a:t>
            </a:r>
            <a:br>
              <a:rPr lang="en-US" sz="2800"/>
            </a:br>
            <a:r>
              <a:rPr lang="en-US" sz="2800"/>
              <a:t> : As-Treated Population</a:t>
            </a:r>
            <a:endParaRPr sz="2800"/>
          </a:p>
        </p:txBody>
      </p:sp>
      <p:pic>
        <p:nvPicPr>
          <p:cNvPr id="1043" name="Google Shape;1043;p42"/>
          <p:cNvPicPr preferRelativeResize="0"/>
          <p:nvPr/>
        </p:nvPicPr>
        <p:blipFill rotWithShape="1">
          <a:blip r:embed="rId3">
            <a:alphaModFix/>
          </a:blip>
          <a:srcRect b="12730" l="8626" r="25019" t="17977"/>
          <a:stretch/>
        </p:blipFill>
        <p:spPr>
          <a:xfrm>
            <a:off x="3932525" y="1381169"/>
            <a:ext cx="5397501" cy="3326423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42"/>
          <p:cNvSpPr txBox="1"/>
          <p:nvPr/>
        </p:nvSpPr>
        <p:spPr>
          <a:xfrm>
            <a:off x="3876639" y="460797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045" name="Google Shape;1045;p42"/>
          <p:cNvSpPr txBox="1"/>
          <p:nvPr/>
        </p:nvSpPr>
        <p:spPr>
          <a:xfrm>
            <a:off x="3631269" y="445359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046" name="Google Shape;1046;p42"/>
          <p:cNvSpPr txBox="1"/>
          <p:nvPr/>
        </p:nvSpPr>
        <p:spPr>
          <a:xfrm>
            <a:off x="3631269" y="3528502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047" name="Google Shape;1047;p42"/>
          <p:cNvSpPr txBox="1"/>
          <p:nvPr/>
        </p:nvSpPr>
        <p:spPr>
          <a:xfrm>
            <a:off x="3503029" y="2643327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1048" name="Google Shape;1048;p42"/>
          <p:cNvSpPr txBox="1"/>
          <p:nvPr/>
        </p:nvSpPr>
        <p:spPr>
          <a:xfrm>
            <a:off x="3503029" y="178757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1049" name="Google Shape;1049;p42"/>
          <p:cNvSpPr txBox="1"/>
          <p:nvPr/>
        </p:nvSpPr>
        <p:spPr>
          <a:xfrm>
            <a:off x="4589041" y="460797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50" name="Google Shape;1050;p42"/>
          <p:cNvSpPr txBox="1"/>
          <p:nvPr/>
        </p:nvSpPr>
        <p:spPr>
          <a:xfrm>
            <a:off x="5319090" y="460797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51" name="Google Shape;1051;p42"/>
          <p:cNvSpPr txBox="1"/>
          <p:nvPr/>
        </p:nvSpPr>
        <p:spPr>
          <a:xfrm>
            <a:off x="6036396" y="460797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052" name="Google Shape;1052;p42"/>
          <p:cNvSpPr txBox="1"/>
          <p:nvPr/>
        </p:nvSpPr>
        <p:spPr>
          <a:xfrm>
            <a:off x="6742221" y="460797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053" name="Google Shape;1053;p42"/>
          <p:cNvSpPr txBox="1"/>
          <p:nvPr/>
        </p:nvSpPr>
        <p:spPr>
          <a:xfrm>
            <a:off x="7472270" y="460797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054" name="Google Shape;1054;p42"/>
          <p:cNvSpPr txBox="1"/>
          <p:nvPr/>
        </p:nvSpPr>
        <p:spPr>
          <a:xfrm>
            <a:off x="8181886" y="460797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055" name="Google Shape;1055;p42"/>
          <p:cNvSpPr txBox="1"/>
          <p:nvPr/>
        </p:nvSpPr>
        <p:spPr>
          <a:xfrm>
            <a:off x="8898931" y="4607976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056" name="Google Shape;1056;p42"/>
          <p:cNvSpPr txBox="1"/>
          <p:nvPr/>
        </p:nvSpPr>
        <p:spPr>
          <a:xfrm>
            <a:off x="4835197" y="4928797"/>
            <a:ext cx="34723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Years Since Randomization</a:t>
            </a:r>
            <a:endParaRPr/>
          </a:p>
        </p:txBody>
      </p:sp>
      <p:sp>
        <p:nvSpPr>
          <p:cNvPr id="1057" name="Google Shape;1057;p42"/>
          <p:cNvSpPr txBox="1"/>
          <p:nvPr/>
        </p:nvSpPr>
        <p:spPr>
          <a:xfrm>
            <a:off x="2382504" y="5105775"/>
            <a:ext cx="97975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No. at Risk</a:t>
            </a:r>
            <a:endParaRPr/>
          </a:p>
        </p:txBody>
      </p:sp>
      <p:sp>
        <p:nvSpPr>
          <p:cNvPr id="1058" name="Google Shape;1058;p42"/>
          <p:cNvSpPr txBox="1"/>
          <p:nvPr/>
        </p:nvSpPr>
        <p:spPr>
          <a:xfrm>
            <a:off x="2382504" y="5358855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</p:txBody>
      </p:sp>
      <p:sp>
        <p:nvSpPr>
          <p:cNvPr id="1059" name="Google Shape;1059;p42"/>
          <p:cNvSpPr txBox="1"/>
          <p:nvPr/>
        </p:nvSpPr>
        <p:spPr>
          <a:xfrm>
            <a:off x="2382504" y="5569212"/>
            <a:ext cx="4924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BVS</a:t>
            </a:r>
            <a:endParaRPr/>
          </a:p>
        </p:txBody>
      </p:sp>
      <p:sp>
        <p:nvSpPr>
          <p:cNvPr id="1060" name="Google Shape;1060;p42"/>
          <p:cNvSpPr txBox="1"/>
          <p:nvPr/>
        </p:nvSpPr>
        <p:spPr>
          <a:xfrm>
            <a:off x="3770988" y="5358855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865</a:t>
            </a:r>
            <a:endParaRPr/>
          </a:p>
        </p:txBody>
      </p:sp>
      <p:sp>
        <p:nvSpPr>
          <p:cNvPr id="1061" name="Google Shape;1061;p42"/>
          <p:cNvSpPr txBox="1"/>
          <p:nvPr/>
        </p:nvSpPr>
        <p:spPr>
          <a:xfrm>
            <a:off x="3770990" y="5569212"/>
            <a:ext cx="4395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242</a:t>
            </a:r>
            <a:endParaRPr/>
          </a:p>
        </p:txBody>
      </p:sp>
      <p:sp>
        <p:nvSpPr>
          <p:cNvPr id="1062" name="Google Shape;1062;p42"/>
          <p:cNvSpPr txBox="1"/>
          <p:nvPr/>
        </p:nvSpPr>
        <p:spPr>
          <a:xfrm>
            <a:off x="4497780" y="5358855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823</a:t>
            </a:r>
            <a:endParaRPr/>
          </a:p>
        </p:txBody>
      </p:sp>
      <p:sp>
        <p:nvSpPr>
          <p:cNvPr id="1063" name="Google Shape;1063;p42"/>
          <p:cNvSpPr txBox="1"/>
          <p:nvPr/>
        </p:nvSpPr>
        <p:spPr>
          <a:xfrm>
            <a:off x="5216237" y="5358855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767</a:t>
            </a:r>
            <a:endParaRPr/>
          </a:p>
        </p:txBody>
      </p:sp>
      <p:sp>
        <p:nvSpPr>
          <p:cNvPr id="1064" name="Google Shape;1064;p42"/>
          <p:cNvSpPr txBox="1"/>
          <p:nvPr/>
        </p:nvSpPr>
        <p:spPr>
          <a:xfrm>
            <a:off x="5923808" y="5358855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/>
          </a:p>
        </p:txBody>
      </p:sp>
      <p:sp>
        <p:nvSpPr>
          <p:cNvPr id="1065" name="Google Shape;1065;p42"/>
          <p:cNvSpPr txBox="1"/>
          <p:nvPr/>
        </p:nvSpPr>
        <p:spPr>
          <a:xfrm>
            <a:off x="6642264" y="5358855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465</a:t>
            </a:r>
            <a:endParaRPr/>
          </a:p>
        </p:txBody>
      </p:sp>
      <p:sp>
        <p:nvSpPr>
          <p:cNvPr id="1066" name="Google Shape;1066;p42"/>
          <p:cNvSpPr txBox="1"/>
          <p:nvPr/>
        </p:nvSpPr>
        <p:spPr>
          <a:xfrm>
            <a:off x="7382492" y="5358855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338</a:t>
            </a:r>
            <a:endParaRPr/>
          </a:p>
        </p:txBody>
      </p:sp>
      <p:sp>
        <p:nvSpPr>
          <p:cNvPr id="1067" name="Google Shape;1067;p42"/>
          <p:cNvSpPr txBox="1"/>
          <p:nvPr/>
        </p:nvSpPr>
        <p:spPr>
          <a:xfrm>
            <a:off x="8142040" y="5340687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217</a:t>
            </a:r>
            <a:endParaRPr/>
          </a:p>
        </p:txBody>
      </p:sp>
      <p:sp>
        <p:nvSpPr>
          <p:cNvPr id="1068" name="Google Shape;1068;p42"/>
          <p:cNvSpPr txBox="1"/>
          <p:nvPr/>
        </p:nvSpPr>
        <p:spPr>
          <a:xfrm>
            <a:off x="8876449" y="5358854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68</a:t>
            </a:r>
            <a:endParaRPr/>
          </a:p>
        </p:txBody>
      </p:sp>
      <p:sp>
        <p:nvSpPr>
          <p:cNvPr id="1069" name="Google Shape;1069;p42"/>
          <p:cNvSpPr txBox="1"/>
          <p:nvPr/>
        </p:nvSpPr>
        <p:spPr>
          <a:xfrm>
            <a:off x="4508668" y="5569212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239</a:t>
            </a:r>
            <a:endParaRPr/>
          </a:p>
        </p:txBody>
      </p:sp>
      <p:sp>
        <p:nvSpPr>
          <p:cNvPr id="1070" name="Google Shape;1070;p42"/>
          <p:cNvSpPr txBox="1"/>
          <p:nvPr/>
        </p:nvSpPr>
        <p:spPr>
          <a:xfrm>
            <a:off x="5208957" y="5569212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227</a:t>
            </a:r>
            <a:endParaRPr/>
          </a:p>
        </p:txBody>
      </p:sp>
      <p:sp>
        <p:nvSpPr>
          <p:cNvPr id="1071" name="Google Shape;1071;p42"/>
          <p:cNvSpPr txBox="1"/>
          <p:nvPr/>
        </p:nvSpPr>
        <p:spPr>
          <a:xfrm>
            <a:off x="5916528" y="5569208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221</a:t>
            </a:r>
            <a:endParaRPr/>
          </a:p>
        </p:txBody>
      </p:sp>
      <p:sp>
        <p:nvSpPr>
          <p:cNvPr id="1072" name="Google Shape;1072;p42"/>
          <p:cNvSpPr txBox="1"/>
          <p:nvPr/>
        </p:nvSpPr>
        <p:spPr>
          <a:xfrm>
            <a:off x="6641040" y="5569210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219</a:t>
            </a:r>
            <a:endParaRPr/>
          </a:p>
        </p:txBody>
      </p:sp>
      <p:sp>
        <p:nvSpPr>
          <p:cNvPr id="1073" name="Google Shape;1073;p42"/>
          <p:cNvSpPr txBox="1"/>
          <p:nvPr/>
        </p:nvSpPr>
        <p:spPr>
          <a:xfrm>
            <a:off x="7381268" y="5569212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212</a:t>
            </a:r>
            <a:endParaRPr/>
          </a:p>
        </p:txBody>
      </p:sp>
      <p:sp>
        <p:nvSpPr>
          <p:cNvPr id="1074" name="Google Shape;1074;p42"/>
          <p:cNvSpPr txBox="1"/>
          <p:nvPr/>
        </p:nvSpPr>
        <p:spPr>
          <a:xfrm>
            <a:off x="8140816" y="5551046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176</a:t>
            </a:r>
            <a:endParaRPr/>
          </a:p>
        </p:txBody>
      </p:sp>
      <p:sp>
        <p:nvSpPr>
          <p:cNvPr id="1075" name="Google Shape;1075;p42"/>
          <p:cNvSpPr txBox="1"/>
          <p:nvPr/>
        </p:nvSpPr>
        <p:spPr>
          <a:xfrm>
            <a:off x="8876449" y="5566812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/>
          </a:p>
        </p:txBody>
      </p:sp>
      <p:sp>
        <p:nvSpPr>
          <p:cNvPr id="1076" name="Google Shape;1076;p42"/>
          <p:cNvSpPr txBox="1"/>
          <p:nvPr/>
        </p:nvSpPr>
        <p:spPr>
          <a:xfrm>
            <a:off x="2386707" y="5773262"/>
            <a:ext cx="9012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CoCr-EES</a:t>
            </a:r>
            <a:endParaRPr/>
          </a:p>
        </p:txBody>
      </p:sp>
      <p:sp>
        <p:nvSpPr>
          <p:cNvPr id="1077" name="Google Shape;1077;p42"/>
          <p:cNvSpPr txBox="1"/>
          <p:nvPr/>
        </p:nvSpPr>
        <p:spPr>
          <a:xfrm>
            <a:off x="3765522" y="5776532"/>
            <a:ext cx="4395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498</a:t>
            </a:r>
            <a:endParaRPr/>
          </a:p>
        </p:txBody>
      </p:sp>
      <p:sp>
        <p:nvSpPr>
          <p:cNvPr id="1078" name="Google Shape;1078;p42"/>
          <p:cNvSpPr txBox="1"/>
          <p:nvPr/>
        </p:nvSpPr>
        <p:spPr>
          <a:xfrm>
            <a:off x="4509256" y="5776532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494</a:t>
            </a:r>
            <a:endParaRPr/>
          </a:p>
        </p:txBody>
      </p:sp>
      <p:sp>
        <p:nvSpPr>
          <p:cNvPr id="1079" name="Google Shape;1079;p42"/>
          <p:cNvSpPr txBox="1"/>
          <p:nvPr/>
        </p:nvSpPr>
        <p:spPr>
          <a:xfrm>
            <a:off x="5203489" y="5776532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460</a:t>
            </a:r>
            <a:endParaRPr/>
          </a:p>
        </p:txBody>
      </p:sp>
      <p:sp>
        <p:nvSpPr>
          <p:cNvPr id="1080" name="Google Shape;1080;p42"/>
          <p:cNvSpPr txBox="1"/>
          <p:nvPr/>
        </p:nvSpPr>
        <p:spPr>
          <a:xfrm>
            <a:off x="5911060" y="5776528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303</a:t>
            </a:r>
            <a:endParaRPr/>
          </a:p>
        </p:txBody>
      </p:sp>
      <p:sp>
        <p:nvSpPr>
          <p:cNvPr id="1081" name="Google Shape;1081;p42"/>
          <p:cNvSpPr txBox="1"/>
          <p:nvPr/>
        </p:nvSpPr>
        <p:spPr>
          <a:xfrm>
            <a:off x="6647684" y="5776530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</a:t>
            </a:r>
            <a:endParaRPr/>
          </a:p>
        </p:txBody>
      </p:sp>
      <p:sp>
        <p:nvSpPr>
          <p:cNvPr id="1082" name="Google Shape;1082;p42"/>
          <p:cNvSpPr txBox="1"/>
          <p:nvPr/>
        </p:nvSpPr>
        <p:spPr>
          <a:xfrm>
            <a:off x="7418192" y="5776532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77</a:t>
            </a:r>
            <a:endParaRPr/>
          </a:p>
        </p:txBody>
      </p:sp>
      <p:sp>
        <p:nvSpPr>
          <p:cNvPr id="1083" name="Google Shape;1083;p42"/>
          <p:cNvSpPr txBox="1"/>
          <p:nvPr/>
        </p:nvSpPr>
        <p:spPr>
          <a:xfrm>
            <a:off x="8220131" y="5776535"/>
            <a:ext cx="21174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084" name="Google Shape;1084;p42"/>
          <p:cNvSpPr txBox="1"/>
          <p:nvPr/>
        </p:nvSpPr>
        <p:spPr>
          <a:xfrm>
            <a:off x="8009055" y="4053351"/>
            <a:ext cx="114005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CoCr-EES</a:t>
            </a:r>
            <a:endParaRPr/>
          </a:p>
        </p:txBody>
      </p:sp>
      <p:sp>
        <p:nvSpPr>
          <p:cNvPr id="1085" name="Google Shape;1085;p42"/>
          <p:cNvSpPr txBox="1"/>
          <p:nvPr/>
        </p:nvSpPr>
        <p:spPr>
          <a:xfrm>
            <a:off x="8211693" y="3245350"/>
            <a:ext cx="5934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BVS</a:t>
            </a:r>
            <a:endParaRPr/>
          </a:p>
        </p:txBody>
      </p:sp>
      <p:sp>
        <p:nvSpPr>
          <p:cNvPr id="1086" name="Google Shape;1086;p42"/>
          <p:cNvSpPr txBox="1"/>
          <p:nvPr/>
        </p:nvSpPr>
        <p:spPr>
          <a:xfrm>
            <a:off x="7990268" y="2490860"/>
            <a:ext cx="21174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</p:txBody>
      </p:sp>
      <p:sp>
        <p:nvSpPr>
          <p:cNvPr id="1087" name="Google Shape;1087;p42"/>
          <p:cNvSpPr txBox="1"/>
          <p:nvPr/>
        </p:nvSpPr>
        <p:spPr>
          <a:xfrm rot="-5400000">
            <a:off x="1798386" y="2860749"/>
            <a:ext cx="267252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Cumulative Incidence (%)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3"/>
          <p:cNvSpPr txBox="1"/>
          <p:nvPr/>
        </p:nvSpPr>
        <p:spPr>
          <a:xfrm>
            <a:off x="1318437" y="205551"/>
            <a:ext cx="1059002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PROSPECT :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(N=700, ACS, 3-Vessel Imaging after PCI)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Correlates of Non-Culprit Lesion Related Events</a:t>
            </a:r>
            <a:endParaRPr/>
          </a:p>
        </p:txBody>
      </p:sp>
      <p:grpSp>
        <p:nvGrpSpPr>
          <p:cNvPr id="1093" name="Google Shape;1093;p43"/>
          <p:cNvGrpSpPr/>
          <p:nvPr/>
        </p:nvGrpSpPr>
        <p:grpSpPr>
          <a:xfrm>
            <a:off x="1603444" y="1466141"/>
            <a:ext cx="8661262" cy="4537620"/>
            <a:chOff x="1869351" y="1267611"/>
            <a:chExt cx="8661262" cy="4537620"/>
          </a:xfrm>
        </p:grpSpPr>
        <p:pic>
          <p:nvPicPr>
            <p:cNvPr id="1094" name="Google Shape;1094;p43"/>
            <p:cNvPicPr preferRelativeResize="0"/>
            <p:nvPr/>
          </p:nvPicPr>
          <p:blipFill rotWithShape="1">
            <a:blip r:embed="rId3">
              <a:alphaModFix/>
            </a:blip>
            <a:srcRect b="22692" l="0" r="0" t="0"/>
            <a:stretch/>
          </p:blipFill>
          <p:spPr>
            <a:xfrm>
              <a:off x="1869352" y="1267611"/>
              <a:ext cx="8661261" cy="3857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5" name="Google Shape;1095;p43"/>
            <p:cNvPicPr preferRelativeResize="0"/>
            <p:nvPr/>
          </p:nvPicPr>
          <p:blipFill rotWithShape="1">
            <a:blip r:embed="rId3">
              <a:alphaModFix/>
            </a:blip>
            <a:srcRect b="3795" l="0" r="0" t="82566"/>
            <a:stretch/>
          </p:blipFill>
          <p:spPr>
            <a:xfrm>
              <a:off x="1869351" y="5124787"/>
              <a:ext cx="8661261" cy="6804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6" name="Google Shape;1096;p43"/>
          <p:cNvSpPr txBox="1"/>
          <p:nvPr/>
        </p:nvSpPr>
        <p:spPr>
          <a:xfrm rot="-5400000">
            <a:off x="1075333" y="2755398"/>
            <a:ext cx="3409509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 of MACE (%)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43"/>
          <p:cNvSpPr txBox="1"/>
          <p:nvPr/>
        </p:nvSpPr>
        <p:spPr>
          <a:xfrm>
            <a:off x="4823841" y="6572362"/>
            <a:ext cx="2922402" cy="240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Stone GW et al. NEJM 2011;364:226-35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4"/>
          <p:cNvSpPr/>
          <p:nvPr/>
        </p:nvSpPr>
        <p:spPr>
          <a:xfrm>
            <a:off x="2238261" y="1112273"/>
            <a:ext cx="7929634" cy="1881253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3953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44"/>
          <p:cNvSpPr/>
          <p:nvPr/>
        </p:nvSpPr>
        <p:spPr>
          <a:xfrm>
            <a:off x="3342066" y="1202283"/>
            <a:ext cx="6404278" cy="1701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Gulim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MLA ≤ 4.0mm</a:t>
            </a:r>
            <a:r>
              <a:rPr baseline="30000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/>
          </a:p>
          <a:p>
            <a:pPr indent="-45720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Gulim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Plaque burden &gt;70%</a:t>
            </a:r>
            <a:endParaRPr/>
          </a:p>
          <a:p>
            <a:pPr indent="-45720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Gulim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TCFA </a:t>
            </a:r>
            <a:r>
              <a:rPr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OCT or RF-IVUS</a:t>
            </a:r>
            <a:endParaRPr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Gulim"/>
              <a:buAutoNum type="arabicPeriod"/>
            </a:pPr>
            <a:r>
              <a:rPr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Lipid rich plaque on NIRS (</a:t>
            </a:r>
            <a:r>
              <a:rPr baseline="-2500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LCBI</a:t>
            </a:r>
            <a:r>
              <a:rPr baseline="-2500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4mm</a:t>
            </a:r>
            <a:r>
              <a:rPr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&gt;315</a:t>
            </a: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44"/>
          <p:cNvSpPr txBox="1"/>
          <p:nvPr/>
        </p:nvSpPr>
        <p:spPr>
          <a:xfrm>
            <a:off x="436805" y="5208237"/>
            <a:ext cx="11532546" cy="132343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MLA, minimal lumen area, TCFA (thin-cap fibroatheroma) was defined as a ≥10% confluent necrotic core with &gt;30° abutting the lumen in 3 consecutive frames on RF-IVUS (radiofrequency intravascular ultrasonography)   or a lipid plaque with arc &gt;90° and fibrous cap thickness &lt;65 μm on OCT (optical coherence tomography).  </a:t>
            </a:r>
            <a:r>
              <a:rPr baseline="-25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LCBI</a:t>
            </a:r>
            <a:r>
              <a:rPr baseline="-2500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4mm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maximal lipid core burden index in a 4 mm segment on NIRS (near-infrared spectroscopy).</a:t>
            </a:r>
            <a:endParaRPr/>
          </a:p>
        </p:txBody>
      </p:sp>
      <p:pic>
        <p:nvPicPr>
          <p:cNvPr id="1105" name="Google Shape;1105;p44"/>
          <p:cNvPicPr preferRelativeResize="0"/>
          <p:nvPr/>
        </p:nvPicPr>
        <p:blipFill rotWithShape="1">
          <a:blip r:embed="rId3">
            <a:alphaModFix/>
          </a:blip>
          <a:srcRect b="4887" l="20590" r="0" t="0"/>
          <a:stretch/>
        </p:blipFill>
        <p:spPr>
          <a:xfrm>
            <a:off x="8240540" y="3083536"/>
            <a:ext cx="1927355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37 of LAD ISR" id="1106" name="Google Shape;1106;p44"/>
          <p:cNvPicPr preferRelativeResize="0"/>
          <p:nvPr/>
        </p:nvPicPr>
        <p:blipFill rotWithShape="1">
          <a:blip r:embed="rId4">
            <a:alphaModFix/>
          </a:blip>
          <a:srcRect b="14725" l="11479" r="32599" t="24599"/>
          <a:stretch/>
        </p:blipFill>
        <p:spPr>
          <a:xfrm>
            <a:off x="6288191" y="3083536"/>
            <a:ext cx="1952349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09356" y="3083536"/>
            <a:ext cx="2103829" cy="2015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8" name="Google Shape;1108;p44"/>
          <p:cNvGrpSpPr/>
          <p:nvPr/>
        </p:nvGrpSpPr>
        <p:grpSpPr>
          <a:xfrm>
            <a:off x="2194520" y="3082653"/>
            <a:ext cx="2014836" cy="2016224"/>
            <a:chOff x="674916" y="2993526"/>
            <a:chExt cx="2014836" cy="2016224"/>
          </a:xfrm>
        </p:grpSpPr>
        <p:pic>
          <p:nvPicPr>
            <p:cNvPr id="1109" name="Google Shape;1109;p44"/>
            <p:cNvPicPr preferRelativeResize="0"/>
            <p:nvPr/>
          </p:nvPicPr>
          <p:blipFill rotWithShape="1">
            <a:blip r:embed="rId6">
              <a:alphaModFix/>
            </a:blip>
            <a:srcRect b="10550" l="22488" r="8440" t="20602"/>
            <a:stretch/>
          </p:blipFill>
          <p:spPr>
            <a:xfrm>
              <a:off x="674916" y="2993526"/>
              <a:ext cx="2014836" cy="2016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0" name="Google Shape;1110;p44"/>
            <p:cNvSpPr/>
            <p:nvPr/>
          </p:nvSpPr>
          <p:spPr>
            <a:xfrm>
              <a:off x="1471282" y="3651696"/>
              <a:ext cx="66261" cy="45719"/>
            </a:xfrm>
            <a:custGeom>
              <a:rect b="b" l="l" r="r" t="t"/>
              <a:pathLst>
                <a:path extrusionOk="0" h="6627" w="66261">
                  <a:moveTo>
                    <a:pt x="0" y="0"/>
                  </a:moveTo>
                  <a:cubicBezTo>
                    <a:pt x="61830" y="6870"/>
                    <a:pt x="39634" y="6626"/>
                    <a:pt x="66261" y="6626"/>
                  </a:cubicBezTo>
                </a:path>
              </a:pathLst>
            </a:custGeom>
            <a:noFill/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4"/>
            <p:cNvSpPr/>
            <p:nvPr/>
          </p:nvSpPr>
          <p:spPr>
            <a:xfrm>
              <a:off x="1484534" y="3578809"/>
              <a:ext cx="46383" cy="53009"/>
            </a:xfrm>
            <a:custGeom>
              <a:rect b="b" l="l" r="r" t="t"/>
              <a:pathLst>
                <a:path extrusionOk="0" h="53009" w="46383">
                  <a:moveTo>
                    <a:pt x="0" y="0"/>
                  </a:moveTo>
                  <a:cubicBezTo>
                    <a:pt x="11043" y="8835"/>
                    <a:pt x="23926" y="15767"/>
                    <a:pt x="33130" y="26505"/>
                  </a:cubicBezTo>
                  <a:cubicBezTo>
                    <a:pt x="37675" y="31808"/>
                    <a:pt x="36633" y="40136"/>
                    <a:pt x="39757" y="46383"/>
                  </a:cubicBezTo>
                  <a:cubicBezTo>
                    <a:pt x="41154" y="49177"/>
                    <a:pt x="44174" y="50800"/>
                    <a:pt x="46383" y="53009"/>
                  </a:cubicBezTo>
                </a:path>
              </a:pathLst>
            </a:custGeom>
            <a:noFill/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4"/>
            <p:cNvSpPr/>
            <p:nvPr/>
          </p:nvSpPr>
          <p:spPr>
            <a:xfrm>
              <a:off x="1199574" y="3558931"/>
              <a:ext cx="609651" cy="549965"/>
            </a:xfrm>
            <a:custGeom>
              <a:rect b="b" l="l" r="r" t="t"/>
              <a:pathLst>
                <a:path extrusionOk="0" h="549965" w="609651">
                  <a:moveTo>
                    <a:pt x="463864" y="0"/>
                  </a:moveTo>
                  <a:cubicBezTo>
                    <a:pt x="470490" y="11044"/>
                    <a:pt x="476016" y="22828"/>
                    <a:pt x="483743" y="33131"/>
                  </a:cubicBezTo>
                  <a:cubicBezTo>
                    <a:pt x="489365" y="40627"/>
                    <a:pt x="497450" y="45957"/>
                    <a:pt x="503621" y="53009"/>
                  </a:cubicBezTo>
                  <a:cubicBezTo>
                    <a:pt x="512934" y="63652"/>
                    <a:pt x="522280" y="74372"/>
                    <a:pt x="530125" y="86139"/>
                  </a:cubicBezTo>
                  <a:cubicBezTo>
                    <a:pt x="562215" y="134275"/>
                    <a:pt x="526245" y="95513"/>
                    <a:pt x="556630" y="125896"/>
                  </a:cubicBezTo>
                  <a:cubicBezTo>
                    <a:pt x="560633" y="149911"/>
                    <a:pt x="562320" y="177501"/>
                    <a:pt x="576508" y="198783"/>
                  </a:cubicBezTo>
                  <a:cubicBezTo>
                    <a:pt x="583438" y="209179"/>
                    <a:pt x="594177" y="216452"/>
                    <a:pt x="603012" y="225287"/>
                  </a:cubicBezTo>
                  <a:cubicBezTo>
                    <a:pt x="605221" y="234122"/>
                    <a:pt x="609932" y="242689"/>
                    <a:pt x="609638" y="251791"/>
                  </a:cubicBezTo>
                  <a:cubicBezTo>
                    <a:pt x="607710" y="311558"/>
                    <a:pt x="604289" y="371422"/>
                    <a:pt x="596386" y="430696"/>
                  </a:cubicBezTo>
                  <a:cubicBezTo>
                    <a:pt x="595334" y="438590"/>
                    <a:pt x="586695" y="443451"/>
                    <a:pt x="583134" y="450574"/>
                  </a:cubicBezTo>
                  <a:cubicBezTo>
                    <a:pt x="580010" y="456821"/>
                    <a:pt x="580871" y="464998"/>
                    <a:pt x="576508" y="470452"/>
                  </a:cubicBezTo>
                  <a:cubicBezTo>
                    <a:pt x="569839" y="478788"/>
                    <a:pt x="547502" y="488898"/>
                    <a:pt x="536751" y="490331"/>
                  </a:cubicBezTo>
                  <a:cubicBezTo>
                    <a:pt x="510388" y="493846"/>
                    <a:pt x="483742" y="494748"/>
                    <a:pt x="457238" y="496957"/>
                  </a:cubicBezTo>
                  <a:cubicBezTo>
                    <a:pt x="441468" y="544268"/>
                    <a:pt x="455609" y="528964"/>
                    <a:pt x="424108" y="549965"/>
                  </a:cubicBezTo>
                  <a:cubicBezTo>
                    <a:pt x="386560" y="547756"/>
                    <a:pt x="348907" y="546905"/>
                    <a:pt x="311464" y="543339"/>
                  </a:cubicBezTo>
                  <a:cubicBezTo>
                    <a:pt x="302398" y="542476"/>
                    <a:pt x="293833" y="538761"/>
                    <a:pt x="284960" y="536713"/>
                  </a:cubicBezTo>
                  <a:lnTo>
                    <a:pt x="225325" y="523461"/>
                  </a:lnTo>
                  <a:cubicBezTo>
                    <a:pt x="227534" y="516835"/>
                    <a:pt x="236890" y="508522"/>
                    <a:pt x="231951" y="503583"/>
                  </a:cubicBezTo>
                  <a:cubicBezTo>
                    <a:pt x="223988" y="495620"/>
                    <a:pt x="209505" y="500518"/>
                    <a:pt x="198821" y="496957"/>
                  </a:cubicBezTo>
                  <a:cubicBezTo>
                    <a:pt x="182863" y="491638"/>
                    <a:pt x="167899" y="483704"/>
                    <a:pt x="152438" y="477078"/>
                  </a:cubicBezTo>
                  <a:cubicBezTo>
                    <a:pt x="145812" y="470452"/>
                    <a:pt x="140506" y="462166"/>
                    <a:pt x="132560" y="457200"/>
                  </a:cubicBezTo>
                  <a:cubicBezTo>
                    <a:pt x="122474" y="450896"/>
                    <a:pt x="109827" y="449724"/>
                    <a:pt x="99430" y="443948"/>
                  </a:cubicBezTo>
                  <a:cubicBezTo>
                    <a:pt x="89776" y="438585"/>
                    <a:pt x="81912" y="430489"/>
                    <a:pt x="72925" y="424070"/>
                  </a:cubicBezTo>
                  <a:cubicBezTo>
                    <a:pt x="66445" y="419441"/>
                    <a:pt x="59093" y="416001"/>
                    <a:pt x="53047" y="410818"/>
                  </a:cubicBezTo>
                  <a:cubicBezTo>
                    <a:pt x="23675" y="385642"/>
                    <a:pt x="22773" y="378658"/>
                    <a:pt x="38" y="344557"/>
                  </a:cubicBezTo>
                  <a:cubicBezTo>
                    <a:pt x="4455" y="304800"/>
                    <a:pt x="-8900" y="258569"/>
                    <a:pt x="13290" y="225287"/>
                  </a:cubicBezTo>
                  <a:cubicBezTo>
                    <a:pt x="72645" y="136262"/>
                    <a:pt x="-27403" y="288103"/>
                    <a:pt x="39795" y="178905"/>
                  </a:cubicBezTo>
                  <a:cubicBezTo>
                    <a:pt x="52316" y="158558"/>
                    <a:pt x="62657" y="136163"/>
                    <a:pt x="79551" y="119270"/>
                  </a:cubicBezTo>
                  <a:cubicBezTo>
                    <a:pt x="83969" y="114853"/>
                    <a:pt x="89173" y="111102"/>
                    <a:pt x="92804" y="106018"/>
                  </a:cubicBezTo>
                  <a:cubicBezTo>
                    <a:pt x="100290" y="95538"/>
                    <a:pt x="104201" y="82579"/>
                    <a:pt x="112682" y="72887"/>
                  </a:cubicBezTo>
                  <a:cubicBezTo>
                    <a:pt x="119070" y="65586"/>
                    <a:pt x="177386" y="27213"/>
                    <a:pt x="178943" y="26505"/>
                  </a:cubicBezTo>
                  <a:cubicBezTo>
                    <a:pt x="189196" y="21845"/>
                    <a:pt x="201030" y="22087"/>
                    <a:pt x="212073" y="19878"/>
                  </a:cubicBezTo>
                  <a:lnTo>
                    <a:pt x="304838" y="26505"/>
                  </a:lnTo>
                  <a:cubicBezTo>
                    <a:pt x="324763" y="28238"/>
                    <a:pt x="344500" y="34182"/>
                    <a:pt x="364473" y="33131"/>
                  </a:cubicBezTo>
                  <a:cubicBezTo>
                    <a:pt x="386966" y="31947"/>
                    <a:pt x="408647" y="24296"/>
                    <a:pt x="430734" y="19878"/>
                  </a:cubicBezTo>
                  <a:lnTo>
                    <a:pt x="463864" y="0"/>
                  </a:lnTo>
                  <a:close/>
                </a:path>
              </a:pathLst>
            </a:custGeom>
            <a:noFill/>
            <a:ln cap="flat" cmpd="sng" w="28575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4"/>
            <p:cNvSpPr/>
            <p:nvPr/>
          </p:nvSpPr>
          <p:spPr>
            <a:xfrm>
              <a:off x="1020074" y="3382898"/>
              <a:ext cx="1186704" cy="1192696"/>
            </a:xfrm>
            <a:prstGeom prst="ellipse">
              <a:avLst/>
            </a:prstGeom>
            <a:noFill/>
            <a:ln cap="flat" cmpd="sng" w="28575">
              <a:solidFill>
                <a:schemeClr val="lt1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4" name="Google Shape;1114;p44"/>
          <p:cNvSpPr txBox="1"/>
          <p:nvPr/>
        </p:nvSpPr>
        <p:spPr>
          <a:xfrm>
            <a:off x="674916" y="184514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Definition of VP</a:t>
            </a:r>
            <a:endParaRPr/>
          </a:p>
        </p:txBody>
      </p:sp>
      <p:grpSp>
        <p:nvGrpSpPr>
          <p:cNvPr id="1115" name="Google Shape;1115;p44"/>
          <p:cNvGrpSpPr/>
          <p:nvPr/>
        </p:nvGrpSpPr>
        <p:grpSpPr>
          <a:xfrm>
            <a:off x="876300" y="869803"/>
            <a:ext cx="10366830" cy="50801"/>
            <a:chOff x="876300" y="1020446"/>
            <a:chExt cx="10366830" cy="50801"/>
          </a:xfrm>
        </p:grpSpPr>
        <p:cxnSp>
          <p:nvCxnSpPr>
            <p:cNvPr id="1116" name="Google Shape;1116;p44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44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118" name="Google Shape;1118;p44"/>
          <p:cNvSpPr txBox="1"/>
          <p:nvPr/>
        </p:nvSpPr>
        <p:spPr>
          <a:xfrm>
            <a:off x="8891816" y="228991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45"/>
          <p:cNvSpPr txBox="1"/>
          <p:nvPr>
            <p:ph type="title"/>
          </p:nvPr>
        </p:nvSpPr>
        <p:spPr>
          <a:xfrm>
            <a:off x="838200" y="9871"/>
            <a:ext cx="10515600" cy="7497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/>
              <a:t>Anatomic Characteristics: Lesion-level</a:t>
            </a:r>
            <a:endParaRPr/>
          </a:p>
        </p:txBody>
      </p:sp>
      <p:graphicFrame>
        <p:nvGraphicFramePr>
          <p:cNvPr id="1124" name="Google Shape;1124;p45"/>
          <p:cNvGraphicFramePr/>
          <p:nvPr/>
        </p:nvGraphicFramePr>
        <p:xfrm>
          <a:off x="257797" y="6641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{BEAF01C3-8EA2-4DD3-A68A-C3378FD3A8D2}</a:tableStyleId>
              </a:tblPr>
              <a:tblGrid>
                <a:gridCol w="5349250"/>
                <a:gridCol w="3416300"/>
                <a:gridCol w="2924175"/>
              </a:tblGrid>
              <a:tr h="399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b="1" i="0" sz="1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97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</a:rPr>
                        <a:t> Preventive PCI plus OMT (N=831)</a:t>
                      </a:r>
                      <a:endParaRPr b="1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97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</a:rPr>
                        <a:t>OMT alone (N=831)</a:t>
                      </a:r>
                      <a:endParaRPr b="1" i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977"/>
                    </a:solidFill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diseased epicardial coronary arteries</a:t>
                      </a:r>
                      <a:endParaRPr baseline="3000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N=831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N=831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ADAD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One Vessel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327 (41%)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330 (41%)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Two Vessel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302 (38%)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307 (38%)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Three Vessel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174 (22%)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166 (21%)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753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  <a:tr h="329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2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DAD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"/>
          <p:cNvSpPr txBox="1"/>
          <p:nvPr>
            <p:ph type="title"/>
          </p:nvPr>
        </p:nvSpPr>
        <p:spPr>
          <a:xfrm>
            <a:off x="535231" y="-364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/>
              <a:t>Trial Organization  </a:t>
            </a:r>
            <a:endParaRPr/>
          </a:p>
        </p:txBody>
      </p:sp>
      <p:sp>
        <p:nvSpPr>
          <p:cNvPr id="437" name="Google Shape;437;p5"/>
          <p:cNvSpPr/>
          <p:nvPr/>
        </p:nvSpPr>
        <p:spPr>
          <a:xfrm>
            <a:off x="876300" y="3036980"/>
            <a:ext cx="10515601" cy="2531945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50" spcFirstLastPara="1" rIns="69050" wrap="square" tIns="34525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Participating Investigators (15 Sites in South Korea, Japan, Taiwan, and New Zealand)</a:t>
            </a:r>
            <a:endParaRPr sz="1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Seung-Jung Park, Jung-Min Ahn, Do-Yoon Kang, Sung-Cheol Yun, Duk-Woo Park (Asan Medical Center); Young-Keun Ahn (Chonnam National University Hospital); Won-Jang Kim, Se Hun Kang (CHA Bundang Medical Center); Chang-Wook Nam (Keimyung University Dongsan Hospital); Jin-Ok Jeong, Si-Wan Choi (Chungnam National University Hospital); In-HoChae (Seoul National University Bundang Hospital); Hiroki Shiomi (Kyoto University Hospital); Hsien-Li Kao (National Taiwan University Hospital); Joo-Yong Hahn (Samsung Medical Center); Sung-Ho Her, Gyu-Seop Lee (The Catholic University of Korea, Daejeon ST. Mary's Hospital); Bong-Ki Lee (Kangwon national University Hospital); Tae Hoon Ahn, Woong Chol Kang (Gachon University Gil Medical Center); Ki-Yuk Chang (The Catholic University St. Mary's Hospital); Jei Keon Chae (Jeonbuk National Univetsity Hospital); David Smyth (Christchurch Hospital).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" name="Google Shape;438;p5"/>
          <p:cNvGrpSpPr/>
          <p:nvPr/>
        </p:nvGrpSpPr>
        <p:grpSpPr>
          <a:xfrm>
            <a:off x="876300" y="1020446"/>
            <a:ext cx="10366830" cy="50801"/>
            <a:chOff x="876300" y="1020446"/>
            <a:chExt cx="10366830" cy="50801"/>
          </a:xfrm>
        </p:grpSpPr>
        <p:cxnSp>
          <p:nvCxnSpPr>
            <p:cNvPr id="439" name="Google Shape;439;p5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0" name="Google Shape;440;p5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41" name="Google Shape;441;p5"/>
          <p:cNvSpPr txBox="1"/>
          <p:nvPr/>
        </p:nvSpPr>
        <p:spPr>
          <a:xfrm>
            <a:off x="8875486" y="407066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2" name="Google Shape;442;p5"/>
          <p:cNvSpPr/>
          <p:nvPr/>
        </p:nvSpPr>
        <p:spPr>
          <a:xfrm>
            <a:off x="838200" y="1104363"/>
            <a:ext cx="10818569" cy="173942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50" spcFirstLastPara="1" rIns="69050" wrap="square" tIns="345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Executive Committee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Seung-Jung Park (Trial Chair), Duk-Woo Park (Co-PI), Gregg W. Stone (Co-PI)                      Jung-Min Ahn, Do-Yoon Kang                 </a:t>
            </a:r>
            <a:endParaRPr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Additional Steering Committee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Young-Keun Ahn, Won-Jang Kim, Chang-Wook Nam        	</a:t>
            </a:r>
            <a:endParaRPr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Event Adjudication Committee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Hanbit Park, Junghoon Lee, Ju Hyeon Kim, Jinho Lee, Hoyun Kim Yeonwoo Choi, Sangyong Jo, Kyung-Ae Kim</a:t>
            </a:r>
            <a:endParaRPr/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Data &amp; Safety Monitoring Board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June-Hong Kim, Kyoung-Ha Park, Jong-Min Song,  Jon Suh Elly, Jeong-youn Bae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"/>
          <p:cNvSpPr txBox="1"/>
          <p:nvPr/>
        </p:nvSpPr>
        <p:spPr>
          <a:xfrm>
            <a:off x="762000" y="184514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Trial Design</a:t>
            </a: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2088244" y="1094743"/>
            <a:ext cx="8066314" cy="2428300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449;p6"/>
          <p:cNvCxnSpPr/>
          <p:nvPr/>
        </p:nvCxnSpPr>
        <p:spPr>
          <a:xfrm>
            <a:off x="3156060" y="3713038"/>
            <a:ext cx="5713178" cy="426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0" name="Google Shape;450;p6"/>
          <p:cNvCxnSpPr/>
          <p:nvPr/>
        </p:nvCxnSpPr>
        <p:spPr>
          <a:xfrm>
            <a:off x="3162413" y="3713038"/>
            <a:ext cx="10883" cy="1274965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1" name="Google Shape;451;p6"/>
          <p:cNvSpPr/>
          <p:nvPr/>
        </p:nvSpPr>
        <p:spPr>
          <a:xfrm>
            <a:off x="1337533" y="3927856"/>
            <a:ext cx="3779162" cy="811115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Preventive PCI + OMT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N=800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2" name="Google Shape;452;p6"/>
          <p:cNvCxnSpPr/>
          <p:nvPr/>
        </p:nvCxnSpPr>
        <p:spPr>
          <a:xfrm>
            <a:off x="8864702" y="3713038"/>
            <a:ext cx="10886" cy="1274965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3" name="Google Shape;453;p6"/>
          <p:cNvSpPr/>
          <p:nvPr/>
        </p:nvSpPr>
        <p:spPr>
          <a:xfrm>
            <a:off x="6964240" y="3928600"/>
            <a:ext cx="3779176" cy="811115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OMT alone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N=800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6"/>
          <p:cNvSpPr txBox="1"/>
          <p:nvPr/>
        </p:nvSpPr>
        <p:spPr>
          <a:xfrm>
            <a:off x="738416" y="5009139"/>
            <a:ext cx="10561164" cy="1477328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endpoint : </a:t>
            </a:r>
            <a:r>
              <a:rPr b="1" i="0" lang="en-US" sz="2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Target Vessel Failure at 2 years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(composite of death from cardiac cause, target-vessel MI,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ischemic-driven target vessel revascularization, or unplanned hospitalization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due to unstable or progressive angina)</a:t>
            </a: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2453609" y="1246213"/>
            <a:ext cx="7118079" cy="2074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ulim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Coronary Stenosis (&gt;50%) with Negative FFR (≥ 0.80)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meeting two of the following (Imaging defined VP)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2001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alibri"/>
              <a:buAutoNum type="arabicPeriod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MLA ≤4.0mm</a:t>
            </a:r>
            <a:r>
              <a:rPr b="0" baseline="3000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endParaRPr/>
          </a:p>
          <a:p>
            <a:pPr indent="-457200" lvl="1" marL="12001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alibri"/>
              <a:buAutoNum type="arabicPeriod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Plaque Burden &gt;70%</a:t>
            </a:r>
            <a:endParaRPr/>
          </a:p>
          <a:p>
            <a:pPr indent="-457200" lvl="1" marL="12001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alibri"/>
              <a:buAutoNum type="arabicPeriod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TCFA by OCT or RF-IVUS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2001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Calibri"/>
              <a:buAutoNum type="arabicPeriod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Lipid-Rich Plaque by NIRS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LCBI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4mm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&gt;315) 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6" name="Google Shape;456;p6"/>
          <p:cNvCxnSpPr/>
          <p:nvPr/>
        </p:nvCxnSpPr>
        <p:spPr>
          <a:xfrm>
            <a:off x="5941786" y="3523043"/>
            <a:ext cx="0" cy="19042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457" name="Google Shape;457;p6"/>
          <p:cNvGrpSpPr/>
          <p:nvPr/>
        </p:nvGrpSpPr>
        <p:grpSpPr>
          <a:xfrm>
            <a:off x="876300" y="869803"/>
            <a:ext cx="10366830" cy="50801"/>
            <a:chOff x="876300" y="1020446"/>
            <a:chExt cx="10366830" cy="50801"/>
          </a:xfrm>
        </p:grpSpPr>
        <p:cxnSp>
          <p:nvCxnSpPr>
            <p:cNvPr id="458" name="Google Shape;458;p6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9" name="Google Shape;459;p6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60" name="Google Shape;460;p6"/>
          <p:cNvSpPr txBox="1"/>
          <p:nvPr/>
        </p:nvSpPr>
        <p:spPr>
          <a:xfrm>
            <a:off x="8891816" y="228991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"/>
          <p:cNvSpPr/>
          <p:nvPr/>
        </p:nvSpPr>
        <p:spPr>
          <a:xfrm>
            <a:off x="1793756" y="1266495"/>
            <a:ext cx="9396760" cy="391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91" lvl="0" marL="342891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 or women at least age ≥ 18 years.</a:t>
            </a:r>
            <a:endParaRPr/>
          </a:p>
          <a:p>
            <a:pPr indent="-342891" lvl="0" marL="342891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 with angiographically significant stenosis (&gt;50%)   	           </a:t>
            </a: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negative FFR (&gt;0.80) and meeting two of the following,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1) MLA &lt; 4mm</a:t>
            </a:r>
            <a:r>
              <a:rPr baseline="30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2) Plaque burden &gt;70%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3) TCFA detected by RF-IVUS or OCT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4) Large lipid-rich plaque on NIRS (maxLCBI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4mm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&gt;315)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Eligible for PCI with Absorb BVS or EES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Reference vessel diameter 2.75 – 4.0 mm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Lesion length ≤40 mm</a:t>
            </a:r>
            <a:endParaRPr/>
          </a:p>
        </p:txBody>
      </p:sp>
      <p:sp>
        <p:nvSpPr>
          <p:cNvPr id="466" name="Google Shape;466;p7"/>
          <p:cNvSpPr txBox="1"/>
          <p:nvPr/>
        </p:nvSpPr>
        <p:spPr>
          <a:xfrm>
            <a:off x="2564131" y="6105005"/>
            <a:ext cx="932306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BVS, bioresorbable vascular scaffold; CABG, coronary artery bypass grafting; CAD, coronary artery disease; EES, everolimus-eluting stent; FFR, fractional flow reserve; </a:t>
            </a:r>
            <a:r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maxLCBI4mm, maximal lipid core burden index in a 4 mm segment; </a:t>
            </a: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NIRS, near-infrared spectroscopy; OCT, optical coherence tomography; RF-IVUS, radiofrequency intravascular ultrasonography; TCFA, thin-cap fibroatheroma. TCFA was defined as a ≥10% confluent necrotic core with &gt;30° abutting the lumen in 3 consecutive frames on RF-IVUS or a lipid plaque with arc &gt;90° and fibrous cap thickness &lt;65 μm on OCT.</a:t>
            </a:r>
            <a:endParaRPr/>
          </a:p>
        </p:txBody>
      </p:sp>
      <p:sp>
        <p:nvSpPr>
          <p:cNvPr id="467" name="Google Shape;467;p7"/>
          <p:cNvSpPr txBox="1"/>
          <p:nvPr/>
        </p:nvSpPr>
        <p:spPr>
          <a:xfrm>
            <a:off x="674916" y="208452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Major Inclusion Criteria</a:t>
            </a:r>
            <a:endParaRPr/>
          </a:p>
        </p:txBody>
      </p:sp>
      <p:grpSp>
        <p:nvGrpSpPr>
          <p:cNvPr id="468" name="Google Shape;468;p7"/>
          <p:cNvGrpSpPr/>
          <p:nvPr/>
        </p:nvGrpSpPr>
        <p:grpSpPr>
          <a:xfrm>
            <a:off x="876300" y="869803"/>
            <a:ext cx="10366830" cy="50801"/>
            <a:chOff x="876300" y="1020446"/>
            <a:chExt cx="10366830" cy="50801"/>
          </a:xfrm>
        </p:grpSpPr>
        <p:cxnSp>
          <p:nvCxnSpPr>
            <p:cNvPr id="469" name="Google Shape;469;p7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0" name="Google Shape;470;p7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71" name="Google Shape;471;p7"/>
          <p:cNvSpPr txBox="1"/>
          <p:nvPr/>
        </p:nvSpPr>
        <p:spPr>
          <a:xfrm>
            <a:off x="8891816" y="228991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"/>
          <p:cNvSpPr txBox="1"/>
          <p:nvPr/>
        </p:nvSpPr>
        <p:spPr>
          <a:xfrm>
            <a:off x="674916" y="201195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Major Exclusion Criteria</a:t>
            </a:r>
            <a:endParaRPr/>
          </a:p>
        </p:txBody>
      </p:sp>
      <p:grpSp>
        <p:nvGrpSpPr>
          <p:cNvPr id="477" name="Google Shape;477;p8"/>
          <p:cNvGrpSpPr/>
          <p:nvPr/>
        </p:nvGrpSpPr>
        <p:grpSpPr>
          <a:xfrm>
            <a:off x="876300" y="869803"/>
            <a:ext cx="10366830" cy="50801"/>
            <a:chOff x="876300" y="1020446"/>
            <a:chExt cx="10366830" cy="50801"/>
          </a:xfrm>
        </p:grpSpPr>
        <p:cxnSp>
          <p:nvCxnSpPr>
            <p:cNvPr id="478" name="Google Shape;478;p8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9" name="Google Shape;479;p8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80" name="Google Shape;480;p8"/>
          <p:cNvSpPr/>
          <p:nvPr/>
        </p:nvSpPr>
        <p:spPr>
          <a:xfrm>
            <a:off x="1892285" y="1183154"/>
            <a:ext cx="10173274" cy="4163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91" lvl="0" marL="342891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 in whom the preferred treatment is CABG.</a:t>
            </a:r>
            <a:endParaRPr/>
          </a:p>
          <a:p>
            <a:pPr indent="-342891" lvl="0" marL="342891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Previously stented lesion</a:t>
            </a:r>
            <a:endParaRPr/>
          </a:p>
          <a:p>
            <a:pPr indent="-342891" lvl="0" marL="342891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Bypass graft lesion</a:t>
            </a:r>
            <a:endParaRPr/>
          </a:p>
          <a:p>
            <a:pPr indent="-342891" lvl="0" marL="342891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 with 3 or more target lesions</a:t>
            </a:r>
            <a:endParaRPr/>
          </a:p>
          <a:p>
            <a:pPr indent="-342891" lvl="0" marL="342891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 with 2 target lesions in the same coronary artery</a:t>
            </a:r>
            <a:endParaRPr/>
          </a:p>
          <a:p>
            <a:pPr indent="-342891" lvl="0" marL="342891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Heavily calcified or angulated lesion</a:t>
            </a:r>
            <a:endParaRPr/>
          </a:p>
          <a:p>
            <a:pPr indent="-342891" lvl="0" marL="342891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Bifurcation lesion requiring 2-stent technique</a:t>
            </a:r>
            <a:endParaRPr/>
          </a:p>
          <a:p>
            <a:pPr indent="-342891" lvl="0" marL="342891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Contraindication to or planned discontinuation of dual antiplatelet therapy within 1 year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8"/>
          <p:cNvSpPr txBox="1"/>
          <p:nvPr/>
        </p:nvSpPr>
        <p:spPr>
          <a:xfrm>
            <a:off x="8891816" y="228991"/>
            <a:ext cx="23513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4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9"/>
          <p:cNvSpPr txBox="1"/>
          <p:nvPr/>
        </p:nvSpPr>
        <p:spPr>
          <a:xfrm>
            <a:off x="954314" y="1081853"/>
            <a:ext cx="10439400" cy="4413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the initial recruitment period of the trial, PCI was performed    with BVS (Absorb; Abbott).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Following the withdrawal of BVS, cobalt-chromium everolimus-eluting metallic stents (Xience; Abbott) were used for the default device of PCI.</a:t>
            </a:r>
            <a:endParaRPr/>
          </a:p>
          <a:p>
            <a:pPr indent="-457200" lvl="0" marL="45720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Intravascular imaging of all target lesions was performed. </a:t>
            </a:r>
            <a:endParaRPr/>
          </a:p>
          <a:p>
            <a:pPr indent="-457200" lvl="0" marL="45720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 </a:t>
            </a:r>
            <a:r>
              <a:rPr b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received dual antiplatelet therapy for at least 6 or 12 months after PCI according to clinical presentation and anatomical complexity.</a:t>
            </a:r>
            <a:endParaRPr/>
          </a:p>
          <a:p>
            <a:pPr indent="-457200" lvl="0" marL="457200" marR="0" rtl="0" algn="l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Clinical follow-up was done at 1, 6, 12, and 24 months and every year thereafter. Follow-up continued annually in all enrolled patients until the last enrolled patient reached 2 years after randomization.  </a:t>
            </a:r>
            <a:endParaRPr/>
          </a:p>
        </p:txBody>
      </p:sp>
      <p:sp>
        <p:nvSpPr>
          <p:cNvPr id="487" name="Google Shape;487;p9"/>
          <p:cNvSpPr txBox="1"/>
          <p:nvPr/>
        </p:nvSpPr>
        <p:spPr>
          <a:xfrm>
            <a:off x="674916" y="184514"/>
            <a:ext cx="10515600" cy="71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  <a:r>
              <a:rPr lang="en-US" sz="32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88" name="Google Shape;488;p9"/>
          <p:cNvSpPr txBox="1"/>
          <p:nvPr/>
        </p:nvSpPr>
        <p:spPr>
          <a:xfrm>
            <a:off x="9165770" y="174581"/>
            <a:ext cx="23513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472C4"/>
                </a:solidFill>
                <a:latin typeface="Oswald"/>
                <a:ea typeface="Oswald"/>
                <a:cs typeface="Oswald"/>
                <a:sym typeface="Oswald"/>
              </a:rPr>
              <a:t>PREVENT </a:t>
            </a:r>
            <a:endParaRPr sz="1600">
              <a:solidFill>
                <a:srgbClr val="4472C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89" name="Google Shape;489;p9"/>
          <p:cNvGrpSpPr/>
          <p:nvPr/>
        </p:nvGrpSpPr>
        <p:grpSpPr>
          <a:xfrm>
            <a:off x="876300" y="869803"/>
            <a:ext cx="10366830" cy="50801"/>
            <a:chOff x="876300" y="1020446"/>
            <a:chExt cx="10366830" cy="50801"/>
          </a:xfrm>
        </p:grpSpPr>
        <p:cxnSp>
          <p:nvCxnSpPr>
            <p:cNvPr id="490" name="Google Shape;490;p9"/>
            <p:cNvCxnSpPr/>
            <p:nvPr/>
          </p:nvCxnSpPr>
          <p:spPr>
            <a:xfrm>
              <a:off x="876300" y="1020446"/>
              <a:ext cx="10363200" cy="0"/>
            </a:xfrm>
            <a:prstGeom prst="straightConnector1">
              <a:avLst/>
            </a:prstGeom>
            <a:noFill/>
            <a:ln cap="flat" cmpd="sng" w="28575">
              <a:solidFill>
                <a:srgbClr val="0028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1" name="Google Shape;491;p9"/>
            <p:cNvCxnSpPr/>
            <p:nvPr/>
          </p:nvCxnSpPr>
          <p:spPr>
            <a:xfrm>
              <a:off x="879930" y="1071247"/>
              <a:ext cx="10363200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2021-01-20T00:44:10Z</dcterms:created>
  <dc:creator>Naomi James</dc:creator>
</cp:coreProperties>
</file>