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1"/>
  </p:notesMasterIdLst>
  <p:handoutMasterIdLst>
    <p:handoutMasterId r:id="rId32"/>
  </p:handoutMasterIdLst>
  <p:sldIdLst>
    <p:sldId id="325" r:id="rId7"/>
    <p:sldId id="283" r:id="rId8"/>
    <p:sldId id="262" r:id="rId9"/>
    <p:sldId id="263" r:id="rId10"/>
    <p:sldId id="264" r:id="rId11"/>
    <p:sldId id="326" r:id="rId12"/>
    <p:sldId id="327" r:id="rId13"/>
    <p:sldId id="267" r:id="rId14"/>
    <p:sldId id="268" r:id="rId15"/>
    <p:sldId id="269" r:id="rId16"/>
    <p:sldId id="270" r:id="rId17"/>
    <p:sldId id="272" r:id="rId18"/>
    <p:sldId id="298" r:id="rId19"/>
    <p:sldId id="273" r:id="rId20"/>
    <p:sldId id="323" r:id="rId21"/>
    <p:sldId id="329" r:id="rId22"/>
    <p:sldId id="306" r:id="rId23"/>
    <p:sldId id="307" r:id="rId24"/>
    <p:sldId id="299" r:id="rId25"/>
    <p:sldId id="322" r:id="rId26"/>
    <p:sldId id="324" r:id="rId27"/>
    <p:sldId id="286" r:id="rId28"/>
    <p:sldId id="287" r:id="rId29"/>
    <p:sldId id="281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7B0842-2800-66C4-2038-3B428325C5CF}" name="Clara Meister" initials="CM" userId="82e80c35e12bcec8" providerId="Windows Live"/>
  <p188:author id="{93439193-F5C2-27E9-C894-70849C94640A}" name="Rosenberg, Yves (NIH/NHLBI) [E]" initials="RY([" userId="S::rosenbey@nih.gov::5669ebe5-6fa6-4114-a4ef-1d4480a9aa10" providerId="AD"/>
  <p188:author id="{377F9DB2-4179-5827-D312-E91035E2CC45}" name="Gervasio Lamas" initials="GL" userId="6f53e6f1b958a90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1" autoAdjust="0"/>
    <p:restoredTop sz="94343" autoAdjust="0"/>
  </p:normalViewPr>
  <p:slideViewPr>
    <p:cSldViewPr snapToGrid="0" snapToObjects="1">
      <p:cViewPr varScale="1">
        <p:scale>
          <a:sx n="79" d="100"/>
          <a:sy n="79" d="100"/>
        </p:scale>
        <p:origin x="102" y="726"/>
      </p:cViewPr>
      <p:guideLst/>
    </p:cSldViewPr>
  </p:slideViewPr>
  <p:outlineViewPr>
    <p:cViewPr>
      <p:scale>
        <a:sx n="33" d="100"/>
        <a:sy n="33" d="100"/>
      </p:scale>
      <p:origin x="0" y="-56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643B7-BCC0-40AE-B279-9BE5A6E2673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D5942AD-F24C-408D-B511-BA3F29847B2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Funded by the National Institutes of Health</a:t>
          </a:r>
        </a:p>
      </dgm:t>
    </dgm:pt>
    <dgm:pt modelId="{2D29848D-297F-41B6-8E00-ECD45ED423C4}" type="parTrans" cxnId="{EDC6BC8F-0D82-472A-9FB2-488909FA0A8D}">
      <dgm:prSet/>
      <dgm:spPr/>
      <dgm:t>
        <a:bodyPr/>
        <a:lstStyle/>
        <a:p>
          <a:endParaRPr lang="en-US"/>
        </a:p>
      </dgm:t>
    </dgm:pt>
    <dgm:pt modelId="{05A7674A-49D1-426D-9D36-DFC3544C0C2F}" type="sibTrans" cxnId="{EDC6BC8F-0D82-472A-9FB2-488909FA0A8D}">
      <dgm:prSet/>
      <dgm:spPr/>
      <dgm:t>
        <a:bodyPr/>
        <a:lstStyle/>
        <a:p>
          <a:endParaRPr lang="en-US"/>
        </a:p>
      </dgm:t>
    </dgm:pt>
    <dgm:pt modelId="{F5C16C42-E595-494F-8ABF-9C47A9F32B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National Center for Complementary and Integrative Health</a:t>
          </a:r>
        </a:p>
      </dgm:t>
    </dgm:pt>
    <dgm:pt modelId="{6793D8C3-E55C-46B0-B808-83CEBB9875BD}" type="parTrans" cxnId="{50F554DB-839E-4945-B07E-F9D88F4B71A0}">
      <dgm:prSet/>
      <dgm:spPr/>
      <dgm:t>
        <a:bodyPr/>
        <a:lstStyle/>
        <a:p>
          <a:endParaRPr lang="en-US"/>
        </a:p>
      </dgm:t>
    </dgm:pt>
    <dgm:pt modelId="{99D70A8B-A8F0-420E-9B28-370A00685804}" type="sibTrans" cxnId="{50F554DB-839E-4945-B07E-F9D88F4B71A0}">
      <dgm:prSet/>
      <dgm:spPr/>
      <dgm:t>
        <a:bodyPr/>
        <a:lstStyle/>
        <a:p>
          <a:endParaRPr lang="en-US"/>
        </a:p>
      </dgm:t>
    </dgm:pt>
    <dgm:pt modelId="{9C726F46-5A5A-414C-940C-905890BFBB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National Heart Lung and Blood Institute</a:t>
          </a:r>
        </a:p>
      </dgm:t>
    </dgm:pt>
    <dgm:pt modelId="{4E97C2EB-85DB-4998-BE63-50004D491DA5}" type="parTrans" cxnId="{C909EDAE-85B8-452D-969E-83C084B6096A}">
      <dgm:prSet/>
      <dgm:spPr/>
      <dgm:t>
        <a:bodyPr/>
        <a:lstStyle/>
        <a:p>
          <a:endParaRPr lang="en-US"/>
        </a:p>
      </dgm:t>
    </dgm:pt>
    <dgm:pt modelId="{F6334FDF-6695-4DB6-A0A2-3F336DDB2695}" type="sibTrans" cxnId="{C909EDAE-85B8-452D-969E-83C084B6096A}">
      <dgm:prSet/>
      <dgm:spPr/>
      <dgm:t>
        <a:bodyPr/>
        <a:lstStyle/>
        <a:p>
          <a:endParaRPr lang="en-US"/>
        </a:p>
      </dgm:t>
    </dgm:pt>
    <dgm:pt modelId="{52DC838D-F2A1-4E0D-B1BB-B96FEF2A90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National Institute for Diabetes Digestive and Kidney Diseases</a:t>
          </a:r>
        </a:p>
      </dgm:t>
    </dgm:pt>
    <dgm:pt modelId="{2B5C1E28-EA99-4610-A45B-BB2C1D184381}" type="parTrans" cxnId="{207ECB39-8DA0-4C73-B97C-E32FD651F6E9}">
      <dgm:prSet/>
      <dgm:spPr/>
      <dgm:t>
        <a:bodyPr/>
        <a:lstStyle/>
        <a:p>
          <a:endParaRPr lang="en-US"/>
        </a:p>
      </dgm:t>
    </dgm:pt>
    <dgm:pt modelId="{2CA30542-35FE-4D43-BC04-B6C20B057E3D}" type="sibTrans" cxnId="{207ECB39-8DA0-4C73-B97C-E32FD651F6E9}">
      <dgm:prSet/>
      <dgm:spPr/>
      <dgm:t>
        <a:bodyPr/>
        <a:lstStyle/>
        <a:p>
          <a:endParaRPr lang="en-US"/>
        </a:p>
      </dgm:t>
    </dgm:pt>
    <dgm:pt modelId="{37FDB981-2D9E-452E-AE1E-3DB3BE0FB4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National Institute of Environmental Health Sciences</a:t>
          </a:r>
        </a:p>
      </dgm:t>
    </dgm:pt>
    <dgm:pt modelId="{19180940-76C3-481F-B4E0-EA9B894DA44C}" type="parTrans" cxnId="{0F42B15F-1BD0-453E-BEC6-96D685CAF71E}">
      <dgm:prSet/>
      <dgm:spPr/>
      <dgm:t>
        <a:bodyPr/>
        <a:lstStyle/>
        <a:p>
          <a:endParaRPr lang="en-US"/>
        </a:p>
      </dgm:t>
    </dgm:pt>
    <dgm:pt modelId="{55FBB280-5F4D-4CB3-85D8-E4BF97507BE5}" type="sibTrans" cxnId="{0F42B15F-1BD0-453E-BEC6-96D685CAF71E}">
      <dgm:prSet/>
      <dgm:spPr/>
      <dgm:t>
        <a:bodyPr/>
        <a:lstStyle/>
        <a:p>
          <a:endParaRPr lang="en-US"/>
        </a:p>
      </dgm:t>
    </dgm:pt>
    <dgm:pt modelId="{561990DF-0F3C-4D6D-869F-F01F4CDE3BE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Coordinating Centers</a:t>
          </a:r>
        </a:p>
      </dgm:t>
    </dgm:pt>
    <dgm:pt modelId="{58A3957D-36D3-4DF8-AECF-B4B7124C62E4}" type="parTrans" cxnId="{CFA19401-CAE0-4610-A874-353A38669089}">
      <dgm:prSet/>
      <dgm:spPr/>
      <dgm:t>
        <a:bodyPr/>
        <a:lstStyle/>
        <a:p>
          <a:endParaRPr lang="en-US"/>
        </a:p>
      </dgm:t>
    </dgm:pt>
    <dgm:pt modelId="{C3BC28C5-C3A7-468A-83E0-4BADC22B4971}" type="sibTrans" cxnId="{CFA19401-CAE0-4610-A874-353A38669089}">
      <dgm:prSet/>
      <dgm:spPr/>
      <dgm:t>
        <a:bodyPr/>
        <a:lstStyle/>
        <a:p>
          <a:endParaRPr lang="en-US"/>
        </a:p>
      </dgm:t>
    </dgm:pt>
    <dgm:pt modelId="{80B1383F-748D-4ACF-80CA-00626FE31ABD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1600" dirty="0"/>
            <a:t>Clinical Coordinating Center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1600" dirty="0"/>
            <a:t>Mount Sinai Medical Center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1600" dirty="0"/>
            <a:t>Miami Beach, FL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endParaRPr lang="en-US" sz="600" dirty="0"/>
        </a:p>
      </dgm:t>
    </dgm:pt>
    <dgm:pt modelId="{8A832CAC-6E4B-4602-B20C-575E9DB68864}" type="parTrans" cxnId="{7B64F278-4B65-499C-A877-67C3C7655B3B}">
      <dgm:prSet/>
      <dgm:spPr/>
      <dgm:t>
        <a:bodyPr/>
        <a:lstStyle/>
        <a:p>
          <a:endParaRPr lang="en-US"/>
        </a:p>
      </dgm:t>
    </dgm:pt>
    <dgm:pt modelId="{238A66D1-2E7A-4C5B-B726-C599FEDDD756}" type="sibTrans" cxnId="{7B64F278-4B65-499C-A877-67C3C7655B3B}">
      <dgm:prSet/>
      <dgm:spPr/>
      <dgm:t>
        <a:bodyPr/>
        <a:lstStyle/>
        <a:p>
          <a:endParaRPr lang="en-US"/>
        </a:p>
      </dgm:t>
    </dgm:pt>
    <dgm:pt modelId="{C44B02F6-CC60-4DF6-BAF6-4694C4FD6704}">
      <dgm:prSet custT="1"/>
      <dgm:spPr/>
      <dgm:t>
        <a:bodyPr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en-US" sz="1600" dirty="0"/>
            <a:t>Data Coordinating Center- Duke Clinical Research Institute (DCRI), Durham, NC</a:t>
          </a:r>
        </a:p>
      </dgm:t>
    </dgm:pt>
    <dgm:pt modelId="{293DDF87-664E-4E13-92DF-1DA406AF218F}" type="parTrans" cxnId="{4CE8E756-C908-45CC-B3AE-DF03B320D473}">
      <dgm:prSet/>
      <dgm:spPr/>
      <dgm:t>
        <a:bodyPr/>
        <a:lstStyle/>
        <a:p>
          <a:endParaRPr lang="en-US"/>
        </a:p>
      </dgm:t>
    </dgm:pt>
    <dgm:pt modelId="{41588CFE-5813-4722-AFF1-98C6C6ED9F8E}" type="sibTrans" cxnId="{4CE8E756-C908-45CC-B3AE-DF03B320D473}">
      <dgm:prSet/>
      <dgm:spPr/>
      <dgm:t>
        <a:bodyPr/>
        <a:lstStyle/>
        <a:p>
          <a:endParaRPr lang="en-US"/>
        </a:p>
      </dgm:t>
    </dgm:pt>
    <dgm:pt modelId="{52CC6ADF-FA08-46C3-85E8-1A53D1906638}">
      <dgm:prSet custT="1"/>
      <dgm:spPr/>
      <dgm:t>
        <a:bodyPr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en-US" sz="1600" dirty="0"/>
            <a:t>Trace Metals Core and Biorepository Center- Mailman School of Public Health, Columbia University NY, NY</a:t>
          </a:r>
        </a:p>
      </dgm:t>
    </dgm:pt>
    <dgm:pt modelId="{81FB155E-FF0E-45C6-A058-1C2BD0AFBCFB}" type="parTrans" cxnId="{6D1537AB-9BAC-41EC-ACC3-0B2F35208893}">
      <dgm:prSet/>
      <dgm:spPr/>
      <dgm:t>
        <a:bodyPr/>
        <a:lstStyle/>
        <a:p>
          <a:endParaRPr lang="en-US"/>
        </a:p>
      </dgm:t>
    </dgm:pt>
    <dgm:pt modelId="{9E2728E2-91E4-4249-945A-191CF858E701}" type="sibTrans" cxnId="{6D1537AB-9BAC-41EC-ACC3-0B2F35208893}">
      <dgm:prSet/>
      <dgm:spPr/>
      <dgm:t>
        <a:bodyPr/>
        <a:lstStyle/>
        <a:p>
          <a:endParaRPr lang="en-US"/>
        </a:p>
      </dgm:t>
    </dgm:pt>
    <dgm:pt modelId="{54AE9ECA-0708-42C1-9498-D0B179C98E1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Patient management</a:t>
          </a:r>
        </a:p>
      </dgm:t>
    </dgm:pt>
    <dgm:pt modelId="{62F4AAD1-5323-446C-954D-18C4495C6AF3}" type="parTrans" cxnId="{16385971-615F-4B19-A4CF-E3F6E73C6B8C}">
      <dgm:prSet/>
      <dgm:spPr/>
      <dgm:t>
        <a:bodyPr/>
        <a:lstStyle/>
        <a:p>
          <a:endParaRPr lang="en-US"/>
        </a:p>
      </dgm:t>
    </dgm:pt>
    <dgm:pt modelId="{1F62695E-A50B-4373-ABEB-41F3586A26FE}" type="sibTrans" cxnId="{16385971-615F-4B19-A4CF-E3F6E73C6B8C}">
      <dgm:prSet/>
      <dgm:spPr/>
      <dgm:t>
        <a:bodyPr/>
        <a:lstStyle/>
        <a:p>
          <a:endParaRPr lang="en-US"/>
        </a:p>
      </dgm:t>
    </dgm:pt>
    <dgm:pt modelId="{54A825FA-748E-4A50-9ABF-7DA539787C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Clinical Sites US and Canada (n=88)</a:t>
          </a:r>
        </a:p>
      </dgm:t>
    </dgm:pt>
    <dgm:pt modelId="{4C5E36A9-6FEC-4814-AF99-66F9FF055DBC}" type="parTrans" cxnId="{982AAA99-54D9-4B8F-A5FF-19716780986C}">
      <dgm:prSet/>
      <dgm:spPr/>
      <dgm:t>
        <a:bodyPr/>
        <a:lstStyle/>
        <a:p>
          <a:endParaRPr lang="en-US"/>
        </a:p>
      </dgm:t>
    </dgm:pt>
    <dgm:pt modelId="{A9B23080-705D-497F-8B8A-D0CAD4BEC704}" type="sibTrans" cxnId="{982AAA99-54D9-4B8F-A5FF-19716780986C}">
      <dgm:prSet/>
      <dgm:spPr/>
      <dgm:t>
        <a:bodyPr/>
        <a:lstStyle/>
        <a:p>
          <a:endParaRPr lang="en-US"/>
        </a:p>
      </dgm:t>
    </dgm:pt>
    <dgm:pt modelId="{838B4C12-8959-4D72-A398-287B968B4C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DCRI Patient Reported Outcomes (PRO) Call Center</a:t>
          </a:r>
        </a:p>
      </dgm:t>
    </dgm:pt>
    <dgm:pt modelId="{783CBA0C-8CEF-43E3-9B40-4F8942808EE4}" type="parTrans" cxnId="{6B0DE546-ECEC-4693-99B3-FB0967CCCD0F}">
      <dgm:prSet/>
      <dgm:spPr/>
      <dgm:t>
        <a:bodyPr/>
        <a:lstStyle/>
        <a:p>
          <a:endParaRPr lang="en-US"/>
        </a:p>
      </dgm:t>
    </dgm:pt>
    <dgm:pt modelId="{9736EEFB-0EAB-44B2-B9A0-C93DE5C2BE83}" type="sibTrans" cxnId="{6B0DE546-ECEC-4693-99B3-FB0967CCCD0F}">
      <dgm:prSet/>
      <dgm:spPr/>
      <dgm:t>
        <a:bodyPr/>
        <a:lstStyle/>
        <a:p>
          <a:endParaRPr lang="en-US"/>
        </a:p>
      </dgm:t>
    </dgm:pt>
    <dgm:pt modelId="{E0957BB7-7274-4A52-8921-F2C11CE080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Central Pharmacy to prepare and distribute study drug</a:t>
          </a:r>
        </a:p>
      </dgm:t>
    </dgm:pt>
    <dgm:pt modelId="{C116BE46-2CC2-4645-97B7-1243E26A31DD}" type="parTrans" cxnId="{9DAC03CD-E532-4B0B-80A4-9863E13B3E32}">
      <dgm:prSet/>
      <dgm:spPr/>
      <dgm:t>
        <a:bodyPr/>
        <a:lstStyle/>
        <a:p>
          <a:endParaRPr lang="en-US"/>
        </a:p>
      </dgm:t>
    </dgm:pt>
    <dgm:pt modelId="{8F27CAC7-FD0E-4982-BA66-3B4D3B8B5CEC}" type="sibTrans" cxnId="{9DAC03CD-E532-4B0B-80A4-9863E13B3E32}">
      <dgm:prSet/>
      <dgm:spPr/>
      <dgm:t>
        <a:bodyPr/>
        <a:lstStyle/>
        <a:p>
          <a:endParaRPr lang="en-US"/>
        </a:p>
      </dgm:t>
    </dgm:pt>
    <dgm:pt modelId="{66771E37-20FC-48D5-ABEF-7957B70DD193}" type="pres">
      <dgm:prSet presAssocID="{DD9643B7-BCC0-40AE-B279-9BE5A6E2673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4E404-625B-4DD6-8F50-0B941FD21AF1}" type="pres">
      <dgm:prSet presAssocID="{AD5942AD-F24C-408D-B511-BA3F29847B21}" presName="compNode" presStyleCnt="0"/>
      <dgm:spPr/>
    </dgm:pt>
    <dgm:pt modelId="{33DFC97B-9E9A-4516-9878-C40D5D79A9B8}" type="pres">
      <dgm:prSet presAssocID="{AD5942AD-F24C-408D-B511-BA3F29847B21}" presName="iconRect" presStyleLbl="node1" presStyleIdx="0" presStyleCnt="3" custLinFactX="134666" custLinFactNeighborX="200000" custLinFactNeighborY="12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CBD5A048-9197-460D-BCF7-9E8DE7BE21DE}" type="pres">
      <dgm:prSet presAssocID="{AD5942AD-F24C-408D-B511-BA3F29847B21}" presName="iconSpace" presStyleCnt="0"/>
      <dgm:spPr/>
    </dgm:pt>
    <dgm:pt modelId="{C1CE14F0-4252-44EE-A6DC-816AFC4F7FF0}" type="pres">
      <dgm:prSet presAssocID="{AD5942AD-F24C-408D-B511-BA3F29847B21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0A6BAC-CF82-49A2-9E2C-A20FB39ED59A}" type="pres">
      <dgm:prSet presAssocID="{AD5942AD-F24C-408D-B511-BA3F29847B21}" presName="txSpace" presStyleCnt="0"/>
      <dgm:spPr/>
    </dgm:pt>
    <dgm:pt modelId="{87E63C2C-E931-4265-BCD9-85E181CAAB3A}" type="pres">
      <dgm:prSet presAssocID="{AD5942AD-F24C-408D-B511-BA3F29847B21}" presName="desTx" presStyleLbl="revTx" presStyleIdx="1" presStyleCnt="6">
        <dgm:presLayoutVars/>
      </dgm:prSet>
      <dgm:spPr/>
      <dgm:t>
        <a:bodyPr/>
        <a:lstStyle/>
        <a:p>
          <a:endParaRPr lang="en-US"/>
        </a:p>
      </dgm:t>
    </dgm:pt>
    <dgm:pt modelId="{252D1730-7944-49A4-9745-83BFFBC3024B}" type="pres">
      <dgm:prSet presAssocID="{05A7674A-49D1-426D-9D36-DFC3544C0C2F}" presName="sibTrans" presStyleCnt="0"/>
      <dgm:spPr/>
    </dgm:pt>
    <dgm:pt modelId="{AC7FA44C-7E3D-4D7A-ADDA-DCBD56B24145}" type="pres">
      <dgm:prSet presAssocID="{561990DF-0F3C-4D6D-869F-F01F4CDE3BEE}" presName="compNode" presStyleCnt="0"/>
      <dgm:spPr/>
    </dgm:pt>
    <dgm:pt modelId="{77B89B54-857B-4773-AF04-EF84AB594FEB}" type="pres">
      <dgm:prSet presAssocID="{561990DF-0F3C-4D6D-869F-F01F4CDE3BEE}" presName="iconRect" presStyleLbl="node1" presStyleIdx="1" presStyleCnt="3" custLinFactX="-145489" custLinFactNeighborX="-200000" custLinFactNeighborY="39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03743C1-607D-454F-864A-7AB224768990}" type="pres">
      <dgm:prSet presAssocID="{561990DF-0F3C-4D6D-869F-F01F4CDE3BEE}" presName="iconSpace" presStyleCnt="0"/>
      <dgm:spPr/>
    </dgm:pt>
    <dgm:pt modelId="{F9D1ED7C-9AE5-4AEA-B8BD-8542D4EF52D7}" type="pres">
      <dgm:prSet presAssocID="{561990DF-0F3C-4D6D-869F-F01F4CDE3BEE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F0098A-96C1-4147-8087-C6CA658D0104}" type="pres">
      <dgm:prSet presAssocID="{561990DF-0F3C-4D6D-869F-F01F4CDE3BEE}" presName="txSpace" presStyleCnt="0"/>
      <dgm:spPr/>
    </dgm:pt>
    <dgm:pt modelId="{FF2B9BBB-8565-4D50-99F1-2296DC1EB660}" type="pres">
      <dgm:prSet presAssocID="{561990DF-0F3C-4D6D-869F-F01F4CDE3BEE}" presName="desTx" presStyleLbl="revTx" presStyleIdx="3" presStyleCnt="6" custScaleX="116123" custLinFactNeighborX="1535" custLinFactNeighborY="-7485">
        <dgm:presLayoutVars/>
      </dgm:prSet>
      <dgm:spPr/>
      <dgm:t>
        <a:bodyPr/>
        <a:lstStyle/>
        <a:p>
          <a:endParaRPr lang="en-US"/>
        </a:p>
      </dgm:t>
    </dgm:pt>
    <dgm:pt modelId="{F848C0D2-6F86-40DF-8F8C-C318EA87522F}" type="pres">
      <dgm:prSet presAssocID="{C3BC28C5-C3A7-468A-83E0-4BADC22B4971}" presName="sibTrans" presStyleCnt="0"/>
      <dgm:spPr/>
    </dgm:pt>
    <dgm:pt modelId="{7628DF3D-66BC-46CB-80CA-D19F4DC8470E}" type="pres">
      <dgm:prSet presAssocID="{54AE9ECA-0708-42C1-9498-D0B179C98E11}" presName="compNode" presStyleCnt="0"/>
      <dgm:spPr/>
    </dgm:pt>
    <dgm:pt modelId="{81907110-AC3D-4B7E-9755-33BDB7952543}" type="pres">
      <dgm:prSet presAssocID="{54AE9ECA-0708-42C1-9498-D0B179C98E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272943E-7A5E-4CE5-A554-ED68BCA3640E}" type="pres">
      <dgm:prSet presAssocID="{54AE9ECA-0708-42C1-9498-D0B179C98E11}" presName="iconSpace" presStyleCnt="0"/>
      <dgm:spPr/>
    </dgm:pt>
    <dgm:pt modelId="{9EE3DE7B-F77A-4EFC-B594-A27764566EA6}" type="pres">
      <dgm:prSet presAssocID="{54AE9ECA-0708-42C1-9498-D0B179C98E11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6A9C1F2-C9DA-4EDD-834D-B8E9EB00F91B}" type="pres">
      <dgm:prSet presAssocID="{54AE9ECA-0708-42C1-9498-D0B179C98E11}" presName="txSpace" presStyleCnt="0"/>
      <dgm:spPr/>
    </dgm:pt>
    <dgm:pt modelId="{7BD8D616-483D-4C32-8B6B-7CBD473FB42C}" type="pres">
      <dgm:prSet presAssocID="{54AE9ECA-0708-42C1-9498-D0B179C98E11}" presName="desTx" presStyleLbl="revTx" presStyleIdx="5" presStyleCnt="6">
        <dgm:presLayoutVars/>
      </dgm:prSet>
      <dgm:spPr/>
      <dgm:t>
        <a:bodyPr/>
        <a:lstStyle/>
        <a:p>
          <a:endParaRPr lang="en-US"/>
        </a:p>
      </dgm:t>
    </dgm:pt>
  </dgm:ptLst>
  <dgm:cxnLst>
    <dgm:cxn modelId="{6D1537AB-9BAC-41EC-ACC3-0B2F35208893}" srcId="{561990DF-0F3C-4D6D-869F-F01F4CDE3BEE}" destId="{52CC6ADF-FA08-46C3-85E8-1A53D1906638}" srcOrd="2" destOrd="0" parTransId="{81FB155E-FF0E-45C6-A058-1C2BD0AFBCFB}" sibTransId="{9E2728E2-91E4-4249-945A-191CF858E701}"/>
    <dgm:cxn modelId="{2A7CE2CE-B31A-4646-A9DE-D2FD9F25DAB7}" type="presOf" srcId="{838B4C12-8959-4D72-A398-287B968B4CD2}" destId="{7BD8D616-483D-4C32-8B6B-7CBD473FB42C}" srcOrd="0" destOrd="1" presId="urn:microsoft.com/office/officeart/2018/5/layout/CenteredIconLabelDescriptionList"/>
    <dgm:cxn modelId="{86C3EB6B-4DF2-40B7-9F19-A190F85307E3}" type="presOf" srcId="{C44B02F6-CC60-4DF6-BAF6-4694C4FD6704}" destId="{FF2B9BBB-8565-4D50-99F1-2296DC1EB660}" srcOrd="0" destOrd="1" presId="urn:microsoft.com/office/officeart/2018/5/layout/CenteredIconLabelDescriptionList"/>
    <dgm:cxn modelId="{7CF2384B-FB8E-42E3-B81D-1C60C309E44F}" type="presOf" srcId="{DD9643B7-BCC0-40AE-B279-9BE5A6E26739}" destId="{66771E37-20FC-48D5-ABEF-7957B70DD193}" srcOrd="0" destOrd="0" presId="urn:microsoft.com/office/officeart/2018/5/layout/CenteredIconLabelDescriptionList"/>
    <dgm:cxn modelId="{4CE8E756-C908-45CC-B3AE-DF03B320D473}" srcId="{561990DF-0F3C-4D6D-869F-F01F4CDE3BEE}" destId="{C44B02F6-CC60-4DF6-BAF6-4694C4FD6704}" srcOrd="1" destOrd="0" parTransId="{293DDF87-664E-4E13-92DF-1DA406AF218F}" sibTransId="{41588CFE-5813-4722-AFF1-98C6C6ED9F8E}"/>
    <dgm:cxn modelId="{A9BE53F6-2D39-4344-BAA3-FCA19FCF8836}" type="presOf" srcId="{54AE9ECA-0708-42C1-9498-D0B179C98E11}" destId="{9EE3DE7B-F77A-4EFC-B594-A27764566EA6}" srcOrd="0" destOrd="0" presId="urn:microsoft.com/office/officeart/2018/5/layout/CenteredIconLabelDescriptionList"/>
    <dgm:cxn modelId="{50F554DB-839E-4945-B07E-F9D88F4B71A0}" srcId="{AD5942AD-F24C-408D-B511-BA3F29847B21}" destId="{F5C16C42-E595-494F-8ABF-9C47A9F32B02}" srcOrd="0" destOrd="0" parTransId="{6793D8C3-E55C-46B0-B808-83CEBB9875BD}" sibTransId="{99D70A8B-A8F0-420E-9B28-370A00685804}"/>
    <dgm:cxn modelId="{6B0DE546-ECEC-4693-99B3-FB0967CCCD0F}" srcId="{54AE9ECA-0708-42C1-9498-D0B179C98E11}" destId="{838B4C12-8959-4D72-A398-287B968B4CD2}" srcOrd="1" destOrd="0" parTransId="{783CBA0C-8CEF-43E3-9B40-4F8942808EE4}" sibTransId="{9736EEFB-0EAB-44B2-B9A0-C93DE5C2BE83}"/>
    <dgm:cxn modelId="{9DAC03CD-E532-4B0B-80A4-9863E13B3E32}" srcId="{54AE9ECA-0708-42C1-9498-D0B179C98E11}" destId="{E0957BB7-7274-4A52-8921-F2C11CE080E1}" srcOrd="2" destOrd="0" parTransId="{C116BE46-2CC2-4645-97B7-1243E26A31DD}" sibTransId="{8F27CAC7-FD0E-4982-BA66-3B4D3B8B5CEC}"/>
    <dgm:cxn modelId="{473B4BC1-0158-48C0-9769-AC3EA270D2E8}" type="presOf" srcId="{9C726F46-5A5A-414C-940C-905890BFBB08}" destId="{87E63C2C-E931-4265-BCD9-85E181CAAB3A}" srcOrd="0" destOrd="1" presId="urn:microsoft.com/office/officeart/2018/5/layout/CenteredIconLabelDescriptionList"/>
    <dgm:cxn modelId="{BAA531D6-6B54-42DB-B2B1-337D7B3F141C}" type="presOf" srcId="{F5C16C42-E595-494F-8ABF-9C47A9F32B02}" destId="{87E63C2C-E931-4265-BCD9-85E181CAAB3A}" srcOrd="0" destOrd="0" presId="urn:microsoft.com/office/officeart/2018/5/layout/CenteredIconLabelDescriptionList"/>
    <dgm:cxn modelId="{FFB4077E-180D-44C2-A7CD-88CF8194E8BF}" type="presOf" srcId="{52DC838D-F2A1-4E0D-B1BB-B96FEF2A90E0}" destId="{87E63C2C-E931-4265-BCD9-85E181CAAB3A}" srcOrd="0" destOrd="2" presId="urn:microsoft.com/office/officeart/2018/5/layout/CenteredIconLabelDescriptionList"/>
    <dgm:cxn modelId="{CFA19401-CAE0-4610-A874-353A38669089}" srcId="{DD9643B7-BCC0-40AE-B279-9BE5A6E26739}" destId="{561990DF-0F3C-4D6D-869F-F01F4CDE3BEE}" srcOrd="1" destOrd="0" parTransId="{58A3957D-36D3-4DF8-AECF-B4B7124C62E4}" sibTransId="{C3BC28C5-C3A7-468A-83E0-4BADC22B4971}"/>
    <dgm:cxn modelId="{207ECB39-8DA0-4C73-B97C-E32FD651F6E9}" srcId="{AD5942AD-F24C-408D-B511-BA3F29847B21}" destId="{52DC838D-F2A1-4E0D-B1BB-B96FEF2A90E0}" srcOrd="2" destOrd="0" parTransId="{2B5C1E28-EA99-4610-A45B-BB2C1D184381}" sibTransId="{2CA30542-35FE-4D43-BC04-B6C20B057E3D}"/>
    <dgm:cxn modelId="{DD2A3247-EFE5-4FAF-ABD0-640C5281EBB0}" type="presOf" srcId="{AD5942AD-F24C-408D-B511-BA3F29847B21}" destId="{C1CE14F0-4252-44EE-A6DC-816AFC4F7FF0}" srcOrd="0" destOrd="0" presId="urn:microsoft.com/office/officeart/2018/5/layout/CenteredIconLabelDescriptionList"/>
    <dgm:cxn modelId="{A2B97681-C251-468F-9413-CA6558ECF245}" type="presOf" srcId="{37FDB981-2D9E-452E-AE1E-3DB3BE0FB469}" destId="{87E63C2C-E931-4265-BCD9-85E181CAAB3A}" srcOrd="0" destOrd="3" presId="urn:microsoft.com/office/officeart/2018/5/layout/CenteredIconLabelDescriptionList"/>
    <dgm:cxn modelId="{C909EDAE-85B8-452D-969E-83C084B6096A}" srcId="{AD5942AD-F24C-408D-B511-BA3F29847B21}" destId="{9C726F46-5A5A-414C-940C-905890BFBB08}" srcOrd="1" destOrd="0" parTransId="{4E97C2EB-85DB-4998-BE63-50004D491DA5}" sibTransId="{F6334FDF-6695-4DB6-A0A2-3F336DDB2695}"/>
    <dgm:cxn modelId="{555925FB-FE48-4E93-BAA0-8783AF07CCDF}" type="presOf" srcId="{52CC6ADF-FA08-46C3-85E8-1A53D1906638}" destId="{FF2B9BBB-8565-4D50-99F1-2296DC1EB660}" srcOrd="0" destOrd="2" presId="urn:microsoft.com/office/officeart/2018/5/layout/CenteredIconLabelDescriptionList"/>
    <dgm:cxn modelId="{0F42B15F-1BD0-453E-BEC6-96D685CAF71E}" srcId="{AD5942AD-F24C-408D-B511-BA3F29847B21}" destId="{37FDB981-2D9E-452E-AE1E-3DB3BE0FB469}" srcOrd="3" destOrd="0" parTransId="{19180940-76C3-481F-B4E0-EA9B894DA44C}" sibTransId="{55FBB280-5F4D-4CB3-85D8-E4BF97507BE5}"/>
    <dgm:cxn modelId="{A88D0B2B-16CA-4126-8485-B636BA210D15}" type="presOf" srcId="{E0957BB7-7274-4A52-8921-F2C11CE080E1}" destId="{7BD8D616-483D-4C32-8B6B-7CBD473FB42C}" srcOrd="0" destOrd="2" presId="urn:microsoft.com/office/officeart/2018/5/layout/CenteredIconLabelDescriptionList"/>
    <dgm:cxn modelId="{2AE38F7A-88DE-4D1E-9934-77083DBEE82A}" type="presOf" srcId="{80B1383F-748D-4ACF-80CA-00626FE31ABD}" destId="{FF2B9BBB-8565-4D50-99F1-2296DC1EB660}" srcOrd="0" destOrd="0" presId="urn:microsoft.com/office/officeart/2018/5/layout/CenteredIconLabelDescriptionList"/>
    <dgm:cxn modelId="{8D7EAFE7-D285-4349-8D7A-D63F0E4C2AC3}" type="presOf" srcId="{561990DF-0F3C-4D6D-869F-F01F4CDE3BEE}" destId="{F9D1ED7C-9AE5-4AEA-B8BD-8542D4EF52D7}" srcOrd="0" destOrd="0" presId="urn:microsoft.com/office/officeart/2018/5/layout/CenteredIconLabelDescriptionList"/>
    <dgm:cxn modelId="{982AAA99-54D9-4B8F-A5FF-19716780986C}" srcId="{54AE9ECA-0708-42C1-9498-D0B179C98E11}" destId="{54A825FA-748E-4A50-9ABF-7DA539787C8F}" srcOrd="0" destOrd="0" parTransId="{4C5E36A9-6FEC-4814-AF99-66F9FF055DBC}" sibTransId="{A9B23080-705D-497F-8B8A-D0CAD4BEC704}"/>
    <dgm:cxn modelId="{EDC6BC8F-0D82-472A-9FB2-488909FA0A8D}" srcId="{DD9643B7-BCC0-40AE-B279-9BE5A6E26739}" destId="{AD5942AD-F24C-408D-B511-BA3F29847B21}" srcOrd="0" destOrd="0" parTransId="{2D29848D-297F-41B6-8E00-ECD45ED423C4}" sibTransId="{05A7674A-49D1-426D-9D36-DFC3544C0C2F}"/>
    <dgm:cxn modelId="{16385971-615F-4B19-A4CF-E3F6E73C6B8C}" srcId="{DD9643B7-BCC0-40AE-B279-9BE5A6E26739}" destId="{54AE9ECA-0708-42C1-9498-D0B179C98E11}" srcOrd="2" destOrd="0" parTransId="{62F4AAD1-5323-446C-954D-18C4495C6AF3}" sibTransId="{1F62695E-A50B-4373-ABEB-41F3586A26FE}"/>
    <dgm:cxn modelId="{7B64F278-4B65-499C-A877-67C3C7655B3B}" srcId="{561990DF-0F3C-4D6D-869F-F01F4CDE3BEE}" destId="{80B1383F-748D-4ACF-80CA-00626FE31ABD}" srcOrd="0" destOrd="0" parTransId="{8A832CAC-6E4B-4602-B20C-575E9DB68864}" sibTransId="{238A66D1-2E7A-4C5B-B726-C599FEDDD756}"/>
    <dgm:cxn modelId="{171B258D-B372-4530-805B-4FD49CB33F12}" type="presOf" srcId="{54A825FA-748E-4A50-9ABF-7DA539787C8F}" destId="{7BD8D616-483D-4C32-8B6B-7CBD473FB42C}" srcOrd="0" destOrd="0" presId="urn:microsoft.com/office/officeart/2018/5/layout/CenteredIconLabelDescriptionList"/>
    <dgm:cxn modelId="{564F06F6-9E52-414B-9A02-BC38AE822023}" type="presParOf" srcId="{66771E37-20FC-48D5-ABEF-7957B70DD193}" destId="{03C4E404-625B-4DD6-8F50-0B941FD21AF1}" srcOrd="0" destOrd="0" presId="urn:microsoft.com/office/officeart/2018/5/layout/CenteredIconLabelDescriptionList"/>
    <dgm:cxn modelId="{90400D7C-B96F-4EF2-8189-99DF0394B1D9}" type="presParOf" srcId="{03C4E404-625B-4DD6-8F50-0B941FD21AF1}" destId="{33DFC97B-9E9A-4516-9878-C40D5D79A9B8}" srcOrd="0" destOrd="0" presId="urn:microsoft.com/office/officeart/2018/5/layout/CenteredIconLabelDescriptionList"/>
    <dgm:cxn modelId="{0FC0D3F6-EDE0-4632-BAD8-F3076A90B13E}" type="presParOf" srcId="{03C4E404-625B-4DD6-8F50-0B941FD21AF1}" destId="{CBD5A048-9197-460D-BCF7-9E8DE7BE21DE}" srcOrd="1" destOrd="0" presId="urn:microsoft.com/office/officeart/2018/5/layout/CenteredIconLabelDescriptionList"/>
    <dgm:cxn modelId="{3CA804F5-3766-407F-ACA3-7FAF5E4E0045}" type="presParOf" srcId="{03C4E404-625B-4DD6-8F50-0B941FD21AF1}" destId="{C1CE14F0-4252-44EE-A6DC-816AFC4F7FF0}" srcOrd="2" destOrd="0" presId="urn:microsoft.com/office/officeart/2018/5/layout/CenteredIconLabelDescriptionList"/>
    <dgm:cxn modelId="{894FCDDC-49D3-447B-8DF8-AA7BBE5092D4}" type="presParOf" srcId="{03C4E404-625B-4DD6-8F50-0B941FD21AF1}" destId="{6E0A6BAC-CF82-49A2-9E2C-A20FB39ED59A}" srcOrd="3" destOrd="0" presId="urn:microsoft.com/office/officeart/2018/5/layout/CenteredIconLabelDescriptionList"/>
    <dgm:cxn modelId="{0ABCBDB6-F208-4C6E-8C02-B79B58D930BB}" type="presParOf" srcId="{03C4E404-625B-4DD6-8F50-0B941FD21AF1}" destId="{87E63C2C-E931-4265-BCD9-85E181CAAB3A}" srcOrd="4" destOrd="0" presId="urn:microsoft.com/office/officeart/2018/5/layout/CenteredIconLabelDescriptionList"/>
    <dgm:cxn modelId="{F872649D-B886-4704-A764-D48F97FB3CA0}" type="presParOf" srcId="{66771E37-20FC-48D5-ABEF-7957B70DD193}" destId="{252D1730-7944-49A4-9745-83BFFBC3024B}" srcOrd="1" destOrd="0" presId="urn:microsoft.com/office/officeart/2018/5/layout/CenteredIconLabelDescriptionList"/>
    <dgm:cxn modelId="{9B99878C-774A-41F4-8DAD-D188464518D1}" type="presParOf" srcId="{66771E37-20FC-48D5-ABEF-7957B70DD193}" destId="{AC7FA44C-7E3D-4D7A-ADDA-DCBD56B24145}" srcOrd="2" destOrd="0" presId="urn:microsoft.com/office/officeart/2018/5/layout/CenteredIconLabelDescriptionList"/>
    <dgm:cxn modelId="{7636AF5E-1C44-4A16-884B-05351A14F60F}" type="presParOf" srcId="{AC7FA44C-7E3D-4D7A-ADDA-DCBD56B24145}" destId="{77B89B54-857B-4773-AF04-EF84AB594FEB}" srcOrd="0" destOrd="0" presId="urn:microsoft.com/office/officeart/2018/5/layout/CenteredIconLabelDescriptionList"/>
    <dgm:cxn modelId="{D9D59FBB-82B1-46DD-BC2C-78FAC8F4D192}" type="presParOf" srcId="{AC7FA44C-7E3D-4D7A-ADDA-DCBD56B24145}" destId="{003743C1-607D-454F-864A-7AB224768990}" srcOrd="1" destOrd="0" presId="urn:microsoft.com/office/officeart/2018/5/layout/CenteredIconLabelDescriptionList"/>
    <dgm:cxn modelId="{65934547-10EF-4AB5-A2ED-0196AE41C584}" type="presParOf" srcId="{AC7FA44C-7E3D-4D7A-ADDA-DCBD56B24145}" destId="{F9D1ED7C-9AE5-4AEA-B8BD-8542D4EF52D7}" srcOrd="2" destOrd="0" presId="urn:microsoft.com/office/officeart/2018/5/layout/CenteredIconLabelDescriptionList"/>
    <dgm:cxn modelId="{92ACB1B0-7646-4886-BE0B-FBB0DD67745C}" type="presParOf" srcId="{AC7FA44C-7E3D-4D7A-ADDA-DCBD56B24145}" destId="{67F0098A-96C1-4147-8087-C6CA658D0104}" srcOrd="3" destOrd="0" presId="urn:microsoft.com/office/officeart/2018/5/layout/CenteredIconLabelDescriptionList"/>
    <dgm:cxn modelId="{F4E9DD87-7DF9-43F3-BF19-DCE3318CC74E}" type="presParOf" srcId="{AC7FA44C-7E3D-4D7A-ADDA-DCBD56B24145}" destId="{FF2B9BBB-8565-4D50-99F1-2296DC1EB660}" srcOrd="4" destOrd="0" presId="urn:microsoft.com/office/officeart/2018/5/layout/CenteredIconLabelDescriptionList"/>
    <dgm:cxn modelId="{54336A8A-BE32-4019-BB76-B865366BAF09}" type="presParOf" srcId="{66771E37-20FC-48D5-ABEF-7957B70DD193}" destId="{F848C0D2-6F86-40DF-8F8C-C318EA87522F}" srcOrd="3" destOrd="0" presId="urn:microsoft.com/office/officeart/2018/5/layout/CenteredIconLabelDescriptionList"/>
    <dgm:cxn modelId="{F26736CB-8631-4973-8115-6BC6DB09DACB}" type="presParOf" srcId="{66771E37-20FC-48D5-ABEF-7957B70DD193}" destId="{7628DF3D-66BC-46CB-80CA-D19F4DC8470E}" srcOrd="4" destOrd="0" presId="urn:microsoft.com/office/officeart/2018/5/layout/CenteredIconLabelDescriptionList"/>
    <dgm:cxn modelId="{2754E722-EC1D-46D0-88B3-DA2A5AFED09E}" type="presParOf" srcId="{7628DF3D-66BC-46CB-80CA-D19F4DC8470E}" destId="{81907110-AC3D-4B7E-9755-33BDB7952543}" srcOrd="0" destOrd="0" presId="urn:microsoft.com/office/officeart/2018/5/layout/CenteredIconLabelDescriptionList"/>
    <dgm:cxn modelId="{A3030B94-601E-428C-B0F0-D3FC285264CF}" type="presParOf" srcId="{7628DF3D-66BC-46CB-80CA-D19F4DC8470E}" destId="{4272943E-7A5E-4CE5-A554-ED68BCA3640E}" srcOrd="1" destOrd="0" presId="urn:microsoft.com/office/officeart/2018/5/layout/CenteredIconLabelDescriptionList"/>
    <dgm:cxn modelId="{397DD7C8-BAF6-4CF1-BFA0-7C22BA3D4CA2}" type="presParOf" srcId="{7628DF3D-66BC-46CB-80CA-D19F4DC8470E}" destId="{9EE3DE7B-F77A-4EFC-B594-A27764566EA6}" srcOrd="2" destOrd="0" presId="urn:microsoft.com/office/officeart/2018/5/layout/CenteredIconLabelDescriptionList"/>
    <dgm:cxn modelId="{BA348567-7E4A-4FB7-B68A-F0140CE2AF39}" type="presParOf" srcId="{7628DF3D-66BC-46CB-80CA-D19F4DC8470E}" destId="{26A9C1F2-C9DA-4EDD-834D-B8E9EB00F91B}" srcOrd="3" destOrd="0" presId="urn:microsoft.com/office/officeart/2018/5/layout/CenteredIconLabelDescriptionList"/>
    <dgm:cxn modelId="{7D52B17F-5016-4A22-BB65-FC3588D3FFF7}" type="presParOf" srcId="{7628DF3D-66BC-46CB-80CA-D19F4DC8470E}" destId="{7BD8D616-483D-4C32-8B6B-7CBD473FB42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C97B-9E9A-4516-9878-C40D5D79A9B8}">
      <dsp:nvSpPr>
        <dsp:cNvPr id="0" name=""/>
        <dsp:cNvSpPr/>
      </dsp:nvSpPr>
      <dsp:spPr>
        <a:xfrm>
          <a:off x="4658531" y="89150"/>
          <a:ext cx="1087163" cy="10871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E14F0-4252-44EE-A6DC-816AFC4F7FF0}">
      <dsp:nvSpPr>
        <dsp:cNvPr id="0" name=""/>
        <dsp:cNvSpPr/>
      </dsp:nvSpPr>
      <dsp:spPr>
        <a:xfrm>
          <a:off x="10654" y="1342024"/>
          <a:ext cx="3106182" cy="46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500" kern="1200" dirty="0"/>
            <a:t>Funded by the National Institutes of Health</a:t>
          </a:r>
        </a:p>
      </dsp:txBody>
      <dsp:txXfrm>
        <a:off x="10654" y="1342024"/>
        <a:ext cx="3106182" cy="465927"/>
      </dsp:txXfrm>
    </dsp:sp>
    <dsp:sp modelId="{87E63C2C-E931-4265-BCD9-85E181CAAB3A}">
      <dsp:nvSpPr>
        <dsp:cNvPr id="0" name=""/>
        <dsp:cNvSpPr/>
      </dsp:nvSpPr>
      <dsp:spPr>
        <a:xfrm>
          <a:off x="10654" y="1891357"/>
          <a:ext cx="3106182" cy="235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National Center for Complementary and Integrative Health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National Heart Lung and Blood Institute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National Institute for Diabetes Digestive and Kidney Diseases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National Institute of Environmental Health Sciences</a:t>
          </a:r>
        </a:p>
      </dsp:txBody>
      <dsp:txXfrm>
        <a:off x="10654" y="1891357"/>
        <a:ext cx="3106182" cy="2354448"/>
      </dsp:txXfrm>
    </dsp:sp>
    <dsp:sp modelId="{77B89B54-857B-4773-AF04-EF84AB594FEB}">
      <dsp:nvSpPr>
        <dsp:cNvPr id="0" name=""/>
        <dsp:cNvSpPr/>
      </dsp:nvSpPr>
      <dsp:spPr>
        <a:xfrm>
          <a:off x="1164301" y="116865"/>
          <a:ext cx="1087163" cy="10871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1ED7C-9AE5-4AEA-B8BD-8542D4EF52D7}">
      <dsp:nvSpPr>
        <dsp:cNvPr id="0" name=""/>
        <dsp:cNvSpPr/>
      </dsp:nvSpPr>
      <dsp:spPr>
        <a:xfrm>
          <a:off x="3910823" y="1340918"/>
          <a:ext cx="3106182" cy="46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500" kern="1200" dirty="0"/>
            <a:t>Coordinating Centers</a:t>
          </a:r>
        </a:p>
      </dsp:txBody>
      <dsp:txXfrm>
        <a:off x="3910823" y="1340918"/>
        <a:ext cx="3106182" cy="465927"/>
      </dsp:txXfrm>
    </dsp:sp>
    <dsp:sp modelId="{FF2B9BBB-8565-4D50-99F1-2296DC1EB660}">
      <dsp:nvSpPr>
        <dsp:cNvPr id="0" name=""/>
        <dsp:cNvSpPr/>
      </dsp:nvSpPr>
      <dsp:spPr>
        <a:xfrm>
          <a:off x="3708098" y="1711477"/>
          <a:ext cx="3606992" cy="235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/>
            <a:t>Clinical Coordinating Center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/>
            <a:t>Mount Sinai Medical Center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/>
            <a:t>Miami Beach, FL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600" kern="1200" dirty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Data Coordinating Center- Duke Clinical Research Institute (DCRI), Durham, NC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Trace Metals Core and Biorepository Center- Mailman School of Public Health, Columbia University NY, NY</a:t>
          </a:r>
        </a:p>
      </dsp:txBody>
      <dsp:txXfrm>
        <a:off x="3708098" y="1711477"/>
        <a:ext cx="3606992" cy="2358872"/>
      </dsp:txXfrm>
    </dsp:sp>
    <dsp:sp modelId="{81907110-AC3D-4B7E-9755-33BDB7952543}">
      <dsp:nvSpPr>
        <dsp:cNvPr id="0" name=""/>
        <dsp:cNvSpPr/>
      </dsp:nvSpPr>
      <dsp:spPr>
        <a:xfrm>
          <a:off x="8820501" y="75539"/>
          <a:ext cx="1087163" cy="10871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3DE7B-F77A-4EFC-B594-A27764566EA6}">
      <dsp:nvSpPr>
        <dsp:cNvPr id="0" name=""/>
        <dsp:cNvSpPr/>
      </dsp:nvSpPr>
      <dsp:spPr>
        <a:xfrm>
          <a:off x="7810992" y="1342024"/>
          <a:ext cx="3106182" cy="46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500" kern="1200" dirty="0"/>
            <a:t>Patient management</a:t>
          </a:r>
        </a:p>
      </dsp:txBody>
      <dsp:txXfrm>
        <a:off x="7810992" y="1342024"/>
        <a:ext cx="3106182" cy="465927"/>
      </dsp:txXfrm>
    </dsp:sp>
    <dsp:sp modelId="{7BD8D616-483D-4C32-8B6B-7CBD473FB42C}">
      <dsp:nvSpPr>
        <dsp:cNvPr id="0" name=""/>
        <dsp:cNvSpPr/>
      </dsp:nvSpPr>
      <dsp:spPr>
        <a:xfrm>
          <a:off x="7810992" y="1891357"/>
          <a:ext cx="3106182" cy="235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Clinical Sites US and Canada (n=88)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DCRI Patient Reported Outcomes (PRO) Call Center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Central Pharmacy to prepare and distribute study drug</a:t>
          </a:r>
        </a:p>
      </dsp:txBody>
      <dsp:txXfrm>
        <a:off x="7810992" y="1891357"/>
        <a:ext cx="3106182" cy="2354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39464F-0975-6DDD-D01F-0494A1037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715B1-4376-F7A0-8950-D43AA37D13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68D3BB-DE67-2848-BC30-3C49F5C5A63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7609B-A9A1-742C-DC67-8E636258C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96ABB-947F-FD00-4602-D8374AFF3E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78A53B-56E1-E243-9EA3-E6254C93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BA2C90-C00D-4E9F-AAD0-9ECE47DCDB9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64C6A6-09CD-4906-A9C2-0FD58F7A1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4C6A6-09CD-4906-A9C2-0FD58F7A17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886DA-DF45-4256-A149-CDD3949592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7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BE886DA-DF45-4256-A149-CDD39495928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31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886DA-DF45-4256-A149-CDD3949592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0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9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6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3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0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3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1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3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4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8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2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8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3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D172236-179B-CB4A-BE26-7E10318D80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C6B167-C2E9-5B4D-9462-5088E635E1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385A0-4E71-6C4F-B745-0480475185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D503B-4539-F041-A745-6E4ACA3C19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837434" y="769297"/>
            <a:ext cx="10824135" cy="31020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j-lt"/>
                <a:ea typeface="+mj-ea"/>
                <a:cs typeface="+mj-cs"/>
              </a:rPr>
              <a:t>The Effect of Edetate Disodium-based Chelation on Cardiovascular Events in Patients with a Prior Myocardial Infarction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j-lt"/>
                <a:ea typeface="+mj-ea"/>
                <a:cs typeface="+mj-cs"/>
              </a:rPr>
              <a:t>and Diabetes – Results of the TACT2 Randomized Trial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7989063-819C-BC63-FF20-01E3775AFC8D}"/>
              </a:ext>
            </a:extLst>
          </p:cNvPr>
          <p:cNvSpPr txBox="1">
            <a:spLocks/>
          </p:cNvSpPr>
          <p:nvPr/>
        </p:nvSpPr>
        <p:spPr>
          <a:xfrm>
            <a:off x="314918" y="3983707"/>
            <a:ext cx="6660941" cy="201952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rgbClr val="002856"/>
              </a:solidFill>
            </a:endParaRPr>
          </a:p>
          <a:p>
            <a:pPr algn="l"/>
            <a:r>
              <a:rPr lang="en-US" dirty="0">
                <a:solidFill>
                  <a:srgbClr val="002856"/>
                </a:solidFill>
              </a:rPr>
              <a:t>Gervasio A. Lamas MD FACC, for the</a:t>
            </a:r>
          </a:p>
          <a:p>
            <a:pPr algn="l"/>
            <a:r>
              <a:rPr lang="en-US" dirty="0">
                <a:solidFill>
                  <a:srgbClr val="002856"/>
                </a:solidFill>
              </a:rPr>
              <a:t>TACT2 Investigators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@</a:t>
            </a:r>
            <a:r>
              <a:rPr lang="en-US" sz="2000" b="0" dirty="0" err="1">
                <a:solidFill>
                  <a:srgbClr val="002856"/>
                </a:solidFill>
              </a:rPr>
              <a:t>GLamasMD</a:t>
            </a:r>
            <a:r>
              <a:rPr lang="en-US" sz="2000" b="0" dirty="0">
                <a:solidFill>
                  <a:srgbClr val="002856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540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D8695E-A542-4F1A-4B74-DFABD421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TACT2 Endpoints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1A4E8-33C3-ECD5-DFA1-78ED00F07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1346886"/>
            <a:ext cx="10785389" cy="48300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 endpoint: composite of time to first occurrence of all-cause mortality, MI, stroke, coronary revascularization, or hospitalization for unstable angina</a:t>
            </a:r>
          </a:p>
          <a:p>
            <a:pPr marL="0" indent="0">
              <a:buNone/>
            </a:pPr>
            <a:endParaRPr lang="en-US" sz="1400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secondary endpoints were: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kern="0" dirty="0">
                <a:latin typeface="Arial"/>
                <a:ea typeface="Calibri"/>
                <a:cs typeface="Arial"/>
              </a:rPr>
              <a:t>Recurrent events of the primary composite endpoint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kern="0" dirty="0">
                <a:latin typeface="Arial"/>
                <a:ea typeface="Calibri"/>
                <a:cs typeface="Arial"/>
              </a:rPr>
              <a:t>All-cause mortality</a:t>
            </a:r>
            <a:endParaRPr lang="en-US" dirty="0">
              <a:latin typeface="Arial"/>
              <a:ea typeface="Calibri"/>
              <a:cs typeface="Arial"/>
            </a:endParaRPr>
          </a:p>
          <a:p>
            <a:pPr lvl="1">
              <a:buFont typeface="Calibri" panose="020B0604020202020204" pitchFamily="34" charset="0"/>
              <a:buChar char="-"/>
            </a:pPr>
            <a:r>
              <a:rPr lang="en-US" kern="0" dirty="0">
                <a:latin typeface="Arial"/>
                <a:ea typeface="Calibri"/>
                <a:cs typeface="Arial"/>
              </a:rPr>
              <a:t>Composite of cardiovascular mortality, MI, or stroke</a:t>
            </a:r>
            <a:endParaRPr lang="en-US" dirty="0">
              <a:latin typeface="Arial"/>
              <a:ea typeface="Calibri"/>
              <a:cs typeface="Arial"/>
            </a:endParaRPr>
          </a:p>
          <a:p>
            <a:pPr marL="457200" lvl="1" indent="0">
              <a:buNone/>
            </a:pPr>
            <a:endParaRPr lang="en-US" sz="14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kern="0" dirty="0">
                <a:effectLst/>
                <a:latin typeface="Arial"/>
                <a:ea typeface="Calibri"/>
                <a:cs typeface="Arial"/>
              </a:rPr>
              <a:t>The metals endpoint was a decrease in </a:t>
            </a:r>
            <a:r>
              <a:rPr lang="en-US" kern="0" dirty="0">
                <a:latin typeface="Arial"/>
                <a:ea typeface="Calibri"/>
                <a:cs typeface="Arial"/>
              </a:rPr>
              <a:t>body burden of blood </a:t>
            </a:r>
            <a:r>
              <a:rPr lang="en-US" kern="0" dirty="0">
                <a:effectLst/>
                <a:latin typeface="Arial"/>
                <a:ea typeface="Calibri"/>
                <a:cs typeface="Arial"/>
              </a:rPr>
              <a:t>lead and urine cadmium</a:t>
            </a:r>
            <a:endParaRPr lang="en-US" kern="100" dirty="0">
              <a:effectLst/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1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CB70-CB4A-B42C-FD6A-5CDB878C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TACT2: Statistical Considerations</a:t>
            </a:r>
            <a:endParaRPr lang="en-US" sz="4000" b="1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8F95-30E2-43AC-831E-C98D90B9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63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dirty="0"/>
              <a:t>Time from randomization to the first occurrence of any of the primary composite event components using the Cox proportional hazards regression model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Sample size calculations based on &gt;85% power to detect a 30% reduction in the primary endpoint with an alpha of 0.05.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 primary analyses are reported for the modified intention-to-treat (</a:t>
            </a:r>
            <a:r>
              <a:rPr lang="en-US" sz="3600" dirty="0" err="1"/>
              <a:t>mITT</a:t>
            </a:r>
            <a:r>
              <a:rPr lang="en-US" sz="3600" dirty="0"/>
              <a:t>) population, which excludes 41 of the 1000 randomized patients who never received any infusions </a:t>
            </a:r>
          </a:p>
          <a:p>
            <a:pPr marL="0" indent="0">
              <a:buNone/>
            </a:pP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051779"/>
              </p:ext>
            </p:extLst>
          </p:nvPr>
        </p:nvGraphicFramePr>
        <p:xfrm>
          <a:off x="1384300" y="746206"/>
          <a:ext cx="10045700" cy="53162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36267">
                  <a:extLst>
                    <a:ext uri="{9D8B030D-6E8A-4147-A177-3AD203B41FA5}">
                      <a16:colId xmlns:a16="http://schemas.microsoft.com/office/drawing/2014/main" val="3428296226"/>
                    </a:ext>
                  </a:extLst>
                </a:gridCol>
                <a:gridCol w="4209433">
                  <a:extLst>
                    <a:ext uri="{9D8B030D-6E8A-4147-A177-3AD203B41FA5}">
                      <a16:colId xmlns:a16="http://schemas.microsoft.com/office/drawing/2014/main" val="646436000"/>
                    </a:ext>
                  </a:extLst>
                </a:gridCol>
              </a:tblGrid>
              <a:tr h="622200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br>
                        <a:rPr lang="en-US" sz="2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(N=959)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977857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u="none" strike="noStrike" dirty="0">
                          <a:effectLst/>
                        </a:rPr>
                        <a:t>Age</a:t>
                      </a:r>
                      <a:r>
                        <a:rPr lang="en-US" sz="2100" u="none" strike="noStrike" dirty="0">
                          <a:effectLst/>
                        </a:rPr>
                        <a:t>-years (median IQR)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67 (60-72)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713600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u="none" strike="noStrike" dirty="0">
                          <a:effectLst/>
                        </a:rPr>
                        <a:t>Female</a:t>
                      </a:r>
                      <a:r>
                        <a:rPr lang="en-US" sz="2100" u="none" strike="noStrike" dirty="0">
                          <a:effectLst/>
                        </a:rPr>
                        <a:t> </a:t>
                      </a:r>
                      <a:r>
                        <a:rPr lang="pt-BR" sz="2100" u="none" strike="noStrike" kern="1200" dirty="0">
                          <a:effectLst/>
                        </a:rPr>
                        <a:t>- %</a:t>
                      </a:r>
                      <a:endParaRPr lang="pt-BR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26.9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41864"/>
                  </a:ext>
                </a:extLst>
              </a:tr>
              <a:tr h="3936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u="none" strike="noStrike" dirty="0">
                          <a:effectLst/>
                        </a:rPr>
                        <a:t>Non-</a:t>
                      </a:r>
                      <a:r>
                        <a:rPr lang="pt-BR" sz="2100" b="1" u="none" strike="noStrike" dirty="0" err="1">
                          <a:effectLst/>
                        </a:rPr>
                        <a:t>Hispanic</a:t>
                      </a:r>
                      <a:r>
                        <a:rPr lang="pt-BR" sz="2100" b="1" u="none" strike="noStrike" baseline="0" dirty="0">
                          <a:effectLst/>
                        </a:rPr>
                        <a:t> </a:t>
                      </a:r>
                      <a:r>
                        <a:rPr lang="pt-BR" sz="2100" b="1" u="none" strike="noStrike" dirty="0">
                          <a:effectLst/>
                        </a:rPr>
                        <a:t>White</a:t>
                      </a:r>
                      <a:r>
                        <a:rPr lang="pt-BR" sz="2100" u="none" strike="noStrike" dirty="0">
                          <a:effectLst/>
                        </a:rPr>
                        <a:t> </a:t>
                      </a:r>
                      <a:r>
                        <a:rPr lang="pt-BR" sz="2100" u="none" strike="noStrike" kern="1200" dirty="0">
                          <a:effectLst/>
                        </a:rPr>
                        <a:t>- %</a:t>
                      </a:r>
                      <a:endParaRPr lang="pt-BR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61.5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602119"/>
                  </a:ext>
                </a:extLst>
              </a:tr>
              <a:tr h="6475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u="none" strike="noStrike" dirty="0">
                          <a:effectLst/>
                        </a:rPr>
                        <a:t>Time from qualifying MI to randomization</a:t>
                      </a:r>
                      <a:r>
                        <a:rPr lang="en-US" sz="2100" u="none" strike="noStrike" dirty="0">
                          <a:effectLst/>
                        </a:rPr>
                        <a:t/>
                      </a:r>
                      <a:br>
                        <a:rPr lang="en-US" sz="2100" u="none" strike="noStrike" dirty="0">
                          <a:effectLst/>
                        </a:rPr>
                      </a:br>
                      <a:r>
                        <a:rPr lang="en-US" sz="2100" u="none" strike="noStrike" dirty="0">
                          <a:effectLst/>
                        </a:rPr>
                        <a:t>Median years (IQR)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b"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5 (2 - 10)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204053"/>
                  </a:ext>
                </a:extLst>
              </a:tr>
              <a:tr h="330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100" b="1" u="none" strike="noStrike" dirty="0">
                          <a:effectLst/>
                        </a:rPr>
                        <a:t>Diabetes </a:t>
                      </a:r>
                      <a:r>
                        <a:rPr lang="pt-BR" sz="2100" b="1" u="none" strike="noStrike" dirty="0" err="1">
                          <a:effectLst/>
                        </a:rPr>
                        <a:t>Medications</a:t>
                      </a:r>
                      <a:r>
                        <a:rPr lang="pt-BR" sz="2100" b="1" u="none" strike="noStrike" dirty="0">
                          <a:effectLst/>
                        </a:rPr>
                        <a:t> </a:t>
                      </a:r>
                      <a:r>
                        <a:rPr lang="pt-BR" sz="2100" u="none" strike="noStrike" dirty="0">
                          <a:effectLst/>
                        </a:rPr>
                        <a:t>- %</a:t>
                      </a:r>
                      <a:endParaRPr lang="pt-BR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lnL w="0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514503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100" u="none" strike="noStrike" dirty="0">
                          <a:effectLst/>
                        </a:rPr>
                        <a:t>Insulin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lnT w="0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46.7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377097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100" u="none" strike="noStrike" dirty="0">
                          <a:effectLst/>
                        </a:rPr>
                        <a:t>GLP-1a or SGLT-2i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22.2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288012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u="none" strike="noStrike" dirty="0">
                          <a:effectLst/>
                        </a:rPr>
                        <a:t>Other Medications </a:t>
                      </a:r>
                      <a:r>
                        <a:rPr lang="en-US" sz="2100" u="none" strike="noStrike" dirty="0">
                          <a:effectLst/>
                        </a:rPr>
                        <a:t>- 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 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693965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100" u="none" strike="noStrike" dirty="0">
                          <a:effectLst/>
                        </a:rPr>
                        <a:t>Aspirin, warfarin, or P2Y12 inhibitor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90.0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92541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100" u="none" strike="noStrike" dirty="0">
                          <a:effectLst/>
                        </a:rPr>
                        <a:t>Beta-blocker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79.5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67191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100" u="none" strike="noStrike" dirty="0">
                          <a:effectLst/>
                        </a:rPr>
                        <a:t>Statin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85.9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405036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u="none" strike="noStrike" dirty="0">
                          <a:effectLst/>
                        </a:rPr>
                        <a:t>Hemoglobin A1c, </a:t>
                      </a:r>
                      <a:r>
                        <a:rPr lang="en-US" sz="2100" u="none" strike="noStrike" dirty="0">
                          <a:effectLst/>
                        </a:rPr>
                        <a:t>%</a:t>
                      </a:r>
                      <a:r>
                        <a:rPr lang="en-US" sz="2100" u="none" strike="noStrike" baseline="0" dirty="0">
                          <a:effectLst/>
                        </a:rPr>
                        <a:t>,</a:t>
                      </a:r>
                      <a:r>
                        <a:rPr lang="en-US" sz="2100" u="none" strike="noStrike" dirty="0">
                          <a:effectLst/>
                        </a:rPr>
                        <a:t>Mean ± SD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7.5 ± 1.3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042180"/>
                  </a:ext>
                </a:extLst>
              </a:tr>
              <a:tr h="3936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u="none" strike="noStrike" dirty="0">
                          <a:effectLst/>
                        </a:rPr>
                        <a:t>LDL</a:t>
                      </a:r>
                      <a:r>
                        <a:rPr lang="en-US" sz="2100" u="none" strike="noStrike" dirty="0">
                          <a:effectLst/>
                        </a:rPr>
                        <a:t>, mg/dL,</a:t>
                      </a:r>
                      <a:r>
                        <a:rPr lang="en-US" sz="2100" u="none" strike="noStrike" baseline="0" dirty="0">
                          <a:effectLst/>
                        </a:rPr>
                        <a:t> </a:t>
                      </a:r>
                      <a:r>
                        <a:rPr lang="en-US" sz="2100" u="none" strike="noStrike" dirty="0">
                          <a:effectLst/>
                        </a:rPr>
                        <a:t>Mean ± SD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</a:rPr>
                        <a:t>79.6 ± 35.3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608" marR="4608" marT="4608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58374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55" y="615083"/>
            <a:ext cx="11063990" cy="69296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Selected Baseline Characteristics </a:t>
            </a:r>
            <a:br>
              <a:rPr lang="en-US" sz="4000" b="1" dirty="0"/>
            </a:br>
            <a:r>
              <a:rPr lang="en-US" sz="4000" b="1" dirty="0"/>
              <a:t>(</a:t>
            </a:r>
            <a:r>
              <a:rPr lang="en-US" sz="4000" b="1" dirty="0" err="1"/>
              <a:t>mITT</a:t>
            </a:r>
            <a:r>
              <a:rPr lang="en-US" sz="4000" b="1" dirty="0"/>
              <a:t> Population)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40479" y="1333879"/>
            <a:ext cx="9715500" cy="127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B359E477-07E6-BA59-14C5-BE39A642D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335166"/>
              </p:ext>
            </p:extLst>
          </p:nvPr>
        </p:nvGraphicFramePr>
        <p:xfrm>
          <a:off x="1395382" y="2012916"/>
          <a:ext cx="8721298" cy="283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865">
                  <a:extLst>
                    <a:ext uri="{9D8B030D-6E8A-4147-A177-3AD203B41FA5}">
                      <a16:colId xmlns:a16="http://schemas.microsoft.com/office/drawing/2014/main" val="1051396916"/>
                    </a:ext>
                  </a:extLst>
                </a:gridCol>
                <a:gridCol w="2314318">
                  <a:extLst>
                    <a:ext uri="{9D8B030D-6E8A-4147-A177-3AD203B41FA5}">
                      <a16:colId xmlns:a16="http://schemas.microsoft.com/office/drawing/2014/main" val="119536292"/>
                    </a:ext>
                  </a:extLst>
                </a:gridCol>
                <a:gridCol w="2674115">
                  <a:extLst>
                    <a:ext uri="{9D8B030D-6E8A-4147-A177-3AD203B41FA5}">
                      <a16:colId xmlns:a16="http://schemas.microsoft.com/office/drawing/2014/main" val="1706011619"/>
                    </a:ext>
                  </a:extLst>
                </a:gridCol>
              </a:tblGrid>
              <a:tr h="820488">
                <a:tc>
                  <a:txBody>
                    <a:bodyPr/>
                    <a:lstStyle/>
                    <a:p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% Detectable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lang="en-US" sz="24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(IQR)</a:t>
                      </a:r>
                      <a:endParaRPr lang="en-US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0471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 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(blood</a:t>
                      </a:r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µg/L</a:t>
                      </a:r>
                      <a:r>
                        <a:rPr lang="en-US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endParaRPr lang="en-US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9.22 (6.30, 14.00)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740861"/>
                  </a:ext>
                </a:extLst>
              </a:tr>
              <a:tr h="820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Cadmium </a:t>
                      </a:r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(urine) </a:t>
                      </a:r>
                    </a:p>
                    <a:p>
                      <a:pPr algn="l" fontAlgn="ctr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µg metal/g Creatinine</a:t>
                      </a:r>
                      <a:r>
                        <a:rPr lang="en-US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0.30 (0.18, 0.52)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6274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BE631E3-6324-1206-8B4D-97273B0D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636"/>
            <a:ext cx="10799618" cy="6929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Additional Characteristics 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err="1"/>
              <a:t>mITT</a:t>
            </a:r>
            <a:r>
              <a:rPr lang="en-US" b="1" dirty="0"/>
              <a:t> Population)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791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D95A-69F8-4E39-FF80-A0A4AAA5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Compliance with Infusion Regimen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340765"/>
              </p:ext>
            </p:extLst>
          </p:nvPr>
        </p:nvGraphicFramePr>
        <p:xfrm>
          <a:off x="692332" y="1851751"/>
          <a:ext cx="10661468" cy="282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367">
                  <a:extLst>
                    <a:ext uri="{9D8B030D-6E8A-4147-A177-3AD203B41FA5}">
                      <a16:colId xmlns:a16="http://schemas.microsoft.com/office/drawing/2014/main" val="1051396916"/>
                    </a:ext>
                  </a:extLst>
                </a:gridCol>
                <a:gridCol w="2665367">
                  <a:extLst>
                    <a:ext uri="{9D8B030D-6E8A-4147-A177-3AD203B41FA5}">
                      <a16:colId xmlns:a16="http://schemas.microsoft.com/office/drawing/2014/main" val="119536292"/>
                    </a:ext>
                  </a:extLst>
                </a:gridCol>
                <a:gridCol w="2665367">
                  <a:extLst>
                    <a:ext uri="{9D8B030D-6E8A-4147-A177-3AD203B41FA5}">
                      <a16:colId xmlns:a16="http://schemas.microsoft.com/office/drawing/2014/main" val="1706011619"/>
                    </a:ext>
                  </a:extLst>
                </a:gridCol>
                <a:gridCol w="2665367">
                  <a:extLst>
                    <a:ext uri="{9D8B030D-6E8A-4147-A177-3AD203B41FA5}">
                      <a16:colId xmlns:a16="http://schemas.microsoft.com/office/drawing/2014/main" val="2380428449"/>
                    </a:ext>
                  </a:extLst>
                </a:gridCol>
              </a:tblGrid>
              <a:tr h="820488">
                <a:tc>
                  <a:txBody>
                    <a:bodyPr/>
                    <a:lstStyle/>
                    <a:p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Total # of infusions</a:t>
                      </a:r>
                    </a:p>
                    <a:p>
                      <a:pPr algn="ctr"/>
                      <a:r>
                        <a:rPr lang="en-US" sz="2400" baseline="0" dirty="0"/>
                        <a:t>31,615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40 Infusions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20 Infusions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0471988"/>
                  </a:ext>
                </a:extLst>
              </a:tr>
              <a:tr h="820488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/>
                        <a:t>Active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15,787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68%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78%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740861"/>
                  </a:ext>
                </a:extLst>
              </a:tr>
              <a:tr h="820488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15,828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78%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6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48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4377F3-A800-42C7-826D-75E1E2EBB5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-648" r="-228" b="-267"/>
          <a:stretch/>
        </p:blipFill>
        <p:spPr bwMode="auto">
          <a:xfrm>
            <a:off x="2785144" y="1346083"/>
            <a:ext cx="6241409" cy="4727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71FFF-0735-9324-CD6A-DBBEDA365145}"/>
              </a:ext>
            </a:extLst>
          </p:cNvPr>
          <p:cNvSpPr txBox="1"/>
          <p:nvPr/>
        </p:nvSpPr>
        <p:spPr>
          <a:xfrm>
            <a:off x="2949718" y="96739"/>
            <a:ext cx="6458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856"/>
                </a:solidFill>
                <a:latin typeface="+mj-lt"/>
              </a:rPr>
              <a:t>Primary Outcome Results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834A3-19A1-4DAD-6FF7-DE4DAE43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75" y="638197"/>
            <a:ext cx="10515600" cy="91862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+mn-lt"/>
                <a:ea typeface="Calibri" panose="020F0502020204030204" pitchFamily="34" charset="0"/>
              </a:rPr>
              <a:t>Cumulative Incidence of Time to First Event: Myocardial Infarction, Stroke, Hospitalization for Unstable Angina, Coronary Revascularization, or Death from Any Cause</a:t>
            </a:r>
            <a:endParaRPr lang="en-US" sz="2000" dirty="0">
              <a:latin typeface="+mn-lt"/>
            </a:endParaRPr>
          </a:p>
        </p:txBody>
      </p:sp>
      <p:pic>
        <p:nvPicPr>
          <p:cNvPr id="4098" name="Picture 2" descr="The SGPlot Procedure">
            <a:extLst>
              <a:ext uri="{FF2B5EF4-FFF2-40B4-BE49-F238E27FC236}">
                <a16:creationId xmlns:a16="http://schemas.microsoft.com/office/drawing/2014/main" id="{89174D40-EA4B-40BC-88B3-173116DB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91" y="142646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SGPlot Procedure">
            <a:extLst>
              <a:ext uri="{FF2B5EF4-FFF2-40B4-BE49-F238E27FC236}">
                <a16:creationId xmlns:a16="http://schemas.microsoft.com/office/drawing/2014/main" id="{17D90FB7-EA94-4E6C-9CDC-C1861129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91" y="142646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223" y="1637201"/>
            <a:ext cx="2299619" cy="10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6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A69B-E712-F9D5-A80A-9D4AD318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Time to </a:t>
            </a:r>
            <a:r>
              <a:rPr lang="en-US" sz="3600" b="1" dirty="0">
                <a:ea typeface="Calibri" panose="020F0502020204030204" pitchFamily="34" charset="0"/>
              </a:rPr>
              <a:t>First Event: Myocardial Infarction, Stroke, or Cardiovascular Death</a:t>
            </a:r>
            <a:endParaRPr lang="en-US" sz="7200" b="1" dirty="0"/>
          </a:p>
        </p:txBody>
      </p:sp>
      <p:pic>
        <p:nvPicPr>
          <p:cNvPr id="1026" name="Picture 2" descr="The SGPlot Procedure">
            <a:extLst>
              <a:ext uri="{FF2B5EF4-FFF2-40B4-BE49-F238E27FC236}">
                <a16:creationId xmlns:a16="http://schemas.microsoft.com/office/drawing/2014/main" id="{F08891DD-345A-49A4-8992-F6BD45B9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6" y="125272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10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A69B-E712-F9D5-A80A-9D4AD318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4000" dirty="0">
                <a:effectLst/>
                <a:ea typeface="Calibri" panose="020F0502020204030204" pitchFamily="34" charset="0"/>
              </a:rPr>
              <a:t>	</a:t>
            </a:r>
            <a:r>
              <a:rPr lang="en-US" sz="4000" b="1" dirty="0">
                <a:effectLst/>
                <a:ea typeface="Calibri" panose="020F0502020204030204" pitchFamily="34" charset="0"/>
              </a:rPr>
              <a:t>Time to All-Cause Mortality</a:t>
            </a:r>
            <a:endParaRPr lang="en-US" sz="8000" b="1" dirty="0"/>
          </a:p>
        </p:txBody>
      </p:sp>
      <p:pic>
        <p:nvPicPr>
          <p:cNvPr id="2050" name="Picture 2" descr="The SGPlot Procedure">
            <a:extLst>
              <a:ext uri="{FF2B5EF4-FFF2-40B4-BE49-F238E27FC236}">
                <a16:creationId xmlns:a16="http://schemas.microsoft.com/office/drawing/2014/main" id="{04589061-9DE1-4B07-8DDD-299FAA62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28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8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9499652" y="1618735"/>
            <a:ext cx="103986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47539"/>
              </p:ext>
            </p:extLst>
          </p:nvPr>
        </p:nvGraphicFramePr>
        <p:xfrm>
          <a:off x="617298" y="608479"/>
          <a:ext cx="6469147" cy="4867406"/>
        </p:xfrm>
        <a:graphic>
          <a:graphicData uri="http://schemas.openxmlformats.org/drawingml/2006/table">
            <a:tbl>
              <a:tblPr/>
              <a:tblGrid>
                <a:gridCol w="271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216">
                <a:tc>
                  <a:txBody>
                    <a:bodyPr/>
                    <a:lstStyle/>
                    <a:p>
                      <a:pPr marL="4572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Subject Group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Adjusted Hazard Ratio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95% CI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Participants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(0.76, 1.16)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(0.67, 1.59)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(0.71, 1.16)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Ethnicity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Hispanic/Latino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(0.65, 1.70)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Non-Hispanic/Latino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(0.72, 1.16)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(0.74, 1.20)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(0.49, 1.76)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(0.44, 1.74)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 Years</a:t>
                      </a:r>
                      <a:endParaRPr lang="en-US" sz="1600" b="0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(0.77, 1.31)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70 Years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(0.60, 1.23)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03799" y="5383521"/>
            <a:ext cx="4943279" cy="553383"/>
            <a:chOff x="3587215" y="7947041"/>
            <a:chExt cx="4237192" cy="681718"/>
          </a:xfrm>
        </p:grpSpPr>
        <p:sp>
          <p:nvSpPr>
            <p:cNvPr id="6" name="Rectangle 360"/>
            <p:cNvSpPr>
              <a:spLocks noChangeArrowheads="1"/>
            </p:cNvSpPr>
            <p:nvPr/>
          </p:nvSpPr>
          <p:spPr bwMode="auto">
            <a:xfrm>
              <a:off x="7296856" y="8287520"/>
              <a:ext cx="417694" cy="3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462088"/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rPr>
                <a:t>3.0</a:t>
              </a:r>
            </a:p>
          </p:txBody>
        </p:sp>
        <p:sp>
          <p:nvSpPr>
            <p:cNvPr id="7" name="Rectangle 362"/>
            <p:cNvSpPr>
              <a:spLocks noChangeArrowheads="1"/>
            </p:cNvSpPr>
            <p:nvPr/>
          </p:nvSpPr>
          <p:spPr bwMode="auto">
            <a:xfrm>
              <a:off x="5799972" y="8270221"/>
              <a:ext cx="417694" cy="3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462088"/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rPr>
                <a:t>1.0</a:t>
              </a:r>
            </a:p>
          </p:txBody>
        </p:sp>
        <p:sp>
          <p:nvSpPr>
            <p:cNvPr id="8" name="Rectangle 363"/>
            <p:cNvSpPr>
              <a:spLocks noChangeArrowheads="1"/>
            </p:cNvSpPr>
            <p:nvPr/>
          </p:nvSpPr>
          <p:spPr bwMode="auto">
            <a:xfrm>
              <a:off x="3587215" y="8240383"/>
              <a:ext cx="417694" cy="3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462088"/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rPr>
                <a:t>0.1</a:t>
              </a:r>
            </a:p>
          </p:txBody>
        </p:sp>
        <p:sp>
          <p:nvSpPr>
            <p:cNvPr id="9" name="Text Box 490"/>
            <p:cNvSpPr txBox="1">
              <a:spLocks noChangeArrowheads="1"/>
            </p:cNvSpPr>
            <p:nvPr/>
          </p:nvSpPr>
          <p:spPr bwMode="auto">
            <a:xfrm>
              <a:off x="6224208" y="7947041"/>
              <a:ext cx="1600199" cy="44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76497" tIns="88247" rIns="176497" bIns="88247">
              <a:spAutoFit/>
            </a:bodyPr>
            <a:lstStyle>
              <a:lvl1pPr defTabSz="1765300" eaLnBrk="0" hangingPunct="0">
                <a:defRPr sz="2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65300" eaLnBrk="0" hangingPunct="0">
                <a:defRPr sz="2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65300" eaLnBrk="0" hangingPunct="0">
                <a:defRPr sz="2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65300" eaLnBrk="0" hangingPunct="0">
                <a:defRPr sz="2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65300" eaLnBrk="0" hangingPunct="0">
                <a:defRPr sz="2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653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653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653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653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rPr>
                <a:t>Placebo Better</a:t>
              </a:r>
            </a:p>
          </p:txBody>
        </p:sp>
        <p:sp>
          <p:nvSpPr>
            <p:cNvPr id="10" name="Rectangle 360"/>
            <p:cNvSpPr>
              <a:spLocks noChangeArrowheads="1"/>
            </p:cNvSpPr>
            <p:nvPr/>
          </p:nvSpPr>
          <p:spPr bwMode="auto">
            <a:xfrm>
              <a:off x="6503494" y="8284233"/>
              <a:ext cx="417694" cy="3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462088"/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rPr>
                <a:t>2.0</a:t>
              </a:r>
            </a:p>
          </p:txBody>
        </p:sp>
      </p:grpSp>
      <p:sp>
        <p:nvSpPr>
          <p:cNvPr id="11" name="Text Box 490"/>
          <p:cNvSpPr txBox="1">
            <a:spLocks noChangeArrowheads="1"/>
          </p:cNvSpPr>
          <p:nvPr/>
        </p:nvSpPr>
        <p:spPr bwMode="auto">
          <a:xfrm>
            <a:off x="7453842" y="5389147"/>
            <a:ext cx="2201609" cy="36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6497" tIns="88247" rIns="176497" bIns="88247">
            <a:spAutoFit/>
          </a:bodyPr>
          <a:lstStyle>
            <a:lvl1pPr defTabSz="1765300" eaLnBrk="0" hangingPunct="0"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765300" eaLnBrk="0" hangingPunct="0"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65300" eaLnBrk="0" hangingPunct="0">
              <a:defRPr sz="2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65300" eaLnBrk="0" hangingPunct="0">
              <a:defRPr sz="2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65300" eaLnBrk="0" hangingPunct="0">
              <a:defRPr sz="2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EDTA Chelation Better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0107007" y="1443597"/>
            <a:ext cx="21934" cy="42269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7461196" y="5674913"/>
            <a:ext cx="4522366" cy="147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38200" y="8096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Subgroup Analysis for Primary Endpoint (</a:t>
            </a:r>
            <a:r>
              <a:rPr lang="en-US" sz="3200" b="1" dirty="0" err="1"/>
              <a:t>mITT</a:t>
            </a:r>
            <a:r>
              <a:rPr lang="en-US" sz="3200" b="1" dirty="0"/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54646" y="724502"/>
            <a:ext cx="214410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Adjusted HR</a:t>
            </a:r>
          </a:p>
          <a:p>
            <a:pPr lvl="0" algn="ctr" fontAlgn="b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95% CI</a:t>
            </a:r>
          </a:p>
        </p:txBody>
      </p:sp>
      <p:sp>
        <p:nvSpPr>
          <p:cNvPr id="28" name="Action Button: Custom 27">
            <a:hlinkClick r:id="" action="ppaction://noaction" highlightClick="1"/>
          </p:cNvPr>
          <p:cNvSpPr/>
          <p:nvPr/>
        </p:nvSpPr>
        <p:spPr>
          <a:xfrm>
            <a:off x="9880440" y="1538417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9408314" y="2228335"/>
            <a:ext cx="128360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ction Button: Custom 31">
            <a:hlinkClick r:id="" action="ppaction://noaction" highlightClick="1"/>
          </p:cNvPr>
          <p:cNvSpPr/>
          <p:nvPr/>
        </p:nvSpPr>
        <p:spPr>
          <a:xfrm>
            <a:off x="10130898" y="2141474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9613557" y="2524897"/>
            <a:ext cx="925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ction Button: Custom 34">
            <a:hlinkClick r:id="" action="ppaction://noaction" highlightClick="1"/>
          </p:cNvPr>
          <p:cNvSpPr/>
          <p:nvPr/>
        </p:nvSpPr>
        <p:spPr>
          <a:xfrm>
            <a:off x="10169588" y="3087217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" action="ppaction://noaction" highlightClick="1"/>
          </p:cNvPr>
          <p:cNvSpPr/>
          <p:nvPr/>
        </p:nvSpPr>
        <p:spPr>
          <a:xfrm>
            <a:off x="9913790" y="3408635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" action="ppaction://noaction" highlightClick="1"/>
          </p:cNvPr>
          <p:cNvSpPr/>
          <p:nvPr/>
        </p:nvSpPr>
        <p:spPr>
          <a:xfrm>
            <a:off x="9877264" y="4232302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" action="ppaction://noaction" highlightClick="1"/>
          </p:cNvPr>
          <p:cNvSpPr/>
          <p:nvPr/>
        </p:nvSpPr>
        <p:spPr>
          <a:xfrm>
            <a:off x="9946366" y="3903360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" action="ppaction://noaction" highlightClick="1"/>
          </p:cNvPr>
          <p:cNvSpPr/>
          <p:nvPr/>
        </p:nvSpPr>
        <p:spPr>
          <a:xfrm>
            <a:off x="9881338" y="2439540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9131643" y="3171567"/>
            <a:ext cx="192577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546391" y="3476027"/>
            <a:ext cx="925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587135" y="4007707"/>
            <a:ext cx="925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835081" y="4646139"/>
            <a:ext cx="24406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797350" y="4316626"/>
            <a:ext cx="24406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ction Button: Custom 50">
            <a:hlinkClick r:id="" action="ppaction://noaction" highlightClick="1"/>
          </p:cNvPr>
          <p:cNvSpPr/>
          <p:nvPr/>
        </p:nvSpPr>
        <p:spPr>
          <a:xfrm>
            <a:off x="9760122" y="4571120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ction Button: Custom 51">
            <a:hlinkClick r:id="" action="ppaction://noaction" highlightClick="1"/>
          </p:cNvPr>
          <p:cNvSpPr/>
          <p:nvPr/>
        </p:nvSpPr>
        <p:spPr>
          <a:xfrm>
            <a:off x="9775656" y="5332943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ction Button: Custom 52">
            <a:hlinkClick r:id="" action="ppaction://noaction" highlightClick="1"/>
          </p:cNvPr>
          <p:cNvSpPr/>
          <p:nvPr/>
        </p:nvSpPr>
        <p:spPr>
          <a:xfrm>
            <a:off x="10062074" y="5073379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9408314" y="5364433"/>
            <a:ext cx="1283603" cy="67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631551" y="5140071"/>
            <a:ext cx="925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The SGPlot Procedure">
            <a:extLst>
              <a:ext uri="{FF2B5EF4-FFF2-40B4-BE49-F238E27FC236}">
                <a16:creationId xmlns:a16="http://schemas.microsoft.com/office/drawing/2014/main" id="{4494E353-E8C5-4264-83F3-49E30DD87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t="2514" r="1927" b="6450"/>
          <a:stretch/>
        </p:blipFill>
        <p:spPr bwMode="auto">
          <a:xfrm>
            <a:off x="7357562" y="1278946"/>
            <a:ext cx="4729633" cy="47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6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9499652" y="1618735"/>
            <a:ext cx="103986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36655"/>
              </p:ext>
            </p:extLst>
          </p:nvPr>
        </p:nvGraphicFramePr>
        <p:xfrm>
          <a:off x="586596" y="569343"/>
          <a:ext cx="6650761" cy="5077022"/>
        </p:xfrm>
        <a:graphic>
          <a:graphicData uri="http://schemas.openxmlformats.org/drawingml/2006/table">
            <a:tbl>
              <a:tblPr/>
              <a:tblGrid>
                <a:gridCol w="280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7756">
                <a:tc>
                  <a:txBody>
                    <a:bodyPr/>
                    <a:lstStyle/>
                    <a:p>
                      <a:pPr marL="4572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Subject Group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Adjusted Hazard Ratio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95% CI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 Location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 MI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(0.62, 1.36)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Non-anterior MI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(0.73, 1.21)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Insulin-use at Baseline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(0.73, 1.30)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(0.65, 1.22)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GLP-receptor agonist or SGLT-2 inhibitor at baseline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(0.62, 1.60)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(0.72, 1.16)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Peripheral Artery Disease at baseline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(0.55, 1.42)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(0.76, 1.22)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89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03799" y="5383521"/>
            <a:ext cx="4943279" cy="553383"/>
            <a:chOff x="3587215" y="7947041"/>
            <a:chExt cx="4237192" cy="681718"/>
          </a:xfrm>
        </p:grpSpPr>
        <p:sp>
          <p:nvSpPr>
            <p:cNvPr id="6" name="Rectangle 360"/>
            <p:cNvSpPr>
              <a:spLocks noChangeArrowheads="1"/>
            </p:cNvSpPr>
            <p:nvPr/>
          </p:nvSpPr>
          <p:spPr bwMode="auto">
            <a:xfrm>
              <a:off x="7296856" y="8287520"/>
              <a:ext cx="417694" cy="3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462088"/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rPr>
                <a:t>3.0</a:t>
              </a:r>
            </a:p>
          </p:txBody>
        </p:sp>
        <p:sp>
          <p:nvSpPr>
            <p:cNvPr id="7" name="Rectangle 362"/>
            <p:cNvSpPr>
              <a:spLocks noChangeArrowheads="1"/>
            </p:cNvSpPr>
            <p:nvPr/>
          </p:nvSpPr>
          <p:spPr bwMode="auto">
            <a:xfrm>
              <a:off x="5799972" y="8270221"/>
              <a:ext cx="417694" cy="3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462088"/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rPr>
                <a:t>1.0</a:t>
              </a:r>
            </a:p>
          </p:txBody>
        </p:sp>
        <p:sp>
          <p:nvSpPr>
            <p:cNvPr id="8" name="Rectangle 363"/>
            <p:cNvSpPr>
              <a:spLocks noChangeArrowheads="1"/>
            </p:cNvSpPr>
            <p:nvPr/>
          </p:nvSpPr>
          <p:spPr bwMode="auto">
            <a:xfrm>
              <a:off x="3587215" y="8240383"/>
              <a:ext cx="417694" cy="3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462088"/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rPr>
                <a:t>0.1</a:t>
              </a:r>
            </a:p>
          </p:txBody>
        </p:sp>
        <p:sp>
          <p:nvSpPr>
            <p:cNvPr id="9" name="Text Box 490"/>
            <p:cNvSpPr txBox="1">
              <a:spLocks noChangeArrowheads="1"/>
            </p:cNvSpPr>
            <p:nvPr/>
          </p:nvSpPr>
          <p:spPr bwMode="auto">
            <a:xfrm>
              <a:off x="6224208" y="7947041"/>
              <a:ext cx="1600199" cy="44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76497" tIns="88247" rIns="176497" bIns="88247">
              <a:spAutoFit/>
            </a:bodyPr>
            <a:lstStyle>
              <a:lvl1pPr defTabSz="1765300" eaLnBrk="0" hangingPunct="0">
                <a:defRPr sz="2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65300" eaLnBrk="0" hangingPunct="0">
                <a:defRPr sz="29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65300" eaLnBrk="0" hangingPunct="0">
                <a:defRPr sz="29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65300" eaLnBrk="0" hangingPunct="0">
                <a:defRPr sz="2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65300" eaLnBrk="0" hangingPunct="0">
                <a:defRPr sz="2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653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653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653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653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rPr>
                <a:t>Placebo Better</a:t>
              </a:r>
            </a:p>
          </p:txBody>
        </p:sp>
        <p:sp>
          <p:nvSpPr>
            <p:cNvPr id="10" name="Rectangle 360"/>
            <p:cNvSpPr>
              <a:spLocks noChangeArrowheads="1"/>
            </p:cNvSpPr>
            <p:nvPr/>
          </p:nvSpPr>
          <p:spPr bwMode="auto">
            <a:xfrm>
              <a:off x="6503494" y="8284233"/>
              <a:ext cx="417694" cy="3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462088"/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"/>
                  <a:cs typeface="Arial"/>
                </a:rPr>
                <a:t>2.0</a:t>
              </a:r>
            </a:p>
          </p:txBody>
        </p:sp>
      </p:grpSp>
      <p:sp>
        <p:nvSpPr>
          <p:cNvPr id="11" name="Text Box 490"/>
          <p:cNvSpPr txBox="1">
            <a:spLocks noChangeArrowheads="1"/>
          </p:cNvSpPr>
          <p:nvPr/>
        </p:nvSpPr>
        <p:spPr bwMode="auto">
          <a:xfrm>
            <a:off x="7453842" y="5389147"/>
            <a:ext cx="2201609" cy="36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6497" tIns="88247" rIns="176497" bIns="88247">
            <a:spAutoFit/>
          </a:bodyPr>
          <a:lstStyle>
            <a:lvl1pPr defTabSz="1765300" eaLnBrk="0" hangingPunct="0">
              <a:defRPr sz="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765300" eaLnBrk="0" hangingPunct="0"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65300" eaLnBrk="0" hangingPunct="0">
              <a:defRPr sz="2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65300" eaLnBrk="0" hangingPunct="0">
              <a:defRPr sz="2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65300" eaLnBrk="0" hangingPunct="0">
              <a:defRPr sz="2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653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EDTA Chelation Better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0107007" y="1443597"/>
            <a:ext cx="21934" cy="42269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7461196" y="5674913"/>
            <a:ext cx="4522366" cy="147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38200" y="80962"/>
            <a:ext cx="10793416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Subgroup Analysis for Primary Endpoint (</a:t>
            </a:r>
            <a:r>
              <a:rPr lang="en-US" sz="3200" b="1" dirty="0" err="1"/>
              <a:t>mITT</a:t>
            </a:r>
            <a:r>
              <a:rPr lang="en-US" sz="3200" b="1" dirty="0"/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54646" y="724502"/>
            <a:ext cx="214410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Adjusted HR</a:t>
            </a:r>
          </a:p>
          <a:p>
            <a:pPr lvl="0" algn="ctr" fontAlgn="b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95% CI</a:t>
            </a:r>
          </a:p>
        </p:txBody>
      </p:sp>
      <p:sp>
        <p:nvSpPr>
          <p:cNvPr id="28" name="Action Button: Custom 27">
            <a:hlinkClick r:id="" action="ppaction://noaction" highlightClick="1"/>
          </p:cNvPr>
          <p:cNvSpPr/>
          <p:nvPr/>
        </p:nvSpPr>
        <p:spPr>
          <a:xfrm>
            <a:off x="9880440" y="1538417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9408314" y="2228335"/>
            <a:ext cx="128360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ction Button: Custom 31">
            <a:hlinkClick r:id="" action="ppaction://noaction" highlightClick="1"/>
          </p:cNvPr>
          <p:cNvSpPr/>
          <p:nvPr/>
        </p:nvSpPr>
        <p:spPr>
          <a:xfrm>
            <a:off x="10130898" y="2141474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9613557" y="2524897"/>
            <a:ext cx="925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ction Button: Custom 34">
            <a:hlinkClick r:id="" action="ppaction://noaction" highlightClick="1"/>
          </p:cNvPr>
          <p:cNvSpPr/>
          <p:nvPr/>
        </p:nvSpPr>
        <p:spPr>
          <a:xfrm>
            <a:off x="10169588" y="3087217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Custom 35">
            <a:hlinkClick r:id="" action="ppaction://noaction" highlightClick="1"/>
          </p:cNvPr>
          <p:cNvSpPr/>
          <p:nvPr/>
        </p:nvSpPr>
        <p:spPr>
          <a:xfrm>
            <a:off x="9913790" y="3408635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Custom 36">
            <a:hlinkClick r:id="" action="ppaction://noaction" highlightClick="1"/>
          </p:cNvPr>
          <p:cNvSpPr/>
          <p:nvPr/>
        </p:nvSpPr>
        <p:spPr>
          <a:xfrm>
            <a:off x="9877264" y="4232302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ction Button: Custom 37">
            <a:hlinkClick r:id="" action="ppaction://noaction" highlightClick="1"/>
          </p:cNvPr>
          <p:cNvSpPr/>
          <p:nvPr/>
        </p:nvSpPr>
        <p:spPr>
          <a:xfrm>
            <a:off x="9946366" y="3903360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Custom 38">
            <a:hlinkClick r:id="" action="ppaction://noaction" highlightClick="1"/>
          </p:cNvPr>
          <p:cNvSpPr/>
          <p:nvPr/>
        </p:nvSpPr>
        <p:spPr>
          <a:xfrm>
            <a:off x="9881338" y="2439540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9131643" y="3171567"/>
            <a:ext cx="192577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546391" y="3476027"/>
            <a:ext cx="925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587135" y="4007707"/>
            <a:ext cx="925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835081" y="4646139"/>
            <a:ext cx="24406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797350" y="4316626"/>
            <a:ext cx="24406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ction Button: Custom 50">
            <a:hlinkClick r:id="" action="ppaction://noaction" highlightClick="1"/>
          </p:cNvPr>
          <p:cNvSpPr/>
          <p:nvPr/>
        </p:nvSpPr>
        <p:spPr>
          <a:xfrm>
            <a:off x="9760122" y="4571120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ction Button: Custom 51">
            <a:hlinkClick r:id="" action="ppaction://noaction" highlightClick="1"/>
          </p:cNvPr>
          <p:cNvSpPr/>
          <p:nvPr/>
        </p:nvSpPr>
        <p:spPr>
          <a:xfrm>
            <a:off x="9775656" y="5332943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ction Button: Custom 52">
            <a:hlinkClick r:id="" action="ppaction://noaction" highlightClick="1"/>
          </p:cNvPr>
          <p:cNvSpPr/>
          <p:nvPr/>
        </p:nvSpPr>
        <p:spPr>
          <a:xfrm>
            <a:off x="10062074" y="5073379"/>
            <a:ext cx="140422" cy="159498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9408314" y="5364433"/>
            <a:ext cx="1283603" cy="67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631551" y="5140071"/>
            <a:ext cx="925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The SGPlot Procedure">
            <a:extLst>
              <a:ext uri="{FF2B5EF4-FFF2-40B4-BE49-F238E27FC236}">
                <a16:creationId xmlns:a16="http://schemas.microsoft.com/office/drawing/2014/main" id="{38AD9C48-24AB-4060-AFE1-36DA401DC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3007" r="2175" b="6337"/>
          <a:stretch/>
        </p:blipFill>
        <p:spPr bwMode="auto">
          <a:xfrm>
            <a:off x="7392857" y="1227205"/>
            <a:ext cx="4659044" cy="474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7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A785-745D-FAAF-EEF1-4D7E0989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5" y="1965325"/>
            <a:ext cx="10990385" cy="1325563"/>
          </a:xfrm>
        </p:spPr>
        <p:txBody>
          <a:bodyPr/>
          <a:lstStyle/>
          <a:p>
            <a:pPr algn="ctr"/>
            <a:r>
              <a:rPr lang="en-US" dirty="0"/>
              <a:t>I have no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375977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2B49-A17C-5DC4-649A-7E52F7FD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31" y="3564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  <a:ea typeface="Calibri"/>
              </a:rPr>
              <a:t>Pre-Infusion Blood Lead (µg/L) Levels </a:t>
            </a:r>
            <a:r>
              <a:rPr lang="en-US" sz="3600" b="1" dirty="0">
                <a:ea typeface="Calibri"/>
              </a:rPr>
              <a:t/>
            </a:r>
            <a:br>
              <a:rPr lang="en-US" sz="3600" b="1" dirty="0">
                <a:ea typeface="Calibri"/>
              </a:rPr>
            </a:br>
            <a:r>
              <a:rPr lang="en-US" sz="3600" b="1" dirty="0">
                <a:effectLst/>
                <a:ea typeface="Calibri"/>
              </a:rPr>
              <a:t>at Baseline and during Study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7200" dirty="0"/>
          </a:p>
        </p:txBody>
      </p:sp>
      <p:pic>
        <p:nvPicPr>
          <p:cNvPr id="3078" name="Picture 6" descr="The SGPlot Procedure">
            <a:extLst>
              <a:ext uri="{FF2B5EF4-FFF2-40B4-BE49-F238E27FC236}">
                <a16:creationId xmlns:a16="http://schemas.microsoft.com/office/drawing/2014/main" id="{6C8816A8-7340-4CB0-A144-6051443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SGPlot Procedure">
            <a:extLst>
              <a:ext uri="{FF2B5EF4-FFF2-40B4-BE49-F238E27FC236}">
                <a16:creationId xmlns:a16="http://schemas.microsoft.com/office/drawing/2014/main" id="{DD2AABE8-3062-4B09-81AE-0CA4E3B4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SGPlot Procedure">
            <a:extLst>
              <a:ext uri="{FF2B5EF4-FFF2-40B4-BE49-F238E27FC236}">
                <a16:creationId xmlns:a16="http://schemas.microsoft.com/office/drawing/2014/main" id="{E223C546-4846-4771-B626-D0EBCC841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BC0BD-06BD-49DE-8FFA-4BD50809D80F}"/>
              </a:ext>
            </a:extLst>
          </p:cNvPr>
          <p:cNvSpPr txBox="1"/>
          <p:nvPr/>
        </p:nvSpPr>
        <p:spPr>
          <a:xfrm>
            <a:off x="9120575" y="3225458"/>
            <a:ext cx="2739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P-value tests the change from baseline to pre-infusion 40 between active and placebo using the Wilcoxon rank sums test.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315" y="1353311"/>
            <a:ext cx="19335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2B49-A17C-5DC4-649A-7E52F7FD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54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effectLst/>
                <a:ea typeface="Calibri" panose="020F0502020204030204" pitchFamily="34" charset="0"/>
              </a:rPr>
              <a:t>Pre-Infusion </a:t>
            </a:r>
            <a:r>
              <a:rPr lang="en-US" sz="3400" b="1" dirty="0">
                <a:ea typeface="Calibri" panose="020F0502020204030204" pitchFamily="34" charset="0"/>
              </a:rPr>
              <a:t>Urine Cadmium </a:t>
            </a:r>
            <a:r>
              <a:rPr lang="en-US" sz="3400" b="1" dirty="0">
                <a:effectLst/>
                <a:ea typeface="Calibri" panose="020F0502020204030204" pitchFamily="34" charset="0"/>
              </a:rPr>
              <a:t>(µg/g of creatinine) Levels at Baseline and during Study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3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66DDE-727E-47A7-814E-67175E4D5BFC}"/>
              </a:ext>
            </a:extLst>
          </p:cNvPr>
          <p:cNvSpPr txBox="1"/>
          <p:nvPr/>
        </p:nvSpPr>
        <p:spPr>
          <a:xfrm>
            <a:off x="9481929" y="2992747"/>
            <a:ext cx="2778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P-value tests the change from baseline to pre-infusion 40 between active and placebo using the Wilcoxon rank sums test.</a:t>
            </a:r>
          </a:p>
        </p:txBody>
      </p:sp>
      <p:pic>
        <p:nvPicPr>
          <p:cNvPr id="1026" name="Picture 2" descr="The SGPlot Procedure">
            <a:extLst>
              <a:ext uri="{FF2B5EF4-FFF2-40B4-BE49-F238E27FC236}">
                <a16:creationId xmlns:a16="http://schemas.microsoft.com/office/drawing/2014/main" id="{BC4F54B5-4050-4247-8A7E-5708F3F5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32" y="1142999"/>
            <a:ext cx="6475561" cy="48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5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7473-C7EB-410F-7AA9-A1CFFAF9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30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TACT2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1913B-3140-D42F-1C6A-F5D2FC14922A}"/>
              </a:ext>
            </a:extLst>
          </p:cNvPr>
          <p:cNvSpPr txBox="1"/>
          <p:nvPr/>
        </p:nvSpPr>
        <p:spPr>
          <a:xfrm>
            <a:off x="858292" y="1479767"/>
            <a:ext cx="10936349" cy="41088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</a:rPr>
              <a:t>EDTA chelation produced &gt;60% reduction in blood lead levels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ln>
                <a:solidFill>
                  <a:srgbClr val="002060"/>
                </a:solidFill>
              </a:ln>
              <a:solidFill>
                <a:srgbClr val="002856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</a:rPr>
              <a:t>No safety issues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ln>
                <a:solidFill>
                  <a:srgbClr val="002060"/>
                </a:solidFill>
              </a:ln>
              <a:solidFill>
                <a:srgbClr val="002856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</a:rPr>
              <a:t>EDTA did not result in a significant clinical benefit on </a:t>
            </a:r>
          </a:p>
          <a:p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</a:rPr>
              <a:t>  primary or secondary endpoints or on all-cause mortality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312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0F2-E5CF-0C11-112B-AF34CFC3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Why were the results of TACT (2003-2012) and TACT2 (2016-2023) so different?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AD1D7-646E-CFFB-69A5-12056539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65" y="2089398"/>
            <a:ext cx="112871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NHANES may shed light</a:t>
            </a:r>
            <a:endParaRPr lang="en-US" dirty="0">
              <a:cs typeface="Arial"/>
            </a:endParaRPr>
          </a:p>
          <a:p>
            <a:pPr lvl="1">
              <a:buFont typeface="Calibri" panose="020B0604020202020204" pitchFamily="34" charset="0"/>
              <a:buChar char="-"/>
            </a:pPr>
            <a:r>
              <a:rPr lang="en-US" sz="2800" dirty="0"/>
              <a:t>2003 to 2010 (TACT) blood lead levels 17 mcg/L</a:t>
            </a:r>
            <a:endParaRPr lang="en-US" sz="2800" dirty="0">
              <a:cs typeface="Arial" panose="020B0604020202020204"/>
            </a:endParaRPr>
          </a:p>
          <a:p>
            <a:pPr lvl="1">
              <a:buFont typeface="Calibri" pitchFamily="2" charset="2"/>
              <a:buChar char="-"/>
            </a:pPr>
            <a:r>
              <a:rPr lang="en-US" sz="2800" dirty="0"/>
              <a:t>2015 to 2020 (TACT2) blood lead levels 10 mcg/L (41% drop) </a:t>
            </a:r>
            <a:endParaRPr lang="en-US" sz="2800" dirty="0">
              <a:cs typeface="Arial"/>
            </a:endParaRPr>
          </a:p>
          <a:p>
            <a:pPr lvl="1">
              <a:buFont typeface="Calibri" pitchFamily="2" charset="2"/>
              <a:buChar char="-"/>
            </a:pPr>
            <a:r>
              <a:rPr lang="en-US" sz="2800" dirty="0"/>
              <a:t>TACT2 blood lead levels even lower at baseline: 9 mcg/L</a:t>
            </a:r>
            <a:endParaRPr lang="en-US" sz="2800" dirty="0">
              <a:cs typeface="Arial" panose="020B0604020202020204"/>
            </a:endParaRP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Hypothesis:  US blood lead levels have markedly dropped since 2003, possibly reducing the potential therapeutic impact of further lowering blood lead </a:t>
            </a:r>
            <a:r>
              <a:rPr lang="en-US" dirty="0" smtClean="0"/>
              <a:t>level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5938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7473-C7EB-410F-7AA9-A1CFFAF9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968"/>
            <a:ext cx="10515600" cy="1325563"/>
          </a:xfrm>
        </p:spPr>
        <p:txBody>
          <a:bodyPr/>
          <a:lstStyle/>
          <a:p>
            <a:r>
              <a:rPr lang="en-US" sz="4000" b="1" dirty="0"/>
              <a:t>Conclusion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1913B-3140-D42F-1C6A-F5D2FC14922A}"/>
              </a:ext>
            </a:extLst>
          </p:cNvPr>
          <p:cNvSpPr txBox="1"/>
          <p:nvPr/>
        </p:nvSpPr>
        <p:spPr>
          <a:xfrm>
            <a:off x="1002081" y="2135531"/>
            <a:ext cx="10101348" cy="15881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</a:rPr>
              <a:t>TACT2 does not support the use of edetate disodium (EDTA) chelation for risk reduction    in stable post MI patients with diabetes</a:t>
            </a:r>
          </a:p>
        </p:txBody>
      </p:sp>
    </p:spTree>
    <p:extLst>
      <p:ext uri="{BB962C8B-B14F-4D97-AF65-F5344CB8AC3E}">
        <p14:creationId xmlns:p14="http://schemas.microsoft.com/office/powerpoint/2010/main" val="385334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A872-4232-B037-A370-0D270F3D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TACT2: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CCEB-42B1-C2F5-9102-5B18635DA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66" y="1355507"/>
            <a:ext cx="10686534" cy="39170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/>
              <a:t>Lead and cadmium are ubiquitous environmental pollutants and recognized risk factors for atherosclerosis</a:t>
            </a:r>
          </a:p>
          <a:p>
            <a:r>
              <a:rPr lang="en-US" sz="2600" dirty="0"/>
              <a:t>Edetate disodium (EDTA) is an avid lead and cadmium chelator, promotes their urinary elimination</a:t>
            </a:r>
          </a:p>
          <a:p>
            <a:r>
              <a:rPr lang="en-US" sz="2600" dirty="0"/>
              <a:t>The Trial to Assess Chelation Therapy (TACT, 2003-2012) randomized 1702 patients with a prior MI (633 with diabetes) to placebo or edetate disodium (EDTA) infusions</a:t>
            </a:r>
          </a:p>
          <a:p>
            <a:r>
              <a:rPr lang="en-US" sz="2600" dirty="0"/>
              <a:t>Overall cardiovascular events were reduced in the edetate disodium group (HR=0.82, p=0.035)</a:t>
            </a:r>
            <a:r>
              <a:rPr lang="en-US" sz="2600" baseline="30000" dirty="0"/>
              <a:t>1</a:t>
            </a:r>
            <a:r>
              <a:rPr lang="en-US" sz="2600" dirty="0"/>
              <a:t> with a marked effect size (HR=0.59, p=0.0002)</a:t>
            </a:r>
            <a:r>
              <a:rPr lang="en-US" sz="2600" baseline="30000" dirty="0"/>
              <a:t>2</a:t>
            </a:r>
            <a:r>
              <a:rPr lang="en-US" sz="2600" dirty="0"/>
              <a:t> in patients with concomitant diabetes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D016E-6ABD-43A4-50F3-DDB6779A7F5E}"/>
              </a:ext>
            </a:extLst>
          </p:cNvPr>
          <p:cNvSpPr txBox="1"/>
          <p:nvPr/>
        </p:nvSpPr>
        <p:spPr>
          <a:xfrm>
            <a:off x="6671167" y="5526197"/>
            <a:ext cx="5412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Lamas G et al.  JAMA 2013</a:t>
            </a:r>
          </a:p>
          <a:p>
            <a:pPr marL="342900" indent="-342900">
              <a:buAutoNum type="arabicPeriod"/>
            </a:pPr>
            <a:r>
              <a:rPr lang="en-US" sz="1600" dirty="0"/>
              <a:t>Escolar E et al. Circ Cardiovasc Qual Outcomes 2014</a:t>
            </a:r>
          </a:p>
        </p:txBody>
      </p:sp>
    </p:spTree>
    <p:extLst>
      <p:ext uri="{BB962C8B-B14F-4D97-AF65-F5344CB8AC3E}">
        <p14:creationId xmlns:p14="http://schemas.microsoft.com/office/powerpoint/2010/main" val="29454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0516-10B6-AD9A-D647-F96DCC37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TACT2: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0758-E1DA-CE04-B661-5AF38CCD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008" y="1690688"/>
            <a:ext cx="10148174" cy="36237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purpose of the Trial to Assess Chelation Therapy 2 (TACT2) was to:</a:t>
            </a:r>
            <a:endParaRPr lang="en-US" sz="3200" dirty="0">
              <a:cs typeface="Arial"/>
            </a:endParaRPr>
          </a:p>
          <a:p>
            <a:pPr marL="0" indent="0">
              <a:buNone/>
            </a:pPr>
            <a:endParaRPr lang="en-US" sz="1800" dirty="0">
              <a:cs typeface="Arial"/>
            </a:endParaRPr>
          </a:p>
          <a:p>
            <a:r>
              <a:rPr lang="en-US" sz="3200" dirty="0"/>
              <a:t>Efficiently replicate TACT in post MI patients with diabetes</a:t>
            </a:r>
          </a:p>
          <a:p>
            <a:pPr marL="0" indent="0">
              <a:buNone/>
            </a:pPr>
            <a:endParaRPr lang="en-US" sz="1600" dirty="0">
              <a:cs typeface="Arial"/>
            </a:endParaRPr>
          </a:p>
          <a:p>
            <a:r>
              <a:rPr lang="en-US" sz="3200" dirty="0"/>
              <a:t>Measure the effect of repeated edetate disodium infusions on blood lead and urine cadmium</a:t>
            </a:r>
            <a:endParaRPr lang="en-US"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59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D8749-857A-C08E-9227-205350B7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TACT2: Funding and Organization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0F86E2-797C-3740-B0E2-3BAA7A30E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491778"/>
              </p:ext>
            </p:extLst>
          </p:nvPr>
        </p:nvGraphicFramePr>
        <p:xfrm>
          <a:off x="701565" y="2126956"/>
          <a:ext cx="10927829" cy="432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52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31EF-53E7-AFE5-2A8A-B0EC9EFE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TACT2: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08E8F-0449-FA72-9BB7-0F10A1DB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4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u="sng" dirty="0"/>
              <a:t>Double blind factorial trial</a:t>
            </a:r>
            <a:r>
              <a:rPr lang="en-US" sz="2600" dirty="0"/>
              <a:t> of 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(</a:t>
            </a:r>
            <a:r>
              <a:rPr lang="en-US" sz="2200" dirty="0" err="1"/>
              <a:t>i</a:t>
            </a:r>
            <a:r>
              <a:rPr lang="en-US" sz="2200" dirty="0"/>
              <a:t>) edetate disodium-based infusions and 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(ii) high dose oral multivitamins and minerals </a:t>
            </a:r>
            <a:endParaRPr lang="en-US" sz="2400" dirty="0">
              <a:cs typeface="Arial"/>
            </a:endParaRPr>
          </a:p>
          <a:p>
            <a:pPr marL="457200" lvl="1" indent="0">
              <a:buNone/>
            </a:pPr>
            <a:endParaRPr lang="en-US" sz="2200" dirty="0">
              <a:cs typeface="Arial"/>
            </a:endParaRPr>
          </a:p>
          <a:p>
            <a:r>
              <a:rPr lang="en-US" sz="2600" dirty="0"/>
              <a:t>Randomization was 1:1:1:1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dirty="0"/>
              <a:t>The present report focuses on edetate disodium vs placebo infusions only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FB368-896C-E889-6427-618F9B283915}"/>
              </a:ext>
            </a:extLst>
          </p:cNvPr>
          <p:cNvSpPr txBox="1"/>
          <p:nvPr/>
        </p:nvSpPr>
        <p:spPr>
          <a:xfrm>
            <a:off x="7510789" y="2204382"/>
            <a:ext cx="27247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</a:rPr>
              <a:t>vs. corresponding placebos</a:t>
            </a:r>
          </a:p>
        </p:txBody>
      </p:sp>
    </p:spTree>
    <p:extLst>
      <p:ext uri="{BB962C8B-B14F-4D97-AF65-F5344CB8AC3E}">
        <p14:creationId xmlns:p14="http://schemas.microsoft.com/office/powerpoint/2010/main" val="410902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8749-857A-C08E-9227-205350B7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TACT2: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1C75-8CCA-CDC0-AB6D-EF0D5633673C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1000 post MI patients with diabetes randomly assigned to 40 weekly edetate disodium or placebo infusions and oral low-dose vitamin and mineral supplements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Follow-up: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Planned minimum = 2.5 years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Median = 4 years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958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A8BA-F929-2E4C-569B-4106D176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TACT2: Key Inclusion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053A-D3EA-D806-9DA1-B50459C53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50 or older, non-childbearing if female</a:t>
            </a:r>
          </a:p>
          <a:p>
            <a:r>
              <a:rPr lang="en-US" dirty="0"/>
              <a:t>Prior MI &gt;6 weeks</a:t>
            </a:r>
          </a:p>
          <a:p>
            <a:r>
              <a:rPr lang="en-US" dirty="0"/>
              <a:t>Diabetes </a:t>
            </a:r>
          </a:p>
          <a:p>
            <a:r>
              <a:rPr lang="en-US" dirty="0"/>
              <a:t>Creatinine </a:t>
            </a:r>
            <a:r>
              <a:rPr lang="en-US" u="sng" dirty="0"/>
              <a:t>&lt;</a:t>
            </a:r>
            <a:r>
              <a:rPr lang="en-US" dirty="0"/>
              <a:t> 2.0 mg/</a:t>
            </a:r>
            <a:r>
              <a:rPr lang="en-US" dirty="0" err="1"/>
              <a:t>dL</a:t>
            </a:r>
            <a:endParaRPr lang="en-US" dirty="0"/>
          </a:p>
          <a:p>
            <a:r>
              <a:rPr lang="en-US" dirty="0"/>
              <a:t>Non-smoker</a:t>
            </a:r>
          </a:p>
        </p:txBody>
      </p:sp>
    </p:spTree>
    <p:extLst>
      <p:ext uri="{BB962C8B-B14F-4D97-AF65-F5344CB8AC3E}">
        <p14:creationId xmlns:p14="http://schemas.microsoft.com/office/powerpoint/2010/main" val="31134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E40AC5-C40E-5ABB-56D8-AEFC5EFA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TACT2: Study Infusions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480D33-4FE5-CE37-3CA4-17A7CABFB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336" y="2131778"/>
            <a:ext cx="5525829" cy="3490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R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edetate disodium up to 3 grams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based on renal function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g of ascorbic acid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600" kern="0" dirty="0">
                <a:solidFill>
                  <a:srgbClr val="000000"/>
                </a:solidFill>
                <a:ea typeface="Calibri"/>
                <a:cs typeface="Times New Roman"/>
              </a:rPr>
              <a:t>2 g of magnesium chloride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600" kern="0" dirty="0">
                <a:solidFill>
                  <a:srgbClr val="000000"/>
                </a:solidFill>
                <a:ea typeface="Calibri"/>
                <a:cs typeface="Times New Roman"/>
              </a:rPr>
              <a:t>Other components as detailed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kern="0" dirty="0">
                <a:solidFill>
                  <a:srgbClr val="000000"/>
                </a:solidFill>
                <a:ea typeface="Calibri"/>
                <a:cs typeface="Times New Roman"/>
              </a:rPr>
              <a:t>     in the design paper *</a:t>
            </a:r>
            <a:endParaRPr lang="en-US" dirty="0"/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Total volume 500mL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D8E1-18B7-7A43-7B43-6B2A67B8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8444" y="2190902"/>
            <a:ext cx="5181600" cy="1485985"/>
          </a:xfrm>
        </p:spPr>
        <p:txBody>
          <a:bodyPr>
            <a:normAutofit/>
          </a:bodyPr>
          <a:lstStyle/>
          <a:p>
            <a:r>
              <a:rPr lang="en-US" sz="2600" kern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500 mL of normal saline and 1.2% dextrose (2.5 g total).</a:t>
            </a:r>
            <a:endParaRPr lang="en-US" sz="2600" kern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863F8-2655-1251-0616-447771C9971C}"/>
              </a:ext>
            </a:extLst>
          </p:cNvPr>
          <p:cNvSpPr txBox="1"/>
          <p:nvPr/>
        </p:nvSpPr>
        <p:spPr>
          <a:xfrm>
            <a:off x="773624" y="1448122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Active infusions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C9186-1244-ABC1-B66D-E90B51BFB0B7}"/>
              </a:ext>
            </a:extLst>
          </p:cNvPr>
          <p:cNvSpPr txBox="1"/>
          <p:nvPr/>
        </p:nvSpPr>
        <p:spPr>
          <a:xfrm>
            <a:off x="6678444" y="1503775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Placebo infusions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E7468-377C-6FD3-F1CA-49129FE388EB}"/>
              </a:ext>
            </a:extLst>
          </p:cNvPr>
          <p:cNvSpPr txBox="1"/>
          <p:nvPr/>
        </p:nvSpPr>
        <p:spPr>
          <a:xfrm>
            <a:off x="6959324" y="3675270"/>
            <a:ext cx="450564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Infusions administered through peripheral intravenous access over at least 3 hours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44028" y="5569022"/>
            <a:ext cx="367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*Lamas G et al. Am Heart J 2022</a:t>
            </a:r>
          </a:p>
        </p:txBody>
      </p:sp>
    </p:spTree>
    <p:extLst>
      <p:ext uri="{BB962C8B-B14F-4D97-AF65-F5344CB8AC3E}">
        <p14:creationId xmlns:p14="http://schemas.microsoft.com/office/powerpoint/2010/main" val="67593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4333</TotalTime>
  <Words>1291</Words>
  <Application>Microsoft Office PowerPoint</Application>
  <PresentationFormat>Widescreen</PresentationFormat>
  <Paragraphs>252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I have no conflicts of interest</vt:lpstr>
      <vt:lpstr>TACT2: Background</vt:lpstr>
      <vt:lpstr>TACT2: Purpose</vt:lpstr>
      <vt:lpstr>TACT2: Funding and Organization</vt:lpstr>
      <vt:lpstr>TACT2: Design</vt:lpstr>
      <vt:lpstr>TACT2: Methods</vt:lpstr>
      <vt:lpstr>TACT2: Key Inclusion Criteria</vt:lpstr>
      <vt:lpstr>TACT2: Study Infusions</vt:lpstr>
      <vt:lpstr>TACT2 Endpoints</vt:lpstr>
      <vt:lpstr>TACT2: Statistical Considerations</vt:lpstr>
      <vt:lpstr>Selected Baseline Characteristics  (mITT Population) </vt:lpstr>
      <vt:lpstr>Additional Characteristics  (mITT Population) </vt:lpstr>
      <vt:lpstr>Compliance with Infusion Regimen</vt:lpstr>
      <vt:lpstr>Cumulative Incidence of Time to First Event: Myocardial Infarction, Stroke, Hospitalization for Unstable Angina, Coronary Revascularization, or Death from Any Cause</vt:lpstr>
      <vt:lpstr> Time to First Event: Myocardial Infarction, Stroke, or Cardiovascular Death</vt:lpstr>
      <vt:lpstr>  Time to All-Cause Mortality</vt:lpstr>
      <vt:lpstr>PowerPoint Presentation</vt:lpstr>
      <vt:lpstr>PowerPoint Presentation</vt:lpstr>
      <vt:lpstr>Pre-Infusion Blood Lead (µg/L) Levels  at Baseline and during Study </vt:lpstr>
      <vt:lpstr>Pre-Infusion Urine Cadmium (µg/g of creatinine) Levels at Baseline and during Study </vt:lpstr>
      <vt:lpstr>TACT2 Summary</vt:lpstr>
      <vt:lpstr>Why were the results of TACT (2003-2012) and TACT2 (2016-2023) so different?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Ana Mon</cp:lastModifiedBy>
  <cp:revision>260</cp:revision>
  <cp:lastPrinted>2024-03-22T16:23:43Z</cp:lastPrinted>
  <dcterms:created xsi:type="dcterms:W3CDTF">2021-01-20T00:44:10Z</dcterms:created>
  <dcterms:modified xsi:type="dcterms:W3CDTF">2024-04-04T19:24:34Z</dcterms:modified>
</cp:coreProperties>
</file>