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Lst>
  <p:sldIdLst>
    <p:sldId id="1144" r:id="rId5"/>
    <p:sldId id="2147472650" r:id="rId6"/>
    <p:sldId id="2147472752" r:id="rId7"/>
    <p:sldId id="2147472662" r:id="rId8"/>
    <p:sldId id="2147472667" r:id="rId9"/>
    <p:sldId id="2147472654" r:id="rId10"/>
    <p:sldId id="2147472656" r:id="rId11"/>
    <p:sldId id="2147472657" r:id="rId12"/>
    <p:sldId id="2147472762" r:id="rId13"/>
    <p:sldId id="2147472763" r:id="rId14"/>
    <p:sldId id="2147472761" r:id="rId15"/>
    <p:sldId id="264" r:id="rId16"/>
    <p:sldId id="2147472759" r:id="rId17"/>
    <p:sldId id="2147472673" r:id="rId18"/>
    <p:sldId id="2147472677" r:id="rId19"/>
    <p:sldId id="2147472675" r:id="rId20"/>
    <p:sldId id="2147472753"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376" y="56"/>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D3C35C70-B6CF-43BF-8E31-C2DBFC6ABD32}"/>
              </a:ext>
            </a:extLst>
          </p:cNvPr>
          <p:cNvSpPr>
            <a:spLocks noGrp="1"/>
          </p:cNvSpPr>
          <p:nvPr>
            <p:ph type="dt" sz="half" idx="10"/>
          </p:nvPr>
        </p:nvSpPr>
        <p:spPr/>
        <p:txBody>
          <a:bodyPr/>
          <a:lstStyle>
            <a:lvl1pPr>
              <a:defRPr/>
            </a:lvl1pPr>
          </a:lstStyle>
          <a:p>
            <a:pPr>
              <a:defRPr/>
            </a:pPr>
            <a:fld id="{9A919815-09E4-480E-BA0F-FA136F439770}" type="datetimeFigureOut">
              <a:rPr lang="en-US"/>
              <a:pPr>
                <a:defRPr/>
              </a:pPr>
              <a:t>11/2/2023</a:t>
            </a:fld>
            <a:endParaRPr lang="en-US"/>
          </a:p>
        </p:txBody>
      </p:sp>
      <p:sp>
        <p:nvSpPr>
          <p:cNvPr id="5" name="Footer Placeholder 4">
            <a:extLst>
              <a:ext uri="{FF2B5EF4-FFF2-40B4-BE49-F238E27FC236}">
                <a16:creationId xmlns:a16="http://schemas.microsoft.com/office/drawing/2014/main" id="{4A60B111-8E3F-4B77-84D2-B2451648E19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19E1741-7DA7-43E7-A34A-73A4034BC325}"/>
              </a:ext>
            </a:extLst>
          </p:cNvPr>
          <p:cNvSpPr>
            <a:spLocks noGrp="1"/>
          </p:cNvSpPr>
          <p:nvPr>
            <p:ph type="sldNum" sz="quarter" idx="12"/>
          </p:nvPr>
        </p:nvSpPr>
        <p:spPr/>
        <p:txBody>
          <a:bodyPr/>
          <a:lstStyle>
            <a:lvl1pPr>
              <a:defRPr/>
            </a:lvl1pPr>
          </a:lstStyle>
          <a:p>
            <a:pPr>
              <a:defRPr/>
            </a:pPr>
            <a:fld id="{DCE794D4-8758-4AC9-9979-726EC65FE0FB}" type="slidenum">
              <a:rPr lang="en-US" altLang="en-US"/>
              <a:pPr>
                <a:defRPr/>
              </a:pPr>
              <a:t>‹#›</a:t>
            </a:fld>
            <a:endParaRPr lang="en-US" altLang="en-US"/>
          </a:p>
        </p:txBody>
      </p:sp>
    </p:spTree>
    <p:extLst>
      <p:ext uri="{BB962C8B-B14F-4D97-AF65-F5344CB8AC3E}">
        <p14:creationId xmlns:p14="http://schemas.microsoft.com/office/powerpoint/2010/main" val="69304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333DFA-9F45-4A09-AF88-9C35E905998F}"/>
              </a:ext>
            </a:extLst>
          </p:cNvPr>
          <p:cNvSpPr>
            <a:spLocks noGrp="1"/>
          </p:cNvSpPr>
          <p:nvPr>
            <p:ph type="dt" sz="half" idx="10"/>
          </p:nvPr>
        </p:nvSpPr>
        <p:spPr/>
        <p:txBody>
          <a:bodyPr/>
          <a:lstStyle>
            <a:lvl1pPr>
              <a:defRPr/>
            </a:lvl1pPr>
          </a:lstStyle>
          <a:p>
            <a:pPr>
              <a:defRPr/>
            </a:pPr>
            <a:fld id="{2354D7D1-B9EE-42C9-AE2D-752B3CF3C705}" type="datetimeFigureOut">
              <a:rPr lang="en-US"/>
              <a:pPr>
                <a:defRPr/>
              </a:pPr>
              <a:t>11/2/2023</a:t>
            </a:fld>
            <a:endParaRPr lang="en-US"/>
          </a:p>
        </p:txBody>
      </p:sp>
      <p:sp>
        <p:nvSpPr>
          <p:cNvPr id="5" name="Footer Placeholder 4">
            <a:extLst>
              <a:ext uri="{FF2B5EF4-FFF2-40B4-BE49-F238E27FC236}">
                <a16:creationId xmlns:a16="http://schemas.microsoft.com/office/drawing/2014/main" id="{EB59B22A-C6D0-4F2A-A85E-48101F7F1A8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92CF452-9BB5-49ED-836A-7859254A2B42}"/>
              </a:ext>
            </a:extLst>
          </p:cNvPr>
          <p:cNvSpPr>
            <a:spLocks noGrp="1"/>
          </p:cNvSpPr>
          <p:nvPr>
            <p:ph type="sldNum" sz="quarter" idx="12"/>
          </p:nvPr>
        </p:nvSpPr>
        <p:spPr/>
        <p:txBody>
          <a:bodyPr/>
          <a:lstStyle>
            <a:lvl1pPr>
              <a:defRPr/>
            </a:lvl1pPr>
          </a:lstStyle>
          <a:p>
            <a:pPr>
              <a:defRPr/>
            </a:pPr>
            <a:fld id="{5B3DEA3D-2B25-4DBB-965B-BAB30DF0EFC0}" type="slidenum">
              <a:rPr lang="en-US" altLang="en-US"/>
              <a:pPr>
                <a:defRPr/>
              </a:pPr>
              <a:t>‹#›</a:t>
            </a:fld>
            <a:endParaRPr lang="en-US" altLang="en-US"/>
          </a:p>
        </p:txBody>
      </p:sp>
    </p:spTree>
    <p:extLst>
      <p:ext uri="{BB962C8B-B14F-4D97-AF65-F5344CB8AC3E}">
        <p14:creationId xmlns:p14="http://schemas.microsoft.com/office/powerpoint/2010/main" val="1329717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10B1ED-6DD2-4750-B76E-A45210D36451}"/>
              </a:ext>
            </a:extLst>
          </p:cNvPr>
          <p:cNvSpPr>
            <a:spLocks noGrp="1"/>
          </p:cNvSpPr>
          <p:nvPr>
            <p:ph type="dt" sz="half" idx="10"/>
          </p:nvPr>
        </p:nvSpPr>
        <p:spPr/>
        <p:txBody>
          <a:bodyPr/>
          <a:lstStyle>
            <a:lvl1pPr>
              <a:defRPr/>
            </a:lvl1pPr>
          </a:lstStyle>
          <a:p>
            <a:pPr>
              <a:defRPr/>
            </a:pPr>
            <a:fld id="{98D05088-053E-42E6-A3A5-567593EBC1FD}" type="datetimeFigureOut">
              <a:rPr lang="en-US"/>
              <a:pPr>
                <a:defRPr/>
              </a:pPr>
              <a:t>11/2/2023</a:t>
            </a:fld>
            <a:endParaRPr lang="en-US"/>
          </a:p>
        </p:txBody>
      </p:sp>
      <p:sp>
        <p:nvSpPr>
          <p:cNvPr id="5" name="Footer Placeholder 4">
            <a:extLst>
              <a:ext uri="{FF2B5EF4-FFF2-40B4-BE49-F238E27FC236}">
                <a16:creationId xmlns:a16="http://schemas.microsoft.com/office/drawing/2014/main" id="{5197730A-35AB-4B09-A34E-7233793D979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A2298D4-DB72-4177-855E-35B4E250A76B}"/>
              </a:ext>
            </a:extLst>
          </p:cNvPr>
          <p:cNvSpPr>
            <a:spLocks noGrp="1"/>
          </p:cNvSpPr>
          <p:nvPr>
            <p:ph type="sldNum" sz="quarter" idx="12"/>
          </p:nvPr>
        </p:nvSpPr>
        <p:spPr/>
        <p:txBody>
          <a:bodyPr/>
          <a:lstStyle>
            <a:lvl1pPr>
              <a:defRPr/>
            </a:lvl1pPr>
          </a:lstStyle>
          <a:p>
            <a:pPr>
              <a:defRPr/>
            </a:pPr>
            <a:fld id="{14D9187C-34BE-4268-9D5F-9EB23C1AA219}" type="slidenum">
              <a:rPr lang="en-US" altLang="en-US"/>
              <a:pPr>
                <a:defRPr/>
              </a:pPr>
              <a:t>‹#›</a:t>
            </a:fld>
            <a:endParaRPr lang="en-US" altLang="en-US"/>
          </a:p>
        </p:txBody>
      </p:sp>
    </p:spTree>
    <p:extLst>
      <p:ext uri="{BB962C8B-B14F-4D97-AF65-F5344CB8AC3E}">
        <p14:creationId xmlns:p14="http://schemas.microsoft.com/office/powerpoint/2010/main" val="35448082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5A6D604-4AF7-4CAF-9BDA-CA3CBF158618}"/>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6BC01EB6-F87C-4D8E-84C5-CA57D8FE3F6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DF5C18F-CFC4-4743-8C2E-B68DE812905D}"/>
              </a:ext>
            </a:extLst>
          </p:cNvPr>
          <p:cNvSpPr>
            <a:spLocks noGrp="1"/>
          </p:cNvSpPr>
          <p:nvPr>
            <p:ph type="sldNum" sz="quarter" idx="12"/>
          </p:nvPr>
        </p:nvSpPr>
        <p:spPr/>
        <p:txBody>
          <a:bodyPr/>
          <a:lstStyle>
            <a:lvl1pPr>
              <a:defRPr/>
            </a:lvl1pPr>
          </a:lstStyle>
          <a:p>
            <a:fld id="{1850A883-0B78-4EAC-9676-0C86E4361C84}" type="slidenum">
              <a:rPr lang="en-US" altLang="en-US"/>
              <a:pPr/>
              <a:t>‹#›</a:t>
            </a:fld>
            <a:endParaRPr lang="en-US" altLang="en-US"/>
          </a:p>
        </p:txBody>
      </p:sp>
    </p:spTree>
    <p:extLst>
      <p:ext uri="{BB962C8B-B14F-4D97-AF65-F5344CB8AC3E}">
        <p14:creationId xmlns:p14="http://schemas.microsoft.com/office/powerpoint/2010/main" val="8480427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D2FBB1-9362-4BF9-8731-1C63A4A5B42B}"/>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89F9624C-5E22-4437-B69B-F25A7CB78E6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F296C9A-F541-4744-8847-9139B3E67B7B}"/>
              </a:ext>
            </a:extLst>
          </p:cNvPr>
          <p:cNvSpPr>
            <a:spLocks noGrp="1"/>
          </p:cNvSpPr>
          <p:nvPr>
            <p:ph type="sldNum" sz="quarter" idx="12"/>
          </p:nvPr>
        </p:nvSpPr>
        <p:spPr/>
        <p:txBody>
          <a:bodyPr/>
          <a:lstStyle>
            <a:lvl1pPr>
              <a:defRPr/>
            </a:lvl1pPr>
          </a:lstStyle>
          <a:p>
            <a:fld id="{E68B871C-0550-440B-B0BB-A0F28318B24E}" type="slidenum">
              <a:rPr lang="en-US" altLang="en-US"/>
              <a:pPr/>
              <a:t>‹#›</a:t>
            </a:fld>
            <a:endParaRPr lang="en-US" altLang="en-US"/>
          </a:p>
        </p:txBody>
      </p:sp>
    </p:spTree>
    <p:extLst>
      <p:ext uri="{BB962C8B-B14F-4D97-AF65-F5344CB8AC3E}">
        <p14:creationId xmlns:p14="http://schemas.microsoft.com/office/powerpoint/2010/main" val="37482413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988D339E-5A8C-485B-9CD7-25D0018F3187}"/>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2BF9B114-9230-4E92-83D3-06E97564315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F395BD9-DAAC-483C-97BD-AE15EA11BF6B}"/>
              </a:ext>
            </a:extLst>
          </p:cNvPr>
          <p:cNvSpPr>
            <a:spLocks noGrp="1"/>
          </p:cNvSpPr>
          <p:nvPr>
            <p:ph type="sldNum" sz="quarter" idx="12"/>
          </p:nvPr>
        </p:nvSpPr>
        <p:spPr/>
        <p:txBody>
          <a:bodyPr/>
          <a:lstStyle>
            <a:lvl1pPr>
              <a:defRPr/>
            </a:lvl1pPr>
          </a:lstStyle>
          <a:p>
            <a:fld id="{991D5252-D4A1-4536-B94E-A89A286A2841}" type="slidenum">
              <a:rPr lang="en-US" altLang="en-US"/>
              <a:pPr/>
              <a:t>‹#›</a:t>
            </a:fld>
            <a:endParaRPr lang="en-US" altLang="en-US"/>
          </a:p>
        </p:txBody>
      </p:sp>
    </p:spTree>
    <p:extLst>
      <p:ext uri="{BB962C8B-B14F-4D97-AF65-F5344CB8AC3E}">
        <p14:creationId xmlns:p14="http://schemas.microsoft.com/office/powerpoint/2010/main" val="7010135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1273CBF4-0721-450D-8A13-8F3F34D397AC}"/>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F32956D4-3026-489F-A3AB-CFF09D547EF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957FA6F9-1390-4B72-A9D4-0FBBD6433366}"/>
              </a:ext>
            </a:extLst>
          </p:cNvPr>
          <p:cNvSpPr>
            <a:spLocks noGrp="1"/>
          </p:cNvSpPr>
          <p:nvPr>
            <p:ph type="sldNum" sz="quarter" idx="12"/>
          </p:nvPr>
        </p:nvSpPr>
        <p:spPr/>
        <p:txBody>
          <a:bodyPr/>
          <a:lstStyle>
            <a:lvl1pPr>
              <a:defRPr/>
            </a:lvl1pPr>
          </a:lstStyle>
          <a:p>
            <a:fld id="{2A7B1AD2-FC5A-4B52-A2C6-2311DD92EF99}" type="slidenum">
              <a:rPr lang="en-US" altLang="en-US"/>
              <a:pPr/>
              <a:t>‹#›</a:t>
            </a:fld>
            <a:endParaRPr lang="en-US" altLang="en-US"/>
          </a:p>
        </p:txBody>
      </p:sp>
    </p:spTree>
    <p:extLst>
      <p:ext uri="{BB962C8B-B14F-4D97-AF65-F5344CB8AC3E}">
        <p14:creationId xmlns:p14="http://schemas.microsoft.com/office/powerpoint/2010/main" val="16882915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BB9D002B-01CB-4A0C-B472-ADEA3119519B}"/>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BEA08480-CA2F-4A13-82B4-10A318ED4119}"/>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B68B4D14-4A8D-441D-861C-3C0A09573D40}"/>
              </a:ext>
            </a:extLst>
          </p:cNvPr>
          <p:cNvSpPr>
            <a:spLocks noGrp="1"/>
          </p:cNvSpPr>
          <p:nvPr>
            <p:ph type="sldNum" sz="quarter" idx="12"/>
          </p:nvPr>
        </p:nvSpPr>
        <p:spPr/>
        <p:txBody>
          <a:bodyPr/>
          <a:lstStyle>
            <a:lvl1pPr>
              <a:defRPr/>
            </a:lvl1pPr>
          </a:lstStyle>
          <a:p>
            <a:fld id="{A121A6BB-3C7B-4178-9BBF-F9197822B5FC}" type="slidenum">
              <a:rPr lang="en-US" altLang="en-US"/>
              <a:pPr/>
              <a:t>‹#›</a:t>
            </a:fld>
            <a:endParaRPr lang="en-US" altLang="en-US"/>
          </a:p>
        </p:txBody>
      </p:sp>
    </p:spTree>
    <p:extLst>
      <p:ext uri="{BB962C8B-B14F-4D97-AF65-F5344CB8AC3E}">
        <p14:creationId xmlns:p14="http://schemas.microsoft.com/office/powerpoint/2010/main" val="20620496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DC17B135-0300-4693-8C5E-C856E4D2C36F}"/>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6A349AE9-C3A9-42BE-88C6-CB5B1084D8F9}"/>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049AD564-56FB-4236-8F33-3D934BC86D85}"/>
              </a:ext>
            </a:extLst>
          </p:cNvPr>
          <p:cNvSpPr>
            <a:spLocks noGrp="1"/>
          </p:cNvSpPr>
          <p:nvPr>
            <p:ph type="sldNum" sz="quarter" idx="12"/>
          </p:nvPr>
        </p:nvSpPr>
        <p:spPr/>
        <p:txBody>
          <a:bodyPr/>
          <a:lstStyle>
            <a:lvl1pPr>
              <a:defRPr/>
            </a:lvl1pPr>
          </a:lstStyle>
          <a:p>
            <a:fld id="{883CFE82-9498-4807-A50F-97ED8B9D6D74}" type="slidenum">
              <a:rPr lang="en-US" altLang="en-US"/>
              <a:pPr/>
              <a:t>‹#›</a:t>
            </a:fld>
            <a:endParaRPr lang="en-US" altLang="en-US"/>
          </a:p>
        </p:txBody>
      </p:sp>
    </p:spTree>
    <p:extLst>
      <p:ext uri="{BB962C8B-B14F-4D97-AF65-F5344CB8AC3E}">
        <p14:creationId xmlns:p14="http://schemas.microsoft.com/office/powerpoint/2010/main" val="20703397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9824F6D7-590B-4186-AABA-CB94EB11E0EA}"/>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48C6D007-32AD-407E-A907-AE681C37A803}"/>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148EB79F-4A6D-4474-A457-4DA582B639CD}"/>
              </a:ext>
            </a:extLst>
          </p:cNvPr>
          <p:cNvSpPr>
            <a:spLocks noGrp="1"/>
          </p:cNvSpPr>
          <p:nvPr>
            <p:ph type="sldNum" sz="quarter" idx="12"/>
          </p:nvPr>
        </p:nvSpPr>
        <p:spPr/>
        <p:txBody>
          <a:bodyPr/>
          <a:lstStyle>
            <a:lvl1pPr>
              <a:defRPr/>
            </a:lvl1pPr>
          </a:lstStyle>
          <a:p>
            <a:fld id="{6CF5855C-7D51-4AE1-82ED-23B705964C61}" type="slidenum">
              <a:rPr lang="en-US" altLang="en-US"/>
              <a:pPr/>
              <a:t>‹#›</a:t>
            </a:fld>
            <a:endParaRPr lang="en-US" altLang="en-US"/>
          </a:p>
        </p:txBody>
      </p:sp>
    </p:spTree>
    <p:extLst>
      <p:ext uri="{BB962C8B-B14F-4D97-AF65-F5344CB8AC3E}">
        <p14:creationId xmlns:p14="http://schemas.microsoft.com/office/powerpoint/2010/main" val="23931101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1A76974D-93D3-43C2-AEB8-D78A64279BEE}"/>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BAD3675B-7610-4513-9A10-20762CFFF86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2D350E5-11E4-4348-AB37-D8F03721CE1D}"/>
              </a:ext>
            </a:extLst>
          </p:cNvPr>
          <p:cNvSpPr>
            <a:spLocks noGrp="1"/>
          </p:cNvSpPr>
          <p:nvPr>
            <p:ph type="sldNum" sz="quarter" idx="12"/>
          </p:nvPr>
        </p:nvSpPr>
        <p:spPr/>
        <p:txBody>
          <a:bodyPr/>
          <a:lstStyle>
            <a:lvl1pPr>
              <a:defRPr/>
            </a:lvl1pPr>
          </a:lstStyle>
          <a:p>
            <a:fld id="{37640EB1-C07C-4C63-949A-01DBD3524953}" type="slidenum">
              <a:rPr lang="en-US" altLang="en-US"/>
              <a:pPr/>
              <a:t>‹#›</a:t>
            </a:fld>
            <a:endParaRPr lang="en-US" altLang="en-US"/>
          </a:p>
        </p:txBody>
      </p:sp>
    </p:spTree>
    <p:extLst>
      <p:ext uri="{BB962C8B-B14F-4D97-AF65-F5344CB8AC3E}">
        <p14:creationId xmlns:p14="http://schemas.microsoft.com/office/powerpoint/2010/main" val="4275974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676D9D-A319-44D0-A85C-51D0B6F41059}"/>
              </a:ext>
            </a:extLst>
          </p:cNvPr>
          <p:cNvSpPr>
            <a:spLocks noGrp="1"/>
          </p:cNvSpPr>
          <p:nvPr>
            <p:ph type="dt" sz="half" idx="10"/>
          </p:nvPr>
        </p:nvSpPr>
        <p:spPr/>
        <p:txBody>
          <a:bodyPr/>
          <a:lstStyle>
            <a:lvl1pPr>
              <a:defRPr/>
            </a:lvl1pPr>
          </a:lstStyle>
          <a:p>
            <a:pPr>
              <a:defRPr/>
            </a:pPr>
            <a:fld id="{F14DBE90-68BF-4452-B57F-E911EF99AA6E}" type="datetimeFigureOut">
              <a:rPr lang="en-US"/>
              <a:pPr>
                <a:defRPr/>
              </a:pPr>
              <a:t>11/2/2023</a:t>
            </a:fld>
            <a:endParaRPr lang="en-US"/>
          </a:p>
        </p:txBody>
      </p:sp>
      <p:sp>
        <p:nvSpPr>
          <p:cNvPr id="5" name="Footer Placeholder 4">
            <a:extLst>
              <a:ext uri="{FF2B5EF4-FFF2-40B4-BE49-F238E27FC236}">
                <a16:creationId xmlns:a16="http://schemas.microsoft.com/office/drawing/2014/main" id="{AE3F57E9-20F5-4F5C-9EF8-03719F52BB7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02EB400-CB6A-446A-9B67-BB1050D35369}"/>
              </a:ext>
            </a:extLst>
          </p:cNvPr>
          <p:cNvSpPr>
            <a:spLocks noGrp="1"/>
          </p:cNvSpPr>
          <p:nvPr>
            <p:ph type="sldNum" sz="quarter" idx="12"/>
          </p:nvPr>
        </p:nvSpPr>
        <p:spPr/>
        <p:txBody>
          <a:bodyPr/>
          <a:lstStyle>
            <a:lvl1pPr>
              <a:defRPr/>
            </a:lvl1pPr>
          </a:lstStyle>
          <a:p>
            <a:pPr>
              <a:defRPr/>
            </a:pPr>
            <a:fld id="{72557325-E877-45A6-A28E-547BDA217260}" type="slidenum">
              <a:rPr lang="en-US" altLang="en-US"/>
              <a:pPr>
                <a:defRPr/>
              </a:pPr>
              <a:t>‹#›</a:t>
            </a:fld>
            <a:endParaRPr lang="en-US" altLang="en-US"/>
          </a:p>
        </p:txBody>
      </p:sp>
    </p:spTree>
    <p:extLst>
      <p:ext uri="{BB962C8B-B14F-4D97-AF65-F5344CB8AC3E}">
        <p14:creationId xmlns:p14="http://schemas.microsoft.com/office/powerpoint/2010/main" val="8006419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BF169877-C80A-42E2-83AC-B1906CDC3B0F}"/>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B9C54D9F-AD10-43D1-B028-097C6AE368B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794D81C6-A014-43CE-84DE-9E59681856F0}"/>
              </a:ext>
            </a:extLst>
          </p:cNvPr>
          <p:cNvSpPr>
            <a:spLocks noGrp="1"/>
          </p:cNvSpPr>
          <p:nvPr>
            <p:ph type="sldNum" sz="quarter" idx="12"/>
          </p:nvPr>
        </p:nvSpPr>
        <p:spPr/>
        <p:txBody>
          <a:bodyPr/>
          <a:lstStyle>
            <a:lvl1pPr>
              <a:defRPr/>
            </a:lvl1pPr>
          </a:lstStyle>
          <a:p>
            <a:fld id="{AE94D132-09E3-40B5-AA9A-284C8960F397}" type="slidenum">
              <a:rPr lang="en-US" altLang="en-US"/>
              <a:pPr/>
              <a:t>‹#›</a:t>
            </a:fld>
            <a:endParaRPr lang="en-US" altLang="en-US"/>
          </a:p>
        </p:txBody>
      </p:sp>
    </p:spTree>
    <p:extLst>
      <p:ext uri="{BB962C8B-B14F-4D97-AF65-F5344CB8AC3E}">
        <p14:creationId xmlns:p14="http://schemas.microsoft.com/office/powerpoint/2010/main" val="8380216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06999A-8CA9-4566-856A-393478FE1275}"/>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3035C1D0-4442-4CDB-89DE-2E715D991F4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07F4DA4-F467-4F2E-8EA8-680C6620FDB3}"/>
              </a:ext>
            </a:extLst>
          </p:cNvPr>
          <p:cNvSpPr>
            <a:spLocks noGrp="1"/>
          </p:cNvSpPr>
          <p:nvPr>
            <p:ph type="sldNum" sz="quarter" idx="12"/>
          </p:nvPr>
        </p:nvSpPr>
        <p:spPr/>
        <p:txBody>
          <a:bodyPr/>
          <a:lstStyle>
            <a:lvl1pPr>
              <a:defRPr/>
            </a:lvl1pPr>
          </a:lstStyle>
          <a:p>
            <a:fld id="{8FC1293A-3BFF-4A62-84C3-1E4CC3B71ED9}" type="slidenum">
              <a:rPr lang="en-US" altLang="en-US"/>
              <a:pPr/>
              <a:t>‹#›</a:t>
            </a:fld>
            <a:endParaRPr lang="en-US" altLang="en-US"/>
          </a:p>
        </p:txBody>
      </p:sp>
    </p:spTree>
    <p:extLst>
      <p:ext uri="{BB962C8B-B14F-4D97-AF65-F5344CB8AC3E}">
        <p14:creationId xmlns:p14="http://schemas.microsoft.com/office/powerpoint/2010/main" val="19369454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914C3E-4467-4C6E-86DF-651B7FF17D76}"/>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5A2B2E9C-35AD-485E-A2A6-51EC0B1F5F1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E6A7828-5F00-4898-92E4-D13399B4B406}"/>
              </a:ext>
            </a:extLst>
          </p:cNvPr>
          <p:cNvSpPr>
            <a:spLocks noGrp="1"/>
          </p:cNvSpPr>
          <p:nvPr>
            <p:ph type="sldNum" sz="quarter" idx="12"/>
          </p:nvPr>
        </p:nvSpPr>
        <p:spPr/>
        <p:txBody>
          <a:bodyPr/>
          <a:lstStyle>
            <a:lvl1pPr>
              <a:defRPr/>
            </a:lvl1pPr>
          </a:lstStyle>
          <a:p>
            <a:fld id="{AA8EE0CD-F12F-49DF-B2EC-14C8012E0AD1}" type="slidenum">
              <a:rPr lang="en-US" altLang="en-US"/>
              <a:pPr/>
              <a:t>‹#›</a:t>
            </a:fld>
            <a:endParaRPr lang="en-US" altLang="en-US"/>
          </a:p>
        </p:txBody>
      </p:sp>
    </p:spTree>
    <p:extLst>
      <p:ext uri="{BB962C8B-B14F-4D97-AF65-F5344CB8AC3E}">
        <p14:creationId xmlns:p14="http://schemas.microsoft.com/office/powerpoint/2010/main" val="41936155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6A498-3909-909F-1EE4-1BD0ACA6AA9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3F3C84B-860E-85EE-CB35-4E93B43B052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7741853-EB36-696A-C87B-65DAEA362733}"/>
              </a:ext>
            </a:extLst>
          </p:cNvPr>
          <p:cNvSpPr>
            <a:spLocks noGrp="1"/>
          </p:cNvSpPr>
          <p:nvPr>
            <p:ph type="dt" sz="half" idx="10"/>
          </p:nvPr>
        </p:nvSpPr>
        <p:spPr/>
        <p:txBody>
          <a:bodyPr/>
          <a:lstStyle/>
          <a:p>
            <a:fld id="{043096DA-30D8-461C-B350-3227234576B2}" type="datetimeFigureOut">
              <a:rPr lang="en-US" smtClean="0"/>
              <a:t>11/2/2023</a:t>
            </a:fld>
            <a:endParaRPr lang="en-US"/>
          </a:p>
        </p:txBody>
      </p:sp>
      <p:sp>
        <p:nvSpPr>
          <p:cNvPr id="5" name="Footer Placeholder 4">
            <a:extLst>
              <a:ext uri="{FF2B5EF4-FFF2-40B4-BE49-F238E27FC236}">
                <a16:creationId xmlns:a16="http://schemas.microsoft.com/office/drawing/2014/main" id="{C2909EA1-46E6-749F-C40B-ADFB7371F4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F44095-FAC9-6DFD-2F77-E7C25039359D}"/>
              </a:ext>
            </a:extLst>
          </p:cNvPr>
          <p:cNvSpPr>
            <a:spLocks noGrp="1"/>
          </p:cNvSpPr>
          <p:nvPr>
            <p:ph type="sldNum" sz="quarter" idx="12"/>
          </p:nvPr>
        </p:nvSpPr>
        <p:spPr/>
        <p:txBody>
          <a:bodyPr/>
          <a:lstStyle/>
          <a:p>
            <a:fld id="{4993A780-08D9-43E8-816D-FD3D02F8FE3D}" type="slidenum">
              <a:rPr lang="en-US" smtClean="0"/>
              <a:t>‹#›</a:t>
            </a:fld>
            <a:endParaRPr lang="en-US"/>
          </a:p>
        </p:txBody>
      </p:sp>
    </p:spTree>
    <p:extLst>
      <p:ext uri="{BB962C8B-B14F-4D97-AF65-F5344CB8AC3E}">
        <p14:creationId xmlns:p14="http://schemas.microsoft.com/office/powerpoint/2010/main" val="59836185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77B59-5660-EB7C-187D-4B1D4657183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3244F7A-125F-249C-F285-A40EDD6BB9D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4F3089-47EE-18A5-B525-3AE3D29856DD}"/>
              </a:ext>
            </a:extLst>
          </p:cNvPr>
          <p:cNvSpPr>
            <a:spLocks noGrp="1"/>
          </p:cNvSpPr>
          <p:nvPr>
            <p:ph type="dt" sz="half" idx="10"/>
          </p:nvPr>
        </p:nvSpPr>
        <p:spPr/>
        <p:txBody>
          <a:bodyPr/>
          <a:lstStyle/>
          <a:p>
            <a:fld id="{043096DA-30D8-461C-B350-3227234576B2}" type="datetimeFigureOut">
              <a:rPr lang="en-US" smtClean="0"/>
              <a:t>11/2/2023</a:t>
            </a:fld>
            <a:endParaRPr lang="en-US"/>
          </a:p>
        </p:txBody>
      </p:sp>
      <p:sp>
        <p:nvSpPr>
          <p:cNvPr id="5" name="Footer Placeholder 4">
            <a:extLst>
              <a:ext uri="{FF2B5EF4-FFF2-40B4-BE49-F238E27FC236}">
                <a16:creationId xmlns:a16="http://schemas.microsoft.com/office/drawing/2014/main" id="{F6A1540A-F7DF-151E-6CDE-E94661D3C2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FBC0A3-31C9-F227-C78E-47DFB8C480E3}"/>
              </a:ext>
            </a:extLst>
          </p:cNvPr>
          <p:cNvSpPr>
            <a:spLocks noGrp="1"/>
          </p:cNvSpPr>
          <p:nvPr>
            <p:ph type="sldNum" sz="quarter" idx="12"/>
          </p:nvPr>
        </p:nvSpPr>
        <p:spPr/>
        <p:txBody>
          <a:bodyPr/>
          <a:lstStyle/>
          <a:p>
            <a:fld id="{4993A780-08D9-43E8-816D-FD3D02F8FE3D}" type="slidenum">
              <a:rPr lang="en-US" smtClean="0"/>
              <a:t>‹#›</a:t>
            </a:fld>
            <a:endParaRPr lang="en-US"/>
          </a:p>
        </p:txBody>
      </p:sp>
    </p:spTree>
    <p:extLst>
      <p:ext uri="{BB962C8B-B14F-4D97-AF65-F5344CB8AC3E}">
        <p14:creationId xmlns:p14="http://schemas.microsoft.com/office/powerpoint/2010/main" val="256775876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068AE-B27A-E6C9-C96D-68608FC218E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18B1F84-D497-DD96-3C5A-26A2340C83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D4FF056-A8EB-FD3E-3292-1C7943DAE22C}"/>
              </a:ext>
            </a:extLst>
          </p:cNvPr>
          <p:cNvSpPr>
            <a:spLocks noGrp="1"/>
          </p:cNvSpPr>
          <p:nvPr>
            <p:ph type="dt" sz="half" idx="10"/>
          </p:nvPr>
        </p:nvSpPr>
        <p:spPr/>
        <p:txBody>
          <a:bodyPr/>
          <a:lstStyle/>
          <a:p>
            <a:fld id="{043096DA-30D8-461C-B350-3227234576B2}" type="datetimeFigureOut">
              <a:rPr lang="en-US" smtClean="0"/>
              <a:t>11/2/2023</a:t>
            </a:fld>
            <a:endParaRPr lang="en-US"/>
          </a:p>
        </p:txBody>
      </p:sp>
      <p:sp>
        <p:nvSpPr>
          <p:cNvPr id="5" name="Footer Placeholder 4">
            <a:extLst>
              <a:ext uri="{FF2B5EF4-FFF2-40B4-BE49-F238E27FC236}">
                <a16:creationId xmlns:a16="http://schemas.microsoft.com/office/drawing/2014/main" id="{D28F803C-F7AD-AB00-9672-6D23BB16E5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89B3E5-BE19-2597-EA62-F8942537AC3C}"/>
              </a:ext>
            </a:extLst>
          </p:cNvPr>
          <p:cNvSpPr>
            <a:spLocks noGrp="1"/>
          </p:cNvSpPr>
          <p:nvPr>
            <p:ph type="sldNum" sz="quarter" idx="12"/>
          </p:nvPr>
        </p:nvSpPr>
        <p:spPr/>
        <p:txBody>
          <a:bodyPr/>
          <a:lstStyle/>
          <a:p>
            <a:fld id="{4993A780-08D9-43E8-816D-FD3D02F8FE3D}" type="slidenum">
              <a:rPr lang="en-US" smtClean="0"/>
              <a:t>‹#›</a:t>
            </a:fld>
            <a:endParaRPr lang="en-US"/>
          </a:p>
        </p:txBody>
      </p:sp>
    </p:spTree>
    <p:extLst>
      <p:ext uri="{BB962C8B-B14F-4D97-AF65-F5344CB8AC3E}">
        <p14:creationId xmlns:p14="http://schemas.microsoft.com/office/powerpoint/2010/main" val="37723539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2804E-69CF-31B3-88EF-4AB16B06CC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D5338FD-006A-237C-1026-3EA54998483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BE7F545-70E2-843C-9A38-8AC515D5BFB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34A7959-8883-74D7-E802-88DA0A121028}"/>
              </a:ext>
            </a:extLst>
          </p:cNvPr>
          <p:cNvSpPr>
            <a:spLocks noGrp="1"/>
          </p:cNvSpPr>
          <p:nvPr>
            <p:ph type="dt" sz="half" idx="10"/>
          </p:nvPr>
        </p:nvSpPr>
        <p:spPr/>
        <p:txBody>
          <a:bodyPr/>
          <a:lstStyle/>
          <a:p>
            <a:fld id="{043096DA-30D8-461C-B350-3227234576B2}" type="datetimeFigureOut">
              <a:rPr lang="en-US" smtClean="0"/>
              <a:t>11/2/2023</a:t>
            </a:fld>
            <a:endParaRPr lang="en-US"/>
          </a:p>
        </p:txBody>
      </p:sp>
      <p:sp>
        <p:nvSpPr>
          <p:cNvPr id="6" name="Footer Placeholder 5">
            <a:extLst>
              <a:ext uri="{FF2B5EF4-FFF2-40B4-BE49-F238E27FC236}">
                <a16:creationId xmlns:a16="http://schemas.microsoft.com/office/drawing/2014/main" id="{F8E6B907-12E7-A7E6-DB94-CF575197AA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7BB04D-ED9B-C2BF-F01F-CD7E490E1F9C}"/>
              </a:ext>
            </a:extLst>
          </p:cNvPr>
          <p:cNvSpPr>
            <a:spLocks noGrp="1"/>
          </p:cNvSpPr>
          <p:nvPr>
            <p:ph type="sldNum" sz="quarter" idx="12"/>
          </p:nvPr>
        </p:nvSpPr>
        <p:spPr/>
        <p:txBody>
          <a:bodyPr/>
          <a:lstStyle/>
          <a:p>
            <a:fld id="{4993A780-08D9-43E8-816D-FD3D02F8FE3D}" type="slidenum">
              <a:rPr lang="en-US" smtClean="0"/>
              <a:t>‹#›</a:t>
            </a:fld>
            <a:endParaRPr lang="en-US"/>
          </a:p>
        </p:txBody>
      </p:sp>
    </p:spTree>
    <p:extLst>
      <p:ext uri="{BB962C8B-B14F-4D97-AF65-F5344CB8AC3E}">
        <p14:creationId xmlns:p14="http://schemas.microsoft.com/office/powerpoint/2010/main" val="341669273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75E85-FEB0-0F04-B420-63D59656AC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42E4276-8A0D-7D1D-861E-D17A470003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07F4FDB-B25F-8E86-8E7B-0079088577F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795A502-FC1A-E948-3AA7-42E7466263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E3DEEEE-FC59-135E-EBBE-41108D9C547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2F5476D-BAF2-B144-84C9-BFA361084964}"/>
              </a:ext>
            </a:extLst>
          </p:cNvPr>
          <p:cNvSpPr>
            <a:spLocks noGrp="1"/>
          </p:cNvSpPr>
          <p:nvPr>
            <p:ph type="dt" sz="half" idx="10"/>
          </p:nvPr>
        </p:nvSpPr>
        <p:spPr/>
        <p:txBody>
          <a:bodyPr/>
          <a:lstStyle/>
          <a:p>
            <a:fld id="{043096DA-30D8-461C-B350-3227234576B2}" type="datetimeFigureOut">
              <a:rPr lang="en-US" smtClean="0"/>
              <a:t>11/2/2023</a:t>
            </a:fld>
            <a:endParaRPr lang="en-US"/>
          </a:p>
        </p:txBody>
      </p:sp>
      <p:sp>
        <p:nvSpPr>
          <p:cNvPr id="8" name="Footer Placeholder 7">
            <a:extLst>
              <a:ext uri="{FF2B5EF4-FFF2-40B4-BE49-F238E27FC236}">
                <a16:creationId xmlns:a16="http://schemas.microsoft.com/office/drawing/2014/main" id="{44B4C656-F94D-84BD-27EF-829630DA342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9C1D615-4091-F433-2ABA-736409EB3E8D}"/>
              </a:ext>
            </a:extLst>
          </p:cNvPr>
          <p:cNvSpPr>
            <a:spLocks noGrp="1"/>
          </p:cNvSpPr>
          <p:nvPr>
            <p:ph type="sldNum" sz="quarter" idx="12"/>
          </p:nvPr>
        </p:nvSpPr>
        <p:spPr/>
        <p:txBody>
          <a:bodyPr/>
          <a:lstStyle/>
          <a:p>
            <a:fld id="{4993A780-08D9-43E8-816D-FD3D02F8FE3D}" type="slidenum">
              <a:rPr lang="en-US" smtClean="0"/>
              <a:t>‹#›</a:t>
            </a:fld>
            <a:endParaRPr lang="en-US"/>
          </a:p>
        </p:txBody>
      </p:sp>
    </p:spTree>
    <p:extLst>
      <p:ext uri="{BB962C8B-B14F-4D97-AF65-F5344CB8AC3E}">
        <p14:creationId xmlns:p14="http://schemas.microsoft.com/office/powerpoint/2010/main" val="96544307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09D2F-D748-A2EE-ACB4-156778B2621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EF170E1-F891-1E69-3882-BB7D0C2D8920}"/>
              </a:ext>
            </a:extLst>
          </p:cNvPr>
          <p:cNvSpPr>
            <a:spLocks noGrp="1"/>
          </p:cNvSpPr>
          <p:nvPr>
            <p:ph type="dt" sz="half" idx="10"/>
          </p:nvPr>
        </p:nvSpPr>
        <p:spPr/>
        <p:txBody>
          <a:bodyPr/>
          <a:lstStyle/>
          <a:p>
            <a:fld id="{043096DA-30D8-461C-B350-3227234576B2}" type="datetimeFigureOut">
              <a:rPr lang="en-US" smtClean="0"/>
              <a:t>11/2/2023</a:t>
            </a:fld>
            <a:endParaRPr lang="en-US"/>
          </a:p>
        </p:txBody>
      </p:sp>
      <p:sp>
        <p:nvSpPr>
          <p:cNvPr id="4" name="Footer Placeholder 3">
            <a:extLst>
              <a:ext uri="{FF2B5EF4-FFF2-40B4-BE49-F238E27FC236}">
                <a16:creationId xmlns:a16="http://schemas.microsoft.com/office/drawing/2014/main" id="{059AD262-69E7-33D9-D427-789D7CA7BD7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39EDB21-0F52-940F-EB12-22F85BEA16B4}"/>
              </a:ext>
            </a:extLst>
          </p:cNvPr>
          <p:cNvSpPr>
            <a:spLocks noGrp="1"/>
          </p:cNvSpPr>
          <p:nvPr>
            <p:ph type="sldNum" sz="quarter" idx="12"/>
          </p:nvPr>
        </p:nvSpPr>
        <p:spPr/>
        <p:txBody>
          <a:bodyPr/>
          <a:lstStyle/>
          <a:p>
            <a:fld id="{4993A780-08D9-43E8-816D-FD3D02F8FE3D}" type="slidenum">
              <a:rPr lang="en-US" smtClean="0"/>
              <a:t>‹#›</a:t>
            </a:fld>
            <a:endParaRPr lang="en-US"/>
          </a:p>
        </p:txBody>
      </p:sp>
    </p:spTree>
    <p:extLst>
      <p:ext uri="{BB962C8B-B14F-4D97-AF65-F5344CB8AC3E}">
        <p14:creationId xmlns:p14="http://schemas.microsoft.com/office/powerpoint/2010/main" val="47806884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F46076-DA46-4A3B-58CD-04960A13739A}"/>
              </a:ext>
            </a:extLst>
          </p:cNvPr>
          <p:cNvSpPr>
            <a:spLocks noGrp="1"/>
          </p:cNvSpPr>
          <p:nvPr>
            <p:ph type="dt" sz="half" idx="10"/>
          </p:nvPr>
        </p:nvSpPr>
        <p:spPr/>
        <p:txBody>
          <a:bodyPr/>
          <a:lstStyle/>
          <a:p>
            <a:fld id="{043096DA-30D8-461C-B350-3227234576B2}" type="datetimeFigureOut">
              <a:rPr lang="en-US" smtClean="0"/>
              <a:t>11/2/2023</a:t>
            </a:fld>
            <a:endParaRPr lang="en-US"/>
          </a:p>
        </p:txBody>
      </p:sp>
      <p:sp>
        <p:nvSpPr>
          <p:cNvPr id="3" name="Footer Placeholder 2">
            <a:extLst>
              <a:ext uri="{FF2B5EF4-FFF2-40B4-BE49-F238E27FC236}">
                <a16:creationId xmlns:a16="http://schemas.microsoft.com/office/drawing/2014/main" id="{C702F8EB-560F-FE18-52A7-29B4CC593EB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9F80EE3-D947-A256-C54C-556CE5FE57C4}"/>
              </a:ext>
            </a:extLst>
          </p:cNvPr>
          <p:cNvSpPr>
            <a:spLocks noGrp="1"/>
          </p:cNvSpPr>
          <p:nvPr>
            <p:ph type="sldNum" sz="quarter" idx="12"/>
          </p:nvPr>
        </p:nvSpPr>
        <p:spPr/>
        <p:txBody>
          <a:bodyPr/>
          <a:lstStyle/>
          <a:p>
            <a:fld id="{4993A780-08D9-43E8-816D-FD3D02F8FE3D}" type="slidenum">
              <a:rPr lang="en-US" smtClean="0"/>
              <a:t>‹#›</a:t>
            </a:fld>
            <a:endParaRPr lang="en-US"/>
          </a:p>
        </p:txBody>
      </p:sp>
    </p:spTree>
    <p:extLst>
      <p:ext uri="{BB962C8B-B14F-4D97-AF65-F5344CB8AC3E}">
        <p14:creationId xmlns:p14="http://schemas.microsoft.com/office/powerpoint/2010/main" val="2718580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CE01C9D-23FD-4CD2-8A98-BC1691A2B592}"/>
              </a:ext>
            </a:extLst>
          </p:cNvPr>
          <p:cNvSpPr>
            <a:spLocks noGrp="1"/>
          </p:cNvSpPr>
          <p:nvPr>
            <p:ph type="dt" sz="half" idx="10"/>
          </p:nvPr>
        </p:nvSpPr>
        <p:spPr/>
        <p:txBody>
          <a:bodyPr/>
          <a:lstStyle>
            <a:lvl1pPr>
              <a:defRPr/>
            </a:lvl1pPr>
          </a:lstStyle>
          <a:p>
            <a:pPr>
              <a:defRPr/>
            </a:pPr>
            <a:fld id="{C8BA3F10-8B66-47B7-A90A-D6B845F6A6A4}" type="datetimeFigureOut">
              <a:rPr lang="en-US"/>
              <a:pPr>
                <a:defRPr/>
              </a:pPr>
              <a:t>11/2/2023</a:t>
            </a:fld>
            <a:endParaRPr lang="en-US"/>
          </a:p>
        </p:txBody>
      </p:sp>
      <p:sp>
        <p:nvSpPr>
          <p:cNvPr id="5" name="Footer Placeholder 4">
            <a:extLst>
              <a:ext uri="{FF2B5EF4-FFF2-40B4-BE49-F238E27FC236}">
                <a16:creationId xmlns:a16="http://schemas.microsoft.com/office/drawing/2014/main" id="{DD195A31-EF5B-4CAA-AE58-DC79BE27AF5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87BC54A-311A-4636-A2F6-CF89BA98439A}"/>
              </a:ext>
            </a:extLst>
          </p:cNvPr>
          <p:cNvSpPr>
            <a:spLocks noGrp="1"/>
          </p:cNvSpPr>
          <p:nvPr>
            <p:ph type="sldNum" sz="quarter" idx="12"/>
          </p:nvPr>
        </p:nvSpPr>
        <p:spPr/>
        <p:txBody>
          <a:bodyPr/>
          <a:lstStyle>
            <a:lvl1pPr>
              <a:defRPr/>
            </a:lvl1pPr>
          </a:lstStyle>
          <a:p>
            <a:pPr>
              <a:defRPr/>
            </a:pPr>
            <a:fld id="{323012C5-230E-421E-BF94-7856D2928988}" type="slidenum">
              <a:rPr lang="en-US" altLang="en-US"/>
              <a:pPr>
                <a:defRPr/>
              </a:pPr>
              <a:t>‹#›</a:t>
            </a:fld>
            <a:endParaRPr lang="en-US" altLang="en-US"/>
          </a:p>
        </p:txBody>
      </p:sp>
    </p:spTree>
    <p:extLst>
      <p:ext uri="{BB962C8B-B14F-4D97-AF65-F5344CB8AC3E}">
        <p14:creationId xmlns:p14="http://schemas.microsoft.com/office/powerpoint/2010/main" val="166301247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C1B47-5C15-E0C5-979F-E18362F45C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AA299EA-7D27-25E4-E691-BAC0DC2DC1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D519BE9-AC01-8207-6702-82C56188BF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6B0069-E206-B281-4164-552EF11E227E}"/>
              </a:ext>
            </a:extLst>
          </p:cNvPr>
          <p:cNvSpPr>
            <a:spLocks noGrp="1"/>
          </p:cNvSpPr>
          <p:nvPr>
            <p:ph type="dt" sz="half" idx="10"/>
          </p:nvPr>
        </p:nvSpPr>
        <p:spPr/>
        <p:txBody>
          <a:bodyPr/>
          <a:lstStyle/>
          <a:p>
            <a:fld id="{043096DA-30D8-461C-B350-3227234576B2}" type="datetimeFigureOut">
              <a:rPr lang="en-US" smtClean="0"/>
              <a:t>11/2/2023</a:t>
            </a:fld>
            <a:endParaRPr lang="en-US"/>
          </a:p>
        </p:txBody>
      </p:sp>
      <p:sp>
        <p:nvSpPr>
          <p:cNvPr id="6" name="Footer Placeholder 5">
            <a:extLst>
              <a:ext uri="{FF2B5EF4-FFF2-40B4-BE49-F238E27FC236}">
                <a16:creationId xmlns:a16="http://schemas.microsoft.com/office/drawing/2014/main" id="{FF831CE7-F9FF-42F1-CC95-E71C2035E7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56B021-7831-EBE4-F4C9-34386C5C2F34}"/>
              </a:ext>
            </a:extLst>
          </p:cNvPr>
          <p:cNvSpPr>
            <a:spLocks noGrp="1"/>
          </p:cNvSpPr>
          <p:nvPr>
            <p:ph type="sldNum" sz="quarter" idx="12"/>
          </p:nvPr>
        </p:nvSpPr>
        <p:spPr/>
        <p:txBody>
          <a:bodyPr/>
          <a:lstStyle/>
          <a:p>
            <a:fld id="{4993A780-08D9-43E8-816D-FD3D02F8FE3D}" type="slidenum">
              <a:rPr lang="en-US" smtClean="0"/>
              <a:t>‹#›</a:t>
            </a:fld>
            <a:endParaRPr lang="en-US"/>
          </a:p>
        </p:txBody>
      </p:sp>
    </p:spTree>
    <p:extLst>
      <p:ext uri="{BB962C8B-B14F-4D97-AF65-F5344CB8AC3E}">
        <p14:creationId xmlns:p14="http://schemas.microsoft.com/office/powerpoint/2010/main" val="287918099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29807-6A8B-6153-010D-06003D0A9A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8813395-1228-428E-78C4-8F0FE43E45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07D3EB9-829A-E6D4-15A9-C18C0C1487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91A015-8CC8-B433-6469-5C3860EB8BAB}"/>
              </a:ext>
            </a:extLst>
          </p:cNvPr>
          <p:cNvSpPr>
            <a:spLocks noGrp="1"/>
          </p:cNvSpPr>
          <p:nvPr>
            <p:ph type="dt" sz="half" idx="10"/>
          </p:nvPr>
        </p:nvSpPr>
        <p:spPr/>
        <p:txBody>
          <a:bodyPr/>
          <a:lstStyle/>
          <a:p>
            <a:fld id="{043096DA-30D8-461C-B350-3227234576B2}" type="datetimeFigureOut">
              <a:rPr lang="en-US" smtClean="0"/>
              <a:t>11/2/2023</a:t>
            </a:fld>
            <a:endParaRPr lang="en-US"/>
          </a:p>
        </p:txBody>
      </p:sp>
      <p:sp>
        <p:nvSpPr>
          <p:cNvPr id="6" name="Footer Placeholder 5">
            <a:extLst>
              <a:ext uri="{FF2B5EF4-FFF2-40B4-BE49-F238E27FC236}">
                <a16:creationId xmlns:a16="http://schemas.microsoft.com/office/drawing/2014/main" id="{EE132AE8-33E6-F934-A0C6-3C4D156E90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0D56338-0D87-3706-A512-E70EE8159918}"/>
              </a:ext>
            </a:extLst>
          </p:cNvPr>
          <p:cNvSpPr>
            <a:spLocks noGrp="1"/>
          </p:cNvSpPr>
          <p:nvPr>
            <p:ph type="sldNum" sz="quarter" idx="12"/>
          </p:nvPr>
        </p:nvSpPr>
        <p:spPr/>
        <p:txBody>
          <a:bodyPr/>
          <a:lstStyle/>
          <a:p>
            <a:fld id="{4993A780-08D9-43E8-816D-FD3D02F8FE3D}" type="slidenum">
              <a:rPr lang="en-US" smtClean="0"/>
              <a:t>‹#›</a:t>
            </a:fld>
            <a:endParaRPr lang="en-US"/>
          </a:p>
        </p:txBody>
      </p:sp>
    </p:spTree>
    <p:extLst>
      <p:ext uri="{BB962C8B-B14F-4D97-AF65-F5344CB8AC3E}">
        <p14:creationId xmlns:p14="http://schemas.microsoft.com/office/powerpoint/2010/main" val="364320043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AD4EC-540C-6020-FB32-761B54FBBAC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410F6E5-4895-4B3A-E54F-91B3DB866AB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534195-A533-910E-84E4-4D4DE9CB7184}"/>
              </a:ext>
            </a:extLst>
          </p:cNvPr>
          <p:cNvSpPr>
            <a:spLocks noGrp="1"/>
          </p:cNvSpPr>
          <p:nvPr>
            <p:ph type="dt" sz="half" idx="10"/>
          </p:nvPr>
        </p:nvSpPr>
        <p:spPr/>
        <p:txBody>
          <a:bodyPr/>
          <a:lstStyle/>
          <a:p>
            <a:fld id="{043096DA-30D8-461C-B350-3227234576B2}" type="datetimeFigureOut">
              <a:rPr lang="en-US" smtClean="0"/>
              <a:t>11/2/2023</a:t>
            </a:fld>
            <a:endParaRPr lang="en-US"/>
          </a:p>
        </p:txBody>
      </p:sp>
      <p:sp>
        <p:nvSpPr>
          <p:cNvPr id="5" name="Footer Placeholder 4">
            <a:extLst>
              <a:ext uri="{FF2B5EF4-FFF2-40B4-BE49-F238E27FC236}">
                <a16:creationId xmlns:a16="http://schemas.microsoft.com/office/drawing/2014/main" id="{2E06CFF8-EDED-FEA8-2E14-35C1192359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9D82B0-4B76-4767-B656-D3EB0F8DC432}"/>
              </a:ext>
            </a:extLst>
          </p:cNvPr>
          <p:cNvSpPr>
            <a:spLocks noGrp="1"/>
          </p:cNvSpPr>
          <p:nvPr>
            <p:ph type="sldNum" sz="quarter" idx="12"/>
          </p:nvPr>
        </p:nvSpPr>
        <p:spPr/>
        <p:txBody>
          <a:bodyPr/>
          <a:lstStyle/>
          <a:p>
            <a:fld id="{4993A780-08D9-43E8-816D-FD3D02F8FE3D}" type="slidenum">
              <a:rPr lang="en-US" smtClean="0"/>
              <a:t>‹#›</a:t>
            </a:fld>
            <a:endParaRPr lang="en-US"/>
          </a:p>
        </p:txBody>
      </p:sp>
    </p:spTree>
    <p:extLst>
      <p:ext uri="{BB962C8B-B14F-4D97-AF65-F5344CB8AC3E}">
        <p14:creationId xmlns:p14="http://schemas.microsoft.com/office/powerpoint/2010/main" val="363655929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84773AD-F012-5ADF-803F-9BF7C746008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0DCD172-EA6E-7096-15A6-35E88EB2EB4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E34423-EC01-76BC-7D77-3BC1D2F66AC9}"/>
              </a:ext>
            </a:extLst>
          </p:cNvPr>
          <p:cNvSpPr>
            <a:spLocks noGrp="1"/>
          </p:cNvSpPr>
          <p:nvPr>
            <p:ph type="dt" sz="half" idx="10"/>
          </p:nvPr>
        </p:nvSpPr>
        <p:spPr/>
        <p:txBody>
          <a:bodyPr/>
          <a:lstStyle/>
          <a:p>
            <a:fld id="{043096DA-30D8-461C-B350-3227234576B2}" type="datetimeFigureOut">
              <a:rPr lang="en-US" smtClean="0"/>
              <a:t>11/2/2023</a:t>
            </a:fld>
            <a:endParaRPr lang="en-US"/>
          </a:p>
        </p:txBody>
      </p:sp>
      <p:sp>
        <p:nvSpPr>
          <p:cNvPr id="5" name="Footer Placeholder 4">
            <a:extLst>
              <a:ext uri="{FF2B5EF4-FFF2-40B4-BE49-F238E27FC236}">
                <a16:creationId xmlns:a16="http://schemas.microsoft.com/office/drawing/2014/main" id="{24F148BE-5C7C-499B-245E-E778F86663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3E26B8-4E18-D664-9B5E-3A6E1582B896}"/>
              </a:ext>
            </a:extLst>
          </p:cNvPr>
          <p:cNvSpPr>
            <a:spLocks noGrp="1"/>
          </p:cNvSpPr>
          <p:nvPr>
            <p:ph type="sldNum" sz="quarter" idx="12"/>
          </p:nvPr>
        </p:nvSpPr>
        <p:spPr/>
        <p:txBody>
          <a:bodyPr/>
          <a:lstStyle/>
          <a:p>
            <a:fld id="{4993A780-08D9-43E8-816D-FD3D02F8FE3D}" type="slidenum">
              <a:rPr lang="en-US" smtClean="0"/>
              <a:t>‹#›</a:t>
            </a:fld>
            <a:endParaRPr lang="en-US"/>
          </a:p>
        </p:txBody>
      </p:sp>
    </p:spTree>
    <p:extLst>
      <p:ext uri="{BB962C8B-B14F-4D97-AF65-F5344CB8AC3E}">
        <p14:creationId xmlns:p14="http://schemas.microsoft.com/office/powerpoint/2010/main" val="202843056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835FACC-7833-4C3A-B397-380FBA650D11}"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690F3-C31F-45EB-BF4C-8095E66E960D}" type="slidenum">
              <a:rPr lang="en-US" smtClean="0"/>
              <a:t>‹#›</a:t>
            </a:fld>
            <a:endParaRPr lang="en-US"/>
          </a:p>
        </p:txBody>
      </p:sp>
    </p:spTree>
    <p:extLst>
      <p:ext uri="{BB962C8B-B14F-4D97-AF65-F5344CB8AC3E}">
        <p14:creationId xmlns:p14="http://schemas.microsoft.com/office/powerpoint/2010/main" val="41504950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35FACC-7833-4C3A-B397-380FBA650D11}"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690F3-C31F-45EB-BF4C-8095E66E960D}" type="slidenum">
              <a:rPr lang="en-US" smtClean="0"/>
              <a:t>‹#›</a:t>
            </a:fld>
            <a:endParaRPr lang="en-US"/>
          </a:p>
        </p:txBody>
      </p:sp>
    </p:spTree>
    <p:extLst>
      <p:ext uri="{BB962C8B-B14F-4D97-AF65-F5344CB8AC3E}">
        <p14:creationId xmlns:p14="http://schemas.microsoft.com/office/powerpoint/2010/main" val="199054966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35FACC-7833-4C3A-B397-380FBA650D11}"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690F3-C31F-45EB-BF4C-8095E66E960D}" type="slidenum">
              <a:rPr lang="en-US" smtClean="0"/>
              <a:t>‹#›</a:t>
            </a:fld>
            <a:endParaRPr lang="en-US"/>
          </a:p>
        </p:txBody>
      </p:sp>
    </p:spTree>
    <p:extLst>
      <p:ext uri="{BB962C8B-B14F-4D97-AF65-F5344CB8AC3E}">
        <p14:creationId xmlns:p14="http://schemas.microsoft.com/office/powerpoint/2010/main" val="243880337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835FACC-7833-4C3A-B397-380FBA650D11}" type="datetimeFigureOut">
              <a:rPr lang="en-US" smtClean="0"/>
              <a:t>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C690F3-C31F-45EB-BF4C-8095E66E960D}" type="slidenum">
              <a:rPr lang="en-US" smtClean="0"/>
              <a:t>‹#›</a:t>
            </a:fld>
            <a:endParaRPr lang="en-US"/>
          </a:p>
        </p:txBody>
      </p:sp>
    </p:spTree>
    <p:extLst>
      <p:ext uri="{BB962C8B-B14F-4D97-AF65-F5344CB8AC3E}">
        <p14:creationId xmlns:p14="http://schemas.microsoft.com/office/powerpoint/2010/main" val="277401593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835FACC-7833-4C3A-B397-380FBA650D11}" type="datetimeFigureOut">
              <a:rPr lang="en-US" smtClean="0"/>
              <a:t>11/2/2023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C690F3-C31F-45EB-BF4C-8095E66E960D}" type="slidenum">
              <a:rPr lang="en-US" smtClean="0"/>
              <a:t>‹#›</a:t>
            </a:fld>
            <a:endParaRPr lang="en-US"/>
          </a:p>
        </p:txBody>
      </p:sp>
    </p:spTree>
    <p:extLst>
      <p:ext uri="{BB962C8B-B14F-4D97-AF65-F5344CB8AC3E}">
        <p14:creationId xmlns:p14="http://schemas.microsoft.com/office/powerpoint/2010/main" val="205860127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35FACC-7833-4C3A-B397-380FBA650D11}" type="datetimeFigureOut">
              <a:rPr lang="en-US" smtClean="0"/>
              <a:t>11/2/2023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C690F3-C31F-45EB-BF4C-8095E66E960D}" type="slidenum">
              <a:rPr lang="en-US" smtClean="0"/>
              <a:t>‹#›</a:t>
            </a:fld>
            <a:endParaRPr lang="en-US"/>
          </a:p>
        </p:txBody>
      </p:sp>
    </p:spTree>
    <p:extLst>
      <p:ext uri="{BB962C8B-B14F-4D97-AF65-F5344CB8AC3E}">
        <p14:creationId xmlns:p14="http://schemas.microsoft.com/office/powerpoint/2010/main" val="2286635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4CA1EF34-D409-43B5-B813-634312C0F013}"/>
              </a:ext>
            </a:extLst>
          </p:cNvPr>
          <p:cNvSpPr>
            <a:spLocks noGrp="1"/>
          </p:cNvSpPr>
          <p:nvPr>
            <p:ph type="dt" sz="half" idx="10"/>
          </p:nvPr>
        </p:nvSpPr>
        <p:spPr/>
        <p:txBody>
          <a:bodyPr/>
          <a:lstStyle>
            <a:lvl1pPr>
              <a:defRPr/>
            </a:lvl1pPr>
          </a:lstStyle>
          <a:p>
            <a:pPr>
              <a:defRPr/>
            </a:pPr>
            <a:fld id="{D3A0E7C5-9375-433E-9B11-58DDB056A220}" type="datetimeFigureOut">
              <a:rPr lang="en-US"/>
              <a:pPr>
                <a:defRPr/>
              </a:pPr>
              <a:t>11/2/2023</a:t>
            </a:fld>
            <a:endParaRPr lang="en-US"/>
          </a:p>
        </p:txBody>
      </p:sp>
      <p:sp>
        <p:nvSpPr>
          <p:cNvPr id="6" name="Footer Placeholder 4">
            <a:extLst>
              <a:ext uri="{FF2B5EF4-FFF2-40B4-BE49-F238E27FC236}">
                <a16:creationId xmlns:a16="http://schemas.microsoft.com/office/drawing/2014/main" id="{8D1876CE-EEC0-4DD9-9C18-A1F4FBFB02C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9215718-FEE0-4096-9FED-B6399A877F9D}"/>
              </a:ext>
            </a:extLst>
          </p:cNvPr>
          <p:cNvSpPr>
            <a:spLocks noGrp="1"/>
          </p:cNvSpPr>
          <p:nvPr>
            <p:ph type="sldNum" sz="quarter" idx="12"/>
          </p:nvPr>
        </p:nvSpPr>
        <p:spPr/>
        <p:txBody>
          <a:bodyPr/>
          <a:lstStyle>
            <a:lvl1pPr>
              <a:defRPr/>
            </a:lvl1pPr>
          </a:lstStyle>
          <a:p>
            <a:pPr>
              <a:defRPr/>
            </a:pPr>
            <a:fld id="{EAA4E131-1565-4953-B5FC-EEABCDC73595}" type="slidenum">
              <a:rPr lang="en-US" altLang="en-US"/>
              <a:pPr>
                <a:defRPr/>
              </a:pPr>
              <a:t>‹#›</a:t>
            </a:fld>
            <a:endParaRPr lang="en-US" altLang="en-US"/>
          </a:p>
        </p:txBody>
      </p:sp>
    </p:spTree>
    <p:extLst>
      <p:ext uri="{BB962C8B-B14F-4D97-AF65-F5344CB8AC3E}">
        <p14:creationId xmlns:p14="http://schemas.microsoft.com/office/powerpoint/2010/main" val="5520288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35FACC-7833-4C3A-B397-380FBA650D11}" type="datetimeFigureOut">
              <a:rPr lang="en-US" smtClean="0"/>
              <a:t>11/2/2023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C690F3-C31F-45EB-BF4C-8095E66E960D}" type="slidenum">
              <a:rPr lang="en-US" smtClean="0"/>
              <a:t>‹#›</a:t>
            </a:fld>
            <a:endParaRPr lang="en-US"/>
          </a:p>
        </p:txBody>
      </p:sp>
    </p:spTree>
    <p:extLst>
      <p:ext uri="{BB962C8B-B14F-4D97-AF65-F5344CB8AC3E}">
        <p14:creationId xmlns:p14="http://schemas.microsoft.com/office/powerpoint/2010/main" val="308974493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835FACC-7833-4C3A-B397-380FBA650D11}" type="datetimeFigureOut">
              <a:rPr lang="en-US" smtClean="0"/>
              <a:t>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C690F3-C31F-45EB-BF4C-8095E66E960D}" type="slidenum">
              <a:rPr lang="en-US" smtClean="0"/>
              <a:t>‹#›</a:t>
            </a:fld>
            <a:endParaRPr lang="en-US"/>
          </a:p>
        </p:txBody>
      </p:sp>
    </p:spTree>
    <p:extLst>
      <p:ext uri="{BB962C8B-B14F-4D97-AF65-F5344CB8AC3E}">
        <p14:creationId xmlns:p14="http://schemas.microsoft.com/office/powerpoint/2010/main" val="232033411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835FACC-7833-4C3A-B397-380FBA650D11}" type="datetimeFigureOut">
              <a:rPr lang="en-US" smtClean="0"/>
              <a:t>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C690F3-C31F-45EB-BF4C-8095E66E960D}" type="slidenum">
              <a:rPr lang="en-US" smtClean="0"/>
              <a:t>‹#›</a:t>
            </a:fld>
            <a:endParaRPr lang="en-US"/>
          </a:p>
        </p:txBody>
      </p:sp>
    </p:spTree>
    <p:extLst>
      <p:ext uri="{BB962C8B-B14F-4D97-AF65-F5344CB8AC3E}">
        <p14:creationId xmlns:p14="http://schemas.microsoft.com/office/powerpoint/2010/main" val="352614600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35FACC-7833-4C3A-B397-380FBA650D11}"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690F3-C31F-45EB-BF4C-8095E66E960D}" type="slidenum">
              <a:rPr lang="en-US" smtClean="0"/>
              <a:t>‹#›</a:t>
            </a:fld>
            <a:endParaRPr lang="en-US"/>
          </a:p>
        </p:txBody>
      </p:sp>
    </p:spTree>
    <p:extLst>
      <p:ext uri="{BB962C8B-B14F-4D97-AF65-F5344CB8AC3E}">
        <p14:creationId xmlns:p14="http://schemas.microsoft.com/office/powerpoint/2010/main" val="126897797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35FACC-7833-4C3A-B397-380FBA650D11}"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690F3-C31F-45EB-BF4C-8095E66E960D}" type="slidenum">
              <a:rPr lang="en-US" smtClean="0"/>
              <a:t>‹#›</a:t>
            </a:fld>
            <a:endParaRPr lang="en-US"/>
          </a:p>
        </p:txBody>
      </p:sp>
    </p:spTree>
    <p:extLst>
      <p:ext uri="{BB962C8B-B14F-4D97-AF65-F5344CB8AC3E}">
        <p14:creationId xmlns:p14="http://schemas.microsoft.com/office/powerpoint/2010/main" val="1791293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7AF1B7A0-1A6C-4969-8B14-3B76E237674D}"/>
              </a:ext>
            </a:extLst>
          </p:cNvPr>
          <p:cNvSpPr>
            <a:spLocks noGrp="1"/>
          </p:cNvSpPr>
          <p:nvPr>
            <p:ph type="dt" sz="half" idx="10"/>
          </p:nvPr>
        </p:nvSpPr>
        <p:spPr/>
        <p:txBody>
          <a:bodyPr/>
          <a:lstStyle>
            <a:lvl1pPr>
              <a:defRPr/>
            </a:lvl1pPr>
          </a:lstStyle>
          <a:p>
            <a:pPr>
              <a:defRPr/>
            </a:pPr>
            <a:fld id="{6B2D8B97-8BF6-46CC-94B8-6F343C9E8CEC}" type="datetimeFigureOut">
              <a:rPr lang="en-US"/>
              <a:pPr>
                <a:defRPr/>
              </a:pPr>
              <a:t>11/2/2023</a:t>
            </a:fld>
            <a:endParaRPr lang="en-US"/>
          </a:p>
        </p:txBody>
      </p:sp>
      <p:sp>
        <p:nvSpPr>
          <p:cNvPr id="8" name="Footer Placeholder 4">
            <a:extLst>
              <a:ext uri="{FF2B5EF4-FFF2-40B4-BE49-F238E27FC236}">
                <a16:creationId xmlns:a16="http://schemas.microsoft.com/office/drawing/2014/main" id="{D855F6A2-1ADA-42F9-82DD-A2A033A594AA}"/>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16D00A54-E080-41F1-8FB8-C0232FB0A07A}"/>
              </a:ext>
            </a:extLst>
          </p:cNvPr>
          <p:cNvSpPr>
            <a:spLocks noGrp="1"/>
          </p:cNvSpPr>
          <p:nvPr>
            <p:ph type="sldNum" sz="quarter" idx="12"/>
          </p:nvPr>
        </p:nvSpPr>
        <p:spPr/>
        <p:txBody>
          <a:bodyPr/>
          <a:lstStyle>
            <a:lvl1pPr>
              <a:defRPr/>
            </a:lvl1pPr>
          </a:lstStyle>
          <a:p>
            <a:pPr>
              <a:defRPr/>
            </a:pPr>
            <a:fld id="{CF31276B-297C-4A0D-86D1-FC537EEE279B}" type="slidenum">
              <a:rPr lang="en-US" altLang="en-US"/>
              <a:pPr>
                <a:defRPr/>
              </a:pPr>
              <a:t>‹#›</a:t>
            </a:fld>
            <a:endParaRPr lang="en-US" altLang="en-US"/>
          </a:p>
        </p:txBody>
      </p:sp>
    </p:spTree>
    <p:extLst>
      <p:ext uri="{BB962C8B-B14F-4D97-AF65-F5344CB8AC3E}">
        <p14:creationId xmlns:p14="http://schemas.microsoft.com/office/powerpoint/2010/main" val="3700622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CC43C26B-1F1E-4020-969B-71793E13EA55}"/>
              </a:ext>
            </a:extLst>
          </p:cNvPr>
          <p:cNvSpPr>
            <a:spLocks noGrp="1"/>
          </p:cNvSpPr>
          <p:nvPr>
            <p:ph type="dt" sz="half" idx="10"/>
          </p:nvPr>
        </p:nvSpPr>
        <p:spPr/>
        <p:txBody>
          <a:bodyPr/>
          <a:lstStyle>
            <a:lvl1pPr>
              <a:defRPr/>
            </a:lvl1pPr>
          </a:lstStyle>
          <a:p>
            <a:pPr>
              <a:defRPr/>
            </a:pPr>
            <a:fld id="{6BC9145B-42BE-4797-978C-9E80F99DB821}" type="datetimeFigureOut">
              <a:rPr lang="en-US"/>
              <a:pPr>
                <a:defRPr/>
              </a:pPr>
              <a:t>11/2/2023</a:t>
            </a:fld>
            <a:endParaRPr lang="en-US"/>
          </a:p>
        </p:txBody>
      </p:sp>
      <p:sp>
        <p:nvSpPr>
          <p:cNvPr id="4" name="Footer Placeholder 4">
            <a:extLst>
              <a:ext uri="{FF2B5EF4-FFF2-40B4-BE49-F238E27FC236}">
                <a16:creationId xmlns:a16="http://schemas.microsoft.com/office/drawing/2014/main" id="{0C83597C-0180-496B-B132-7B3DEB3D3B9D}"/>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3178704B-E1C3-44D3-B7EF-0E8634F9B4AB}"/>
              </a:ext>
            </a:extLst>
          </p:cNvPr>
          <p:cNvSpPr>
            <a:spLocks noGrp="1"/>
          </p:cNvSpPr>
          <p:nvPr>
            <p:ph type="sldNum" sz="quarter" idx="12"/>
          </p:nvPr>
        </p:nvSpPr>
        <p:spPr/>
        <p:txBody>
          <a:bodyPr/>
          <a:lstStyle>
            <a:lvl1pPr>
              <a:defRPr/>
            </a:lvl1pPr>
          </a:lstStyle>
          <a:p>
            <a:pPr>
              <a:defRPr/>
            </a:pPr>
            <a:fld id="{29B97262-6441-4E21-A2E7-E1D807851A4B}" type="slidenum">
              <a:rPr lang="en-US" altLang="en-US"/>
              <a:pPr>
                <a:defRPr/>
              </a:pPr>
              <a:t>‹#›</a:t>
            </a:fld>
            <a:endParaRPr lang="en-US" altLang="en-US"/>
          </a:p>
        </p:txBody>
      </p:sp>
    </p:spTree>
    <p:extLst>
      <p:ext uri="{BB962C8B-B14F-4D97-AF65-F5344CB8AC3E}">
        <p14:creationId xmlns:p14="http://schemas.microsoft.com/office/powerpoint/2010/main" val="973366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2B4E20FD-2FF9-489B-B00D-E8C1674F49DF}"/>
              </a:ext>
            </a:extLst>
          </p:cNvPr>
          <p:cNvSpPr>
            <a:spLocks noGrp="1"/>
          </p:cNvSpPr>
          <p:nvPr>
            <p:ph type="dt" sz="half" idx="10"/>
          </p:nvPr>
        </p:nvSpPr>
        <p:spPr/>
        <p:txBody>
          <a:bodyPr/>
          <a:lstStyle>
            <a:lvl1pPr>
              <a:defRPr/>
            </a:lvl1pPr>
          </a:lstStyle>
          <a:p>
            <a:pPr>
              <a:defRPr/>
            </a:pPr>
            <a:fld id="{4FF04C03-0B39-4C5F-917F-1A0B8DEF757A}" type="datetimeFigureOut">
              <a:rPr lang="en-US"/>
              <a:pPr>
                <a:defRPr/>
              </a:pPr>
              <a:t>11/2/2023</a:t>
            </a:fld>
            <a:endParaRPr lang="en-US"/>
          </a:p>
        </p:txBody>
      </p:sp>
      <p:sp>
        <p:nvSpPr>
          <p:cNvPr id="3" name="Footer Placeholder 4">
            <a:extLst>
              <a:ext uri="{FF2B5EF4-FFF2-40B4-BE49-F238E27FC236}">
                <a16:creationId xmlns:a16="http://schemas.microsoft.com/office/drawing/2014/main" id="{4C2CB8EF-C23B-48DF-95C1-EC0DAE4EEA2A}"/>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E6F7CFCF-D4ED-4631-90F4-F39CF90DD370}"/>
              </a:ext>
            </a:extLst>
          </p:cNvPr>
          <p:cNvSpPr>
            <a:spLocks noGrp="1"/>
          </p:cNvSpPr>
          <p:nvPr>
            <p:ph type="sldNum" sz="quarter" idx="12"/>
          </p:nvPr>
        </p:nvSpPr>
        <p:spPr/>
        <p:txBody>
          <a:bodyPr/>
          <a:lstStyle>
            <a:lvl1pPr>
              <a:defRPr/>
            </a:lvl1pPr>
          </a:lstStyle>
          <a:p>
            <a:pPr>
              <a:defRPr/>
            </a:pPr>
            <a:fld id="{9E2E1924-914D-4377-A715-7DE059FEC51C}" type="slidenum">
              <a:rPr lang="en-US" altLang="en-US"/>
              <a:pPr>
                <a:defRPr/>
              </a:pPr>
              <a:t>‹#›</a:t>
            </a:fld>
            <a:endParaRPr lang="en-US" altLang="en-US"/>
          </a:p>
        </p:txBody>
      </p:sp>
    </p:spTree>
    <p:extLst>
      <p:ext uri="{BB962C8B-B14F-4D97-AF65-F5344CB8AC3E}">
        <p14:creationId xmlns:p14="http://schemas.microsoft.com/office/powerpoint/2010/main" val="221905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F7904F2E-7168-4880-A643-1EE2336FFE3B}"/>
              </a:ext>
            </a:extLst>
          </p:cNvPr>
          <p:cNvSpPr>
            <a:spLocks noGrp="1"/>
          </p:cNvSpPr>
          <p:nvPr>
            <p:ph type="dt" sz="half" idx="10"/>
          </p:nvPr>
        </p:nvSpPr>
        <p:spPr/>
        <p:txBody>
          <a:bodyPr/>
          <a:lstStyle>
            <a:lvl1pPr>
              <a:defRPr/>
            </a:lvl1pPr>
          </a:lstStyle>
          <a:p>
            <a:pPr>
              <a:defRPr/>
            </a:pPr>
            <a:fld id="{B12CD048-25AA-4664-9031-48D5B2DC8DAC}" type="datetimeFigureOut">
              <a:rPr lang="en-US"/>
              <a:pPr>
                <a:defRPr/>
              </a:pPr>
              <a:t>11/2/2023</a:t>
            </a:fld>
            <a:endParaRPr lang="en-US"/>
          </a:p>
        </p:txBody>
      </p:sp>
      <p:sp>
        <p:nvSpPr>
          <p:cNvPr id="6" name="Footer Placeholder 4">
            <a:extLst>
              <a:ext uri="{FF2B5EF4-FFF2-40B4-BE49-F238E27FC236}">
                <a16:creationId xmlns:a16="http://schemas.microsoft.com/office/drawing/2014/main" id="{163E8D14-9688-4F44-9A45-62F448609B8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CA1F5A4E-A92B-4425-A848-6D44E11F6384}"/>
              </a:ext>
            </a:extLst>
          </p:cNvPr>
          <p:cNvSpPr>
            <a:spLocks noGrp="1"/>
          </p:cNvSpPr>
          <p:nvPr>
            <p:ph type="sldNum" sz="quarter" idx="12"/>
          </p:nvPr>
        </p:nvSpPr>
        <p:spPr/>
        <p:txBody>
          <a:bodyPr/>
          <a:lstStyle>
            <a:lvl1pPr>
              <a:defRPr/>
            </a:lvl1pPr>
          </a:lstStyle>
          <a:p>
            <a:pPr>
              <a:defRPr/>
            </a:pPr>
            <a:fld id="{6F3AFFED-A82F-4770-BB65-F014C9CFA399}" type="slidenum">
              <a:rPr lang="en-US" altLang="en-US"/>
              <a:pPr>
                <a:defRPr/>
              </a:pPr>
              <a:t>‹#›</a:t>
            </a:fld>
            <a:endParaRPr lang="en-US" altLang="en-US"/>
          </a:p>
        </p:txBody>
      </p:sp>
    </p:spTree>
    <p:extLst>
      <p:ext uri="{BB962C8B-B14F-4D97-AF65-F5344CB8AC3E}">
        <p14:creationId xmlns:p14="http://schemas.microsoft.com/office/powerpoint/2010/main" val="2365843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6E7B9347-1541-445C-868E-A1B9CA5CDC59}"/>
              </a:ext>
            </a:extLst>
          </p:cNvPr>
          <p:cNvSpPr>
            <a:spLocks noGrp="1"/>
          </p:cNvSpPr>
          <p:nvPr>
            <p:ph type="dt" sz="half" idx="10"/>
          </p:nvPr>
        </p:nvSpPr>
        <p:spPr/>
        <p:txBody>
          <a:bodyPr/>
          <a:lstStyle>
            <a:lvl1pPr>
              <a:defRPr/>
            </a:lvl1pPr>
          </a:lstStyle>
          <a:p>
            <a:pPr>
              <a:defRPr/>
            </a:pPr>
            <a:fld id="{C0D261EC-D987-4BD6-BBE6-E4B3A989C519}" type="datetimeFigureOut">
              <a:rPr lang="en-US"/>
              <a:pPr>
                <a:defRPr/>
              </a:pPr>
              <a:t>11/2/2023</a:t>
            </a:fld>
            <a:endParaRPr lang="en-US"/>
          </a:p>
        </p:txBody>
      </p:sp>
      <p:sp>
        <p:nvSpPr>
          <p:cNvPr id="6" name="Footer Placeholder 4">
            <a:extLst>
              <a:ext uri="{FF2B5EF4-FFF2-40B4-BE49-F238E27FC236}">
                <a16:creationId xmlns:a16="http://schemas.microsoft.com/office/drawing/2014/main" id="{2865741E-9EAA-41B8-A1D2-9C7BA3A8569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368F658-B902-43EA-AFD2-A7DE2D016D7F}"/>
              </a:ext>
            </a:extLst>
          </p:cNvPr>
          <p:cNvSpPr>
            <a:spLocks noGrp="1"/>
          </p:cNvSpPr>
          <p:nvPr>
            <p:ph type="sldNum" sz="quarter" idx="12"/>
          </p:nvPr>
        </p:nvSpPr>
        <p:spPr/>
        <p:txBody>
          <a:bodyPr/>
          <a:lstStyle>
            <a:lvl1pPr>
              <a:defRPr/>
            </a:lvl1pPr>
          </a:lstStyle>
          <a:p>
            <a:pPr>
              <a:defRPr/>
            </a:pPr>
            <a:fld id="{96CAFF7B-4164-4A17-8142-E85C468D3200}" type="slidenum">
              <a:rPr lang="en-US" altLang="en-US"/>
              <a:pPr>
                <a:defRPr/>
              </a:pPr>
              <a:t>‹#›</a:t>
            </a:fld>
            <a:endParaRPr lang="en-US" altLang="en-US"/>
          </a:p>
        </p:txBody>
      </p:sp>
    </p:spTree>
    <p:extLst>
      <p:ext uri="{BB962C8B-B14F-4D97-AF65-F5344CB8AC3E}">
        <p14:creationId xmlns:p14="http://schemas.microsoft.com/office/powerpoint/2010/main" val="603109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Title Placeholder 1">
            <a:extLst>
              <a:ext uri="{FF2B5EF4-FFF2-40B4-BE49-F238E27FC236}">
                <a16:creationId xmlns:a16="http://schemas.microsoft.com/office/drawing/2014/main" id="{57650345-7D50-4B79-987E-B9441E18C1FF}"/>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75" name="Text Placeholder 2">
            <a:extLst>
              <a:ext uri="{FF2B5EF4-FFF2-40B4-BE49-F238E27FC236}">
                <a16:creationId xmlns:a16="http://schemas.microsoft.com/office/drawing/2014/main" id="{B2A989EB-781F-428C-BBDD-537CB79F27AE}"/>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6EAA11A2-BB19-4B4E-97C6-577C73E1A95C}"/>
              </a:ext>
            </a:extLst>
          </p:cNvPr>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itchFamily="34" charset="0"/>
              </a:defRPr>
            </a:lvl1pPr>
          </a:lstStyle>
          <a:p>
            <a:pPr>
              <a:defRPr/>
            </a:pPr>
            <a:fld id="{C8199C8B-43EA-4B34-9836-CFF69D320B47}" type="datetimeFigureOut">
              <a:rPr lang="en-US"/>
              <a:pPr>
                <a:defRPr/>
              </a:pPr>
              <a:t>11/2/2023</a:t>
            </a:fld>
            <a:endParaRPr lang="en-US"/>
          </a:p>
        </p:txBody>
      </p:sp>
      <p:sp>
        <p:nvSpPr>
          <p:cNvPr id="5" name="Footer Placeholder 4">
            <a:extLst>
              <a:ext uri="{FF2B5EF4-FFF2-40B4-BE49-F238E27FC236}">
                <a16:creationId xmlns:a16="http://schemas.microsoft.com/office/drawing/2014/main" id="{5633995B-DBEB-4F02-AC95-BBD8FEAFB317}"/>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a:extLst>
              <a:ext uri="{FF2B5EF4-FFF2-40B4-BE49-F238E27FC236}">
                <a16:creationId xmlns:a16="http://schemas.microsoft.com/office/drawing/2014/main" id="{315DF229-E1A2-4879-90BB-AEF2FB9ABA7E}"/>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9DBF12E8-D270-4C73-9A74-CEB9CD0DC95E}" type="slidenum">
              <a:rPr lang="en-US" altLang="en-US"/>
              <a:pPr>
                <a:defRPr/>
              </a:pPr>
              <a:t>‹#›</a:t>
            </a:fld>
            <a:endParaRPr lang="en-US" altLang="en-US"/>
          </a:p>
        </p:txBody>
      </p:sp>
      <p:pic>
        <p:nvPicPr>
          <p:cNvPr id="3079" name="Picture 20" descr="Harvard_shield-Medical">
            <a:extLst>
              <a:ext uri="{FF2B5EF4-FFF2-40B4-BE49-F238E27FC236}">
                <a16:creationId xmlns:a16="http://schemas.microsoft.com/office/drawing/2014/main" id="{0F5BFD09-067F-4F60-8DC1-682E32E4CDB9}"/>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14401" y="6115050"/>
            <a:ext cx="833967"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Picture 2" descr="Screen Shot 2017-02-07 at 10.58.14 AM.png">
            <a:extLst>
              <a:ext uri="{FF2B5EF4-FFF2-40B4-BE49-F238E27FC236}">
                <a16:creationId xmlns:a16="http://schemas.microsoft.com/office/drawing/2014/main" id="{344560E5-C40F-4D74-9253-C0ED541E01F2}"/>
              </a:ext>
            </a:extLst>
          </p:cNvPr>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6096000"/>
            <a:ext cx="874184"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457693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S PGothic" panose="020B0600070205080204" pitchFamily="34" charset="-128"/>
          <a:cs typeface="+mj-cs"/>
        </a:defRPr>
      </a:lvl1pPr>
      <a:lvl2pPr algn="ctr" rtl="0" eaLnBrk="0" fontAlgn="base" hangingPunct="0">
        <a:spcBef>
          <a:spcPct val="0"/>
        </a:spcBef>
        <a:spcAft>
          <a:spcPct val="0"/>
        </a:spcAft>
        <a:defRPr sz="4400">
          <a:solidFill>
            <a:schemeClr val="tx1"/>
          </a:solidFill>
          <a:latin typeface="Calibri" charset="0"/>
          <a:ea typeface="MS PGothic" panose="020B0600070205080204" pitchFamily="34" charset="-128"/>
        </a:defRPr>
      </a:lvl2pPr>
      <a:lvl3pPr algn="ctr" rtl="0" eaLnBrk="0" fontAlgn="base" hangingPunct="0">
        <a:spcBef>
          <a:spcPct val="0"/>
        </a:spcBef>
        <a:spcAft>
          <a:spcPct val="0"/>
        </a:spcAft>
        <a:defRPr sz="4400">
          <a:solidFill>
            <a:schemeClr val="tx1"/>
          </a:solidFill>
          <a:latin typeface="Calibri" charset="0"/>
          <a:ea typeface="MS PGothic" panose="020B0600070205080204" pitchFamily="34" charset="-128"/>
        </a:defRPr>
      </a:lvl3pPr>
      <a:lvl4pPr algn="ctr" rtl="0" eaLnBrk="0" fontAlgn="base" hangingPunct="0">
        <a:spcBef>
          <a:spcPct val="0"/>
        </a:spcBef>
        <a:spcAft>
          <a:spcPct val="0"/>
        </a:spcAft>
        <a:defRPr sz="4400">
          <a:solidFill>
            <a:schemeClr val="tx1"/>
          </a:solidFill>
          <a:latin typeface="Calibri" charset="0"/>
          <a:ea typeface="MS PGothic" panose="020B0600070205080204" pitchFamily="34" charset="-128"/>
        </a:defRPr>
      </a:lvl4pPr>
      <a:lvl5pPr algn="ctr" rtl="0" eaLnBrk="0" fontAlgn="base" hangingPunct="0">
        <a:spcBef>
          <a:spcPct val="0"/>
        </a:spcBef>
        <a:spcAft>
          <a:spcPct val="0"/>
        </a:spcAft>
        <a:defRPr sz="4400">
          <a:solidFill>
            <a:schemeClr val="tx1"/>
          </a:solidFill>
          <a:latin typeface="Calibri" charset="0"/>
          <a:ea typeface="MS PGothic" panose="020B0600070205080204" pitchFamily="34" charset="-128"/>
        </a:defRPr>
      </a:lvl5pPr>
      <a:lvl6pPr marL="457200" algn="ctr" rtl="0" fontAlgn="base">
        <a:spcBef>
          <a:spcPct val="0"/>
        </a:spcBef>
        <a:spcAft>
          <a:spcPct val="0"/>
        </a:spcAft>
        <a:defRPr sz="4400">
          <a:solidFill>
            <a:schemeClr val="tx1"/>
          </a:solidFill>
          <a:latin typeface="Calibri" charset="0"/>
          <a:ea typeface="ＭＳ Ｐゴシック" charset="0"/>
        </a:defRPr>
      </a:lvl6pPr>
      <a:lvl7pPr marL="914400" algn="ctr" rtl="0" fontAlgn="base">
        <a:spcBef>
          <a:spcPct val="0"/>
        </a:spcBef>
        <a:spcAft>
          <a:spcPct val="0"/>
        </a:spcAft>
        <a:defRPr sz="4400">
          <a:solidFill>
            <a:schemeClr val="tx1"/>
          </a:solidFill>
          <a:latin typeface="Calibri" charset="0"/>
          <a:ea typeface="ＭＳ Ｐゴシック" charset="0"/>
        </a:defRPr>
      </a:lvl7pPr>
      <a:lvl8pPr marL="1371600" algn="ctr" rtl="0" fontAlgn="base">
        <a:spcBef>
          <a:spcPct val="0"/>
        </a:spcBef>
        <a:spcAft>
          <a:spcPct val="0"/>
        </a:spcAft>
        <a:defRPr sz="4400">
          <a:solidFill>
            <a:schemeClr val="tx1"/>
          </a:solidFill>
          <a:latin typeface="Calibri" charset="0"/>
          <a:ea typeface="ＭＳ Ｐゴシック" charset="0"/>
        </a:defRPr>
      </a:lvl8pPr>
      <a:lvl9pPr marL="1828800" algn="ctr" rtl="0" fontAlgn="base">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Title Placeholder 1">
            <a:extLst>
              <a:ext uri="{FF2B5EF4-FFF2-40B4-BE49-F238E27FC236}">
                <a16:creationId xmlns:a16="http://schemas.microsoft.com/office/drawing/2014/main" id="{67BB16DC-38E1-4621-ABED-A3CF7CA206AF}"/>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8195" name="Text Placeholder 2">
            <a:extLst>
              <a:ext uri="{FF2B5EF4-FFF2-40B4-BE49-F238E27FC236}">
                <a16:creationId xmlns:a16="http://schemas.microsoft.com/office/drawing/2014/main" id="{327AD50B-8B8F-4299-A968-B2475783E4BC}"/>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5A3E8287-EB8B-4CB1-820D-867D63979D3C}"/>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5" name="Footer Placeholder 4">
            <a:extLst>
              <a:ext uri="{FF2B5EF4-FFF2-40B4-BE49-F238E27FC236}">
                <a16:creationId xmlns:a16="http://schemas.microsoft.com/office/drawing/2014/main" id="{723D4248-05E5-4473-B43F-C6ADCFC01CD0}"/>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22A7036F-F1E5-40C7-B305-D179D8137271}"/>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fld id="{11B27EA6-463B-4B02-A1D8-0FF4F6458DA7}" type="slidenum">
              <a:rPr lang="en-US" altLang="en-US"/>
              <a:pPr/>
              <a:t>‹#›</a:t>
            </a:fld>
            <a:endParaRPr lang="en-US" altLang="en-US"/>
          </a:p>
        </p:txBody>
      </p:sp>
    </p:spTree>
    <p:extLst>
      <p:ext uri="{BB962C8B-B14F-4D97-AF65-F5344CB8AC3E}">
        <p14:creationId xmlns:p14="http://schemas.microsoft.com/office/powerpoint/2010/main" val="6573162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cs typeface="Arial" panose="020B060402020202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cs typeface="Arial" panose="020B060402020202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cs typeface="Arial" panose="020B060402020202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cs typeface="Arial" panose="020B0604020202020204" pitchFamily="34" charset="0"/>
        </a:defRPr>
      </a:lvl5pPr>
      <a:lvl6pPr marL="457200" algn="ctr" rtl="0" fontAlgn="base">
        <a:spcBef>
          <a:spcPct val="0"/>
        </a:spcBef>
        <a:spcAft>
          <a:spcPct val="0"/>
        </a:spcAft>
        <a:defRPr sz="4400">
          <a:solidFill>
            <a:schemeClr val="tx1"/>
          </a:solidFill>
          <a:latin typeface="Calibri" panose="020F0502020204030204" pitchFamily="34" charset="0"/>
          <a:cs typeface="Arial" panose="020B0604020202020204" pitchFamily="34" charset="0"/>
        </a:defRPr>
      </a:lvl6pPr>
      <a:lvl7pPr marL="914400" algn="ctr" rtl="0" fontAlgn="base">
        <a:spcBef>
          <a:spcPct val="0"/>
        </a:spcBef>
        <a:spcAft>
          <a:spcPct val="0"/>
        </a:spcAft>
        <a:defRPr sz="4400">
          <a:solidFill>
            <a:schemeClr val="tx1"/>
          </a:solidFill>
          <a:latin typeface="Calibri" panose="020F0502020204030204" pitchFamily="34" charset="0"/>
          <a:cs typeface="Arial" panose="020B0604020202020204" pitchFamily="34" charset="0"/>
        </a:defRPr>
      </a:lvl7pPr>
      <a:lvl8pPr marL="1371600" algn="ctr" rtl="0" fontAlgn="base">
        <a:spcBef>
          <a:spcPct val="0"/>
        </a:spcBef>
        <a:spcAft>
          <a:spcPct val="0"/>
        </a:spcAft>
        <a:defRPr sz="4400">
          <a:solidFill>
            <a:schemeClr val="tx1"/>
          </a:solidFill>
          <a:latin typeface="Calibri" panose="020F0502020204030204" pitchFamily="34" charset="0"/>
          <a:cs typeface="Arial" panose="020B0604020202020204" pitchFamily="34" charset="0"/>
        </a:defRPr>
      </a:lvl8pPr>
      <a:lvl9pPr marL="1828800" algn="ctr" rtl="0" fontAlgn="base">
        <a:spcBef>
          <a:spcPct val="0"/>
        </a:spcBef>
        <a:spcAft>
          <a:spcPct val="0"/>
        </a:spcAft>
        <a:defRPr sz="4400">
          <a:solidFill>
            <a:schemeClr val="tx1"/>
          </a:solidFill>
          <a:latin typeface="Calibri" panose="020F050202020403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F2E708D-1314-5762-DEA5-B1A6901C47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08358AF-D13D-1318-7589-AC8836160F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00C8A0-C3A2-19B1-766D-2017A4B403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3096DA-30D8-461C-B350-3227234576B2}" type="datetimeFigureOut">
              <a:rPr lang="en-US" smtClean="0"/>
              <a:t>11/2/2023</a:t>
            </a:fld>
            <a:endParaRPr lang="en-US"/>
          </a:p>
        </p:txBody>
      </p:sp>
      <p:sp>
        <p:nvSpPr>
          <p:cNvPr id="5" name="Footer Placeholder 4">
            <a:extLst>
              <a:ext uri="{FF2B5EF4-FFF2-40B4-BE49-F238E27FC236}">
                <a16:creationId xmlns:a16="http://schemas.microsoft.com/office/drawing/2014/main" id="{C9575494-312A-BD16-994F-B9A8ADEBB6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58A75EE-FE32-5D3E-CCB5-088DD1F21C5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93A780-08D9-43E8-816D-FD3D02F8FE3D}" type="slidenum">
              <a:rPr lang="en-US" smtClean="0"/>
              <a:t>‹#›</a:t>
            </a:fld>
            <a:endParaRPr lang="en-US"/>
          </a:p>
        </p:txBody>
      </p:sp>
    </p:spTree>
    <p:extLst>
      <p:ext uri="{BB962C8B-B14F-4D97-AF65-F5344CB8AC3E}">
        <p14:creationId xmlns:p14="http://schemas.microsoft.com/office/powerpoint/2010/main" val="179927181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35FACC-7833-4C3A-B397-380FBA650D11}" type="datetimeFigureOut">
              <a:rPr lang="en-US" smtClean="0"/>
              <a:t>11/2/2023</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C690F3-C31F-45EB-BF4C-8095E66E960D}" type="slidenum">
              <a:rPr lang="en-US" smtClean="0"/>
              <a:t>‹#›</a:t>
            </a:fld>
            <a:endParaRPr lang="en-US"/>
          </a:p>
        </p:txBody>
      </p:sp>
    </p:spTree>
    <p:extLst>
      <p:ext uri="{BB962C8B-B14F-4D97-AF65-F5344CB8AC3E}">
        <p14:creationId xmlns:p14="http://schemas.microsoft.com/office/powerpoint/2010/main" val="101583959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image" Target="../media/image8.wmf"/><Relationship Id="rId7" Type="http://schemas.openxmlformats.org/officeDocument/2006/relationships/image" Target="../media/image10.wmf"/><Relationship Id="rId2" Type="http://schemas.openxmlformats.org/officeDocument/2006/relationships/oleObject" Target="../embeddings/oleObject1.bin"/><Relationship Id="rId1" Type="http://schemas.openxmlformats.org/officeDocument/2006/relationships/slideLayout" Target="../slideLayouts/slideLayout40.xml"/><Relationship Id="rId6" Type="http://schemas.openxmlformats.org/officeDocument/2006/relationships/oleObject" Target="../embeddings/oleObject3.bin"/><Relationship Id="rId5" Type="http://schemas.openxmlformats.org/officeDocument/2006/relationships/image" Target="../media/image9.wmf"/><Relationship Id="rId4" Type="http://schemas.openxmlformats.org/officeDocument/2006/relationships/oleObject" Target="../embeddings/oleObject2.bin"/><Relationship Id="rId9" Type="http://schemas.openxmlformats.org/officeDocument/2006/relationships/image" Target="../media/image11.wmf"/></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4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9.xml"/><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1491" name="Title 5">
            <a:extLst>
              <a:ext uri="{FF2B5EF4-FFF2-40B4-BE49-F238E27FC236}">
                <a16:creationId xmlns:a16="http://schemas.microsoft.com/office/drawing/2014/main" id="{71597A7A-245F-460C-ACCC-3BDDEE8CA134}"/>
              </a:ext>
            </a:extLst>
          </p:cNvPr>
          <p:cNvSpPr>
            <a:spLocks noGrp="1"/>
          </p:cNvSpPr>
          <p:nvPr>
            <p:ph type="ctrTitle"/>
          </p:nvPr>
        </p:nvSpPr>
        <p:spPr>
          <a:xfrm>
            <a:off x="787400" y="610393"/>
            <a:ext cx="10524067" cy="3810000"/>
          </a:xfrm>
        </p:spPr>
        <p:txBody>
          <a:bodyPr/>
          <a:lstStyle/>
          <a:p>
            <a:pPr eaLnBrk="1" hangingPunct="1"/>
            <a:br>
              <a:rPr lang="en-US" altLang="en-US" sz="2800" b="1" dirty="0">
                <a:solidFill>
                  <a:schemeClr val="accent1"/>
                </a:solidFill>
              </a:rPr>
            </a:br>
            <a:br>
              <a:rPr lang="en-US" altLang="en-US" sz="2000" b="1" dirty="0"/>
            </a:br>
            <a:br>
              <a:rPr lang="en-US" altLang="en-US" sz="2000" b="1" dirty="0"/>
            </a:br>
            <a:br>
              <a:rPr lang="en-US" altLang="en-US" sz="2000" b="1" dirty="0"/>
            </a:br>
            <a:br>
              <a:rPr lang="en-US" altLang="en-US" sz="2000" b="1" dirty="0"/>
            </a:br>
            <a:br>
              <a:rPr lang="en-US" altLang="en-US" sz="2000" b="1" dirty="0"/>
            </a:br>
            <a:r>
              <a:rPr lang="en-US" altLang="en-US" sz="2000" b="1" dirty="0"/>
              <a:t>American Heart Association, November 13, 2023, Philadelphia, PA</a:t>
            </a:r>
            <a:br>
              <a:rPr lang="en-US" altLang="en-US" sz="2000" b="1" dirty="0"/>
            </a:br>
            <a:br>
              <a:rPr kumimoji="0" lang="en-US" altLang="en-US" sz="2400" b="1" i="0" u="none" strike="noStrike" kern="1200" cap="none" spc="0" normalizeH="0" baseline="0" noProof="0" dirty="0">
                <a:ln>
                  <a:noFill/>
                </a:ln>
                <a:solidFill>
                  <a:srgbClr val="0070C0"/>
                </a:solidFill>
                <a:effectLst/>
                <a:uLnTx/>
                <a:uFillTx/>
                <a:latin typeface="Calibri"/>
                <a:ea typeface="MS PGothic" panose="020B0600070205080204" pitchFamily="34" charset="-128"/>
                <a:cs typeface="+mj-cs"/>
              </a:rPr>
            </a:br>
            <a:r>
              <a:rPr kumimoji="0" lang="en-US" altLang="en-US" sz="2800" b="1" i="0" u="none" strike="noStrike" kern="1200" cap="none" spc="0" normalizeH="0" baseline="0" noProof="0" dirty="0">
                <a:ln>
                  <a:noFill/>
                </a:ln>
                <a:solidFill>
                  <a:srgbClr val="0070C0"/>
                </a:solidFill>
                <a:effectLst/>
                <a:uLnTx/>
                <a:uFillTx/>
                <a:latin typeface="Calibri"/>
                <a:ea typeface="MS PGothic" panose="020B0600070205080204" pitchFamily="34" charset="-128"/>
                <a:cs typeface="+mj-cs"/>
              </a:rPr>
              <a:t>Inflammation and Cholesterol as Predictors of Cardiovascular Events Among 13,970 Statin-Intolerant Patients</a:t>
            </a:r>
            <a:br>
              <a:rPr kumimoji="0" lang="en-US" altLang="en-US" sz="2800" b="1" i="0" u="none" strike="noStrike" kern="1200" cap="none" spc="0" normalizeH="0" baseline="0" noProof="0" dirty="0">
                <a:ln>
                  <a:noFill/>
                </a:ln>
                <a:solidFill>
                  <a:srgbClr val="0070C0"/>
                </a:solidFill>
                <a:effectLst/>
                <a:uLnTx/>
                <a:uFillTx/>
                <a:latin typeface="Calibri"/>
                <a:ea typeface="MS PGothic" panose="020B0600070205080204" pitchFamily="34" charset="-128"/>
                <a:cs typeface="+mj-cs"/>
              </a:rPr>
            </a:br>
            <a:br>
              <a:rPr kumimoji="0" lang="en-US" altLang="en-US" sz="2800" b="1" i="0" u="none" strike="noStrike" kern="1200" cap="none" spc="0" normalizeH="0" baseline="0" noProof="0" dirty="0">
                <a:ln>
                  <a:noFill/>
                </a:ln>
                <a:solidFill>
                  <a:srgbClr val="0070C0"/>
                </a:solidFill>
                <a:effectLst/>
                <a:uLnTx/>
                <a:uFillTx/>
                <a:latin typeface="Calibri"/>
                <a:ea typeface="MS PGothic" panose="020B0600070205080204" pitchFamily="34" charset="-128"/>
                <a:cs typeface="+mj-cs"/>
              </a:rPr>
            </a:br>
            <a:br>
              <a:rPr kumimoji="0" lang="en-US" altLang="en-US" sz="2800" b="1" i="0" u="none" strike="noStrike" kern="1200" cap="none" spc="0" normalizeH="0" baseline="0" noProof="0" dirty="0">
                <a:ln>
                  <a:noFill/>
                </a:ln>
                <a:solidFill>
                  <a:srgbClr val="0070C0"/>
                </a:solidFill>
                <a:effectLst/>
                <a:uLnTx/>
                <a:uFillTx/>
                <a:latin typeface="Calibri"/>
                <a:ea typeface="MS PGothic" panose="020B0600070205080204" pitchFamily="34" charset="-128"/>
                <a:cs typeface="+mj-cs"/>
              </a:rPr>
            </a:br>
            <a:r>
              <a:rPr kumimoji="0" lang="en-US" altLang="en-US" sz="2400" i="0" u="none" strike="noStrike" kern="1200" cap="none" spc="0" normalizeH="0" baseline="0" noProof="0" dirty="0">
                <a:ln>
                  <a:noFill/>
                </a:ln>
                <a:effectLst/>
                <a:uLnTx/>
                <a:uFillTx/>
                <a:latin typeface="Calibri"/>
                <a:ea typeface="MS PGothic" panose="020B0600070205080204" pitchFamily="34" charset="-128"/>
                <a:cs typeface="+mj-cs"/>
              </a:rPr>
              <a:t>Paul M Ridker, Lei </a:t>
            </a:r>
            <a:r>
              <a:rPr kumimoji="0" lang="en-US" altLang="en-US" sz="2400" i="0" u="none" strike="noStrike" kern="1200" cap="none" spc="0" normalizeH="0" baseline="0" noProof="0" dirty="0" err="1">
                <a:ln>
                  <a:noFill/>
                </a:ln>
                <a:effectLst/>
                <a:uLnTx/>
                <a:uFillTx/>
                <a:latin typeface="Calibri"/>
                <a:ea typeface="MS PGothic" panose="020B0600070205080204" pitchFamily="34" charset="-128"/>
                <a:cs typeface="+mj-cs"/>
              </a:rPr>
              <a:t>Lei</a:t>
            </a:r>
            <a:r>
              <a:rPr kumimoji="0" lang="en-US" altLang="en-US" sz="2400" i="0" u="none" strike="noStrike" kern="1200" cap="none" spc="0" normalizeH="0" baseline="0" noProof="0" dirty="0">
                <a:ln>
                  <a:noFill/>
                </a:ln>
                <a:effectLst/>
                <a:uLnTx/>
                <a:uFillTx/>
                <a:latin typeface="Calibri"/>
                <a:ea typeface="MS PGothic" panose="020B0600070205080204" pitchFamily="34" charset="-128"/>
                <a:cs typeface="+mj-cs"/>
              </a:rPr>
              <a:t>, Louie MJ, Haddad T, Nicholls SJ, Lincoff AM, Libby P and Nissen SE on behalf of the CLEAR Outcomes Investigators</a:t>
            </a:r>
            <a:br>
              <a:rPr kumimoji="0" lang="en-US" altLang="en-US" sz="2400" i="0" u="none" strike="noStrike" kern="1200" cap="none" spc="0" normalizeH="0" baseline="0" noProof="0" dirty="0">
                <a:ln>
                  <a:noFill/>
                </a:ln>
                <a:effectLst/>
                <a:uLnTx/>
                <a:uFillTx/>
                <a:latin typeface="Calibri"/>
                <a:ea typeface="MS PGothic" panose="020B0600070205080204" pitchFamily="34" charset="-128"/>
                <a:cs typeface="+mj-cs"/>
              </a:rPr>
            </a:br>
            <a:endParaRPr lang="en-US" altLang="en-US" sz="2000" dirty="0"/>
          </a:p>
        </p:txBody>
      </p:sp>
      <p:cxnSp>
        <p:nvCxnSpPr>
          <p:cNvPr id="191493" name="Straight Connector 4">
            <a:extLst>
              <a:ext uri="{FF2B5EF4-FFF2-40B4-BE49-F238E27FC236}">
                <a16:creationId xmlns:a16="http://schemas.microsoft.com/office/drawing/2014/main" id="{EEE8923A-014D-434E-BDF2-B1AB17E09FC2}"/>
              </a:ext>
            </a:extLst>
          </p:cNvPr>
          <p:cNvCxnSpPr>
            <a:cxnSpLocks noChangeShapeType="1"/>
          </p:cNvCxnSpPr>
          <p:nvPr/>
        </p:nvCxnSpPr>
        <p:spPr bwMode="auto">
          <a:xfrm flipV="1">
            <a:off x="1849438" y="3731566"/>
            <a:ext cx="8528050" cy="38100"/>
          </a:xfrm>
          <a:prstGeom prst="line">
            <a:avLst/>
          </a:prstGeom>
          <a:noFill/>
          <a:ln w="28575" algn="ctr">
            <a:solidFill>
              <a:srgbClr val="000000"/>
            </a:solidFill>
            <a:miter lim="800000"/>
            <a:headEnd/>
            <a:tailEnd/>
          </a:ln>
          <a:extLst>
            <a:ext uri="{909E8E84-426E-40DD-AFC4-6F175D3DCCD1}">
              <a14:hiddenFill xmlns:a14="http://schemas.microsoft.com/office/drawing/2010/main">
                <a:noFill/>
              </a14:hiddenFill>
            </a:ext>
          </a:extLst>
        </p:spPr>
      </p:cxnSp>
      <p:pic>
        <p:nvPicPr>
          <p:cNvPr id="5" name="Picture 4">
            <a:extLst>
              <a:ext uri="{FF2B5EF4-FFF2-40B4-BE49-F238E27FC236}">
                <a16:creationId xmlns:a16="http://schemas.microsoft.com/office/drawing/2014/main" id="{5F0F72D9-A412-8264-F4E2-E40B09584F8B}"/>
              </a:ext>
            </a:extLst>
          </p:cNvPr>
          <p:cNvPicPr>
            <a:picLocks noChangeAspect="1"/>
          </p:cNvPicPr>
          <p:nvPr/>
        </p:nvPicPr>
        <p:blipFill>
          <a:blip r:embed="rId2"/>
          <a:stretch>
            <a:fillRect/>
          </a:stretch>
        </p:blipFill>
        <p:spPr>
          <a:xfrm>
            <a:off x="335359" y="5546786"/>
            <a:ext cx="3705673" cy="1214464"/>
          </a:xfrm>
          <a:prstGeom prst="rect">
            <a:avLst/>
          </a:prstGeom>
        </p:spPr>
      </p:pic>
    </p:spTree>
    <p:extLst>
      <p:ext uri="{BB962C8B-B14F-4D97-AF65-F5344CB8AC3E}">
        <p14:creationId xmlns:p14="http://schemas.microsoft.com/office/powerpoint/2010/main" val="16648447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BB121CC4-C18E-27DE-762A-E5165756F4F4}"/>
              </a:ext>
            </a:extLst>
          </p:cNvPr>
          <p:cNvGraphicFramePr>
            <a:graphicFrameLocks noGrp="1"/>
          </p:cNvGraphicFramePr>
          <p:nvPr>
            <p:extLst>
              <p:ext uri="{D42A27DB-BD31-4B8C-83A1-F6EECF244321}">
                <p14:modId xmlns:p14="http://schemas.microsoft.com/office/powerpoint/2010/main" val="4200092327"/>
              </p:ext>
            </p:extLst>
          </p:nvPr>
        </p:nvGraphicFramePr>
        <p:xfrm>
          <a:off x="1020934" y="1364974"/>
          <a:ext cx="10373725" cy="1962310"/>
        </p:xfrm>
        <a:graphic>
          <a:graphicData uri="http://schemas.openxmlformats.org/drawingml/2006/table">
            <a:tbl>
              <a:tblPr firstRow="1" bandRow="1">
                <a:tableStyleId>{5C22544A-7EE6-4342-B048-85BDC9FD1C3A}</a:tableStyleId>
              </a:tblPr>
              <a:tblGrid>
                <a:gridCol w="2074745">
                  <a:extLst>
                    <a:ext uri="{9D8B030D-6E8A-4147-A177-3AD203B41FA5}">
                      <a16:colId xmlns:a16="http://schemas.microsoft.com/office/drawing/2014/main" val="2355541782"/>
                    </a:ext>
                  </a:extLst>
                </a:gridCol>
                <a:gridCol w="2074745">
                  <a:extLst>
                    <a:ext uri="{9D8B030D-6E8A-4147-A177-3AD203B41FA5}">
                      <a16:colId xmlns:a16="http://schemas.microsoft.com/office/drawing/2014/main" val="3499721550"/>
                    </a:ext>
                  </a:extLst>
                </a:gridCol>
                <a:gridCol w="2074745">
                  <a:extLst>
                    <a:ext uri="{9D8B030D-6E8A-4147-A177-3AD203B41FA5}">
                      <a16:colId xmlns:a16="http://schemas.microsoft.com/office/drawing/2014/main" val="1631870966"/>
                    </a:ext>
                  </a:extLst>
                </a:gridCol>
                <a:gridCol w="2074745">
                  <a:extLst>
                    <a:ext uri="{9D8B030D-6E8A-4147-A177-3AD203B41FA5}">
                      <a16:colId xmlns:a16="http://schemas.microsoft.com/office/drawing/2014/main" val="259254104"/>
                    </a:ext>
                  </a:extLst>
                </a:gridCol>
                <a:gridCol w="2074745">
                  <a:extLst>
                    <a:ext uri="{9D8B030D-6E8A-4147-A177-3AD203B41FA5}">
                      <a16:colId xmlns:a16="http://schemas.microsoft.com/office/drawing/2014/main" val="3842131378"/>
                    </a:ext>
                  </a:extLst>
                </a:gridCol>
              </a:tblGrid>
              <a:tr h="447755">
                <a:tc>
                  <a:txBody>
                    <a:bodyPr/>
                    <a:lstStyle/>
                    <a:p>
                      <a:endParaRPr lang="en-US" dirty="0"/>
                    </a:p>
                  </a:txBody>
                  <a:tcPr/>
                </a:tc>
                <a:tc>
                  <a:txBody>
                    <a:bodyPr/>
                    <a:lstStyle/>
                    <a:p>
                      <a:pPr algn="ctr"/>
                      <a:r>
                        <a:rPr lang="en-US" dirty="0"/>
                        <a:t>Quartile 1</a:t>
                      </a:r>
                    </a:p>
                    <a:p>
                      <a:pPr algn="ctr"/>
                      <a:r>
                        <a:rPr lang="en-US" sz="1600" dirty="0"/>
                        <a:t>&lt;1.2 mg/L</a:t>
                      </a:r>
                    </a:p>
                  </a:txBody>
                  <a:tcPr/>
                </a:tc>
                <a:tc>
                  <a:txBody>
                    <a:bodyPr/>
                    <a:lstStyle/>
                    <a:p>
                      <a:pPr algn="ctr"/>
                      <a:r>
                        <a:rPr lang="en-US" dirty="0"/>
                        <a:t>Quartile 2</a:t>
                      </a:r>
                    </a:p>
                    <a:p>
                      <a:pPr algn="ctr"/>
                      <a:r>
                        <a:rPr lang="en-US" sz="1600" dirty="0"/>
                        <a:t>1.2-2.3 mg/L</a:t>
                      </a:r>
                    </a:p>
                  </a:txBody>
                  <a:tcPr/>
                </a:tc>
                <a:tc>
                  <a:txBody>
                    <a:bodyPr/>
                    <a:lstStyle/>
                    <a:p>
                      <a:pPr algn="ctr"/>
                      <a:r>
                        <a:rPr lang="en-US" dirty="0"/>
                        <a:t>Quartile 3 </a:t>
                      </a:r>
                    </a:p>
                    <a:p>
                      <a:pPr algn="ctr"/>
                      <a:r>
                        <a:rPr lang="en-US" sz="1600" dirty="0"/>
                        <a:t>2.3-4.5 mg/L</a:t>
                      </a:r>
                    </a:p>
                  </a:txBody>
                  <a:tcPr/>
                </a:tc>
                <a:tc>
                  <a:txBody>
                    <a:bodyPr/>
                    <a:lstStyle/>
                    <a:p>
                      <a:pPr algn="ctr"/>
                      <a:r>
                        <a:rPr lang="en-US" dirty="0"/>
                        <a:t>Quartile 4</a:t>
                      </a:r>
                    </a:p>
                    <a:p>
                      <a:pPr algn="ctr"/>
                      <a:r>
                        <a:rPr lang="en-US" sz="1600" dirty="0"/>
                        <a:t>&gt; 4.5 mg/L</a:t>
                      </a:r>
                    </a:p>
                  </a:txBody>
                  <a:tcPr/>
                </a:tc>
                <a:extLst>
                  <a:ext uri="{0D108BD9-81ED-4DB2-BD59-A6C34878D82A}">
                    <a16:rowId xmlns:a16="http://schemas.microsoft.com/office/drawing/2014/main" val="2552489488"/>
                  </a:ext>
                </a:extLst>
              </a:tr>
              <a:tr h="447755">
                <a:tc>
                  <a:txBody>
                    <a:bodyPr/>
                    <a:lstStyle/>
                    <a:p>
                      <a:r>
                        <a:rPr lang="en-US" b="1" dirty="0"/>
                        <a:t>   HR, adjusted*</a:t>
                      </a:r>
                    </a:p>
                  </a:txBody>
                  <a:tcPr/>
                </a:tc>
                <a:tc>
                  <a:txBody>
                    <a:bodyPr/>
                    <a:lstStyle/>
                    <a:p>
                      <a:pPr algn="ctr"/>
                      <a:r>
                        <a:rPr lang="en-US" sz="2400" b="1" dirty="0"/>
                        <a:t>1.0</a:t>
                      </a:r>
                    </a:p>
                  </a:txBody>
                  <a:tcPr/>
                </a:tc>
                <a:tc>
                  <a:txBody>
                    <a:bodyPr/>
                    <a:lstStyle/>
                    <a:p>
                      <a:pPr algn="ctr"/>
                      <a:r>
                        <a:rPr lang="en-US" sz="2400" b="1" dirty="0"/>
                        <a:t>1.33</a:t>
                      </a:r>
                    </a:p>
                  </a:txBody>
                  <a:tcPr/>
                </a:tc>
                <a:tc>
                  <a:txBody>
                    <a:bodyPr/>
                    <a:lstStyle/>
                    <a:p>
                      <a:pPr algn="ctr"/>
                      <a:r>
                        <a:rPr lang="en-US" sz="2400" b="1" dirty="0"/>
                        <a:t>1.70</a:t>
                      </a:r>
                    </a:p>
                  </a:txBody>
                  <a:tcPr/>
                </a:tc>
                <a:tc>
                  <a:txBody>
                    <a:bodyPr/>
                    <a:lstStyle/>
                    <a:p>
                      <a:pPr algn="ctr"/>
                      <a:r>
                        <a:rPr lang="en-US" sz="2400" b="1" dirty="0"/>
                        <a:t>2.21</a:t>
                      </a:r>
                    </a:p>
                  </a:txBody>
                  <a:tcPr/>
                </a:tc>
                <a:extLst>
                  <a:ext uri="{0D108BD9-81ED-4DB2-BD59-A6C34878D82A}">
                    <a16:rowId xmlns:a16="http://schemas.microsoft.com/office/drawing/2014/main" val="2939728633"/>
                  </a:ext>
                </a:extLst>
              </a:tr>
              <a:tr h="447755">
                <a:tc>
                  <a:txBody>
                    <a:bodyPr/>
                    <a:lstStyle/>
                    <a:p>
                      <a:r>
                        <a:rPr lang="en-US" b="1" dirty="0"/>
                        <a:t>   95% CI</a:t>
                      </a:r>
                    </a:p>
                  </a:txBody>
                  <a:tcPr/>
                </a:tc>
                <a:tc>
                  <a:txBody>
                    <a:bodyPr/>
                    <a:lstStyle/>
                    <a:p>
                      <a:pPr algn="ctr"/>
                      <a:r>
                        <a:rPr lang="en-US" b="1" dirty="0"/>
                        <a:t>Referent</a:t>
                      </a:r>
                    </a:p>
                  </a:txBody>
                  <a:tcPr/>
                </a:tc>
                <a:tc>
                  <a:txBody>
                    <a:bodyPr/>
                    <a:lstStyle/>
                    <a:p>
                      <a:pPr algn="ctr"/>
                      <a:r>
                        <a:rPr lang="en-US" b="1" dirty="0"/>
                        <a:t>1.06 – 1.66</a:t>
                      </a:r>
                    </a:p>
                  </a:txBody>
                  <a:tcPr/>
                </a:tc>
                <a:tc>
                  <a:txBody>
                    <a:bodyPr/>
                    <a:lstStyle/>
                    <a:p>
                      <a:pPr algn="ctr"/>
                      <a:r>
                        <a:rPr lang="en-US" b="1" dirty="0"/>
                        <a:t>1.37 – 2.11</a:t>
                      </a:r>
                    </a:p>
                  </a:txBody>
                  <a:tcPr/>
                </a:tc>
                <a:tc>
                  <a:txBody>
                    <a:bodyPr/>
                    <a:lstStyle/>
                    <a:p>
                      <a:pPr algn="ctr"/>
                      <a:r>
                        <a:rPr lang="en-US" b="1" dirty="0"/>
                        <a:t>1.79 – 2.73</a:t>
                      </a:r>
                    </a:p>
                  </a:txBody>
                  <a:tcPr/>
                </a:tc>
                <a:extLst>
                  <a:ext uri="{0D108BD9-81ED-4DB2-BD59-A6C34878D82A}">
                    <a16:rowId xmlns:a16="http://schemas.microsoft.com/office/drawing/2014/main" val="1614737253"/>
                  </a:ext>
                </a:extLst>
              </a:tr>
              <a:tr h="447755">
                <a:tc>
                  <a:txBody>
                    <a:bodyPr/>
                    <a:lstStyle/>
                    <a:p>
                      <a:r>
                        <a:rPr lang="en-US" b="1" dirty="0"/>
                        <a:t>   P-value</a:t>
                      </a:r>
                    </a:p>
                  </a:txBody>
                  <a:tcPr/>
                </a:tc>
                <a:tc>
                  <a:txBody>
                    <a:bodyPr/>
                    <a:lstStyle/>
                    <a:p>
                      <a:pPr algn="ctr"/>
                      <a:r>
                        <a:rPr lang="en-US" b="1" dirty="0"/>
                        <a:t>Referent</a:t>
                      </a:r>
                    </a:p>
                  </a:txBody>
                  <a:tcPr/>
                </a:tc>
                <a:tc>
                  <a:txBody>
                    <a:bodyPr/>
                    <a:lstStyle/>
                    <a:p>
                      <a:pPr algn="ctr"/>
                      <a:r>
                        <a:rPr lang="en-US" b="1" dirty="0"/>
                        <a:t>0.01</a:t>
                      </a:r>
                    </a:p>
                  </a:txBody>
                  <a:tcPr/>
                </a:tc>
                <a:tc>
                  <a:txBody>
                    <a:bodyPr/>
                    <a:lstStyle/>
                    <a:p>
                      <a:pPr algn="ctr"/>
                      <a:r>
                        <a:rPr lang="en-US" b="1" dirty="0"/>
                        <a:t>&lt;0.0001</a:t>
                      </a:r>
                    </a:p>
                  </a:txBody>
                  <a:tcPr/>
                </a:tc>
                <a:tc>
                  <a:txBody>
                    <a:bodyPr/>
                    <a:lstStyle/>
                    <a:p>
                      <a:pPr algn="ctr"/>
                      <a:r>
                        <a:rPr lang="en-US" b="1" dirty="0"/>
                        <a:t>&lt; 0.0001</a:t>
                      </a:r>
                    </a:p>
                  </a:txBody>
                  <a:tcPr/>
                </a:tc>
                <a:extLst>
                  <a:ext uri="{0D108BD9-81ED-4DB2-BD59-A6C34878D82A}">
                    <a16:rowId xmlns:a16="http://schemas.microsoft.com/office/drawing/2014/main" val="2951818597"/>
                  </a:ext>
                </a:extLst>
              </a:tr>
            </a:tbl>
          </a:graphicData>
        </a:graphic>
      </p:graphicFrame>
      <p:graphicFrame>
        <p:nvGraphicFramePr>
          <p:cNvPr id="2" name="Table 1">
            <a:extLst>
              <a:ext uri="{FF2B5EF4-FFF2-40B4-BE49-F238E27FC236}">
                <a16:creationId xmlns:a16="http://schemas.microsoft.com/office/drawing/2014/main" id="{7AF7A0D1-21B1-1AE5-DB35-3B5D012860DD}"/>
              </a:ext>
            </a:extLst>
          </p:cNvPr>
          <p:cNvGraphicFramePr>
            <a:graphicFrameLocks noGrp="1"/>
          </p:cNvGraphicFramePr>
          <p:nvPr>
            <p:extLst>
              <p:ext uri="{D42A27DB-BD31-4B8C-83A1-F6EECF244321}">
                <p14:modId xmlns:p14="http://schemas.microsoft.com/office/powerpoint/2010/main" val="3449556469"/>
              </p:ext>
            </p:extLst>
          </p:nvPr>
        </p:nvGraphicFramePr>
        <p:xfrm>
          <a:off x="1031291" y="4262586"/>
          <a:ext cx="10373725" cy="1962310"/>
        </p:xfrm>
        <a:graphic>
          <a:graphicData uri="http://schemas.openxmlformats.org/drawingml/2006/table">
            <a:tbl>
              <a:tblPr firstRow="1" bandRow="1">
                <a:tableStyleId>{5C22544A-7EE6-4342-B048-85BDC9FD1C3A}</a:tableStyleId>
              </a:tblPr>
              <a:tblGrid>
                <a:gridCol w="2074745">
                  <a:extLst>
                    <a:ext uri="{9D8B030D-6E8A-4147-A177-3AD203B41FA5}">
                      <a16:colId xmlns:a16="http://schemas.microsoft.com/office/drawing/2014/main" val="2355541782"/>
                    </a:ext>
                  </a:extLst>
                </a:gridCol>
                <a:gridCol w="2074745">
                  <a:extLst>
                    <a:ext uri="{9D8B030D-6E8A-4147-A177-3AD203B41FA5}">
                      <a16:colId xmlns:a16="http://schemas.microsoft.com/office/drawing/2014/main" val="3499721550"/>
                    </a:ext>
                  </a:extLst>
                </a:gridCol>
                <a:gridCol w="2074745">
                  <a:extLst>
                    <a:ext uri="{9D8B030D-6E8A-4147-A177-3AD203B41FA5}">
                      <a16:colId xmlns:a16="http://schemas.microsoft.com/office/drawing/2014/main" val="1631870966"/>
                    </a:ext>
                  </a:extLst>
                </a:gridCol>
                <a:gridCol w="2074745">
                  <a:extLst>
                    <a:ext uri="{9D8B030D-6E8A-4147-A177-3AD203B41FA5}">
                      <a16:colId xmlns:a16="http://schemas.microsoft.com/office/drawing/2014/main" val="259254104"/>
                    </a:ext>
                  </a:extLst>
                </a:gridCol>
                <a:gridCol w="2074745">
                  <a:extLst>
                    <a:ext uri="{9D8B030D-6E8A-4147-A177-3AD203B41FA5}">
                      <a16:colId xmlns:a16="http://schemas.microsoft.com/office/drawing/2014/main" val="3842131378"/>
                    </a:ext>
                  </a:extLst>
                </a:gridCol>
              </a:tblGrid>
              <a:tr h="447755">
                <a:tc>
                  <a:txBody>
                    <a:bodyPr/>
                    <a:lstStyle/>
                    <a:p>
                      <a:endParaRPr lang="en-US" dirty="0"/>
                    </a:p>
                  </a:txBody>
                  <a:tcPr/>
                </a:tc>
                <a:tc>
                  <a:txBody>
                    <a:bodyPr/>
                    <a:lstStyle/>
                    <a:p>
                      <a:pPr algn="ctr"/>
                      <a:r>
                        <a:rPr lang="en-US" dirty="0"/>
                        <a:t>Quartile 1</a:t>
                      </a:r>
                    </a:p>
                    <a:p>
                      <a:pPr algn="ctr"/>
                      <a:r>
                        <a:rPr lang="en-US" sz="1600" dirty="0"/>
                        <a:t>&lt; 115 mg/dL</a:t>
                      </a:r>
                    </a:p>
                  </a:txBody>
                  <a:tcPr/>
                </a:tc>
                <a:tc>
                  <a:txBody>
                    <a:bodyPr/>
                    <a:lstStyle/>
                    <a:p>
                      <a:pPr algn="ctr"/>
                      <a:r>
                        <a:rPr lang="en-US" dirty="0"/>
                        <a:t>Quartile 2</a:t>
                      </a:r>
                    </a:p>
                    <a:p>
                      <a:pPr algn="ctr"/>
                      <a:r>
                        <a:rPr lang="en-US" sz="1600" dirty="0"/>
                        <a:t>115-135 mg/dL</a:t>
                      </a:r>
                    </a:p>
                  </a:txBody>
                  <a:tcPr/>
                </a:tc>
                <a:tc>
                  <a:txBody>
                    <a:bodyPr/>
                    <a:lstStyle/>
                    <a:p>
                      <a:pPr algn="ctr"/>
                      <a:r>
                        <a:rPr lang="en-US" dirty="0"/>
                        <a:t>Quartile 3</a:t>
                      </a:r>
                    </a:p>
                    <a:p>
                      <a:pPr algn="ctr"/>
                      <a:r>
                        <a:rPr lang="en-US" sz="1600" dirty="0"/>
                        <a:t>135-159 mg/dL </a:t>
                      </a:r>
                    </a:p>
                  </a:txBody>
                  <a:tcPr/>
                </a:tc>
                <a:tc>
                  <a:txBody>
                    <a:bodyPr/>
                    <a:lstStyle/>
                    <a:p>
                      <a:pPr algn="ctr"/>
                      <a:r>
                        <a:rPr lang="en-US" dirty="0"/>
                        <a:t>Quartile 4</a:t>
                      </a:r>
                    </a:p>
                    <a:p>
                      <a:pPr algn="ctr"/>
                      <a:r>
                        <a:rPr lang="en-US" sz="1600" dirty="0"/>
                        <a:t>&gt; 159 mg/dL</a:t>
                      </a:r>
                    </a:p>
                  </a:txBody>
                  <a:tcPr/>
                </a:tc>
                <a:extLst>
                  <a:ext uri="{0D108BD9-81ED-4DB2-BD59-A6C34878D82A}">
                    <a16:rowId xmlns:a16="http://schemas.microsoft.com/office/drawing/2014/main" val="2552489488"/>
                  </a:ext>
                </a:extLst>
              </a:tr>
              <a:tr h="447755">
                <a:tc>
                  <a:txBody>
                    <a:bodyPr/>
                    <a:lstStyle/>
                    <a:p>
                      <a:r>
                        <a:rPr lang="en-US" b="1" dirty="0"/>
                        <a:t>   HR, adjusted*</a:t>
                      </a:r>
                    </a:p>
                  </a:txBody>
                  <a:tcPr/>
                </a:tc>
                <a:tc>
                  <a:txBody>
                    <a:bodyPr/>
                    <a:lstStyle/>
                    <a:p>
                      <a:pPr algn="ctr"/>
                      <a:r>
                        <a:rPr lang="en-US" sz="2400" b="1" dirty="0"/>
                        <a:t>1.0</a:t>
                      </a:r>
                    </a:p>
                  </a:txBody>
                  <a:tcPr/>
                </a:tc>
                <a:tc>
                  <a:txBody>
                    <a:bodyPr/>
                    <a:lstStyle/>
                    <a:p>
                      <a:pPr algn="ctr"/>
                      <a:r>
                        <a:rPr lang="en-US" sz="2400" b="1" dirty="0"/>
                        <a:t>0.93</a:t>
                      </a:r>
                    </a:p>
                  </a:txBody>
                  <a:tcPr/>
                </a:tc>
                <a:tc>
                  <a:txBody>
                    <a:bodyPr/>
                    <a:lstStyle/>
                    <a:p>
                      <a:pPr algn="ctr"/>
                      <a:r>
                        <a:rPr lang="en-US" sz="2400" b="1" dirty="0"/>
                        <a:t>0.98</a:t>
                      </a:r>
                    </a:p>
                  </a:txBody>
                  <a:tcPr/>
                </a:tc>
                <a:tc>
                  <a:txBody>
                    <a:bodyPr/>
                    <a:lstStyle/>
                    <a:p>
                      <a:pPr algn="ctr"/>
                      <a:r>
                        <a:rPr lang="en-US" sz="2400" b="1" dirty="0"/>
                        <a:t>0.95</a:t>
                      </a:r>
                    </a:p>
                  </a:txBody>
                  <a:tcPr/>
                </a:tc>
                <a:extLst>
                  <a:ext uri="{0D108BD9-81ED-4DB2-BD59-A6C34878D82A}">
                    <a16:rowId xmlns:a16="http://schemas.microsoft.com/office/drawing/2014/main" val="2939728633"/>
                  </a:ext>
                </a:extLst>
              </a:tr>
              <a:tr h="447755">
                <a:tc>
                  <a:txBody>
                    <a:bodyPr/>
                    <a:lstStyle/>
                    <a:p>
                      <a:r>
                        <a:rPr lang="en-US" b="1" dirty="0"/>
                        <a:t>   95% CI</a:t>
                      </a:r>
                    </a:p>
                  </a:txBody>
                  <a:tcPr/>
                </a:tc>
                <a:tc>
                  <a:txBody>
                    <a:bodyPr/>
                    <a:lstStyle/>
                    <a:p>
                      <a:pPr algn="ctr"/>
                      <a:r>
                        <a:rPr lang="en-US" b="1" dirty="0"/>
                        <a:t>referent</a:t>
                      </a:r>
                    </a:p>
                  </a:txBody>
                  <a:tcPr/>
                </a:tc>
                <a:tc>
                  <a:txBody>
                    <a:bodyPr/>
                    <a:lstStyle/>
                    <a:p>
                      <a:pPr algn="ctr"/>
                      <a:r>
                        <a:rPr lang="en-US" b="1" dirty="0"/>
                        <a:t>0.77 – 1.12</a:t>
                      </a:r>
                    </a:p>
                  </a:txBody>
                  <a:tcPr/>
                </a:tc>
                <a:tc>
                  <a:txBody>
                    <a:bodyPr/>
                    <a:lstStyle/>
                    <a:p>
                      <a:pPr algn="ctr"/>
                      <a:r>
                        <a:rPr lang="en-US" b="1" dirty="0"/>
                        <a:t>0.81 – 1.18</a:t>
                      </a:r>
                    </a:p>
                  </a:txBody>
                  <a:tcPr/>
                </a:tc>
                <a:tc>
                  <a:txBody>
                    <a:bodyPr/>
                    <a:lstStyle/>
                    <a:p>
                      <a:pPr algn="ctr"/>
                      <a:r>
                        <a:rPr lang="en-US" b="1" dirty="0"/>
                        <a:t>0.78 – 1.16</a:t>
                      </a:r>
                    </a:p>
                  </a:txBody>
                  <a:tcPr/>
                </a:tc>
                <a:extLst>
                  <a:ext uri="{0D108BD9-81ED-4DB2-BD59-A6C34878D82A}">
                    <a16:rowId xmlns:a16="http://schemas.microsoft.com/office/drawing/2014/main" val="1614737253"/>
                  </a:ext>
                </a:extLst>
              </a:tr>
              <a:tr h="447755">
                <a:tc>
                  <a:txBody>
                    <a:bodyPr/>
                    <a:lstStyle/>
                    <a:p>
                      <a:r>
                        <a:rPr lang="en-US" b="1" dirty="0"/>
                        <a:t>   P-value</a:t>
                      </a:r>
                    </a:p>
                  </a:txBody>
                  <a:tcPr/>
                </a:tc>
                <a:tc>
                  <a:txBody>
                    <a:bodyPr/>
                    <a:lstStyle/>
                    <a:p>
                      <a:pPr algn="ctr"/>
                      <a:r>
                        <a:rPr lang="en-US" b="1" dirty="0"/>
                        <a:t>referent</a:t>
                      </a:r>
                    </a:p>
                  </a:txBody>
                  <a:tcPr/>
                </a:tc>
                <a:tc>
                  <a:txBody>
                    <a:bodyPr/>
                    <a:lstStyle/>
                    <a:p>
                      <a:pPr algn="ctr"/>
                      <a:r>
                        <a:rPr lang="en-US" b="1" dirty="0"/>
                        <a:t>0.42</a:t>
                      </a:r>
                    </a:p>
                  </a:txBody>
                  <a:tcPr/>
                </a:tc>
                <a:tc>
                  <a:txBody>
                    <a:bodyPr/>
                    <a:lstStyle/>
                    <a:p>
                      <a:pPr algn="ctr"/>
                      <a:r>
                        <a:rPr lang="en-US" b="1" dirty="0"/>
                        <a:t>0.79</a:t>
                      </a:r>
                    </a:p>
                  </a:txBody>
                  <a:tcPr/>
                </a:tc>
                <a:tc>
                  <a:txBody>
                    <a:bodyPr/>
                    <a:lstStyle/>
                    <a:p>
                      <a:pPr algn="ctr"/>
                      <a:r>
                        <a:rPr lang="en-US" b="1" dirty="0"/>
                        <a:t>0.60</a:t>
                      </a:r>
                    </a:p>
                  </a:txBody>
                  <a:tcPr/>
                </a:tc>
                <a:extLst>
                  <a:ext uri="{0D108BD9-81ED-4DB2-BD59-A6C34878D82A}">
                    <a16:rowId xmlns:a16="http://schemas.microsoft.com/office/drawing/2014/main" val="2951818597"/>
                  </a:ext>
                </a:extLst>
              </a:tr>
            </a:tbl>
          </a:graphicData>
        </a:graphic>
      </p:graphicFrame>
      <p:sp>
        <p:nvSpPr>
          <p:cNvPr id="8" name="TextBox 7">
            <a:extLst>
              <a:ext uri="{FF2B5EF4-FFF2-40B4-BE49-F238E27FC236}">
                <a16:creationId xmlns:a16="http://schemas.microsoft.com/office/drawing/2014/main" id="{F6FF4EA0-B229-AF25-5085-4678052B870F}"/>
              </a:ext>
            </a:extLst>
          </p:cNvPr>
          <p:cNvSpPr txBox="1"/>
          <p:nvPr/>
        </p:nvSpPr>
        <p:spPr>
          <a:xfrm>
            <a:off x="2991776" y="760346"/>
            <a:ext cx="7368466" cy="52322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Calibri"/>
                <a:ea typeface="+mn-ea"/>
                <a:cs typeface="Arial"/>
              </a:rPr>
              <a:t>Residual Inflammatory Risk (Quartiles of </a:t>
            </a:r>
            <a:r>
              <a:rPr kumimoji="0" lang="en-US" sz="2800" b="0" i="0" u="none" strike="noStrike" kern="1200" cap="none" spc="0" normalizeH="0" baseline="0" noProof="0" dirty="0" err="1">
                <a:ln>
                  <a:noFill/>
                </a:ln>
                <a:solidFill>
                  <a:srgbClr val="000000"/>
                </a:solidFill>
                <a:effectLst/>
                <a:uLnTx/>
                <a:uFillTx/>
                <a:latin typeface="Calibri"/>
                <a:ea typeface="+mn-ea"/>
                <a:cs typeface="Arial"/>
              </a:rPr>
              <a:t>hsCRP</a:t>
            </a:r>
            <a:r>
              <a:rPr kumimoji="0" lang="en-US" sz="2800" b="0" i="0" u="none" strike="noStrike" kern="1200" cap="none" spc="0" normalizeH="0" baseline="0" noProof="0" dirty="0">
                <a:ln>
                  <a:noFill/>
                </a:ln>
                <a:solidFill>
                  <a:srgbClr val="000000"/>
                </a:solidFill>
                <a:effectLst/>
                <a:uLnTx/>
                <a:uFillTx/>
                <a:latin typeface="Calibri"/>
                <a:ea typeface="+mn-ea"/>
                <a:cs typeface="Arial"/>
              </a:rPr>
              <a:t>)</a:t>
            </a:r>
          </a:p>
        </p:txBody>
      </p:sp>
      <p:sp>
        <p:nvSpPr>
          <p:cNvPr id="9" name="TextBox 8">
            <a:extLst>
              <a:ext uri="{FF2B5EF4-FFF2-40B4-BE49-F238E27FC236}">
                <a16:creationId xmlns:a16="http://schemas.microsoft.com/office/drawing/2014/main" id="{F0505ADA-C1AC-E5FB-1B29-CCDE6C59E8BF}"/>
              </a:ext>
            </a:extLst>
          </p:cNvPr>
          <p:cNvSpPr txBox="1"/>
          <p:nvPr/>
        </p:nvSpPr>
        <p:spPr>
          <a:xfrm>
            <a:off x="3297313" y="3558301"/>
            <a:ext cx="7678446" cy="52322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Calibri"/>
                <a:ea typeface="+mn-ea"/>
                <a:cs typeface="Arial"/>
              </a:rPr>
              <a:t>Residual Cholesterol Risk (Quartiles of LDL-C)</a:t>
            </a:r>
          </a:p>
        </p:txBody>
      </p:sp>
      <p:sp>
        <p:nvSpPr>
          <p:cNvPr id="11" name="TextBox 10">
            <a:extLst>
              <a:ext uri="{FF2B5EF4-FFF2-40B4-BE49-F238E27FC236}">
                <a16:creationId xmlns:a16="http://schemas.microsoft.com/office/drawing/2014/main" id="{59B67FA4-6CA0-6AD3-ADF1-C5CC328DE8F4}"/>
              </a:ext>
            </a:extLst>
          </p:cNvPr>
          <p:cNvSpPr txBox="1"/>
          <p:nvPr/>
        </p:nvSpPr>
        <p:spPr>
          <a:xfrm>
            <a:off x="675712" y="6459243"/>
            <a:ext cx="11425561" cy="33855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Calibri"/>
                <a:ea typeface="+mn-ea"/>
                <a:cs typeface="Arial"/>
              </a:rPr>
              <a:t>* adjusted for age, gender, body mass index, smoking, blood pressure, prior history of CVD, and randomized treatment assignment</a:t>
            </a:r>
          </a:p>
        </p:txBody>
      </p:sp>
      <p:sp>
        <p:nvSpPr>
          <p:cNvPr id="4" name="TextBox 3">
            <a:extLst>
              <a:ext uri="{FF2B5EF4-FFF2-40B4-BE49-F238E27FC236}">
                <a16:creationId xmlns:a16="http://schemas.microsoft.com/office/drawing/2014/main" id="{E01BC00F-5401-7088-D82E-A04D2B637756}"/>
              </a:ext>
            </a:extLst>
          </p:cNvPr>
          <p:cNvSpPr txBox="1"/>
          <p:nvPr/>
        </p:nvSpPr>
        <p:spPr>
          <a:xfrm>
            <a:off x="398571" y="68265"/>
            <a:ext cx="11963531" cy="58477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a:ln>
                  <a:noFill/>
                </a:ln>
                <a:solidFill>
                  <a:srgbClr val="4F81BD"/>
                </a:solidFill>
                <a:effectLst/>
                <a:uLnTx/>
                <a:uFillTx/>
                <a:latin typeface="Calibri"/>
                <a:ea typeface="+mn-ea"/>
                <a:cs typeface="Arial"/>
              </a:rPr>
              <a:t>Results – III  </a:t>
            </a:r>
            <a:r>
              <a:rPr kumimoji="0" lang="en-US" sz="2400" b="1" i="0" u="none" strike="noStrike" kern="0" cap="none" spc="0" normalizeH="0" baseline="0" noProof="0" dirty="0">
                <a:ln>
                  <a:noFill/>
                </a:ln>
                <a:solidFill>
                  <a:srgbClr val="4F81BD"/>
                </a:solidFill>
                <a:effectLst/>
                <a:uLnTx/>
                <a:uFillTx/>
                <a:latin typeface="Calibri"/>
                <a:ea typeface="+mn-ea"/>
                <a:cs typeface="Arial"/>
              </a:rPr>
              <a:t>Hazard Ratios for </a:t>
            </a:r>
            <a:r>
              <a:rPr lang="en-US" sz="2400" b="1" u="sng" kern="0" dirty="0">
                <a:solidFill>
                  <a:srgbClr val="4F81BD"/>
                </a:solidFill>
                <a:latin typeface="Calibri"/>
                <a:cs typeface="Arial"/>
              </a:rPr>
              <a:t>Total Mortality</a:t>
            </a:r>
            <a:r>
              <a:rPr kumimoji="0" lang="en-US" sz="2400" b="1" i="0" u="sng" strike="noStrike" kern="0" cap="none" spc="0" normalizeH="0" baseline="0" noProof="0" dirty="0">
                <a:ln>
                  <a:noFill/>
                </a:ln>
                <a:solidFill>
                  <a:srgbClr val="4F81BD"/>
                </a:solidFill>
                <a:effectLst/>
                <a:uLnTx/>
                <a:uFillTx/>
                <a:latin typeface="Calibri"/>
                <a:ea typeface="+mn-ea"/>
                <a:cs typeface="Arial"/>
              </a:rPr>
              <a:t> </a:t>
            </a:r>
            <a:r>
              <a:rPr kumimoji="0" lang="en-US" sz="2400" b="1" i="0" u="none" strike="noStrike" kern="0" cap="none" spc="0" normalizeH="0" baseline="0" noProof="0" dirty="0">
                <a:ln>
                  <a:noFill/>
                </a:ln>
                <a:solidFill>
                  <a:srgbClr val="4F81BD"/>
                </a:solidFill>
                <a:effectLst/>
                <a:uLnTx/>
                <a:uFillTx/>
                <a:latin typeface="Calibri"/>
                <a:ea typeface="+mn-ea"/>
                <a:cs typeface="Arial"/>
              </a:rPr>
              <a:t>Among 13,970 Statin-Intolerant Patients </a:t>
            </a:r>
          </a:p>
        </p:txBody>
      </p:sp>
      <p:sp>
        <p:nvSpPr>
          <p:cNvPr id="6" name="Rectangle 5">
            <a:extLst>
              <a:ext uri="{FF2B5EF4-FFF2-40B4-BE49-F238E27FC236}">
                <a16:creationId xmlns:a16="http://schemas.microsoft.com/office/drawing/2014/main" id="{35484045-D2D6-F79D-7454-B3E3CC66ECF6}"/>
              </a:ext>
            </a:extLst>
          </p:cNvPr>
          <p:cNvSpPr/>
          <p:nvPr/>
        </p:nvSpPr>
        <p:spPr>
          <a:xfrm>
            <a:off x="5641675" y="2889853"/>
            <a:ext cx="5469148" cy="39681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ea typeface="+mn-ea"/>
              <a:cs typeface="Arial"/>
            </a:endParaRPr>
          </a:p>
        </p:txBody>
      </p:sp>
    </p:spTree>
    <p:extLst>
      <p:ext uri="{BB962C8B-B14F-4D97-AF65-F5344CB8AC3E}">
        <p14:creationId xmlns:p14="http://schemas.microsoft.com/office/powerpoint/2010/main" val="1471017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01BC00F-5401-7088-D82E-A04D2B637756}"/>
              </a:ext>
            </a:extLst>
          </p:cNvPr>
          <p:cNvSpPr txBox="1"/>
          <p:nvPr/>
        </p:nvSpPr>
        <p:spPr>
          <a:xfrm>
            <a:off x="636428" y="206286"/>
            <a:ext cx="11230960" cy="58477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a:ln>
                  <a:noFill/>
                </a:ln>
                <a:solidFill>
                  <a:srgbClr val="4F81BD"/>
                </a:solidFill>
                <a:effectLst/>
                <a:uLnTx/>
                <a:uFillTx/>
                <a:latin typeface="Calibri"/>
                <a:ea typeface="+mn-ea"/>
                <a:cs typeface="Arial"/>
              </a:rPr>
              <a:t>Results – VI  </a:t>
            </a:r>
            <a:r>
              <a:rPr kumimoji="0" lang="en-US" sz="2400" b="1" i="0" u="none" strike="noStrike" kern="0" cap="none" spc="0" normalizeH="0" baseline="0" noProof="0" dirty="0">
                <a:ln>
                  <a:noFill/>
                </a:ln>
                <a:solidFill>
                  <a:srgbClr val="4F81BD"/>
                </a:solidFill>
                <a:effectLst/>
                <a:uLnTx/>
                <a:uFillTx/>
                <a:latin typeface="Calibri"/>
                <a:ea typeface="+mn-ea"/>
                <a:cs typeface="Arial"/>
              </a:rPr>
              <a:t>Similar E</a:t>
            </a:r>
            <a:r>
              <a:rPr lang="en-US" sz="2400" b="1" kern="0" dirty="0" err="1">
                <a:solidFill>
                  <a:srgbClr val="4F81BD"/>
                </a:solidFill>
                <a:latin typeface="Calibri"/>
                <a:cs typeface="Arial"/>
              </a:rPr>
              <a:t>fficacy</a:t>
            </a:r>
            <a:r>
              <a:rPr lang="en-US" sz="2400" b="1" kern="0" dirty="0">
                <a:solidFill>
                  <a:srgbClr val="4F81BD"/>
                </a:solidFill>
                <a:latin typeface="Calibri"/>
                <a:cs typeface="Arial"/>
              </a:rPr>
              <a:t> of </a:t>
            </a:r>
            <a:r>
              <a:rPr lang="en-US" sz="2400" b="1" kern="0" dirty="0" err="1">
                <a:solidFill>
                  <a:srgbClr val="4F81BD"/>
                </a:solidFill>
                <a:latin typeface="Calibri"/>
                <a:cs typeface="Arial"/>
              </a:rPr>
              <a:t>Bempedoic</a:t>
            </a:r>
            <a:r>
              <a:rPr lang="en-US" sz="2400" b="1" kern="0" dirty="0">
                <a:solidFill>
                  <a:srgbClr val="4F81BD"/>
                </a:solidFill>
                <a:latin typeface="Calibri"/>
                <a:cs typeface="Arial"/>
              </a:rPr>
              <a:t> Acid Across </a:t>
            </a:r>
            <a:r>
              <a:rPr lang="en-US" sz="2400" b="1" kern="0" dirty="0" err="1">
                <a:solidFill>
                  <a:srgbClr val="4F81BD"/>
                </a:solidFill>
                <a:latin typeface="Calibri"/>
                <a:cs typeface="Arial"/>
              </a:rPr>
              <a:t>hsCRP</a:t>
            </a:r>
            <a:r>
              <a:rPr lang="en-US" sz="2400" b="1" kern="0" dirty="0">
                <a:solidFill>
                  <a:srgbClr val="4F81BD"/>
                </a:solidFill>
                <a:latin typeface="Calibri"/>
                <a:cs typeface="Arial"/>
              </a:rPr>
              <a:t> and LDLC Subgroups</a:t>
            </a:r>
            <a:endParaRPr kumimoji="0" lang="en-US" sz="2400" b="1" i="0" u="none" strike="noStrike" kern="0" cap="none" spc="0" normalizeH="0" baseline="0" noProof="0" dirty="0">
              <a:ln>
                <a:noFill/>
              </a:ln>
              <a:solidFill>
                <a:srgbClr val="4F81BD"/>
              </a:solidFill>
              <a:effectLst/>
              <a:uLnTx/>
              <a:uFillTx/>
              <a:latin typeface="Calibri"/>
              <a:ea typeface="+mn-ea"/>
              <a:cs typeface="Arial"/>
            </a:endParaRPr>
          </a:p>
        </p:txBody>
      </p:sp>
      <p:graphicFrame>
        <p:nvGraphicFramePr>
          <p:cNvPr id="7" name="Table 6">
            <a:extLst>
              <a:ext uri="{FF2B5EF4-FFF2-40B4-BE49-F238E27FC236}">
                <a16:creationId xmlns:a16="http://schemas.microsoft.com/office/drawing/2014/main" id="{F476AD5F-6BD5-D19B-C229-B4E46D848CB0}"/>
              </a:ext>
            </a:extLst>
          </p:cNvPr>
          <p:cNvGraphicFramePr>
            <a:graphicFrameLocks noGrp="1"/>
          </p:cNvGraphicFramePr>
          <p:nvPr>
            <p:extLst>
              <p:ext uri="{D42A27DB-BD31-4B8C-83A1-F6EECF244321}">
                <p14:modId xmlns:p14="http://schemas.microsoft.com/office/powerpoint/2010/main" val="2933374578"/>
              </p:ext>
            </p:extLst>
          </p:nvPr>
        </p:nvGraphicFramePr>
        <p:xfrm>
          <a:off x="1026543" y="1168238"/>
          <a:ext cx="10222300" cy="4723602"/>
        </p:xfrm>
        <a:graphic>
          <a:graphicData uri="http://schemas.openxmlformats.org/drawingml/2006/table">
            <a:tbl>
              <a:tblPr firstRow="1" bandRow="1">
                <a:tableStyleId>{5C22544A-7EE6-4342-B048-85BDC9FD1C3A}</a:tableStyleId>
              </a:tblPr>
              <a:tblGrid>
                <a:gridCol w="2044460">
                  <a:extLst>
                    <a:ext uri="{9D8B030D-6E8A-4147-A177-3AD203B41FA5}">
                      <a16:colId xmlns:a16="http://schemas.microsoft.com/office/drawing/2014/main" val="2491551808"/>
                    </a:ext>
                  </a:extLst>
                </a:gridCol>
                <a:gridCol w="2044460">
                  <a:extLst>
                    <a:ext uri="{9D8B030D-6E8A-4147-A177-3AD203B41FA5}">
                      <a16:colId xmlns:a16="http://schemas.microsoft.com/office/drawing/2014/main" val="907762956"/>
                    </a:ext>
                  </a:extLst>
                </a:gridCol>
                <a:gridCol w="2044460">
                  <a:extLst>
                    <a:ext uri="{9D8B030D-6E8A-4147-A177-3AD203B41FA5}">
                      <a16:colId xmlns:a16="http://schemas.microsoft.com/office/drawing/2014/main" val="1939122481"/>
                    </a:ext>
                  </a:extLst>
                </a:gridCol>
                <a:gridCol w="2044460">
                  <a:extLst>
                    <a:ext uri="{9D8B030D-6E8A-4147-A177-3AD203B41FA5}">
                      <a16:colId xmlns:a16="http://schemas.microsoft.com/office/drawing/2014/main" val="674671581"/>
                    </a:ext>
                  </a:extLst>
                </a:gridCol>
                <a:gridCol w="2044460">
                  <a:extLst>
                    <a:ext uri="{9D8B030D-6E8A-4147-A177-3AD203B41FA5}">
                      <a16:colId xmlns:a16="http://schemas.microsoft.com/office/drawing/2014/main" val="1262394520"/>
                    </a:ext>
                  </a:extLst>
                </a:gridCol>
              </a:tblGrid>
              <a:tr h="787267">
                <a:tc>
                  <a:txBody>
                    <a:bodyPr/>
                    <a:lstStyle/>
                    <a:p>
                      <a:pPr algn="ctr"/>
                      <a:r>
                        <a:rPr lang="en-US" sz="2000" dirty="0"/>
                        <a:t>Participant Group</a:t>
                      </a:r>
                    </a:p>
                  </a:txBody>
                  <a:tcPr/>
                </a:tc>
                <a:tc>
                  <a:txBody>
                    <a:bodyPr/>
                    <a:lstStyle/>
                    <a:p>
                      <a:pPr algn="ctr"/>
                      <a:r>
                        <a:rPr lang="en-US" sz="2000" dirty="0" err="1"/>
                        <a:t>Bempedoic</a:t>
                      </a:r>
                      <a:r>
                        <a:rPr lang="en-US" sz="2000" dirty="0"/>
                        <a:t> Acid</a:t>
                      </a:r>
                    </a:p>
                    <a:p>
                      <a:pPr algn="ctr"/>
                      <a:r>
                        <a:rPr lang="en-US" sz="2000" dirty="0"/>
                        <a:t>n/N (%)</a:t>
                      </a:r>
                    </a:p>
                  </a:txBody>
                  <a:tcPr/>
                </a:tc>
                <a:tc>
                  <a:txBody>
                    <a:bodyPr/>
                    <a:lstStyle/>
                    <a:p>
                      <a:pPr algn="ctr"/>
                      <a:r>
                        <a:rPr lang="en-US" sz="2000" dirty="0"/>
                        <a:t>Placebo</a:t>
                      </a:r>
                    </a:p>
                    <a:p>
                      <a:pPr algn="ctr"/>
                      <a:r>
                        <a:rPr lang="en-US" sz="2000" dirty="0"/>
                        <a:t>n/N (%)</a:t>
                      </a:r>
                    </a:p>
                  </a:txBody>
                  <a:tcPr/>
                </a:tc>
                <a:tc>
                  <a:txBody>
                    <a:bodyPr/>
                    <a:lstStyle/>
                    <a:p>
                      <a:pPr algn="ctr"/>
                      <a:r>
                        <a:rPr lang="en-US" sz="2000" dirty="0"/>
                        <a:t>HR</a:t>
                      </a:r>
                    </a:p>
                    <a:p>
                      <a:pPr algn="ctr"/>
                      <a:r>
                        <a:rPr lang="en-US" sz="2000" dirty="0"/>
                        <a:t>4-point MACE*</a:t>
                      </a:r>
                    </a:p>
                  </a:txBody>
                  <a:tcPr/>
                </a:tc>
                <a:tc>
                  <a:txBody>
                    <a:bodyPr/>
                    <a:lstStyle/>
                    <a:p>
                      <a:pPr algn="ctr"/>
                      <a:r>
                        <a:rPr lang="en-US" sz="2000" dirty="0"/>
                        <a:t>95% CI</a:t>
                      </a:r>
                    </a:p>
                  </a:txBody>
                  <a:tcPr/>
                </a:tc>
                <a:extLst>
                  <a:ext uri="{0D108BD9-81ED-4DB2-BD59-A6C34878D82A}">
                    <a16:rowId xmlns:a16="http://schemas.microsoft.com/office/drawing/2014/main" val="2910081032"/>
                  </a:ext>
                </a:extLst>
              </a:tr>
              <a:tr h="787267">
                <a:tc>
                  <a:txBody>
                    <a:bodyPr/>
                    <a:lstStyle/>
                    <a:p>
                      <a:pPr algn="l"/>
                      <a:r>
                        <a:rPr lang="en-US" sz="2000" b="0" dirty="0"/>
                        <a:t>Total Cohort</a:t>
                      </a:r>
                    </a:p>
                  </a:txBody>
                  <a:tcPr/>
                </a:tc>
                <a:tc>
                  <a:txBody>
                    <a:bodyPr/>
                    <a:lstStyle/>
                    <a:p>
                      <a:pPr algn="ctr"/>
                      <a:r>
                        <a:rPr lang="en-US" sz="2000" b="0" dirty="0"/>
                        <a:t>819/6992 (11.7%)</a:t>
                      </a:r>
                    </a:p>
                  </a:txBody>
                  <a:tcPr/>
                </a:tc>
                <a:tc>
                  <a:txBody>
                    <a:bodyPr/>
                    <a:lstStyle/>
                    <a:p>
                      <a:pPr algn="ctr"/>
                      <a:r>
                        <a:rPr lang="en-US" sz="2000" b="0" dirty="0"/>
                        <a:t>927/6978 (13.3%)</a:t>
                      </a:r>
                    </a:p>
                  </a:txBody>
                  <a:tcPr/>
                </a:tc>
                <a:tc>
                  <a:txBody>
                    <a:bodyPr/>
                    <a:lstStyle/>
                    <a:p>
                      <a:pPr algn="ctr"/>
                      <a:r>
                        <a:rPr lang="en-US" sz="2400" b="0" dirty="0"/>
                        <a:t>0.87</a:t>
                      </a:r>
                    </a:p>
                  </a:txBody>
                  <a:tcPr/>
                </a:tc>
                <a:tc>
                  <a:txBody>
                    <a:bodyPr/>
                    <a:lstStyle/>
                    <a:p>
                      <a:pPr algn="ctr"/>
                      <a:r>
                        <a:rPr lang="en-US" sz="2400" b="0" dirty="0"/>
                        <a:t>0.79-0.96</a:t>
                      </a:r>
                    </a:p>
                  </a:txBody>
                  <a:tcPr/>
                </a:tc>
                <a:extLst>
                  <a:ext uri="{0D108BD9-81ED-4DB2-BD59-A6C34878D82A}">
                    <a16:rowId xmlns:a16="http://schemas.microsoft.com/office/drawing/2014/main" val="1345072640"/>
                  </a:ext>
                </a:extLst>
              </a:tr>
              <a:tr h="787267">
                <a:tc>
                  <a:txBody>
                    <a:bodyPr/>
                    <a:lstStyle/>
                    <a:p>
                      <a:pPr algn="l"/>
                      <a:r>
                        <a:rPr lang="en-US" sz="2000" b="0" dirty="0" err="1"/>
                        <a:t>hsCRP</a:t>
                      </a:r>
                      <a:r>
                        <a:rPr lang="en-US" sz="2000" b="0" dirty="0"/>
                        <a:t> &lt; 2 mg/L</a:t>
                      </a:r>
                    </a:p>
                  </a:txBody>
                  <a:tcPr/>
                </a:tc>
                <a:tc>
                  <a:txBody>
                    <a:bodyPr/>
                    <a:lstStyle/>
                    <a:p>
                      <a:pPr algn="ctr"/>
                      <a:r>
                        <a:rPr lang="en-US" sz="2000" b="0" dirty="0"/>
                        <a:t>320/3070 (10.4%)</a:t>
                      </a:r>
                    </a:p>
                  </a:txBody>
                  <a:tcPr/>
                </a:tc>
                <a:tc>
                  <a:txBody>
                    <a:bodyPr/>
                    <a:lstStyle/>
                    <a:p>
                      <a:pPr algn="ctr"/>
                      <a:r>
                        <a:rPr lang="en-US" sz="2000" b="0" dirty="0"/>
                        <a:t>352/3071 (11.5%)</a:t>
                      </a:r>
                    </a:p>
                  </a:txBody>
                  <a:tcPr/>
                </a:tc>
                <a:tc>
                  <a:txBody>
                    <a:bodyPr/>
                    <a:lstStyle/>
                    <a:p>
                      <a:pPr algn="ctr"/>
                      <a:r>
                        <a:rPr lang="en-US" sz="2400" b="0" dirty="0"/>
                        <a:t>0.89</a:t>
                      </a:r>
                    </a:p>
                  </a:txBody>
                  <a:tcPr/>
                </a:tc>
                <a:tc>
                  <a:txBody>
                    <a:bodyPr/>
                    <a:lstStyle/>
                    <a:p>
                      <a:pPr algn="ctr"/>
                      <a:r>
                        <a:rPr lang="en-US" sz="2400" b="0" dirty="0"/>
                        <a:t>0.77-1.04</a:t>
                      </a:r>
                    </a:p>
                  </a:txBody>
                  <a:tcPr/>
                </a:tc>
                <a:extLst>
                  <a:ext uri="{0D108BD9-81ED-4DB2-BD59-A6C34878D82A}">
                    <a16:rowId xmlns:a16="http://schemas.microsoft.com/office/drawing/2014/main" val="722885070"/>
                  </a:ext>
                </a:extLst>
              </a:tr>
              <a:tr h="787267">
                <a:tc>
                  <a:txBody>
                    <a:bodyPr/>
                    <a:lstStyle/>
                    <a:p>
                      <a:pPr algn="l"/>
                      <a:r>
                        <a:rPr lang="en-US" sz="2000" b="0" dirty="0" err="1"/>
                        <a:t>hsCRP</a:t>
                      </a:r>
                      <a:r>
                        <a:rPr lang="en-US" sz="2000" b="0" dirty="0"/>
                        <a:t> </a:t>
                      </a:r>
                      <a:r>
                        <a:rPr lang="en-US" sz="2000" b="0" u="sng" dirty="0"/>
                        <a:t>&gt;</a:t>
                      </a:r>
                      <a:r>
                        <a:rPr lang="en-US" sz="2000" b="0" dirty="0"/>
                        <a:t> 2 mg/L</a:t>
                      </a:r>
                    </a:p>
                  </a:txBody>
                  <a:tcPr/>
                </a:tc>
                <a:tc>
                  <a:txBody>
                    <a:bodyPr/>
                    <a:lstStyle/>
                    <a:p>
                      <a:pPr algn="ctr"/>
                      <a:r>
                        <a:rPr lang="en-US" sz="2000" b="0" dirty="0"/>
                        <a:t>493/3847 (12.8%)</a:t>
                      </a:r>
                    </a:p>
                  </a:txBody>
                  <a:tcPr/>
                </a:tc>
                <a:tc>
                  <a:txBody>
                    <a:bodyPr/>
                    <a:lstStyle/>
                    <a:p>
                      <a:pPr algn="ctr"/>
                      <a:r>
                        <a:rPr lang="en-US" sz="2000" b="0" dirty="0"/>
                        <a:t>567/3840 (14.8%)</a:t>
                      </a:r>
                    </a:p>
                  </a:txBody>
                  <a:tcPr/>
                </a:tc>
                <a:tc>
                  <a:txBody>
                    <a:bodyPr/>
                    <a:lstStyle/>
                    <a:p>
                      <a:pPr algn="ctr"/>
                      <a:r>
                        <a:rPr lang="en-US" sz="2400" b="0" dirty="0"/>
                        <a:t>0.86</a:t>
                      </a:r>
                    </a:p>
                  </a:txBody>
                  <a:tcPr/>
                </a:tc>
                <a:tc>
                  <a:txBody>
                    <a:bodyPr/>
                    <a:lstStyle/>
                    <a:p>
                      <a:pPr algn="ctr"/>
                      <a:r>
                        <a:rPr lang="en-US" sz="2400" b="0" dirty="0"/>
                        <a:t>0.76-0.97</a:t>
                      </a:r>
                    </a:p>
                  </a:txBody>
                  <a:tcPr/>
                </a:tc>
                <a:extLst>
                  <a:ext uri="{0D108BD9-81ED-4DB2-BD59-A6C34878D82A}">
                    <a16:rowId xmlns:a16="http://schemas.microsoft.com/office/drawing/2014/main" val="3966906435"/>
                  </a:ext>
                </a:extLst>
              </a:tr>
              <a:tr h="787267">
                <a:tc>
                  <a:txBody>
                    <a:bodyPr/>
                    <a:lstStyle/>
                    <a:p>
                      <a:pPr algn="l"/>
                      <a:r>
                        <a:rPr lang="en-US" sz="2000" b="0" dirty="0"/>
                        <a:t>LDLC &lt; 130 mg/dL</a:t>
                      </a:r>
                    </a:p>
                  </a:txBody>
                  <a:tcPr/>
                </a:tc>
                <a:tc>
                  <a:txBody>
                    <a:bodyPr/>
                    <a:lstStyle/>
                    <a:p>
                      <a:pPr algn="ctr"/>
                      <a:r>
                        <a:rPr lang="en-US" sz="2000" b="0" dirty="0"/>
                        <a:t>351/3074 (11.4%)</a:t>
                      </a:r>
                    </a:p>
                  </a:txBody>
                  <a:tcPr/>
                </a:tc>
                <a:tc>
                  <a:txBody>
                    <a:bodyPr/>
                    <a:lstStyle/>
                    <a:p>
                      <a:pPr algn="ctr"/>
                      <a:r>
                        <a:rPr lang="en-US" sz="2000" b="0" dirty="0"/>
                        <a:t>396/3089 (12.8%)</a:t>
                      </a:r>
                    </a:p>
                  </a:txBody>
                  <a:tcPr/>
                </a:tc>
                <a:tc>
                  <a:txBody>
                    <a:bodyPr/>
                    <a:lstStyle/>
                    <a:p>
                      <a:pPr algn="ctr"/>
                      <a:r>
                        <a:rPr lang="en-US" sz="2400" b="0" dirty="0"/>
                        <a:t>0.88</a:t>
                      </a:r>
                    </a:p>
                  </a:txBody>
                  <a:tcPr/>
                </a:tc>
                <a:tc>
                  <a:txBody>
                    <a:bodyPr/>
                    <a:lstStyle/>
                    <a:p>
                      <a:pPr algn="ctr"/>
                      <a:r>
                        <a:rPr lang="en-US" sz="2400" b="0" dirty="0"/>
                        <a:t>0.76-1.02</a:t>
                      </a:r>
                    </a:p>
                  </a:txBody>
                  <a:tcPr/>
                </a:tc>
                <a:extLst>
                  <a:ext uri="{0D108BD9-81ED-4DB2-BD59-A6C34878D82A}">
                    <a16:rowId xmlns:a16="http://schemas.microsoft.com/office/drawing/2014/main" val="1824603423"/>
                  </a:ext>
                </a:extLst>
              </a:tr>
              <a:tr h="787267">
                <a:tc>
                  <a:txBody>
                    <a:bodyPr/>
                    <a:lstStyle/>
                    <a:p>
                      <a:pPr algn="l"/>
                      <a:r>
                        <a:rPr lang="en-US" sz="2000" b="0" dirty="0"/>
                        <a:t>LDLC </a:t>
                      </a:r>
                      <a:r>
                        <a:rPr lang="en-US" sz="2000" b="0" u="sng" dirty="0"/>
                        <a:t>&gt;</a:t>
                      </a:r>
                      <a:r>
                        <a:rPr lang="en-US" sz="2000" b="0" dirty="0"/>
                        <a:t> 130 mg/dL</a:t>
                      </a:r>
                    </a:p>
                  </a:txBody>
                  <a:tcPr/>
                </a:tc>
                <a:tc>
                  <a:txBody>
                    <a:bodyPr/>
                    <a:lstStyle/>
                    <a:p>
                      <a:pPr algn="ctr"/>
                      <a:r>
                        <a:rPr lang="en-US" sz="2000" b="0" dirty="0"/>
                        <a:t>468/3918 (11.9%)</a:t>
                      </a:r>
                    </a:p>
                  </a:txBody>
                  <a:tcPr/>
                </a:tc>
                <a:tc>
                  <a:txBody>
                    <a:bodyPr/>
                    <a:lstStyle/>
                    <a:p>
                      <a:pPr algn="ctr"/>
                      <a:r>
                        <a:rPr lang="en-US" sz="2000" b="0" dirty="0"/>
                        <a:t>51/3889 (13.7%)</a:t>
                      </a:r>
                    </a:p>
                  </a:txBody>
                  <a:tcPr/>
                </a:tc>
                <a:tc>
                  <a:txBody>
                    <a:bodyPr/>
                    <a:lstStyle/>
                    <a:p>
                      <a:pPr algn="ctr"/>
                      <a:r>
                        <a:rPr lang="en-US" sz="2400" b="0" dirty="0"/>
                        <a:t>0.86</a:t>
                      </a:r>
                    </a:p>
                  </a:txBody>
                  <a:tcPr/>
                </a:tc>
                <a:tc>
                  <a:txBody>
                    <a:bodyPr/>
                    <a:lstStyle/>
                    <a:p>
                      <a:pPr algn="ctr"/>
                      <a:r>
                        <a:rPr lang="en-US" sz="2400" b="0" dirty="0"/>
                        <a:t>0.76-0.98</a:t>
                      </a:r>
                    </a:p>
                  </a:txBody>
                  <a:tcPr/>
                </a:tc>
                <a:extLst>
                  <a:ext uri="{0D108BD9-81ED-4DB2-BD59-A6C34878D82A}">
                    <a16:rowId xmlns:a16="http://schemas.microsoft.com/office/drawing/2014/main" val="4278235565"/>
                  </a:ext>
                </a:extLst>
              </a:tr>
            </a:tbl>
          </a:graphicData>
        </a:graphic>
      </p:graphicFrame>
      <p:sp>
        <p:nvSpPr>
          <p:cNvPr id="10" name="Rectangle 9">
            <a:extLst>
              <a:ext uri="{FF2B5EF4-FFF2-40B4-BE49-F238E27FC236}">
                <a16:creationId xmlns:a16="http://schemas.microsoft.com/office/drawing/2014/main" id="{4B2FF902-7A30-8843-0053-A8DC10BE3C4F}"/>
              </a:ext>
            </a:extLst>
          </p:cNvPr>
          <p:cNvSpPr/>
          <p:nvPr/>
        </p:nvSpPr>
        <p:spPr>
          <a:xfrm>
            <a:off x="7617125" y="2035837"/>
            <a:ext cx="1224950" cy="3657597"/>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E22EE7A-CECB-E793-37DE-D9D29DC404D4}"/>
              </a:ext>
            </a:extLst>
          </p:cNvPr>
          <p:cNvSpPr txBox="1"/>
          <p:nvPr/>
        </p:nvSpPr>
        <p:spPr>
          <a:xfrm>
            <a:off x="534919" y="6219646"/>
            <a:ext cx="11143307" cy="369332"/>
          </a:xfrm>
          <a:prstGeom prst="rect">
            <a:avLst/>
          </a:prstGeom>
          <a:noFill/>
        </p:spPr>
        <p:txBody>
          <a:bodyPr wrap="none" rtlCol="0">
            <a:spAutoFit/>
          </a:bodyPr>
          <a:lstStyle/>
          <a:p>
            <a:r>
              <a:rPr lang="en-US" b="1" dirty="0"/>
              <a:t>* 4-point MACE: nonfatal myocardial infarction, nonfatal stroke, coronary revascularization, or cardiovascular death</a:t>
            </a:r>
          </a:p>
        </p:txBody>
      </p:sp>
    </p:spTree>
    <p:extLst>
      <p:ext uri="{BB962C8B-B14F-4D97-AF65-F5344CB8AC3E}">
        <p14:creationId xmlns:p14="http://schemas.microsoft.com/office/powerpoint/2010/main" val="37680120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B9C300D1-A107-E5AA-6F55-D0EE32E07D1B}"/>
              </a:ext>
            </a:extLst>
          </p:cNvPr>
          <p:cNvGrpSpPr/>
          <p:nvPr/>
        </p:nvGrpSpPr>
        <p:grpSpPr>
          <a:xfrm>
            <a:off x="3733742" y="402336"/>
            <a:ext cx="7324344" cy="3840480"/>
            <a:chOff x="1289304" y="292608"/>
            <a:chExt cx="7324344" cy="3840480"/>
          </a:xfrm>
        </p:grpSpPr>
        <p:graphicFrame>
          <p:nvGraphicFramePr>
            <p:cNvPr id="8" name="Object 7">
              <a:extLst>
                <a:ext uri="{FF2B5EF4-FFF2-40B4-BE49-F238E27FC236}">
                  <a16:creationId xmlns:a16="http://schemas.microsoft.com/office/drawing/2014/main" id="{906941FC-0F89-FD22-6818-4783D68CFFD4}"/>
                </a:ext>
              </a:extLst>
            </p:cNvPr>
            <p:cNvGraphicFramePr>
              <a:graphicFrameLocks noChangeAspect="1"/>
            </p:cNvGraphicFramePr>
            <p:nvPr/>
          </p:nvGraphicFramePr>
          <p:xfrm>
            <a:off x="1289304" y="304498"/>
            <a:ext cx="4889780" cy="3822645"/>
          </p:xfrm>
          <a:graphic>
            <a:graphicData uri="http://schemas.openxmlformats.org/presentationml/2006/ole">
              <mc:AlternateContent xmlns:mc="http://schemas.openxmlformats.org/markup-compatibility/2006">
                <mc:Choice xmlns:v="urn:schemas-microsoft-com:vml" Requires="v">
                  <p:oleObj name="Graph Sheet" r:id="rId2" imgW="3352680" imgH="2590560" progId="SPLUSGraphSheetFileType">
                    <p:embed/>
                  </p:oleObj>
                </mc:Choice>
                <mc:Fallback>
                  <p:oleObj name="Graph Sheet" r:id="rId2" imgW="3352680" imgH="2590560" progId="SPLUSGraphSheetFileType">
                    <p:embed/>
                    <p:pic>
                      <p:nvPicPr>
                        <p:cNvPr id="8" name="Object 7">
                          <a:extLst>
                            <a:ext uri="{FF2B5EF4-FFF2-40B4-BE49-F238E27FC236}">
                              <a16:creationId xmlns:a16="http://schemas.microsoft.com/office/drawing/2014/main" id="{906941FC-0F89-FD22-6818-4783D68CFFD4}"/>
                            </a:ext>
                          </a:extLst>
                        </p:cNvPr>
                        <p:cNvPicPr/>
                        <p:nvPr/>
                      </p:nvPicPr>
                      <p:blipFill>
                        <a:blip r:embed="rId3"/>
                        <a:stretch>
                          <a:fillRect/>
                        </a:stretch>
                      </p:blipFill>
                      <p:spPr>
                        <a:xfrm>
                          <a:off x="1289304" y="304498"/>
                          <a:ext cx="4889780" cy="3822645"/>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7B4E6E1C-76A1-99A2-035E-51A012574B72}"/>
                </a:ext>
              </a:extLst>
            </p:cNvPr>
            <p:cNvGraphicFramePr>
              <a:graphicFrameLocks noChangeAspect="1"/>
            </p:cNvGraphicFramePr>
            <p:nvPr/>
          </p:nvGraphicFramePr>
          <p:xfrm>
            <a:off x="3725722" y="292608"/>
            <a:ext cx="4887926" cy="3840480"/>
          </p:xfrm>
          <a:graphic>
            <a:graphicData uri="http://schemas.openxmlformats.org/presentationml/2006/ole">
              <mc:AlternateContent xmlns:mc="http://schemas.openxmlformats.org/markup-compatibility/2006">
                <mc:Choice xmlns:v="urn:schemas-microsoft-com:vml" Requires="v">
                  <p:oleObj name="Graph Sheet" r:id="rId4" imgW="3352680" imgH="2590560" progId="SPLUSGraphSheetFileType">
                    <p:embed/>
                  </p:oleObj>
                </mc:Choice>
                <mc:Fallback>
                  <p:oleObj name="Graph Sheet" r:id="rId4" imgW="3352680" imgH="2590560" progId="SPLUSGraphSheetFileType">
                    <p:embed/>
                    <p:pic>
                      <p:nvPicPr>
                        <p:cNvPr id="10" name="Object 9">
                          <a:extLst>
                            <a:ext uri="{FF2B5EF4-FFF2-40B4-BE49-F238E27FC236}">
                              <a16:creationId xmlns:a16="http://schemas.microsoft.com/office/drawing/2014/main" id="{7B4E6E1C-76A1-99A2-035E-51A012574B72}"/>
                            </a:ext>
                          </a:extLst>
                        </p:cNvPr>
                        <p:cNvPicPr/>
                        <p:nvPr/>
                      </p:nvPicPr>
                      <p:blipFill>
                        <a:blip r:embed="rId5"/>
                        <a:stretch>
                          <a:fillRect/>
                        </a:stretch>
                      </p:blipFill>
                      <p:spPr>
                        <a:xfrm>
                          <a:off x="3725722" y="292608"/>
                          <a:ext cx="4887926" cy="3840480"/>
                        </a:xfrm>
                        <a:prstGeom prst="rect">
                          <a:avLst/>
                        </a:prstGeom>
                      </p:spPr>
                    </p:pic>
                  </p:oleObj>
                </mc:Fallback>
              </mc:AlternateContent>
            </a:graphicData>
          </a:graphic>
        </p:graphicFrame>
      </p:grpSp>
      <p:sp>
        <p:nvSpPr>
          <p:cNvPr id="12" name="TextBox 11">
            <a:extLst>
              <a:ext uri="{FF2B5EF4-FFF2-40B4-BE49-F238E27FC236}">
                <a16:creationId xmlns:a16="http://schemas.microsoft.com/office/drawing/2014/main" id="{0563B655-FEFD-B80E-A263-6D2835FB6235}"/>
              </a:ext>
            </a:extLst>
          </p:cNvPr>
          <p:cNvSpPr txBox="1"/>
          <p:nvPr/>
        </p:nvSpPr>
        <p:spPr>
          <a:xfrm>
            <a:off x="1326348" y="1947673"/>
            <a:ext cx="1537922" cy="646331"/>
          </a:xfrm>
          <a:prstGeom prst="rect">
            <a:avLst/>
          </a:prstGeom>
          <a:noFill/>
        </p:spPr>
        <p:txBody>
          <a:bodyPr wrap="none" rtlCol="0">
            <a:spAutoFit/>
          </a:bodyPr>
          <a:lstStyle/>
          <a:p>
            <a:pPr algn="ctr" defTabSz="457200"/>
            <a:r>
              <a:rPr lang="en-US" b="1" dirty="0">
                <a:solidFill>
                  <a:srgbClr val="0070C0"/>
                </a:solidFill>
                <a:latin typeface="Calibri" panose="020F0502020204030204"/>
              </a:rPr>
              <a:t>Statin-Treated</a:t>
            </a:r>
          </a:p>
          <a:p>
            <a:pPr algn="ctr" defTabSz="457200"/>
            <a:r>
              <a:rPr lang="en-US" b="1" dirty="0">
                <a:solidFill>
                  <a:srgbClr val="0070C0"/>
                </a:solidFill>
                <a:latin typeface="Calibri" panose="020F0502020204030204"/>
              </a:rPr>
              <a:t>(N = 31,245)</a:t>
            </a:r>
          </a:p>
        </p:txBody>
      </p:sp>
      <p:sp>
        <p:nvSpPr>
          <p:cNvPr id="13" name="TextBox 12">
            <a:extLst>
              <a:ext uri="{FF2B5EF4-FFF2-40B4-BE49-F238E27FC236}">
                <a16:creationId xmlns:a16="http://schemas.microsoft.com/office/drawing/2014/main" id="{42E4135B-21E1-CFA4-7559-36B04BF00A1C}"/>
              </a:ext>
            </a:extLst>
          </p:cNvPr>
          <p:cNvSpPr txBox="1"/>
          <p:nvPr/>
        </p:nvSpPr>
        <p:spPr>
          <a:xfrm>
            <a:off x="1307824" y="4486657"/>
            <a:ext cx="1747594" cy="646331"/>
          </a:xfrm>
          <a:prstGeom prst="rect">
            <a:avLst/>
          </a:prstGeom>
          <a:noFill/>
        </p:spPr>
        <p:txBody>
          <a:bodyPr wrap="none" rtlCol="0">
            <a:spAutoFit/>
          </a:bodyPr>
          <a:lstStyle/>
          <a:p>
            <a:pPr algn="ctr" defTabSz="457200"/>
            <a:r>
              <a:rPr lang="en-US" b="1" dirty="0">
                <a:solidFill>
                  <a:srgbClr val="0070C0"/>
                </a:solidFill>
                <a:latin typeface="Calibri" panose="020F0502020204030204"/>
              </a:rPr>
              <a:t>Statin-Intolerant</a:t>
            </a:r>
          </a:p>
          <a:p>
            <a:pPr algn="ctr" defTabSz="457200"/>
            <a:r>
              <a:rPr lang="en-US" b="1" dirty="0">
                <a:solidFill>
                  <a:srgbClr val="0070C0"/>
                </a:solidFill>
                <a:latin typeface="Calibri" panose="020F0502020204030204"/>
              </a:rPr>
              <a:t>(N = 13,970)</a:t>
            </a:r>
          </a:p>
        </p:txBody>
      </p:sp>
      <p:graphicFrame>
        <p:nvGraphicFramePr>
          <p:cNvPr id="15" name="Object 14">
            <a:extLst>
              <a:ext uri="{FF2B5EF4-FFF2-40B4-BE49-F238E27FC236}">
                <a16:creationId xmlns:a16="http://schemas.microsoft.com/office/drawing/2014/main" id="{A122EFBA-DBDB-DEAF-A2B9-04DA64D32FB3}"/>
              </a:ext>
            </a:extLst>
          </p:cNvPr>
          <p:cNvGraphicFramePr>
            <a:graphicFrameLocks noChangeAspect="1"/>
          </p:cNvGraphicFramePr>
          <p:nvPr>
            <p:extLst>
              <p:ext uri="{D42A27DB-BD31-4B8C-83A1-F6EECF244321}">
                <p14:modId xmlns:p14="http://schemas.microsoft.com/office/powerpoint/2010/main" val="1355807057"/>
              </p:ext>
            </p:extLst>
          </p:nvPr>
        </p:nvGraphicFramePr>
        <p:xfrm>
          <a:off x="3624014" y="3139383"/>
          <a:ext cx="5052472" cy="3561008"/>
        </p:xfrm>
        <a:graphic>
          <a:graphicData uri="http://schemas.openxmlformats.org/presentationml/2006/ole">
            <mc:AlternateContent xmlns:mc="http://schemas.openxmlformats.org/markup-compatibility/2006">
              <mc:Choice xmlns:v="urn:schemas-microsoft-com:vml" Requires="v">
                <p:oleObj name="Graph Sheet" r:id="rId6" imgW="3352680" imgH="2590560" progId="SPLUSGraphSheetFileType">
                  <p:embed/>
                </p:oleObj>
              </mc:Choice>
              <mc:Fallback>
                <p:oleObj name="Graph Sheet" r:id="rId6" imgW="3352680" imgH="2590560" progId="SPLUSGraphSheetFileType">
                  <p:embed/>
                  <p:pic>
                    <p:nvPicPr>
                      <p:cNvPr id="15" name="Object 14">
                        <a:extLst>
                          <a:ext uri="{FF2B5EF4-FFF2-40B4-BE49-F238E27FC236}">
                            <a16:creationId xmlns:a16="http://schemas.microsoft.com/office/drawing/2014/main" id="{A122EFBA-DBDB-DEAF-A2B9-04DA64D32FB3}"/>
                          </a:ext>
                        </a:extLst>
                      </p:cNvPr>
                      <p:cNvPicPr/>
                      <p:nvPr/>
                    </p:nvPicPr>
                    <p:blipFill>
                      <a:blip r:embed="rId7"/>
                      <a:stretch>
                        <a:fillRect/>
                      </a:stretch>
                    </p:blipFill>
                    <p:spPr>
                      <a:xfrm>
                        <a:off x="3624014" y="3139383"/>
                        <a:ext cx="5052472" cy="3561008"/>
                      </a:xfrm>
                      <a:prstGeom prst="rect">
                        <a:avLst/>
                      </a:prstGeom>
                    </p:spPr>
                  </p:pic>
                </p:oleObj>
              </mc:Fallback>
            </mc:AlternateContent>
          </a:graphicData>
        </a:graphic>
      </p:graphicFrame>
      <p:graphicFrame>
        <p:nvGraphicFramePr>
          <p:cNvPr id="16" name="Object 15">
            <a:extLst>
              <a:ext uri="{FF2B5EF4-FFF2-40B4-BE49-F238E27FC236}">
                <a16:creationId xmlns:a16="http://schemas.microsoft.com/office/drawing/2014/main" id="{59CEF784-6CCB-E2AF-A8EF-4B6E059DE9EC}"/>
              </a:ext>
            </a:extLst>
          </p:cNvPr>
          <p:cNvGraphicFramePr>
            <a:graphicFrameLocks noChangeAspect="1"/>
          </p:cNvGraphicFramePr>
          <p:nvPr>
            <p:extLst>
              <p:ext uri="{D42A27DB-BD31-4B8C-83A1-F6EECF244321}">
                <p14:modId xmlns:p14="http://schemas.microsoft.com/office/powerpoint/2010/main" val="2812127665"/>
              </p:ext>
            </p:extLst>
          </p:nvPr>
        </p:nvGraphicFramePr>
        <p:xfrm>
          <a:off x="6052308" y="3099816"/>
          <a:ext cx="5124650" cy="3611880"/>
        </p:xfrm>
        <a:graphic>
          <a:graphicData uri="http://schemas.openxmlformats.org/presentationml/2006/ole">
            <mc:AlternateContent xmlns:mc="http://schemas.openxmlformats.org/markup-compatibility/2006">
              <mc:Choice xmlns:v="urn:schemas-microsoft-com:vml" Requires="v">
                <p:oleObj name="Graph Sheet" r:id="rId8" imgW="3352680" imgH="2590560" progId="SPLUSGraphSheetFileType">
                  <p:embed/>
                </p:oleObj>
              </mc:Choice>
              <mc:Fallback>
                <p:oleObj name="Graph Sheet" r:id="rId8" imgW="3352680" imgH="2590560" progId="SPLUSGraphSheetFileType">
                  <p:embed/>
                  <p:pic>
                    <p:nvPicPr>
                      <p:cNvPr id="16" name="Object 15">
                        <a:extLst>
                          <a:ext uri="{FF2B5EF4-FFF2-40B4-BE49-F238E27FC236}">
                            <a16:creationId xmlns:a16="http://schemas.microsoft.com/office/drawing/2014/main" id="{59CEF784-6CCB-E2AF-A8EF-4B6E059DE9EC}"/>
                          </a:ext>
                        </a:extLst>
                      </p:cNvPr>
                      <p:cNvPicPr/>
                      <p:nvPr/>
                    </p:nvPicPr>
                    <p:blipFill>
                      <a:blip r:embed="rId9"/>
                      <a:stretch>
                        <a:fillRect/>
                      </a:stretch>
                    </p:blipFill>
                    <p:spPr>
                      <a:xfrm>
                        <a:off x="6052308" y="3099816"/>
                        <a:ext cx="5124650" cy="3611880"/>
                      </a:xfrm>
                      <a:prstGeom prst="rect">
                        <a:avLst/>
                      </a:prstGeom>
                    </p:spPr>
                  </p:pic>
                </p:oleObj>
              </mc:Fallback>
            </mc:AlternateContent>
          </a:graphicData>
        </a:graphic>
      </p:graphicFrame>
      <p:sp>
        <p:nvSpPr>
          <p:cNvPr id="17" name="TextBox 16">
            <a:extLst>
              <a:ext uri="{FF2B5EF4-FFF2-40B4-BE49-F238E27FC236}">
                <a16:creationId xmlns:a16="http://schemas.microsoft.com/office/drawing/2014/main" id="{2DC1A8E8-D2B0-2E46-3CE4-1C521C3A2B0F}"/>
              </a:ext>
            </a:extLst>
          </p:cNvPr>
          <p:cNvSpPr txBox="1"/>
          <p:nvPr/>
        </p:nvSpPr>
        <p:spPr>
          <a:xfrm>
            <a:off x="6596775" y="6326503"/>
            <a:ext cx="2201757" cy="369332"/>
          </a:xfrm>
          <a:prstGeom prst="rect">
            <a:avLst/>
          </a:prstGeom>
          <a:noFill/>
        </p:spPr>
        <p:txBody>
          <a:bodyPr wrap="none" rtlCol="0">
            <a:spAutoFit/>
          </a:bodyPr>
          <a:lstStyle/>
          <a:p>
            <a:pPr defTabSz="457200">
              <a:defRPr/>
            </a:pPr>
            <a:r>
              <a:rPr lang="en-US" dirty="0">
                <a:solidFill>
                  <a:prstClr val="black"/>
                </a:solidFill>
                <a:latin typeface="Calibri" panose="020F0502020204030204"/>
              </a:rPr>
              <a:t>Hazard Ratio (95% CI)</a:t>
            </a:r>
          </a:p>
        </p:txBody>
      </p:sp>
      <p:sp>
        <p:nvSpPr>
          <p:cNvPr id="20" name="TextBox 19">
            <a:extLst>
              <a:ext uri="{FF2B5EF4-FFF2-40B4-BE49-F238E27FC236}">
                <a16:creationId xmlns:a16="http://schemas.microsoft.com/office/drawing/2014/main" id="{30C6CA37-4985-BB1F-946A-6B5A16910405}"/>
              </a:ext>
            </a:extLst>
          </p:cNvPr>
          <p:cNvSpPr txBox="1"/>
          <p:nvPr/>
        </p:nvSpPr>
        <p:spPr>
          <a:xfrm>
            <a:off x="5864295" y="795528"/>
            <a:ext cx="841897" cy="400110"/>
          </a:xfrm>
          <a:prstGeom prst="rect">
            <a:avLst/>
          </a:prstGeom>
          <a:noFill/>
        </p:spPr>
        <p:txBody>
          <a:bodyPr wrap="none" rtlCol="0">
            <a:spAutoFit/>
          </a:bodyPr>
          <a:lstStyle/>
          <a:p>
            <a:pPr defTabSz="457200"/>
            <a:r>
              <a:rPr lang="en-US" sz="2000" b="1" dirty="0" err="1">
                <a:solidFill>
                  <a:srgbClr val="0070C0"/>
                </a:solidFill>
                <a:latin typeface="Calibri" panose="020F0502020204030204"/>
              </a:rPr>
              <a:t>hsCRP</a:t>
            </a:r>
            <a:endParaRPr lang="en-US" sz="2000" b="1" dirty="0">
              <a:solidFill>
                <a:srgbClr val="0070C0"/>
              </a:solidFill>
              <a:latin typeface="Calibri" panose="020F0502020204030204"/>
            </a:endParaRPr>
          </a:p>
        </p:txBody>
      </p:sp>
      <p:sp>
        <p:nvSpPr>
          <p:cNvPr id="21" name="TextBox 20">
            <a:extLst>
              <a:ext uri="{FF2B5EF4-FFF2-40B4-BE49-F238E27FC236}">
                <a16:creationId xmlns:a16="http://schemas.microsoft.com/office/drawing/2014/main" id="{B969CBC4-61F1-AE5F-CFB3-130D771A4C4E}"/>
              </a:ext>
            </a:extLst>
          </p:cNvPr>
          <p:cNvSpPr txBox="1"/>
          <p:nvPr/>
        </p:nvSpPr>
        <p:spPr>
          <a:xfrm>
            <a:off x="8311839" y="792480"/>
            <a:ext cx="697692" cy="400110"/>
          </a:xfrm>
          <a:prstGeom prst="rect">
            <a:avLst/>
          </a:prstGeom>
          <a:noFill/>
        </p:spPr>
        <p:txBody>
          <a:bodyPr wrap="none" rtlCol="0">
            <a:spAutoFit/>
          </a:bodyPr>
          <a:lstStyle/>
          <a:p>
            <a:pPr defTabSz="457200"/>
            <a:r>
              <a:rPr lang="en-US" sz="2000" b="1" dirty="0">
                <a:solidFill>
                  <a:srgbClr val="0070C0"/>
                </a:solidFill>
                <a:latin typeface="Calibri" panose="020F0502020204030204"/>
              </a:rPr>
              <a:t>LDLC</a:t>
            </a:r>
          </a:p>
        </p:txBody>
      </p:sp>
      <p:sp>
        <p:nvSpPr>
          <p:cNvPr id="22" name="TextBox 21">
            <a:extLst>
              <a:ext uri="{FF2B5EF4-FFF2-40B4-BE49-F238E27FC236}">
                <a16:creationId xmlns:a16="http://schemas.microsoft.com/office/drawing/2014/main" id="{D7383872-7CC1-C656-8CFB-A8ABCB465F83}"/>
              </a:ext>
            </a:extLst>
          </p:cNvPr>
          <p:cNvSpPr txBox="1"/>
          <p:nvPr/>
        </p:nvSpPr>
        <p:spPr>
          <a:xfrm>
            <a:off x="4126935" y="1399032"/>
            <a:ext cx="1015021" cy="1815882"/>
          </a:xfrm>
          <a:prstGeom prst="rect">
            <a:avLst/>
          </a:prstGeom>
          <a:noFill/>
        </p:spPr>
        <p:txBody>
          <a:bodyPr wrap="none" rtlCol="0">
            <a:spAutoFit/>
          </a:bodyPr>
          <a:lstStyle/>
          <a:p>
            <a:pPr defTabSz="457200"/>
            <a:r>
              <a:rPr lang="en-US" sz="1600" dirty="0">
                <a:solidFill>
                  <a:prstClr val="black"/>
                </a:solidFill>
                <a:latin typeface="Calibri" panose="020F0502020204030204"/>
              </a:rPr>
              <a:t>Quartile 1</a:t>
            </a:r>
          </a:p>
          <a:p>
            <a:pPr defTabSz="457200"/>
            <a:endParaRPr lang="en-US" sz="1600" dirty="0">
              <a:solidFill>
                <a:prstClr val="black"/>
              </a:solidFill>
              <a:latin typeface="Calibri" panose="020F0502020204030204"/>
            </a:endParaRPr>
          </a:p>
          <a:p>
            <a:pPr defTabSz="457200"/>
            <a:r>
              <a:rPr lang="en-US" sz="1600" dirty="0">
                <a:solidFill>
                  <a:prstClr val="black"/>
                </a:solidFill>
                <a:latin typeface="Calibri" panose="020F0502020204030204"/>
              </a:rPr>
              <a:t>Quartile 2</a:t>
            </a:r>
          </a:p>
          <a:p>
            <a:pPr defTabSz="457200"/>
            <a:endParaRPr lang="en-US" sz="1600" dirty="0">
              <a:solidFill>
                <a:prstClr val="black"/>
              </a:solidFill>
              <a:latin typeface="Calibri" panose="020F0502020204030204"/>
            </a:endParaRPr>
          </a:p>
          <a:p>
            <a:pPr defTabSz="457200"/>
            <a:r>
              <a:rPr lang="en-US" sz="1600" dirty="0">
                <a:solidFill>
                  <a:prstClr val="black"/>
                </a:solidFill>
                <a:latin typeface="Calibri" panose="020F0502020204030204"/>
              </a:rPr>
              <a:t>Quartile 3</a:t>
            </a:r>
          </a:p>
          <a:p>
            <a:pPr defTabSz="457200"/>
            <a:endParaRPr lang="en-US" sz="1600" dirty="0">
              <a:solidFill>
                <a:prstClr val="black"/>
              </a:solidFill>
              <a:latin typeface="Calibri" panose="020F0502020204030204"/>
            </a:endParaRPr>
          </a:p>
          <a:p>
            <a:pPr defTabSz="457200"/>
            <a:r>
              <a:rPr lang="en-US" sz="1600" dirty="0">
                <a:solidFill>
                  <a:prstClr val="black"/>
                </a:solidFill>
                <a:latin typeface="Calibri" panose="020F0502020204030204"/>
              </a:rPr>
              <a:t>Quartile 4</a:t>
            </a:r>
          </a:p>
        </p:txBody>
      </p:sp>
      <p:sp>
        <p:nvSpPr>
          <p:cNvPr id="23" name="TextBox 22">
            <a:extLst>
              <a:ext uri="{FF2B5EF4-FFF2-40B4-BE49-F238E27FC236}">
                <a16:creationId xmlns:a16="http://schemas.microsoft.com/office/drawing/2014/main" id="{61CB5533-5FCF-EC42-0FF6-DA21460D8032}"/>
              </a:ext>
            </a:extLst>
          </p:cNvPr>
          <p:cNvSpPr txBox="1"/>
          <p:nvPr/>
        </p:nvSpPr>
        <p:spPr>
          <a:xfrm>
            <a:off x="4133031" y="4020312"/>
            <a:ext cx="1015021" cy="1815882"/>
          </a:xfrm>
          <a:prstGeom prst="rect">
            <a:avLst/>
          </a:prstGeom>
          <a:noFill/>
        </p:spPr>
        <p:txBody>
          <a:bodyPr wrap="none" rtlCol="0">
            <a:spAutoFit/>
          </a:bodyPr>
          <a:lstStyle/>
          <a:p>
            <a:pPr defTabSz="457200"/>
            <a:r>
              <a:rPr lang="en-US" sz="1600" dirty="0">
                <a:solidFill>
                  <a:prstClr val="black"/>
                </a:solidFill>
                <a:latin typeface="Calibri" panose="020F0502020204030204"/>
              </a:rPr>
              <a:t>Quartile 1</a:t>
            </a:r>
          </a:p>
          <a:p>
            <a:pPr defTabSz="457200"/>
            <a:endParaRPr lang="en-US" sz="1600" dirty="0">
              <a:solidFill>
                <a:prstClr val="black"/>
              </a:solidFill>
              <a:latin typeface="Calibri" panose="020F0502020204030204"/>
            </a:endParaRPr>
          </a:p>
          <a:p>
            <a:pPr defTabSz="457200"/>
            <a:r>
              <a:rPr lang="en-US" sz="1600" dirty="0">
                <a:solidFill>
                  <a:prstClr val="black"/>
                </a:solidFill>
                <a:latin typeface="Calibri" panose="020F0502020204030204"/>
              </a:rPr>
              <a:t>Quartile 2</a:t>
            </a:r>
          </a:p>
          <a:p>
            <a:pPr defTabSz="457200"/>
            <a:endParaRPr lang="en-US" sz="1600" dirty="0">
              <a:solidFill>
                <a:prstClr val="black"/>
              </a:solidFill>
              <a:latin typeface="Calibri" panose="020F0502020204030204"/>
            </a:endParaRPr>
          </a:p>
          <a:p>
            <a:pPr defTabSz="457200"/>
            <a:r>
              <a:rPr lang="en-US" sz="1600" dirty="0">
                <a:solidFill>
                  <a:prstClr val="black"/>
                </a:solidFill>
                <a:latin typeface="Calibri" panose="020F0502020204030204"/>
              </a:rPr>
              <a:t>Quartile 3</a:t>
            </a:r>
          </a:p>
          <a:p>
            <a:pPr defTabSz="457200"/>
            <a:endParaRPr lang="en-US" sz="1600" dirty="0">
              <a:solidFill>
                <a:prstClr val="black"/>
              </a:solidFill>
              <a:latin typeface="Calibri" panose="020F0502020204030204"/>
            </a:endParaRPr>
          </a:p>
          <a:p>
            <a:pPr defTabSz="457200"/>
            <a:r>
              <a:rPr lang="en-US" sz="1600" dirty="0">
                <a:solidFill>
                  <a:prstClr val="black"/>
                </a:solidFill>
                <a:latin typeface="Calibri" panose="020F0502020204030204"/>
              </a:rPr>
              <a:t>Quartile 4</a:t>
            </a:r>
          </a:p>
        </p:txBody>
      </p:sp>
      <p:sp>
        <p:nvSpPr>
          <p:cNvPr id="24" name="TextBox 23">
            <a:extLst>
              <a:ext uri="{FF2B5EF4-FFF2-40B4-BE49-F238E27FC236}">
                <a16:creationId xmlns:a16="http://schemas.microsoft.com/office/drawing/2014/main" id="{49AD43F8-E2D4-095F-DB5D-B8E2439C9A71}"/>
              </a:ext>
            </a:extLst>
          </p:cNvPr>
          <p:cNvSpPr txBox="1"/>
          <p:nvPr/>
        </p:nvSpPr>
        <p:spPr>
          <a:xfrm>
            <a:off x="9073839" y="4718304"/>
            <a:ext cx="1154675" cy="369332"/>
          </a:xfrm>
          <a:prstGeom prst="rect">
            <a:avLst/>
          </a:prstGeom>
          <a:noFill/>
        </p:spPr>
        <p:txBody>
          <a:bodyPr wrap="none" rtlCol="0">
            <a:spAutoFit/>
          </a:bodyPr>
          <a:lstStyle/>
          <a:p>
            <a:pPr defTabSz="457200"/>
            <a:r>
              <a:rPr lang="en-US" dirty="0">
                <a:solidFill>
                  <a:prstClr val="black"/>
                </a:solidFill>
                <a:latin typeface="Calibri" panose="020F0502020204030204"/>
              </a:rPr>
              <a:t>135 mg/dl</a:t>
            </a:r>
          </a:p>
        </p:txBody>
      </p:sp>
      <p:sp>
        <p:nvSpPr>
          <p:cNvPr id="25" name="TextBox 24">
            <a:extLst>
              <a:ext uri="{FF2B5EF4-FFF2-40B4-BE49-F238E27FC236}">
                <a16:creationId xmlns:a16="http://schemas.microsoft.com/office/drawing/2014/main" id="{6C8FD958-A131-11A3-6257-C2283B17C58F}"/>
              </a:ext>
            </a:extLst>
          </p:cNvPr>
          <p:cNvSpPr txBox="1"/>
          <p:nvPr/>
        </p:nvSpPr>
        <p:spPr>
          <a:xfrm>
            <a:off x="6995102" y="4724400"/>
            <a:ext cx="1018420" cy="369332"/>
          </a:xfrm>
          <a:prstGeom prst="rect">
            <a:avLst/>
          </a:prstGeom>
          <a:noFill/>
        </p:spPr>
        <p:txBody>
          <a:bodyPr wrap="none" rtlCol="0">
            <a:spAutoFit/>
          </a:bodyPr>
          <a:lstStyle/>
          <a:p>
            <a:pPr defTabSz="457200"/>
            <a:r>
              <a:rPr lang="en-US" dirty="0">
                <a:solidFill>
                  <a:prstClr val="black"/>
                </a:solidFill>
                <a:latin typeface="Calibri" panose="020F0502020204030204"/>
              </a:rPr>
              <a:t>2.3 mg/L</a:t>
            </a:r>
          </a:p>
        </p:txBody>
      </p:sp>
      <p:sp>
        <p:nvSpPr>
          <p:cNvPr id="26" name="TextBox 25">
            <a:extLst>
              <a:ext uri="{FF2B5EF4-FFF2-40B4-BE49-F238E27FC236}">
                <a16:creationId xmlns:a16="http://schemas.microsoft.com/office/drawing/2014/main" id="{8E55C78C-BED3-2F02-3A02-61043931F6FB}"/>
              </a:ext>
            </a:extLst>
          </p:cNvPr>
          <p:cNvSpPr txBox="1"/>
          <p:nvPr/>
        </p:nvSpPr>
        <p:spPr>
          <a:xfrm>
            <a:off x="7001198" y="2115312"/>
            <a:ext cx="1018420" cy="369332"/>
          </a:xfrm>
          <a:prstGeom prst="rect">
            <a:avLst/>
          </a:prstGeom>
          <a:noFill/>
        </p:spPr>
        <p:txBody>
          <a:bodyPr wrap="none" rtlCol="0">
            <a:spAutoFit/>
          </a:bodyPr>
          <a:lstStyle/>
          <a:p>
            <a:pPr defTabSz="457200"/>
            <a:r>
              <a:rPr lang="en-US" dirty="0">
                <a:solidFill>
                  <a:prstClr val="black"/>
                </a:solidFill>
                <a:latin typeface="Calibri" panose="020F0502020204030204"/>
              </a:rPr>
              <a:t>2.1 mg/L</a:t>
            </a:r>
          </a:p>
        </p:txBody>
      </p:sp>
      <p:sp>
        <p:nvSpPr>
          <p:cNvPr id="27" name="TextBox 26">
            <a:extLst>
              <a:ext uri="{FF2B5EF4-FFF2-40B4-BE49-F238E27FC236}">
                <a16:creationId xmlns:a16="http://schemas.microsoft.com/office/drawing/2014/main" id="{8D4D9EEC-22C8-838E-D0F3-DE97C77EAF3C}"/>
              </a:ext>
            </a:extLst>
          </p:cNvPr>
          <p:cNvSpPr txBox="1"/>
          <p:nvPr/>
        </p:nvSpPr>
        <p:spPr>
          <a:xfrm>
            <a:off x="9079934" y="2081606"/>
            <a:ext cx="1037656" cy="369332"/>
          </a:xfrm>
          <a:prstGeom prst="rect">
            <a:avLst/>
          </a:prstGeom>
          <a:noFill/>
        </p:spPr>
        <p:txBody>
          <a:bodyPr wrap="none" rtlCol="0">
            <a:spAutoFit/>
          </a:bodyPr>
          <a:lstStyle/>
          <a:p>
            <a:pPr defTabSz="457200"/>
            <a:r>
              <a:rPr lang="en-US" dirty="0">
                <a:solidFill>
                  <a:prstClr val="black"/>
                </a:solidFill>
                <a:latin typeface="Calibri" panose="020F0502020204030204"/>
              </a:rPr>
              <a:t>76 mg/dl</a:t>
            </a:r>
          </a:p>
        </p:txBody>
      </p:sp>
      <p:sp>
        <p:nvSpPr>
          <p:cNvPr id="2" name="TextBox 1">
            <a:extLst>
              <a:ext uri="{FF2B5EF4-FFF2-40B4-BE49-F238E27FC236}">
                <a16:creationId xmlns:a16="http://schemas.microsoft.com/office/drawing/2014/main" id="{0ECE6717-F289-EB85-5D8A-ACF2FA2CB5AC}"/>
              </a:ext>
            </a:extLst>
          </p:cNvPr>
          <p:cNvSpPr txBox="1"/>
          <p:nvPr/>
        </p:nvSpPr>
        <p:spPr>
          <a:xfrm>
            <a:off x="455442" y="207036"/>
            <a:ext cx="11415689" cy="400110"/>
          </a:xfrm>
          <a:prstGeom prst="rect">
            <a:avLst/>
          </a:prstGeom>
          <a:noFill/>
        </p:spPr>
        <p:txBody>
          <a:bodyPr wrap="none" rtlCol="0">
            <a:spAutoFit/>
          </a:bodyPr>
          <a:lstStyle/>
          <a:p>
            <a:r>
              <a:rPr lang="en-US" sz="2000" b="1" dirty="0">
                <a:solidFill>
                  <a:srgbClr val="0070C0"/>
                </a:solidFill>
              </a:rPr>
              <a:t>Direct Comparison of </a:t>
            </a:r>
            <a:r>
              <a:rPr lang="en-US" sz="2000" b="1" dirty="0" err="1">
                <a:solidFill>
                  <a:srgbClr val="0070C0"/>
                </a:solidFill>
              </a:rPr>
              <a:t>hsCRP</a:t>
            </a:r>
            <a:r>
              <a:rPr lang="en-US" sz="2000" b="1" dirty="0">
                <a:solidFill>
                  <a:srgbClr val="0070C0"/>
                </a:solidFill>
              </a:rPr>
              <a:t> and LDLC as Predictors of </a:t>
            </a:r>
            <a:r>
              <a:rPr lang="en-US" sz="2000" b="1" u="sng" dirty="0">
                <a:solidFill>
                  <a:srgbClr val="0070C0"/>
                </a:solidFill>
              </a:rPr>
              <a:t>Cardiovascular Death </a:t>
            </a:r>
            <a:r>
              <a:rPr lang="en-US" sz="2000" b="1" dirty="0">
                <a:solidFill>
                  <a:srgbClr val="0070C0"/>
                </a:solidFill>
              </a:rPr>
              <a:t>in Contemporary Data - Part I</a:t>
            </a:r>
          </a:p>
        </p:txBody>
      </p:sp>
    </p:spTree>
    <p:extLst>
      <p:ext uri="{BB962C8B-B14F-4D97-AF65-F5344CB8AC3E}">
        <p14:creationId xmlns:p14="http://schemas.microsoft.com/office/powerpoint/2010/main" val="5065730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6E704CE9-1BD5-C2B4-65A9-465381E8760A}"/>
              </a:ext>
            </a:extLst>
          </p:cNvPr>
          <p:cNvGrpSpPr/>
          <p:nvPr/>
        </p:nvGrpSpPr>
        <p:grpSpPr>
          <a:xfrm>
            <a:off x="4049403" y="479394"/>
            <a:ext cx="6367539" cy="6329152"/>
            <a:chOff x="4436585" y="-46362"/>
            <a:chExt cx="6442271" cy="6854908"/>
          </a:xfrm>
        </p:grpSpPr>
        <p:pic>
          <p:nvPicPr>
            <p:cNvPr id="2" name="Picture 1">
              <a:extLst>
                <a:ext uri="{FF2B5EF4-FFF2-40B4-BE49-F238E27FC236}">
                  <a16:creationId xmlns:a16="http://schemas.microsoft.com/office/drawing/2014/main" id="{1E780DEB-366B-E71D-9757-812780A60E80}"/>
                </a:ext>
              </a:extLst>
            </p:cNvPr>
            <p:cNvPicPr>
              <a:picLocks noChangeAspect="1"/>
            </p:cNvPicPr>
            <p:nvPr/>
          </p:nvPicPr>
          <p:blipFill>
            <a:blip r:embed="rId2"/>
            <a:stretch>
              <a:fillRect/>
            </a:stretch>
          </p:blipFill>
          <p:spPr>
            <a:xfrm>
              <a:off x="4436585" y="-46362"/>
              <a:ext cx="6389566" cy="3594131"/>
            </a:xfrm>
            <a:prstGeom prst="rect">
              <a:avLst/>
            </a:prstGeom>
          </p:spPr>
        </p:pic>
        <p:pic>
          <p:nvPicPr>
            <p:cNvPr id="3" name="Picture 2">
              <a:extLst>
                <a:ext uri="{FF2B5EF4-FFF2-40B4-BE49-F238E27FC236}">
                  <a16:creationId xmlns:a16="http://schemas.microsoft.com/office/drawing/2014/main" id="{1E49F75A-9F36-2042-CEC0-69639B54F087}"/>
                </a:ext>
              </a:extLst>
            </p:cNvPr>
            <p:cNvPicPr>
              <a:picLocks noChangeAspect="1"/>
            </p:cNvPicPr>
            <p:nvPr/>
          </p:nvPicPr>
          <p:blipFill>
            <a:blip r:embed="rId3"/>
            <a:stretch>
              <a:fillRect/>
            </a:stretch>
          </p:blipFill>
          <p:spPr>
            <a:xfrm>
              <a:off x="4479720" y="3209032"/>
              <a:ext cx="6399136" cy="3599514"/>
            </a:xfrm>
            <a:prstGeom prst="rect">
              <a:avLst/>
            </a:prstGeom>
          </p:spPr>
        </p:pic>
      </p:grpSp>
      <p:sp>
        <p:nvSpPr>
          <p:cNvPr id="5" name="TextBox 4">
            <a:extLst>
              <a:ext uri="{FF2B5EF4-FFF2-40B4-BE49-F238E27FC236}">
                <a16:creationId xmlns:a16="http://schemas.microsoft.com/office/drawing/2014/main" id="{F46880CC-8B1D-EFA1-6CE3-038E75C064D5}"/>
              </a:ext>
            </a:extLst>
          </p:cNvPr>
          <p:cNvSpPr txBox="1"/>
          <p:nvPr/>
        </p:nvSpPr>
        <p:spPr>
          <a:xfrm>
            <a:off x="455442" y="207036"/>
            <a:ext cx="11415689" cy="400110"/>
          </a:xfrm>
          <a:prstGeom prst="rect">
            <a:avLst/>
          </a:prstGeom>
          <a:noFill/>
        </p:spPr>
        <p:txBody>
          <a:bodyPr wrap="none" rtlCol="0">
            <a:spAutoFit/>
          </a:bodyPr>
          <a:lstStyle/>
          <a:p>
            <a:r>
              <a:rPr lang="en-US" sz="2000" b="1" dirty="0">
                <a:solidFill>
                  <a:srgbClr val="0070C0"/>
                </a:solidFill>
              </a:rPr>
              <a:t>Direct Comparison of </a:t>
            </a:r>
            <a:r>
              <a:rPr lang="en-US" sz="2000" b="1" dirty="0" err="1">
                <a:solidFill>
                  <a:srgbClr val="0070C0"/>
                </a:solidFill>
              </a:rPr>
              <a:t>hsCRP</a:t>
            </a:r>
            <a:r>
              <a:rPr lang="en-US" sz="2000" b="1" dirty="0">
                <a:solidFill>
                  <a:srgbClr val="0070C0"/>
                </a:solidFill>
              </a:rPr>
              <a:t> and LDLC as Predictors of </a:t>
            </a:r>
            <a:r>
              <a:rPr lang="en-US" sz="2000" b="1" u="sng" dirty="0">
                <a:solidFill>
                  <a:srgbClr val="0070C0"/>
                </a:solidFill>
              </a:rPr>
              <a:t>Cardiovascular Death </a:t>
            </a:r>
            <a:r>
              <a:rPr lang="en-US" sz="2000" b="1" dirty="0">
                <a:solidFill>
                  <a:srgbClr val="0070C0"/>
                </a:solidFill>
              </a:rPr>
              <a:t>in Contemporary Data - Part II</a:t>
            </a:r>
          </a:p>
        </p:txBody>
      </p:sp>
      <p:sp>
        <p:nvSpPr>
          <p:cNvPr id="6" name="TextBox 5">
            <a:extLst>
              <a:ext uri="{FF2B5EF4-FFF2-40B4-BE49-F238E27FC236}">
                <a16:creationId xmlns:a16="http://schemas.microsoft.com/office/drawing/2014/main" id="{7F90B516-9ABF-D155-7333-63F9F625696F}"/>
              </a:ext>
            </a:extLst>
          </p:cNvPr>
          <p:cNvSpPr txBox="1"/>
          <p:nvPr/>
        </p:nvSpPr>
        <p:spPr>
          <a:xfrm>
            <a:off x="1326348" y="1947673"/>
            <a:ext cx="1537922" cy="646331"/>
          </a:xfrm>
          <a:prstGeom prst="rect">
            <a:avLst/>
          </a:prstGeom>
          <a:noFill/>
        </p:spPr>
        <p:txBody>
          <a:bodyPr wrap="none" rtlCol="0">
            <a:spAutoFit/>
          </a:bodyPr>
          <a:lstStyle/>
          <a:p>
            <a:pPr algn="ctr" defTabSz="457200"/>
            <a:r>
              <a:rPr lang="en-US" b="1" dirty="0">
                <a:solidFill>
                  <a:srgbClr val="0070C0"/>
                </a:solidFill>
                <a:latin typeface="Calibri" panose="020F0502020204030204"/>
              </a:rPr>
              <a:t>Statin-Treated</a:t>
            </a:r>
          </a:p>
          <a:p>
            <a:pPr algn="ctr" defTabSz="457200"/>
            <a:r>
              <a:rPr lang="en-US" b="1" dirty="0">
                <a:solidFill>
                  <a:srgbClr val="0070C0"/>
                </a:solidFill>
                <a:latin typeface="Calibri" panose="020F0502020204030204"/>
              </a:rPr>
              <a:t>(N = 31,245)</a:t>
            </a:r>
          </a:p>
        </p:txBody>
      </p:sp>
      <p:sp>
        <p:nvSpPr>
          <p:cNvPr id="7" name="TextBox 6">
            <a:extLst>
              <a:ext uri="{FF2B5EF4-FFF2-40B4-BE49-F238E27FC236}">
                <a16:creationId xmlns:a16="http://schemas.microsoft.com/office/drawing/2014/main" id="{B91C386D-51C1-38EF-5EDC-0BA8303597BD}"/>
              </a:ext>
            </a:extLst>
          </p:cNvPr>
          <p:cNvSpPr txBox="1"/>
          <p:nvPr/>
        </p:nvSpPr>
        <p:spPr>
          <a:xfrm>
            <a:off x="1307824" y="4486657"/>
            <a:ext cx="1747594" cy="646331"/>
          </a:xfrm>
          <a:prstGeom prst="rect">
            <a:avLst/>
          </a:prstGeom>
          <a:noFill/>
        </p:spPr>
        <p:txBody>
          <a:bodyPr wrap="none" rtlCol="0">
            <a:spAutoFit/>
          </a:bodyPr>
          <a:lstStyle/>
          <a:p>
            <a:pPr algn="ctr" defTabSz="457200"/>
            <a:r>
              <a:rPr lang="en-US" b="1" dirty="0">
                <a:solidFill>
                  <a:srgbClr val="0070C0"/>
                </a:solidFill>
                <a:latin typeface="Calibri" panose="020F0502020204030204"/>
              </a:rPr>
              <a:t>Statin-Intolerant</a:t>
            </a:r>
          </a:p>
          <a:p>
            <a:pPr algn="ctr" defTabSz="457200"/>
            <a:r>
              <a:rPr lang="en-US" b="1" dirty="0">
                <a:solidFill>
                  <a:srgbClr val="0070C0"/>
                </a:solidFill>
                <a:latin typeface="Calibri" panose="020F0502020204030204"/>
              </a:rPr>
              <a:t>(N = 13,970)</a:t>
            </a:r>
          </a:p>
        </p:txBody>
      </p:sp>
      <p:sp>
        <p:nvSpPr>
          <p:cNvPr id="9" name="TextBox 8">
            <a:extLst>
              <a:ext uri="{FF2B5EF4-FFF2-40B4-BE49-F238E27FC236}">
                <a16:creationId xmlns:a16="http://schemas.microsoft.com/office/drawing/2014/main" id="{53E6A2BE-2751-34EC-763C-38A587A7097B}"/>
              </a:ext>
            </a:extLst>
          </p:cNvPr>
          <p:cNvSpPr txBox="1"/>
          <p:nvPr/>
        </p:nvSpPr>
        <p:spPr>
          <a:xfrm>
            <a:off x="9756478" y="1699398"/>
            <a:ext cx="2186111" cy="923330"/>
          </a:xfrm>
          <a:prstGeom prst="rect">
            <a:avLst/>
          </a:prstGeom>
          <a:noFill/>
        </p:spPr>
        <p:txBody>
          <a:bodyPr wrap="none" rtlCol="0">
            <a:spAutoFit/>
          </a:bodyPr>
          <a:lstStyle/>
          <a:p>
            <a:pPr algn="ctr"/>
            <a:r>
              <a:rPr lang="en-US" dirty="0"/>
              <a:t>Highest Risk</a:t>
            </a:r>
          </a:p>
          <a:p>
            <a:pPr algn="ctr"/>
            <a:r>
              <a:rPr lang="en-US" dirty="0" err="1"/>
              <a:t>hsCRP</a:t>
            </a:r>
            <a:r>
              <a:rPr lang="en-US" dirty="0"/>
              <a:t> &gt; 2 mg/L</a:t>
            </a:r>
          </a:p>
          <a:p>
            <a:pPr algn="ctr"/>
            <a:r>
              <a:rPr lang="en-US" dirty="0"/>
              <a:t>LDLC </a:t>
            </a:r>
            <a:r>
              <a:rPr lang="en-US" u="sng" dirty="0"/>
              <a:t>&gt;</a:t>
            </a:r>
            <a:r>
              <a:rPr lang="en-US" dirty="0"/>
              <a:t> or &lt; 70 mg/dL</a:t>
            </a:r>
          </a:p>
        </p:txBody>
      </p:sp>
      <p:sp>
        <p:nvSpPr>
          <p:cNvPr id="11" name="TextBox 10">
            <a:extLst>
              <a:ext uri="{FF2B5EF4-FFF2-40B4-BE49-F238E27FC236}">
                <a16:creationId xmlns:a16="http://schemas.microsoft.com/office/drawing/2014/main" id="{BB83D813-8DF7-A3C7-5B52-BC4557A83E67}"/>
              </a:ext>
            </a:extLst>
          </p:cNvPr>
          <p:cNvSpPr txBox="1"/>
          <p:nvPr/>
        </p:nvSpPr>
        <p:spPr>
          <a:xfrm>
            <a:off x="9701847" y="4793405"/>
            <a:ext cx="2303131" cy="923330"/>
          </a:xfrm>
          <a:prstGeom prst="rect">
            <a:avLst/>
          </a:prstGeom>
          <a:noFill/>
        </p:spPr>
        <p:txBody>
          <a:bodyPr wrap="none" rtlCol="0">
            <a:spAutoFit/>
          </a:bodyPr>
          <a:lstStyle/>
          <a:p>
            <a:pPr algn="ctr"/>
            <a:r>
              <a:rPr lang="en-US" dirty="0"/>
              <a:t>Highest Risk</a:t>
            </a:r>
          </a:p>
          <a:p>
            <a:pPr algn="ctr"/>
            <a:r>
              <a:rPr lang="en-US" dirty="0" err="1"/>
              <a:t>hsCRP</a:t>
            </a:r>
            <a:r>
              <a:rPr lang="en-US" dirty="0"/>
              <a:t> &gt; 2 mg/L</a:t>
            </a:r>
          </a:p>
          <a:p>
            <a:pPr algn="ctr"/>
            <a:r>
              <a:rPr lang="en-US" dirty="0"/>
              <a:t>LDLC </a:t>
            </a:r>
            <a:r>
              <a:rPr lang="en-US" u="sng" dirty="0"/>
              <a:t>&gt;</a:t>
            </a:r>
            <a:r>
              <a:rPr lang="en-US" dirty="0"/>
              <a:t> or &lt; 130 mg/dL</a:t>
            </a:r>
          </a:p>
        </p:txBody>
      </p:sp>
    </p:spTree>
    <p:extLst>
      <p:ext uri="{BB962C8B-B14F-4D97-AF65-F5344CB8AC3E}">
        <p14:creationId xmlns:p14="http://schemas.microsoft.com/office/powerpoint/2010/main" val="19933503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DCAC6BEE-488C-823A-FD3F-D5E7E59681B6}"/>
              </a:ext>
            </a:extLst>
          </p:cNvPr>
          <p:cNvSpPr txBox="1"/>
          <p:nvPr/>
        </p:nvSpPr>
        <p:spPr>
          <a:xfrm>
            <a:off x="468086" y="321834"/>
            <a:ext cx="11258499" cy="58785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chemeClr val="accent1"/>
                </a:solidFill>
                <a:effectLst/>
                <a:uLnTx/>
                <a:uFillTx/>
                <a:latin typeface="Calibri"/>
                <a:ea typeface="+mn-ea"/>
                <a:cs typeface="Arial"/>
              </a:rPr>
              <a:t>Summary</a:t>
            </a:r>
            <a:r>
              <a:rPr kumimoji="0" lang="en-US" sz="3200" b="0" i="0" u="none" strike="noStrike" kern="1200" cap="none" spc="0" normalizeH="0" baseline="0" noProof="0" dirty="0">
                <a:ln>
                  <a:noFill/>
                </a:ln>
                <a:solidFill>
                  <a:schemeClr val="accent1"/>
                </a:solidFill>
                <a:effectLst/>
                <a:uLnTx/>
                <a:uFillTx/>
                <a:latin typeface="Calibri"/>
                <a:ea typeface="+mn-ea"/>
                <a:cs typeface="Arial"/>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a:ln>
                <a:noFill/>
              </a:ln>
              <a:solidFill>
                <a:srgbClr val="1F497D"/>
              </a:solidFill>
              <a:effectLst/>
              <a:uLnTx/>
              <a:uFillTx/>
              <a:latin typeface="Calibri"/>
              <a:ea typeface="+mn-e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effectLst/>
                <a:uLnTx/>
                <a:uFillTx/>
                <a:latin typeface="Calibri"/>
                <a:ea typeface="+mn-ea"/>
                <a:cs typeface="Arial"/>
              </a:rPr>
              <a:t>In a pattern almost identical to prior data among 31,245 contemporary </a:t>
            </a:r>
            <a:r>
              <a:rPr lang="en-US" sz="2400" dirty="0">
                <a:latin typeface="Calibri"/>
                <a:cs typeface="Arial"/>
              </a:rPr>
              <a:t>s</a:t>
            </a:r>
            <a:r>
              <a:rPr kumimoji="0" lang="en-US" sz="2400" b="0" i="0" u="none" strike="noStrike" kern="1200" cap="none" spc="0" normalizeH="0" baseline="0" noProof="0" dirty="0">
                <a:ln>
                  <a:noFill/>
                </a:ln>
                <a:effectLst/>
                <a:uLnTx/>
                <a:uFillTx/>
                <a:latin typeface="Calibri"/>
                <a:ea typeface="+mn-ea"/>
                <a:cs typeface="Arial"/>
              </a:rPr>
              <a:t>tatin-treated patients in the PROMINENT, REDUCE-IT, and STRENGTH trials, </a:t>
            </a:r>
            <a:r>
              <a:rPr kumimoji="0" lang="en-US" sz="2400" b="1" i="0" u="none" strike="noStrike" kern="1200" cap="none" spc="0" normalizeH="0" baseline="0" noProof="0" dirty="0">
                <a:ln>
                  <a:noFill/>
                </a:ln>
                <a:effectLst/>
                <a:uLnTx/>
                <a:uFillTx/>
                <a:latin typeface="Calibri"/>
                <a:ea typeface="+mn-ea"/>
                <a:cs typeface="Arial"/>
              </a:rPr>
              <a:t>residual inflammatory risk </a:t>
            </a:r>
            <a:r>
              <a:rPr lang="en-US" sz="2400" dirty="0">
                <a:latin typeface="Calibri"/>
                <a:cs typeface="Arial"/>
              </a:rPr>
              <a:t>as assessed by </a:t>
            </a:r>
            <a:r>
              <a:rPr lang="en-US" sz="2400" b="1" dirty="0" err="1">
                <a:latin typeface="Calibri"/>
                <a:cs typeface="Arial"/>
              </a:rPr>
              <a:t>hsCRP</a:t>
            </a:r>
            <a:r>
              <a:rPr lang="en-US" sz="2400" dirty="0">
                <a:latin typeface="Calibri"/>
                <a:cs typeface="Arial"/>
              </a:rPr>
              <a:t> was </a:t>
            </a:r>
            <a:r>
              <a:rPr kumimoji="0" lang="en-US" sz="2400" b="0" i="0" u="none" strike="noStrike" kern="1200" cap="none" spc="0" normalizeH="0" baseline="0" noProof="0" dirty="0">
                <a:ln>
                  <a:noFill/>
                </a:ln>
                <a:effectLst/>
                <a:uLnTx/>
                <a:uFillTx/>
                <a:latin typeface="Calibri"/>
                <a:ea typeface="+mn-ea"/>
                <a:cs typeface="Arial"/>
              </a:rPr>
              <a:t>a stronger determinant of risk for future cardiovascular </a:t>
            </a:r>
            <a:r>
              <a:rPr lang="en-US" sz="2400" dirty="0">
                <a:latin typeface="Calibri"/>
                <a:cs typeface="Arial"/>
              </a:rPr>
              <a:t>e</a:t>
            </a:r>
            <a:r>
              <a:rPr kumimoji="0" lang="en-US" sz="2400" b="0" i="0" u="none" strike="noStrike" kern="1200" cap="none" spc="0" normalizeH="0" baseline="0" noProof="0" dirty="0">
                <a:ln>
                  <a:noFill/>
                </a:ln>
                <a:effectLst/>
                <a:uLnTx/>
                <a:uFillTx/>
                <a:latin typeface="Calibri"/>
                <a:ea typeface="+mn-ea"/>
                <a:cs typeface="Arial"/>
              </a:rPr>
              <a:t>vents and </a:t>
            </a:r>
            <a:r>
              <a:rPr lang="en-US" sz="2400" dirty="0">
                <a:latin typeface="Calibri"/>
                <a:cs typeface="Arial"/>
              </a:rPr>
              <a:t>death </a:t>
            </a:r>
            <a:r>
              <a:rPr kumimoji="0" lang="en-US" sz="2400" b="0" i="0" u="none" strike="noStrike" kern="1200" cap="none" spc="0" normalizeH="0" baseline="0" noProof="0" dirty="0">
                <a:ln>
                  <a:noFill/>
                </a:ln>
                <a:effectLst/>
                <a:uLnTx/>
                <a:uFillTx/>
                <a:latin typeface="Calibri"/>
                <a:ea typeface="+mn-ea"/>
                <a:cs typeface="Arial"/>
              </a:rPr>
              <a:t>than </a:t>
            </a:r>
            <a:r>
              <a:rPr kumimoji="0" lang="en-US" sz="2400" b="1" i="0" u="none" strike="noStrike" kern="1200" cap="none" spc="0" normalizeH="0" baseline="0" noProof="0" dirty="0">
                <a:ln>
                  <a:noFill/>
                </a:ln>
                <a:effectLst/>
                <a:uLnTx/>
                <a:uFillTx/>
                <a:latin typeface="Calibri"/>
                <a:ea typeface="+mn-ea"/>
                <a:cs typeface="Arial"/>
              </a:rPr>
              <a:t>residual cholesterol risk </a:t>
            </a:r>
            <a:r>
              <a:rPr kumimoji="0" lang="en-US" sz="2400" i="0" u="none" strike="noStrike" kern="1200" cap="none" spc="0" normalizeH="0" baseline="0" noProof="0" dirty="0">
                <a:ln>
                  <a:noFill/>
                </a:ln>
                <a:effectLst/>
                <a:uLnTx/>
                <a:uFillTx/>
                <a:latin typeface="Calibri"/>
                <a:ea typeface="+mn-ea"/>
                <a:cs typeface="Arial"/>
              </a:rPr>
              <a:t>as assessed by </a:t>
            </a:r>
            <a:r>
              <a:rPr kumimoji="0" lang="en-US" sz="2400" b="1" i="0" u="none" strike="noStrike" kern="1200" cap="none" spc="0" normalizeH="0" baseline="0" noProof="0" dirty="0">
                <a:ln>
                  <a:noFill/>
                </a:ln>
                <a:effectLst/>
                <a:uLnTx/>
                <a:uFillTx/>
                <a:latin typeface="Calibri"/>
                <a:ea typeface="+mn-ea"/>
                <a:cs typeface="Arial"/>
              </a:rPr>
              <a:t>LDL-C</a:t>
            </a:r>
            <a:r>
              <a:rPr kumimoji="0" lang="en-US" sz="2400" i="0" u="none" strike="noStrike" kern="1200" cap="none" spc="0" normalizeH="0" baseline="0" noProof="0" dirty="0">
                <a:ln>
                  <a:noFill/>
                </a:ln>
                <a:effectLst/>
                <a:uLnTx/>
                <a:uFillTx/>
                <a:latin typeface="Calibri"/>
                <a:ea typeface="+mn-ea"/>
                <a:cs typeface="Arial"/>
              </a:rPr>
              <a:t> among 13,970 contemporary statin-intolerant patients in the CLEAR Outcomes trial.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dirty="0">
              <a:latin typeface="Calibri"/>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i="0" u="none" strike="noStrike" kern="1200" cap="none" spc="0" normalizeH="0" baseline="0" noProof="0" dirty="0">
                <a:ln>
                  <a:noFill/>
                </a:ln>
                <a:effectLst/>
                <a:uLnTx/>
                <a:uFillTx/>
                <a:latin typeface="Calibri"/>
                <a:ea typeface="+mn-ea"/>
                <a:cs typeface="Arial"/>
              </a:rPr>
              <a:t>In both contemporary settings, individuals with elevated </a:t>
            </a:r>
            <a:r>
              <a:rPr kumimoji="0" lang="en-US" sz="2400" i="0" u="none" strike="noStrike" kern="1200" cap="none" spc="0" normalizeH="0" baseline="0" noProof="0" dirty="0" err="1">
                <a:ln>
                  <a:noFill/>
                </a:ln>
                <a:effectLst/>
                <a:uLnTx/>
                <a:uFillTx/>
                <a:latin typeface="Calibri"/>
                <a:ea typeface="+mn-ea"/>
                <a:cs typeface="Arial"/>
              </a:rPr>
              <a:t>hsCRP</a:t>
            </a:r>
            <a:r>
              <a:rPr kumimoji="0" lang="en-US" sz="2400" i="0" u="none" strike="noStrike" kern="1200" cap="none" spc="0" normalizeH="0" baseline="0" noProof="0" dirty="0">
                <a:ln>
                  <a:noFill/>
                </a:ln>
                <a:effectLst/>
                <a:uLnTx/>
                <a:uFillTx/>
                <a:latin typeface="Calibri"/>
                <a:ea typeface="+mn-ea"/>
                <a:cs typeface="Arial"/>
              </a:rPr>
              <a:t> were at high cardiovascular risk irrespective of LDLC level.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1" dirty="0">
              <a:latin typeface="Calibri"/>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i="0" u="none" strike="noStrike" kern="1200" cap="none" spc="0" normalizeH="0" baseline="0" noProof="0" dirty="0" err="1">
                <a:ln>
                  <a:noFill/>
                </a:ln>
                <a:effectLst/>
                <a:uLnTx/>
                <a:uFillTx/>
                <a:latin typeface="Calibri"/>
                <a:ea typeface="+mn-ea"/>
                <a:cs typeface="Arial"/>
              </a:rPr>
              <a:t>Bempedoic</a:t>
            </a:r>
            <a:r>
              <a:rPr kumimoji="0" lang="en-US" sz="2400" i="0" u="none" strike="noStrike" kern="1200" cap="none" spc="0" normalizeH="0" baseline="0" noProof="0" dirty="0">
                <a:ln>
                  <a:noFill/>
                </a:ln>
                <a:effectLst/>
                <a:uLnTx/>
                <a:uFillTx/>
                <a:latin typeface="Calibri"/>
                <a:ea typeface="+mn-ea"/>
                <a:cs typeface="Arial"/>
              </a:rPr>
              <a:t> acid, an agent that lowers both </a:t>
            </a:r>
            <a:r>
              <a:rPr lang="en-US" sz="2400" dirty="0">
                <a:latin typeface="Calibri"/>
                <a:cs typeface="Arial"/>
              </a:rPr>
              <a:t>LDLC and </a:t>
            </a:r>
            <a:r>
              <a:rPr lang="en-US" sz="2400" dirty="0" err="1">
                <a:latin typeface="Calibri"/>
                <a:cs typeface="Arial"/>
              </a:rPr>
              <a:t>hsCRP</a:t>
            </a:r>
            <a:r>
              <a:rPr lang="en-US" sz="2400" dirty="0">
                <a:latin typeface="Calibri"/>
                <a:cs typeface="Arial"/>
              </a:rPr>
              <a:t>, was equally effective across LDLC and </a:t>
            </a:r>
            <a:r>
              <a:rPr lang="en-US" sz="2400" dirty="0" err="1">
                <a:latin typeface="Calibri"/>
                <a:cs typeface="Arial"/>
              </a:rPr>
              <a:t>hsCRP</a:t>
            </a:r>
            <a:r>
              <a:rPr lang="en-US" sz="2400" dirty="0">
                <a:latin typeface="Calibri"/>
                <a:cs typeface="Arial"/>
              </a:rPr>
              <a:t> strata.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dirty="0">
              <a:latin typeface="Calibri"/>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i="0" u="none" strike="noStrike" kern="1200" cap="none" spc="0" normalizeH="0" baseline="0" noProof="0" dirty="0">
              <a:ln>
                <a:noFill/>
              </a:ln>
              <a:solidFill>
                <a:srgbClr val="1F497D"/>
              </a:solidFill>
              <a:effectLst/>
              <a:uLnTx/>
              <a:uFillTx/>
              <a:latin typeface="Calibri"/>
              <a:ea typeface="+mn-ea"/>
              <a:cs typeface="Arial"/>
            </a:endParaRPr>
          </a:p>
        </p:txBody>
      </p:sp>
    </p:spTree>
    <p:extLst>
      <p:ext uri="{BB962C8B-B14F-4D97-AF65-F5344CB8AC3E}">
        <p14:creationId xmlns:p14="http://schemas.microsoft.com/office/powerpoint/2010/main" val="8820694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01BB9EB-8B27-4E17-6311-A0EA647D71CD}"/>
              </a:ext>
            </a:extLst>
          </p:cNvPr>
          <p:cNvSpPr txBox="1"/>
          <p:nvPr/>
        </p:nvSpPr>
        <p:spPr>
          <a:xfrm>
            <a:off x="431321" y="809066"/>
            <a:ext cx="11437870" cy="5262979"/>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1F497D"/>
                </a:solidFill>
                <a:effectLst/>
                <a:uLnTx/>
                <a:uFillTx/>
                <a:latin typeface="Calibri" panose="020F0502020204030204"/>
                <a:ea typeface="+mn-ea"/>
                <a:cs typeface="Arial"/>
              </a:rPr>
              <a:t>While these data </a:t>
            </a:r>
            <a:r>
              <a:rPr kumimoji="0" lang="en-US" sz="2400" b="0" i="0" u="sng" strike="noStrike" kern="1200" cap="none" spc="0" normalizeH="0" baseline="0" noProof="0" dirty="0">
                <a:ln>
                  <a:noFill/>
                </a:ln>
                <a:solidFill>
                  <a:srgbClr val="1F497D"/>
                </a:solidFill>
                <a:effectLst/>
                <a:uLnTx/>
                <a:uFillTx/>
                <a:latin typeface="Calibri" panose="020F0502020204030204"/>
                <a:ea typeface="+mn-ea"/>
                <a:cs typeface="Arial"/>
              </a:rPr>
              <a:t>must not</a:t>
            </a:r>
            <a:r>
              <a:rPr kumimoji="0" lang="en-US" sz="2400" b="0" i="0" strike="noStrike" kern="1200" cap="none" spc="0" normalizeH="0" baseline="0" noProof="0" dirty="0">
                <a:ln>
                  <a:noFill/>
                </a:ln>
                <a:solidFill>
                  <a:srgbClr val="1F497D"/>
                </a:solidFill>
                <a:effectLst/>
                <a:uLnTx/>
                <a:uFillTx/>
                <a:latin typeface="Calibri" panose="020F0502020204030204"/>
                <a:ea typeface="+mn-ea"/>
                <a:cs typeface="Arial"/>
              </a:rPr>
              <a:t> be construed to diminish the proven and crucial role of lipid-lowering for </a:t>
            </a:r>
            <a:r>
              <a:rPr lang="en-US" sz="2400" dirty="0">
                <a:solidFill>
                  <a:srgbClr val="1F497D"/>
                </a:solidFill>
                <a:latin typeface="Calibri" panose="020F0502020204030204"/>
                <a:cs typeface="Arial"/>
              </a:rPr>
              <a:t>our patients with </a:t>
            </a:r>
            <a:r>
              <a:rPr kumimoji="0" lang="en-US" sz="2400" b="0" i="0" strike="noStrike" kern="1200" cap="none" spc="0" normalizeH="0" baseline="0" noProof="0" dirty="0">
                <a:ln>
                  <a:noFill/>
                </a:ln>
                <a:solidFill>
                  <a:srgbClr val="1F497D"/>
                </a:solidFill>
                <a:effectLst/>
                <a:uLnTx/>
                <a:uFillTx/>
                <a:latin typeface="Calibri" panose="020F0502020204030204"/>
                <a:ea typeface="+mn-ea"/>
                <a:cs typeface="Arial"/>
              </a:rPr>
              <a:t>hypercholesterolemia</a:t>
            </a:r>
            <a:r>
              <a:rPr kumimoji="0" lang="en-US" sz="2400" b="0" i="0" u="none" strike="noStrike" kern="1200" cap="none" spc="0" normalizeH="0" baseline="0" noProof="0" dirty="0">
                <a:ln>
                  <a:noFill/>
                </a:ln>
                <a:solidFill>
                  <a:srgbClr val="1F497D"/>
                </a:solidFill>
                <a:effectLst/>
                <a:uLnTx/>
                <a:uFillTx/>
                <a:latin typeface="Calibri" panose="020F0502020204030204"/>
                <a:ea typeface="+mn-ea"/>
                <a:cs typeface="Arial"/>
              </a:rPr>
              <a:t>, they do suggest that targeting of LDLC alone is unlikely to completely reduce atherosclerotic risk and that inflammatory pathways have yet to be fully exploited to reduce fatal and nonfatal CV events.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2400" dirty="0">
              <a:solidFill>
                <a:srgbClr val="1F497D"/>
              </a:solidFill>
              <a:latin typeface="Calibri" panose="020F0502020204030204"/>
              <a:cs typeface="Arial"/>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dirty="0">
                <a:solidFill>
                  <a:srgbClr val="1F497D"/>
                </a:solidFill>
                <a:latin typeface="Calibri" panose="020F0502020204030204"/>
                <a:cs typeface="Arial"/>
              </a:rPr>
              <a:t>In contemporary care, moving beyond LDLC alone, </a:t>
            </a:r>
            <a:r>
              <a:rPr kumimoji="0" lang="en-US" sz="2400" b="0" i="0" u="none" strike="noStrike" kern="1200" cap="none" spc="0" normalizeH="0" baseline="0" noProof="0" dirty="0">
                <a:ln>
                  <a:noFill/>
                </a:ln>
                <a:solidFill>
                  <a:srgbClr val="1F497D"/>
                </a:solidFill>
                <a:effectLst/>
                <a:uLnTx/>
                <a:uFillTx/>
                <a:latin typeface="Calibri" panose="020F0502020204030204"/>
                <a:ea typeface="+mn-ea"/>
                <a:cs typeface="Arial"/>
              </a:rPr>
              <a:t>should clinicians consider inflammation inhibition for patients with atherosclerotic disease? </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Arial"/>
              </a:rPr>
              <a:t>Consideration of </a:t>
            </a:r>
            <a:r>
              <a:rPr kumimoji="0" lang="en-US" sz="2400" b="1" i="1" u="none" strike="noStrike" kern="1200" cap="none" spc="0" normalizeH="0" baseline="0" noProof="0" dirty="0">
                <a:ln>
                  <a:noFill/>
                </a:ln>
                <a:solidFill>
                  <a:prstClr val="black"/>
                </a:solidFill>
                <a:effectLst/>
                <a:uLnTx/>
                <a:uFillTx/>
                <a:latin typeface="Calibri" panose="020F0502020204030204"/>
                <a:ea typeface="+mn-ea"/>
                <a:cs typeface="Arial"/>
              </a:rPr>
              <a:t>colchicine 0.5 mg po </a:t>
            </a:r>
            <a:r>
              <a:rPr kumimoji="0" lang="en-US" sz="2400" b="1" i="1" u="none" strike="noStrike" kern="1200" cap="none" spc="0" normalizeH="0" baseline="0" noProof="0" dirty="0" err="1">
                <a:ln>
                  <a:noFill/>
                </a:ln>
                <a:solidFill>
                  <a:prstClr val="black"/>
                </a:solidFill>
                <a:effectLst/>
                <a:uLnTx/>
                <a:uFillTx/>
                <a:latin typeface="Calibri" panose="020F0502020204030204"/>
                <a:ea typeface="+mn-ea"/>
                <a:cs typeface="Arial"/>
              </a:rPr>
              <a:t>qd</a:t>
            </a:r>
            <a:r>
              <a:rPr kumimoji="0" lang="en-US" sz="2400" b="1" i="1" u="none" strike="noStrike" kern="1200" cap="none" spc="0" normalizeH="0" baseline="0" noProof="0" dirty="0">
                <a:ln>
                  <a:noFill/>
                </a:ln>
                <a:solidFill>
                  <a:prstClr val="black"/>
                </a:solidFill>
                <a:effectLst/>
                <a:uLnTx/>
                <a:uFillTx/>
                <a:latin typeface="Calibri" panose="020F0502020204030204"/>
                <a:ea typeface="+mn-ea"/>
                <a:cs typeface="Arial"/>
              </a:rPr>
              <a:t> </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Arial"/>
              </a:rPr>
              <a:t>for those with stable atherosclerosis and normal eGFR.</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Arial"/>
              </a:rPr>
              <a:t>Consideration of </a:t>
            </a:r>
            <a:r>
              <a:rPr kumimoji="0" lang="en-US" sz="2400" b="1" i="1" u="none" strike="noStrike" kern="1200" cap="none" spc="0" normalizeH="0" baseline="0" noProof="0" dirty="0" err="1">
                <a:ln>
                  <a:noFill/>
                </a:ln>
                <a:solidFill>
                  <a:prstClr val="black"/>
                </a:solidFill>
                <a:effectLst/>
                <a:uLnTx/>
                <a:uFillTx/>
                <a:latin typeface="Calibri" panose="020F0502020204030204"/>
                <a:ea typeface="+mn-ea"/>
                <a:cs typeface="Arial"/>
              </a:rPr>
              <a:t>bempedoic</a:t>
            </a:r>
            <a:r>
              <a:rPr kumimoji="0" lang="en-US" sz="2400" b="1" i="1" u="none" strike="noStrike" kern="1200" cap="none" spc="0" normalizeH="0" baseline="0" noProof="0" dirty="0">
                <a:ln>
                  <a:noFill/>
                </a:ln>
                <a:solidFill>
                  <a:prstClr val="black"/>
                </a:solidFill>
                <a:effectLst/>
                <a:uLnTx/>
                <a:uFillTx/>
                <a:latin typeface="Calibri" panose="020F0502020204030204"/>
                <a:ea typeface="+mn-ea"/>
                <a:cs typeface="Arial"/>
              </a:rPr>
              <a:t> acid </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Arial"/>
              </a:rPr>
              <a:t>which, like statin therapy, reduces both LDL-C and </a:t>
            </a:r>
            <a:r>
              <a:rPr kumimoji="0" lang="en-US" sz="2400" b="0" i="1" u="none" strike="noStrike" kern="1200" cap="none" spc="0" normalizeH="0" baseline="0" noProof="0" dirty="0" err="1">
                <a:ln>
                  <a:noFill/>
                </a:ln>
                <a:solidFill>
                  <a:prstClr val="black"/>
                </a:solidFill>
                <a:effectLst/>
                <a:uLnTx/>
                <a:uFillTx/>
                <a:latin typeface="Calibri" panose="020F0502020204030204"/>
                <a:ea typeface="+mn-ea"/>
                <a:cs typeface="Arial"/>
              </a:rPr>
              <a:t>hsCRP</a:t>
            </a:r>
            <a:endPar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Arial"/>
            </a:endParaRP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Arial"/>
              </a:rPr>
              <a:t>Consideration of </a:t>
            </a:r>
            <a:r>
              <a:rPr kumimoji="0" lang="en-US" sz="2400" b="1" i="1" u="none" strike="noStrike" kern="1200" cap="none" spc="0" normalizeH="0" baseline="0" noProof="0" dirty="0">
                <a:ln>
                  <a:noFill/>
                </a:ln>
                <a:solidFill>
                  <a:prstClr val="black"/>
                </a:solidFill>
                <a:effectLst/>
                <a:uLnTx/>
                <a:uFillTx/>
                <a:latin typeface="Calibri" panose="020F0502020204030204"/>
                <a:ea typeface="+mn-ea"/>
                <a:cs typeface="Arial"/>
              </a:rPr>
              <a:t>GLP1r agonists </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Arial"/>
              </a:rPr>
              <a:t>and </a:t>
            </a:r>
            <a:r>
              <a:rPr kumimoji="0" lang="en-US" sz="2400" b="1" i="1" u="none" strike="noStrike" kern="1200" cap="none" spc="0" normalizeH="0" baseline="0" noProof="0" dirty="0">
                <a:ln>
                  <a:noFill/>
                </a:ln>
                <a:solidFill>
                  <a:prstClr val="black"/>
                </a:solidFill>
                <a:effectLst/>
                <a:uLnTx/>
                <a:uFillTx/>
                <a:latin typeface="Calibri" panose="020F0502020204030204"/>
                <a:ea typeface="+mn-ea"/>
                <a:cs typeface="Arial"/>
              </a:rPr>
              <a:t>SGLT2 inhibitors</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Arial"/>
              </a:rPr>
              <a:t>, all of which have concomitant anti-inflammatory effects.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1F497D"/>
              </a:solidFill>
              <a:effectLst/>
              <a:uLnTx/>
              <a:uFillTx/>
              <a:latin typeface="Calibri" panose="020F0502020204030204"/>
              <a:ea typeface="+mn-ea"/>
              <a:cs typeface="Arial"/>
            </a:endParaRPr>
          </a:p>
        </p:txBody>
      </p:sp>
      <p:sp>
        <p:nvSpPr>
          <p:cNvPr id="3" name="TextBox 2">
            <a:extLst>
              <a:ext uri="{FF2B5EF4-FFF2-40B4-BE49-F238E27FC236}">
                <a16:creationId xmlns:a16="http://schemas.microsoft.com/office/drawing/2014/main" id="{341A0EC1-6E04-F0D9-E9F6-E44D3372A5B2}"/>
              </a:ext>
            </a:extLst>
          </p:cNvPr>
          <p:cNvSpPr txBox="1"/>
          <p:nvPr/>
        </p:nvSpPr>
        <p:spPr>
          <a:xfrm>
            <a:off x="454981" y="8805"/>
            <a:ext cx="4812471" cy="64633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4472C4"/>
                </a:solidFill>
                <a:effectLst/>
                <a:uLnTx/>
                <a:uFillTx/>
                <a:latin typeface="Calibri" panose="020F0502020204030204"/>
                <a:ea typeface="+mn-ea"/>
                <a:cs typeface="Arial"/>
              </a:rPr>
              <a:t>Implications for practice</a:t>
            </a:r>
          </a:p>
        </p:txBody>
      </p:sp>
    </p:spTree>
    <p:extLst>
      <p:ext uri="{BB962C8B-B14F-4D97-AF65-F5344CB8AC3E}">
        <p14:creationId xmlns:p14="http://schemas.microsoft.com/office/powerpoint/2010/main" val="33936805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01BB9EB-8B27-4E17-6311-A0EA647D71CD}"/>
              </a:ext>
            </a:extLst>
          </p:cNvPr>
          <p:cNvSpPr txBox="1"/>
          <p:nvPr/>
        </p:nvSpPr>
        <p:spPr>
          <a:xfrm>
            <a:off x="431321" y="1243600"/>
            <a:ext cx="11130415" cy="3046988"/>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sng" strike="noStrike" kern="1200" cap="none" spc="0" normalizeH="0" baseline="0" noProof="0" dirty="0">
                <a:ln>
                  <a:noFill/>
                </a:ln>
                <a:solidFill>
                  <a:schemeClr val="tx2"/>
                </a:solidFill>
                <a:effectLst/>
                <a:uLnTx/>
                <a:uFillTx/>
                <a:latin typeface="Calibri" panose="020F0502020204030204"/>
                <a:ea typeface="+mn-ea"/>
                <a:cs typeface="Arial"/>
              </a:rPr>
              <a:t>It is not an either/or situation</a:t>
            </a:r>
            <a:r>
              <a:rPr kumimoji="0" lang="en-US" sz="2400" b="0" i="0" u="none" strike="noStrike" kern="1200" cap="none" spc="0" normalizeH="0" baseline="0" noProof="0" dirty="0">
                <a:ln>
                  <a:noFill/>
                </a:ln>
                <a:solidFill>
                  <a:schemeClr val="tx2"/>
                </a:solidFill>
                <a:effectLst/>
                <a:uLnTx/>
                <a:uFillTx/>
                <a:latin typeface="Calibri" panose="020F0502020204030204"/>
                <a:ea typeface="+mn-ea"/>
                <a:cs typeface="Arial"/>
              </a:rPr>
              <a:t>: In the future, we believe the </a:t>
            </a:r>
            <a:r>
              <a:rPr kumimoji="0" lang="en-US" sz="2400" b="0" i="0" u="sng" strike="noStrike" kern="1200" cap="none" spc="0" normalizeH="0" baseline="0" noProof="0" dirty="0">
                <a:ln>
                  <a:noFill/>
                </a:ln>
                <a:solidFill>
                  <a:schemeClr val="tx2"/>
                </a:solidFill>
                <a:effectLst/>
                <a:uLnTx/>
                <a:uFillTx/>
                <a:latin typeface="Calibri" panose="020F0502020204030204"/>
                <a:ea typeface="+mn-ea"/>
                <a:cs typeface="Arial"/>
              </a:rPr>
              <a:t>combined use </a:t>
            </a:r>
            <a:r>
              <a:rPr kumimoji="0" lang="en-US" sz="2400" b="0" i="0" u="none" strike="noStrike" kern="1200" cap="none" spc="0" normalizeH="0" baseline="0" noProof="0" dirty="0">
                <a:ln>
                  <a:noFill/>
                </a:ln>
                <a:solidFill>
                  <a:schemeClr val="tx2"/>
                </a:solidFill>
                <a:effectLst/>
                <a:uLnTx/>
                <a:uFillTx/>
                <a:latin typeface="Calibri" panose="020F0502020204030204"/>
                <a:ea typeface="+mn-ea"/>
                <a:cs typeface="Arial"/>
              </a:rPr>
              <a:t>of aggressive LDL-lowering and inflammation inhibiting therapies will become standard of care for almost all atherosclerotic patients.</a:t>
            </a:r>
          </a:p>
          <a:p>
            <a:pPr marR="0" lvl="0" algn="l" defTabSz="914400" rtl="0" eaLnBrk="1" fontAlgn="auto" latinLnBrk="0" hangingPunct="1">
              <a:lnSpc>
                <a:spcPct val="100000"/>
              </a:lnSpc>
              <a:spcBef>
                <a:spcPts val="0"/>
              </a:spcBef>
              <a:spcAft>
                <a:spcPts val="0"/>
              </a:spcAft>
              <a:buClrTx/>
              <a:buSzTx/>
              <a:tabLst/>
              <a:defRPr/>
            </a:pPr>
            <a:endParaRPr kumimoji="0" lang="en-US" sz="2400" b="0" i="0" u="none" strike="noStrike" kern="1200" cap="none" spc="0" normalizeH="0" baseline="0" noProof="0" dirty="0">
              <a:ln>
                <a:noFill/>
              </a:ln>
              <a:solidFill>
                <a:schemeClr val="tx2"/>
              </a:solidFill>
              <a:effectLst/>
              <a:uLnTx/>
              <a:uFillTx/>
              <a:latin typeface="Calibri" panose="020F0502020204030204"/>
              <a:ea typeface="+mn-ea"/>
              <a:cs typeface="Arial"/>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dirty="0">
                <a:solidFill>
                  <a:schemeClr val="tx2"/>
                </a:solidFill>
                <a:latin typeface="Calibri" panose="020F0502020204030204"/>
                <a:cs typeface="Arial"/>
              </a:rPr>
              <a:t>Finally, in addition to increasing the use of targeted anti-inflammatory therapies for atherosclerosis, these data strongly support ongoing ACC/AHA prevention efforts directed at </a:t>
            </a:r>
            <a:r>
              <a:rPr lang="en-US" sz="2400" u="sng" dirty="0">
                <a:solidFill>
                  <a:schemeClr val="tx2"/>
                </a:solidFill>
                <a:latin typeface="Calibri" panose="020F0502020204030204"/>
                <a:cs typeface="Arial"/>
              </a:rPr>
              <a:t>diet, weight loss, exercise, and smoking cessation</a:t>
            </a:r>
            <a:r>
              <a:rPr lang="en-US" sz="2400" dirty="0">
                <a:solidFill>
                  <a:schemeClr val="tx2"/>
                </a:solidFill>
                <a:latin typeface="Calibri" panose="020F0502020204030204"/>
                <a:cs typeface="Arial"/>
              </a:rPr>
              <a:t>, all of which lower vascular inflammation and lower cardiovascular event rates. </a:t>
            </a:r>
            <a:endParaRPr kumimoji="0" lang="en-US" sz="2400" b="0" i="0" u="none" strike="noStrike" kern="1200" cap="none" spc="0" normalizeH="0" baseline="0" noProof="0" dirty="0">
              <a:ln>
                <a:noFill/>
              </a:ln>
              <a:solidFill>
                <a:schemeClr val="tx2"/>
              </a:solidFill>
              <a:effectLst/>
              <a:uLnTx/>
              <a:uFillTx/>
              <a:latin typeface="Calibri" panose="020F0502020204030204"/>
              <a:ea typeface="+mn-ea"/>
              <a:cs typeface="Arial"/>
            </a:endParaRPr>
          </a:p>
        </p:txBody>
      </p:sp>
      <p:sp>
        <p:nvSpPr>
          <p:cNvPr id="3" name="TextBox 2">
            <a:extLst>
              <a:ext uri="{FF2B5EF4-FFF2-40B4-BE49-F238E27FC236}">
                <a16:creationId xmlns:a16="http://schemas.microsoft.com/office/drawing/2014/main" id="{341A0EC1-6E04-F0D9-E9F6-E44D3372A5B2}"/>
              </a:ext>
            </a:extLst>
          </p:cNvPr>
          <p:cNvSpPr txBox="1"/>
          <p:nvPr/>
        </p:nvSpPr>
        <p:spPr>
          <a:xfrm>
            <a:off x="454981" y="187032"/>
            <a:ext cx="4812471" cy="64633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4472C4"/>
                </a:solidFill>
                <a:effectLst/>
                <a:uLnTx/>
                <a:uFillTx/>
                <a:latin typeface="Calibri" panose="020F0502020204030204"/>
                <a:ea typeface="+mn-ea"/>
                <a:cs typeface="Arial"/>
              </a:rPr>
              <a:t>Implications for practice</a:t>
            </a:r>
          </a:p>
        </p:txBody>
      </p:sp>
    </p:spTree>
    <p:extLst>
      <p:ext uri="{BB962C8B-B14F-4D97-AF65-F5344CB8AC3E}">
        <p14:creationId xmlns:p14="http://schemas.microsoft.com/office/powerpoint/2010/main" val="18652737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2D3C997-766F-FDD0-BA8A-E6AB5A98F4D3}"/>
              </a:ext>
            </a:extLst>
          </p:cNvPr>
          <p:cNvPicPr>
            <a:picLocks noChangeAspect="1"/>
          </p:cNvPicPr>
          <p:nvPr/>
        </p:nvPicPr>
        <p:blipFill>
          <a:blip r:embed="rId2"/>
          <a:stretch>
            <a:fillRect/>
          </a:stretch>
        </p:blipFill>
        <p:spPr>
          <a:xfrm>
            <a:off x="1204443" y="988343"/>
            <a:ext cx="9915006" cy="4817234"/>
          </a:xfrm>
          <a:prstGeom prst="rect">
            <a:avLst/>
          </a:prstGeom>
        </p:spPr>
      </p:pic>
    </p:spTree>
    <p:extLst>
      <p:ext uri="{BB962C8B-B14F-4D97-AF65-F5344CB8AC3E}">
        <p14:creationId xmlns:p14="http://schemas.microsoft.com/office/powerpoint/2010/main" val="712135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01BB9EB-8B27-4E17-6311-A0EA647D71CD}"/>
              </a:ext>
            </a:extLst>
          </p:cNvPr>
          <p:cNvSpPr txBox="1"/>
          <p:nvPr/>
        </p:nvSpPr>
        <p:spPr>
          <a:xfrm>
            <a:off x="327804" y="1059227"/>
            <a:ext cx="11697419" cy="415498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Arial"/>
              </a:rPr>
              <a:t>Inflammation and hyperlipidemia jointly contribute to initiation, progression, and eventual plaque rupture leading to myocardial infarction, stroke, and cardiovascular death.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dirty="0">
              <a:solidFill>
                <a:prstClr val="black"/>
              </a:solidFill>
              <a:latin typeface="Calibri" panose="020F0502020204030204"/>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Arial"/>
              </a:rPr>
              <a:t>A recent analysis</a:t>
            </a:r>
            <a:r>
              <a:rPr kumimoji="0" lang="en-US" sz="2400" b="0" i="0" u="none" strike="noStrike" kern="1200" cap="none" spc="0" normalizeH="0" baseline="30000" noProof="0" dirty="0">
                <a:ln>
                  <a:noFill/>
                </a:ln>
                <a:solidFill>
                  <a:prstClr val="black"/>
                </a:solidFill>
                <a:effectLst/>
                <a:uLnTx/>
                <a:uFillTx/>
                <a:latin typeface="Calibri" panose="020F0502020204030204"/>
                <a:ea typeface="+mn-ea"/>
                <a:cs typeface="Arial"/>
              </a:rPr>
              <a:t>1</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Arial"/>
              </a:rPr>
              <a:t> of 31,245 contemporary </a:t>
            </a:r>
            <a:r>
              <a:rPr kumimoji="0" lang="en-US" sz="2400" b="0" i="0" u="sng" strike="noStrike" kern="1200" cap="none" spc="0" normalizeH="0" baseline="0" noProof="0" dirty="0">
                <a:ln>
                  <a:noFill/>
                </a:ln>
                <a:solidFill>
                  <a:prstClr val="black"/>
                </a:solidFill>
                <a:effectLst/>
                <a:uLnTx/>
                <a:uFillTx/>
                <a:latin typeface="Calibri" panose="020F0502020204030204"/>
                <a:ea typeface="+mn-ea"/>
                <a:cs typeface="Arial"/>
              </a:rPr>
              <a:t>statin-treated</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Arial"/>
              </a:rPr>
              <a:t> patients in the PROMINENT, REDUCE-IT, and STRENGTH trials demonstrated that </a:t>
            </a: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Arial"/>
              </a:rPr>
              <a:t>residual inflammatory risk (assessed by </a:t>
            </a:r>
            <a:r>
              <a:rPr kumimoji="0" lang="en-US" sz="2400" b="1" i="0" u="none" strike="noStrike" kern="1200" cap="none" spc="0" normalizeH="0" baseline="0" noProof="0" dirty="0" err="1">
                <a:ln>
                  <a:noFill/>
                </a:ln>
                <a:solidFill>
                  <a:prstClr val="black"/>
                </a:solidFill>
                <a:effectLst/>
                <a:uLnTx/>
                <a:uFillTx/>
                <a:latin typeface="Calibri" panose="020F0502020204030204"/>
                <a:ea typeface="+mn-ea"/>
                <a:cs typeface="Arial"/>
              </a:rPr>
              <a:t>hsCRP</a:t>
            </a: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Arial"/>
              </a:rPr>
              <a:t>) </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Arial"/>
              </a:rPr>
              <a:t>was a more powerful predictor of future cardiovascular events than was </a:t>
            </a: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Arial"/>
              </a:rPr>
              <a:t>residual cholesterol risk (assessed by LDLC).</a:t>
            </a: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dirty="0">
              <a:solidFill>
                <a:prstClr val="black"/>
              </a:solidFill>
              <a:latin typeface="Calibri" panose="020F0502020204030204"/>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prstClr val="black"/>
                </a:solidFill>
                <a:latin typeface="Calibri" panose="020F0502020204030204"/>
                <a:cs typeface="Arial"/>
              </a:rPr>
              <a:t>This issue has substantial implications for care as low-dose colchicine, </a:t>
            </a:r>
            <a:r>
              <a:rPr lang="en-US" sz="2400" dirty="0" err="1">
                <a:solidFill>
                  <a:prstClr val="black"/>
                </a:solidFill>
                <a:latin typeface="Calibri" panose="020F0502020204030204"/>
                <a:cs typeface="Arial"/>
              </a:rPr>
              <a:t>bempedoic</a:t>
            </a:r>
            <a:r>
              <a:rPr lang="en-US" sz="2400" dirty="0">
                <a:solidFill>
                  <a:prstClr val="black"/>
                </a:solidFill>
                <a:latin typeface="Calibri" panose="020F0502020204030204"/>
                <a:cs typeface="Arial"/>
              </a:rPr>
              <a:t> acid,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prstClr val="black"/>
                </a:solidFill>
                <a:latin typeface="Calibri" panose="020F0502020204030204"/>
                <a:cs typeface="Arial"/>
              </a:rPr>
              <a:t>GLP-1r agonists, and SGLT2 inhibitors all lower </a:t>
            </a:r>
            <a:r>
              <a:rPr lang="en-US" sz="2400" dirty="0" err="1">
                <a:solidFill>
                  <a:prstClr val="black"/>
                </a:solidFill>
                <a:latin typeface="Calibri" panose="020F0502020204030204"/>
                <a:cs typeface="Arial"/>
              </a:rPr>
              <a:t>hsCRP</a:t>
            </a:r>
            <a:r>
              <a:rPr lang="en-US" sz="2400" dirty="0">
                <a:solidFill>
                  <a:prstClr val="black"/>
                </a:solidFill>
                <a:latin typeface="Calibri" panose="020F0502020204030204"/>
                <a:cs typeface="Arial"/>
              </a:rPr>
              <a:t> and all are associated with lower risks of future cardiovascular events.</a:t>
            </a:r>
          </a:p>
        </p:txBody>
      </p:sp>
      <p:sp>
        <p:nvSpPr>
          <p:cNvPr id="3" name="TextBox 2">
            <a:extLst>
              <a:ext uri="{FF2B5EF4-FFF2-40B4-BE49-F238E27FC236}">
                <a16:creationId xmlns:a16="http://schemas.microsoft.com/office/drawing/2014/main" id="{341A0EC1-6E04-F0D9-E9F6-E44D3372A5B2}"/>
              </a:ext>
            </a:extLst>
          </p:cNvPr>
          <p:cNvSpPr txBox="1"/>
          <p:nvPr/>
        </p:nvSpPr>
        <p:spPr>
          <a:xfrm>
            <a:off x="403220" y="181330"/>
            <a:ext cx="5690660" cy="646331"/>
          </a:xfrm>
          <a:prstGeom prst="rect">
            <a:avLst/>
          </a:prstGeom>
          <a:noFill/>
        </p:spPr>
        <p:txBody>
          <a:bodyPr wrap="non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en-US" sz="3600" b="1" dirty="0">
                <a:solidFill>
                  <a:srgbClr val="4472C4"/>
                </a:solidFill>
                <a:latin typeface="Calibri" panose="020F0502020204030204"/>
                <a:cs typeface="Arial"/>
              </a:rPr>
              <a:t>Background and Rationale - I</a:t>
            </a:r>
            <a:endParaRPr kumimoji="0" lang="en-US" sz="3600" b="1" i="0" u="none" strike="noStrike" kern="1200" cap="none" spc="0" normalizeH="0" baseline="0" noProof="0" dirty="0">
              <a:ln>
                <a:noFill/>
              </a:ln>
              <a:solidFill>
                <a:srgbClr val="4472C4"/>
              </a:solidFill>
              <a:effectLst/>
              <a:uLnTx/>
              <a:uFillTx/>
              <a:latin typeface="Calibri" panose="020F0502020204030204"/>
              <a:ea typeface="+mn-ea"/>
              <a:cs typeface="Arial"/>
            </a:endParaRPr>
          </a:p>
        </p:txBody>
      </p:sp>
      <p:sp>
        <p:nvSpPr>
          <p:cNvPr id="4" name="TextBox 3">
            <a:extLst>
              <a:ext uri="{FF2B5EF4-FFF2-40B4-BE49-F238E27FC236}">
                <a16:creationId xmlns:a16="http://schemas.microsoft.com/office/drawing/2014/main" id="{9EF019B2-1466-E937-BD79-2BE0A6400A72}"/>
              </a:ext>
            </a:extLst>
          </p:cNvPr>
          <p:cNvSpPr txBox="1"/>
          <p:nvPr/>
        </p:nvSpPr>
        <p:spPr>
          <a:xfrm>
            <a:off x="8077200" y="6336268"/>
            <a:ext cx="3838295"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Arial"/>
              </a:rPr>
              <a:t>                  </a:t>
            </a:r>
            <a:r>
              <a:rPr kumimoji="0" lang="en-US" sz="1800" b="0" i="0" u="none" strike="noStrike" kern="1200" cap="none" spc="0" normalizeH="0" baseline="30000" noProof="0" dirty="0">
                <a:ln>
                  <a:noFill/>
                </a:ln>
                <a:solidFill>
                  <a:srgbClr val="000000"/>
                </a:solidFill>
                <a:effectLst/>
                <a:uLnTx/>
                <a:uFillTx/>
                <a:latin typeface="Calibri" panose="020F0502020204030204"/>
                <a:ea typeface="+mn-ea"/>
                <a:cs typeface="Arial"/>
              </a:rPr>
              <a:t>1</a:t>
            </a:r>
            <a:r>
              <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Arial"/>
              </a:rPr>
              <a:t>Lancet 2023;401:1293-1301</a:t>
            </a:r>
          </a:p>
        </p:txBody>
      </p:sp>
    </p:spTree>
    <p:extLst>
      <p:ext uri="{BB962C8B-B14F-4D97-AF65-F5344CB8AC3E}">
        <p14:creationId xmlns:p14="http://schemas.microsoft.com/office/powerpoint/2010/main" val="4037510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6E1C8D4-A115-0B5C-A603-78BB43A0335B}"/>
              </a:ext>
            </a:extLst>
          </p:cNvPr>
          <p:cNvPicPr>
            <a:picLocks noChangeAspect="1"/>
          </p:cNvPicPr>
          <p:nvPr/>
        </p:nvPicPr>
        <p:blipFill>
          <a:blip r:embed="rId2"/>
          <a:stretch>
            <a:fillRect/>
          </a:stretch>
        </p:blipFill>
        <p:spPr>
          <a:xfrm>
            <a:off x="5709535" y="2152157"/>
            <a:ext cx="5813244" cy="3539709"/>
          </a:xfrm>
          <a:prstGeom prst="rect">
            <a:avLst/>
          </a:prstGeom>
        </p:spPr>
      </p:pic>
      <p:sp>
        <p:nvSpPr>
          <p:cNvPr id="6" name="TextBox 5">
            <a:extLst>
              <a:ext uri="{FF2B5EF4-FFF2-40B4-BE49-F238E27FC236}">
                <a16:creationId xmlns:a16="http://schemas.microsoft.com/office/drawing/2014/main" id="{366F4F8E-8AC6-22C9-72CE-06263D432D56}"/>
              </a:ext>
            </a:extLst>
          </p:cNvPr>
          <p:cNvSpPr txBox="1"/>
          <p:nvPr/>
        </p:nvSpPr>
        <p:spPr>
          <a:xfrm>
            <a:off x="7879281" y="1357488"/>
            <a:ext cx="2563459" cy="646331"/>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4472C4"/>
                </a:solidFill>
                <a:effectLst/>
                <a:uLnTx/>
                <a:uFillTx/>
                <a:latin typeface="Calibri" panose="020F0502020204030204"/>
                <a:ea typeface="+mn-ea"/>
                <a:cs typeface="+mn-cs"/>
              </a:rPr>
              <a:t>Pooled Data (N = 31,245)</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Cardiovascular Death</a:t>
            </a:r>
          </a:p>
        </p:txBody>
      </p:sp>
      <p:sp>
        <p:nvSpPr>
          <p:cNvPr id="7" name="TextBox 6">
            <a:extLst>
              <a:ext uri="{FF2B5EF4-FFF2-40B4-BE49-F238E27FC236}">
                <a16:creationId xmlns:a16="http://schemas.microsoft.com/office/drawing/2014/main" id="{C9E9D808-37BA-D67A-7CDE-3C39F9A8895F}"/>
              </a:ext>
            </a:extLst>
          </p:cNvPr>
          <p:cNvSpPr txBox="1"/>
          <p:nvPr/>
        </p:nvSpPr>
        <p:spPr>
          <a:xfrm>
            <a:off x="421926" y="1620237"/>
            <a:ext cx="1355820" cy="646331"/>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PROMINENT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(N = 9,988)</a:t>
            </a:r>
          </a:p>
        </p:txBody>
      </p:sp>
      <p:sp>
        <p:nvSpPr>
          <p:cNvPr id="8" name="TextBox 7">
            <a:extLst>
              <a:ext uri="{FF2B5EF4-FFF2-40B4-BE49-F238E27FC236}">
                <a16:creationId xmlns:a16="http://schemas.microsoft.com/office/drawing/2014/main" id="{8CD955C6-6FFD-825C-3091-297BEBA3A7F1}"/>
              </a:ext>
            </a:extLst>
          </p:cNvPr>
          <p:cNvSpPr txBox="1"/>
          <p:nvPr/>
        </p:nvSpPr>
        <p:spPr>
          <a:xfrm>
            <a:off x="421926" y="3489677"/>
            <a:ext cx="1221809" cy="64633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REDUCE-IT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(N = 8,179)</a:t>
            </a:r>
          </a:p>
        </p:txBody>
      </p:sp>
      <p:sp>
        <p:nvSpPr>
          <p:cNvPr id="9" name="TextBox 8">
            <a:extLst>
              <a:ext uri="{FF2B5EF4-FFF2-40B4-BE49-F238E27FC236}">
                <a16:creationId xmlns:a16="http://schemas.microsoft.com/office/drawing/2014/main" id="{A523D75F-91DA-293C-3E52-F49D2CD9FA3E}"/>
              </a:ext>
            </a:extLst>
          </p:cNvPr>
          <p:cNvSpPr txBox="1"/>
          <p:nvPr/>
        </p:nvSpPr>
        <p:spPr>
          <a:xfrm>
            <a:off x="421926" y="5450557"/>
            <a:ext cx="1338828" cy="646331"/>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STRENGTH</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(N = 13,078)</a:t>
            </a:r>
          </a:p>
        </p:txBody>
      </p:sp>
      <p:sp>
        <p:nvSpPr>
          <p:cNvPr id="3" name="TextBox 2">
            <a:extLst>
              <a:ext uri="{FF2B5EF4-FFF2-40B4-BE49-F238E27FC236}">
                <a16:creationId xmlns:a16="http://schemas.microsoft.com/office/drawing/2014/main" id="{E32C1B8C-5522-018F-0486-86A2CFD7CB78}"/>
              </a:ext>
            </a:extLst>
          </p:cNvPr>
          <p:cNvSpPr txBox="1"/>
          <p:nvPr/>
        </p:nvSpPr>
        <p:spPr>
          <a:xfrm>
            <a:off x="154348" y="83403"/>
            <a:ext cx="11504252"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err="1">
                <a:ln>
                  <a:noFill/>
                </a:ln>
                <a:solidFill>
                  <a:srgbClr val="4472C4"/>
                </a:solidFill>
                <a:effectLst/>
                <a:uLnTx/>
                <a:uFillTx/>
                <a:latin typeface="Calibri" panose="020F0502020204030204"/>
                <a:ea typeface="+mn-ea"/>
                <a:cs typeface="Arial"/>
              </a:rPr>
              <a:t>hsCRP</a:t>
            </a:r>
            <a:r>
              <a:rPr kumimoji="0" lang="en-US" sz="2400" b="1" i="0" u="none" strike="noStrike" kern="1200" cap="none" spc="0" normalizeH="0" baseline="0" noProof="0" dirty="0">
                <a:ln>
                  <a:noFill/>
                </a:ln>
                <a:solidFill>
                  <a:srgbClr val="4472C4"/>
                </a:solidFill>
                <a:effectLst/>
                <a:uLnTx/>
                <a:uFillTx/>
                <a:latin typeface="Calibri" panose="020F0502020204030204"/>
                <a:ea typeface="+mn-ea"/>
                <a:cs typeface="Arial"/>
              </a:rPr>
              <a:t> is a More Powerful Determinant of Cardiovascular Death than LDLC Among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4472C4"/>
                </a:solidFill>
                <a:effectLst/>
                <a:uLnTx/>
                <a:uFillTx/>
                <a:latin typeface="Calibri" panose="020F0502020204030204"/>
                <a:ea typeface="+mn-ea"/>
                <a:cs typeface="Arial"/>
              </a:rPr>
              <a:t>31,245 Contemporary </a:t>
            </a:r>
            <a:r>
              <a:rPr kumimoji="0" lang="en-US" sz="2400" b="1" i="0" u="sng" strike="noStrike" kern="1200" cap="none" spc="0" normalizeH="0" baseline="0" noProof="0" dirty="0">
                <a:ln>
                  <a:noFill/>
                </a:ln>
                <a:solidFill>
                  <a:srgbClr val="4472C4"/>
                </a:solidFill>
                <a:effectLst/>
                <a:uLnTx/>
                <a:uFillTx/>
                <a:latin typeface="Calibri" panose="020F0502020204030204"/>
                <a:ea typeface="+mn-ea"/>
                <a:cs typeface="Arial"/>
              </a:rPr>
              <a:t>Statin Treated </a:t>
            </a:r>
            <a:r>
              <a:rPr kumimoji="0" lang="en-US" sz="2400" b="1" i="0" u="none" strike="noStrike" kern="1200" cap="none" spc="0" normalizeH="0" baseline="0" noProof="0" dirty="0">
                <a:ln>
                  <a:noFill/>
                </a:ln>
                <a:solidFill>
                  <a:srgbClr val="4472C4"/>
                </a:solidFill>
                <a:effectLst/>
                <a:uLnTx/>
                <a:uFillTx/>
                <a:latin typeface="Calibri" panose="020F0502020204030204"/>
                <a:ea typeface="+mn-ea"/>
                <a:cs typeface="Arial"/>
              </a:rPr>
              <a:t>Patients </a:t>
            </a:r>
          </a:p>
        </p:txBody>
      </p:sp>
      <p:sp>
        <p:nvSpPr>
          <p:cNvPr id="4" name="Rectangle 3">
            <a:extLst>
              <a:ext uri="{FF2B5EF4-FFF2-40B4-BE49-F238E27FC236}">
                <a16:creationId xmlns:a16="http://schemas.microsoft.com/office/drawing/2014/main" id="{D946C28E-59FA-7235-160C-6DE762FCC4BB}"/>
              </a:ext>
            </a:extLst>
          </p:cNvPr>
          <p:cNvSpPr/>
          <p:nvPr/>
        </p:nvSpPr>
        <p:spPr>
          <a:xfrm>
            <a:off x="8342315" y="5916938"/>
            <a:ext cx="497840" cy="243840"/>
          </a:xfrm>
          <a:prstGeom prst="rect">
            <a:avLst/>
          </a:prstGeom>
          <a:solidFill>
            <a:sysClr val="windowText" lastClr="000000"/>
          </a:solidFill>
          <a:ln w="12700" cap="flat" cmpd="sng" algn="ctr">
            <a:solidFill>
              <a:srgbClr val="4472C4">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Arial"/>
            </a:endParaRPr>
          </a:p>
        </p:txBody>
      </p:sp>
      <p:sp>
        <p:nvSpPr>
          <p:cNvPr id="5" name="Rectangle 4">
            <a:extLst>
              <a:ext uri="{FF2B5EF4-FFF2-40B4-BE49-F238E27FC236}">
                <a16:creationId xmlns:a16="http://schemas.microsoft.com/office/drawing/2014/main" id="{6AEFA646-40CD-F687-B066-C8A3C85D44C4}"/>
              </a:ext>
            </a:extLst>
          </p:cNvPr>
          <p:cNvSpPr/>
          <p:nvPr/>
        </p:nvSpPr>
        <p:spPr>
          <a:xfrm>
            <a:off x="6664960" y="5928360"/>
            <a:ext cx="497840" cy="243840"/>
          </a:xfrm>
          <a:prstGeom prst="rect">
            <a:avLst/>
          </a:prstGeom>
          <a:noFill/>
          <a:ln w="12700" cap="flat" cmpd="sng" algn="ctr">
            <a:solidFill>
              <a:sysClr val="windowText" lastClr="000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Arial"/>
            </a:endParaRPr>
          </a:p>
        </p:txBody>
      </p:sp>
      <p:sp>
        <p:nvSpPr>
          <p:cNvPr id="13" name="TextBox 12">
            <a:extLst>
              <a:ext uri="{FF2B5EF4-FFF2-40B4-BE49-F238E27FC236}">
                <a16:creationId xmlns:a16="http://schemas.microsoft.com/office/drawing/2014/main" id="{925A0BA5-883C-ECAC-6417-293C46F028E0}"/>
              </a:ext>
            </a:extLst>
          </p:cNvPr>
          <p:cNvSpPr txBox="1"/>
          <p:nvPr/>
        </p:nvSpPr>
        <p:spPr>
          <a:xfrm>
            <a:off x="8991600" y="5876298"/>
            <a:ext cx="710451"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err="1">
                <a:ln>
                  <a:noFill/>
                </a:ln>
                <a:solidFill>
                  <a:prstClr val="black"/>
                </a:solidFill>
                <a:effectLst/>
                <a:uLnTx/>
                <a:uFillTx/>
                <a:latin typeface="Calibri" panose="020F0502020204030204"/>
                <a:ea typeface="+mn-ea"/>
                <a:cs typeface="Arial"/>
              </a:rPr>
              <a:t>hsCRP</a:t>
            </a:r>
            <a:endParaRPr kumimoji="0" lang="en-US" sz="1600" b="1" i="0" u="none" strike="noStrike" kern="0" cap="none" spc="0" normalizeH="0" baseline="0" noProof="0" dirty="0">
              <a:ln>
                <a:noFill/>
              </a:ln>
              <a:solidFill>
                <a:prstClr val="black"/>
              </a:solidFill>
              <a:effectLst/>
              <a:uLnTx/>
              <a:uFillTx/>
              <a:latin typeface="Calibri" panose="020F0502020204030204"/>
              <a:ea typeface="+mn-ea"/>
              <a:cs typeface="Arial"/>
            </a:endParaRPr>
          </a:p>
        </p:txBody>
      </p:sp>
      <p:sp>
        <p:nvSpPr>
          <p:cNvPr id="14" name="TextBox 13">
            <a:extLst>
              <a:ext uri="{FF2B5EF4-FFF2-40B4-BE49-F238E27FC236}">
                <a16:creationId xmlns:a16="http://schemas.microsoft.com/office/drawing/2014/main" id="{3B1A6551-C284-74D0-1C90-A5A887B4AC1D}"/>
              </a:ext>
            </a:extLst>
          </p:cNvPr>
          <p:cNvSpPr txBox="1"/>
          <p:nvPr/>
        </p:nvSpPr>
        <p:spPr>
          <a:xfrm>
            <a:off x="7264400" y="5867400"/>
            <a:ext cx="591252"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black"/>
                </a:solidFill>
                <a:effectLst/>
                <a:uLnTx/>
                <a:uFillTx/>
                <a:latin typeface="Calibri" panose="020F0502020204030204"/>
                <a:ea typeface="+mn-ea"/>
                <a:cs typeface="Arial"/>
              </a:rPr>
              <a:t>LDLC</a:t>
            </a:r>
          </a:p>
        </p:txBody>
      </p:sp>
      <p:pic>
        <p:nvPicPr>
          <p:cNvPr id="16" name="Picture 15">
            <a:extLst>
              <a:ext uri="{FF2B5EF4-FFF2-40B4-BE49-F238E27FC236}">
                <a16:creationId xmlns:a16="http://schemas.microsoft.com/office/drawing/2014/main" id="{71469E0E-9C01-4931-A6D8-E38A4ED5AA2D}"/>
              </a:ext>
            </a:extLst>
          </p:cNvPr>
          <p:cNvPicPr>
            <a:picLocks noChangeAspect="1"/>
          </p:cNvPicPr>
          <p:nvPr/>
        </p:nvPicPr>
        <p:blipFill>
          <a:blip r:embed="rId3"/>
          <a:stretch>
            <a:fillRect/>
          </a:stretch>
        </p:blipFill>
        <p:spPr>
          <a:xfrm>
            <a:off x="1848734" y="872896"/>
            <a:ext cx="3292227" cy="2004651"/>
          </a:xfrm>
          <a:prstGeom prst="rect">
            <a:avLst/>
          </a:prstGeom>
        </p:spPr>
      </p:pic>
      <p:pic>
        <p:nvPicPr>
          <p:cNvPr id="17" name="Picture 16">
            <a:extLst>
              <a:ext uri="{FF2B5EF4-FFF2-40B4-BE49-F238E27FC236}">
                <a16:creationId xmlns:a16="http://schemas.microsoft.com/office/drawing/2014/main" id="{CF48D566-3F66-6C55-D8B4-998048B7569D}"/>
              </a:ext>
            </a:extLst>
          </p:cNvPr>
          <p:cNvPicPr>
            <a:picLocks noChangeAspect="1"/>
          </p:cNvPicPr>
          <p:nvPr/>
        </p:nvPicPr>
        <p:blipFill>
          <a:blip r:embed="rId4"/>
          <a:stretch>
            <a:fillRect/>
          </a:stretch>
        </p:blipFill>
        <p:spPr>
          <a:xfrm>
            <a:off x="1858895" y="2823615"/>
            <a:ext cx="3292230" cy="2004652"/>
          </a:xfrm>
          <a:prstGeom prst="rect">
            <a:avLst/>
          </a:prstGeom>
        </p:spPr>
      </p:pic>
      <p:pic>
        <p:nvPicPr>
          <p:cNvPr id="18" name="Picture 17">
            <a:extLst>
              <a:ext uri="{FF2B5EF4-FFF2-40B4-BE49-F238E27FC236}">
                <a16:creationId xmlns:a16="http://schemas.microsoft.com/office/drawing/2014/main" id="{18D084A3-C293-1CF6-4BC8-BD6BDABF80C2}"/>
              </a:ext>
            </a:extLst>
          </p:cNvPr>
          <p:cNvPicPr>
            <a:picLocks noChangeAspect="1"/>
          </p:cNvPicPr>
          <p:nvPr/>
        </p:nvPicPr>
        <p:blipFill>
          <a:blip r:embed="rId5"/>
          <a:stretch>
            <a:fillRect/>
          </a:stretch>
        </p:blipFill>
        <p:spPr>
          <a:xfrm>
            <a:off x="1848734" y="4778306"/>
            <a:ext cx="3302391" cy="2010840"/>
          </a:xfrm>
          <a:prstGeom prst="rect">
            <a:avLst/>
          </a:prstGeom>
        </p:spPr>
      </p:pic>
      <p:sp>
        <p:nvSpPr>
          <p:cNvPr id="10" name="TextBox 9">
            <a:extLst>
              <a:ext uri="{FF2B5EF4-FFF2-40B4-BE49-F238E27FC236}">
                <a16:creationId xmlns:a16="http://schemas.microsoft.com/office/drawing/2014/main" id="{4D33398F-0F9F-A164-8F9F-20002EF75F43}"/>
              </a:ext>
            </a:extLst>
          </p:cNvPr>
          <p:cNvSpPr txBox="1"/>
          <p:nvPr/>
        </p:nvSpPr>
        <p:spPr>
          <a:xfrm>
            <a:off x="7543800" y="2667000"/>
            <a:ext cx="2254143"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  P &lt; 0.0001    + P &lt; 0.05</a:t>
            </a:r>
          </a:p>
        </p:txBody>
      </p:sp>
      <p:sp>
        <p:nvSpPr>
          <p:cNvPr id="11" name="TextBox 10">
            <a:extLst>
              <a:ext uri="{FF2B5EF4-FFF2-40B4-BE49-F238E27FC236}">
                <a16:creationId xmlns:a16="http://schemas.microsoft.com/office/drawing/2014/main" id="{7FCC6686-59BB-5B13-AB0B-BE8476872D37}"/>
              </a:ext>
            </a:extLst>
          </p:cNvPr>
          <p:cNvSpPr txBox="1"/>
          <p:nvPr/>
        </p:nvSpPr>
        <p:spPr>
          <a:xfrm>
            <a:off x="10394822" y="1891269"/>
            <a:ext cx="506870" cy="523220"/>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HR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2.68</a:t>
            </a:r>
          </a:p>
        </p:txBody>
      </p:sp>
      <p:sp>
        <p:nvSpPr>
          <p:cNvPr id="12" name="TextBox 11">
            <a:extLst>
              <a:ext uri="{FF2B5EF4-FFF2-40B4-BE49-F238E27FC236}">
                <a16:creationId xmlns:a16="http://schemas.microsoft.com/office/drawing/2014/main" id="{132E9301-F078-F4E1-EF8E-153D2957B80B}"/>
              </a:ext>
            </a:extLst>
          </p:cNvPr>
          <p:cNvSpPr txBox="1"/>
          <p:nvPr/>
        </p:nvSpPr>
        <p:spPr>
          <a:xfrm>
            <a:off x="10739876" y="3392262"/>
            <a:ext cx="506870" cy="523220"/>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HR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1.27</a:t>
            </a:r>
          </a:p>
        </p:txBody>
      </p:sp>
      <p:sp>
        <p:nvSpPr>
          <p:cNvPr id="15" name="TextBox 14">
            <a:extLst>
              <a:ext uri="{FF2B5EF4-FFF2-40B4-BE49-F238E27FC236}">
                <a16:creationId xmlns:a16="http://schemas.microsoft.com/office/drawing/2014/main" id="{E927143F-0F33-4976-4D67-47F9584BE688}"/>
              </a:ext>
            </a:extLst>
          </p:cNvPr>
          <p:cNvSpPr txBox="1"/>
          <p:nvPr/>
        </p:nvSpPr>
        <p:spPr>
          <a:xfrm>
            <a:off x="8077200" y="6336268"/>
            <a:ext cx="3759747"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Arial"/>
              </a:rPr>
              <a:t>                  Lancet 2023;401:1293-1301</a:t>
            </a:r>
          </a:p>
        </p:txBody>
      </p:sp>
    </p:spTree>
    <p:extLst>
      <p:ext uri="{BB962C8B-B14F-4D97-AF65-F5344CB8AC3E}">
        <p14:creationId xmlns:p14="http://schemas.microsoft.com/office/powerpoint/2010/main" val="3865399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01BB9EB-8B27-4E17-6311-A0EA647D71CD}"/>
              </a:ext>
            </a:extLst>
          </p:cNvPr>
          <p:cNvSpPr txBox="1"/>
          <p:nvPr/>
        </p:nvSpPr>
        <p:spPr>
          <a:xfrm>
            <a:off x="624832" y="1041138"/>
            <a:ext cx="11264876" cy="45243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Arial"/>
              </a:rPr>
              <a:t>Not all patients can tolerate statin therapy.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dirty="0">
              <a:solidFill>
                <a:prstClr val="black"/>
              </a:solidFill>
              <a:latin typeface="Calibri" panose="020F0502020204030204"/>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Arial"/>
              </a:rPr>
              <a:t>The contemporary relationships of </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Arial"/>
              </a:rPr>
              <a:t>hsCRP</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Arial"/>
              </a:rPr>
              <a:t> and LDLC to cardiovascular risk are uncertain for those </a:t>
            </a:r>
            <a:r>
              <a:rPr kumimoji="0" lang="en-US" sz="2400" b="0" i="0" u="sng" strike="noStrike" kern="1200" cap="none" spc="0" normalizeH="0" baseline="0" noProof="0" dirty="0">
                <a:ln>
                  <a:noFill/>
                </a:ln>
                <a:solidFill>
                  <a:prstClr val="black"/>
                </a:solidFill>
                <a:effectLst/>
                <a:uLnTx/>
                <a:uFillTx/>
                <a:latin typeface="Calibri" panose="020F0502020204030204"/>
                <a:ea typeface="+mn-ea"/>
                <a:cs typeface="Arial"/>
              </a:rPr>
              <a:t>not</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Arial"/>
              </a:rPr>
              <a:t> taking statins.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dirty="0">
              <a:solidFill>
                <a:prstClr val="black"/>
              </a:solidFill>
              <a:latin typeface="Calibri" panose="020F0502020204030204"/>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Arial"/>
              </a:rPr>
              <a:t>Completion of the CLEAR Outcomes trial (N = 13,970) comparing </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Arial"/>
              </a:rPr>
              <a:t>bempedoic</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Arial"/>
              </a:rPr>
              <a:t> acid to placebo among </a:t>
            </a:r>
            <a:r>
              <a:rPr kumimoji="0" lang="en-US" sz="2400" b="0" i="0" u="sng" strike="noStrike" kern="1200" cap="none" spc="0" normalizeH="0" baseline="0" noProof="0" dirty="0">
                <a:ln>
                  <a:noFill/>
                </a:ln>
                <a:solidFill>
                  <a:prstClr val="black"/>
                </a:solidFill>
                <a:effectLst/>
                <a:uLnTx/>
                <a:uFillTx/>
                <a:latin typeface="Calibri" panose="020F0502020204030204"/>
                <a:ea typeface="+mn-ea"/>
                <a:cs typeface="Arial"/>
              </a:rPr>
              <a:t>statin-intolerant</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Arial"/>
              </a:rPr>
              <a:t> patents with, or at high risk, for ASCVD afforded us the opportunity to </a:t>
            </a:r>
            <a:r>
              <a:rPr lang="en-US" sz="2400" dirty="0">
                <a:solidFill>
                  <a:prstClr val="black"/>
                </a:solidFill>
                <a:latin typeface="Calibri" panose="020F0502020204030204"/>
                <a:cs typeface="Arial"/>
              </a:rPr>
              <a:t>evaluate the contemporary relationships of </a:t>
            </a:r>
            <a:r>
              <a:rPr lang="en-US" sz="2400" b="1" dirty="0" err="1">
                <a:solidFill>
                  <a:prstClr val="black"/>
                </a:solidFill>
                <a:latin typeface="Calibri" panose="020F0502020204030204"/>
                <a:cs typeface="Arial"/>
              </a:rPr>
              <a:t>hsCRP</a:t>
            </a:r>
            <a:r>
              <a:rPr lang="en-US" sz="2400" dirty="0">
                <a:solidFill>
                  <a:prstClr val="black"/>
                </a:solidFill>
                <a:latin typeface="Calibri" panose="020F0502020204030204"/>
                <a:cs typeface="Arial"/>
              </a:rPr>
              <a:t> (a clinical biomarker for </a:t>
            </a:r>
            <a:r>
              <a:rPr lang="en-US" sz="2400" b="1" dirty="0">
                <a:solidFill>
                  <a:prstClr val="black"/>
                </a:solidFill>
                <a:latin typeface="Calibri" panose="020F0502020204030204"/>
                <a:cs typeface="Arial"/>
              </a:rPr>
              <a:t>residual inflammatory risk</a:t>
            </a:r>
            <a:r>
              <a:rPr lang="en-US" sz="2400" dirty="0">
                <a:solidFill>
                  <a:prstClr val="black"/>
                </a:solidFill>
                <a:latin typeface="Calibri" panose="020F0502020204030204"/>
                <a:cs typeface="Arial"/>
              </a:rPr>
              <a:t>) and </a:t>
            </a:r>
            <a:r>
              <a:rPr lang="en-US" sz="2400" b="1" dirty="0">
                <a:solidFill>
                  <a:prstClr val="black"/>
                </a:solidFill>
                <a:latin typeface="Calibri" panose="020F0502020204030204"/>
                <a:cs typeface="Arial"/>
              </a:rPr>
              <a:t>LDL-C</a:t>
            </a:r>
            <a:r>
              <a:rPr lang="en-US" sz="2400" dirty="0">
                <a:solidFill>
                  <a:prstClr val="black"/>
                </a:solidFill>
                <a:latin typeface="Calibri" panose="020F0502020204030204"/>
                <a:cs typeface="Arial"/>
              </a:rPr>
              <a:t> (a clinical biomarker for </a:t>
            </a:r>
            <a:r>
              <a:rPr lang="en-US" sz="2400" b="1" dirty="0">
                <a:solidFill>
                  <a:prstClr val="black"/>
                </a:solidFill>
                <a:latin typeface="Calibri" panose="020F0502020204030204"/>
                <a:cs typeface="Arial"/>
              </a:rPr>
              <a:t>residual cholesterol risk</a:t>
            </a:r>
            <a:r>
              <a:rPr lang="en-US" sz="2400" dirty="0">
                <a:solidFill>
                  <a:prstClr val="black"/>
                </a:solidFill>
                <a:latin typeface="Calibri" panose="020F0502020204030204"/>
                <a:cs typeface="Arial"/>
              </a:rPr>
              <a:t>) with the incidence of future major adverse cardiovascular events (MACE), cardiovascular mortality, and all-cause mortality.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dirty="0">
              <a:solidFill>
                <a:prstClr val="black"/>
              </a:solidFill>
              <a:latin typeface="Calibri" panose="020F0502020204030204"/>
              <a:cs typeface="Arial"/>
            </a:endParaRPr>
          </a:p>
        </p:txBody>
      </p:sp>
      <p:sp>
        <p:nvSpPr>
          <p:cNvPr id="5" name="TextBox 4">
            <a:extLst>
              <a:ext uri="{FF2B5EF4-FFF2-40B4-BE49-F238E27FC236}">
                <a16:creationId xmlns:a16="http://schemas.microsoft.com/office/drawing/2014/main" id="{622EE214-F088-6A86-C1A9-94A9EE302F31}"/>
              </a:ext>
            </a:extLst>
          </p:cNvPr>
          <p:cNvSpPr txBox="1"/>
          <p:nvPr/>
        </p:nvSpPr>
        <p:spPr>
          <a:xfrm>
            <a:off x="636130" y="207208"/>
            <a:ext cx="5814092" cy="646331"/>
          </a:xfrm>
          <a:prstGeom prst="rect">
            <a:avLst/>
          </a:prstGeom>
          <a:noFill/>
        </p:spPr>
        <p:txBody>
          <a:bodyPr wrap="non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en-US" sz="3600" b="1" dirty="0">
                <a:solidFill>
                  <a:srgbClr val="4472C4"/>
                </a:solidFill>
                <a:latin typeface="Calibri" panose="020F0502020204030204"/>
                <a:cs typeface="Arial"/>
              </a:rPr>
              <a:t>Background and Rationale - II</a:t>
            </a:r>
            <a:endParaRPr kumimoji="0" lang="en-US" sz="3600" b="1" i="0" u="none" strike="noStrike" kern="1200" cap="none" spc="0" normalizeH="0" baseline="0" noProof="0" dirty="0">
              <a:ln>
                <a:noFill/>
              </a:ln>
              <a:solidFill>
                <a:srgbClr val="4472C4"/>
              </a:solidFill>
              <a:effectLst/>
              <a:uLnTx/>
              <a:uFillTx/>
              <a:latin typeface="Calibri" panose="020F0502020204030204"/>
              <a:ea typeface="+mn-ea"/>
              <a:cs typeface="Arial"/>
            </a:endParaRPr>
          </a:p>
        </p:txBody>
      </p:sp>
    </p:spTree>
    <p:extLst>
      <p:ext uri="{BB962C8B-B14F-4D97-AF65-F5344CB8AC3E}">
        <p14:creationId xmlns:p14="http://schemas.microsoft.com/office/powerpoint/2010/main" val="3385661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01BB9EB-8B27-4E17-6311-A0EA647D71CD}"/>
              </a:ext>
            </a:extLst>
          </p:cNvPr>
          <p:cNvSpPr txBox="1"/>
          <p:nvPr/>
        </p:nvSpPr>
        <p:spPr>
          <a:xfrm>
            <a:off x="624833" y="887879"/>
            <a:ext cx="2126993" cy="50783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Arial"/>
              </a:rPr>
              <a:t>Population: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000" b="1" dirty="0">
              <a:solidFill>
                <a:prstClr val="black"/>
              </a:solidFill>
              <a:latin typeface="Calibri" panose="020F0502020204030204"/>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000" b="1" dirty="0">
              <a:solidFill>
                <a:prstClr val="black"/>
              </a:solidFill>
              <a:latin typeface="Calibri" panose="020F0502020204030204"/>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000" b="1" dirty="0">
              <a:solidFill>
                <a:prstClr val="black"/>
              </a:solidFill>
              <a:latin typeface="Calibri" panose="020F0502020204030204"/>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Arial"/>
              </a:rPr>
              <a:t>Endpoints: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000" b="1" dirty="0">
              <a:solidFill>
                <a:prstClr val="black"/>
              </a:solidFill>
              <a:latin typeface="Calibri" panose="020F0502020204030204"/>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Arial"/>
              </a:rPr>
              <a:t>Statistical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prstClr val="black"/>
                </a:solidFill>
                <a:latin typeface="Calibri" panose="020F0502020204030204"/>
                <a:cs typeface="Arial"/>
              </a:rPr>
              <a:t>Analysis:</a:t>
            </a: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Arial"/>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Arial"/>
            </a:endParaRPr>
          </a:p>
        </p:txBody>
      </p:sp>
      <p:sp>
        <p:nvSpPr>
          <p:cNvPr id="5" name="TextBox 4">
            <a:extLst>
              <a:ext uri="{FF2B5EF4-FFF2-40B4-BE49-F238E27FC236}">
                <a16:creationId xmlns:a16="http://schemas.microsoft.com/office/drawing/2014/main" id="{622EE214-F088-6A86-C1A9-94A9EE302F31}"/>
              </a:ext>
            </a:extLst>
          </p:cNvPr>
          <p:cNvSpPr txBox="1"/>
          <p:nvPr/>
        </p:nvSpPr>
        <p:spPr>
          <a:xfrm>
            <a:off x="636130" y="112321"/>
            <a:ext cx="1907958" cy="64633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4472C4"/>
                </a:solidFill>
                <a:effectLst/>
                <a:uLnTx/>
                <a:uFillTx/>
                <a:latin typeface="Calibri" panose="020F0502020204030204"/>
                <a:ea typeface="+mn-ea"/>
                <a:cs typeface="Arial"/>
              </a:rPr>
              <a:t>Methods</a:t>
            </a:r>
          </a:p>
        </p:txBody>
      </p:sp>
      <p:sp>
        <p:nvSpPr>
          <p:cNvPr id="3" name="TextBox 2">
            <a:extLst>
              <a:ext uri="{FF2B5EF4-FFF2-40B4-BE49-F238E27FC236}">
                <a16:creationId xmlns:a16="http://schemas.microsoft.com/office/drawing/2014/main" id="{2D21FB7A-3E0F-E183-2E54-8A8E25335FA2}"/>
              </a:ext>
            </a:extLst>
          </p:cNvPr>
          <p:cNvSpPr txBox="1"/>
          <p:nvPr/>
        </p:nvSpPr>
        <p:spPr>
          <a:xfrm>
            <a:off x="2148271" y="886871"/>
            <a:ext cx="9756684" cy="59400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sng" strike="noStrike" kern="1200" cap="none" spc="0" normalizeH="0" baseline="0" noProof="0" dirty="0">
                <a:ln>
                  <a:noFill/>
                </a:ln>
                <a:solidFill>
                  <a:prstClr val="black"/>
                </a:solidFill>
                <a:effectLst/>
                <a:uLnTx/>
                <a:uFillTx/>
                <a:latin typeface="Calibri" panose="020F0502020204030204"/>
                <a:ea typeface="+mn-ea"/>
                <a:cs typeface="Arial"/>
              </a:rPr>
              <a:t>13,970 statin-intolerant participants </a:t>
            </a:r>
            <a:r>
              <a:rPr kumimoji="0" lang="en-US" sz="2000" i="0" u="none" strike="noStrike" kern="1200" cap="none" spc="0" normalizeH="0" baseline="0" noProof="0" dirty="0">
                <a:ln>
                  <a:noFill/>
                </a:ln>
                <a:solidFill>
                  <a:prstClr val="black"/>
                </a:solidFill>
                <a:effectLst/>
                <a:uLnTx/>
                <a:uFillTx/>
                <a:latin typeface="Calibri" panose="020F0502020204030204"/>
                <a:ea typeface="+mn-ea"/>
                <a:cs typeface="Arial"/>
              </a:rPr>
              <a:t>in the contemporary </a:t>
            </a:r>
            <a:r>
              <a:rPr lang="en-US" sz="2000" b="1" dirty="0">
                <a:solidFill>
                  <a:prstClr val="black"/>
                </a:solidFill>
                <a:latin typeface="Calibri" panose="020F0502020204030204"/>
                <a:cs typeface="Arial"/>
              </a:rPr>
              <a:t>CLEAR Outcomes </a:t>
            </a:r>
            <a:r>
              <a:rPr lang="en-US" sz="2000" dirty="0">
                <a:solidFill>
                  <a:prstClr val="black"/>
                </a:solidFill>
                <a:latin typeface="Calibri" panose="020F0502020204030204"/>
                <a:cs typeface="Arial"/>
              </a:rPr>
              <a:t>trial in which individuals with LDLC &gt; 100 mg/dL were randomly allocated to 180 mg </a:t>
            </a:r>
            <a:r>
              <a:rPr lang="en-US" sz="2000" dirty="0" err="1">
                <a:solidFill>
                  <a:prstClr val="black"/>
                </a:solidFill>
                <a:latin typeface="Calibri" panose="020F0502020204030204"/>
                <a:cs typeface="Arial"/>
              </a:rPr>
              <a:t>bempedoic</a:t>
            </a:r>
            <a:r>
              <a:rPr lang="en-US" sz="2000" dirty="0">
                <a:solidFill>
                  <a:prstClr val="black"/>
                </a:solidFill>
                <a:latin typeface="Calibri" panose="020F0502020204030204"/>
                <a:cs typeface="Arial"/>
              </a:rPr>
              <a:t> acid QD or to placebo at  1250 sites in 32 countries and followed for a median period of 40.6 months (maximum 5 years).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000" dirty="0">
              <a:solidFill>
                <a:prstClr val="black"/>
              </a:solidFill>
              <a:latin typeface="Calibri" panose="020F0502020204030204"/>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prstClr val="black"/>
                </a:solidFill>
                <a:latin typeface="Calibri" panose="020F0502020204030204"/>
                <a:cs typeface="Arial"/>
              </a:rPr>
              <a:t>As reported elsewhere (Nissen et al, NEJM 2023), the trial included a secondary prevention cohort (N = 9764) and a high-risk primary prevention cohort  (N = 4206), both inclusive of patients unable or unwilling to take statin therapy owing to an adverse effect that started or increased during statin therapy and/or resolved or improved after statin discontinuation.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000" dirty="0">
              <a:solidFill>
                <a:prstClr val="black"/>
              </a:solidFill>
              <a:latin typeface="Calibri" panose="020F0502020204030204"/>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i="0" u="none" strike="noStrike" kern="1200" cap="none" spc="0" normalizeH="0" baseline="0" noProof="0" dirty="0">
                <a:ln>
                  <a:noFill/>
                </a:ln>
                <a:solidFill>
                  <a:prstClr val="black"/>
                </a:solidFill>
                <a:effectLst/>
                <a:uLnTx/>
                <a:uFillTx/>
                <a:latin typeface="Calibri" panose="020F0502020204030204"/>
                <a:ea typeface="+mn-ea"/>
                <a:cs typeface="Arial"/>
              </a:rPr>
              <a:t>Incident </a:t>
            </a: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Arial"/>
              </a:rPr>
              <a:t>4-Point</a:t>
            </a:r>
            <a:r>
              <a:rPr kumimoji="0" lang="en-US" sz="2000" i="0" u="none" strike="noStrike" kern="1200" cap="none" spc="0" normalizeH="0" baseline="0" noProof="0" dirty="0">
                <a:ln>
                  <a:noFill/>
                </a:ln>
                <a:solidFill>
                  <a:prstClr val="black"/>
                </a:solidFill>
                <a:effectLst/>
                <a:uLnTx/>
                <a:uFillTx/>
                <a:latin typeface="Calibri" panose="020F0502020204030204"/>
                <a:ea typeface="+mn-ea"/>
                <a:cs typeface="Arial"/>
              </a:rPr>
              <a:t> </a:t>
            </a: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Arial"/>
              </a:rPr>
              <a:t>MACE</a:t>
            </a:r>
            <a:r>
              <a:rPr kumimoji="0" lang="en-US" sz="2000" i="0" u="none" strike="noStrike" kern="1200" cap="none" spc="0" normalizeH="0" baseline="0" noProof="0" dirty="0">
                <a:ln>
                  <a:noFill/>
                </a:ln>
                <a:solidFill>
                  <a:prstClr val="black"/>
                </a:solidFill>
                <a:effectLst/>
                <a:uLnTx/>
                <a:uFillTx/>
                <a:latin typeface="Calibri" panose="020F0502020204030204"/>
                <a:ea typeface="+mn-ea"/>
                <a:cs typeface="Arial"/>
              </a:rPr>
              <a:t>, </a:t>
            </a: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Arial"/>
              </a:rPr>
              <a:t>CV mortality</a:t>
            </a:r>
            <a:r>
              <a:rPr kumimoji="0" lang="en-US" sz="2000" i="0" u="none" strike="noStrike" kern="1200" cap="none" spc="0" normalizeH="0" baseline="0" noProof="0" dirty="0">
                <a:ln>
                  <a:noFill/>
                </a:ln>
                <a:solidFill>
                  <a:prstClr val="black"/>
                </a:solidFill>
                <a:effectLst/>
                <a:uLnTx/>
                <a:uFillTx/>
                <a:latin typeface="Calibri" panose="020F0502020204030204"/>
                <a:ea typeface="+mn-ea"/>
                <a:cs typeface="Arial"/>
              </a:rPr>
              <a:t>, and </a:t>
            </a: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Arial"/>
              </a:rPr>
              <a:t>all-cause mortality </a:t>
            </a:r>
            <a:r>
              <a:rPr kumimoji="0" lang="en-US" sz="2000" i="0" u="none" strike="noStrike" kern="1200" cap="none" spc="0" normalizeH="0" baseline="0" noProof="0" dirty="0">
                <a:ln>
                  <a:noFill/>
                </a:ln>
                <a:solidFill>
                  <a:prstClr val="black"/>
                </a:solidFill>
                <a:effectLst/>
                <a:uLnTx/>
                <a:uFillTx/>
                <a:latin typeface="Calibri" panose="020F0502020204030204"/>
                <a:ea typeface="+mn-ea"/>
                <a:cs typeface="Arial"/>
              </a:rPr>
              <a:t>during trial follow-up</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i="0" u="none" strike="noStrike" kern="1200" cap="none" spc="0" normalizeH="0" baseline="0" noProof="0" dirty="0">
              <a:ln>
                <a:noFill/>
              </a:ln>
              <a:solidFill>
                <a:prstClr val="black"/>
              </a:solidFill>
              <a:effectLst/>
              <a:uLnTx/>
              <a:uFillTx/>
              <a:latin typeface="Calibri" panose="020F0502020204030204"/>
              <a:ea typeface="+mn-e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i="0" u="none" strike="noStrike" kern="1200" cap="none" spc="0" normalizeH="0" baseline="0" noProof="0" dirty="0">
                <a:ln>
                  <a:noFill/>
                </a:ln>
                <a:solidFill>
                  <a:prstClr val="black"/>
                </a:solidFill>
                <a:effectLst/>
                <a:uLnTx/>
                <a:uFillTx/>
                <a:latin typeface="Calibri" panose="020F0502020204030204"/>
                <a:ea typeface="+mn-ea"/>
                <a:cs typeface="Arial"/>
              </a:rPr>
              <a:t>For our primary analysis, we computed adjusted HRs (95%CIs) in proportional hazard models addressing risks for each endpoint </a:t>
            </a:r>
            <a:r>
              <a:rPr lang="en-US" sz="2000" dirty="0">
                <a:solidFill>
                  <a:prstClr val="black"/>
                </a:solidFill>
                <a:latin typeface="Calibri" panose="020F0502020204030204"/>
                <a:cs typeface="Arial"/>
              </a:rPr>
              <a:t>a</a:t>
            </a:r>
            <a:r>
              <a:rPr kumimoji="0" lang="en-US" sz="2000" i="0" u="none" strike="noStrike" kern="1200" cap="none" spc="0" normalizeH="0" baseline="0" noProof="0" dirty="0">
                <a:ln>
                  <a:noFill/>
                </a:ln>
                <a:solidFill>
                  <a:prstClr val="black"/>
                </a:solidFill>
                <a:effectLst/>
                <a:uLnTx/>
                <a:uFillTx/>
                <a:latin typeface="Calibri" panose="020F0502020204030204"/>
                <a:ea typeface="+mn-ea"/>
                <a:cs typeface="Arial"/>
              </a:rPr>
              <a:t>cross increasing quartiles of </a:t>
            </a:r>
            <a:r>
              <a:rPr kumimoji="0" lang="en-US" sz="2000" b="1" i="0" u="none" strike="noStrike" kern="1200" cap="none" spc="0" normalizeH="0" baseline="0" noProof="0" dirty="0" err="1">
                <a:ln>
                  <a:noFill/>
                </a:ln>
                <a:solidFill>
                  <a:prstClr val="black"/>
                </a:solidFill>
                <a:effectLst/>
                <a:uLnTx/>
                <a:uFillTx/>
                <a:latin typeface="Calibri" panose="020F0502020204030204"/>
                <a:ea typeface="+mn-ea"/>
                <a:cs typeface="Arial"/>
              </a:rPr>
              <a:t>hsCRP</a:t>
            </a:r>
            <a:r>
              <a:rPr kumimoji="0" lang="en-US" sz="2000" i="0" u="none" strike="noStrike" kern="1200" cap="none" spc="0" normalizeH="0" baseline="0" noProof="0" dirty="0">
                <a:ln>
                  <a:noFill/>
                </a:ln>
                <a:solidFill>
                  <a:prstClr val="black"/>
                </a:solidFill>
                <a:effectLst/>
                <a:uLnTx/>
                <a:uFillTx/>
                <a:latin typeface="Calibri" panose="020F0502020204030204"/>
                <a:ea typeface="+mn-ea"/>
                <a:cs typeface="Arial"/>
              </a:rPr>
              <a:t> and </a:t>
            </a: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Arial"/>
              </a:rPr>
              <a:t>LDL-C</a:t>
            </a:r>
            <a:r>
              <a:rPr kumimoji="0" lang="en-US" sz="2000" i="0" u="none" strike="noStrike" kern="1200" cap="none" spc="0" normalizeH="0" baseline="0" noProof="0" dirty="0">
                <a:ln>
                  <a:noFill/>
                </a:ln>
                <a:solidFill>
                  <a:prstClr val="black"/>
                </a:solidFill>
                <a:effectLst/>
                <a:uLnTx/>
                <a:uFillTx/>
                <a:latin typeface="Calibri" panose="020F0502020204030204"/>
                <a:ea typeface="+mn-ea"/>
                <a:cs typeface="Arial"/>
              </a:rPr>
              <a:t>. All analyses adjusted on an </a:t>
            </a:r>
            <a:r>
              <a:rPr kumimoji="0" lang="en-US" sz="2000" i="1" u="none" strike="noStrike" kern="1200" cap="none" spc="0" normalizeH="0" baseline="0" noProof="0" dirty="0">
                <a:ln>
                  <a:noFill/>
                </a:ln>
                <a:solidFill>
                  <a:prstClr val="black"/>
                </a:solidFill>
                <a:effectLst/>
                <a:uLnTx/>
                <a:uFillTx/>
                <a:latin typeface="Calibri" panose="020F0502020204030204"/>
                <a:ea typeface="+mn-ea"/>
                <a:cs typeface="Arial"/>
              </a:rPr>
              <a:t>a priori </a:t>
            </a:r>
            <a:r>
              <a:rPr kumimoji="0" lang="en-US" sz="2000" i="0" u="none" strike="noStrike" kern="1200" cap="none" spc="0" normalizeH="0" baseline="0" noProof="0" dirty="0">
                <a:ln>
                  <a:noFill/>
                </a:ln>
                <a:solidFill>
                  <a:prstClr val="black"/>
                </a:solidFill>
                <a:effectLst/>
                <a:uLnTx/>
                <a:uFillTx/>
                <a:latin typeface="Calibri" panose="020F0502020204030204"/>
                <a:ea typeface="+mn-ea"/>
                <a:cs typeface="Arial"/>
              </a:rPr>
              <a:t>basis for age, gender, BMI, smoking, alcohol, blood pressure, diabetes, eGFR, </a:t>
            </a:r>
            <a:r>
              <a:rPr lang="en-US" sz="2000" dirty="0">
                <a:solidFill>
                  <a:prstClr val="black"/>
                </a:solidFill>
                <a:latin typeface="Calibri" panose="020F0502020204030204"/>
                <a:cs typeface="Arial"/>
              </a:rPr>
              <a:t>history of atherosclerotic disease, </a:t>
            </a:r>
            <a:r>
              <a:rPr kumimoji="0" lang="en-US" sz="2000" i="0" u="none" strike="noStrike" kern="1200" cap="none" spc="0" normalizeH="0" baseline="0" noProof="0" dirty="0">
                <a:ln>
                  <a:noFill/>
                </a:ln>
                <a:solidFill>
                  <a:prstClr val="black"/>
                </a:solidFill>
                <a:effectLst/>
                <a:uLnTx/>
                <a:uFillTx/>
                <a:latin typeface="Calibri" panose="020F0502020204030204"/>
                <a:ea typeface="+mn-ea"/>
                <a:cs typeface="Arial"/>
              </a:rPr>
              <a:t>and randomized treatment assignment.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i="0" u="none" strike="noStrike" kern="1200" cap="none" spc="0" normalizeH="0" baseline="0" noProof="0" dirty="0">
                <a:ln>
                  <a:noFill/>
                </a:ln>
                <a:solidFill>
                  <a:prstClr val="black"/>
                </a:solidFill>
                <a:effectLst/>
                <a:uLnTx/>
                <a:uFillTx/>
                <a:latin typeface="Calibri" panose="020F0502020204030204"/>
                <a:ea typeface="+mn-ea"/>
                <a:cs typeface="Aria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i="0" u="none" strike="noStrike" kern="1200" cap="none" spc="0" normalizeH="0" baseline="0" noProof="0" dirty="0">
                <a:ln>
                  <a:noFill/>
                </a:ln>
                <a:solidFill>
                  <a:prstClr val="black"/>
                </a:solidFill>
                <a:effectLst/>
                <a:uLnTx/>
                <a:uFillTx/>
                <a:latin typeface="Calibri" panose="020F0502020204030204"/>
                <a:ea typeface="+mn-ea"/>
                <a:cs typeface="Arial"/>
              </a:rPr>
              <a:t>The relative benefits of </a:t>
            </a:r>
            <a:r>
              <a:rPr kumimoji="0" lang="en-US" sz="2000" i="0" u="none" strike="noStrike" kern="1200" cap="none" spc="0" normalizeH="0" baseline="0" noProof="0" dirty="0" err="1">
                <a:ln>
                  <a:noFill/>
                </a:ln>
                <a:solidFill>
                  <a:prstClr val="black"/>
                </a:solidFill>
                <a:effectLst/>
                <a:uLnTx/>
                <a:uFillTx/>
                <a:latin typeface="Calibri" panose="020F0502020204030204"/>
                <a:ea typeface="+mn-ea"/>
                <a:cs typeface="Arial"/>
              </a:rPr>
              <a:t>bempedoic</a:t>
            </a:r>
            <a:r>
              <a:rPr kumimoji="0" lang="en-US" sz="2000" i="0" u="none" strike="noStrike" kern="1200" cap="none" spc="0" normalizeH="0" baseline="0" noProof="0" dirty="0">
                <a:ln>
                  <a:noFill/>
                </a:ln>
                <a:solidFill>
                  <a:prstClr val="black"/>
                </a:solidFill>
                <a:effectLst/>
                <a:uLnTx/>
                <a:uFillTx/>
                <a:latin typeface="Calibri" panose="020F0502020204030204"/>
                <a:ea typeface="+mn-ea"/>
                <a:cs typeface="Arial"/>
              </a:rPr>
              <a:t> acid as compared to placebo were also assessed across </a:t>
            </a:r>
            <a:r>
              <a:rPr kumimoji="0" lang="en-US" sz="2000" i="0" u="none" strike="noStrike" kern="1200" cap="none" spc="0" normalizeH="0" baseline="0" noProof="0" dirty="0" err="1">
                <a:ln>
                  <a:noFill/>
                </a:ln>
                <a:solidFill>
                  <a:prstClr val="black"/>
                </a:solidFill>
                <a:effectLst/>
                <a:uLnTx/>
                <a:uFillTx/>
                <a:latin typeface="Calibri" panose="020F0502020204030204"/>
                <a:ea typeface="+mn-ea"/>
                <a:cs typeface="Arial"/>
              </a:rPr>
              <a:t>hsCRP</a:t>
            </a:r>
            <a:r>
              <a:rPr kumimoji="0" lang="en-US" sz="2000" i="0" u="none" strike="noStrike" kern="1200" cap="none" spc="0" normalizeH="0" baseline="0" noProof="0" dirty="0">
                <a:ln>
                  <a:noFill/>
                </a:ln>
                <a:solidFill>
                  <a:prstClr val="black"/>
                </a:solidFill>
                <a:effectLst/>
                <a:uLnTx/>
                <a:uFillTx/>
                <a:latin typeface="Calibri" panose="020F0502020204030204"/>
                <a:ea typeface="+mn-ea"/>
                <a:cs typeface="Arial"/>
              </a:rPr>
              <a:t> and LDLC strata.</a:t>
            </a:r>
            <a:endParaRPr kumimoji="0" lang="en-US" sz="2400" i="0" u="none" strike="noStrike" kern="1200" cap="none" spc="0" normalizeH="0" baseline="0" noProof="0" dirty="0">
              <a:ln>
                <a:noFill/>
              </a:ln>
              <a:solidFill>
                <a:prstClr val="black"/>
              </a:solidFill>
              <a:effectLst/>
              <a:uLnTx/>
              <a:uFillTx/>
              <a:latin typeface="Calibri" panose="020F0502020204030204"/>
              <a:ea typeface="+mn-ea"/>
              <a:cs typeface="Arial"/>
            </a:endParaRPr>
          </a:p>
        </p:txBody>
      </p:sp>
    </p:spTree>
    <p:extLst>
      <p:ext uri="{BB962C8B-B14F-4D97-AF65-F5344CB8AC3E}">
        <p14:creationId xmlns:p14="http://schemas.microsoft.com/office/powerpoint/2010/main" val="3010362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6635EE7C-32CC-08EA-28B7-09D9B7D49CFF}"/>
              </a:ext>
            </a:extLst>
          </p:cNvPr>
          <p:cNvGraphicFramePr>
            <a:graphicFrameLocks noGrp="1"/>
          </p:cNvGraphicFramePr>
          <p:nvPr>
            <p:extLst>
              <p:ext uri="{D42A27DB-BD31-4B8C-83A1-F6EECF244321}">
                <p14:modId xmlns:p14="http://schemas.microsoft.com/office/powerpoint/2010/main" val="2528998324"/>
              </p:ext>
            </p:extLst>
          </p:nvPr>
        </p:nvGraphicFramePr>
        <p:xfrm>
          <a:off x="534836" y="1302586"/>
          <a:ext cx="11015934" cy="4860738"/>
        </p:xfrm>
        <a:graphic>
          <a:graphicData uri="http://schemas.openxmlformats.org/drawingml/2006/table">
            <a:tbl>
              <a:tblPr firstRow="1" bandRow="1">
                <a:tableStyleId>{5C22544A-7EE6-4342-B048-85BDC9FD1C3A}</a:tableStyleId>
              </a:tblPr>
              <a:tblGrid>
                <a:gridCol w="4813507">
                  <a:extLst>
                    <a:ext uri="{9D8B030D-6E8A-4147-A177-3AD203B41FA5}">
                      <a16:colId xmlns:a16="http://schemas.microsoft.com/office/drawing/2014/main" val="3805758378"/>
                    </a:ext>
                  </a:extLst>
                </a:gridCol>
                <a:gridCol w="3000491">
                  <a:extLst>
                    <a:ext uri="{9D8B030D-6E8A-4147-A177-3AD203B41FA5}">
                      <a16:colId xmlns:a16="http://schemas.microsoft.com/office/drawing/2014/main" val="1188520506"/>
                    </a:ext>
                  </a:extLst>
                </a:gridCol>
                <a:gridCol w="3201936">
                  <a:extLst>
                    <a:ext uri="{9D8B030D-6E8A-4147-A177-3AD203B41FA5}">
                      <a16:colId xmlns:a16="http://schemas.microsoft.com/office/drawing/2014/main" val="228215708"/>
                    </a:ext>
                  </a:extLst>
                </a:gridCol>
              </a:tblGrid>
              <a:tr h="704853">
                <a:tc>
                  <a:txBody>
                    <a:bodyPr/>
                    <a:lstStyle/>
                    <a:p>
                      <a:r>
                        <a:rPr lang="en-US" sz="2000" dirty="0"/>
                        <a:t>Characteristic</a:t>
                      </a:r>
                    </a:p>
                  </a:txBody>
                  <a:tcPr/>
                </a:tc>
                <a:tc>
                  <a:txBody>
                    <a:bodyPr/>
                    <a:lstStyle/>
                    <a:p>
                      <a:pPr algn="ctr"/>
                      <a:r>
                        <a:rPr lang="en-US" sz="2000" dirty="0" err="1"/>
                        <a:t>Bempedoic</a:t>
                      </a:r>
                      <a:r>
                        <a:rPr lang="en-US" sz="2000" dirty="0"/>
                        <a:t> Acid </a:t>
                      </a:r>
                    </a:p>
                    <a:p>
                      <a:pPr algn="ctr"/>
                      <a:r>
                        <a:rPr lang="en-US" sz="2000" dirty="0"/>
                        <a:t>(N = 6992)</a:t>
                      </a:r>
                    </a:p>
                  </a:txBody>
                  <a:tcPr/>
                </a:tc>
                <a:tc>
                  <a:txBody>
                    <a:bodyPr/>
                    <a:lstStyle/>
                    <a:p>
                      <a:pPr algn="ctr"/>
                      <a:r>
                        <a:rPr lang="en-US" sz="2000" dirty="0"/>
                        <a:t>Placebo</a:t>
                      </a:r>
                    </a:p>
                    <a:p>
                      <a:pPr algn="ctr"/>
                      <a:r>
                        <a:rPr lang="en-US" sz="2000" dirty="0"/>
                        <a:t>(N = 6978)</a:t>
                      </a:r>
                    </a:p>
                  </a:txBody>
                  <a:tcPr/>
                </a:tc>
                <a:extLst>
                  <a:ext uri="{0D108BD9-81ED-4DB2-BD59-A6C34878D82A}">
                    <a16:rowId xmlns:a16="http://schemas.microsoft.com/office/drawing/2014/main" val="217166714"/>
                  </a:ext>
                </a:extLst>
              </a:tr>
              <a:tr h="461765">
                <a:tc>
                  <a:txBody>
                    <a:bodyPr/>
                    <a:lstStyle/>
                    <a:p>
                      <a:r>
                        <a:rPr lang="en-US" sz="2400" dirty="0"/>
                        <a:t>Age, years</a:t>
                      </a:r>
                    </a:p>
                  </a:txBody>
                  <a:tcPr/>
                </a:tc>
                <a:tc>
                  <a:txBody>
                    <a:bodyPr/>
                    <a:lstStyle/>
                    <a:p>
                      <a:pPr algn="ctr"/>
                      <a:r>
                        <a:rPr lang="en-US" sz="2400" dirty="0"/>
                        <a:t>65.5</a:t>
                      </a:r>
                    </a:p>
                  </a:txBody>
                  <a:tcPr/>
                </a:tc>
                <a:tc>
                  <a:txBody>
                    <a:bodyPr/>
                    <a:lstStyle/>
                    <a:p>
                      <a:pPr algn="ctr"/>
                      <a:r>
                        <a:rPr lang="en-US" sz="2400" dirty="0"/>
                        <a:t>65.5</a:t>
                      </a:r>
                    </a:p>
                  </a:txBody>
                  <a:tcPr/>
                </a:tc>
                <a:extLst>
                  <a:ext uri="{0D108BD9-81ED-4DB2-BD59-A6C34878D82A}">
                    <a16:rowId xmlns:a16="http://schemas.microsoft.com/office/drawing/2014/main" val="4195438099"/>
                  </a:ext>
                </a:extLst>
              </a:tr>
              <a:tr h="461765">
                <a:tc>
                  <a:txBody>
                    <a:bodyPr/>
                    <a:lstStyle/>
                    <a:p>
                      <a:r>
                        <a:rPr lang="en-US" sz="2400" dirty="0"/>
                        <a:t>Female, %</a:t>
                      </a:r>
                    </a:p>
                  </a:txBody>
                  <a:tcPr/>
                </a:tc>
                <a:tc>
                  <a:txBody>
                    <a:bodyPr/>
                    <a:lstStyle/>
                    <a:p>
                      <a:pPr algn="ctr"/>
                      <a:r>
                        <a:rPr lang="en-US" sz="2400" dirty="0"/>
                        <a:t>48.1</a:t>
                      </a:r>
                    </a:p>
                  </a:txBody>
                  <a:tcPr/>
                </a:tc>
                <a:tc>
                  <a:txBody>
                    <a:bodyPr/>
                    <a:lstStyle/>
                    <a:p>
                      <a:pPr algn="ctr"/>
                      <a:r>
                        <a:rPr lang="en-US" sz="2400" dirty="0"/>
                        <a:t>48.4</a:t>
                      </a:r>
                    </a:p>
                  </a:txBody>
                  <a:tcPr/>
                </a:tc>
                <a:extLst>
                  <a:ext uri="{0D108BD9-81ED-4DB2-BD59-A6C34878D82A}">
                    <a16:rowId xmlns:a16="http://schemas.microsoft.com/office/drawing/2014/main" val="727583855"/>
                  </a:ext>
                </a:extLst>
              </a:tr>
              <a:tr h="461765">
                <a:tc>
                  <a:txBody>
                    <a:bodyPr/>
                    <a:lstStyle/>
                    <a:p>
                      <a:r>
                        <a:rPr lang="en-US" sz="2400" dirty="0"/>
                        <a:t>Diabetes, %</a:t>
                      </a:r>
                    </a:p>
                  </a:txBody>
                  <a:tcPr/>
                </a:tc>
                <a:tc>
                  <a:txBody>
                    <a:bodyPr/>
                    <a:lstStyle/>
                    <a:p>
                      <a:pPr algn="ctr"/>
                      <a:r>
                        <a:rPr lang="en-US" sz="2400" dirty="0"/>
                        <a:t>45.0</a:t>
                      </a:r>
                    </a:p>
                  </a:txBody>
                  <a:tcPr/>
                </a:tc>
                <a:tc>
                  <a:txBody>
                    <a:bodyPr/>
                    <a:lstStyle/>
                    <a:p>
                      <a:pPr algn="ctr"/>
                      <a:r>
                        <a:rPr lang="en-US" sz="2400" dirty="0"/>
                        <a:t>46.3</a:t>
                      </a:r>
                    </a:p>
                  </a:txBody>
                  <a:tcPr/>
                </a:tc>
                <a:extLst>
                  <a:ext uri="{0D108BD9-81ED-4DB2-BD59-A6C34878D82A}">
                    <a16:rowId xmlns:a16="http://schemas.microsoft.com/office/drawing/2014/main" val="754435059"/>
                  </a:ext>
                </a:extLst>
              </a:tr>
              <a:tr h="461765">
                <a:tc>
                  <a:txBody>
                    <a:bodyPr/>
                    <a:lstStyle/>
                    <a:p>
                      <a:r>
                        <a:rPr lang="en-US" sz="2400" dirty="0"/>
                        <a:t>Body Mass Index, kg/m</a:t>
                      </a:r>
                      <a:r>
                        <a:rPr lang="en-US" sz="2400" baseline="30000" dirty="0"/>
                        <a:t>2</a:t>
                      </a:r>
                      <a:endParaRPr lang="en-US" sz="2400" baseline="0" dirty="0"/>
                    </a:p>
                  </a:txBody>
                  <a:tcPr/>
                </a:tc>
                <a:tc>
                  <a:txBody>
                    <a:bodyPr/>
                    <a:lstStyle/>
                    <a:p>
                      <a:pPr algn="ctr"/>
                      <a:r>
                        <a:rPr lang="en-US" sz="2400" dirty="0"/>
                        <a:t>29.9</a:t>
                      </a:r>
                    </a:p>
                  </a:txBody>
                  <a:tcPr/>
                </a:tc>
                <a:tc>
                  <a:txBody>
                    <a:bodyPr/>
                    <a:lstStyle/>
                    <a:p>
                      <a:pPr algn="ctr"/>
                      <a:r>
                        <a:rPr lang="en-US" sz="2400" dirty="0"/>
                        <a:t>30.0</a:t>
                      </a:r>
                    </a:p>
                  </a:txBody>
                  <a:tcPr/>
                </a:tc>
                <a:extLst>
                  <a:ext uri="{0D108BD9-81ED-4DB2-BD59-A6C34878D82A}">
                    <a16:rowId xmlns:a16="http://schemas.microsoft.com/office/drawing/2014/main" val="4027664573"/>
                  </a:ext>
                </a:extLst>
              </a:tr>
              <a:tr h="461765">
                <a:tc>
                  <a:txBody>
                    <a:bodyPr/>
                    <a:lstStyle/>
                    <a:p>
                      <a:r>
                        <a:rPr lang="en-US" sz="2400" dirty="0"/>
                        <a:t>Secondary Prevention, %</a:t>
                      </a:r>
                    </a:p>
                  </a:txBody>
                  <a:tcPr/>
                </a:tc>
                <a:tc>
                  <a:txBody>
                    <a:bodyPr/>
                    <a:lstStyle/>
                    <a:p>
                      <a:pPr algn="ctr"/>
                      <a:r>
                        <a:rPr lang="en-US" sz="2400" dirty="0"/>
                        <a:t>70.0</a:t>
                      </a:r>
                    </a:p>
                  </a:txBody>
                  <a:tcPr/>
                </a:tc>
                <a:tc>
                  <a:txBody>
                    <a:bodyPr/>
                    <a:lstStyle/>
                    <a:p>
                      <a:pPr algn="ctr"/>
                      <a:r>
                        <a:rPr lang="en-US" sz="2400" dirty="0"/>
                        <a:t>69.8</a:t>
                      </a:r>
                    </a:p>
                  </a:txBody>
                  <a:tcPr/>
                </a:tc>
                <a:extLst>
                  <a:ext uri="{0D108BD9-81ED-4DB2-BD59-A6C34878D82A}">
                    <a16:rowId xmlns:a16="http://schemas.microsoft.com/office/drawing/2014/main" val="4071953662"/>
                  </a:ext>
                </a:extLst>
              </a:tr>
              <a:tr h="461765">
                <a:tc>
                  <a:txBody>
                    <a:bodyPr/>
                    <a:lstStyle/>
                    <a:p>
                      <a:r>
                        <a:rPr lang="en-US" sz="2400" dirty="0"/>
                        <a:t>Triglycerides, mg/dL</a:t>
                      </a:r>
                    </a:p>
                  </a:txBody>
                  <a:tcPr/>
                </a:tc>
                <a:tc>
                  <a:txBody>
                    <a:bodyPr/>
                    <a:lstStyle/>
                    <a:p>
                      <a:pPr algn="ctr"/>
                      <a:r>
                        <a:rPr lang="en-US" sz="2400" dirty="0"/>
                        <a:t>159.5</a:t>
                      </a:r>
                    </a:p>
                  </a:txBody>
                  <a:tcPr/>
                </a:tc>
                <a:tc>
                  <a:txBody>
                    <a:bodyPr/>
                    <a:lstStyle/>
                    <a:p>
                      <a:pPr algn="ctr"/>
                      <a:r>
                        <a:rPr lang="en-US" sz="2400" dirty="0"/>
                        <a:t>158.5</a:t>
                      </a:r>
                    </a:p>
                  </a:txBody>
                  <a:tcPr/>
                </a:tc>
                <a:extLst>
                  <a:ext uri="{0D108BD9-81ED-4DB2-BD59-A6C34878D82A}">
                    <a16:rowId xmlns:a16="http://schemas.microsoft.com/office/drawing/2014/main" val="940696567"/>
                  </a:ext>
                </a:extLst>
              </a:tr>
              <a:tr h="461765">
                <a:tc>
                  <a:txBody>
                    <a:bodyPr/>
                    <a:lstStyle/>
                    <a:p>
                      <a:r>
                        <a:rPr lang="en-US" sz="2400" dirty="0"/>
                        <a:t>LDL-C, mg/dL</a:t>
                      </a:r>
                    </a:p>
                  </a:txBody>
                  <a:tcPr/>
                </a:tc>
                <a:tc>
                  <a:txBody>
                    <a:bodyPr/>
                    <a:lstStyle/>
                    <a:p>
                      <a:pPr algn="ctr"/>
                      <a:r>
                        <a:rPr lang="en-US" sz="2400" dirty="0"/>
                        <a:t>139.0</a:t>
                      </a:r>
                    </a:p>
                  </a:txBody>
                  <a:tcPr/>
                </a:tc>
                <a:tc>
                  <a:txBody>
                    <a:bodyPr/>
                    <a:lstStyle/>
                    <a:p>
                      <a:pPr algn="ctr"/>
                      <a:r>
                        <a:rPr lang="en-US" sz="2400" dirty="0"/>
                        <a:t>139.0</a:t>
                      </a:r>
                    </a:p>
                  </a:txBody>
                  <a:tcPr/>
                </a:tc>
                <a:extLst>
                  <a:ext uri="{0D108BD9-81ED-4DB2-BD59-A6C34878D82A}">
                    <a16:rowId xmlns:a16="http://schemas.microsoft.com/office/drawing/2014/main" val="1860595835"/>
                  </a:ext>
                </a:extLst>
              </a:tr>
              <a:tr h="461765">
                <a:tc>
                  <a:txBody>
                    <a:bodyPr/>
                    <a:lstStyle/>
                    <a:p>
                      <a:r>
                        <a:rPr lang="en-US" sz="2400" dirty="0"/>
                        <a:t>HDL-C, mg/dL</a:t>
                      </a:r>
                    </a:p>
                  </a:txBody>
                  <a:tcPr/>
                </a:tc>
                <a:tc>
                  <a:txBody>
                    <a:bodyPr/>
                    <a:lstStyle/>
                    <a:p>
                      <a:pPr algn="ctr"/>
                      <a:r>
                        <a:rPr lang="en-US" sz="2400" dirty="0"/>
                        <a:t>49.6</a:t>
                      </a:r>
                    </a:p>
                  </a:txBody>
                  <a:tcPr/>
                </a:tc>
                <a:tc>
                  <a:txBody>
                    <a:bodyPr/>
                    <a:lstStyle/>
                    <a:p>
                      <a:pPr algn="ctr"/>
                      <a:r>
                        <a:rPr lang="en-US" sz="2400" dirty="0"/>
                        <a:t>49.4</a:t>
                      </a:r>
                    </a:p>
                  </a:txBody>
                  <a:tcPr/>
                </a:tc>
                <a:extLst>
                  <a:ext uri="{0D108BD9-81ED-4DB2-BD59-A6C34878D82A}">
                    <a16:rowId xmlns:a16="http://schemas.microsoft.com/office/drawing/2014/main" val="2693383426"/>
                  </a:ext>
                </a:extLst>
              </a:tr>
              <a:tr h="461765">
                <a:tc>
                  <a:txBody>
                    <a:bodyPr/>
                    <a:lstStyle/>
                    <a:p>
                      <a:r>
                        <a:rPr lang="en-US" sz="2400" dirty="0" err="1"/>
                        <a:t>hsCRP</a:t>
                      </a:r>
                      <a:r>
                        <a:rPr lang="en-US" sz="2400" dirty="0"/>
                        <a:t>, mg/L</a:t>
                      </a:r>
                    </a:p>
                  </a:txBody>
                  <a:tcPr/>
                </a:tc>
                <a:tc>
                  <a:txBody>
                    <a:bodyPr/>
                    <a:lstStyle/>
                    <a:p>
                      <a:pPr algn="ctr"/>
                      <a:r>
                        <a:rPr lang="en-US" sz="2400" dirty="0"/>
                        <a:t>2.3</a:t>
                      </a:r>
                    </a:p>
                  </a:txBody>
                  <a:tcPr/>
                </a:tc>
                <a:tc>
                  <a:txBody>
                    <a:bodyPr/>
                    <a:lstStyle/>
                    <a:p>
                      <a:pPr algn="ctr"/>
                      <a:r>
                        <a:rPr lang="en-US" sz="2400" dirty="0"/>
                        <a:t>2.3</a:t>
                      </a:r>
                    </a:p>
                  </a:txBody>
                  <a:tcPr/>
                </a:tc>
                <a:extLst>
                  <a:ext uri="{0D108BD9-81ED-4DB2-BD59-A6C34878D82A}">
                    <a16:rowId xmlns:a16="http://schemas.microsoft.com/office/drawing/2014/main" val="3151082001"/>
                  </a:ext>
                </a:extLst>
              </a:tr>
            </a:tbl>
          </a:graphicData>
        </a:graphic>
      </p:graphicFrame>
      <p:sp>
        <p:nvSpPr>
          <p:cNvPr id="4" name="TextBox 3">
            <a:extLst>
              <a:ext uri="{FF2B5EF4-FFF2-40B4-BE49-F238E27FC236}">
                <a16:creationId xmlns:a16="http://schemas.microsoft.com/office/drawing/2014/main" id="{699618A9-A9C8-EB11-5E64-E8D40C90E63C}"/>
              </a:ext>
            </a:extLst>
          </p:cNvPr>
          <p:cNvSpPr txBox="1"/>
          <p:nvPr/>
        </p:nvSpPr>
        <p:spPr>
          <a:xfrm>
            <a:off x="457201" y="95541"/>
            <a:ext cx="11145329" cy="892552"/>
          </a:xfrm>
          <a:prstGeom prst="rect">
            <a:avLst/>
          </a:prstGeom>
          <a:noFill/>
        </p:spPr>
        <p:txBody>
          <a:bodyPr wrap="square">
            <a:spAutoFit/>
          </a:bodyPr>
          <a:lstStyle/>
          <a:p>
            <a:r>
              <a:rPr lang="en-US" sz="3200" b="1" dirty="0">
                <a:solidFill>
                  <a:schemeClr val="accent1"/>
                </a:solidFill>
              </a:rPr>
              <a:t>Results – I</a:t>
            </a:r>
          </a:p>
          <a:p>
            <a:r>
              <a:rPr lang="en-US" sz="2000" b="1" dirty="0">
                <a:solidFill>
                  <a:schemeClr val="accent1"/>
                </a:solidFill>
              </a:rPr>
              <a:t>Clinical characteristics of </a:t>
            </a:r>
            <a:r>
              <a:rPr lang="en-US" sz="2000" b="1" u="sng" dirty="0">
                <a:solidFill>
                  <a:schemeClr val="accent1"/>
                </a:solidFill>
              </a:rPr>
              <a:t>statin-intolerant</a:t>
            </a:r>
            <a:r>
              <a:rPr lang="en-US" sz="2000" b="1" dirty="0">
                <a:solidFill>
                  <a:schemeClr val="accent1"/>
                </a:solidFill>
              </a:rPr>
              <a:t> participants in the CLEAR Outcomes trial </a:t>
            </a:r>
          </a:p>
        </p:txBody>
      </p:sp>
    </p:spTree>
    <p:extLst>
      <p:ext uri="{BB962C8B-B14F-4D97-AF65-F5344CB8AC3E}">
        <p14:creationId xmlns:p14="http://schemas.microsoft.com/office/powerpoint/2010/main" val="1236025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BB121CC4-C18E-27DE-762A-E5165756F4F4}"/>
              </a:ext>
            </a:extLst>
          </p:cNvPr>
          <p:cNvGraphicFramePr>
            <a:graphicFrameLocks noGrp="1"/>
          </p:cNvGraphicFramePr>
          <p:nvPr>
            <p:extLst>
              <p:ext uri="{D42A27DB-BD31-4B8C-83A1-F6EECF244321}">
                <p14:modId xmlns:p14="http://schemas.microsoft.com/office/powerpoint/2010/main" val="2430445807"/>
              </p:ext>
            </p:extLst>
          </p:nvPr>
        </p:nvGraphicFramePr>
        <p:xfrm>
          <a:off x="1108973" y="2048129"/>
          <a:ext cx="10010475" cy="1163320"/>
        </p:xfrm>
        <a:graphic>
          <a:graphicData uri="http://schemas.openxmlformats.org/drawingml/2006/table">
            <a:tbl>
              <a:tblPr firstRow="1" bandRow="1">
                <a:tableStyleId>{5C22544A-7EE6-4342-B048-85BDC9FD1C3A}</a:tableStyleId>
              </a:tblPr>
              <a:tblGrid>
                <a:gridCol w="2002095">
                  <a:extLst>
                    <a:ext uri="{9D8B030D-6E8A-4147-A177-3AD203B41FA5}">
                      <a16:colId xmlns:a16="http://schemas.microsoft.com/office/drawing/2014/main" val="2355541782"/>
                    </a:ext>
                  </a:extLst>
                </a:gridCol>
                <a:gridCol w="2002095">
                  <a:extLst>
                    <a:ext uri="{9D8B030D-6E8A-4147-A177-3AD203B41FA5}">
                      <a16:colId xmlns:a16="http://schemas.microsoft.com/office/drawing/2014/main" val="3499721550"/>
                    </a:ext>
                  </a:extLst>
                </a:gridCol>
                <a:gridCol w="2002095">
                  <a:extLst>
                    <a:ext uri="{9D8B030D-6E8A-4147-A177-3AD203B41FA5}">
                      <a16:colId xmlns:a16="http://schemas.microsoft.com/office/drawing/2014/main" val="1631870966"/>
                    </a:ext>
                  </a:extLst>
                </a:gridCol>
                <a:gridCol w="2002095">
                  <a:extLst>
                    <a:ext uri="{9D8B030D-6E8A-4147-A177-3AD203B41FA5}">
                      <a16:colId xmlns:a16="http://schemas.microsoft.com/office/drawing/2014/main" val="259254104"/>
                    </a:ext>
                  </a:extLst>
                </a:gridCol>
                <a:gridCol w="2002095">
                  <a:extLst>
                    <a:ext uri="{9D8B030D-6E8A-4147-A177-3AD203B41FA5}">
                      <a16:colId xmlns:a16="http://schemas.microsoft.com/office/drawing/2014/main" val="3842131378"/>
                    </a:ext>
                  </a:extLst>
                </a:gridCol>
              </a:tblGrid>
              <a:tr h="370840">
                <a:tc>
                  <a:txBody>
                    <a:bodyPr/>
                    <a:lstStyle/>
                    <a:p>
                      <a:endParaRPr lang="en-US" dirty="0"/>
                    </a:p>
                  </a:txBody>
                  <a:tcPr/>
                </a:tc>
                <a:tc>
                  <a:txBody>
                    <a:bodyPr/>
                    <a:lstStyle/>
                    <a:p>
                      <a:pPr algn="ctr"/>
                      <a:r>
                        <a:rPr lang="en-US" dirty="0"/>
                        <a:t>Quartile 1</a:t>
                      </a:r>
                    </a:p>
                  </a:txBody>
                  <a:tcPr/>
                </a:tc>
                <a:tc>
                  <a:txBody>
                    <a:bodyPr/>
                    <a:lstStyle/>
                    <a:p>
                      <a:pPr algn="ctr"/>
                      <a:r>
                        <a:rPr lang="en-US" dirty="0"/>
                        <a:t>Quartile 2</a:t>
                      </a:r>
                    </a:p>
                  </a:txBody>
                  <a:tcPr/>
                </a:tc>
                <a:tc>
                  <a:txBody>
                    <a:bodyPr/>
                    <a:lstStyle/>
                    <a:p>
                      <a:pPr algn="ctr"/>
                      <a:r>
                        <a:rPr lang="en-US" dirty="0"/>
                        <a:t>Quartile 3 </a:t>
                      </a:r>
                    </a:p>
                  </a:txBody>
                  <a:tcPr/>
                </a:tc>
                <a:tc>
                  <a:txBody>
                    <a:bodyPr/>
                    <a:lstStyle/>
                    <a:p>
                      <a:pPr algn="ctr"/>
                      <a:r>
                        <a:rPr lang="en-US" dirty="0"/>
                        <a:t>Quartile 4</a:t>
                      </a:r>
                    </a:p>
                  </a:txBody>
                  <a:tcPr/>
                </a:tc>
                <a:extLst>
                  <a:ext uri="{0D108BD9-81ED-4DB2-BD59-A6C34878D82A}">
                    <a16:rowId xmlns:a16="http://schemas.microsoft.com/office/drawing/2014/main" val="2552489488"/>
                  </a:ext>
                </a:extLst>
              </a:tr>
              <a:tr h="370840">
                <a:tc>
                  <a:txBody>
                    <a:bodyPr/>
                    <a:lstStyle/>
                    <a:p>
                      <a:r>
                        <a:rPr lang="en-US" sz="2000" b="1" dirty="0"/>
                        <a:t>Statin-Treated</a:t>
                      </a:r>
                    </a:p>
                  </a:txBody>
                  <a:tcPr/>
                </a:tc>
                <a:tc>
                  <a:txBody>
                    <a:bodyPr/>
                    <a:lstStyle/>
                    <a:p>
                      <a:pPr algn="ctr"/>
                      <a:r>
                        <a:rPr lang="en-US" b="1" dirty="0"/>
                        <a:t>&lt;1.1</a:t>
                      </a:r>
                    </a:p>
                  </a:txBody>
                  <a:tcPr/>
                </a:tc>
                <a:tc>
                  <a:txBody>
                    <a:bodyPr/>
                    <a:lstStyle/>
                    <a:p>
                      <a:pPr algn="ctr"/>
                      <a:r>
                        <a:rPr lang="en-US" b="1" dirty="0"/>
                        <a:t>1.2-2.2</a:t>
                      </a:r>
                    </a:p>
                  </a:txBody>
                  <a:tcPr/>
                </a:tc>
                <a:tc>
                  <a:txBody>
                    <a:bodyPr/>
                    <a:lstStyle/>
                    <a:p>
                      <a:pPr algn="ctr"/>
                      <a:r>
                        <a:rPr lang="en-US" b="1" dirty="0"/>
                        <a:t>2.3-4.5</a:t>
                      </a:r>
                    </a:p>
                  </a:txBody>
                  <a:tcPr/>
                </a:tc>
                <a:tc>
                  <a:txBody>
                    <a:bodyPr/>
                    <a:lstStyle/>
                    <a:p>
                      <a:pPr algn="ctr"/>
                      <a:r>
                        <a:rPr lang="en-US" b="1" dirty="0"/>
                        <a:t>&gt; 4.5</a:t>
                      </a:r>
                    </a:p>
                  </a:txBody>
                  <a:tcPr/>
                </a:tc>
                <a:extLst>
                  <a:ext uri="{0D108BD9-81ED-4DB2-BD59-A6C34878D82A}">
                    <a16:rowId xmlns:a16="http://schemas.microsoft.com/office/drawing/2014/main" val="2974938014"/>
                  </a:ext>
                </a:extLst>
              </a:tr>
              <a:tr h="370840">
                <a:tc>
                  <a:txBody>
                    <a:bodyPr/>
                    <a:lstStyle/>
                    <a:p>
                      <a:r>
                        <a:rPr lang="en-US" sz="2000" b="1" dirty="0"/>
                        <a:t>Statin-Intolerant</a:t>
                      </a:r>
                    </a:p>
                  </a:txBody>
                  <a:tcPr/>
                </a:tc>
                <a:tc>
                  <a:txBody>
                    <a:bodyPr/>
                    <a:lstStyle/>
                    <a:p>
                      <a:pPr algn="ctr"/>
                      <a:r>
                        <a:rPr lang="en-US" b="1" dirty="0"/>
                        <a:t>&lt; 1.2</a:t>
                      </a:r>
                    </a:p>
                  </a:txBody>
                  <a:tcPr/>
                </a:tc>
                <a:tc>
                  <a:txBody>
                    <a:bodyPr/>
                    <a:lstStyle/>
                    <a:p>
                      <a:pPr algn="ctr"/>
                      <a:r>
                        <a:rPr lang="en-US" b="1" dirty="0"/>
                        <a:t>1.2-2.3</a:t>
                      </a:r>
                    </a:p>
                  </a:txBody>
                  <a:tcPr/>
                </a:tc>
                <a:tc>
                  <a:txBody>
                    <a:bodyPr/>
                    <a:lstStyle/>
                    <a:p>
                      <a:pPr algn="ctr"/>
                      <a:r>
                        <a:rPr lang="en-US" b="1" dirty="0"/>
                        <a:t>2.3-4.5</a:t>
                      </a:r>
                    </a:p>
                  </a:txBody>
                  <a:tcPr/>
                </a:tc>
                <a:tc>
                  <a:txBody>
                    <a:bodyPr/>
                    <a:lstStyle/>
                    <a:p>
                      <a:pPr algn="ctr"/>
                      <a:r>
                        <a:rPr lang="en-US" b="1" dirty="0"/>
                        <a:t>&gt; 4.5</a:t>
                      </a:r>
                    </a:p>
                  </a:txBody>
                  <a:tcPr/>
                </a:tc>
                <a:extLst>
                  <a:ext uri="{0D108BD9-81ED-4DB2-BD59-A6C34878D82A}">
                    <a16:rowId xmlns:a16="http://schemas.microsoft.com/office/drawing/2014/main" val="2939728633"/>
                  </a:ext>
                </a:extLst>
              </a:tr>
            </a:tbl>
          </a:graphicData>
        </a:graphic>
      </p:graphicFrame>
      <p:sp>
        <p:nvSpPr>
          <p:cNvPr id="5" name="TextBox 4">
            <a:extLst>
              <a:ext uri="{FF2B5EF4-FFF2-40B4-BE49-F238E27FC236}">
                <a16:creationId xmlns:a16="http://schemas.microsoft.com/office/drawing/2014/main" id="{93D9A6E6-50FC-9B2A-F25E-D567EAF256A3}"/>
              </a:ext>
            </a:extLst>
          </p:cNvPr>
          <p:cNvSpPr txBox="1"/>
          <p:nvPr/>
        </p:nvSpPr>
        <p:spPr>
          <a:xfrm>
            <a:off x="3864630" y="1483742"/>
            <a:ext cx="4855496" cy="461665"/>
          </a:xfrm>
          <a:prstGeom prst="rect">
            <a:avLst/>
          </a:prstGeom>
          <a:noFill/>
        </p:spPr>
        <p:txBody>
          <a:bodyPr wrap="none" rtlCol="0">
            <a:spAutoFit/>
          </a:bodyPr>
          <a:lstStyle/>
          <a:p>
            <a:r>
              <a:rPr lang="en-US" sz="2400" dirty="0"/>
              <a:t>Quartile Cut-points for </a:t>
            </a:r>
            <a:r>
              <a:rPr lang="en-US" sz="2400" b="1" dirty="0" err="1"/>
              <a:t>hsCRP</a:t>
            </a:r>
            <a:r>
              <a:rPr lang="en-US" sz="2400" b="1" dirty="0"/>
              <a:t> (mg/L)</a:t>
            </a:r>
            <a:r>
              <a:rPr lang="en-US" sz="2400" dirty="0"/>
              <a:t> </a:t>
            </a:r>
          </a:p>
        </p:txBody>
      </p:sp>
      <p:sp>
        <p:nvSpPr>
          <p:cNvPr id="6" name="TextBox 5">
            <a:extLst>
              <a:ext uri="{FF2B5EF4-FFF2-40B4-BE49-F238E27FC236}">
                <a16:creationId xmlns:a16="http://schemas.microsoft.com/office/drawing/2014/main" id="{C8FD9B2E-6D68-A88C-0211-9A40F2F99D76}"/>
              </a:ext>
            </a:extLst>
          </p:cNvPr>
          <p:cNvSpPr txBox="1"/>
          <p:nvPr/>
        </p:nvSpPr>
        <p:spPr>
          <a:xfrm>
            <a:off x="3516702" y="3654718"/>
            <a:ext cx="4874732" cy="461665"/>
          </a:xfrm>
          <a:prstGeom prst="rect">
            <a:avLst/>
          </a:prstGeom>
          <a:noFill/>
        </p:spPr>
        <p:txBody>
          <a:bodyPr wrap="none" rtlCol="0">
            <a:spAutoFit/>
          </a:bodyPr>
          <a:lstStyle/>
          <a:p>
            <a:r>
              <a:rPr lang="en-US" sz="2400" dirty="0"/>
              <a:t>Quartile Cut-points for </a:t>
            </a:r>
            <a:r>
              <a:rPr lang="en-US" sz="2400" b="1" dirty="0"/>
              <a:t>LDL-C (mg/dL)</a:t>
            </a:r>
            <a:endParaRPr lang="en-US" sz="2400" dirty="0"/>
          </a:p>
        </p:txBody>
      </p:sp>
      <p:sp>
        <p:nvSpPr>
          <p:cNvPr id="2" name="TextBox 1">
            <a:extLst>
              <a:ext uri="{FF2B5EF4-FFF2-40B4-BE49-F238E27FC236}">
                <a16:creationId xmlns:a16="http://schemas.microsoft.com/office/drawing/2014/main" id="{FA5FB1DE-66F4-ED00-0E30-254CA342BA59}"/>
              </a:ext>
            </a:extLst>
          </p:cNvPr>
          <p:cNvSpPr txBox="1"/>
          <p:nvPr/>
        </p:nvSpPr>
        <p:spPr>
          <a:xfrm>
            <a:off x="457201" y="95541"/>
            <a:ext cx="11145329" cy="1508105"/>
          </a:xfrm>
          <a:prstGeom prst="rect">
            <a:avLst/>
          </a:prstGeom>
          <a:noFill/>
        </p:spPr>
        <p:txBody>
          <a:bodyPr wrap="square">
            <a:spAutoFit/>
          </a:bodyPr>
          <a:lstStyle/>
          <a:p>
            <a:r>
              <a:rPr lang="en-US" sz="3200" b="1" dirty="0">
                <a:solidFill>
                  <a:schemeClr val="accent1"/>
                </a:solidFill>
              </a:rPr>
              <a:t>Results – II</a:t>
            </a:r>
          </a:p>
          <a:p>
            <a:r>
              <a:rPr lang="en-US" sz="2000" b="1" dirty="0">
                <a:solidFill>
                  <a:schemeClr val="accent1"/>
                </a:solidFill>
              </a:rPr>
              <a:t>Comparison of cut-points for baseline </a:t>
            </a:r>
            <a:r>
              <a:rPr lang="en-US" sz="2000" b="1" dirty="0" err="1">
                <a:solidFill>
                  <a:schemeClr val="accent1"/>
                </a:solidFill>
              </a:rPr>
              <a:t>hsCRP</a:t>
            </a:r>
            <a:r>
              <a:rPr lang="en-US" sz="2000" b="1" dirty="0">
                <a:solidFill>
                  <a:schemeClr val="accent1"/>
                </a:solidFill>
              </a:rPr>
              <a:t> and LDL-C among 31,245 </a:t>
            </a:r>
            <a:r>
              <a:rPr lang="en-US" sz="2000" b="1" u="sng" dirty="0">
                <a:solidFill>
                  <a:schemeClr val="accent1"/>
                </a:solidFill>
              </a:rPr>
              <a:t>statin-treated</a:t>
            </a:r>
            <a:r>
              <a:rPr lang="en-US" sz="2000" b="1" dirty="0">
                <a:solidFill>
                  <a:schemeClr val="accent1"/>
                </a:solidFill>
              </a:rPr>
              <a:t> participants in the PROMINENT, REDUCE-IT, and STRENGTH trials and among 13,970 </a:t>
            </a:r>
            <a:r>
              <a:rPr lang="en-US" sz="2000" b="1" u="sng" dirty="0">
                <a:solidFill>
                  <a:schemeClr val="accent1"/>
                </a:solidFill>
              </a:rPr>
              <a:t>statin-intolerant</a:t>
            </a:r>
            <a:r>
              <a:rPr lang="en-US" sz="2000" b="1" dirty="0">
                <a:solidFill>
                  <a:schemeClr val="accent1"/>
                </a:solidFill>
              </a:rPr>
              <a:t> participants in the CLEAR Outcomes trial </a:t>
            </a:r>
          </a:p>
        </p:txBody>
      </p:sp>
      <p:graphicFrame>
        <p:nvGraphicFramePr>
          <p:cNvPr id="7" name="Table 6">
            <a:extLst>
              <a:ext uri="{FF2B5EF4-FFF2-40B4-BE49-F238E27FC236}">
                <a16:creationId xmlns:a16="http://schemas.microsoft.com/office/drawing/2014/main" id="{18FAD2E1-D2BB-800C-865F-B98AA4C17B84}"/>
              </a:ext>
            </a:extLst>
          </p:cNvPr>
          <p:cNvGraphicFramePr>
            <a:graphicFrameLocks noGrp="1"/>
          </p:cNvGraphicFramePr>
          <p:nvPr>
            <p:extLst>
              <p:ext uri="{D42A27DB-BD31-4B8C-83A1-F6EECF244321}">
                <p14:modId xmlns:p14="http://schemas.microsoft.com/office/powerpoint/2010/main" val="2257516392"/>
              </p:ext>
            </p:extLst>
          </p:nvPr>
        </p:nvGraphicFramePr>
        <p:xfrm>
          <a:off x="1114726" y="4529657"/>
          <a:ext cx="10010475" cy="1163320"/>
        </p:xfrm>
        <a:graphic>
          <a:graphicData uri="http://schemas.openxmlformats.org/drawingml/2006/table">
            <a:tbl>
              <a:tblPr firstRow="1" bandRow="1">
                <a:tableStyleId>{5C22544A-7EE6-4342-B048-85BDC9FD1C3A}</a:tableStyleId>
              </a:tblPr>
              <a:tblGrid>
                <a:gridCol w="2002095">
                  <a:extLst>
                    <a:ext uri="{9D8B030D-6E8A-4147-A177-3AD203B41FA5}">
                      <a16:colId xmlns:a16="http://schemas.microsoft.com/office/drawing/2014/main" val="2355541782"/>
                    </a:ext>
                  </a:extLst>
                </a:gridCol>
                <a:gridCol w="2002095">
                  <a:extLst>
                    <a:ext uri="{9D8B030D-6E8A-4147-A177-3AD203B41FA5}">
                      <a16:colId xmlns:a16="http://schemas.microsoft.com/office/drawing/2014/main" val="3499721550"/>
                    </a:ext>
                  </a:extLst>
                </a:gridCol>
                <a:gridCol w="2002095">
                  <a:extLst>
                    <a:ext uri="{9D8B030D-6E8A-4147-A177-3AD203B41FA5}">
                      <a16:colId xmlns:a16="http://schemas.microsoft.com/office/drawing/2014/main" val="1631870966"/>
                    </a:ext>
                  </a:extLst>
                </a:gridCol>
                <a:gridCol w="2002095">
                  <a:extLst>
                    <a:ext uri="{9D8B030D-6E8A-4147-A177-3AD203B41FA5}">
                      <a16:colId xmlns:a16="http://schemas.microsoft.com/office/drawing/2014/main" val="259254104"/>
                    </a:ext>
                  </a:extLst>
                </a:gridCol>
                <a:gridCol w="2002095">
                  <a:extLst>
                    <a:ext uri="{9D8B030D-6E8A-4147-A177-3AD203B41FA5}">
                      <a16:colId xmlns:a16="http://schemas.microsoft.com/office/drawing/2014/main" val="3842131378"/>
                    </a:ext>
                  </a:extLst>
                </a:gridCol>
              </a:tblGrid>
              <a:tr h="370840">
                <a:tc>
                  <a:txBody>
                    <a:bodyPr/>
                    <a:lstStyle/>
                    <a:p>
                      <a:endParaRPr lang="en-US" dirty="0"/>
                    </a:p>
                  </a:txBody>
                  <a:tcPr/>
                </a:tc>
                <a:tc>
                  <a:txBody>
                    <a:bodyPr/>
                    <a:lstStyle/>
                    <a:p>
                      <a:pPr algn="ctr"/>
                      <a:r>
                        <a:rPr lang="en-US" dirty="0"/>
                        <a:t>Quartile 1</a:t>
                      </a:r>
                    </a:p>
                  </a:txBody>
                  <a:tcPr/>
                </a:tc>
                <a:tc>
                  <a:txBody>
                    <a:bodyPr/>
                    <a:lstStyle/>
                    <a:p>
                      <a:pPr algn="ctr"/>
                      <a:r>
                        <a:rPr lang="en-US" dirty="0"/>
                        <a:t>Quartile 2</a:t>
                      </a:r>
                    </a:p>
                  </a:txBody>
                  <a:tcPr/>
                </a:tc>
                <a:tc>
                  <a:txBody>
                    <a:bodyPr/>
                    <a:lstStyle/>
                    <a:p>
                      <a:pPr algn="ctr"/>
                      <a:r>
                        <a:rPr lang="en-US" dirty="0"/>
                        <a:t>Quartile 3 </a:t>
                      </a:r>
                    </a:p>
                  </a:txBody>
                  <a:tcPr/>
                </a:tc>
                <a:tc>
                  <a:txBody>
                    <a:bodyPr/>
                    <a:lstStyle/>
                    <a:p>
                      <a:pPr algn="ctr"/>
                      <a:r>
                        <a:rPr lang="en-US" dirty="0"/>
                        <a:t>Quartile 4</a:t>
                      </a:r>
                    </a:p>
                  </a:txBody>
                  <a:tcPr/>
                </a:tc>
                <a:extLst>
                  <a:ext uri="{0D108BD9-81ED-4DB2-BD59-A6C34878D82A}">
                    <a16:rowId xmlns:a16="http://schemas.microsoft.com/office/drawing/2014/main" val="2552489488"/>
                  </a:ext>
                </a:extLst>
              </a:tr>
              <a:tr h="370840">
                <a:tc>
                  <a:txBody>
                    <a:bodyPr/>
                    <a:lstStyle/>
                    <a:p>
                      <a:r>
                        <a:rPr lang="en-US" sz="2000" b="1" dirty="0"/>
                        <a:t>Statin-Treated</a:t>
                      </a:r>
                    </a:p>
                  </a:txBody>
                  <a:tcPr/>
                </a:tc>
                <a:tc>
                  <a:txBody>
                    <a:bodyPr/>
                    <a:lstStyle/>
                    <a:p>
                      <a:pPr algn="ctr"/>
                      <a:r>
                        <a:rPr lang="en-US" b="1" dirty="0"/>
                        <a:t>&lt;60</a:t>
                      </a:r>
                    </a:p>
                  </a:txBody>
                  <a:tcPr/>
                </a:tc>
                <a:tc>
                  <a:txBody>
                    <a:bodyPr/>
                    <a:lstStyle/>
                    <a:p>
                      <a:pPr algn="ctr"/>
                      <a:r>
                        <a:rPr lang="en-US" b="1" dirty="0"/>
                        <a:t>60-76</a:t>
                      </a:r>
                    </a:p>
                  </a:txBody>
                  <a:tcPr/>
                </a:tc>
                <a:tc>
                  <a:txBody>
                    <a:bodyPr/>
                    <a:lstStyle/>
                    <a:p>
                      <a:pPr algn="ctr"/>
                      <a:r>
                        <a:rPr lang="en-US" b="1" dirty="0"/>
                        <a:t>76-96</a:t>
                      </a:r>
                    </a:p>
                  </a:txBody>
                  <a:tcPr/>
                </a:tc>
                <a:tc>
                  <a:txBody>
                    <a:bodyPr/>
                    <a:lstStyle/>
                    <a:p>
                      <a:pPr algn="ctr"/>
                      <a:r>
                        <a:rPr lang="en-US" b="1" dirty="0"/>
                        <a:t>&gt; 96</a:t>
                      </a:r>
                    </a:p>
                  </a:txBody>
                  <a:tcPr/>
                </a:tc>
                <a:extLst>
                  <a:ext uri="{0D108BD9-81ED-4DB2-BD59-A6C34878D82A}">
                    <a16:rowId xmlns:a16="http://schemas.microsoft.com/office/drawing/2014/main" val="2974938014"/>
                  </a:ext>
                </a:extLst>
              </a:tr>
              <a:tr h="370840">
                <a:tc>
                  <a:txBody>
                    <a:bodyPr/>
                    <a:lstStyle/>
                    <a:p>
                      <a:r>
                        <a:rPr lang="en-US" sz="2000" b="1" dirty="0"/>
                        <a:t>Statin-Intolerant</a:t>
                      </a:r>
                    </a:p>
                  </a:txBody>
                  <a:tcPr/>
                </a:tc>
                <a:tc>
                  <a:txBody>
                    <a:bodyPr/>
                    <a:lstStyle/>
                    <a:p>
                      <a:pPr algn="ctr"/>
                      <a:r>
                        <a:rPr lang="en-US" b="1" dirty="0"/>
                        <a:t>&lt; 115</a:t>
                      </a:r>
                    </a:p>
                  </a:txBody>
                  <a:tcPr/>
                </a:tc>
                <a:tc>
                  <a:txBody>
                    <a:bodyPr/>
                    <a:lstStyle/>
                    <a:p>
                      <a:pPr algn="ctr"/>
                      <a:r>
                        <a:rPr lang="en-US" b="1" dirty="0"/>
                        <a:t>115-135</a:t>
                      </a:r>
                    </a:p>
                  </a:txBody>
                  <a:tcPr/>
                </a:tc>
                <a:tc>
                  <a:txBody>
                    <a:bodyPr/>
                    <a:lstStyle/>
                    <a:p>
                      <a:pPr algn="ctr"/>
                      <a:r>
                        <a:rPr lang="en-US" b="1" dirty="0"/>
                        <a:t>135-159</a:t>
                      </a:r>
                    </a:p>
                  </a:txBody>
                  <a:tcPr/>
                </a:tc>
                <a:tc>
                  <a:txBody>
                    <a:bodyPr/>
                    <a:lstStyle/>
                    <a:p>
                      <a:pPr algn="ctr"/>
                      <a:r>
                        <a:rPr lang="en-US" b="1" dirty="0"/>
                        <a:t>&gt; 159</a:t>
                      </a:r>
                    </a:p>
                  </a:txBody>
                  <a:tcPr/>
                </a:tc>
                <a:extLst>
                  <a:ext uri="{0D108BD9-81ED-4DB2-BD59-A6C34878D82A}">
                    <a16:rowId xmlns:a16="http://schemas.microsoft.com/office/drawing/2014/main" val="2939728633"/>
                  </a:ext>
                </a:extLst>
              </a:tr>
            </a:tbl>
          </a:graphicData>
        </a:graphic>
      </p:graphicFrame>
    </p:spTree>
    <p:extLst>
      <p:ext uri="{BB962C8B-B14F-4D97-AF65-F5344CB8AC3E}">
        <p14:creationId xmlns:p14="http://schemas.microsoft.com/office/powerpoint/2010/main" val="2957907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BB121CC4-C18E-27DE-762A-E5165756F4F4}"/>
              </a:ext>
            </a:extLst>
          </p:cNvPr>
          <p:cNvGraphicFramePr>
            <a:graphicFrameLocks noGrp="1"/>
          </p:cNvGraphicFramePr>
          <p:nvPr>
            <p:extLst>
              <p:ext uri="{D42A27DB-BD31-4B8C-83A1-F6EECF244321}">
                <p14:modId xmlns:p14="http://schemas.microsoft.com/office/powerpoint/2010/main" val="1389884864"/>
              </p:ext>
            </p:extLst>
          </p:nvPr>
        </p:nvGraphicFramePr>
        <p:xfrm>
          <a:off x="1020934" y="1364974"/>
          <a:ext cx="10373725" cy="1962310"/>
        </p:xfrm>
        <a:graphic>
          <a:graphicData uri="http://schemas.openxmlformats.org/drawingml/2006/table">
            <a:tbl>
              <a:tblPr firstRow="1" bandRow="1">
                <a:tableStyleId>{5C22544A-7EE6-4342-B048-85BDC9FD1C3A}</a:tableStyleId>
              </a:tblPr>
              <a:tblGrid>
                <a:gridCol w="2074745">
                  <a:extLst>
                    <a:ext uri="{9D8B030D-6E8A-4147-A177-3AD203B41FA5}">
                      <a16:colId xmlns:a16="http://schemas.microsoft.com/office/drawing/2014/main" val="2355541782"/>
                    </a:ext>
                  </a:extLst>
                </a:gridCol>
                <a:gridCol w="2074745">
                  <a:extLst>
                    <a:ext uri="{9D8B030D-6E8A-4147-A177-3AD203B41FA5}">
                      <a16:colId xmlns:a16="http://schemas.microsoft.com/office/drawing/2014/main" val="3499721550"/>
                    </a:ext>
                  </a:extLst>
                </a:gridCol>
                <a:gridCol w="2074745">
                  <a:extLst>
                    <a:ext uri="{9D8B030D-6E8A-4147-A177-3AD203B41FA5}">
                      <a16:colId xmlns:a16="http://schemas.microsoft.com/office/drawing/2014/main" val="1631870966"/>
                    </a:ext>
                  </a:extLst>
                </a:gridCol>
                <a:gridCol w="2074745">
                  <a:extLst>
                    <a:ext uri="{9D8B030D-6E8A-4147-A177-3AD203B41FA5}">
                      <a16:colId xmlns:a16="http://schemas.microsoft.com/office/drawing/2014/main" val="259254104"/>
                    </a:ext>
                  </a:extLst>
                </a:gridCol>
                <a:gridCol w="2074745">
                  <a:extLst>
                    <a:ext uri="{9D8B030D-6E8A-4147-A177-3AD203B41FA5}">
                      <a16:colId xmlns:a16="http://schemas.microsoft.com/office/drawing/2014/main" val="3842131378"/>
                    </a:ext>
                  </a:extLst>
                </a:gridCol>
              </a:tblGrid>
              <a:tr h="447755">
                <a:tc>
                  <a:txBody>
                    <a:bodyPr/>
                    <a:lstStyle/>
                    <a:p>
                      <a:endParaRPr lang="en-US" dirty="0"/>
                    </a:p>
                  </a:txBody>
                  <a:tcPr/>
                </a:tc>
                <a:tc>
                  <a:txBody>
                    <a:bodyPr/>
                    <a:lstStyle/>
                    <a:p>
                      <a:pPr algn="ctr"/>
                      <a:r>
                        <a:rPr lang="en-US" dirty="0"/>
                        <a:t>Quartile 1</a:t>
                      </a:r>
                    </a:p>
                    <a:p>
                      <a:pPr algn="ctr"/>
                      <a:r>
                        <a:rPr lang="en-US" sz="1600" dirty="0"/>
                        <a:t>&lt;1.2 mg/L</a:t>
                      </a:r>
                    </a:p>
                  </a:txBody>
                  <a:tcPr/>
                </a:tc>
                <a:tc>
                  <a:txBody>
                    <a:bodyPr/>
                    <a:lstStyle/>
                    <a:p>
                      <a:pPr algn="ctr"/>
                      <a:r>
                        <a:rPr lang="en-US" dirty="0"/>
                        <a:t>Quartile 2</a:t>
                      </a:r>
                    </a:p>
                    <a:p>
                      <a:pPr algn="ctr"/>
                      <a:r>
                        <a:rPr lang="en-US" sz="1600" dirty="0"/>
                        <a:t>1.2-2.3 mg/L</a:t>
                      </a:r>
                    </a:p>
                  </a:txBody>
                  <a:tcPr/>
                </a:tc>
                <a:tc>
                  <a:txBody>
                    <a:bodyPr/>
                    <a:lstStyle/>
                    <a:p>
                      <a:pPr algn="ctr"/>
                      <a:r>
                        <a:rPr lang="en-US" dirty="0"/>
                        <a:t>Quartile 3 </a:t>
                      </a:r>
                    </a:p>
                    <a:p>
                      <a:pPr algn="ctr"/>
                      <a:r>
                        <a:rPr lang="en-US" sz="1600" dirty="0"/>
                        <a:t>2.3-4.5 mg/L</a:t>
                      </a:r>
                    </a:p>
                  </a:txBody>
                  <a:tcPr/>
                </a:tc>
                <a:tc>
                  <a:txBody>
                    <a:bodyPr/>
                    <a:lstStyle/>
                    <a:p>
                      <a:pPr algn="ctr"/>
                      <a:r>
                        <a:rPr lang="en-US" dirty="0"/>
                        <a:t>Quartile 4</a:t>
                      </a:r>
                    </a:p>
                    <a:p>
                      <a:pPr algn="ctr"/>
                      <a:r>
                        <a:rPr lang="en-US" sz="1600" dirty="0"/>
                        <a:t>&gt; 4.5 mg/L</a:t>
                      </a:r>
                    </a:p>
                  </a:txBody>
                  <a:tcPr/>
                </a:tc>
                <a:extLst>
                  <a:ext uri="{0D108BD9-81ED-4DB2-BD59-A6C34878D82A}">
                    <a16:rowId xmlns:a16="http://schemas.microsoft.com/office/drawing/2014/main" val="2552489488"/>
                  </a:ext>
                </a:extLst>
              </a:tr>
              <a:tr h="447755">
                <a:tc>
                  <a:txBody>
                    <a:bodyPr/>
                    <a:lstStyle/>
                    <a:p>
                      <a:r>
                        <a:rPr lang="en-US" b="1" dirty="0"/>
                        <a:t>   HR, adjusted*</a:t>
                      </a:r>
                    </a:p>
                  </a:txBody>
                  <a:tcPr/>
                </a:tc>
                <a:tc>
                  <a:txBody>
                    <a:bodyPr/>
                    <a:lstStyle/>
                    <a:p>
                      <a:pPr algn="ctr"/>
                      <a:r>
                        <a:rPr lang="en-US" sz="2400" b="1" dirty="0"/>
                        <a:t>1.0</a:t>
                      </a:r>
                    </a:p>
                  </a:txBody>
                  <a:tcPr/>
                </a:tc>
                <a:tc>
                  <a:txBody>
                    <a:bodyPr/>
                    <a:lstStyle/>
                    <a:p>
                      <a:pPr algn="ctr"/>
                      <a:r>
                        <a:rPr lang="en-US" sz="2400" b="1" dirty="0"/>
                        <a:t>1.19</a:t>
                      </a:r>
                    </a:p>
                  </a:txBody>
                  <a:tcPr/>
                </a:tc>
                <a:tc>
                  <a:txBody>
                    <a:bodyPr/>
                    <a:lstStyle/>
                    <a:p>
                      <a:pPr algn="ctr"/>
                      <a:r>
                        <a:rPr lang="en-US" sz="2400" b="1" dirty="0"/>
                        <a:t>1.24</a:t>
                      </a:r>
                    </a:p>
                  </a:txBody>
                  <a:tcPr/>
                </a:tc>
                <a:tc>
                  <a:txBody>
                    <a:bodyPr/>
                    <a:lstStyle/>
                    <a:p>
                      <a:pPr algn="ctr"/>
                      <a:r>
                        <a:rPr lang="en-US" sz="2400" b="1" dirty="0"/>
                        <a:t>1.43</a:t>
                      </a:r>
                    </a:p>
                  </a:txBody>
                  <a:tcPr/>
                </a:tc>
                <a:extLst>
                  <a:ext uri="{0D108BD9-81ED-4DB2-BD59-A6C34878D82A}">
                    <a16:rowId xmlns:a16="http://schemas.microsoft.com/office/drawing/2014/main" val="2939728633"/>
                  </a:ext>
                </a:extLst>
              </a:tr>
              <a:tr h="447755">
                <a:tc>
                  <a:txBody>
                    <a:bodyPr/>
                    <a:lstStyle/>
                    <a:p>
                      <a:r>
                        <a:rPr lang="en-US" b="1" dirty="0"/>
                        <a:t>   95% CI</a:t>
                      </a:r>
                    </a:p>
                  </a:txBody>
                  <a:tcPr/>
                </a:tc>
                <a:tc>
                  <a:txBody>
                    <a:bodyPr/>
                    <a:lstStyle/>
                    <a:p>
                      <a:pPr algn="ctr"/>
                      <a:r>
                        <a:rPr lang="en-US" b="1" dirty="0"/>
                        <a:t>Referent</a:t>
                      </a:r>
                    </a:p>
                  </a:txBody>
                  <a:tcPr/>
                </a:tc>
                <a:tc>
                  <a:txBody>
                    <a:bodyPr/>
                    <a:lstStyle/>
                    <a:p>
                      <a:pPr algn="ctr"/>
                      <a:r>
                        <a:rPr lang="en-US" b="1" dirty="0"/>
                        <a:t>1.03 – 1.37</a:t>
                      </a:r>
                    </a:p>
                  </a:txBody>
                  <a:tcPr/>
                </a:tc>
                <a:tc>
                  <a:txBody>
                    <a:bodyPr/>
                    <a:lstStyle/>
                    <a:p>
                      <a:pPr algn="ctr"/>
                      <a:r>
                        <a:rPr lang="en-US" b="1" dirty="0"/>
                        <a:t>1.07 – 1.43</a:t>
                      </a:r>
                    </a:p>
                  </a:txBody>
                  <a:tcPr/>
                </a:tc>
                <a:tc>
                  <a:txBody>
                    <a:bodyPr/>
                    <a:lstStyle/>
                    <a:p>
                      <a:pPr algn="ctr"/>
                      <a:r>
                        <a:rPr lang="en-US" b="1" dirty="0"/>
                        <a:t>1.24 – 1.65</a:t>
                      </a:r>
                    </a:p>
                  </a:txBody>
                  <a:tcPr/>
                </a:tc>
                <a:extLst>
                  <a:ext uri="{0D108BD9-81ED-4DB2-BD59-A6C34878D82A}">
                    <a16:rowId xmlns:a16="http://schemas.microsoft.com/office/drawing/2014/main" val="1614737253"/>
                  </a:ext>
                </a:extLst>
              </a:tr>
              <a:tr h="447755">
                <a:tc>
                  <a:txBody>
                    <a:bodyPr/>
                    <a:lstStyle/>
                    <a:p>
                      <a:r>
                        <a:rPr lang="en-US" b="1" dirty="0"/>
                        <a:t>   P-value</a:t>
                      </a:r>
                    </a:p>
                  </a:txBody>
                  <a:tcPr/>
                </a:tc>
                <a:tc>
                  <a:txBody>
                    <a:bodyPr/>
                    <a:lstStyle/>
                    <a:p>
                      <a:pPr algn="ctr"/>
                      <a:r>
                        <a:rPr lang="en-US" b="1" dirty="0"/>
                        <a:t>Referent</a:t>
                      </a:r>
                    </a:p>
                  </a:txBody>
                  <a:tcPr/>
                </a:tc>
                <a:tc>
                  <a:txBody>
                    <a:bodyPr/>
                    <a:lstStyle/>
                    <a:p>
                      <a:pPr algn="ctr"/>
                      <a:r>
                        <a:rPr lang="en-US" b="1" dirty="0"/>
                        <a:t>0.02</a:t>
                      </a:r>
                    </a:p>
                  </a:txBody>
                  <a:tcPr/>
                </a:tc>
                <a:tc>
                  <a:txBody>
                    <a:bodyPr/>
                    <a:lstStyle/>
                    <a:p>
                      <a:pPr algn="ctr"/>
                      <a:r>
                        <a:rPr lang="en-US" b="1" dirty="0"/>
                        <a:t>0.004</a:t>
                      </a:r>
                    </a:p>
                  </a:txBody>
                  <a:tcPr/>
                </a:tc>
                <a:tc>
                  <a:txBody>
                    <a:bodyPr/>
                    <a:lstStyle/>
                    <a:p>
                      <a:pPr algn="ctr"/>
                      <a:r>
                        <a:rPr lang="en-US" b="1" dirty="0"/>
                        <a:t>&lt; 0.0001</a:t>
                      </a:r>
                    </a:p>
                  </a:txBody>
                  <a:tcPr/>
                </a:tc>
                <a:extLst>
                  <a:ext uri="{0D108BD9-81ED-4DB2-BD59-A6C34878D82A}">
                    <a16:rowId xmlns:a16="http://schemas.microsoft.com/office/drawing/2014/main" val="2951818597"/>
                  </a:ext>
                </a:extLst>
              </a:tr>
            </a:tbl>
          </a:graphicData>
        </a:graphic>
      </p:graphicFrame>
      <p:graphicFrame>
        <p:nvGraphicFramePr>
          <p:cNvPr id="2" name="Table 1">
            <a:extLst>
              <a:ext uri="{FF2B5EF4-FFF2-40B4-BE49-F238E27FC236}">
                <a16:creationId xmlns:a16="http://schemas.microsoft.com/office/drawing/2014/main" id="{7AF7A0D1-21B1-1AE5-DB35-3B5D012860DD}"/>
              </a:ext>
            </a:extLst>
          </p:cNvPr>
          <p:cNvGraphicFramePr>
            <a:graphicFrameLocks noGrp="1"/>
          </p:cNvGraphicFramePr>
          <p:nvPr>
            <p:extLst>
              <p:ext uri="{D42A27DB-BD31-4B8C-83A1-F6EECF244321}">
                <p14:modId xmlns:p14="http://schemas.microsoft.com/office/powerpoint/2010/main" val="61239683"/>
              </p:ext>
            </p:extLst>
          </p:nvPr>
        </p:nvGraphicFramePr>
        <p:xfrm>
          <a:off x="1031291" y="4262586"/>
          <a:ext cx="10373725" cy="1962310"/>
        </p:xfrm>
        <a:graphic>
          <a:graphicData uri="http://schemas.openxmlformats.org/drawingml/2006/table">
            <a:tbl>
              <a:tblPr firstRow="1" bandRow="1">
                <a:tableStyleId>{5C22544A-7EE6-4342-B048-85BDC9FD1C3A}</a:tableStyleId>
              </a:tblPr>
              <a:tblGrid>
                <a:gridCol w="2074745">
                  <a:extLst>
                    <a:ext uri="{9D8B030D-6E8A-4147-A177-3AD203B41FA5}">
                      <a16:colId xmlns:a16="http://schemas.microsoft.com/office/drawing/2014/main" val="2355541782"/>
                    </a:ext>
                  </a:extLst>
                </a:gridCol>
                <a:gridCol w="2074745">
                  <a:extLst>
                    <a:ext uri="{9D8B030D-6E8A-4147-A177-3AD203B41FA5}">
                      <a16:colId xmlns:a16="http://schemas.microsoft.com/office/drawing/2014/main" val="3499721550"/>
                    </a:ext>
                  </a:extLst>
                </a:gridCol>
                <a:gridCol w="2074745">
                  <a:extLst>
                    <a:ext uri="{9D8B030D-6E8A-4147-A177-3AD203B41FA5}">
                      <a16:colId xmlns:a16="http://schemas.microsoft.com/office/drawing/2014/main" val="1631870966"/>
                    </a:ext>
                  </a:extLst>
                </a:gridCol>
                <a:gridCol w="2074745">
                  <a:extLst>
                    <a:ext uri="{9D8B030D-6E8A-4147-A177-3AD203B41FA5}">
                      <a16:colId xmlns:a16="http://schemas.microsoft.com/office/drawing/2014/main" val="259254104"/>
                    </a:ext>
                  </a:extLst>
                </a:gridCol>
                <a:gridCol w="2074745">
                  <a:extLst>
                    <a:ext uri="{9D8B030D-6E8A-4147-A177-3AD203B41FA5}">
                      <a16:colId xmlns:a16="http://schemas.microsoft.com/office/drawing/2014/main" val="3842131378"/>
                    </a:ext>
                  </a:extLst>
                </a:gridCol>
              </a:tblGrid>
              <a:tr h="447755">
                <a:tc>
                  <a:txBody>
                    <a:bodyPr/>
                    <a:lstStyle/>
                    <a:p>
                      <a:endParaRPr lang="en-US" dirty="0"/>
                    </a:p>
                  </a:txBody>
                  <a:tcPr/>
                </a:tc>
                <a:tc>
                  <a:txBody>
                    <a:bodyPr/>
                    <a:lstStyle/>
                    <a:p>
                      <a:pPr algn="ctr"/>
                      <a:r>
                        <a:rPr lang="en-US" dirty="0"/>
                        <a:t>Quartile 1</a:t>
                      </a:r>
                    </a:p>
                    <a:p>
                      <a:pPr algn="ctr"/>
                      <a:r>
                        <a:rPr lang="en-US" sz="1600" dirty="0"/>
                        <a:t>&lt; 115 mg/dL</a:t>
                      </a:r>
                    </a:p>
                  </a:txBody>
                  <a:tcPr/>
                </a:tc>
                <a:tc>
                  <a:txBody>
                    <a:bodyPr/>
                    <a:lstStyle/>
                    <a:p>
                      <a:pPr algn="ctr"/>
                      <a:r>
                        <a:rPr lang="en-US" dirty="0"/>
                        <a:t>Quartile 2</a:t>
                      </a:r>
                    </a:p>
                    <a:p>
                      <a:pPr algn="ctr"/>
                      <a:r>
                        <a:rPr lang="en-US" sz="1600" dirty="0"/>
                        <a:t>115-135 mg/dL</a:t>
                      </a:r>
                    </a:p>
                  </a:txBody>
                  <a:tcPr/>
                </a:tc>
                <a:tc>
                  <a:txBody>
                    <a:bodyPr/>
                    <a:lstStyle/>
                    <a:p>
                      <a:pPr algn="ctr"/>
                      <a:r>
                        <a:rPr lang="en-US" dirty="0"/>
                        <a:t>Quartile 3</a:t>
                      </a:r>
                    </a:p>
                    <a:p>
                      <a:pPr algn="ctr"/>
                      <a:r>
                        <a:rPr lang="en-US" sz="1600" dirty="0"/>
                        <a:t>135-159 mg/dL </a:t>
                      </a:r>
                    </a:p>
                  </a:txBody>
                  <a:tcPr/>
                </a:tc>
                <a:tc>
                  <a:txBody>
                    <a:bodyPr/>
                    <a:lstStyle/>
                    <a:p>
                      <a:pPr algn="ctr"/>
                      <a:r>
                        <a:rPr lang="en-US" dirty="0"/>
                        <a:t>Quartile 4</a:t>
                      </a:r>
                    </a:p>
                    <a:p>
                      <a:pPr algn="ctr"/>
                      <a:r>
                        <a:rPr lang="en-US" sz="1600" dirty="0"/>
                        <a:t>&gt; 159 mg/dL</a:t>
                      </a:r>
                    </a:p>
                  </a:txBody>
                  <a:tcPr/>
                </a:tc>
                <a:extLst>
                  <a:ext uri="{0D108BD9-81ED-4DB2-BD59-A6C34878D82A}">
                    <a16:rowId xmlns:a16="http://schemas.microsoft.com/office/drawing/2014/main" val="2552489488"/>
                  </a:ext>
                </a:extLst>
              </a:tr>
              <a:tr h="447755">
                <a:tc>
                  <a:txBody>
                    <a:bodyPr/>
                    <a:lstStyle/>
                    <a:p>
                      <a:r>
                        <a:rPr lang="en-US" b="1" dirty="0"/>
                        <a:t>   HR, adjusted*</a:t>
                      </a:r>
                    </a:p>
                  </a:txBody>
                  <a:tcPr/>
                </a:tc>
                <a:tc>
                  <a:txBody>
                    <a:bodyPr/>
                    <a:lstStyle/>
                    <a:p>
                      <a:pPr algn="ctr"/>
                      <a:r>
                        <a:rPr lang="en-US" sz="2400" b="1" dirty="0"/>
                        <a:t>1.0</a:t>
                      </a:r>
                    </a:p>
                  </a:txBody>
                  <a:tcPr/>
                </a:tc>
                <a:tc>
                  <a:txBody>
                    <a:bodyPr/>
                    <a:lstStyle/>
                    <a:p>
                      <a:pPr algn="ctr"/>
                      <a:r>
                        <a:rPr lang="en-US" sz="2400" b="1" dirty="0"/>
                        <a:t>1.01</a:t>
                      </a:r>
                    </a:p>
                  </a:txBody>
                  <a:tcPr/>
                </a:tc>
                <a:tc>
                  <a:txBody>
                    <a:bodyPr/>
                    <a:lstStyle/>
                    <a:p>
                      <a:pPr algn="ctr"/>
                      <a:r>
                        <a:rPr lang="en-US" sz="2400" b="1" dirty="0"/>
                        <a:t>1.18</a:t>
                      </a:r>
                    </a:p>
                  </a:txBody>
                  <a:tcPr/>
                </a:tc>
                <a:tc>
                  <a:txBody>
                    <a:bodyPr/>
                    <a:lstStyle/>
                    <a:p>
                      <a:pPr algn="ctr"/>
                      <a:r>
                        <a:rPr lang="en-US" sz="2400" b="1" dirty="0"/>
                        <a:t>1.19</a:t>
                      </a:r>
                    </a:p>
                  </a:txBody>
                  <a:tcPr/>
                </a:tc>
                <a:extLst>
                  <a:ext uri="{0D108BD9-81ED-4DB2-BD59-A6C34878D82A}">
                    <a16:rowId xmlns:a16="http://schemas.microsoft.com/office/drawing/2014/main" val="2939728633"/>
                  </a:ext>
                </a:extLst>
              </a:tr>
              <a:tr h="447755">
                <a:tc>
                  <a:txBody>
                    <a:bodyPr/>
                    <a:lstStyle/>
                    <a:p>
                      <a:r>
                        <a:rPr lang="en-US" b="1" dirty="0"/>
                        <a:t>   95% CI</a:t>
                      </a:r>
                    </a:p>
                  </a:txBody>
                  <a:tcPr/>
                </a:tc>
                <a:tc>
                  <a:txBody>
                    <a:bodyPr/>
                    <a:lstStyle/>
                    <a:p>
                      <a:pPr algn="ctr"/>
                      <a:r>
                        <a:rPr lang="en-US" b="1" dirty="0"/>
                        <a:t>referent</a:t>
                      </a:r>
                    </a:p>
                  </a:txBody>
                  <a:tcPr/>
                </a:tc>
                <a:tc>
                  <a:txBody>
                    <a:bodyPr/>
                    <a:lstStyle/>
                    <a:p>
                      <a:pPr algn="ctr"/>
                      <a:r>
                        <a:rPr lang="en-US" b="1" dirty="0"/>
                        <a:t>0.88 – 1.15</a:t>
                      </a:r>
                    </a:p>
                  </a:txBody>
                  <a:tcPr/>
                </a:tc>
                <a:tc>
                  <a:txBody>
                    <a:bodyPr/>
                    <a:lstStyle/>
                    <a:p>
                      <a:pPr algn="ctr"/>
                      <a:r>
                        <a:rPr lang="en-US" b="1" dirty="0"/>
                        <a:t>1.03 – 1.35</a:t>
                      </a:r>
                    </a:p>
                  </a:txBody>
                  <a:tcPr/>
                </a:tc>
                <a:tc>
                  <a:txBody>
                    <a:bodyPr/>
                    <a:lstStyle/>
                    <a:p>
                      <a:pPr algn="ctr"/>
                      <a:r>
                        <a:rPr lang="en-US" b="1" dirty="0"/>
                        <a:t>1.04 – 1.37</a:t>
                      </a:r>
                    </a:p>
                  </a:txBody>
                  <a:tcPr/>
                </a:tc>
                <a:extLst>
                  <a:ext uri="{0D108BD9-81ED-4DB2-BD59-A6C34878D82A}">
                    <a16:rowId xmlns:a16="http://schemas.microsoft.com/office/drawing/2014/main" val="1614737253"/>
                  </a:ext>
                </a:extLst>
              </a:tr>
              <a:tr h="447755">
                <a:tc>
                  <a:txBody>
                    <a:bodyPr/>
                    <a:lstStyle/>
                    <a:p>
                      <a:r>
                        <a:rPr lang="en-US" b="1" dirty="0"/>
                        <a:t>   P-value</a:t>
                      </a:r>
                    </a:p>
                  </a:txBody>
                  <a:tcPr/>
                </a:tc>
                <a:tc>
                  <a:txBody>
                    <a:bodyPr/>
                    <a:lstStyle/>
                    <a:p>
                      <a:pPr algn="ctr"/>
                      <a:r>
                        <a:rPr lang="en-US" b="1" dirty="0"/>
                        <a:t>referent</a:t>
                      </a:r>
                    </a:p>
                  </a:txBody>
                  <a:tcPr/>
                </a:tc>
                <a:tc>
                  <a:txBody>
                    <a:bodyPr/>
                    <a:lstStyle/>
                    <a:p>
                      <a:pPr algn="ctr"/>
                      <a:r>
                        <a:rPr lang="en-US" b="1" dirty="0"/>
                        <a:t>0.93</a:t>
                      </a:r>
                    </a:p>
                  </a:txBody>
                  <a:tcPr/>
                </a:tc>
                <a:tc>
                  <a:txBody>
                    <a:bodyPr/>
                    <a:lstStyle/>
                    <a:p>
                      <a:pPr algn="ctr"/>
                      <a:r>
                        <a:rPr lang="en-US" b="1" dirty="0"/>
                        <a:t>0.02</a:t>
                      </a:r>
                    </a:p>
                  </a:txBody>
                  <a:tcPr/>
                </a:tc>
                <a:tc>
                  <a:txBody>
                    <a:bodyPr/>
                    <a:lstStyle/>
                    <a:p>
                      <a:pPr algn="ctr"/>
                      <a:r>
                        <a:rPr lang="en-US" b="1" dirty="0"/>
                        <a:t>0.01</a:t>
                      </a:r>
                    </a:p>
                  </a:txBody>
                  <a:tcPr/>
                </a:tc>
                <a:extLst>
                  <a:ext uri="{0D108BD9-81ED-4DB2-BD59-A6C34878D82A}">
                    <a16:rowId xmlns:a16="http://schemas.microsoft.com/office/drawing/2014/main" val="2951818597"/>
                  </a:ext>
                </a:extLst>
              </a:tr>
            </a:tbl>
          </a:graphicData>
        </a:graphic>
      </p:graphicFrame>
      <p:sp>
        <p:nvSpPr>
          <p:cNvPr id="8" name="TextBox 7">
            <a:extLst>
              <a:ext uri="{FF2B5EF4-FFF2-40B4-BE49-F238E27FC236}">
                <a16:creationId xmlns:a16="http://schemas.microsoft.com/office/drawing/2014/main" id="{F6FF4EA0-B229-AF25-5085-4678052B870F}"/>
              </a:ext>
            </a:extLst>
          </p:cNvPr>
          <p:cNvSpPr txBox="1"/>
          <p:nvPr/>
        </p:nvSpPr>
        <p:spPr>
          <a:xfrm>
            <a:off x="2991776" y="760346"/>
            <a:ext cx="7368466" cy="52322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effectLst/>
                <a:uLnTx/>
                <a:uFillTx/>
                <a:latin typeface="Calibri"/>
                <a:ea typeface="+mn-ea"/>
                <a:cs typeface="Arial"/>
              </a:rPr>
              <a:t>Residual Inflammatory Risk (Quartiles of </a:t>
            </a:r>
            <a:r>
              <a:rPr kumimoji="0" lang="en-US" sz="2800" b="0" i="0" u="none" strike="noStrike" kern="1200" cap="none" spc="0" normalizeH="0" baseline="0" noProof="0" dirty="0" err="1">
                <a:ln>
                  <a:noFill/>
                </a:ln>
                <a:effectLst/>
                <a:uLnTx/>
                <a:uFillTx/>
                <a:latin typeface="Calibri"/>
                <a:ea typeface="+mn-ea"/>
                <a:cs typeface="Arial"/>
              </a:rPr>
              <a:t>hsCRP</a:t>
            </a:r>
            <a:r>
              <a:rPr kumimoji="0" lang="en-US" sz="2800" b="0" i="0" u="none" strike="noStrike" kern="1200" cap="none" spc="0" normalizeH="0" baseline="0" noProof="0" dirty="0">
                <a:ln>
                  <a:noFill/>
                </a:ln>
                <a:effectLst/>
                <a:uLnTx/>
                <a:uFillTx/>
                <a:latin typeface="Calibri"/>
                <a:ea typeface="+mn-ea"/>
                <a:cs typeface="Arial"/>
              </a:rPr>
              <a:t>)</a:t>
            </a:r>
          </a:p>
        </p:txBody>
      </p:sp>
      <p:sp>
        <p:nvSpPr>
          <p:cNvPr id="9" name="TextBox 8">
            <a:extLst>
              <a:ext uri="{FF2B5EF4-FFF2-40B4-BE49-F238E27FC236}">
                <a16:creationId xmlns:a16="http://schemas.microsoft.com/office/drawing/2014/main" id="{F0505ADA-C1AC-E5FB-1B29-CCDE6C59E8BF}"/>
              </a:ext>
            </a:extLst>
          </p:cNvPr>
          <p:cNvSpPr txBox="1"/>
          <p:nvPr/>
        </p:nvSpPr>
        <p:spPr>
          <a:xfrm>
            <a:off x="3297313" y="3558301"/>
            <a:ext cx="7678446" cy="52322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effectLst/>
                <a:uLnTx/>
                <a:uFillTx/>
                <a:latin typeface="Calibri"/>
                <a:ea typeface="+mn-ea"/>
                <a:cs typeface="Arial"/>
              </a:rPr>
              <a:t>Residual Cholesterol Risk (Quartiles of LDL-C)</a:t>
            </a:r>
          </a:p>
        </p:txBody>
      </p:sp>
      <p:sp>
        <p:nvSpPr>
          <p:cNvPr id="11" name="TextBox 10">
            <a:extLst>
              <a:ext uri="{FF2B5EF4-FFF2-40B4-BE49-F238E27FC236}">
                <a16:creationId xmlns:a16="http://schemas.microsoft.com/office/drawing/2014/main" id="{59B67FA4-6CA0-6AD3-ADF1-C5CC328DE8F4}"/>
              </a:ext>
            </a:extLst>
          </p:cNvPr>
          <p:cNvSpPr txBox="1"/>
          <p:nvPr/>
        </p:nvSpPr>
        <p:spPr>
          <a:xfrm>
            <a:off x="675712" y="6459243"/>
            <a:ext cx="11425561" cy="338554"/>
          </a:xfrm>
          <a:prstGeom prst="rect">
            <a:avLst/>
          </a:prstGeom>
          <a:noFill/>
        </p:spPr>
        <p:txBody>
          <a:bodyPr wrap="square">
            <a:spAutoFit/>
          </a:bodyPr>
          <a:lstStyle/>
          <a:p>
            <a:r>
              <a:rPr lang="en-US" sz="1600" dirty="0"/>
              <a:t>* adjusted for age, gender, body mass index, smoking, blood pressure, prior history of CVD, and randomized treatment assignment</a:t>
            </a:r>
          </a:p>
        </p:txBody>
      </p:sp>
      <p:sp>
        <p:nvSpPr>
          <p:cNvPr id="4" name="TextBox 3">
            <a:extLst>
              <a:ext uri="{FF2B5EF4-FFF2-40B4-BE49-F238E27FC236}">
                <a16:creationId xmlns:a16="http://schemas.microsoft.com/office/drawing/2014/main" id="{E01BC00F-5401-7088-D82E-A04D2B637756}"/>
              </a:ext>
            </a:extLst>
          </p:cNvPr>
          <p:cNvSpPr txBox="1"/>
          <p:nvPr/>
        </p:nvSpPr>
        <p:spPr>
          <a:xfrm>
            <a:off x="398571" y="68265"/>
            <a:ext cx="12027652" cy="58477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a:ln>
                  <a:noFill/>
                </a:ln>
                <a:solidFill>
                  <a:schemeClr val="accent1"/>
                </a:solidFill>
                <a:effectLst/>
                <a:uLnTx/>
                <a:uFillTx/>
              </a:rPr>
              <a:t>Results – III  </a:t>
            </a:r>
            <a:r>
              <a:rPr kumimoji="0" lang="en-US" sz="2400" b="1" i="0" u="none" strike="noStrike" kern="0" cap="none" spc="0" normalizeH="0" baseline="0" noProof="0" dirty="0">
                <a:ln>
                  <a:noFill/>
                </a:ln>
                <a:solidFill>
                  <a:schemeClr val="accent1"/>
                </a:solidFill>
                <a:effectLst/>
                <a:uLnTx/>
                <a:uFillTx/>
              </a:rPr>
              <a:t>Hazard Ratios for </a:t>
            </a:r>
            <a:r>
              <a:rPr kumimoji="0" lang="en-US" sz="2400" b="1" i="0" u="sng" strike="noStrike" kern="0" cap="none" spc="0" normalizeH="0" baseline="0" noProof="0" dirty="0">
                <a:ln>
                  <a:noFill/>
                </a:ln>
                <a:solidFill>
                  <a:schemeClr val="accent1"/>
                </a:solidFill>
                <a:effectLst/>
                <a:uLnTx/>
                <a:uFillTx/>
              </a:rPr>
              <a:t>Incident MACE </a:t>
            </a:r>
            <a:r>
              <a:rPr kumimoji="0" lang="en-US" sz="2400" b="1" i="0" u="none" strike="noStrike" kern="0" cap="none" spc="0" normalizeH="0" baseline="0" noProof="0" dirty="0">
                <a:ln>
                  <a:noFill/>
                </a:ln>
                <a:solidFill>
                  <a:schemeClr val="accent1"/>
                </a:solidFill>
                <a:effectLst/>
                <a:uLnTx/>
                <a:uFillTx/>
              </a:rPr>
              <a:t>Among 13,970 Statin-Intolerant Patients </a:t>
            </a:r>
          </a:p>
        </p:txBody>
      </p:sp>
      <p:sp>
        <p:nvSpPr>
          <p:cNvPr id="6" name="Rectangle 5">
            <a:extLst>
              <a:ext uri="{FF2B5EF4-FFF2-40B4-BE49-F238E27FC236}">
                <a16:creationId xmlns:a16="http://schemas.microsoft.com/office/drawing/2014/main" id="{35484045-D2D6-F79D-7454-B3E3CC66ECF6}"/>
              </a:ext>
            </a:extLst>
          </p:cNvPr>
          <p:cNvSpPr/>
          <p:nvPr/>
        </p:nvSpPr>
        <p:spPr>
          <a:xfrm>
            <a:off x="5641675" y="2889853"/>
            <a:ext cx="5469148" cy="39681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25ED9B7-8F7A-1FD0-499D-A0BFFE873ED2}"/>
              </a:ext>
            </a:extLst>
          </p:cNvPr>
          <p:cNvSpPr/>
          <p:nvPr/>
        </p:nvSpPr>
        <p:spPr>
          <a:xfrm>
            <a:off x="7591245" y="5785445"/>
            <a:ext cx="3485072" cy="39681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37480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BB121CC4-C18E-27DE-762A-E5165756F4F4}"/>
              </a:ext>
            </a:extLst>
          </p:cNvPr>
          <p:cNvGraphicFramePr>
            <a:graphicFrameLocks noGrp="1"/>
          </p:cNvGraphicFramePr>
          <p:nvPr>
            <p:extLst>
              <p:ext uri="{D42A27DB-BD31-4B8C-83A1-F6EECF244321}">
                <p14:modId xmlns:p14="http://schemas.microsoft.com/office/powerpoint/2010/main" val="1191301754"/>
              </p:ext>
            </p:extLst>
          </p:nvPr>
        </p:nvGraphicFramePr>
        <p:xfrm>
          <a:off x="1020934" y="1364974"/>
          <a:ext cx="10373725" cy="1962310"/>
        </p:xfrm>
        <a:graphic>
          <a:graphicData uri="http://schemas.openxmlformats.org/drawingml/2006/table">
            <a:tbl>
              <a:tblPr firstRow="1" bandRow="1">
                <a:tableStyleId>{5C22544A-7EE6-4342-B048-85BDC9FD1C3A}</a:tableStyleId>
              </a:tblPr>
              <a:tblGrid>
                <a:gridCol w="2074745">
                  <a:extLst>
                    <a:ext uri="{9D8B030D-6E8A-4147-A177-3AD203B41FA5}">
                      <a16:colId xmlns:a16="http://schemas.microsoft.com/office/drawing/2014/main" val="2355541782"/>
                    </a:ext>
                  </a:extLst>
                </a:gridCol>
                <a:gridCol w="2074745">
                  <a:extLst>
                    <a:ext uri="{9D8B030D-6E8A-4147-A177-3AD203B41FA5}">
                      <a16:colId xmlns:a16="http://schemas.microsoft.com/office/drawing/2014/main" val="3499721550"/>
                    </a:ext>
                  </a:extLst>
                </a:gridCol>
                <a:gridCol w="2074745">
                  <a:extLst>
                    <a:ext uri="{9D8B030D-6E8A-4147-A177-3AD203B41FA5}">
                      <a16:colId xmlns:a16="http://schemas.microsoft.com/office/drawing/2014/main" val="1631870966"/>
                    </a:ext>
                  </a:extLst>
                </a:gridCol>
                <a:gridCol w="2074745">
                  <a:extLst>
                    <a:ext uri="{9D8B030D-6E8A-4147-A177-3AD203B41FA5}">
                      <a16:colId xmlns:a16="http://schemas.microsoft.com/office/drawing/2014/main" val="259254104"/>
                    </a:ext>
                  </a:extLst>
                </a:gridCol>
                <a:gridCol w="2074745">
                  <a:extLst>
                    <a:ext uri="{9D8B030D-6E8A-4147-A177-3AD203B41FA5}">
                      <a16:colId xmlns:a16="http://schemas.microsoft.com/office/drawing/2014/main" val="3842131378"/>
                    </a:ext>
                  </a:extLst>
                </a:gridCol>
              </a:tblGrid>
              <a:tr h="447755">
                <a:tc>
                  <a:txBody>
                    <a:bodyPr/>
                    <a:lstStyle/>
                    <a:p>
                      <a:endParaRPr lang="en-US" dirty="0"/>
                    </a:p>
                  </a:txBody>
                  <a:tcPr/>
                </a:tc>
                <a:tc>
                  <a:txBody>
                    <a:bodyPr/>
                    <a:lstStyle/>
                    <a:p>
                      <a:pPr algn="ctr"/>
                      <a:r>
                        <a:rPr lang="en-US" dirty="0"/>
                        <a:t>Quartile 1</a:t>
                      </a:r>
                    </a:p>
                    <a:p>
                      <a:pPr algn="ctr"/>
                      <a:r>
                        <a:rPr lang="en-US" sz="1600" dirty="0"/>
                        <a:t>&lt;1.2 mg/L</a:t>
                      </a:r>
                    </a:p>
                  </a:txBody>
                  <a:tcPr/>
                </a:tc>
                <a:tc>
                  <a:txBody>
                    <a:bodyPr/>
                    <a:lstStyle/>
                    <a:p>
                      <a:pPr algn="ctr"/>
                      <a:r>
                        <a:rPr lang="en-US" dirty="0"/>
                        <a:t>Quartile 2</a:t>
                      </a:r>
                    </a:p>
                    <a:p>
                      <a:pPr algn="ctr"/>
                      <a:r>
                        <a:rPr lang="en-US" sz="1600" dirty="0"/>
                        <a:t>1.2-2.3 mg/L</a:t>
                      </a:r>
                    </a:p>
                  </a:txBody>
                  <a:tcPr/>
                </a:tc>
                <a:tc>
                  <a:txBody>
                    <a:bodyPr/>
                    <a:lstStyle/>
                    <a:p>
                      <a:pPr algn="ctr"/>
                      <a:r>
                        <a:rPr lang="en-US" dirty="0"/>
                        <a:t>Quartile 3 </a:t>
                      </a:r>
                    </a:p>
                    <a:p>
                      <a:pPr algn="ctr"/>
                      <a:r>
                        <a:rPr lang="en-US" sz="1600" dirty="0"/>
                        <a:t>2.3-4.5 mg/L</a:t>
                      </a:r>
                    </a:p>
                  </a:txBody>
                  <a:tcPr/>
                </a:tc>
                <a:tc>
                  <a:txBody>
                    <a:bodyPr/>
                    <a:lstStyle/>
                    <a:p>
                      <a:pPr algn="ctr"/>
                      <a:r>
                        <a:rPr lang="en-US" dirty="0"/>
                        <a:t>Quartile 4</a:t>
                      </a:r>
                    </a:p>
                    <a:p>
                      <a:pPr algn="ctr"/>
                      <a:r>
                        <a:rPr lang="en-US" sz="1600" dirty="0"/>
                        <a:t>&gt; 4.5 mg/L</a:t>
                      </a:r>
                    </a:p>
                  </a:txBody>
                  <a:tcPr/>
                </a:tc>
                <a:extLst>
                  <a:ext uri="{0D108BD9-81ED-4DB2-BD59-A6C34878D82A}">
                    <a16:rowId xmlns:a16="http://schemas.microsoft.com/office/drawing/2014/main" val="2552489488"/>
                  </a:ext>
                </a:extLst>
              </a:tr>
              <a:tr h="447755">
                <a:tc>
                  <a:txBody>
                    <a:bodyPr/>
                    <a:lstStyle/>
                    <a:p>
                      <a:r>
                        <a:rPr lang="en-US" b="1" dirty="0"/>
                        <a:t>   HR, adjusted*</a:t>
                      </a:r>
                    </a:p>
                  </a:txBody>
                  <a:tcPr/>
                </a:tc>
                <a:tc>
                  <a:txBody>
                    <a:bodyPr/>
                    <a:lstStyle/>
                    <a:p>
                      <a:pPr algn="ctr"/>
                      <a:r>
                        <a:rPr lang="en-US" sz="2400" b="1" dirty="0"/>
                        <a:t>1.0</a:t>
                      </a:r>
                    </a:p>
                  </a:txBody>
                  <a:tcPr/>
                </a:tc>
                <a:tc>
                  <a:txBody>
                    <a:bodyPr/>
                    <a:lstStyle/>
                    <a:p>
                      <a:pPr algn="ctr"/>
                      <a:r>
                        <a:rPr lang="en-US" sz="2400" b="1" dirty="0"/>
                        <a:t>1.31</a:t>
                      </a:r>
                    </a:p>
                  </a:txBody>
                  <a:tcPr/>
                </a:tc>
                <a:tc>
                  <a:txBody>
                    <a:bodyPr/>
                    <a:lstStyle/>
                    <a:p>
                      <a:pPr algn="ctr"/>
                      <a:r>
                        <a:rPr lang="en-US" sz="2400" b="1" dirty="0"/>
                        <a:t>1.58</a:t>
                      </a:r>
                    </a:p>
                  </a:txBody>
                  <a:tcPr/>
                </a:tc>
                <a:tc>
                  <a:txBody>
                    <a:bodyPr/>
                    <a:lstStyle/>
                    <a:p>
                      <a:pPr algn="ctr"/>
                      <a:r>
                        <a:rPr lang="en-US" sz="2400" b="1" dirty="0"/>
                        <a:t>2.00</a:t>
                      </a:r>
                    </a:p>
                  </a:txBody>
                  <a:tcPr/>
                </a:tc>
                <a:extLst>
                  <a:ext uri="{0D108BD9-81ED-4DB2-BD59-A6C34878D82A}">
                    <a16:rowId xmlns:a16="http://schemas.microsoft.com/office/drawing/2014/main" val="2939728633"/>
                  </a:ext>
                </a:extLst>
              </a:tr>
              <a:tr h="447755">
                <a:tc>
                  <a:txBody>
                    <a:bodyPr/>
                    <a:lstStyle/>
                    <a:p>
                      <a:r>
                        <a:rPr lang="en-US" b="1" dirty="0"/>
                        <a:t>   95% CI</a:t>
                      </a:r>
                    </a:p>
                  </a:txBody>
                  <a:tcPr/>
                </a:tc>
                <a:tc>
                  <a:txBody>
                    <a:bodyPr/>
                    <a:lstStyle/>
                    <a:p>
                      <a:pPr algn="ctr"/>
                      <a:r>
                        <a:rPr lang="en-US" b="1" dirty="0"/>
                        <a:t>Referent</a:t>
                      </a:r>
                    </a:p>
                  </a:txBody>
                  <a:tcPr/>
                </a:tc>
                <a:tc>
                  <a:txBody>
                    <a:bodyPr/>
                    <a:lstStyle/>
                    <a:p>
                      <a:pPr algn="ctr"/>
                      <a:r>
                        <a:rPr lang="en-US" b="1" dirty="0"/>
                        <a:t>0.99 - 1.73</a:t>
                      </a:r>
                    </a:p>
                  </a:txBody>
                  <a:tcPr/>
                </a:tc>
                <a:tc>
                  <a:txBody>
                    <a:bodyPr/>
                    <a:lstStyle/>
                    <a:p>
                      <a:pPr algn="ctr"/>
                      <a:r>
                        <a:rPr lang="en-US" b="1" dirty="0"/>
                        <a:t>1.20 – 2.07</a:t>
                      </a:r>
                    </a:p>
                  </a:txBody>
                  <a:tcPr/>
                </a:tc>
                <a:tc>
                  <a:txBody>
                    <a:bodyPr/>
                    <a:lstStyle/>
                    <a:p>
                      <a:pPr algn="ctr"/>
                      <a:r>
                        <a:rPr lang="en-US" b="1" dirty="0"/>
                        <a:t>1.53 – 2.61</a:t>
                      </a:r>
                    </a:p>
                  </a:txBody>
                  <a:tcPr/>
                </a:tc>
                <a:extLst>
                  <a:ext uri="{0D108BD9-81ED-4DB2-BD59-A6C34878D82A}">
                    <a16:rowId xmlns:a16="http://schemas.microsoft.com/office/drawing/2014/main" val="1614737253"/>
                  </a:ext>
                </a:extLst>
              </a:tr>
              <a:tr h="447755">
                <a:tc>
                  <a:txBody>
                    <a:bodyPr/>
                    <a:lstStyle/>
                    <a:p>
                      <a:r>
                        <a:rPr lang="en-US" b="1" dirty="0"/>
                        <a:t>   P-value</a:t>
                      </a:r>
                    </a:p>
                  </a:txBody>
                  <a:tcPr/>
                </a:tc>
                <a:tc>
                  <a:txBody>
                    <a:bodyPr/>
                    <a:lstStyle/>
                    <a:p>
                      <a:pPr algn="ctr"/>
                      <a:r>
                        <a:rPr lang="en-US" b="1" dirty="0"/>
                        <a:t>Referent</a:t>
                      </a:r>
                    </a:p>
                  </a:txBody>
                  <a:tcPr/>
                </a:tc>
                <a:tc>
                  <a:txBody>
                    <a:bodyPr/>
                    <a:lstStyle/>
                    <a:p>
                      <a:pPr algn="ctr"/>
                      <a:r>
                        <a:rPr lang="en-US" b="1" dirty="0"/>
                        <a:t>0.06</a:t>
                      </a:r>
                    </a:p>
                  </a:txBody>
                  <a:tcPr/>
                </a:tc>
                <a:tc>
                  <a:txBody>
                    <a:bodyPr/>
                    <a:lstStyle/>
                    <a:p>
                      <a:pPr algn="ctr"/>
                      <a:r>
                        <a:rPr lang="en-US" b="1" dirty="0"/>
                        <a:t>0.001</a:t>
                      </a:r>
                    </a:p>
                  </a:txBody>
                  <a:tcPr/>
                </a:tc>
                <a:tc>
                  <a:txBody>
                    <a:bodyPr/>
                    <a:lstStyle/>
                    <a:p>
                      <a:pPr algn="ctr"/>
                      <a:r>
                        <a:rPr lang="en-US" b="1" dirty="0"/>
                        <a:t>&lt; 0.0001</a:t>
                      </a:r>
                    </a:p>
                  </a:txBody>
                  <a:tcPr/>
                </a:tc>
                <a:extLst>
                  <a:ext uri="{0D108BD9-81ED-4DB2-BD59-A6C34878D82A}">
                    <a16:rowId xmlns:a16="http://schemas.microsoft.com/office/drawing/2014/main" val="2951818597"/>
                  </a:ext>
                </a:extLst>
              </a:tr>
            </a:tbl>
          </a:graphicData>
        </a:graphic>
      </p:graphicFrame>
      <p:graphicFrame>
        <p:nvGraphicFramePr>
          <p:cNvPr id="2" name="Table 1">
            <a:extLst>
              <a:ext uri="{FF2B5EF4-FFF2-40B4-BE49-F238E27FC236}">
                <a16:creationId xmlns:a16="http://schemas.microsoft.com/office/drawing/2014/main" id="{7AF7A0D1-21B1-1AE5-DB35-3B5D012860DD}"/>
              </a:ext>
            </a:extLst>
          </p:cNvPr>
          <p:cNvGraphicFramePr>
            <a:graphicFrameLocks noGrp="1"/>
          </p:cNvGraphicFramePr>
          <p:nvPr>
            <p:extLst>
              <p:ext uri="{D42A27DB-BD31-4B8C-83A1-F6EECF244321}">
                <p14:modId xmlns:p14="http://schemas.microsoft.com/office/powerpoint/2010/main" val="562758674"/>
              </p:ext>
            </p:extLst>
          </p:nvPr>
        </p:nvGraphicFramePr>
        <p:xfrm>
          <a:off x="1031291" y="4262586"/>
          <a:ext cx="10373725" cy="1962310"/>
        </p:xfrm>
        <a:graphic>
          <a:graphicData uri="http://schemas.openxmlformats.org/drawingml/2006/table">
            <a:tbl>
              <a:tblPr firstRow="1" bandRow="1">
                <a:tableStyleId>{5C22544A-7EE6-4342-B048-85BDC9FD1C3A}</a:tableStyleId>
              </a:tblPr>
              <a:tblGrid>
                <a:gridCol w="2074745">
                  <a:extLst>
                    <a:ext uri="{9D8B030D-6E8A-4147-A177-3AD203B41FA5}">
                      <a16:colId xmlns:a16="http://schemas.microsoft.com/office/drawing/2014/main" val="2355541782"/>
                    </a:ext>
                  </a:extLst>
                </a:gridCol>
                <a:gridCol w="2074745">
                  <a:extLst>
                    <a:ext uri="{9D8B030D-6E8A-4147-A177-3AD203B41FA5}">
                      <a16:colId xmlns:a16="http://schemas.microsoft.com/office/drawing/2014/main" val="3499721550"/>
                    </a:ext>
                  </a:extLst>
                </a:gridCol>
                <a:gridCol w="2074745">
                  <a:extLst>
                    <a:ext uri="{9D8B030D-6E8A-4147-A177-3AD203B41FA5}">
                      <a16:colId xmlns:a16="http://schemas.microsoft.com/office/drawing/2014/main" val="1631870966"/>
                    </a:ext>
                  </a:extLst>
                </a:gridCol>
                <a:gridCol w="2074745">
                  <a:extLst>
                    <a:ext uri="{9D8B030D-6E8A-4147-A177-3AD203B41FA5}">
                      <a16:colId xmlns:a16="http://schemas.microsoft.com/office/drawing/2014/main" val="259254104"/>
                    </a:ext>
                  </a:extLst>
                </a:gridCol>
                <a:gridCol w="2074745">
                  <a:extLst>
                    <a:ext uri="{9D8B030D-6E8A-4147-A177-3AD203B41FA5}">
                      <a16:colId xmlns:a16="http://schemas.microsoft.com/office/drawing/2014/main" val="3842131378"/>
                    </a:ext>
                  </a:extLst>
                </a:gridCol>
              </a:tblGrid>
              <a:tr h="447755">
                <a:tc>
                  <a:txBody>
                    <a:bodyPr/>
                    <a:lstStyle/>
                    <a:p>
                      <a:endParaRPr lang="en-US" dirty="0"/>
                    </a:p>
                  </a:txBody>
                  <a:tcPr/>
                </a:tc>
                <a:tc>
                  <a:txBody>
                    <a:bodyPr/>
                    <a:lstStyle/>
                    <a:p>
                      <a:pPr algn="ctr"/>
                      <a:r>
                        <a:rPr lang="en-US" dirty="0"/>
                        <a:t>Quartile 1</a:t>
                      </a:r>
                    </a:p>
                    <a:p>
                      <a:pPr algn="ctr"/>
                      <a:r>
                        <a:rPr lang="en-US" sz="1600" dirty="0"/>
                        <a:t>&lt; 115 mg/dL</a:t>
                      </a:r>
                    </a:p>
                  </a:txBody>
                  <a:tcPr/>
                </a:tc>
                <a:tc>
                  <a:txBody>
                    <a:bodyPr/>
                    <a:lstStyle/>
                    <a:p>
                      <a:pPr algn="ctr"/>
                      <a:r>
                        <a:rPr lang="en-US" dirty="0"/>
                        <a:t>Quartile 2</a:t>
                      </a:r>
                    </a:p>
                    <a:p>
                      <a:pPr algn="ctr"/>
                      <a:r>
                        <a:rPr lang="en-US" sz="1600" dirty="0"/>
                        <a:t>115-135 mg/dL</a:t>
                      </a:r>
                    </a:p>
                  </a:txBody>
                  <a:tcPr/>
                </a:tc>
                <a:tc>
                  <a:txBody>
                    <a:bodyPr/>
                    <a:lstStyle/>
                    <a:p>
                      <a:pPr algn="ctr"/>
                      <a:r>
                        <a:rPr lang="en-US" dirty="0"/>
                        <a:t>Quartile 3</a:t>
                      </a:r>
                    </a:p>
                    <a:p>
                      <a:pPr algn="ctr"/>
                      <a:r>
                        <a:rPr lang="en-US" sz="1600" dirty="0"/>
                        <a:t>135-159 mg/dL </a:t>
                      </a:r>
                    </a:p>
                  </a:txBody>
                  <a:tcPr/>
                </a:tc>
                <a:tc>
                  <a:txBody>
                    <a:bodyPr/>
                    <a:lstStyle/>
                    <a:p>
                      <a:pPr algn="ctr"/>
                      <a:r>
                        <a:rPr lang="en-US" dirty="0"/>
                        <a:t>Quartile 4</a:t>
                      </a:r>
                    </a:p>
                    <a:p>
                      <a:pPr algn="ctr"/>
                      <a:r>
                        <a:rPr lang="en-US" sz="1600" dirty="0"/>
                        <a:t>&gt; 159 mg/dL</a:t>
                      </a:r>
                    </a:p>
                  </a:txBody>
                  <a:tcPr/>
                </a:tc>
                <a:extLst>
                  <a:ext uri="{0D108BD9-81ED-4DB2-BD59-A6C34878D82A}">
                    <a16:rowId xmlns:a16="http://schemas.microsoft.com/office/drawing/2014/main" val="2552489488"/>
                  </a:ext>
                </a:extLst>
              </a:tr>
              <a:tr h="447755">
                <a:tc>
                  <a:txBody>
                    <a:bodyPr/>
                    <a:lstStyle/>
                    <a:p>
                      <a:r>
                        <a:rPr lang="en-US" b="1" dirty="0"/>
                        <a:t>   HR, adjusted*</a:t>
                      </a:r>
                    </a:p>
                  </a:txBody>
                  <a:tcPr/>
                </a:tc>
                <a:tc>
                  <a:txBody>
                    <a:bodyPr/>
                    <a:lstStyle/>
                    <a:p>
                      <a:pPr algn="ctr"/>
                      <a:r>
                        <a:rPr lang="en-US" sz="2400" b="1" dirty="0"/>
                        <a:t>1.0</a:t>
                      </a:r>
                    </a:p>
                  </a:txBody>
                  <a:tcPr/>
                </a:tc>
                <a:tc>
                  <a:txBody>
                    <a:bodyPr/>
                    <a:lstStyle/>
                    <a:p>
                      <a:pPr algn="ctr"/>
                      <a:r>
                        <a:rPr lang="en-US" sz="2400" b="1" dirty="0"/>
                        <a:t>0.93</a:t>
                      </a:r>
                    </a:p>
                  </a:txBody>
                  <a:tcPr/>
                </a:tc>
                <a:tc>
                  <a:txBody>
                    <a:bodyPr/>
                    <a:lstStyle/>
                    <a:p>
                      <a:pPr algn="ctr"/>
                      <a:r>
                        <a:rPr lang="en-US" sz="2400" b="1" dirty="0"/>
                        <a:t>1.02</a:t>
                      </a:r>
                    </a:p>
                  </a:txBody>
                  <a:tcPr/>
                </a:tc>
                <a:tc>
                  <a:txBody>
                    <a:bodyPr/>
                    <a:lstStyle/>
                    <a:p>
                      <a:pPr algn="ctr"/>
                      <a:r>
                        <a:rPr lang="en-US" sz="2400" b="1" dirty="0"/>
                        <a:t>0.90</a:t>
                      </a:r>
                    </a:p>
                  </a:txBody>
                  <a:tcPr/>
                </a:tc>
                <a:extLst>
                  <a:ext uri="{0D108BD9-81ED-4DB2-BD59-A6C34878D82A}">
                    <a16:rowId xmlns:a16="http://schemas.microsoft.com/office/drawing/2014/main" val="2939728633"/>
                  </a:ext>
                </a:extLst>
              </a:tr>
              <a:tr h="447755">
                <a:tc>
                  <a:txBody>
                    <a:bodyPr/>
                    <a:lstStyle/>
                    <a:p>
                      <a:r>
                        <a:rPr lang="en-US" b="1" dirty="0"/>
                        <a:t>   95% CI</a:t>
                      </a:r>
                    </a:p>
                  </a:txBody>
                  <a:tcPr/>
                </a:tc>
                <a:tc>
                  <a:txBody>
                    <a:bodyPr/>
                    <a:lstStyle/>
                    <a:p>
                      <a:pPr algn="ctr"/>
                      <a:r>
                        <a:rPr lang="en-US" b="1" dirty="0"/>
                        <a:t>referent</a:t>
                      </a:r>
                    </a:p>
                  </a:txBody>
                  <a:tcPr/>
                </a:tc>
                <a:tc>
                  <a:txBody>
                    <a:bodyPr/>
                    <a:lstStyle/>
                    <a:p>
                      <a:pPr algn="ctr"/>
                      <a:r>
                        <a:rPr lang="en-US" b="1" dirty="0"/>
                        <a:t>0.74 – 1.18</a:t>
                      </a:r>
                    </a:p>
                  </a:txBody>
                  <a:tcPr/>
                </a:tc>
                <a:tc>
                  <a:txBody>
                    <a:bodyPr/>
                    <a:lstStyle/>
                    <a:p>
                      <a:pPr algn="ctr"/>
                      <a:r>
                        <a:rPr lang="en-US" b="1" dirty="0"/>
                        <a:t>0.80 – 1.29</a:t>
                      </a:r>
                    </a:p>
                  </a:txBody>
                  <a:tcPr/>
                </a:tc>
                <a:tc>
                  <a:txBody>
                    <a:bodyPr/>
                    <a:lstStyle/>
                    <a:p>
                      <a:pPr algn="ctr"/>
                      <a:r>
                        <a:rPr lang="en-US" b="1" dirty="0"/>
                        <a:t>0.70 – 1.17</a:t>
                      </a:r>
                    </a:p>
                  </a:txBody>
                  <a:tcPr/>
                </a:tc>
                <a:extLst>
                  <a:ext uri="{0D108BD9-81ED-4DB2-BD59-A6C34878D82A}">
                    <a16:rowId xmlns:a16="http://schemas.microsoft.com/office/drawing/2014/main" val="1614737253"/>
                  </a:ext>
                </a:extLst>
              </a:tr>
              <a:tr h="447755">
                <a:tc>
                  <a:txBody>
                    <a:bodyPr/>
                    <a:lstStyle/>
                    <a:p>
                      <a:r>
                        <a:rPr lang="en-US" b="1" dirty="0"/>
                        <a:t>   P-value</a:t>
                      </a:r>
                    </a:p>
                  </a:txBody>
                  <a:tcPr/>
                </a:tc>
                <a:tc>
                  <a:txBody>
                    <a:bodyPr/>
                    <a:lstStyle/>
                    <a:p>
                      <a:pPr algn="ctr"/>
                      <a:r>
                        <a:rPr lang="en-US" b="1" dirty="0"/>
                        <a:t>referent</a:t>
                      </a:r>
                    </a:p>
                  </a:txBody>
                  <a:tcPr/>
                </a:tc>
                <a:tc>
                  <a:txBody>
                    <a:bodyPr/>
                    <a:lstStyle/>
                    <a:p>
                      <a:pPr algn="ctr"/>
                      <a:r>
                        <a:rPr lang="en-US" b="1" dirty="0"/>
                        <a:t>0.57</a:t>
                      </a:r>
                    </a:p>
                  </a:txBody>
                  <a:tcPr/>
                </a:tc>
                <a:tc>
                  <a:txBody>
                    <a:bodyPr/>
                    <a:lstStyle/>
                    <a:p>
                      <a:pPr algn="ctr"/>
                      <a:r>
                        <a:rPr lang="en-US" b="1" dirty="0"/>
                        <a:t>0.89</a:t>
                      </a:r>
                    </a:p>
                  </a:txBody>
                  <a:tcPr/>
                </a:tc>
                <a:tc>
                  <a:txBody>
                    <a:bodyPr/>
                    <a:lstStyle/>
                    <a:p>
                      <a:pPr algn="ctr"/>
                      <a:r>
                        <a:rPr lang="en-US" b="1" dirty="0"/>
                        <a:t>0.44</a:t>
                      </a:r>
                    </a:p>
                  </a:txBody>
                  <a:tcPr/>
                </a:tc>
                <a:extLst>
                  <a:ext uri="{0D108BD9-81ED-4DB2-BD59-A6C34878D82A}">
                    <a16:rowId xmlns:a16="http://schemas.microsoft.com/office/drawing/2014/main" val="2951818597"/>
                  </a:ext>
                </a:extLst>
              </a:tr>
            </a:tbl>
          </a:graphicData>
        </a:graphic>
      </p:graphicFrame>
      <p:sp>
        <p:nvSpPr>
          <p:cNvPr id="8" name="TextBox 7">
            <a:extLst>
              <a:ext uri="{FF2B5EF4-FFF2-40B4-BE49-F238E27FC236}">
                <a16:creationId xmlns:a16="http://schemas.microsoft.com/office/drawing/2014/main" id="{F6FF4EA0-B229-AF25-5085-4678052B870F}"/>
              </a:ext>
            </a:extLst>
          </p:cNvPr>
          <p:cNvSpPr txBox="1"/>
          <p:nvPr/>
        </p:nvSpPr>
        <p:spPr>
          <a:xfrm>
            <a:off x="2991776" y="760346"/>
            <a:ext cx="7368466" cy="52322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Calibri"/>
                <a:ea typeface="+mn-ea"/>
                <a:cs typeface="Arial"/>
              </a:rPr>
              <a:t>Residual Inflammatory Risk (Quartiles of </a:t>
            </a:r>
            <a:r>
              <a:rPr kumimoji="0" lang="en-US" sz="2800" b="0" i="0" u="none" strike="noStrike" kern="1200" cap="none" spc="0" normalizeH="0" baseline="0" noProof="0" dirty="0" err="1">
                <a:ln>
                  <a:noFill/>
                </a:ln>
                <a:solidFill>
                  <a:srgbClr val="000000"/>
                </a:solidFill>
                <a:effectLst/>
                <a:uLnTx/>
                <a:uFillTx/>
                <a:latin typeface="Calibri"/>
                <a:ea typeface="+mn-ea"/>
                <a:cs typeface="Arial"/>
              </a:rPr>
              <a:t>hsCRP</a:t>
            </a:r>
            <a:r>
              <a:rPr kumimoji="0" lang="en-US" sz="2800" b="0" i="0" u="none" strike="noStrike" kern="1200" cap="none" spc="0" normalizeH="0" baseline="0" noProof="0" dirty="0">
                <a:ln>
                  <a:noFill/>
                </a:ln>
                <a:solidFill>
                  <a:srgbClr val="000000"/>
                </a:solidFill>
                <a:effectLst/>
                <a:uLnTx/>
                <a:uFillTx/>
                <a:latin typeface="Calibri"/>
                <a:ea typeface="+mn-ea"/>
                <a:cs typeface="Arial"/>
              </a:rPr>
              <a:t>)</a:t>
            </a:r>
          </a:p>
        </p:txBody>
      </p:sp>
      <p:sp>
        <p:nvSpPr>
          <p:cNvPr id="9" name="TextBox 8">
            <a:extLst>
              <a:ext uri="{FF2B5EF4-FFF2-40B4-BE49-F238E27FC236}">
                <a16:creationId xmlns:a16="http://schemas.microsoft.com/office/drawing/2014/main" id="{F0505ADA-C1AC-E5FB-1B29-CCDE6C59E8BF}"/>
              </a:ext>
            </a:extLst>
          </p:cNvPr>
          <p:cNvSpPr txBox="1"/>
          <p:nvPr/>
        </p:nvSpPr>
        <p:spPr>
          <a:xfrm>
            <a:off x="3297313" y="3558301"/>
            <a:ext cx="7678446" cy="52322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Calibri"/>
                <a:ea typeface="+mn-ea"/>
                <a:cs typeface="Arial"/>
              </a:rPr>
              <a:t>Residual Cholesterol Risk (Quartiles of LDL-C)</a:t>
            </a:r>
          </a:p>
        </p:txBody>
      </p:sp>
      <p:sp>
        <p:nvSpPr>
          <p:cNvPr id="11" name="TextBox 10">
            <a:extLst>
              <a:ext uri="{FF2B5EF4-FFF2-40B4-BE49-F238E27FC236}">
                <a16:creationId xmlns:a16="http://schemas.microsoft.com/office/drawing/2014/main" id="{59B67FA4-6CA0-6AD3-ADF1-C5CC328DE8F4}"/>
              </a:ext>
            </a:extLst>
          </p:cNvPr>
          <p:cNvSpPr txBox="1"/>
          <p:nvPr/>
        </p:nvSpPr>
        <p:spPr>
          <a:xfrm>
            <a:off x="675712" y="6459243"/>
            <a:ext cx="11425561" cy="33855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Calibri"/>
                <a:ea typeface="+mn-ea"/>
                <a:cs typeface="Arial"/>
              </a:rPr>
              <a:t>* adjusted for age, gender, body mass index, smoking, blood pressure, prior history of CVD, and randomized treatment assignment</a:t>
            </a:r>
          </a:p>
        </p:txBody>
      </p:sp>
      <p:sp>
        <p:nvSpPr>
          <p:cNvPr id="4" name="TextBox 3">
            <a:extLst>
              <a:ext uri="{FF2B5EF4-FFF2-40B4-BE49-F238E27FC236}">
                <a16:creationId xmlns:a16="http://schemas.microsoft.com/office/drawing/2014/main" id="{E01BC00F-5401-7088-D82E-A04D2B637756}"/>
              </a:ext>
            </a:extLst>
          </p:cNvPr>
          <p:cNvSpPr txBox="1"/>
          <p:nvPr/>
        </p:nvSpPr>
        <p:spPr>
          <a:xfrm>
            <a:off x="398571" y="68265"/>
            <a:ext cx="11386450" cy="58477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a:ln>
                  <a:noFill/>
                </a:ln>
                <a:solidFill>
                  <a:srgbClr val="4F81BD"/>
                </a:solidFill>
                <a:effectLst/>
                <a:uLnTx/>
                <a:uFillTx/>
                <a:latin typeface="Calibri"/>
                <a:ea typeface="+mn-ea"/>
                <a:cs typeface="Arial"/>
              </a:rPr>
              <a:t>Results – III  </a:t>
            </a:r>
            <a:r>
              <a:rPr kumimoji="0" lang="en-US" sz="2400" b="1" i="0" u="none" strike="noStrike" kern="0" cap="none" spc="0" normalizeH="0" baseline="0" noProof="0" dirty="0">
                <a:ln>
                  <a:noFill/>
                </a:ln>
                <a:solidFill>
                  <a:srgbClr val="4F81BD"/>
                </a:solidFill>
                <a:effectLst/>
                <a:uLnTx/>
                <a:uFillTx/>
                <a:latin typeface="Calibri"/>
                <a:ea typeface="+mn-ea"/>
                <a:cs typeface="Arial"/>
              </a:rPr>
              <a:t>Hazard Ratios for </a:t>
            </a:r>
            <a:r>
              <a:rPr lang="en-US" sz="2400" b="1" u="sng" kern="0" dirty="0">
                <a:solidFill>
                  <a:srgbClr val="4F81BD"/>
                </a:solidFill>
                <a:latin typeface="Calibri"/>
                <a:cs typeface="Arial"/>
              </a:rPr>
              <a:t>CV Death</a:t>
            </a:r>
            <a:r>
              <a:rPr kumimoji="0" lang="en-US" sz="2400" b="1" i="0" u="sng" strike="noStrike" kern="0" cap="none" spc="0" normalizeH="0" baseline="0" noProof="0" dirty="0">
                <a:ln>
                  <a:noFill/>
                </a:ln>
                <a:solidFill>
                  <a:srgbClr val="4F81BD"/>
                </a:solidFill>
                <a:effectLst/>
                <a:uLnTx/>
                <a:uFillTx/>
                <a:latin typeface="Calibri"/>
                <a:ea typeface="+mn-ea"/>
                <a:cs typeface="Arial"/>
              </a:rPr>
              <a:t> </a:t>
            </a:r>
            <a:r>
              <a:rPr kumimoji="0" lang="en-US" sz="2400" b="1" i="0" u="none" strike="noStrike" kern="0" cap="none" spc="0" normalizeH="0" baseline="0" noProof="0" dirty="0">
                <a:ln>
                  <a:noFill/>
                </a:ln>
                <a:solidFill>
                  <a:srgbClr val="4F81BD"/>
                </a:solidFill>
                <a:effectLst/>
                <a:uLnTx/>
                <a:uFillTx/>
                <a:latin typeface="Calibri"/>
                <a:ea typeface="+mn-ea"/>
                <a:cs typeface="Arial"/>
              </a:rPr>
              <a:t>Among 13,970 Statin-Intolerant Patients </a:t>
            </a:r>
          </a:p>
        </p:txBody>
      </p:sp>
      <p:sp>
        <p:nvSpPr>
          <p:cNvPr id="6" name="Rectangle 5">
            <a:extLst>
              <a:ext uri="{FF2B5EF4-FFF2-40B4-BE49-F238E27FC236}">
                <a16:creationId xmlns:a16="http://schemas.microsoft.com/office/drawing/2014/main" id="{35484045-D2D6-F79D-7454-B3E3CC66ECF6}"/>
              </a:ext>
            </a:extLst>
          </p:cNvPr>
          <p:cNvSpPr/>
          <p:nvPr/>
        </p:nvSpPr>
        <p:spPr>
          <a:xfrm>
            <a:off x="7608163" y="2889853"/>
            <a:ext cx="3502660" cy="39681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ea typeface="+mn-ea"/>
              <a:cs typeface="Arial"/>
            </a:endParaRPr>
          </a:p>
        </p:txBody>
      </p:sp>
    </p:spTree>
    <p:extLst>
      <p:ext uri="{BB962C8B-B14F-4D97-AF65-F5344CB8AC3E}">
        <p14:creationId xmlns:p14="http://schemas.microsoft.com/office/powerpoint/2010/main" val="215880607"/>
      </p:ext>
    </p:extLst>
  </p:cSld>
  <p:clrMapOvr>
    <a:masterClrMapping/>
  </p:clrMapOvr>
</p:sld>
</file>

<file path=ppt/theme/theme1.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6_Office Theme">
  <a:themeElements>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_Office Theme">
      <a:majorFont>
        <a:latin typeface="Calibri"/>
        <a:ea typeface=""/>
        <a:cs typeface="Arial"/>
      </a:majorFont>
      <a:minorFont>
        <a:latin typeface="Calibri"/>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2671</TotalTime>
  <Words>1827</Words>
  <Application>Microsoft Office PowerPoint</Application>
  <PresentationFormat>Widescreen</PresentationFormat>
  <Paragraphs>363</Paragraphs>
  <Slides>17</Slides>
  <Notes>0</Notes>
  <HiddenSlides>0</HiddenSlides>
  <MMClips>0</MMClips>
  <ScaleCrop>false</ScaleCrop>
  <HeadingPairs>
    <vt:vector size="8" baseType="variant">
      <vt:variant>
        <vt:lpstr>Fonts Used</vt:lpstr>
      </vt:variant>
      <vt:variant>
        <vt:i4>3</vt:i4>
      </vt:variant>
      <vt:variant>
        <vt:lpstr>Theme</vt:lpstr>
      </vt:variant>
      <vt:variant>
        <vt:i4>4</vt:i4>
      </vt:variant>
      <vt:variant>
        <vt:lpstr>Embedded OLE Servers</vt:lpstr>
      </vt:variant>
      <vt:variant>
        <vt:i4>1</vt:i4>
      </vt:variant>
      <vt:variant>
        <vt:lpstr>Slide Titles</vt:lpstr>
      </vt:variant>
      <vt:variant>
        <vt:i4>17</vt:i4>
      </vt:variant>
    </vt:vector>
  </HeadingPairs>
  <TitlesOfParts>
    <vt:vector size="25" baseType="lpstr">
      <vt:lpstr>Arial</vt:lpstr>
      <vt:lpstr>Calibri</vt:lpstr>
      <vt:lpstr>Calibri Light</vt:lpstr>
      <vt:lpstr>4_Office Theme</vt:lpstr>
      <vt:lpstr>6_Office Theme</vt:lpstr>
      <vt:lpstr>Office Theme</vt:lpstr>
      <vt:lpstr>1_Office Theme</vt:lpstr>
      <vt:lpstr>Graph Sheet</vt:lpstr>
      <vt:lpstr>      American Heart Association, November 13, 2023, Philadelphia, PA  Inflammation and Cholesterol as Predictors of Cardiovascular Events Among 13,970 Statin-Intolerant Patients   Paul M Ridker, Lei Lei, Louie MJ, Haddad T, Nicholls SJ, Lincoff AM, Libby P and Nissen SE on behalf of the CLEAR Outcomes Investigators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American College of Cardiology, March 6 2023, New Orleans Late Breaking Clinical Trials / Featured Research   Relative Impact of Inflammation and Cholesterol as Predictors of Residual Cardiovascular Risk  Among 31,245 Contemporary Statin Treated Patients: Implications for Practice   Paul M Ridker, Deepak L. Bhatt, Aruna D. Pradhan,  Robert J. Glynn, Jean G. MacFadyen, and Steven E. Nissen on behalf of the PROMINENT, REDUCE-IT and STRENGTH Investigators</dc:title>
  <dc:creator>Ridker, Paul M.,MD, MPH</dc:creator>
  <cp:lastModifiedBy>Ridker, Paul M.,MD, MPH</cp:lastModifiedBy>
  <cp:revision>68</cp:revision>
  <dcterms:created xsi:type="dcterms:W3CDTF">2023-02-06T11:44:24Z</dcterms:created>
  <dcterms:modified xsi:type="dcterms:W3CDTF">2023-11-03T02:14:59Z</dcterms:modified>
</cp:coreProperties>
</file>