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92" r:id="rId2"/>
    <p:sldId id="270" r:id="rId3"/>
    <p:sldId id="489" r:id="rId4"/>
    <p:sldId id="503" r:id="rId5"/>
    <p:sldId id="498" r:id="rId6"/>
    <p:sldId id="500" r:id="rId7"/>
    <p:sldId id="467" r:id="rId8"/>
    <p:sldId id="499" r:id="rId9"/>
    <p:sldId id="469" r:id="rId10"/>
    <p:sldId id="471" r:id="rId11"/>
    <p:sldId id="476" r:id="rId12"/>
    <p:sldId id="446" r:id="rId13"/>
    <p:sldId id="483" r:id="rId14"/>
    <p:sldId id="481" r:id="rId15"/>
    <p:sldId id="477" r:id="rId16"/>
    <p:sldId id="501" r:id="rId17"/>
    <p:sldId id="502" r:id="rId18"/>
    <p:sldId id="496" r:id="rId19"/>
    <p:sldId id="487" r:id="rId20"/>
    <p:sldId id="504" r:id="rId21"/>
    <p:sldId id="505" r:id="rId22"/>
    <p:sldId id="506" r:id="rId23"/>
    <p:sldId id="463" r:id="rId24"/>
    <p:sldId id="256" r:id="rId25"/>
    <p:sldId id="492" r:id="rId26"/>
  </p:sldIdLst>
  <p:sldSz cx="18288000" cy="10287000"/>
  <p:notesSz cx="6858000" cy="9144000"/>
  <p:embeddedFontLst>
    <p:embeddedFont>
      <p:font typeface="Arial" panose="020B0604020202020204" pitchFamily="34" charset="0"/>
      <p:regular r:id="rId28"/>
    </p:embeddedFont>
    <p:embeddedFont>
      <p:font typeface="Arial Bold" panose="020B070402020202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" autoAdjust="0"/>
    <p:restoredTop sz="96327" autoAdjust="0"/>
  </p:normalViewPr>
  <p:slideViewPr>
    <p:cSldViewPr>
      <p:cViewPr varScale="1">
        <p:scale>
          <a:sx n="53" d="100"/>
          <a:sy n="53" d="100"/>
        </p:scale>
        <p:origin x="15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baseline="0" dirty="0">
                <a:solidFill>
                  <a:schemeClr val="tx1"/>
                </a:solidFill>
              </a:rPr>
              <a:t>Primary Outcome: Death/MI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Restrictive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4-4F47-92B2-9032D73F6F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0.0%</c:formatCode>
                <c:ptCount val="1"/>
                <c:pt idx="0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6-403C-8230-38119B96D3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Liberal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84-4F47-92B2-9032D73F6F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0.0%</c:formatCode>
                <c:ptCount val="1"/>
                <c:pt idx="0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6-403C-8230-38119B96D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900952"/>
        <c:axId val="365897344"/>
      </c:barChart>
      <c:catAx>
        <c:axId val="36590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97344"/>
        <c:crosses val="autoZero"/>
        <c:auto val="1"/>
        <c:lblAlgn val="ctr"/>
        <c:lblOffset val="100"/>
        <c:noMultiLvlLbl val="0"/>
      </c:catAx>
      <c:valAx>
        <c:axId val="365897344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900952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B0D2-E6B8-4248-BF22-24A071515E5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FF77-8A96-784E-9E14-459419F55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EFF77-8A96-784E-9E14-459419F558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9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EFF77-8A96-784E-9E14-459419F558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EFF77-8A96-784E-9E14-459419F558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2687" y="682024"/>
            <a:ext cx="886262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Disclosures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3529" y="2302044"/>
            <a:ext cx="15800939" cy="1738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spc="1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other relevant disclosures</a:t>
            </a:r>
          </a:p>
          <a:p>
            <a:pPr>
              <a:spcBef>
                <a:spcPts val="3000"/>
              </a:spcBef>
            </a:pPr>
            <a:endParaRPr lang="en-US" sz="4400" spc="109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95700" y="190500"/>
            <a:ext cx="10744200" cy="1044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68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Analysis Plan and Power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04BA1-2516-CC14-8E13-1964DBB6C011}"/>
              </a:ext>
            </a:extLst>
          </p:cNvPr>
          <p:cNvSpPr txBox="1">
            <a:spLocks/>
          </p:cNvSpPr>
          <p:nvPr/>
        </p:nvSpPr>
        <p:spPr>
          <a:xfrm>
            <a:off x="1371600" y="2171700"/>
            <a:ext cx="15392400" cy="6629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80% power to detect 20% relative difference in primary outcome assuming overall event rate of 16.4% 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sample size 3500 participants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Intention-to-treat analysis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Two-sided test with alpha=0.05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Log-binomial regression model using multiple imputation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28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3E12C-B4FB-BDE3-2FE2-807C7F36F77B}"/>
              </a:ext>
            </a:extLst>
          </p:cNvPr>
          <p:cNvSpPr txBox="1"/>
          <p:nvPr/>
        </p:nvSpPr>
        <p:spPr>
          <a:xfrm>
            <a:off x="609600" y="2247900"/>
            <a:ext cx="426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/>
                <a:latin typeface="Arial Bold" panose="020B0704020202020204" pitchFamily="34" charset="0"/>
                <a:ea typeface="Calibri" panose="020F0502020204030204" pitchFamily="34" charset="0"/>
                <a:cs typeface="Arial Bold" panose="020B0704020202020204" pitchFamily="34" charset="0"/>
              </a:rPr>
              <a:t>CONSORT</a:t>
            </a:r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Diagram </a:t>
            </a:r>
            <a:endParaRPr lang="en-US" sz="6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A0882-7907-4472-B872-B967A075EFE4}"/>
              </a:ext>
            </a:extLst>
          </p:cNvPr>
          <p:cNvSpPr txBox="1"/>
          <p:nvPr/>
        </p:nvSpPr>
        <p:spPr>
          <a:xfrm>
            <a:off x="5663518" y="1003856"/>
            <a:ext cx="3551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Follow-up for Primary Outcome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98.3%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B2D8B-0898-46B5-B2BF-82F9626A8CF6}"/>
              </a:ext>
            </a:extLst>
          </p:cNvPr>
          <p:cNvSpPr txBox="1"/>
          <p:nvPr/>
        </p:nvSpPr>
        <p:spPr>
          <a:xfrm>
            <a:off x="10205247" y="571500"/>
            <a:ext cx="1561518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Consent </a:t>
            </a:r>
          </a:p>
          <a:p>
            <a:pPr algn="ctr"/>
            <a:r>
              <a:rPr lang="en-US" sz="2800" b="1" dirty="0"/>
              <a:t>3530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F8F045-7067-48B5-BA38-6615036228A0}"/>
              </a:ext>
            </a:extLst>
          </p:cNvPr>
          <p:cNvSpPr txBox="1"/>
          <p:nvPr/>
        </p:nvSpPr>
        <p:spPr>
          <a:xfrm>
            <a:off x="9906000" y="2867858"/>
            <a:ext cx="2194576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Randomized </a:t>
            </a:r>
          </a:p>
          <a:p>
            <a:pPr algn="ctr"/>
            <a:r>
              <a:rPr lang="en-US" sz="2800" b="1" dirty="0"/>
              <a:t>3506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0BA1E-1D9A-48F8-AB27-EF45F044E1E8}"/>
              </a:ext>
            </a:extLst>
          </p:cNvPr>
          <p:cNvSpPr txBox="1"/>
          <p:nvPr/>
        </p:nvSpPr>
        <p:spPr>
          <a:xfrm>
            <a:off x="12554234" y="1678007"/>
            <a:ext cx="1713932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Ineligible </a:t>
            </a:r>
          </a:p>
          <a:p>
            <a:pPr algn="ctr"/>
            <a:r>
              <a:rPr lang="en-US" sz="2800" b="1" dirty="0"/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E4B5A-EEFA-48E3-BA79-017066184276}"/>
              </a:ext>
            </a:extLst>
          </p:cNvPr>
          <p:cNvSpPr txBox="1"/>
          <p:nvPr/>
        </p:nvSpPr>
        <p:spPr>
          <a:xfrm>
            <a:off x="12205988" y="4391858"/>
            <a:ext cx="1839094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   Liberal    </a:t>
            </a:r>
          </a:p>
          <a:p>
            <a:pPr algn="ctr"/>
            <a:r>
              <a:rPr lang="en-US" sz="2800" b="1" dirty="0"/>
              <a:t>1757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07564-3ED2-457F-A151-933D3AA6D22F}"/>
              </a:ext>
            </a:extLst>
          </p:cNvPr>
          <p:cNvSpPr txBox="1"/>
          <p:nvPr/>
        </p:nvSpPr>
        <p:spPr>
          <a:xfrm>
            <a:off x="8104541" y="4417993"/>
            <a:ext cx="1917705" cy="954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Restrictive </a:t>
            </a:r>
          </a:p>
          <a:p>
            <a:pPr algn="ctr"/>
            <a:r>
              <a:rPr lang="en-US" sz="2800" b="1" dirty="0"/>
              <a:t>1749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4DF99-6103-47F0-80BF-A4C2A6259992}"/>
              </a:ext>
            </a:extLst>
          </p:cNvPr>
          <p:cNvSpPr txBox="1"/>
          <p:nvPr/>
        </p:nvSpPr>
        <p:spPr>
          <a:xfrm>
            <a:off x="4445091" y="5993904"/>
            <a:ext cx="5604996" cy="33855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 Complete Data              1729 (98.9%)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Died by Day 30                                      238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/ Proxy / Medical Record   1491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 Incomplete Data                  20 (1.1%)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Withdrew/Lost with Vital Status      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Withdrew/Lost No Outcomes              8  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 </a:t>
            </a:r>
            <a:r>
              <a:rPr lang="en-US" sz="2800" b="1" dirty="0"/>
              <a:t>Non-Analyzable Data                0 (0%)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Withdrew with No Data                       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ED867D-635D-4C4E-9DD2-A808134CF020}"/>
              </a:ext>
            </a:extLst>
          </p:cNvPr>
          <p:cNvSpPr txBox="1"/>
          <p:nvPr/>
        </p:nvSpPr>
        <p:spPr>
          <a:xfrm>
            <a:off x="12191751" y="6025158"/>
            <a:ext cx="5759205" cy="33855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 Complete Data              1718 (97.8%)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Died by Day 30                                      201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/ Proxy / Medical Record   1517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 Incomplete Data                  37 (2.1%)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Withdrew/Lost with Vital Status       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Withdrew/Lost no Outcomes            28  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Non-Analyzable Data             2 (0.1%)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Withdrew with No Data                       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576CEB-FDAE-4003-8090-5EDBBB85F5C8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>
            <a:off x="10986006" y="1525607"/>
            <a:ext cx="17282" cy="134225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FC1677-04F9-4DD3-AF35-0ACFA8BFF55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0994647" y="2155060"/>
            <a:ext cx="1559587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C92789-CEE3-48DE-8374-5535A0274AB6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063393" y="3344911"/>
            <a:ext cx="1" cy="10730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85F7DD-42F5-4760-9FAB-34EC4A5DA545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3125535" y="3375273"/>
            <a:ext cx="0" cy="101658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E32ABA-8EB9-4F77-95F2-5162022A261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3125535" y="5345965"/>
            <a:ext cx="0" cy="64793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F56B6B-675D-4197-854F-9BCFB0282D60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063394" y="5372100"/>
            <a:ext cx="0" cy="621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A91A149-5920-423E-9CA2-4F11F1C5020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2100576" y="3344912"/>
            <a:ext cx="1024959" cy="14734"/>
          </a:xfrm>
          <a:prstGeom prst="straightConnector1">
            <a:avLst/>
          </a:prstGeom>
          <a:ln w="381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BD7F2E-8553-49FD-B4F2-DC11F6E764B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063393" y="3343622"/>
            <a:ext cx="842607" cy="1290"/>
          </a:xfrm>
          <a:prstGeom prst="straightConnector1">
            <a:avLst/>
          </a:prstGeom>
          <a:ln w="381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3E12C-B4FB-BDE3-2FE2-807C7F36F77B}"/>
              </a:ext>
            </a:extLst>
          </p:cNvPr>
          <p:cNvSpPr txBox="1"/>
          <p:nvPr/>
        </p:nvSpPr>
        <p:spPr>
          <a:xfrm>
            <a:off x="3664347" y="251877"/>
            <a:ext cx="104297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/>
                <a:latin typeface="Arial Bold" panose="020B0704020202020204" pitchFamily="34" charset="0"/>
                <a:ea typeface="Calibri" panose="020F0502020204030204" pitchFamily="34" charset="0"/>
                <a:cs typeface="Arial Bold" panose="020B0704020202020204" pitchFamily="34" charset="0"/>
              </a:rPr>
              <a:t>Baseline Characteristics</a:t>
            </a:r>
            <a:endParaRPr lang="en-US" sz="66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5AFA48-11D1-4B0B-9C2E-A5F13CB43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08653"/>
              </p:ext>
            </p:extLst>
          </p:nvPr>
        </p:nvGraphicFramePr>
        <p:xfrm>
          <a:off x="1905000" y="1943100"/>
          <a:ext cx="13948420" cy="708660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6709420">
                  <a:extLst>
                    <a:ext uri="{9D8B030D-6E8A-4147-A177-3AD203B41FA5}">
                      <a16:colId xmlns:a16="http://schemas.microsoft.com/office/drawing/2014/main" val="4223407513"/>
                    </a:ext>
                  </a:extLst>
                </a:gridCol>
                <a:gridCol w="3649991">
                  <a:extLst>
                    <a:ext uri="{9D8B030D-6E8A-4147-A177-3AD203B41FA5}">
                      <a16:colId xmlns:a16="http://schemas.microsoft.com/office/drawing/2014/main" val="342508651"/>
                    </a:ext>
                  </a:extLst>
                </a:gridCol>
                <a:gridCol w="3589009">
                  <a:extLst>
                    <a:ext uri="{9D8B030D-6E8A-4147-A177-3AD203B41FA5}">
                      <a16:colId xmlns:a16="http://schemas.microsoft.com/office/drawing/2014/main" val="3118595445"/>
                    </a:ext>
                  </a:extLst>
                </a:gridCol>
              </a:tblGrid>
              <a:tr h="16103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Characteristic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Restrictive</a:t>
                      </a:r>
                    </a:p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 (N=1749)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Liberal </a:t>
                      </a:r>
                    </a:p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(N=1755)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:a16="http://schemas.microsoft.com/office/drawing/2014/main" val="1046667378"/>
                  </a:ext>
                </a:extLst>
              </a:tr>
              <a:tr h="92022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in years, mean (SD)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extLst>
                  <a:ext uri="{0D108BD9-81ED-4DB2-BD59-A6C34878D82A}">
                    <a16:rowId xmlns:a16="http://schemas.microsoft.com/office/drawing/2014/main" val="1809816294"/>
                  </a:ext>
                </a:extLst>
              </a:tr>
              <a:tr h="87510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 (identity), n (%)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extLst>
                  <a:ext uri="{0D108BD9-81ED-4DB2-BD59-A6C34878D82A}">
                    <a16:rowId xmlns:a16="http://schemas.microsoft.com/office/drawing/2014/main" val="3936501233"/>
                  </a:ext>
                </a:extLst>
              </a:tr>
              <a:tr h="92022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White or Caucasian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extLst>
                  <a:ext uri="{0D108BD9-81ED-4DB2-BD59-A6C34878D82A}">
                    <a16:rowId xmlns:a16="http://schemas.microsoft.com/office/drawing/2014/main" val="1352360501"/>
                  </a:ext>
                </a:extLst>
              </a:tr>
              <a:tr h="92022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Black or African-American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extLst>
                  <a:ext uri="{0D108BD9-81ED-4DB2-BD59-A6C34878D82A}">
                    <a16:rowId xmlns:a16="http://schemas.microsoft.com/office/drawing/2014/main" val="3285773822"/>
                  </a:ext>
                </a:extLst>
              </a:tr>
              <a:tr h="92022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Multivessel CAD </a:t>
                      </a:r>
                      <a:r>
                        <a:rPr lang="en-US" sz="36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&gt;50%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extLst>
                  <a:ext uri="{0D108BD9-81ED-4DB2-BD59-A6C34878D82A}">
                    <a16:rowId xmlns:a16="http://schemas.microsoft.com/office/drawing/2014/main" val="966835147"/>
                  </a:ext>
                </a:extLst>
              </a:tr>
              <a:tr h="920222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NSTEMI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 anchor="ctr"/>
                </a:tc>
                <a:extLst>
                  <a:ext uri="{0D108BD9-81ED-4DB2-BD59-A6C34878D82A}">
                    <a16:rowId xmlns:a16="http://schemas.microsoft.com/office/drawing/2014/main" val="360860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2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3E12C-B4FB-BDE3-2FE2-807C7F36F77B}"/>
              </a:ext>
            </a:extLst>
          </p:cNvPr>
          <p:cNvSpPr txBox="1"/>
          <p:nvPr/>
        </p:nvSpPr>
        <p:spPr>
          <a:xfrm>
            <a:off x="3624337" y="268813"/>
            <a:ext cx="10353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/>
                <a:latin typeface="Arial Bold" panose="020B0704020202020204" pitchFamily="34" charset="0"/>
                <a:ea typeface="Calibri" panose="020F0502020204030204" pitchFamily="34" charset="0"/>
                <a:cs typeface="Arial Bold" panose="020B0704020202020204" pitchFamily="34" charset="0"/>
              </a:rPr>
              <a:t>Baseline Characteristics</a:t>
            </a:r>
            <a:endParaRPr lang="en-US" sz="66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53A348-D4CE-4D5E-8ECC-2E1158B84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03855"/>
              </p:ext>
            </p:extLst>
          </p:nvPr>
        </p:nvGraphicFramePr>
        <p:xfrm>
          <a:off x="2057400" y="1790700"/>
          <a:ext cx="13487400" cy="77724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6719592">
                  <a:extLst>
                    <a:ext uri="{9D8B030D-6E8A-4147-A177-3AD203B41FA5}">
                      <a16:colId xmlns:a16="http://schemas.microsoft.com/office/drawing/2014/main" val="2507001160"/>
                    </a:ext>
                  </a:extLst>
                </a:gridCol>
                <a:gridCol w="3383904">
                  <a:extLst>
                    <a:ext uri="{9D8B030D-6E8A-4147-A177-3AD203B41FA5}">
                      <a16:colId xmlns:a16="http://schemas.microsoft.com/office/drawing/2014/main" val="691379841"/>
                    </a:ext>
                  </a:extLst>
                </a:gridCol>
                <a:gridCol w="3383904">
                  <a:extLst>
                    <a:ext uri="{9D8B030D-6E8A-4147-A177-3AD203B41FA5}">
                      <a16:colId xmlns:a16="http://schemas.microsoft.com/office/drawing/2014/main" val="2176571706"/>
                    </a:ext>
                  </a:extLst>
                </a:gridCol>
              </a:tblGrid>
              <a:tr h="1461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Characteristic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Restrictive</a:t>
                      </a:r>
                    </a:p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 (N=1749)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Liberal </a:t>
                      </a:r>
                    </a:p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effectLst/>
                        </a:rPr>
                        <a:t>(N=1755)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42545" marT="0" marB="0" anchor="b"/>
                </a:tc>
                <a:extLst>
                  <a:ext uri="{0D108BD9-81ED-4DB2-BD59-A6C34878D82A}">
                    <a16:rowId xmlns:a16="http://schemas.microsoft.com/office/drawing/2014/main" val="690085603"/>
                  </a:ext>
                </a:extLst>
              </a:tr>
              <a:tr h="834996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1 MI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622183765"/>
                  </a:ext>
                </a:extLst>
              </a:tr>
              <a:tr h="834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2 MI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3454141834"/>
                  </a:ext>
                </a:extLst>
              </a:tr>
              <a:tr h="1301179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Revascularization prior to randomization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1988809828"/>
                  </a:ext>
                </a:extLst>
              </a:tr>
              <a:tr h="834996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Heart failure in-hospital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677926360"/>
                  </a:ext>
                </a:extLst>
              </a:tr>
              <a:tr h="834996">
                <a:tc>
                  <a:txBody>
                    <a:bodyPr/>
                    <a:lstStyle/>
                    <a:p>
                      <a:pPr marL="137160" marR="0" indent="-13716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LV ejection fraction (%)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36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4248027921"/>
                  </a:ext>
                </a:extLst>
              </a:tr>
              <a:tr h="834996">
                <a:tc>
                  <a:txBody>
                    <a:bodyPr/>
                    <a:lstStyle/>
                    <a:p>
                      <a:pPr marL="0" marR="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Intubated on ventilator 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14%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13%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1673882439"/>
                  </a:ext>
                </a:extLst>
              </a:tr>
              <a:tr h="834996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Renal dialysis 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45" marR="4254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545" marR="42545" marT="0" marB="0"/>
                </a:tc>
                <a:extLst>
                  <a:ext uri="{0D108BD9-81ED-4DB2-BD59-A6C34878D82A}">
                    <a16:rowId xmlns:a16="http://schemas.microsoft.com/office/drawing/2014/main" val="2153322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9737" b="-37528"/>
            </a:stretch>
          </a:blipFill>
        </p:spPr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C5BAD1-52D5-43CA-A227-7ED13ED65D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3300" y="227758"/>
          <a:ext cx="13068300" cy="983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9" r:id="rId4" imgW="8263314" imgH="6540758" progId="Prism9.Document">
                  <p:embed/>
                </p:oleObj>
              </mc:Choice>
              <mc:Fallback>
                <p:oleObj name="Prism 9" r:id="rId4" imgW="8263314" imgH="6540758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8C5BAD1-52D5-43CA-A227-7ED13ED65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3300" y="227758"/>
                        <a:ext cx="13068300" cy="9831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74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9737" b="-37528"/>
            </a:stretch>
          </a:blipFill>
        </p:spPr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2566941-6458-4ACD-AF2B-A21FF78FC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020909"/>
              </p:ext>
            </p:extLst>
          </p:nvPr>
        </p:nvGraphicFramePr>
        <p:xfrm>
          <a:off x="2209800" y="342900"/>
          <a:ext cx="15087600" cy="955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ism 9" r:id="rId4" imgW="9601938" imgH="6010251" progId="Prism9.Document">
                  <p:embed/>
                </p:oleObj>
              </mc:Choice>
              <mc:Fallback>
                <p:oleObj name="Prism 9" r:id="rId4" imgW="9601938" imgH="6010251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2566941-6458-4ACD-AF2B-A21FF78FC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342900"/>
                        <a:ext cx="15087600" cy="955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77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72400" y="4392906"/>
            <a:ext cx="10153900" cy="2807994"/>
            <a:chOff x="7772400" y="4392906"/>
            <a:chExt cx="10153900" cy="28079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5054" y="4392906"/>
              <a:ext cx="10041246" cy="280799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772400" y="5884606"/>
              <a:ext cx="9753600" cy="554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688" y="5885759"/>
            <a:ext cx="9734550" cy="555853"/>
          </a:xfrm>
          <a:prstGeom prst="rect">
            <a:avLst/>
          </a:prstGeom>
        </p:spPr>
      </p:pic>
      <p:sp>
        <p:nvSpPr>
          <p:cNvPr id="2" name="Freeform 6"/>
          <p:cNvSpPr/>
          <p:nvPr/>
        </p:nvSpPr>
        <p:spPr>
          <a:xfrm rot="8726229">
            <a:off x="12332154" y="-1617527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14288765"/>
              </p:ext>
            </p:extLst>
          </p:nvPr>
        </p:nvGraphicFramePr>
        <p:xfrm>
          <a:off x="381000" y="1943100"/>
          <a:ext cx="74676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6962" y="3938804"/>
                <a:ext cx="1202638" cy="108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295</m:t>
                          </m:r>
                        </m:num>
                        <m:den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1749</m:t>
                          </m:r>
                        </m:den>
                      </m:f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962" y="3938804"/>
                <a:ext cx="1202638" cy="1085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35236" y="4457700"/>
                <a:ext cx="1413164" cy="993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255</m:t>
                          </m:r>
                        </m:num>
                        <m:den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1755</m:t>
                          </m:r>
                        </m:den>
                      </m:f>
                    </m:oMath>
                  </m:oMathPara>
                </a14:m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36" y="4457700"/>
                <a:ext cx="1413164" cy="993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79CB9F-8300-F77A-E4FA-064F30328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233363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 Bold" panose="020B0704020202020204" pitchFamily="34" charset="0"/>
                <a:cs typeface="Arial Bold" panose="020B0704020202020204" pitchFamily="34" charset="0"/>
              </a:rPr>
              <a:t>Primary Outcome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1BE6A60-AB4C-5048-2376-9E99A92578F5}"/>
              </a:ext>
            </a:extLst>
          </p:cNvPr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69737" b="-37528"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5DE4C0-CE9A-4640-8E29-4E53216FBB3D}"/>
              </a:ext>
            </a:extLst>
          </p:cNvPr>
          <p:cNvSpPr txBox="1"/>
          <p:nvPr/>
        </p:nvSpPr>
        <p:spPr>
          <a:xfrm>
            <a:off x="11392150" y="7353300"/>
            <a:ext cx="133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 = 0.07</a:t>
            </a:r>
          </a:p>
        </p:txBody>
      </p:sp>
    </p:spTree>
    <p:extLst>
      <p:ext uri="{BB962C8B-B14F-4D97-AF65-F5344CB8AC3E}">
        <p14:creationId xmlns:p14="http://schemas.microsoft.com/office/powerpoint/2010/main" val="28414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  <p:bldP spid="7" grpId="0" uiExpand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52891" y="3461690"/>
            <a:ext cx="11516998" cy="174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7"/>
              </a:lnSpc>
            </a:pPr>
            <a:endParaRPr lang="en-US" sz="12987" dirty="0">
              <a:solidFill>
                <a:srgbClr val="231F20"/>
              </a:solidFill>
              <a:latin typeface="Arial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9737" b="-37528"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9B7DBB6-E00B-47FA-9233-79948EA41D36}"/>
              </a:ext>
            </a:extLst>
          </p:cNvPr>
          <p:cNvSpPr/>
          <p:nvPr/>
        </p:nvSpPr>
        <p:spPr>
          <a:xfrm rot="8726229">
            <a:off x="14194057" y="-219886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B917C-9479-4525-A50E-B5B192F80A65}"/>
              </a:ext>
            </a:extLst>
          </p:cNvPr>
          <p:cNvSpPr txBox="1"/>
          <p:nvPr/>
        </p:nvSpPr>
        <p:spPr>
          <a:xfrm>
            <a:off x="2782505" y="194727"/>
            <a:ext cx="120324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b="1" dirty="0">
                <a:latin typeface="Arial Bold" panose="020B0704020202020204" pitchFamily="34" charset="0"/>
                <a:cs typeface="Arial Bold" panose="020B0704020202020204" pitchFamily="34" charset="0"/>
              </a:rPr>
              <a:t>Primary Outcome Over 30-days</a:t>
            </a:r>
            <a:endParaRPr lang="en-US" sz="62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B7FD2-AB61-4AEA-B6E8-712C7AF42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375" y="1241167"/>
            <a:ext cx="11806225" cy="86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6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2186644"/>
            <a:ext cx="17312641" cy="655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05DCB-EAD7-4500-BC27-78E9279F97F9}"/>
              </a:ext>
            </a:extLst>
          </p:cNvPr>
          <p:cNvSpPr txBox="1"/>
          <p:nvPr/>
        </p:nvSpPr>
        <p:spPr>
          <a:xfrm>
            <a:off x="2590800" y="194727"/>
            <a:ext cx="1375568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Arial Bold" panose="020B0704020202020204" pitchFamily="34" charset="0"/>
                <a:cs typeface="Arial Bold" panose="020B0704020202020204" pitchFamily="34" charset="0"/>
              </a:rPr>
              <a:t>Secondary and Other Outcomes</a:t>
            </a:r>
            <a:r>
              <a:rPr lang="en-US" sz="6600" dirty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E6FB1-3708-51B6-4369-AABC9A5862E0}"/>
              </a:ext>
            </a:extLst>
          </p:cNvPr>
          <p:cNvSpPr/>
          <p:nvPr/>
        </p:nvSpPr>
        <p:spPr>
          <a:xfrm>
            <a:off x="533400" y="3439151"/>
            <a:ext cx="16145526" cy="19329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BDBF5-86A8-02E7-0358-3AADE272DD9A}"/>
              </a:ext>
            </a:extLst>
          </p:cNvPr>
          <p:cNvSpPr/>
          <p:nvPr/>
        </p:nvSpPr>
        <p:spPr>
          <a:xfrm>
            <a:off x="570806" y="5812038"/>
            <a:ext cx="16108119" cy="634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6260C-A44B-099F-C94C-3EB6CC9D1ED4}"/>
              </a:ext>
            </a:extLst>
          </p:cNvPr>
          <p:cNvSpPr/>
          <p:nvPr/>
        </p:nvSpPr>
        <p:spPr>
          <a:xfrm>
            <a:off x="555565" y="6446370"/>
            <a:ext cx="17275235" cy="4497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D752C96-6336-4553-A412-1FC97B98EF41}"/>
              </a:ext>
            </a:extLst>
          </p:cNvPr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9737" b="-37528"/>
            </a:stretch>
          </a:blipFill>
        </p:spPr>
      </p:sp>
    </p:spTree>
    <p:extLst>
      <p:ext uri="{BB962C8B-B14F-4D97-AF65-F5344CB8AC3E}">
        <p14:creationId xmlns:p14="http://schemas.microsoft.com/office/powerpoint/2010/main" val="29033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52891" y="3461690"/>
            <a:ext cx="11516998" cy="174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7"/>
              </a:lnSpc>
            </a:pPr>
            <a:endParaRPr lang="en-US" sz="12987" dirty="0">
              <a:solidFill>
                <a:srgbClr val="231F20"/>
              </a:solidFill>
              <a:latin typeface="Arial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9737" b="-37528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C8A2B-A4E3-0CCF-6B13-E5D7890A648D}"/>
              </a:ext>
            </a:extLst>
          </p:cNvPr>
          <p:cNvSpPr txBox="1"/>
          <p:nvPr/>
        </p:nvSpPr>
        <p:spPr>
          <a:xfrm>
            <a:off x="533400" y="2289959"/>
            <a:ext cx="41365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30-day </a:t>
            </a:r>
          </a:p>
          <a:p>
            <a:pPr algn="ctr"/>
            <a:r>
              <a:rPr lang="en-US" sz="5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5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eath or MI by Baseline</a:t>
            </a:r>
          </a:p>
          <a:p>
            <a:pPr algn="ctr"/>
            <a:r>
              <a:rPr lang="en-US" sz="5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Pre-specified Subgroups</a:t>
            </a:r>
            <a:r>
              <a:rPr lang="en-US" sz="5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76379-71A3-473B-DFAC-AC106148E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78" y="327955"/>
            <a:ext cx="8461908" cy="9410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03691A-3E07-3524-7C02-3574CAF7EC63}"/>
              </a:ext>
            </a:extLst>
          </p:cNvPr>
          <p:cNvSpPr/>
          <p:nvPr/>
        </p:nvSpPr>
        <p:spPr>
          <a:xfrm>
            <a:off x="6400800" y="3771900"/>
            <a:ext cx="9611715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98A84B-58A8-E991-9417-A22154D742D1}"/>
              </a:ext>
            </a:extLst>
          </p:cNvPr>
          <p:cNvSpPr/>
          <p:nvPr/>
        </p:nvSpPr>
        <p:spPr>
          <a:xfrm>
            <a:off x="6406342" y="1090618"/>
            <a:ext cx="9611715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red blood cells&#10;&#10;Description automatically generated with medium confidence">
            <a:extLst>
              <a:ext uri="{FF2B5EF4-FFF2-40B4-BE49-F238E27FC236}">
                <a16:creationId xmlns:a16="http://schemas.microsoft.com/office/drawing/2014/main" id="{6D30A118-F377-28B0-2B29-8D16070C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" y="-16835"/>
            <a:ext cx="18288000" cy="876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36CF2-F6E9-7521-AFCF-75515B3B5570}"/>
              </a:ext>
            </a:extLst>
          </p:cNvPr>
          <p:cNvSpPr txBox="1"/>
          <p:nvPr/>
        </p:nvSpPr>
        <p:spPr>
          <a:xfrm>
            <a:off x="2544726" y="7978676"/>
            <a:ext cx="1325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Jeffrey L Carson, MD</a:t>
            </a:r>
          </a:p>
          <a:p>
            <a:pPr algn="ctr"/>
            <a:r>
              <a:rPr lang="en-US" sz="4800" dirty="0"/>
              <a:t>Study Chair and Principal Investigator</a:t>
            </a:r>
          </a:p>
          <a:p>
            <a:pPr algn="ctr"/>
            <a:r>
              <a:rPr lang="en-US" sz="4800" dirty="0"/>
              <a:t>Rutgers Robert Wood Johnson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06580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6257" y="3009900"/>
            <a:ext cx="5143499" cy="110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6600" dirty="0">
                <a:solidFill>
                  <a:srgbClr val="000000"/>
                </a:solidFill>
                <a:latin typeface="Arial Bold"/>
              </a:rPr>
              <a:t>Limitations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04BA1-2516-CC14-8E13-1964DBB6C011}"/>
              </a:ext>
            </a:extLst>
          </p:cNvPr>
          <p:cNvSpPr txBox="1">
            <a:spLocks/>
          </p:cNvSpPr>
          <p:nvPr/>
        </p:nvSpPr>
        <p:spPr>
          <a:xfrm>
            <a:off x="6019800" y="1781122"/>
            <a:ext cx="11353799" cy="69151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Like all transfusion trials, assigned strategy was not masked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Although pre-specified, cardiac death was not designated as primary, secondary, or tertiary outcome or adjudicated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Trial results not adjusted for multiple comparisons</a:t>
            </a: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6257" y="3238500"/>
            <a:ext cx="5143499" cy="110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6600" dirty="0">
                <a:solidFill>
                  <a:srgbClr val="000000"/>
                </a:solidFill>
                <a:latin typeface="Arial Bold"/>
              </a:rPr>
              <a:t>Summary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04BA1-2516-CC14-8E13-1964DBB6C011}"/>
              </a:ext>
            </a:extLst>
          </p:cNvPr>
          <p:cNvSpPr txBox="1">
            <a:spLocks/>
          </p:cNvSpPr>
          <p:nvPr/>
        </p:nvSpPr>
        <p:spPr>
          <a:xfrm>
            <a:off x="5943600" y="753788"/>
            <a:ext cx="11908143" cy="86569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MINT trial did not demonstrate a statistically significant difference in the rate of 30-day death or recurrent MI in patients with acute MI and anemia assigned to a restrictive compared to a liberal transfusion strategy.  </a:t>
            </a:r>
          </a:p>
          <a:p>
            <a:pPr lvl="1"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While not statistically significant, the point estimates for the primary outcome and secondary outcomes favored a liberal transfusion strategy. </a:t>
            </a:r>
          </a:p>
          <a:p>
            <a:pPr lvl="1"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Heart failure and other safety outcomes were comparable in the two transfusion groups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01567" y="573332"/>
            <a:ext cx="8484866" cy="110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6600" dirty="0">
                <a:solidFill>
                  <a:srgbClr val="000000"/>
                </a:solidFill>
                <a:latin typeface="Arial Bold"/>
              </a:rPr>
              <a:t>Clinical Implications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04BA1-2516-CC14-8E13-1964DBB6C011}"/>
              </a:ext>
            </a:extLst>
          </p:cNvPr>
          <p:cNvSpPr txBox="1">
            <a:spLocks/>
          </p:cNvSpPr>
          <p:nvPr/>
        </p:nvSpPr>
        <p:spPr>
          <a:xfrm>
            <a:off x="2213620" y="2262844"/>
            <a:ext cx="15159979" cy="74508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Whether to transfuse is an every day decision faced by clinicians caring for patients with acute MI. 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We cannot claim that a liberal transfusion strategy is definitively superior based on our primary outcome. 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The 95% confidence interval is consistent with treatment effects corresponding to no difference between the two transfusion strategies and to a clinically relevant benefit with the liberal strategy.  </a:t>
            </a:r>
          </a:p>
        </p:txBody>
      </p:sp>
    </p:spTree>
    <p:extLst>
      <p:ext uri="{BB962C8B-B14F-4D97-AF65-F5344CB8AC3E}">
        <p14:creationId xmlns:p14="http://schemas.microsoft.com/office/powerpoint/2010/main" val="1000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61101" y="607844"/>
            <a:ext cx="8382000" cy="1100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6600" dirty="0">
                <a:solidFill>
                  <a:srgbClr val="000000"/>
                </a:solidFill>
                <a:latin typeface="Arial Bold"/>
              </a:rPr>
              <a:t>Clinical Implications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04BA1-2516-CC14-8E13-1964DBB6C011}"/>
              </a:ext>
            </a:extLst>
          </p:cNvPr>
          <p:cNvSpPr txBox="1">
            <a:spLocks/>
          </p:cNvSpPr>
          <p:nvPr/>
        </p:nvSpPr>
        <p:spPr>
          <a:xfrm>
            <a:off x="2560801" y="2476500"/>
            <a:ext cx="13182600" cy="69151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The trial results therefore suggest that a liberal transfusion strategy has the potential for clinical benefit with an acceptable risk of harm and 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May be the most prudent approach to transfusion in anemic patients with MI. </a:t>
            </a:r>
          </a:p>
        </p:txBody>
      </p:sp>
    </p:spTree>
    <p:extLst>
      <p:ext uri="{BB962C8B-B14F-4D97-AF65-F5344CB8AC3E}">
        <p14:creationId xmlns:p14="http://schemas.microsoft.com/office/powerpoint/2010/main" val="33715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72161" y="9311641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dirty="0"/>
          </a:p>
        </p:txBody>
      </p:sp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9643439B-E1CA-CF51-9B82-9A0612AF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997"/>
            <a:ext cx="13716000" cy="10103004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010595A2-D7D3-47FF-A095-2CD2BB84DF18}"/>
              </a:ext>
            </a:extLst>
          </p:cNvPr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9737" b="-37528"/>
            </a:stretch>
          </a:blipFill>
        </p:spPr>
      </p:sp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558353-1B97-E747-905D-EB97972C6E93}"/>
              </a:ext>
            </a:extLst>
          </p:cNvPr>
          <p:cNvSpPr txBox="1">
            <a:spLocks/>
          </p:cNvSpPr>
          <p:nvPr/>
        </p:nvSpPr>
        <p:spPr>
          <a:xfrm>
            <a:off x="2514600" y="4838700"/>
            <a:ext cx="12801600" cy="1885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indent="0" algn="ctr"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4600" b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Thanks to the entire MINT Investigator team</a:t>
            </a:r>
          </a:p>
          <a:p>
            <a:pPr marL="11430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600" b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to all of the MINT trial participants!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91C1D2-9CCD-DB27-0D23-650147DD9CAB}"/>
              </a:ext>
            </a:extLst>
          </p:cNvPr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pic>
        <p:nvPicPr>
          <p:cNvPr id="3" name="Picture 2" descr="A grey and red logo&#10;&#10;Description automatically generated">
            <a:extLst>
              <a:ext uri="{FF2B5EF4-FFF2-40B4-BE49-F238E27FC236}">
                <a16:creationId xmlns:a16="http://schemas.microsoft.com/office/drawing/2014/main" id="{EC1F2345-DEE2-4903-F6A4-1AF16240F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58100"/>
            <a:ext cx="3585708" cy="2463800"/>
          </a:xfrm>
          <a:prstGeom prst="rect">
            <a:avLst/>
          </a:prstGeom>
        </p:spPr>
      </p:pic>
      <p:pic>
        <p:nvPicPr>
          <p:cNvPr id="7" name="image22.jpeg">
            <a:extLst>
              <a:ext uri="{FF2B5EF4-FFF2-40B4-BE49-F238E27FC236}">
                <a16:creationId xmlns:a16="http://schemas.microsoft.com/office/drawing/2014/main" id="{2047B4E5-9AAD-441F-8BF3-0F2B5B599E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92" t="10890" b="25145"/>
          <a:stretch>
            <a:fillRect/>
          </a:stretch>
        </p:blipFill>
        <p:spPr>
          <a:xfrm>
            <a:off x="6934200" y="800100"/>
            <a:ext cx="3581400" cy="34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2687" y="682024"/>
            <a:ext cx="8862625" cy="114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0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Background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3529" y="2302044"/>
            <a:ext cx="15800939" cy="5893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spc="1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Anemia is common in patients with acute MI</a:t>
            </a:r>
          </a:p>
          <a:p>
            <a:pPr marL="571500" indent="-571500"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spc="1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Indications for red blood cell transfusion in MI patients are controversial given the paucity of evidence </a:t>
            </a:r>
          </a:p>
          <a:p>
            <a:pPr marL="571500" indent="-571500"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spc="1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trials have compared transfusion thresholds in 820 patients with MI and found inconsistent results </a:t>
            </a:r>
          </a:p>
          <a:p>
            <a:pPr marL="571500" indent="-571500"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spc="1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in other clinical settings suggest use of restrictive transfusion strategy is safe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5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5307" y="682024"/>
            <a:ext cx="891000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dirty="0">
                <a:solidFill>
                  <a:srgbClr val="000000"/>
                </a:solidFill>
                <a:latin typeface="Arial Bold"/>
              </a:rPr>
              <a:t>Objective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3529" y="2262844"/>
            <a:ext cx="15800939" cy="5471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800" spc="1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determine whether the risk of death or MI through 30 days differed with a restrictive transfusion strategy with a hemoglobin threshold of 7 to 8 g/dL as compared to a liberal transfusion strategy with a hemoglobin threshold of 10 g/dL among patients with an acute MI and a hemoglobin concentration &lt;  10 g/dL. 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5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54262B4-DEEE-4701-9E19-C8EDC12C11F4}"/>
              </a:ext>
            </a:extLst>
          </p:cNvPr>
          <p:cNvSpPr txBox="1"/>
          <p:nvPr/>
        </p:nvSpPr>
        <p:spPr>
          <a:xfrm>
            <a:off x="1028700" y="3004935"/>
            <a:ext cx="4838700" cy="1056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72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Methods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EEE127-728D-41A5-85D6-D1F7F3983706}"/>
              </a:ext>
            </a:extLst>
          </p:cNvPr>
          <p:cNvSpPr txBox="1">
            <a:spLocks/>
          </p:cNvSpPr>
          <p:nvPr/>
        </p:nvSpPr>
        <p:spPr>
          <a:xfrm>
            <a:off x="7130143" y="2262844"/>
            <a:ext cx="10265758" cy="77161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Randomized controlled trial 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Enrolled April 2017 to April 2023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144 sites in the United States, Canada, France, Brazil, New Zealand and Australia</a:t>
            </a:r>
            <a:r>
              <a:rPr lang="en-US" sz="4400" dirty="0">
                <a:effectLst/>
              </a:rPr>
              <a:t> 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809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1F7BA3-22CD-585C-7BBC-06E24C326617}"/>
              </a:ext>
            </a:extLst>
          </p:cNvPr>
          <p:cNvSpPr/>
          <p:nvPr/>
        </p:nvSpPr>
        <p:spPr>
          <a:xfrm>
            <a:off x="14885503" y="8270585"/>
            <a:ext cx="1236483" cy="448195"/>
          </a:xfrm>
          <a:prstGeom prst="rect">
            <a:avLst/>
          </a:prstGeom>
          <a:solidFill>
            <a:srgbClr val="FFBE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8A73BB-DC98-8E2F-588A-CEF832E10B0B}"/>
              </a:ext>
            </a:extLst>
          </p:cNvPr>
          <p:cNvSpPr/>
          <p:nvPr/>
        </p:nvSpPr>
        <p:spPr>
          <a:xfrm>
            <a:off x="2694757" y="4483318"/>
            <a:ext cx="1236483" cy="781751"/>
          </a:xfrm>
          <a:prstGeom prst="rect">
            <a:avLst/>
          </a:prstGeom>
          <a:solidFill>
            <a:srgbClr val="FFAA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DA3F9-FC75-786A-BB28-59D001615EEA}"/>
              </a:ext>
            </a:extLst>
          </p:cNvPr>
          <p:cNvSpPr/>
          <p:nvPr/>
        </p:nvSpPr>
        <p:spPr>
          <a:xfrm>
            <a:off x="2192517" y="2962329"/>
            <a:ext cx="1236483" cy="781751"/>
          </a:xfrm>
          <a:prstGeom prst="rect">
            <a:avLst/>
          </a:prstGeom>
          <a:solidFill>
            <a:srgbClr val="FFE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5686CD-2F83-E876-6AC0-CF50C144106E}"/>
              </a:ext>
            </a:extLst>
          </p:cNvPr>
          <p:cNvSpPr/>
          <p:nvPr/>
        </p:nvSpPr>
        <p:spPr>
          <a:xfrm>
            <a:off x="5486401" y="7353300"/>
            <a:ext cx="914400" cy="400751"/>
          </a:xfrm>
          <a:prstGeom prst="rect">
            <a:avLst/>
          </a:prstGeom>
          <a:solidFill>
            <a:srgbClr val="FFE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8DE5B08-B950-28E1-6715-E7E22C6BB843}"/>
              </a:ext>
            </a:extLst>
          </p:cNvPr>
          <p:cNvSpPr/>
          <p:nvPr/>
        </p:nvSpPr>
        <p:spPr>
          <a:xfrm>
            <a:off x="5883705" y="7094850"/>
            <a:ext cx="1812495" cy="564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Brazil  105</a:t>
            </a:r>
          </a:p>
        </p:txBody>
      </p:sp>
      <p:sp>
        <p:nvSpPr>
          <p:cNvPr id="23" name="Graphic 2" descr="Marker with solid fill">
            <a:extLst>
              <a:ext uri="{FF2B5EF4-FFF2-40B4-BE49-F238E27FC236}">
                <a16:creationId xmlns:a16="http://schemas.microsoft.com/office/drawing/2014/main" id="{F9EE5D2B-F972-A1C4-C566-D116B6342FCC}"/>
              </a:ext>
            </a:extLst>
          </p:cNvPr>
          <p:cNvSpPr/>
          <p:nvPr/>
        </p:nvSpPr>
        <p:spPr>
          <a:xfrm>
            <a:off x="5486401" y="6430888"/>
            <a:ext cx="817514" cy="1327925"/>
          </a:xfrm>
          <a:custGeom>
            <a:avLst/>
            <a:gdLst>
              <a:gd name="connsiteX0" fmla="*/ 398745 w 797490"/>
              <a:gd name="connsiteY0" fmla="*/ 571500 h 1295400"/>
              <a:gd name="connsiteX1" fmla="*/ 227295 w 797490"/>
              <a:gd name="connsiteY1" fmla="*/ 400050 h 1295400"/>
              <a:gd name="connsiteX2" fmla="*/ 398745 w 797490"/>
              <a:gd name="connsiteY2" fmla="*/ 228600 h 1295400"/>
              <a:gd name="connsiteX3" fmla="*/ 570195 w 797490"/>
              <a:gd name="connsiteY3" fmla="*/ 400050 h 1295400"/>
              <a:gd name="connsiteX4" fmla="*/ 398745 w 797490"/>
              <a:gd name="connsiteY4" fmla="*/ 571500 h 1295400"/>
              <a:gd name="connsiteX5" fmla="*/ 398745 w 797490"/>
              <a:gd name="connsiteY5" fmla="*/ 0 h 1295400"/>
              <a:gd name="connsiteX6" fmla="*/ 69180 w 797490"/>
              <a:gd name="connsiteY6" fmla="*/ 175260 h 1295400"/>
              <a:gd name="connsiteX7" fmla="*/ 27270 w 797490"/>
              <a:gd name="connsiteY7" fmla="*/ 546735 h 1295400"/>
              <a:gd name="connsiteX8" fmla="*/ 208245 w 797490"/>
              <a:gd name="connsiteY8" fmla="*/ 946785 h 1295400"/>
              <a:gd name="connsiteX9" fmla="*/ 364455 w 797490"/>
              <a:gd name="connsiteY9" fmla="*/ 1274445 h 1295400"/>
              <a:gd name="connsiteX10" fmla="*/ 398745 w 797490"/>
              <a:gd name="connsiteY10" fmla="*/ 1295400 h 1295400"/>
              <a:gd name="connsiteX11" fmla="*/ 433035 w 797490"/>
              <a:gd name="connsiteY11" fmla="*/ 1274445 h 1295400"/>
              <a:gd name="connsiteX12" fmla="*/ 589245 w 797490"/>
              <a:gd name="connsiteY12" fmla="*/ 946785 h 1295400"/>
              <a:gd name="connsiteX13" fmla="*/ 770220 w 797490"/>
              <a:gd name="connsiteY13" fmla="*/ 546735 h 1295400"/>
              <a:gd name="connsiteX14" fmla="*/ 728310 w 797490"/>
              <a:gd name="connsiteY14" fmla="*/ 175260 h 1295400"/>
              <a:gd name="connsiteX15" fmla="*/ 398745 w 797490"/>
              <a:gd name="connsiteY1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7490" h="1295400">
                <a:moveTo>
                  <a:pt x="398745" y="571500"/>
                </a:moveTo>
                <a:cubicBezTo>
                  <a:pt x="303495" y="571500"/>
                  <a:pt x="227295" y="495300"/>
                  <a:pt x="227295" y="400050"/>
                </a:cubicBezTo>
                <a:cubicBezTo>
                  <a:pt x="227295" y="304800"/>
                  <a:pt x="303495" y="228600"/>
                  <a:pt x="398745" y="228600"/>
                </a:cubicBezTo>
                <a:cubicBezTo>
                  <a:pt x="493995" y="228600"/>
                  <a:pt x="570195" y="304800"/>
                  <a:pt x="570195" y="400050"/>
                </a:cubicBezTo>
                <a:cubicBezTo>
                  <a:pt x="570195" y="495300"/>
                  <a:pt x="493995" y="571500"/>
                  <a:pt x="398745" y="571500"/>
                </a:cubicBezTo>
                <a:close/>
                <a:moveTo>
                  <a:pt x="398745" y="0"/>
                </a:moveTo>
                <a:cubicBezTo>
                  <a:pt x="267300" y="0"/>
                  <a:pt x="143475" y="64770"/>
                  <a:pt x="69180" y="175260"/>
                </a:cubicBezTo>
                <a:cubicBezTo>
                  <a:pt x="-5115" y="283845"/>
                  <a:pt x="-20355" y="422910"/>
                  <a:pt x="27270" y="546735"/>
                </a:cubicBezTo>
                <a:lnTo>
                  <a:pt x="208245" y="946785"/>
                </a:lnTo>
                <a:lnTo>
                  <a:pt x="364455" y="1274445"/>
                </a:lnTo>
                <a:cubicBezTo>
                  <a:pt x="370170" y="1287780"/>
                  <a:pt x="383505" y="1295400"/>
                  <a:pt x="398745" y="1295400"/>
                </a:cubicBezTo>
                <a:cubicBezTo>
                  <a:pt x="413985" y="1295400"/>
                  <a:pt x="427320" y="1287780"/>
                  <a:pt x="433035" y="1274445"/>
                </a:cubicBezTo>
                <a:lnTo>
                  <a:pt x="589245" y="946785"/>
                </a:lnTo>
                <a:lnTo>
                  <a:pt x="770220" y="546735"/>
                </a:lnTo>
                <a:cubicBezTo>
                  <a:pt x="817845" y="422910"/>
                  <a:pt x="802605" y="283845"/>
                  <a:pt x="728310" y="175260"/>
                </a:cubicBezTo>
                <a:cubicBezTo>
                  <a:pt x="654015" y="64770"/>
                  <a:pt x="530190" y="0"/>
                  <a:pt x="398745" y="0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DB58B82-4005-2064-BD4B-A2CBC01EB570}"/>
              </a:ext>
            </a:extLst>
          </p:cNvPr>
          <p:cNvSpPr/>
          <p:nvPr/>
        </p:nvSpPr>
        <p:spPr>
          <a:xfrm>
            <a:off x="3007416" y="4429781"/>
            <a:ext cx="2577530" cy="564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United States  2157</a:t>
            </a:r>
          </a:p>
        </p:txBody>
      </p:sp>
      <p:sp>
        <p:nvSpPr>
          <p:cNvPr id="31" name="Graphic 2" descr="Marker with solid fill">
            <a:extLst>
              <a:ext uri="{FF2B5EF4-FFF2-40B4-BE49-F238E27FC236}">
                <a16:creationId xmlns:a16="http://schemas.microsoft.com/office/drawing/2014/main" id="{093C1D95-2F0C-7C63-274C-7BE9A171C0B8}"/>
              </a:ext>
            </a:extLst>
          </p:cNvPr>
          <p:cNvSpPr/>
          <p:nvPr/>
        </p:nvSpPr>
        <p:spPr>
          <a:xfrm>
            <a:off x="2610112" y="3765819"/>
            <a:ext cx="817514" cy="1327925"/>
          </a:xfrm>
          <a:custGeom>
            <a:avLst/>
            <a:gdLst>
              <a:gd name="connsiteX0" fmla="*/ 398745 w 797490"/>
              <a:gd name="connsiteY0" fmla="*/ 571500 h 1295400"/>
              <a:gd name="connsiteX1" fmla="*/ 227295 w 797490"/>
              <a:gd name="connsiteY1" fmla="*/ 400050 h 1295400"/>
              <a:gd name="connsiteX2" fmla="*/ 398745 w 797490"/>
              <a:gd name="connsiteY2" fmla="*/ 228600 h 1295400"/>
              <a:gd name="connsiteX3" fmla="*/ 570195 w 797490"/>
              <a:gd name="connsiteY3" fmla="*/ 400050 h 1295400"/>
              <a:gd name="connsiteX4" fmla="*/ 398745 w 797490"/>
              <a:gd name="connsiteY4" fmla="*/ 571500 h 1295400"/>
              <a:gd name="connsiteX5" fmla="*/ 398745 w 797490"/>
              <a:gd name="connsiteY5" fmla="*/ 0 h 1295400"/>
              <a:gd name="connsiteX6" fmla="*/ 69180 w 797490"/>
              <a:gd name="connsiteY6" fmla="*/ 175260 h 1295400"/>
              <a:gd name="connsiteX7" fmla="*/ 27270 w 797490"/>
              <a:gd name="connsiteY7" fmla="*/ 546735 h 1295400"/>
              <a:gd name="connsiteX8" fmla="*/ 208245 w 797490"/>
              <a:gd name="connsiteY8" fmla="*/ 946785 h 1295400"/>
              <a:gd name="connsiteX9" fmla="*/ 364455 w 797490"/>
              <a:gd name="connsiteY9" fmla="*/ 1274445 h 1295400"/>
              <a:gd name="connsiteX10" fmla="*/ 398745 w 797490"/>
              <a:gd name="connsiteY10" fmla="*/ 1295400 h 1295400"/>
              <a:gd name="connsiteX11" fmla="*/ 433035 w 797490"/>
              <a:gd name="connsiteY11" fmla="*/ 1274445 h 1295400"/>
              <a:gd name="connsiteX12" fmla="*/ 589245 w 797490"/>
              <a:gd name="connsiteY12" fmla="*/ 946785 h 1295400"/>
              <a:gd name="connsiteX13" fmla="*/ 770220 w 797490"/>
              <a:gd name="connsiteY13" fmla="*/ 546735 h 1295400"/>
              <a:gd name="connsiteX14" fmla="*/ 728310 w 797490"/>
              <a:gd name="connsiteY14" fmla="*/ 175260 h 1295400"/>
              <a:gd name="connsiteX15" fmla="*/ 398745 w 797490"/>
              <a:gd name="connsiteY1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7490" h="1295400">
                <a:moveTo>
                  <a:pt x="398745" y="571500"/>
                </a:moveTo>
                <a:cubicBezTo>
                  <a:pt x="303495" y="571500"/>
                  <a:pt x="227295" y="495300"/>
                  <a:pt x="227295" y="400050"/>
                </a:cubicBezTo>
                <a:cubicBezTo>
                  <a:pt x="227295" y="304800"/>
                  <a:pt x="303495" y="228600"/>
                  <a:pt x="398745" y="228600"/>
                </a:cubicBezTo>
                <a:cubicBezTo>
                  <a:pt x="493995" y="228600"/>
                  <a:pt x="570195" y="304800"/>
                  <a:pt x="570195" y="400050"/>
                </a:cubicBezTo>
                <a:cubicBezTo>
                  <a:pt x="570195" y="495300"/>
                  <a:pt x="493995" y="571500"/>
                  <a:pt x="398745" y="571500"/>
                </a:cubicBezTo>
                <a:close/>
                <a:moveTo>
                  <a:pt x="398745" y="0"/>
                </a:moveTo>
                <a:cubicBezTo>
                  <a:pt x="267300" y="0"/>
                  <a:pt x="143475" y="64770"/>
                  <a:pt x="69180" y="175260"/>
                </a:cubicBezTo>
                <a:cubicBezTo>
                  <a:pt x="-5115" y="283845"/>
                  <a:pt x="-20355" y="422910"/>
                  <a:pt x="27270" y="546735"/>
                </a:cubicBezTo>
                <a:lnTo>
                  <a:pt x="208245" y="946785"/>
                </a:lnTo>
                <a:lnTo>
                  <a:pt x="364455" y="1274445"/>
                </a:lnTo>
                <a:cubicBezTo>
                  <a:pt x="370170" y="1287780"/>
                  <a:pt x="383505" y="1295400"/>
                  <a:pt x="398745" y="1295400"/>
                </a:cubicBezTo>
                <a:cubicBezTo>
                  <a:pt x="413985" y="1295400"/>
                  <a:pt x="427320" y="1287780"/>
                  <a:pt x="433035" y="1274445"/>
                </a:cubicBezTo>
                <a:lnTo>
                  <a:pt x="589245" y="946785"/>
                </a:lnTo>
                <a:lnTo>
                  <a:pt x="770220" y="546735"/>
                </a:lnTo>
                <a:cubicBezTo>
                  <a:pt x="817845" y="422910"/>
                  <a:pt x="802605" y="283845"/>
                  <a:pt x="728310" y="175260"/>
                </a:cubicBezTo>
                <a:cubicBezTo>
                  <a:pt x="654015" y="64770"/>
                  <a:pt x="530190" y="0"/>
                  <a:pt x="398745" y="0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190C33D-A922-DA8E-E1B9-1BF89501DB3D}"/>
              </a:ext>
            </a:extLst>
          </p:cNvPr>
          <p:cNvSpPr/>
          <p:nvPr/>
        </p:nvSpPr>
        <p:spPr>
          <a:xfrm>
            <a:off x="2362200" y="2842838"/>
            <a:ext cx="1981200" cy="564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Canada  885</a:t>
            </a:r>
          </a:p>
        </p:txBody>
      </p:sp>
      <p:sp>
        <p:nvSpPr>
          <p:cNvPr id="33" name="Graphic 2" descr="Marker with solid fill">
            <a:extLst>
              <a:ext uri="{FF2B5EF4-FFF2-40B4-BE49-F238E27FC236}">
                <a16:creationId xmlns:a16="http://schemas.microsoft.com/office/drawing/2014/main" id="{6BF7EBF8-1015-AFCE-E85C-ECF599B961FF}"/>
              </a:ext>
            </a:extLst>
          </p:cNvPr>
          <p:cNvSpPr/>
          <p:nvPr/>
        </p:nvSpPr>
        <p:spPr>
          <a:xfrm>
            <a:off x="1964896" y="2178876"/>
            <a:ext cx="817514" cy="1327925"/>
          </a:xfrm>
          <a:custGeom>
            <a:avLst/>
            <a:gdLst>
              <a:gd name="connsiteX0" fmla="*/ 398745 w 797490"/>
              <a:gd name="connsiteY0" fmla="*/ 571500 h 1295400"/>
              <a:gd name="connsiteX1" fmla="*/ 227295 w 797490"/>
              <a:gd name="connsiteY1" fmla="*/ 400050 h 1295400"/>
              <a:gd name="connsiteX2" fmla="*/ 398745 w 797490"/>
              <a:gd name="connsiteY2" fmla="*/ 228600 h 1295400"/>
              <a:gd name="connsiteX3" fmla="*/ 570195 w 797490"/>
              <a:gd name="connsiteY3" fmla="*/ 400050 h 1295400"/>
              <a:gd name="connsiteX4" fmla="*/ 398745 w 797490"/>
              <a:gd name="connsiteY4" fmla="*/ 571500 h 1295400"/>
              <a:gd name="connsiteX5" fmla="*/ 398745 w 797490"/>
              <a:gd name="connsiteY5" fmla="*/ 0 h 1295400"/>
              <a:gd name="connsiteX6" fmla="*/ 69180 w 797490"/>
              <a:gd name="connsiteY6" fmla="*/ 175260 h 1295400"/>
              <a:gd name="connsiteX7" fmla="*/ 27270 w 797490"/>
              <a:gd name="connsiteY7" fmla="*/ 546735 h 1295400"/>
              <a:gd name="connsiteX8" fmla="*/ 208245 w 797490"/>
              <a:gd name="connsiteY8" fmla="*/ 946785 h 1295400"/>
              <a:gd name="connsiteX9" fmla="*/ 364455 w 797490"/>
              <a:gd name="connsiteY9" fmla="*/ 1274445 h 1295400"/>
              <a:gd name="connsiteX10" fmla="*/ 398745 w 797490"/>
              <a:gd name="connsiteY10" fmla="*/ 1295400 h 1295400"/>
              <a:gd name="connsiteX11" fmla="*/ 433035 w 797490"/>
              <a:gd name="connsiteY11" fmla="*/ 1274445 h 1295400"/>
              <a:gd name="connsiteX12" fmla="*/ 589245 w 797490"/>
              <a:gd name="connsiteY12" fmla="*/ 946785 h 1295400"/>
              <a:gd name="connsiteX13" fmla="*/ 770220 w 797490"/>
              <a:gd name="connsiteY13" fmla="*/ 546735 h 1295400"/>
              <a:gd name="connsiteX14" fmla="*/ 728310 w 797490"/>
              <a:gd name="connsiteY14" fmla="*/ 175260 h 1295400"/>
              <a:gd name="connsiteX15" fmla="*/ 398745 w 797490"/>
              <a:gd name="connsiteY1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7490" h="1295400">
                <a:moveTo>
                  <a:pt x="398745" y="571500"/>
                </a:moveTo>
                <a:cubicBezTo>
                  <a:pt x="303495" y="571500"/>
                  <a:pt x="227295" y="495300"/>
                  <a:pt x="227295" y="400050"/>
                </a:cubicBezTo>
                <a:cubicBezTo>
                  <a:pt x="227295" y="304800"/>
                  <a:pt x="303495" y="228600"/>
                  <a:pt x="398745" y="228600"/>
                </a:cubicBezTo>
                <a:cubicBezTo>
                  <a:pt x="493995" y="228600"/>
                  <a:pt x="570195" y="304800"/>
                  <a:pt x="570195" y="400050"/>
                </a:cubicBezTo>
                <a:cubicBezTo>
                  <a:pt x="570195" y="495300"/>
                  <a:pt x="493995" y="571500"/>
                  <a:pt x="398745" y="571500"/>
                </a:cubicBezTo>
                <a:close/>
                <a:moveTo>
                  <a:pt x="398745" y="0"/>
                </a:moveTo>
                <a:cubicBezTo>
                  <a:pt x="267300" y="0"/>
                  <a:pt x="143475" y="64770"/>
                  <a:pt x="69180" y="175260"/>
                </a:cubicBezTo>
                <a:cubicBezTo>
                  <a:pt x="-5115" y="283845"/>
                  <a:pt x="-20355" y="422910"/>
                  <a:pt x="27270" y="546735"/>
                </a:cubicBezTo>
                <a:lnTo>
                  <a:pt x="208245" y="946785"/>
                </a:lnTo>
                <a:lnTo>
                  <a:pt x="364455" y="1274445"/>
                </a:lnTo>
                <a:cubicBezTo>
                  <a:pt x="370170" y="1287780"/>
                  <a:pt x="383505" y="1295400"/>
                  <a:pt x="398745" y="1295400"/>
                </a:cubicBezTo>
                <a:cubicBezTo>
                  <a:pt x="413985" y="1295400"/>
                  <a:pt x="427320" y="1287780"/>
                  <a:pt x="433035" y="1274445"/>
                </a:cubicBezTo>
                <a:lnTo>
                  <a:pt x="589245" y="946785"/>
                </a:lnTo>
                <a:lnTo>
                  <a:pt x="770220" y="546735"/>
                </a:lnTo>
                <a:cubicBezTo>
                  <a:pt x="817845" y="422910"/>
                  <a:pt x="802605" y="283845"/>
                  <a:pt x="728310" y="175260"/>
                </a:cubicBezTo>
                <a:cubicBezTo>
                  <a:pt x="654015" y="64770"/>
                  <a:pt x="530190" y="0"/>
                  <a:pt x="398745" y="0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26107E1-10A3-5C60-265E-0D3C1C67AC7B}"/>
              </a:ext>
            </a:extLst>
          </p:cNvPr>
          <p:cNvSpPr/>
          <p:nvPr/>
        </p:nvSpPr>
        <p:spPr>
          <a:xfrm>
            <a:off x="6934200" y="3765818"/>
            <a:ext cx="1812495" cy="564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  323</a:t>
            </a:r>
          </a:p>
        </p:txBody>
      </p:sp>
      <p:sp>
        <p:nvSpPr>
          <p:cNvPr id="35" name="Graphic 2" descr="Marker with solid fill">
            <a:extLst>
              <a:ext uri="{FF2B5EF4-FFF2-40B4-BE49-F238E27FC236}">
                <a16:creationId xmlns:a16="http://schemas.microsoft.com/office/drawing/2014/main" id="{1E095A97-3E19-DC8D-4914-99B36FB3DD07}"/>
              </a:ext>
            </a:extLst>
          </p:cNvPr>
          <p:cNvSpPr/>
          <p:nvPr/>
        </p:nvSpPr>
        <p:spPr>
          <a:xfrm>
            <a:off x="8290708" y="3101856"/>
            <a:ext cx="817514" cy="1327925"/>
          </a:xfrm>
          <a:custGeom>
            <a:avLst/>
            <a:gdLst>
              <a:gd name="connsiteX0" fmla="*/ 398745 w 797490"/>
              <a:gd name="connsiteY0" fmla="*/ 571500 h 1295400"/>
              <a:gd name="connsiteX1" fmla="*/ 227295 w 797490"/>
              <a:gd name="connsiteY1" fmla="*/ 400050 h 1295400"/>
              <a:gd name="connsiteX2" fmla="*/ 398745 w 797490"/>
              <a:gd name="connsiteY2" fmla="*/ 228600 h 1295400"/>
              <a:gd name="connsiteX3" fmla="*/ 570195 w 797490"/>
              <a:gd name="connsiteY3" fmla="*/ 400050 h 1295400"/>
              <a:gd name="connsiteX4" fmla="*/ 398745 w 797490"/>
              <a:gd name="connsiteY4" fmla="*/ 571500 h 1295400"/>
              <a:gd name="connsiteX5" fmla="*/ 398745 w 797490"/>
              <a:gd name="connsiteY5" fmla="*/ 0 h 1295400"/>
              <a:gd name="connsiteX6" fmla="*/ 69180 w 797490"/>
              <a:gd name="connsiteY6" fmla="*/ 175260 h 1295400"/>
              <a:gd name="connsiteX7" fmla="*/ 27270 w 797490"/>
              <a:gd name="connsiteY7" fmla="*/ 546735 h 1295400"/>
              <a:gd name="connsiteX8" fmla="*/ 208245 w 797490"/>
              <a:gd name="connsiteY8" fmla="*/ 946785 h 1295400"/>
              <a:gd name="connsiteX9" fmla="*/ 364455 w 797490"/>
              <a:gd name="connsiteY9" fmla="*/ 1274445 h 1295400"/>
              <a:gd name="connsiteX10" fmla="*/ 398745 w 797490"/>
              <a:gd name="connsiteY10" fmla="*/ 1295400 h 1295400"/>
              <a:gd name="connsiteX11" fmla="*/ 433035 w 797490"/>
              <a:gd name="connsiteY11" fmla="*/ 1274445 h 1295400"/>
              <a:gd name="connsiteX12" fmla="*/ 589245 w 797490"/>
              <a:gd name="connsiteY12" fmla="*/ 946785 h 1295400"/>
              <a:gd name="connsiteX13" fmla="*/ 770220 w 797490"/>
              <a:gd name="connsiteY13" fmla="*/ 546735 h 1295400"/>
              <a:gd name="connsiteX14" fmla="*/ 728310 w 797490"/>
              <a:gd name="connsiteY14" fmla="*/ 175260 h 1295400"/>
              <a:gd name="connsiteX15" fmla="*/ 398745 w 797490"/>
              <a:gd name="connsiteY1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7490" h="1295400">
                <a:moveTo>
                  <a:pt x="398745" y="571500"/>
                </a:moveTo>
                <a:cubicBezTo>
                  <a:pt x="303495" y="571500"/>
                  <a:pt x="227295" y="495300"/>
                  <a:pt x="227295" y="400050"/>
                </a:cubicBezTo>
                <a:cubicBezTo>
                  <a:pt x="227295" y="304800"/>
                  <a:pt x="303495" y="228600"/>
                  <a:pt x="398745" y="228600"/>
                </a:cubicBezTo>
                <a:cubicBezTo>
                  <a:pt x="493995" y="228600"/>
                  <a:pt x="570195" y="304800"/>
                  <a:pt x="570195" y="400050"/>
                </a:cubicBezTo>
                <a:cubicBezTo>
                  <a:pt x="570195" y="495300"/>
                  <a:pt x="493995" y="571500"/>
                  <a:pt x="398745" y="571500"/>
                </a:cubicBezTo>
                <a:close/>
                <a:moveTo>
                  <a:pt x="398745" y="0"/>
                </a:moveTo>
                <a:cubicBezTo>
                  <a:pt x="267300" y="0"/>
                  <a:pt x="143475" y="64770"/>
                  <a:pt x="69180" y="175260"/>
                </a:cubicBezTo>
                <a:cubicBezTo>
                  <a:pt x="-5115" y="283845"/>
                  <a:pt x="-20355" y="422910"/>
                  <a:pt x="27270" y="546735"/>
                </a:cubicBezTo>
                <a:lnTo>
                  <a:pt x="208245" y="946785"/>
                </a:lnTo>
                <a:lnTo>
                  <a:pt x="364455" y="1274445"/>
                </a:lnTo>
                <a:cubicBezTo>
                  <a:pt x="370170" y="1287780"/>
                  <a:pt x="383505" y="1295400"/>
                  <a:pt x="398745" y="1295400"/>
                </a:cubicBezTo>
                <a:cubicBezTo>
                  <a:pt x="413985" y="1295400"/>
                  <a:pt x="427320" y="1287780"/>
                  <a:pt x="433035" y="1274445"/>
                </a:cubicBezTo>
                <a:lnTo>
                  <a:pt x="589245" y="946785"/>
                </a:lnTo>
                <a:lnTo>
                  <a:pt x="770220" y="546735"/>
                </a:lnTo>
                <a:cubicBezTo>
                  <a:pt x="817845" y="422910"/>
                  <a:pt x="802605" y="283845"/>
                  <a:pt x="728310" y="175260"/>
                </a:cubicBezTo>
                <a:cubicBezTo>
                  <a:pt x="654015" y="64770"/>
                  <a:pt x="530190" y="0"/>
                  <a:pt x="398745" y="0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95ADE90-DC6F-8AEB-89F4-9FAA6D706786}"/>
              </a:ext>
            </a:extLst>
          </p:cNvPr>
          <p:cNvSpPr/>
          <p:nvPr/>
        </p:nvSpPr>
        <p:spPr>
          <a:xfrm>
            <a:off x="13666917" y="7758812"/>
            <a:ext cx="1812495" cy="564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Australia  9</a:t>
            </a:r>
          </a:p>
        </p:txBody>
      </p:sp>
      <p:sp>
        <p:nvSpPr>
          <p:cNvPr id="37" name="Graphic 2" descr="Marker with solid fill">
            <a:extLst>
              <a:ext uri="{FF2B5EF4-FFF2-40B4-BE49-F238E27FC236}">
                <a16:creationId xmlns:a16="http://schemas.microsoft.com/office/drawing/2014/main" id="{9E0C4501-F169-CE11-E711-F877BDEC2238}"/>
              </a:ext>
            </a:extLst>
          </p:cNvPr>
          <p:cNvSpPr/>
          <p:nvPr/>
        </p:nvSpPr>
        <p:spPr>
          <a:xfrm>
            <a:off x="15023425" y="7094850"/>
            <a:ext cx="817514" cy="1327925"/>
          </a:xfrm>
          <a:custGeom>
            <a:avLst/>
            <a:gdLst>
              <a:gd name="connsiteX0" fmla="*/ 398745 w 797490"/>
              <a:gd name="connsiteY0" fmla="*/ 571500 h 1295400"/>
              <a:gd name="connsiteX1" fmla="*/ 227295 w 797490"/>
              <a:gd name="connsiteY1" fmla="*/ 400050 h 1295400"/>
              <a:gd name="connsiteX2" fmla="*/ 398745 w 797490"/>
              <a:gd name="connsiteY2" fmla="*/ 228600 h 1295400"/>
              <a:gd name="connsiteX3" fmla="*/ 570195 w 797490"/>
              <a:gd name="connsiteY3" fmla="*/ 400050 h 1295400"/>
              <a:gd name="connsiteX4" fmla="*/ 398745 w 797490"/>
              <a:gd name="connsiteY4" fmla="*/ 571500 h 1295400"/>
              <a:gd name="connsiteX5" fmla="*/ 398745 w 797490"/>
              <a:gd name="connsiteY5" fmla="*/ 0 h 1295400"/>
              <a:gd name="connsiteX6" fmla="*/ 69180 w 797490"/>
              <a:gd name="connsiteY6" fmla="*/ 175260 h 1295400"/>
              <a:gd name="connsiteX7" fmla="*/ 27270 w 797490"/>
              <a:gd name="connsiteY7" fmla="*/ 546735 h 1295400"/>
              <a:gd name="connsiteX8" fmla="*/ 208245 w 797490"/>
              <a:gd name="connsiteY8" fmla="*/ 946785 h 1295400"/>
              <a:gd name="connsiteX9" fmla="*/ 364455 w 797490"/>
              <a:gd name="connsiteY9" fmla="*/ 1274445 h 1295400"/>
              <a:gd name="connsiteX10" fmla="*/ 398745 w 797490"/>
              <a:gd name="connsiteY10" fmla="*/ 1295400 h 1295400"/>
              <a:gd name="connsiteX11" fmla="*/ 433035 w 797490"/>
              <a:gd name="connsiteY11" fmla="*/ 1274445 h 1295400"/>
              <a:gd name="connsiteX12" fmla="*/ 589245 w 797490"/>
              <a:gd name="connsiteY12" fmla="*/ 946785 h 1295400"/>
              <a:gd name="connsiteX13" fmla="*/ 770220 w 797490"/>
              <a:gd name="connsiteY13" fmla="*/ 546735 h 1295400"/>
              <a:gd name="connsiteX14" fmla="*/ 728310 w 797490"/>
              <a:gd name="connsiteY14" fmla="*/ 175260 h 1295400"/>
              <a:gd name="connsiteX15" fmla="*/ 398745 w 797490"/>
              <a:gd name="connsiteY1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7490" h="1295400">
                <a:moveTo>
                  <a:pt x="398745" y="571500"/>
                </a:moveTo>
                <a:cubicBezTo>
                  <a:pt x="303495" y="571500"/>
                  <a:pt x="227295" y="495300"/>
                  <a:pt x="227295" y="400050"/>
                </a:cubicBezTo>
                <a:cubicBezTo>
                  <a:pt x="227295" y="304800"/>
                  <a:pt x="303495" y="228600"/>
                  <a:pt x="398745" y="228600"/>
                </a:cubicBezTo>
                <a:cubicBezTo>
                  <a:pt x="493995" y="228600"/>
                  <a:pt x="570195" y="304800"/>
                  <a:pt x="570195" y="400050"/>
                </a:cubicBezTo>
                <a:cubicBezTo>
                  <a:pt x="570195" y="495300"/>
                  <a:pt x="493995" y="571500"/>
                  <a:pt x="398745" y="571500"/>
                </a:cubicBezTo>
                <a:close/>
                <a:moveTo>
                  <a:pt x="398745" y="0"/>
                </a:moveTo>
                <a:cubicBezTo>
                  <a:pt x="267300" y="0"/>
                  <a:pt x="143475" y="64770"/>
                  <a:pt x="69180" y="175260"/>
                </a:cubicBezTo>
                <a:cubicBezTo>
                  <a:pt x="-5115" y="283845"/>
                  <a:pt x="-20355" y="422910"/>
                  <a:pt x="27270" y="546735"/>
                </a:cubicBezTo>
                <a:lnTo>
                  <a:pt x="208245" y="946785"/>
                </a:lnTo>
                <a:lnTo>
                  <a:pt x="364455" y="1274445"/>
                </a:lnTo>
                <a:cubicBezTo>
                  <a:pt x="370170" y="1287780"/>
                  <a:pt x="383505" y="1295400"/>
                  <a:pt x="398745" y="1295400"/>
                </a:cubicBezTo>
                <a:cubicBezTo>
                  <a:pt x="413985" y="1295400"/>
                  <a:pt x="427320" y="1287780"/>
                  <a:pt x="433035" y="1274445"/>
                </a:cubicBezTo>
                <a:lnTo>
                  <a:pt x="589245" y="946785"/>
                </a:lnTo>
                <a:lnTo>
                  <a:pt x="770220" y="546735"/>
                </a:lnTo>
                <a:cubicBezTo>
                  <a:pt x="817845" y="422910"/>
                  <a:pt x="802605" y="283845"/>
                  <a:pt x="728310" y="175260"/>
                </a:cubicBezTo>
                <a:cubicBezTo>
                  <a:pt x="654015" y="64770"/>
                  <a:pt x="530190" y="0"/>
                  <a:pt x="398745" y="0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BC77144-710C-7857-93DF-6FF0C354D83D}"/>
              </a:ext>
            </a:extLst>
          </p:cNvPr>
          <p:cNvSpPr/>
          <p:nvPr/>
        </p:nvSpPr>
        <p:spPr>
          <a:xfrm>
            <a:off x="14885504" y="9090306"/>
            <a:ext cx="2486878" cy="564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Zealand  25</a:t>
            </a:r>
          </a:p>
        </p:txBody>
      </p:sp>
      <p:sp>
        <p:nvSpPr>
          <p:cNvPr id="39" name="Graphic 2" descr="Marker with solid fill">
            <a:extLst>
              <a:ext uri="{FF2B5EF4-FFF2-40B4-BE49-F238E27FC236}">
                <a16:creationId xmlns:a16="http://schemas.microsoft.com/office/drawing/2014/main" id="{6858EA1F-B931-59AD-C30B-20451F624E44}"/>
              </a:ext>
            </a:extLst>
          </p:cNvPr>
          <p:cNvSpPr/>
          <p:nvPr/>
        </p:nvSpPr>
        <p:spPr>
          <a:xfrm>
            <a:off x="16916394" y="8426344"/>
            <a:ext cx="817514" cy="1327925"/>
          </a:xfrm>
          <a:custGeom>
            <a:avLst/>
            <a:gdLst>
              <a:gd name="connsiteX0" fmla="*/ 398745 w 797490"/>
              <a:gd name="connsiteY0" fmla="*/ 571500 h 1295400"/>
              <a:gd name="connsiteX1" fmla="*/ 227295 w 797490"/>
              <a:gd name="connsiteY1" fmla="*/ 400050 h 1295400"/>
              <a:gd name="connsiteX2" fmla="*/ 398745 w 797490"/>
              <a:gd name="connsiteY2" fmla="*/ 228600 h 1295400"/>
              <a:gd name="connsiteX3" fmla="*/ 570195 w 797490"/>
              <a:gd name="connsiteY3" fmla="*/ 400050 h 1295400"/>
              <a:gd name="connsiteX4" fmla="*/ 398745 w 797490"/>
              <a:gd name="connsiteY4" fmla="*/ 571500 h 1295400"/>
              <a:gd name="connsiteX5" fmla="*/ 398745 w 797490"/>
              <a:gd name="connsiteY5" fmla="*/ 0 h 1295400"/>
              <a:gd name="connsiteX6" fmla="*/ 69180 w 797490"/>
              <a:gd name="connsiteY6" fmla="*/ 175260 h 1295400"/>
              <a:gd name="connsiteX7" fmla="*/ 27270 w 797490"/>
              <a:gd name="connsiteY7" fmla="*/ 546735 h 1295400"/>
              <a:gd name="connsiteX8" fmla="*/ 208245 w 797490"/>
              <a:gd name="connsiteY8" fmla="*/ 946785 h 1295400"/>
              <a:gd name="connsiteX9" fmla="*/ 364455 w 797490"/>
              <a:gd name="connsiteY9" fmla="*/ 1274445 h 1295400"/>
              <a:gd name="connsiteX10" fmla="*/ 398745 w 797490"/>
              <a:gd name="connsiteY10" fmla="*/ 1295400 h 1295400"/>
              <a:gd name="connsiteX11" fmla="*/ 433035 w 797490"/>
              <a:gd name="connsiteY11" fmla="*/ 1274445 h 1295400"/>
              <a:gd name="connsiteX12" fmla="*/ 589245 w 797490"/>
              <a:gd name="connsiteY12" fmla="*/ 946785 h 1295400"/>
              <a:gd name="connsiteX13" fmla="*/ 770220 w 797490"/>
              <a:gd name="connsiteY13" fmla="*/ 546735 h 1295400"/>
              <a:gd name="connsiteX14" fmla="*/ 728310 w 797490"/>
              <a:gd name="connsiteY14" fmla="*/ 175260 h 1295400"/>
              <a:gd name="connsiteX15" fmla="*/ 398745 w 797490"/>
              <a:gd name="connsiteY1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7490" h="1295400">
                <a:moveTo>
                  <a:pt x="398745" y="571500"/>
                </a:moveTo>
                <a:cubicBezTo>
                  <a:pt x="303495" y="571500"/>
                  <a:pt x="227295" y="495300"/>
                  <a:pt x="227295" y="400050"/>
                </a:cubicBezTo>
                <a:cubicBezTo>
                  <a:pt x="227295" y="304800"/>
                  <a:pt x="303495" y="228600"/>
                  <a:pt x="398745" y="228600"/>
                </a:cubicBezTo>
                <a:cubicBezTo>
                  <a:pt x="493995" y="228600"/>
                  <a:pt x="570195" y="304800"/>
                  <a:pt x="570195" y="400050"/>
                </a:cubicBezTo>
                <a:cubicBezTo>
                  <a:pt x="570195" y="495300"/>
                  <a:pt x="493995" y="571500"/>
                  <a:pt x="398745" y="571500"/>
                </a:cubicBezTo>
                <a:close/>
                <a:moveTo>
                  <a:pt x="398745" y="0"/>
                </a:moveTo>
                <a:cubicBezTo>
                  <a:pt x="267300" y="0"/>
                  <a:pt x="143475" y="64770"/>
                  <a:pt x="69180" y="175260"/>
                </a:cubicBezTo>
                <a:cubicBezTo>
                  <a:pt x="-5115" y="283845"/>
                  <a:pt x="-20355" y="422910"/>
                  <a:pt x="27270" y="546735"/>
                </a:cubicBezTo>
                <a:lnTo>
                  <a:pt x="208245" y="946785"/>
                </a:lnTo>
                <a:lnTo>
                  <a:pt x="364455" y="1274445"/>
                </a:lnTo>
                <a:cubicBezTo>
                  <a:pt x="370170" y="1287780"/>
                  <a:pt x="383505" y="1295400"/>
                  <a:pt x="398745" y="1295400"/>
                </a:cubicBezTo>
                <a:cubicBezTo>
                  <a:pt x="413985" y="1295400"/>
                  <a:pt x="427320" y="1287780"/>
                  <a:pt x="433035" y="1274445"/>
                </a:cubicBezTo>
                <a:lnTo>
                  <a:pt x="589245" y="946785"/>
                </a:lnTo>
                <a:lnTo>
                  <a:pt x="770220" y="546735"/>
                </a:lnTo>
                <a:cubicBezTo>
                  <a:pt x="817845" y="422910"/>
                  <a:pt x="802605" y="283845"/>
                  <a:pt x="728310" y="175260"/>
                </a:cubicBezTo>
                <a:cubicBezTo>
                  <a:pt x="654015" y="64770"/>
                  <a:pt x="530190" y="0"/>
                  <a:pt x="398745" y="0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62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04BA1-2516-CC14-8E13-1964DBB6C011}"/>
              </a:ext>
            </a:extLst>
          </p:cNvPr>
          <p:cNvSpPr txBox="1">
            <a:spLocks/>
          </p:cNvSpPr>
          <p:nvPr/>
        </p:nvSpPr>
        <p:spPr>
          <a:xfrm>
            <a:off x="9024267" y="1943100"/>
            <a:ext cx="8527518" cy="59994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Exclusions</a:t>
            </a:r>
            <a:r>
              <a:rPr lang="en-US" sz="7200" dirty="0">
                <a:solidFill>
                  <a:srgbClr val="000000"/>
                </a:solidFill>
                <a:latin typeface="Arial Bold"/>
              </a:rPr>
              <a:t>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Uncontrolled bleeding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eceiving only palliative treatment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Scheduled for cardiac surgery during the current admission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Declined blood transfusion</a:t>
            </a:r>
            <a:endParaRPr lang="en-US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A0C520-03F4-4935-B52C-19074EB5E6D5}"/>
              </a:ext>
            </a:extLst>
          </p:cNvPr>
          <p:cNvSpPr txBox="1">
            <a:spLocks/>
          </p:cNvSpPr>
          <p:nvPr/>
        </p:nvSpPr>
        <p:spPr>
          <a:xfrm>
            <a:off x="914400" y="1943101"/>
            <a:ext cx="7756071" cy="59994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Inclusions</a:t>
            </a:r>
            <a:endParaRPr lang="en-US" sz="66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18 years or older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STEMI or NSTEMI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Types 1, 2, 4b, and 4c MI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Hemoglobin concentration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4400" dirty="0"/>
              <a:t>   &lt; 10 g/dL 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5658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8C72F99-E822-4EB7-A0A1-39EAD241983C}"/>
              </a:ext>
            </a:extLst>
          </p:cNvPr>
          <p:cNvSpPr txBox="1"/>
          <p:nvPr/>
        </p:nvSpPr>
        <p:spPr>
          <a:xfrm>
            <a:off x="2922364" y="313780"/>
            <a:ext cx="12443272" cy="1076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8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Transfusion Strategies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0AC593-E1F6-44C5-AD60-450782530869}"/>
              </a:ext>
            </a:extLst>
          </p:cNvPr>
          <p:cNvSpPr txBox="1">
            <a:spLocks/>
          </p:cNvSpPr>
          <p:nvPr/>
        </p:nvSpPr>
        <p:spPr>
          <a:xfrm>
            <a:off x="1219200" y="2095500"/>
            <a:ext cx="16230600" cy="69634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estrictive strategy: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transfusion permitted, but not required, when hemoglobin concentration &lt; 8 g/dL (and strongly recommended when &lt; 7 g/dL) or when anginal symptoms not controlled with medications.  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sz="4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Liberal </a:t>
            </a:r>
            <a:r>
              <a:rPr lang="en-US" sz="4400" u="sng" dirty="0"/>
              <a:t>strategy:</a:t>
            </a:r>
            <a:r>
              <a:rPr lang="en-US" sz="4400" dirty="0"/>
              <a:t> 1 unit of packed red blood cells administered following randomization and red blood cells transfused to maintain hemoglobin concentration ≥ 10 g/dL through hospital discharge or 30 days.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99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64133" y="316101"/>
            <a:ext cx="4359733" cy="1044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6800" b="1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Outcomes</a:t>
            </a:r>
          </a:p>
        </p:txBody>
      </p:sp>
      <p:sp>
        <p:nvSpPr>
          <p:cNvPr id="5" name="Freeform 5"/>
          <p:cNvSpPr/>
          <p:nvPr/>
        </p:nvSpPr>
        <p:spPr>
          <a:xfrm>
            <a:off x="424534" y="313780"/>
            <a:ext cx="1789086" cy="524420"/>
          </a:xfrm>
          <a:custGeom>
            <a:avLst/>
            <a:gdLst/>
            <a:ahLst/>
            <a:cxnLst/>
            <a:rect l="l" t="t" r="r" b="b"/>
            <a:pathLst>
              <a:path w="1789086" h="524420">
                <a:moveTo>
                  <a:pt x="0" y="0"/>
                </a:moveTo>
                <a:lnTo>
                  <a:pt x="1789086" y="0"/>
                </a:lnTo>
                <a:lnTo>
                  <a:pt x="1789086" y="524420"/>
                </a:lnTo>
                <a:lnTo>
                  <a:pt x="0" y="524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9737" b="-37528"/>
            </a:stretch>
          </a:blipFill>
        </p:spPr>
      </p:sp>
      <p:sp>
        <p:nvSpPr>
          <p:cNvPr id="6" name="Freeform 6"/>
          <p:cNvSpPr/>
          <p:nvPr/>
        </p:nvSpPr>
        <p:spPr>
          <a:xfrm rot="8726229">
            <a:off x="12800920" y="3284059"/>
            <a:ext cx="5815690" cy="7121254"/>
          </a:xfrm>
          <a:custGeom>
            <a:avLst/>
            <a:gdLst/>
            <a:ahLst/>
            <a:cxnLst/>
            <a:rect l="l" t="t" r="r" b="b"/>
            <a:pathLst>
              <a:path w="5815690" h="7121254">
                <a:moveTo>
                  <a:pt x="0" y="0"/>
                </a:moveTo>
                <a:lnTo>
                  <a:pt x="5815690" y="0"/>
                </a:lnTo>
                <a:lnTo>
                  <a:pt x="5815690" y="7121253"/>
                </a:lnTo>
                <a:lnTo>
                  <a:pt x="0" y="712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04BA1-2516-CC14-8E13-1964DBB6C011}"/>
              </a:ext>
            </a:extLst>
          </p:cNvPr>
          <p:cNvSpPr txBox="1">
            <a:spLocks/>
          </p:cNvSpPr>
          <p:nvPr/>
        </p:nvSpPr>
        <p:spPr>
          <a:xfrm>
            <a:off x="838200" y="1618616"/>
            <a:ext cx="16992600" cy="79444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rimary outcome: composite of all-cause death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up to 30 days following randomization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adjudicated by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blinded committee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Prespecified secondary outcomes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30-day death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30-day 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Composite of death, MI, ischemia driven unscheduled coronary revascularization, or hospital readmission for ischemic cardiac diagnosis within 30 days. </a:t>
            </a:r>
          </a:p>
          <a:p>
            <a:pPr>
              <a:spcBef>
                <a:spcPts val="3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Cause of death was classified as cardiac, non-cardiac, or undetermined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32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T-presentation-002[55]" id="{230259A6-20EE-AE46-B176-5D72E55B5DE4}" vid="{2899DD77-EC26-C64A-B775-82791A5C67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25748</TotalTime>
  <Words>924</Words>
  <Application>Microsoft Office PowerPoint</Application>
  <PresentationFormat>Custom</PresentationFormat>
  <Paragraphs>160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Wingdings</vt:lpstr>
      <vt:lpstr>Cambria Math</vt:lpstr>
      <vt:lpstr>Arial Bold</vt:lpstr>
      <vt:lpstr>DengXian</vt:lpstr>
      <vt:lpstr>Calibri</vt:lpstr>
      <vt:lpstr>Arial</vt:lpstr>
      <vt:lpstr>Times New Roman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Carson</dc:creator>
  <cp:lastModifiedBy>Smith, Sydney (BIDMC - Cardiology)</cp:lastModifiedBy>
  <cp:revision>124</cp:revision>
  <dcterms:created xsi:type="dcterms:W3CDTF">2023-06-18T11:23:32Z</dcterms:created>
  <dcterms:modified xsi:type="dcterms:W3CDTF">2023-11-03T18:46:59Z</dcterms:modified>
  <dc:identifier>DAFkrbfEC-0</dc:identifier>
</cp:coreProperties>
</file>