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embeddedFontLst>
    <p:embeddedFont>
      <p:font typeface="Arimo" panose="020B060402020202020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hY7tw22yDKDQeZZ9/+7t95/nQT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A630C0-F305-4B97-AD1E-022F8A9A936D}">
  <a:tblStyle styleId="{21A630C0-F305-4B97-AD1E-022F8A9A936D}"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6E6E6"/>
          </a:solidFill>
        </a:fill>
      </a:tcStyle>
    </a:band1H>
    <a:band2H>
      <a:tcTxStyle/>
      <a:tcStyle>
        <a:tcBdr/>
      </a:tcStyle>
    </a:band2H>
    <a:band1V>
      <a:tcTxStyle/>
      <a:tcStyle>
        <a:tcBdr/>
        <a:fill>
          <a:solidFill>
            <a:srgbClr val="E6E6E6"/>
          </a:solidFill>
        </a:fill>
      </a:tcStyle>
    </a:band1V>
    <a:band2V>
      <a:tcTxStyle/>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Calibri"/>
          <a:ea typeface="Calibri"/>
          <a:cs typeface="Calibri"/>
        </a:font>
        <a:schemeClr val="dk1"/>
      </a:tcTxStyle>
      <a:tcStyle>
        <a:tcBdr/>
      </a:tcStyle>
    </a:seCell>
    <a:swCell>
      <a:tcTxStyle b="on" i="off">
        <a:font>
          <a:latin typeface="Calibri"/>
          <a:ea typeface="Calibri"/>
          <a:cs typeface="Calibri"/>
        </a:font>
        <a:schemeClr val="dk1"/>
      </a:tcTxStyle>
      <a:tcStyle>
        <a:tcBdr/>
      </a:tcStyle>
    </a:swCell>
    <a:firstRow>
      <a:tcTxStyle b="on" i="off">
        <a:font>
          <a:latin typeface="Calibri"/>
          <a:ea typeface="Calibri"/>
          <a:cs typeface="Calibri"/>
        </a:font>
        <a:schemeClr val="lt1"/>
      </a:tcTxStyle>
      <a:tcStyle>
        <a:tcBdr>
          <a:bottom>
            <a:ln w="25400" cap="flat" cmpd="sng">
              <a:solidFill>
                <a:schemeClr val="dk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 styleId="{5A26A8E9-1E89-4202-B1A2-935F6F2AD29B}"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3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a:solidFill>
                  <a:schemeClr val="tx1"/>
                </a:solidFill>
              </a:rPr>
              <a:t>Impact</a:t>
            </a:r>
            <a:r>
              <a:rPr lang="en-US" sz="1600" baseline="0">
                <a:solidFill>
                  <a:schemeClr val="tx1"/>
                </a:solidFill>
              </a:rPr>
              <a:t> of Aspirin Avoidance on Days </a:t>
            </a:r>
          </a:p>
          <a:p>
            <a:pPr>
              <a:defRPr sz="1600">
                <a:solidFill>
                  <a:schemeClr val="tx1"/>
                </a:solidFill>
              </a:defRPr>
            </a:pPr>
            <a:r>
              <a:rPr lang="en-US" sz="1600" baseline="0">
                <a:solidFill>
                  <a:schemeClr val="tx1"/>
                </a:solidFill>
              </a:rPr>
              <a:t>Hospitalized due to Bleeding Events</a:t>
            </a:r>
            <a:endParaRPr lang="en-US" sz="160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1-04CE-4294-B2D8-8469D7C47BF7}"/>
              </c:ext>
            </c:extLst>
          </c:dPt>
          <c:dPt>
            <c:idx val="1"/>
            <c:invertIfNegative val="0"/>
            <c:bubble3D val="0"/>
            <c:spPr>
              <a:solidFill>
                <a:srgbClr val="ED9741"/>
              </a:solidFill>
              <a:ln>
                <a:noFill/>
              </a:ln>
              <a:effectLst/>
            </c:spPr>
            <c:extLst>
              <c:ext xmlns:c16="http://schemas.microsoft.com/office/drawing/2014/chart" uri="{C3380CC4-5D6E-409C-BE32-E72D297353CC}">
                <c16:uniqueId val="{00000003-04CE-4294-B2D8-8469D7C47BF7}"/>
              </c:ext>
            </c:extLst>
          </c:dPt>
          <c:cat>
            <c:strRef>
              <c:f>Sheet1!$A$4:$A$5</c:f>
              <c:strCache>
                <c:ptCount val="2"/>
                <c:pt idx="0">
                  <c:v>Placebo (n=244)</c:v>
                </c:pt>
                <c:pt idx="1">
                  <c:v>Aspirin (n=247)</c:v>
                </c:pt>
              </c:strCache>
            </c:strRef>
          </c:cat>
          <c:val>
            <c:numRef>
              <c:f>Sheet1!$B$4:$B$5</c:f>
              <c:numCache>
                <c:formatCode>General</c:formatCode>
                <c:ptCount val="2"/>
                <c:pt idx="0">
                  <c:v>331</c:v>
                </c:pt>
                <c:pt idx="1">
                  <c:v>624</c:v>
                </c:pt>
              </c:numCache>
            </c:numRef>
          </c:val>
          <c:extLst>
            <c:ext xmlns:c16="http://schemas.microsoft.com/office/drawing/2014/chart" uri="{C3380CC4-5D6E-409C-BE32-E72D297353CC}">
              <c16:uniqueId val="{00000004-04CE-4294-B2D8-8469D7C47BF7}"/>
            </c:ext>
          </c:extLst>
        </c:ser>
        <c:dLbls>
          <c:showLegendKey val="0"/>
          <c:showVal val="0"/>
          <c:showCatName val="0"/>
          <c:showSerName val="0"/>
          <c:showPercent val="0"/>
          <c:showBubbleSize val="0"/>
        </c:dLbls>
        <c:gapWidth val="219"/>
        <c:overlap val="-27"/>
        <c:axId val="972322488"/>
        <c:axId val="972326096"/>
      </c:barChart>
      <c:catAx>
        <c:axId val="972322488"/>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72326096"/>
        <c:crosses val="autoZero"/>
        <c:auto val="1"/>
        <c:lblAlgn val="ctr"/>
        <c:lblOffset val="100"/>
        <c:noMultiLvlLbl val="0"/>
      </c:catAx>
      <c:valAx>
        <c:axId val="97232609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solidFill>
                      <a:schemeClr val="tx1"/>
                    </a:solidFill>
                  </a:rPr>
                  <a:t>Days Hospitalized due to Bleeding</a:t>
                </a:r>
              </a:p>
            </c:rich>
          </c:tx>
          <c:layout>
            <c:manualLayout>
              <c:xMode val="edge"/>
              <c:yMode val="edge"/>
              <c:x val="2.3584905660377358E-3"/>
              <c:y val="0.2096702755905511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72322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a:solidFill>
                  <a:schemeClr val="tx1"/>
                </a:solidFill>
              </a:rPr>
              <a:t>Impact of Aspirin Avoidance on </a:t>
            </a:r>
          </a:p>
          <a:p>
            <a:pPr>
              <a:defRPr sz="1600">
                <a:solidFill>
                  <a:schemeClr val="tx1"/>
                </a:solidFill>
              </a:defRPr>
            </a:pPr>
            <a:r>
              <a:rPr lang="en-US" sz="1600">
                <a:solidFill>
                  <a:schemeClr val="tx1"/>
                </a:solidFill>
              </a:rPr>
              <a:t>Cost of Bleeding</a:t>
            </a:r>
            <a:r>
              <a:rPr lang="en-US" sz="1600" baseline="0">
                <a:solidFill>
                  <a:schemeClr val="tx1"/>
                </a:solidFill>
              </a:rPr>
              <a:t> Hospitalizations</a:t>
            </a:r>
            <a:endParaRPr lang="en-US" sz="160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1-01D6-4AF7-8506-82CC38E3EFA4}"/>
              </c:ext>
            </c:extLst>
          </c:dPt>
          <c:dPt>
            <c:idx val="1"/>
            <c:invertIfNegative val="0"/>
            <c:bubble3D val="0"/>
            <c:spPr>
              <a:solidFill>
                <a:srgbClr val="ED9741"/>
              </a:solidFill>
              <a:ln>
                <a:noFill/>
              </a:ln>
              <a:effectLst/>
            </c:spPr>
            <c:extLst>
              <c:ext xmlns:c16="http://schemas.microsoft.com/office/drawing/2014/chart" uri="{C3380CC4-5D6E-409C-BE32-E72D297353CC}">
                <c16:uniqueId val="{00000003-01D6-4AF7-8506-82CC38E3EFA4}"/>
              </c:ext>
            </c:extLst>
          </c:dPt>
          <c:cat>
            <c:strRef>
              <c:f>Sheet1!$A$4:$A$5</c:f>
              <c:strCache>
                <c:ptCount val="2"/>
                <c:pt idx="0">
                  <c:v>Placebo (n=244)</c:v>
                </c:pt>
                <c:pt idx="1">
                  <c:v>Aspirin (n=247)</c:v>
                </c:pt>
              </c:strCache>
            </c:strRef>
          </c:cat>
          <c:val>
            <c:numRef>
              <c:f>Sheet1!$D$2:$D$3</c:f>
              <c:numCache>
                <c:formatCode>"$"#,##0_);[Red]\("$"#,##0\)</c:formatCode>
                <c:ptCount val="2"/>
                <c:pt idx="0">
                  <c:v>546947</c:v>
                </c:pt>
                <c:pt idx="1">
                  <c:v>927040</c:v>
                </c:pt>
              </c:numCache>
            </c:numRef>
          </c:val>
          <c:extLst>
            <c:ext xmlns:c16="http://schemas.microsoft.com/office/drawing/2014/chart" uri="{C3380CC4-5D6E-409C-BE32-E72D297353CC}">
              <c16:uniqueId val="{00000004-01D6-4AF7-8506-82CC38E3EFA4}"/>
            </c:ext>
          </c:extLst>
        </c:ser>
        <c:dLbls>
          <c:showLegendKey val="0"/>
          <c:showVal val="0"/>
          <c:showCatName val="0"/>
          <c:showSerName val="0"/>
          <c:showPercent val="0"/>
          <c:showBubbleSize val="0"/>
        </c:dLbls>
        <c:gapWidth val="203"/>
        <c:overlap val="-8"/>
        <c:axId val="972322488"/>
        <c:axId val="972326096"/>
      </c:barChart>
      <c:catAx>
        <c:axId val="972322488"/>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72326096"/>
        <c:crosses val="autoZero"/>
        <c:auto val="1"/>
        <c:lblAlgn val="ctr"/>
        <c:lblOffset val="100"/>
        <c:noMultiLvlLbl val="0"/>
      </c:catAx>
      <c:valAx>
        <c:axId val="97232609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solidFill>
                      <a:schemeClr val="tx1"/>
                    </a:solidFill>
                  </a:rPr>
                  <a:t>Cumulative Cost of Bleeding</a:t>
                </a:r>
                <a:r>
                  <a:rPr lang="en-US" sz="1400" baseline="0">
                    <a:solidFill>
                      <a:schemeClr val="tx1"/>
                    </a:solidFill>
                  </a:rPr>
                  <a:t> Hospitalizations</a:t>
                </a:r>
                <a:endParaRPr lang="en-US" sz="1400">
                  <a:solidFill>
                    <a:schemeClr val="tx1"/>
                  </a:solidFill>
                </a:endParaRPr>
              </a:p>
            </c:rich>
          </c:tx>
          <c:layout>
            <c:manualLayout>
              <c:xMode val="edge"/>
              <c:yMode val="edge"/>
              <c:x val="1.9189768680182108E-2"/>
              <c:y val="0.2611343503937007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quot;$&quot;#,##0_);[Red]\(&quot;$&quot;#,##0\)"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72322488"/>
        <c:crosses val="autoZero"/>
        <c:crossBetween val="between"/>
        <c:majorUnit val="25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Simplify into non colored table. Make black and white table with row delineations</a:t>
            </a:r>
            <a:endParaRPr/>
          </a:p>
        </p:txBody>
      </p:sp>
      <p:sp>
        <p:nvSpPr>
          <p:cNvPr id="243" name="Google Shape;24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Increase font in table. Increase table size. Fix numbers in the graph. Fix pixelation. Remove arrow. Label NIM. Change font of the axis titles in KM Curve (and follow through to other KMs)</a:t>
            </a:r>
            <a:endParaRPr/>
          </a:p>
        </p:txBody>
      </p:sp>
      <p:sp>
        <p:nvSpPr>
          <p:cNvPr id="254" name="Google Shape;25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blood transfusion man</a:t>
            </a:r>
            <a:endParaRPr/>
          </a:p>
        </p:txBody>
      </p:sp>
      <p:sp>
        <p:nvSpPr>
          <p:cNvPr id="393" name="Google Shape;39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Move to earlier change TTR to text and don’t use butterfly plot. Everywhere should say exclusion. </a:t>
            </a:r>
            <a:endParaRPr/>
          </a:p>
        </p:txBody>
      </p:sp>
      <p:sp>
        <p:nvSpPr>
          <p:cNvPr id="507" name="Google Shape;50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Due to the technological advances conferred by the HM3 pump, a new…. Has been established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7" name="Google Shape;11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5"/>
            <a:ext cx="6172200" cy="4873625"/>
          </a:xfrm>
          <a:prstGeom prst="rect">
            <a:avLst/>
          </a:prstGeom>
          <a:noFill/>
          <a:ln>
            <a:noFill/>
          </a:ln>
        </p:spPr>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61115" y="106319"/>
            <a:ext cx="11869765" cy="2229092"/>
          </a:xfrm>
          <a:prstGeom prst="rect">
            <a:avLst/>
          </a:prstGeom>
          <a:noFill/>
          <a:ln>
            <a:noFill/>
          </a:ln>
        </p:spPr>
        <p:txBody>
          <a:bodyPr spcFirstLastPara="1" wrap="square" lIns="91425" tIns="45700" rIns="91425" bIns="45700" anchor="b" anchorCtr="0">
            <a:normAutofit/>
          </a:bodyPr>
          <a:lstStyle/>
          <a:p>
            <a:pPr marL="0" lvl="0" indent="0" algn="ctr" rtl="0">
              <a:lnSpc>
                <a:spcPct val="156250"/>
              </a:lnSpc>
              <a:spcBef>
                <a:spcPts val="0"/>
              </a:spcBef>
              <a:spcAft>
                <a:spcPts val="0"/>
              </a:spcAft>
              <a:buClr>
                <a:srgbClr val="002060"/>
              </a:buClr>
              <a:buSzPts val="3200"/>
              <a:buFont typeface="Arial"/>
              <a:buNone/>
            </a:pPr>
            <a:r>
              <a:rPr lang="en-US" sz="3200" b="1">
                <a:solidFill>
                  <a:srgbClr val="002060"/>
                </a:solidFill>
                <a:latin typeface="Arial"/>
                <a:ea typeface="Arial"/>
                <a:cs typeface="Arial"/>
                <a:sym typeface="Arial"/>
              </a:rPr>
              <a:t>Aspirin and Hemocompatibility Events with a Left Ventricular Assist Device in Advanced Heart Failure</a:t>
            </a:r>
            <a:br>
              <a:rPr lang="en-US" sz="3200" b="1">
                <a:solidFill>
                  <a:srgbClr val="002060"/>
                </a:solidFill>
                <a:latin typeface="Arial"/>
                <a:ea typeface="Arial"/>
                <a:cs typeface="Arial"/>
                <a:sym typeface="Arial"/>
              </a:rPr>
            </a:br>
            <a:r>
              <a:rPr lang="en-US" sz="3200" b="1">
                <a:solidFill>
                  <a:srgbClr val="002060"/>
                </a:solidFill>
                <a:latin typeface="Arial"/>
                <a:ea typeface="Arial"/>
                <a:cs typeface="Arial"/>
                <a:sym typeface="Arial"/>
              </a:rPr>
              <a:t>The </a:t>
            </a:r>
            <a:r>
              <a:rPr lang="en-US" sz="3200" b="1" i="1" u="sng">
                <a:solidFill>
                  <a:srgbClr val="002060"/>
                </a:solidFill>
                <a:latin typeface="Arial"/>
                <a:ea typeface="Arial"/>
                <a:cs typeface="Arial"/>
                <a:sym typeface="Arial"/>
              </a:rPr>
              <a:t>ARIES-HM3</a:t>
            </a:r>
            <a:r>
              <a:rPr lang="en-US" sz="3200" b="1">
                <a:solidFill>
                  <a:srgbClr val="002060"/>
                </a:solidFill>
                <a:latin typeface="Arial"/>
                <a:ea typeface="Arial"/>
                <a:cs typeface="Arial"/>
                <a:sym typeface="Arial"/>
              </a:rPr>
              <a:t> Clinical Trial</a:t>
            </a:r>
            <a:endParaRPr sz="3200">
              <a:solidFill>
                <a:srgbClr val="002060"/>
              </a:solidFill>
              <a:latin typeface="Arial"/>
              <a:ea typeface="Arial"/>
              <a:cs typeface="Arial"/>
              <a:sym typeface="Arial"/>
            </a:endParaRPr>
          </a:p>
        </p:txBody>
      </p:sp>
      <p:sp>
        <p:nvSpPr>
          <p:cNvPr id="89" name="Google Shape;89;p1"/>
          <p:cNvSpPr txBox="1">
            <a:spLocks noGrp="1"/>
          </p:cNvSpPr>
          <p:nvPr>
            <p:ph type="subTitle" idx="1"/>
          </p:nvPr>
        </p:nvSpPr>
        <p:spPr>
          <a:xfrm>
            <a:off x="226539" y="2707333"/>
            <a:ext cx="11738919" cy="1655762"/>
          </a:xfrm>
          <a:prstGeom prst="rect">
            <a:avLst/>
          </a:prstGeom>
          <a:noFill/>
          <a:ln>
            <a:noFill/>
          </a:ln>
        </p:spPr>
        <p:txBody>
          <a:bodyPr spcFirstLastPara="1" wrap="square" lIns="91425" tIns="45700" rIns="91425" bIns="45700" anchor="t" anchorCtr="0">
            <a:noAutofit/>
          </a:bodyPr>
          <a:lstStyle/>
          <a:p>
            <a:pPr marL="0" lvl="0" indent="0" algn="ctr" rtl="0">
              <a:lnSpc>
                <a:spcPct val="114000"/>
              </a:lnSpc>
              <a:spcBef>
                <a:spcPts val="0"/>
              </a:spcBef>
              <a:spcAft>
                <a:spcPts val="0"/>
              </a:spcAft>
              <a:buClr>
                <a:schemeClr val="dk1"/>
              </a:buClr>
              <a:buSzPts val="1600"/>
              <a:buNone/>
            </a:pPr>
            <a:r>
              <a:rPr lang="en-US" sz="1600">
                <a:latin typeface="Arial"/>
                <a:ea typeface="Arial"/>
                <a:cs typeface="Arial"/>
                <a:sym typeface="Arial"/>
              </a:rPr>
              <a:t>Mandeep R. Mehra, Ivan Netuka, Nir Uriel, Jason N. Katz, Francis D. Pagani, Ulrich P. Jorde, Finn Gustafsson, </a:t>
            </a:r>
            <a:endParaRPr/>
          </a:p>
          <a:p>
            <a:pPr marL="0" lvl="0" indent="0" algn="ctr" rtl="0">
              <a:lnSpc>
                <a:spcPct val="114000"/>
              </a:lnSpc>
              <a:spcBef>
                <a:spcPts val="0"/>
              </a:spcBef>
              <a:spcAft>
                <a:spcPts val="0"/>
              </a:spcAft>
              <a:buClr>
                <a:schemeClr val="dk1"/>
              </a:buClr>
              <a:buSzPts val="1600"/>
              <a:buNone/>
            </a:pPr>
            <a:r>
              <a:rPr lang="en-US" sz="1600">
                <a:latin typeface="Arial"/>
                <a:ea typeface="Arial"/>
                <a:cs typeface="Arial"/>
                <a:sym typeface="Arial"/>
              </a:rPr>
              <a:t>Jean M. Connors, Peter Ivak, Jennifer Cowger, John Ransom, Aditya Bansal, Koji Takeda, Richa Agarwal, Mirnela Byku, </a:t>
            </a:r>
            <a:endParaRPr/>
          </a:p>
          <a:p>
            <a:pPr marL="0" lvl="0" indent="0" algn="ctr" rtl="0">
              <a:lnSpc>
                <a:spcPct val="114000"/>
              </a:lnSpc>
              <a:spcBef>
                <a:spcPts val="0"/>
              </a:spcBef>
              <a:spcAft>
                <a:spcPts val="0"/>
              </a:spcAft>
              <a:buClr>
                <a:schemeClr val="dk1"/>
              </a:buClr>
              <a:buSzPts val="1600"/>
              <a:buNone/>
            </a:pPr>
            <a:r>
              <a:rPr lang="en-US" sz="1600">
                <a:latin typeface="Arial"/>
                <a:ea typeface="Arial"/>
                <a:cs typeface="Arial"/>
                <a:sym typeface="Arial"/>
              </a:rPr>
              <a:t>Michael M. Givertz, Abbas Bitar, Shelley Hall, Daniel Zimpfer, J David Vega, Manreet K. Kanwar, Omar Saeed, </a:t>
            </a:r>
            <a:endParaRPr/>
          </a:p>
          <a:p>
            <a:pPr marL="0" lvl="0" indent="0" algn="ctr" rtl="0">
              <a:lnSpc>
                <a:spcPct val="114000"/>
              </a:lnSpc>
              <a:spcBef>
                <a:spcPts val="0"/>
              </a:spcBef>
              <a:spcAft>
                <a:spcPts val="0"/>
              </a:spcAft>
              <a:buClr>
                <a:schemeClr val="dk1"/>
              </a:buClr>
              <a:buSzPts val="1600"/>
              <a:buNone/>
            </a:pPr>
            <a:r>
              <a:rPr lang="en-US" sz="1600">
                <a:latin typeface="Arial"/>
                <a:ea typeface="Arial"/>
                <a:cs typeface="Arial"/>
                <a:sym typeface="Arial"/>
              </a:rPr>
              <a:t>Daniel J. Goldstein, Rebecca Cogswell, Farooq H. Sheikh, Matthew Danter, Yuriy Pya, Anita Phancao, John Henderson, </a:t>
            </a:r>
            <a:endParaRPr/>
          </a:p>
          <a:p>
            <a:pPr marL="0" lvl="0" indent="0" algn="ctr" rtl="0">
              <a:lnSpc>
                <a:spcPct val="114000"/>
              </a:lnSpc>
              <a:spcBef>
                <a:spcPts val="0"/>
              </a:spcBef>
              <a:spcAft>
                <a:spcPts val="0"/>
              </a:spcAft>
              <a:buClr>
                <a:schemeClr val="dk1"/>
              </a:buClr>
              <a:buSzPts val="1600"/>
              <a:buNone/>
            </a:pPr>
            <a:r>
              <a:rPr lang="en-US" sz="1600">
                <a:latin typeface="Arial"/>
                <a:ea typeface="Arial"/>
                <a:cs typeface="Arial"/>
                <a:sym typeface="Arial"/>
              </a:rPr>
              <a:t>Daniel L. Crandall, Kartik Sundareswaran, Edward Soltesz and Jerry D. Estep</a:t>
            </a:r>
            <a:endParaRPr/>
          </a:p>
          <a:p>
            <a:pPr marL="0" lvl="0" indent="0" algn="ctr" rtl="0">
              <a:lnSpc>
                <a:spcPct val="114000"/>
              </a:lnSpc>
              <a:spcBef>
                <a:spcPts val="1000"/>
              </a:spcBef>
              <a:spcAft>
                <a:spcPts val="0"/>
              </a:spcAft>
              <a:buClr>
                <a:schemeClr val="dk1"/>
              </a:buClr>
              <a:buSzPts val="1800"/>
              <a:buNone/>
            </a:pPr>
            <a:r>
              <a:rPr lang="en-US" sz="1800" i="1" u="sng">
                <a:latin typeface="Arial"/>
                <a:ea typeface="Arial"/>
                <a:cs typeface="Arial"/>
                <a:sym typeface="Arial"/>
              </a:rPr>
              <a:t>On Behalf of the ARIES Investigators</a:t>
            </a:r>
            <a:endParaRPr/>
          </a:p>
          <a:p>
            <a:pPr marL="0" lvl="0" indent="0" algn="ctr" rtl="0">
              <a:lnSpc>
                <a:spcPct val="114000"/>
              </a:lnSpc>
              <a:spcBef>
                <a:spcPts val="1000"/>
              </a:spcBef>
              <a:spcAft>
                <a:spcPts val="0"/>
              </a:spcAft>
              <a:buClr>
                <a:schemeClr val="dk1"/>
              </a:buClr>
              <a:buSzPts val="1600"/>
              <a:buNone/>
            </a:pPr>
            <a:endParaRPr sz="1600">
              <a:latin typeface="Arial"/>
              <a:ea typeface="Arial"/>
              <a:cs typeface="Arial"/>
              <a:sym typeface="Arial"/>
            </a:endParaRPr>
          </a:p>
        </p:txBody>
      </p:sp>
      <p:pic>
        <p:nvPicPr>
          <p:cNvPr id="90" name="Google Shape;90;p1" descr="HMS logo.jpg"/>
          <p:cNvPicPr preferRelativeResize="0"/>
          <p:nvPr/>
        </p:nvPicPr>
        <p:blipFill rotWithShape="1">
          <a:blip r:embed="rId3">
            <a:alphaModFix/>
          </a:blip>
          <a:srcRect/>
          <a:stretch/>
        </p:blipFill>
        <p:spPr>
          <a:xfrm>
            <a:off x="9544564" y="4732373"/>
            <a:ext cx="2100966" cy="1695120"/>
          </a:xfrm>
          <a:prstGeom prst="rect">
            <a:avLst/>
          </a:prstGeom>
          <a:noFill/>
          <a:ln>
            <a:noFill/>
          </a:ln>
        </p:spPr>
      </p:pic>
      <p:pic>
        <p:nvPicPr>
          <p:cNvPr id="91" name="Google Shape;91;p1"/>
          <p:cNvPicPr preferRelativeResize="0"/>
          <p:nvPr/>
        </p:nvPicPr>
        <p:blipFill rotWithShape="1">
          <a:blip r:embed="rId4">
            <a:alphaModFix/>
          </a:blip>
          <a:srcRect l="-1" r="57199"/>
          <a:stretch/>
        </p:blipFill>
        <p:spPr>
          <a:xfrm>
            <a:off x="4980314" y="5448787"/>
            <a:ext cx="2193660" cy="567395"/>
          </a:xfrm>
          <a:prstGeom prst="rect">
            <a:avLst/>
          </a:prstGeom>
          <a:noFill/>
          <a:ln>
            <a:noFill/>
          </a:ln>
        </p:spPr>
      </p:pic>
      <p:pic>
        <p:nvPicPr>
          <p:cNvPr id="92" name="Google Shape;92;p1" descr="A blue and white logo&#10;&#10;Description automatically generated"/>
          <p:cNvPicPr preferRelativeResize="0"/>
          <p:nvPr/>
        </p:nvPicPr>
        <p:blipFill rotWithShape="1">
          <a:blip r:embed="rId5">
            <a:alphaModFix/>
          </a:blip>
          <a:srcRect/>
          <a:stretch/>
        </p:blipFill>
        <p:spPr>
          <a:xfrm>
            <a:off x="428624" y="4575522"/>
            <a:ext cx="2100965" cy="210096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Arial"/>
              <a:buNone/>
            </a:pPr>
            <a:r>
              <a:rPr lang="en-US" b="1">
                <a:solidFill>
                  <a:srgbClr val="002060"/>
                </a:solidFill>
                <a:latin typeface="Arial"/>
                <a:ea typeface="Arial"/>
                <a:cs typeface="Arial"/>
                <a:sym typeface="Arial"/>
              </a:rPr>
              <a:t>Baseline Characteristics </a:t>
            </a:r>
            <a:endParaRPr/>
          </a:p>
        </p:txBody>
      </p:sp>
      <p:graphicFrame>
        <p:nvGraphicFramePr>
          <p:cNvPr id="246" name="Google Shape;246;p10"/>
          <p:cNvGraphicFramePr/>
          <p:nvPr/>
        </p:nvGraphicFramePr>
        <p:xfrm>
          <a:off x="2257424" y="1604587"/>
          <a:ext cx="3000000" cy="3000000"/>
        </p:xfrm>
        <a:graphic>
          <a:graphicData uri="http://schemas.openxmlformats.org/drawingml/2006/table">
            <a:tbl>
              <a:tblPr firstRow="1" firstCol="1" bandRow="1">
                <a:noFill/>
                <a:tableStyleId>{21A630C0-F305-4B97-AD1E-022F8A9A936D}</a:tableStyleId>
              </a:tblPr>
              <a:tblGrid>
                <a:gridCol w="4171725">
                  <a:extLst>
                    <a:ext uri="{9D8B030D-6E8A-4147-A177-3AD203B41FA5}">
                      <a16:colId xmlns:a16="http://schemas.microsoft.com/office/drawing/2014/main" val="20000"/>
                    </a:ext>
                  </a:extLst>
                </a:gridCol>
                <a:gridCol w="1827850">
                  <a:extLst>
                    <a:ext uri="{9D8B030D-6E8A-4147-A177-3AD203B41FA5}">
                      <a16:colId xmlns:a16="http://schemas.microsoft.com/office/drawing/2014/main" val="20001"/>
                    </a:ext>
                  </a:extLst>
                </a:gridCol>
                <a:gridCol w="1677575">
                  <a:extLst>
                    <a:ext uri="{9D8B030D-6E8A-4147-A177-3AD203B41FA5}">
                      <a16:colId xmlns:a16="http://schemas.microsoft.com/office/drawing/2014/main" val="20002"/>
                    </a:ext>
                  </a:extLst>
                </a:gridCol>
              </a:tblGrid>
              <a:tr h="532600">
                <a:tc>
                  <a:txBody>
                    <a:bodyPr/>
                    <a:lstStyle/>
                    <a:p>
                      <a:pPr marL="0" marR="0" lvl="0" indent="0" algn="l"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Characteristic</a:t>
                      </a:r>
                      <a:endParaRPr sz="1600" b="1"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Placebo</a:t>
                      </a:r>
                      <a:endParaRPr/>
                    </a:p>
                    <a:p>
                      <a:pPr marL="0" marR="0" lvl="0" indent="0" algn="ctr"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(N =296)</a:t>
                      </a:r>
                      <a:endParaRPr sz="1600" b="1"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Aspirin</a:t>
                      </a:r>
                      <a:endParaRPr/>
                    </a:p>
                    <a:p>
                      <a:pPr marL="0" marR="0" lvl="0" indent="0" algn="ctr"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 (N =293)</a:t>
                      </a:r>
                      <a:endParaRPr sz="1600" b="1" u="none" strike="noStrike" cap="none">
                        <a:solidFill>
                          <a:schemeClr val="dk1"/>
                        </a:solidFill>
                        <a:latin typeface="Calibri"/>
                        <a:ea typeface="Calibri"/>
                        <a:cs typeface="Calibri"/>
                        <a:sym typeface="Calibri"/>
                      </a:endParaRPr>
                    </a:p>
                  </a:txBody>
                  <a:tcPr marL="61450" marR="61450" marT="0" marB="0" anchor="ctr"/>
                </a:tc>
                <a:extLst>
                  <a:ext uri="{0D108BD9-81ED-4DB2-BD59-A6C34878D82A}">
                    <a16:rowId xmlns:a16="http://schemas.microsoft.com/office/drawing/2014/main" val="10000"/>
                  </a:ext>
                </a:extLst>
              </a:tr>
              <a:tr h="245850">
                <a:tc>
                  <a:txBody>
                    <a:bodyPr/>
                    <a:lstStyle/>
                    <a:p>
                      <a:pPr marL="0" marR="0" lvl="0" indent="0" algn="l"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Age – years, median (range)</a:t>
                      </a:r>
                      <a:endParaRPr sz="1600" b="1"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60 (20-79)</a:t>
                      </a:r>
                      <a:endParaRPr sz="1600"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59 (18-80)</a:t>
                      </a:r>
                      <a:endParaRPr sz="1600" u="none" strike="noStrike" cap="none">
                        <a:solidFill>
                          <a:schemeClr val="dk1"/>
                        </a:solidFill>
                        <a:latin typeface="Calibri"/>
                        <a:ea typeface="Calibri"/>
                        <a:cs typeface="Calibri"/>
                        <a:sym typeface="Calibri"/>
                      </a:endParaRPr>
                    </a:p>
                  </a:txBody>
                  <a:tcPr marL="61450" marR="61450" marT="0" marB="0" anchor="ctr"/>
                </a:tc>
                <a:extLst>
                  <a:ext uri="{0D108BD9-81ED-4DB2-BD59-A6C34878D82A}">
                    <a16:rowId xmlns:a16="http://schemas.microsoft.com/office/drawing/2014/main" val="10001"/>
                  </a:ext>
                </a:extLst>
              </a:tr>
              <a:tr h="245850">
                <a:tc>
                  <a:txBody>
                    <a:bodyPr/>
                    <a:lstStyle/>
                    <a:p>
                      <a:pPr marL="0" marR="0" lvl="0" indent="0" algn="l"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Female sex – no. (%)</a:t>
                      </a:r>
                      <a:endParaRPr sz="1600" b="1"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72 (24)</a:t>
                      </a:r>
                      <a:endParaRPr sz="1600"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61 (21)</a:t>
                      </a:r>
                      <a:endParaRPr sz="1600" u="none" strike="noStrike" cap="none">
                        <a:solidFill>
                          <a:schemeClr val="dk1"/>
                        </a:solidFill>
                        <a:latin typeface="Calibri"/>
                        <a:ea typeface="Calibri"/>
                        <a:cs typeface="Calibri"/>
                        <a:sym typeface="Calibri"/>
                      </a:endParaRPr>
                    </a:p>
                  </a:txBody>
                  <a:tcPr marL="61450" marR="61450" marT="0" marB="0" anchor="ctr"/>
                </a:tc>
                <a:extLst>
                  <a:ext uri="{0D108BD9-81ED-4DB2-BD59-A6C34878D82A}">
                    <a16:rowId xmlns:a16="http://schemas.microsoft.com/office/drawing/2014/main" val="10002"/>
                  </a:ext>
                </a:extLst>
              </a:tr>
              <a:tr h="245850">
                <a:tc>
                  <a:txBody>
                    <a:bodyPr/>
                    <a:lstStyle/>
                    <a:p>
                      <a:pPr marL="0" marR="0" lvl="0" indent="0" algn="l"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Race (white)  – no. (%)*</a:t>
                      </a:r>
                      <a:endParaRPr sz="1600" b="1"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179 (60.5)</a:t>
                      </a:r>
                      <a:endParaRPr sz="1600"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181 (61.8) </a:t>
                      </a:r>
                      <a:endParaRPr sz="1600" u="none" strike="noStrike" cap="none">
                        <a:solidFill>
                          <a:schemeClr val="dk1"/>
                        </a:solidFill>
                        <a:latin typeface="Calibri"/>
                        <a:ea typeface="Calibri"/>
                        <a:cs typeface="Calibri"/>
                        <a:sym typeface="Calibri"/>
                      </a:endParaRPr>
                    </a:p>
                  </a:txBody>
                  <a:tcPr marL="61450" marR="61450" marT="0" marB="0" anchor="ctr"/>
                </a:tc>
                <a:extLst>
                  <a:ext uri="{0D108BD9-81ED-4DB2-BD59-A6C34878D82A}">
                    <a16:rowId xmlns:a16="http://schemas.microsoft.com/office/drawing/2014/main" val="10003"/>
                  </a:ext>
                </a:extLst>
              </a:tr>
              <a:tr h="245850">
                <a:tc>
                  <a:txBody>
                    <a:bodyPr/>
                    <a:lstStyle/>
                    <a:p>
                      <a:pPr marL="0" marR="0" lvl="0" indent="0" algn="l"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Ischemic etiology of heart failure – no. (%)</a:t>
                      </a:r>
                      <a:endParaRPr sz="1600" b="1"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106 (35.8)</a:t>
                      </a:r>
                      <a:endParaRPr sz="1600"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101 (34.5)</a:t>
                      </a:r>
                      <a:endParaRPr sz="1600" u="none" strike="noStrike" cap="none">
                        <a:solidFill>
                          <a:schemeClr val="dk1"/>
                        </a:solidFill>
                        <a:latin typeface="Calibri"/>
                        <a:ea typeface="Calibri"/>
                        <a:cs typeface="Calibri"/>
                        <a:sym typeface="Calibri"/>
                      </a:endParaRPr>
                    </a:p>
                  </a:txBody>
                  <a:tcPr marL="61450" marR="61450" marT="0" marB="0" anchor="ctr"/>
                </a:tc>
                <a:extLst>
                  <a:ext uri="{0D108BD9-81ED-4DB2-BD59-A6C34878D82A}">
                    <a16:rowId xmlns:a16="http://schemas.microsoft.com/office/drawing/2014/main" val="10004"/>
                  </a:ext>
                </a:extLst>
              </a:tr>
              <a:tr h="245850">
                <a:tc>
                  <a:txBody>
                    <a:bodyPr/>
                    <a:lstStyle/>
                    <a:p>
                      <a:pPr marL="0" marR="0" lvl="0" indent="0" algn="l"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History of atrial fibrillation – no. (%)</a:t>
                      </a:r>
                      <a:endParaRPr sz="1600" b="1"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137 (46.3)</a:t>
                      </a:r>
                      <a:endParaRPr sz="1600"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122 (41.6)</a:t>
                      </a:r>
                      <a:endParaRPr sz="1600" u="none" strike="noStrike" cap="none">
                        <a:solidFill>
                          <a:schemeClr val="dk1"/>
                        </a:solidFill>
                        <a:latin typeface="Calibri"/>
                        <a:ea typeface="Calibri"/>
                        <a:cs typeface="Calibri"/>
                        <a:sym typeface="Calibri"/>
                      </a:endParaRPr>
                    </a:p>
                  </a:txBody>
                  <a:tcPr marL="61450" marR="61450" marT="0" marB="0" anchor="ctr"/>
                </a:tc>
                <a:extLst>
                  <a:ext uri="{0D108BD9-81ED-4DB2-BD59-A6C34878D82A}">
                    <a16:rowId xmlns:a16="http://schemas.microsoft.com/office/drawing/2014/main" val="10005"/>
                  </a:ext>
                </a:extLst>
              </a:tr>
              <a:tr h="245850">
                <a:tc>
                  <a:txBody>
                    <a:bodyPr/>
                    <a:lstStyle/>
                    <a:p>
                      <a:pPr marL="0" marR="0" lvl="0" indent="0" algn="l"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History of stroke – no. (%)</a:t>
                      </a:r>
                      <a:endParaRPr sz="1600" b="1"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44 (14.9)</a:t>
                      </a:r>
                      <a:endParaRPr sz="1600"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35 (11.9)</a:t>
                      </a:r>
                      <a:endParaRPr sz="1600" u="none" strike="noStrike" cap="none">
                        <a:solidFill>
                          <a:schemeClr val="dk1"/>
                        </a:solidFill>
                        <a:latin typeface="Calibri"/>
                        <a:ea typeface="Calibri"/>
                        <a:cs typeface="Calibri"/>
                        <a:sym typeface="Calibri"/>
                      </a:endParaRPr>
                    </a:p>
                  </a:txBody>
                  <a:tcPr marL="61450" marR="61450" marT="0" marB="0" anchor="ctr"/>
                </a:tc>
                <a:extLst>
                  <a:ext uri="{0D108BD9-81ED-4DB2-BD59-A6C34878D82A}">
                    <a16:rowId xmlns:a16="http://schemas.microsoft.com/office/drawing/2014/main" val="10006"/>
                  </a:ext>
                </a:extLst>
              </a:tr>
              <a:tr h="245850">
                <a:tc>
                  <a:txBody>
                    <a:bodyPr/>
                    <a:lstStyle/>
                    <a:p>
                      <a:pPr marL="0" marR="0" lvl="0" indent="0" algn="l"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History of prior bleeding – no. (%)</a:t>
                      </a:r>
                      <a:endParaRPr sz="1600" b="1"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17 (5.7)</a:t>
                      </a:r>
                      <a:endParaRPr sz="1600"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12 (4.1)</a:t>
                      </a:r>
                      <a:endParaRPr sz="1600" u="none" strike="noStrike" cap="none">
                        <a:solidFill>
                          <a:schemeClr val="dk1"/>
                        </a:solidFill>
                        <a:latin typeface="Calibri"/>
                        <a:ea typeface="Calibri"/>
                        <a:cs typeface="Calibri"/>
                        <a:sym typeface="Calibri"/>
                      </a:endParaRPr>
                    </a:p>
                  </a:txBody>
                  <a:tcPr marL="61450" marR="61450" marT="0" marB="0" anchor="ctr"/>
                </a:tc>
                <a:extLst>
                  <a:ext uri="{0D108BD9-81ED-4DB2-BD59-A6C34878D82A}">
                    <a16:rowId xmlns:a16="http://schemas.microsoft.com/office/drawing/2014/main" val="10007"/>
                  </a:ext>
                </a:extLst>
              </a:tr>
              <a:tr h="245850">
                <a:tc>
                  <a:txBody>
                    <a:bodyPr/>
                    <a:lstStyle/>
                    <a:p>
                      <a:pPr marL="0" marR="0" lvl="0" indent="0" algn="l"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History of diabetes mellitus – no. (%)†</a:t>
                      </a:r>
                      <a:endParaRPr sz="1600" b="1"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134 (45.3)</a:t>
                      </a:r>
                      <a:endParaRPr sz="1600" u="none" strike="noStrike" cap="none">
                        <a:solidFill>
                          <a:schemeClr val="dk1"/>
                        </a:solidFill>
                        <a:latin typeface="Calibri"/>
                        <a:ea typeface="Calibri"/>
                        <a:cs typeface="Calibri"/>
                        <a:sym typeface="Calibri"/>
                      </a:endParaRPr>
                    </a:p>
                  </a:txBody>
                  <a:tcPr marL="61450" marR="6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106 (36.2)</a:t>
                      </a:r>
                      <a:endParaRPr sz="1600" u="none" strike="noStrike" cap="none">
                        <a:solidFill>
                          <a:schemeClr val="dk1"/>
                        </a:solidFill>
                        <a:latin typeface="Calibri"/>
                        <a:ea typeface="Calibri"/>
                        <a:cs typeface="Calibri"/>
                        <a:sym typeface="Calibri"/>
                      </a:endParaRPr>
                    </a:p>
                  </a:txBody>
                  <a:tcPr marL="61450" marR="61450" marT="0" marB="0" anchor="ctr"/>
                </a:tc>
                <a:extLst>
                  <a:ext uri="{0D108BD9-81ED-4DB2-BD59-A6C34878D82A}">
                    <a16:rowId xmlns:a16="http://schemas.microsoft.com/office/drawing/2014/main" val="10008"/>
                  </a:ext>
                </a:extLst>
              </a:tr>
              <a:tr h="245850">
                <a:tc>
                  <a:txBody>
                    <a:bodyPr/>
                    <a:lstStyle/>
                    <a:p>
                      <a:pPr marL="0" marR="0" lvl="0" indent="0" algn="l"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Destination therapy goal of pump support – no. (%)</a:t>
                      </a:r>
                      <a:endParaRPr sz="1600" b="1" u="none" strike="noStrike" cap="none">
                        <a:solidFill>
                          <a:schemeClr val="dk1"/>
                        </a:solidFill>
                        <a:latin typeface="Calibri"/>
                        <a:ea typeface="Calibri"/>
                        <a:cs typeface="Calibri"/>
                        <a:sym typeface="Calibri"/>
                      </a:endParaRPr>
                    </a:p>
                  </a:txBody>
                  <a:tcPr marL="91450" marR="9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180 (60.8)</a:t>
                      </a:r>
                      <a:endParaRPr sz="1600" u="none" strike="noStrike" cap="none">
                        <a:solidFill>
                          <a:schemeClr val="dk1"/>
                        </a:solidFill>
                        <a:latin typeface="Calibri"/>
                        <a:ea typeface="Calibri"/>
                        <a:cs typeface="Calibri"/>
                        <a:sym typeface="Calibri"/>
                      </a:endParaRPr>
                    </a:p>
                  </a:txBody>
                  <a:tcPr marL="91450" marR="9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174(59.4)</a:t>
                      </a:r>
                      <a:endParaRPr sz="1600" u="none" strike="noStrike" cap="none">
                        <a:solidFill>
                          <a:schemeClr val="dk1"/>
                        </a:solidFill>
                        <a:latin typeface="Calibri"/>
                        <a:ea typeface="Calibri"/>
                        <a:cs typeface="Calibri"/>
                        <a:sym typeface="Calibri"/>
                      </a:endParaRPr>
                    </a:p>
                  </a:txBody>
                  <a:tcPr marL="91450" marR="91450" marT="0" marB="0" anchor="ctr"/>
                </a:tc>
                <a:extLst>
                  <a:ext uri="{0D108BD9-81ED-4DB2-BD59-A6C34878D82A}">
                    <a16:rowId xmlns:a16="http://schemas.microsoft.com/office/drawing/2014/main" val="10009"/>
                  </a:ext>
                </a:extLst>
              </a:tr>
              <a:tr h="245850">
                <a:tc>
                  <a:txBody>
                    <a:bodyPr/>
                    <a:lstStyle/>
                    <a:p>
                      <a:pPr marL="0" marR="0" lvl="0" indent="0" algn="l"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INTERMACS profile – no. (%)</a:t>
                      </a:r>
                      <a:endParaRPr sz="1600" b="1" u="none" strike="noStrike" cap="none">
                        <a:solidFill>
                          <a:schemeClr val="dk1"/>
                        </a:solidFill>
                        <a:latin typeface="Calibri"/>
                        <a:ea typeface="Calibri"/>
                        <a:cs typeface="Calibri"/>
                        <a:sym typeface="Calibri"/>
                      </a:endParaRPr>
                    </a:p>
                  </a:txBody>
                  <a:tcPr marL="91450" marR="91450" marT="0" marB="0" anchor="ctr"/>
                </a:tc>
                <a:tc>
                  <a:txBody>
                    <a:bodyPr/>
                    <a:lstStyle/>
                    <a:p>
                      <a:pPr marL="0" marR="0" lvl="0" indent="0" algn="ctr" rtl="0">
                        <a:lnSpc>
                          <a:spcPct val="100000"/>
                        </a:lnSpc>
                        <a:spcBef>
                          <a:spcPts val="0"/>
                        </a:spcBef>
                        <a:spcAft>
                          <a:spcPts val="0"/>
                        </a:spcAft>
                        <a:buNone/>
                      </a:pPr>
                      <a:endParaRPr sz="1600" u="none" strike="noStrike" cap="none">
                        <a:solidFill>
                          <a:schemeClr val="dk1"/>
                        </a:solidFill>
                        <a:latin typeface="Calibri"/>
                        <a:ea typeface="Calibri"/>
                        <a:cs typeface="Calibri"/>
                        <a:sym typeface="Calibri"/>
                      </a:endParaRPr>
                    </a:p>
                  </a:txBody>
                  <a:tcPr marL="91450" marR="91450" marT="0" marB="0" anchor="ctr"/>
                </a:tc>
                <a:tc>
                  <a:txBody>
                    <a:bodyPr/>
                    <a:lstStyle/>
                    <a:p>
                      <a:pPr marL="0" marR="0" lvl="0" indent="0" algn="ctr" rtl="0">
                        <a:lnSpc>
                          <a:spcPct val="100000"/>
                        </a:lnSpc>
                        <a:spcBef>
                          <a:spcPts val="0"/>
                        </a:spcBef>
                        <a:spcAft>
                          <a:spcPts val="0"/>
                        </a:spcAft>
                        <a:buNone/>
                      </a:pPr>
                      <a:endParaRPr sz="1600" u="none" strike="noStrike" cap="none">
                        <a:solidFill>
                          <a:schemeClr val="dk1"/>
                        </a:solidFill>
                        <a:latin typeface="Calibri"/>
                        <a:ea typeface="Calibri"/>
                        <a:cs typeface="Calibri"/>
                        <a:sym typeface="Calibri"/>
                      </a:endParaRPr>
                    </a:p>
                  </a:txBody>
                  <a:tcPr marL="91450" marR="91450" marT="0" marB="0" anchor="ctr"/>
                </a:tc>
                <a:extLst>
                  <a:ext uri="{0D108BD9-81ED-4DB2-BD59-A6C34878D82A}">
                    <a16:rowId xmlns:a16="http://schemas.microsoft.com/office/drawing/2014/main" val="10010"/>
                  </a:ext>
                </a:extLst>
              </a:tr>
              <a:tr h="245850">
                <a:tc>
                  <a:txBody>
                    <a:bodyPr/>
                    <a:lstStyle/>
                    <a:p>
                      <a:pPr marL="169545" marR="0" lvl="0" indent="0" algn="l"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1</a:t>
                      </a:r>
                      <a:endParaRPr sz="1600" b="1" u="none" strike="noStrike" cap="none">
                        <a:solidFill>
                          <a:schemeClr val="dk1"/>
                        </a:solidFill>
                        <a:latin typeface="Calibri"/>
                        <a:ea typeface="Calibri"/>
                        <a:cs typeface="Calibri"/>
                        <a:sym typeface="Calibri"/>
                      </a:endParaRPr>
                    </a:p>
                  </a:txBody>
                  <a:tcPr marL="91450" marR="9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12 (4.1) </a:t>
                      </a:r>
                      <a:endParaRPr sz="1600" u="none" strike="noStrike" cap="none">
                        <a:solidFill>
                          <a:schemeClr val="dk1"/>
                        </a:solidFill>
                        <a:latin typeface="Calibri"/>
                        <a:ea typeface="Calibri"/>
                        <a:cs typeface="Calibri"/>
                        <a:sym typeface="Calibri"/>
                      </a:endParaRPr>
                    </a:p>
                  </a:txBody>
                  <a:tcPr marL="91450" marR="9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18 (6.1) </a:t>
                      </a:r>
                      <a:endParaRPr sz="1600" u="none" strike="noStrike" cap="none">
                        <a:solidFill>
                          <a:schemeClr val="dk1"/>
                        </a:solidFill>
                        <a:latin typeface="Calibri"/>
                        <a:ea typeface="Calibri"/>
                        <a:cs typeface="Calibri"/>
                        <a:sym typeface="Calibri"/>
                      </a:endParaRPr>
                    </a:p>
                  </a:txBody>
                  <a:tcPr marL="91450" marR="91450" marT="0" marB="0" anchor="ctr"/>
                </a:tc>
                <a:extLst>
                  <a:ext uri="{0D108BD9-81ED-4DB2-BD59-A6C34878D82A}">
                    <a16:rowId xmlns:a16="http://schemas.microsoft.com/office/drawing/2014/main" val="10011"/>
                  </a:ext>
                </a:extLst>
              </a:tr>
              <a:tr h="245850">
                <a:tc>
                  <a:txBody>
                    <a:bodyPr/>
                    <a:lstStyle/>
                    <a:p>
                      <a:pPr marL="169545" marR="0" lvl="0" indent="0" algn="l"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2</a:t>
                      </a:r>
                      <a:endParaRPr sz="1600" b="1" u="none" strike="noStrike" cap="none">
                        <a:solidFill>
                          <a:schemeClr val="dk1"/>
                        </a:solidFill>
                        <a:latin typeface="Calibri"/>
                        <a:ea typeface="Calibri"/>
                        <a:cs typeface="Calibri"/>
                        <a:sym typeface="Calibri"/>
                      </a:endParaRPr>
                    </a:p>
                  </a:txBody>
                  <a:tcPr marL="91450" marR="9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76 (25.7) </a:t>
                      </a:r>
                      <a:endParaRPr sz="1600" u="none" strike="noStrike" cap="none">
                        <a:solidFill>
                          <a:schemeClr val="dk1"/>
                        </a:solidFill>
                        <a:latin typeface="Calibri"/>
                        <a:ea typeface="Calibri"/>
                        <a:cs typeface="Calibri"/>
                        <a:sym typeface="Calibri"/>
                      </a:endParaRPr>
                    </a:p>
                  </a:txBody>
                  <a:tcPr marL="91450" marR="9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75 (25.6) </a:t>
                      </a:r>
                      <a:endParaRPr sz="1600" u="none" strike="noStrike" cap="none">
                        <a:solidFill>
                          <a:schemeClr val="dk1"/>
                        </a:solidFill>
                        <a:latin typeface="Calibri"/>
                        <a:ea typeface="Calibri"/>
                        <a:cs typeface="Calibri"/>
                        <a:sym typeface="Calibri"/>
                      </a:endParaRPr>
                    </a:p>
                  </a:txBody>
                  <a:tcPr marL="91450" marR="91450" marT="0" marB="0" anchor="ctr"/>
                </a:tc>
                <a:extLst>
                  <a:ext uri="{0D108BD9-81ED-4DB2-BD59-A6C34878D82A}">
                    <a16:rowId xmlns:a16="http://schemas.microsoft.com/office/drawing/2014/main" val="10012"/>
                  </a:ext>
                </a:extLst>
              </a:tr>
              <a:tr h="245850">
                <a:tc>
                  <a:txBody>
                    <a:bodyPr/>
                    <a:lstStyle/>
                    <a:p>
                      <a:pPr marL="169545" marR="0" lvl="0" indent="0" algn="l"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3</a:t>
                      </a:r>
                      <a:endParaRPr sz="1600" b="1" u="none" strike="noStrike" cap="none">
                        <a:solidFill>
                          <a:schemeClr val="dk1"/>
                        </a:solidFill>
                        <a:latin typeface="Calibri"/>
                        <a:ea typeface="Calibri"/>
                        <a:cs typeface="Calibri"/>
                        <a:sym typeface="Calibri"/>
                      </a:endParaRPr>
                    </a:p>
                  </a:txBody>
                  <a:tcPr marL="91450" marR="9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133 (44.9) </a:t>
                      </a:r>
                      <a:endParaRPr sz="1600" u="none" strike="noStrike" cap="none">
                        <a:solidFill>
                          <a:schemeClr val="dk1"/>
                        </a:solidFill>
                        <a:latin typeface="Calibri"/>
                        <a:ea typeface="Calibri"/>
                        <a:cs typeface="Calibri"/>
                        <a:sym typeface="Calibri"/>
                      </a:endParaRPr>
                    </a:p>
                  </a:txBody>
                  <a:tcPr marL="91450" marR="9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133 (45.4) </a:t>
                      </a:r>
                      <a:endParaRPr sz="1600" u="none" strike="noStrike" cap="none">
                        <a:solidFill>
                          <a:schemeClr val="dk1"/>
                        </a:solidFill>
                        <a:latin typeface="Calibri"/>
                        <a:ea typeface="Calibri"/>
                        <a:cs typeface="Calibri"/>
                        <a:sym typeface="Calibri"/>
                      </a:endParaRPr>
                    </a:p>
                  </a:txBody>
                  <a:tcPr marL="91450" marR="91450" marT="0" marB="0" anchor="ctr"/>
                </a:tc>
                <a:extLst>
                  <a:ext uri="{0D108BD9-81ED-4DB2-BD59-A6C34878D82A}">
                    <a16:rowId xmlns:a16="http://schemas.microsoft.com/office/drawing/2014/main" val="10013"/>
                  </a:ext>
                </a:extLst>
              </a:tr>
              <a:tr h="245850">
                <a:tc>
                  <a:txBody>
                    <a:bodyPr/>
                    <a:lstStyle/>
                    <a:p>
                      <a:pPr marL="169545" marR="0" lvl="0" indent="0" algn="l"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4-7</a:t>
                      </a:r>
                      <a:endParaRPr sz="1600" b="1" u="none" strike="noStrike" cap="none">
                        <a:solidFill>
                          <a:schemeClr val="dk1"/>
                        </a:solidFill>
                        <a:latin typeface="Calibri"/>
                        <a:ea typeface="Calibri"/>
                        <a:cs typeface="Calibri"/>
                        <a:sym typeface="Calibri"/>
                      </a:endParaRPr>
                    </a:p>
                  </a:txBody>
                  <a:tcPr marL="91450" marR="9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75 (25.3) </a:t>
                      </a:r>
                      <a:endParaRPr sz="1600" u="none" strike="noStrike" cap="none">
                        <a:solidFill>
                          <a:schemeClr val="dk1"/>
                        </a:solidFill>
                        <a:latin typeface="Calibri"/>
                        <a:ea typeface="Calibri"/>
                        <a:cs typeface="Calibri"/>
                        <a:sym typeface="Calibri"/>
                      </a:endParaRPr>
                    </a:p>
                  </a:txBody>
                  <a:tcPr marL="91450" marR="9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67 (22.7) </a:t>
                      </a:r>
                      <a:endParaRPr sz="1600" u="none" strike="noStrike" cap="none">
                        <a:solidFill>
                          <a:schemeClr val="dk1"/>
                        </a:solidFill>
                        <a:latin typeface="Calibri"/>
                        <a:ea typeface="Calibri"/>
                        <a:cs typeface="Calibri"/>
                        <a:sym typeface="Calibri"/>
                      </a:endParaRPr>
                    </a:p>
                  </a:txBody>
                  <a:tcPr marL="91450" marR="91450" marT="0" marB="0" anchor="ctr"/>
                </a:tc>
                <a:extLst>
                  <a:ext uri="{0D108BD9-81ED-4DB2-BD59-A6C34878D82A}">
                    <a16:rowId xmlns:a16="http://schemas.microsoft.com/office/drawing/2014/main" val="10014"/>
                  </a:ext>
                </a:extLst>
              </a:tr>
              <a:tr h="245850">
                <a:tc>
                  <a:txBody>
                    <a:bodyPr/>
                    <a:lstStyle/>
                    <a:p>
                      <a:pPr marL="0" marR="0" lvl="0" indent="0" algn="l"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Enrolled in North America – no. (%)</a:t>
                      </a:r>
                      <a:endParaRPr sz="1600" b="1" u="none" strike="noStrike" cap="none">
                        <a:solidFill>
                          <a:schemeClr val="dk1"/>
                        </a:solidFill>
                        <a:latin typeface="Calibri"/>
                        <a:ea typeface="Calibri"/>
                        <a:cs typeface="Calibri"/>
                        <a:sym typeface="Calibri"/>
                      </a:endParaRPr>
                    </a:p>
                  </a:txBody>
                  <a:tcPr marL="91450" marR="9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251 (85)</a:t>
                      </a:r>
                      <a:endParaRPr sz="1600" u="none" strike="noStrike" cap="none">
                        <a:solidFill>
                          <a:schemeClr val="dk1"/>
                        </a:solidFill>
                        <a:latin typeface="Calibri"/>
                        <a:ea typeface="Calibri"/>
                        <a:cs typeface="Calibri"/>
                        <a:sym typeface="Calibri"/>
                      </a:endParaRPr>
                    </a:p>
                  </a:txBody>
                  <a:tcPr marL="91450" marR="91450" marT="0" marB="0" anchor="ctr"/>
                </a:tc>
                <a:tc>
                  <a:txBody>
                    <a:bodyPr/>
                    <a:lstStyle/>
                    <a:p>
                      <a:pPr marL="0" marR="0" lvl="0" indent="0" algn="ctr" rtl="0">
                        <a:lnSpc>
                          <a:spcPct val="100000"/>
                        </a:lnSpc>
                        <a:spcBef>
                          <a:spcPts val="0"/>
                        </a:spcBef>
                        <a:spcAft>
                          <a:spcPts val="0"/>
                        </a:spcAft>
                        <a:buNone/>
                      </a:pPr>
                      <a:r>
                        <a:rPr lang="en-US" sz="1600" u="none" strike="noStrike" cap="none">
                          <a:solidFill>
                            <a:schemeClr val="dk1"/>
                          </a:solidFill>
                        </a:rPr>
                        <a:t>248 (85)</a:t>
                      </a:r>
                      <a:endParaRPr sz="1600" u="none" strike="noStrike" cap="none">
                        <a:solidFill>
                          <a:schemeClr val="dk1"/>
                        </a:solidFill>
                        <a:latin typeface="Calibri"/>
                        <a:ea typeface="Calibri"/>
                        <a:cs typeface="Calibri"/>
                        <a:sym typeface="Calibri"/>
                      </a:endParaRPr>
                    </a:p>
                  </a:txBody>
                  <a:tcPr marL="91450" marR="91450" marT="0" marB="0" anchor="ctr"/>
                </a:tc>
                <a:extLst>
                  <a:ext uri="{0D108BD9-81ED-4DB2-BD59-A6C34878D82A}">
                    <a16:rowId xmlns:a16="http://schemas.microsoft.com/office/drawing/2014/main" val="10015"/>
                  </a:ext>
                </a:extLst>
              </a:tr>
            </a:tbl>
          </a:graphicData>
        </a:graphic>
      </p:graphicFrame>
      <p:sp>
        <p:nvSpPr>
          <p:cNvPr id="247" name="Google Shape;247;p10"/>
          <p:cNvSpPr/>
          <p:nvPr/>
        </p:nvSpPr>
        <p:spPr>
          <a:xfrm>
            <a:off x="2047878" y="3368674"/>
            <a:ext cx="7976034" cy="749300"/>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48" name="Google Shape;248;p10"/>
          <p:cNvSpPr/>
          <p:nvPr/>
        </p:nvSpPr>
        <p:spPr>
          <a:xfrm>
            <a:off x="2047876" y="2158802"/>
            <a:ext cx="7976038" cy="230176"/>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49" name="Google Shape;249;p10"/>
          <p:cNvSpPr/>
          <p:nvPr/>
        </p:nvSpPr>
        <p:spPr>
          <a:xfrm>
            <a:off x="2047877" y="2388978"/>
            <a:ext cx="7976036" cy="245660"/>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50" name="Google Shape;250;p10"/>
          <p:cNvSpPr/>
          <p:nvPr/>
        </p:nvSpPr>
        <p:spPr>
          <a:xfrm>
            <a:off x="2047877" y="2636817"/>
            <a:ext cx="7976036" cy="245660"/>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4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24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25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grpSp>
        <p:nvGrpSpPr>
          <p:cNvPr id="256" name="Google Shape;256;p11"/>
          <p:cNvGrpSpPr/>
          <p:nvPr/>
        </p:nvGrpSpPr>
        <p:grpSpPr>
          <a:xfrm>
            <a:off x="6510338" y="1257300"/>
            <a:ext cx="5681662" cy="4727575"/>
            <a:chOff x="4101" y="792"/>
            <a:chExt cx="3579" cy="2978"/>
          </a:xfrm>
        </p:grpSpPr>
        <p:sp>
          <p:nvSpPr>
            <p:cNvPr id="257" name="Google Shape;257;p11"/>
            <p:cNvSpPr/>
            <p:nvPr/>
          </p:nvSpPr>
          <p:spPr>
            <a:xfrm>
              <a:off x="4101" y="792"/>
              <a:ext cx="3579" cy="29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11"/>
            <p:cNvSpPr/>
            <p:nvPr/>
          </p:nvSpPr>
          <p:spPr>
            <a:xfrm>
              <a:off x="4101" y="792"/>
              <a:ext cx="1" cy="1"/>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9" name="Google Shape;259;p11"/>
            <p:cNvSpPr/>
            <p:nvPr/>
          </p:nvSpPr>
          <p:spPr>
            <a:xfrm>
              <a:off x="4101" y="792"/>
              <a:ext cx="3579" cy="2978"/>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60" name="Google Shape;260;p11"/>
            <p:cNvCxnSpPr/>
            <p:nvPr/>
          </p:nvCxnSpPr>
          <p:spPr>
            <a:xfrm>
              <a:off x="5025" y="2599"/>
              <a:ext cx="2346" cy="0"/>
            </a:xfrm>
            <a:prstGeom prst="straightConnector1">
              <a:avLst/>
            </a:prstGeom>
            <a:noFill/>
            <a:ln w="9525" cap="flat" cmpd="sng">
              <a:solidFill>
                <a:srgbClr val="D4D4D4"/>
              </a:solidFill>
              <a:prstDash val="solid"/>
              <a:miter lim="800000"/>
              <a:headEnd type="none" w="med" len="med"/>
              <a:tailEnd type="none" w="med" len="med"/>
            </a:ln>
          </p:spPr>
        </p:cxnSp>
        <p:cxnSp>
          <p:nvCxnSpPr>
            <p:cNvPr id="261" name="Google Shape;261;p11"/>
            <p:cNvCxnSpPr/>
            <p:nvPr/>
          </p:nvCxnSpPr>
          <p:spPr>
            <a:xfrm>
              <a:off x="5025" y="2219"/>
              <a:ext cx="2346" cy="0"/>
            </a:xfrm>
            <a:prstGeom prst="straightConnector1">
              <a:avLst/>
            </a:prstGeom>
            <a:noFill/>
            <a:ln w="9525" cap="flat" cmpd="sng">
              <a:solidFill>
                <a:srgbClr val="D4D4D4"/>
              </a:solidFill>
              <a:prstDash val="solid"/>
              <a:miter lim="800000"/>
              <a:headEnd type="none" w="med" len="med"/>
              <a:tailEnd type="none" w="med" len="med"/>
            </a:ln>
          </p:spPr>
        </p:cxnSp>
        <p:cxnSp>
          <p:nvCxnSpPr>
            <p:cNvPr id="262" name="Google Shape;262;p11"/>
            <p:cNvCxnSpPr/>
            <p:nvPr/>
          </p:nvCxnSpPr>
          <p:spPr>
            <a:xfrm>
              <a:off x="5025" y="1839"/>
              <a:ext cx="2346" cy="0"/>
            </a:xfrm>
            <a:prstGeom prst="straightConnector1">
              <a:avLst/>
            </a:prstGeom>
            <a:noFill/>
            <a:ln w="9525" cap="flat" cmpd="sng">
              <a:solidFill>
                <a:srgbClr val="D4D4D4"/>
              </a:solidFill>
              <a:prstDash val="solid"/>
              <a:miter lim="800000"/>
              <a:headEnd type="none" w="med" len="med"/>
              <a:tailEnd type="none" w="med" len="med"/>
            </a:ln>
          </p:spPr>
        </p:cxnSp>
        <p:cxnSp>
          <p:nvCxnSpPr>
            <p:cNvPr id="263" name="Google Shape;263;p11"/>
            <p:cNvCxnSpPr/>
            <p:nvPr/>
          </p:nvCxnSpPr>
          <p:spPr>
            <a:xfrm>
              <a:off x="5025" y="1459"/>
              <a:ext cx="2346" cy="0"/>
            </a:xfrm>
            <a:prstGeom prst="straightConnector1">
              <a:avLst/>
            </a:prstGeom>
            <a:noFill/>
            <a:ln w="9525" cap="flat" cmpd="sng">
              <a:solidFill>
                <a:srgbClr val="D4D4D4"/>
              </a:solidFill>
              <a:prstDash val="solid"/>
              <a:miter lim="800000"/>
              <a:headEnd type="none" w="med" len="med"/>
              <a:tailEnd type="none" w="med" len="med"/>
            </a:ln>
          </p:spPr>
        </p:cxnSp>
        <p:cxnSp>
          <p:nvCxnSpPr>
            <p:cNvPr id="264" name="Google Shape;264;p11"/>
            <p:cNvCxnSpPr/>
            <p:nvPr/>
          </p:nvCxnSpPr>
          <p:spPr>
            <a:xfrm>
              <a:off x="5025" y="1079"/>
              <a:ext cx="2346" cy="0"/>
            </a:xfrm>
            <a:prstGeom prst="straightConnector1">
              <a:avLst/>
            </a:prstGeom>
            <a:noFill/>
            <a:ln w="9525" cap="flat" cmpd="sng">
              <a:solidFill>
                <a:srgbClr val="D4D4D4"/>
              </a:solidFill>
              <a:prstDash val="solid"/>
              <a:miter lim="800000"/>
              <a:headEnd type="none" w="med" len="med"/>
              <a:tailEnd type="none" w="med" len="med"/>
            </a:ln>
          </p:spPr>
        </p:cxnSp>
        <p:sp>
          <p:nvSpPr>
            <p:cNvPr id="265" name="Google Shape;265;p11"/>
            <p:cNvSpPr/>
            <p:nvPr/>
          </p:nvSpPr>
          <p:spPr>
            <a:xfrm>
              <a:off x="4998" y="3031"/>
              <a:ext cx="54"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0</a:t>
              </a:r>
              <a:endParaRPr sz="1800" b="0" i="0" u="none" strike="noStrike" cap="none">
                <a:solidFill>
                  <a:schemeClr val="dk1"/>
                </a:solidFill>
                <a:latin typeface="Arial"/>
                <a:ea typeface="Arial"/>
                <a:cs typeface="Arial"/>
                <a:sym typeface="Arial"/>
              </a:endParaRPr>
            </a:p>
          </p:txBody>
        </p:sp>
        <p:sp>
          <p:nvSpPr>
            <p:cNvPr id="266" name="Google Shape;266;p11"/>
            <p:cNvSpPr/>
            <p:nvPr/>
          </p:nvSpPr>
          <p:spPr>
            <a:xfrm>
              <a:off x="5584" y="3031"/>
              <a:ext cx="54"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6</a:t>
              </a:r>
              <a:endParaRPr sz="1800" b="0" i="0" u="none" strike="noStrike" cap="none">
                <a:solidFill>
                  <a:schemeClr val="dk1"/>
                </a:solidFill>
                <a:latin typeface="Arial"/>
                <a:ea typeface="Arial"/>
                <a:cs typeface="Arial"/>
                <a:sym typeface="Arial"/>
              </a:endParaRPr>
            </a:p>
          </p:txBody>
        </p:sp>
        <p:sp>
          <p:nvSpPr>
            <p:cNvPr id="267" name="Google Shape;267;p11"/>
            <p:cNvSpPr/>
            <p:nvPr/>
          </p:nvSpPr>
          <p:spPr>
            <a:xfrm>
              <a:off x="6143" y="3031"/>
              <a:ext cx="107"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12</a:t>
              </a:r>
              <a:endParaRPr sz="1800" b="0" i="0" u="none" strike="noStrike" cap="none">
                <a:solidFill>
                  <a:schemeClr val="dk1"/>
                </a:solidFill>
                <a:latin typeface="Arial"/>
                <a:ea typeface="Arial"/>
                <a:cs typeface="Arial"/>
                <a:sym typeface="Arial"/>
              </a:endParaRPr>
            </a:p>
          </p:txBody>
        </p:sp>
        <p:sp>
          <p:nvSpPr>
            <p:cNvPr id="268" name="Google Shape;268;p11"/>
            <p:cNvSpPr/>
            <p:nvPr/>
          </p:nvSpPr>
          <p:spPr>
            <a:xfrm>
              <a:off x="6729" y="3031"/>
              <a:ext cx="107"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18</a:t>
              </a:r>
              <a:endParaRPr sz="1800" b="0" i="0" u="none" strike="noStrike" cap="none">
                <a:solidFill>
                  <a:schemeClr val="dk1"/>
                </a:solidFill>
                <a:latin typeface="Arial"/>
                <a:ea typeface="Arial"/>
                <a:cs typeface="Arial"/>
                <a:sym typeface="Arial"/>
              </a:endParaRPr>
            </a:p>
          </p:txBody>
        </p:sp>
        <p:sp>
          <p:nvSpPr>
            <p:cNvPr id="269" name="Google Shape;269;p11"/>
            <p:cNvSpPr/>
            <p:nvPr/>
          </p:nvSpPr>
          <p:spPr>
            <a:xfrm>
              <a:off x="7316" y="3031"/>
              <a:ext cx="107"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24</a:t>
              </a:r>
              <a:endParaRPr sz="1800" b="0" i="0" u="none" strike="noStrike" cap="none">
                <a:solidFill>
                  <a:schemeClr val="dk1"/>
                </a:solidFill>
                <a:latin typeface="Arial"/>
                <a:ea typeface="Arial"/>
                <a:cs typeface="Arial"/>
                <a:sym typeface="Arial"/>
              </a:endParaRPr>
            </a:p>
          </p:txBody>
        </p:sp>
        <p:sp>
          <p:nvSpPr>
            <p:cNvPr id="270" name="Google Shape;270;p11"/>
            <p:cNvSpPr/>
            <p:nvPr/>
          </p:nvSpPr>
          <p:spPr>
            <a:xfrm>
              <a:off x="5022" y="2979"/>
              <a:ext cx="2353" cy="35"/>
            </a:xfrm>
            <a:custGeom>
              <a:avLst/>
              <a:gdLst/>
              <a:ahLst/>
              <a:cxnLst/>
              <a:rect l="l" t="t" r="r" b="b"/>
              <a:pathLst>
                <a:path w="2353" h="35" extrusionOk="0">
                  <a:moveTo>
                    <a:pt x="0" y="0"/>
                  </a:moveTo>
                  <a:lnTo>
                    <a:pt x="2353" y="0"/>
                  </a:lnTo>
                  <a:moveTo>
                    <a:pt x="3" y="0"/>
                  </a:moveTo>
                  <a:lnTo>
                    <a:pt x="3" y="35"/>
                  </a:lnTo>
                  <a:moveTo>
                    <a:pt x="589" y="0"/>
                  </a:moveTo>
                  <a:lnTo>
                    <a:pt x="589" y="35"/>
                  </a:lnTo>
                  <a:moveTo>
                    <a:pt x="1176" y="0"/>
                  </a:moveTo>
                  <a:lnTo>
                    <a:pt x="1176" y="35"/>
                  </a:lnTo>
                  <a:moveTo>
                    <a:pt x="1763" y="0"/>
                  </a:moveTo>
                  <a:lnTo>
                    <a:pt x="1763" y="35"/>
                  </a:lnTo>
                  <a:moveTo>
                    <a:pt x="2349" y="0"/>
                  </a:moveTo>
                  <a:lnTo>
                    <a:pt x="2349" y="35"/>
                  </a:lnTo>
                </a:path>
              </a:pathLst>
            </a:custGeom>
            <a:noFill/>
            <a:ln w="9525" cap="flat" cmpd="sng">
              <a:solidFill>
                <a:srgbClr val="000000"/>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1" name="Google Shape;271;p11"/>
            <p:cNvSpPr/>
            <p:nvPr/>
          </p:nvSpPr>
          <p:spPr>
            <a:xfrm>
              <a:off x="4922" y="2922"/>
              <a:ext cx="54"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0</a:t>
              </a:r>
              <a:endParaRPr sz="1800" b="0" i="0" u="none" strike="noStrike" cap="none">
                <a:solidFill>
                  <a:schemeClr val="dk1"/>
                </a:solidFill>
                <a:latin typeface="Arial"/>
                <a:ea typeface="Arial"/>
                <a:cs typeface="Arial"/>
                <a:sym typeface="Arial"/>
              </a:endParaRPr>
            </a:p>
          </p:txBody>
        </p:sp>
        <p:sp>
          <p:nvSpPr>
            <p:cNvPr id="272" name="Google Shape;272;p11"/>
            <p:cNvSpPr/>
            <p:nvPr/>
          </p:nvSpPr>
          <p:spPr>
            <a:xfrm>
              <a:off x="4867" y="2542"/>
              <a:ext cx="107"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10</a:t>
              </a:r>
              <a:endParaRPr sz="1800" b="0" i="0" u="none" strike="noStrike" cap="none">
                <a:solidFill>
                  <a:schemeClr val="dk1"/>
                </a:solidFill>
                <a:latin typeface="Arial"/>
                <a:ea typeface="Arial"/>
                <a:cs typeface="Arial"/>
                <a:sym typeface="Arial"/>
              </a:endParaRPr>
            </a:p>
          </p:txBody>
        </p:sp>
        <p:sp>
          <p:nvSpPr>
            <p:cNvPr id="273" name="Google Shape;273;p11"/>
            <p:cNvSpPr/>
            <p:nvPr/>
          </p:nvSpPr>
          <p:spPr>
            <a:xfrm>
              <a:off x="4867" y="2162"/>
              <a:ext cx="107"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20</a:t>
              </a:r>
              <a:endParaRPr sz="1800" b="0" i="0" u="none" strike="noStrike" cap="none">
                <a:solidFill>
                  <a:schemeClr val="dk1"/>
                </a:solidFill>
                <a:latin typeface="Arial"/>
                <a:ea typeface="Arial"/>
                <a:cs typeface="Arial"/>
                <a:sym typeface="Arial"/>
              </a:endParaRPr>
            </a:p>
          </p:txBody>
        </p:sp>
        <p:sp>
          <p:nvSpPr>
            <p:cNvPr id="274" name="Google Shape;274;p11"/>
            <p:cNvSpPr/>
            <p:nvPr/>
          </p:nvSpPr>
          <p:spPr>
            <a:xfrm>
              <a:off x="4867" y="1782"/>
              <a:ext cx="107"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30</a:t>
              </a:r>
              <a:endParaRPr sz="1800" b="0" i="0" u="none" strike="noStrike" cap="none">
                <a:solidFill>
                  <a:schemeClr val="dk1"/>
                </a:solidFill>
                <a:latin typeface="Arial"/>
                <a:ea typeface="Arial"/>
                <a:cs typeface="Arial"/>
                <a:sym typeface="Arial"/>
              </a:endParaRPr>
            </a:p>
          </p:txBody>
        </p:sp>
        <p:sp>
          <p:nvSpPr>
            <p:cNvPr id="275" name="Google Shape;275;p11"/>
            <p:cNvSpPr/>
            <p:nvPr/>
          </p:nvSpPr>
          <p:spPr>
            <a:xfrm>
              <a:off x="4867" y="1402"/>
              <a:ext cx="107"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40</a:t>
              </a:r>
              <a:endParaRPr sz="1800" b="0" i="0" u="none" strike="noStrike" cap="none">
                <a:solidFill>
                  <a:schemeClr val="dk1"/>
                </a:solidFill>
                <a:latin typeface="Arial"/>
                <a:ea typeface="Arial"/>
                <a:cs typeface="Arial"/>
                <a:sym typeface="Arial"/>
              </a:endParaRPr>
            </a:p>
          </p:txBody>
        </p:sp>
        <p:sp>
          <p:nvSpPr>
            <p:cNvPr id="276" name="Google Shape;276;p11"/>
            <p:cNvSpPr/>
            <p:nvPr/>
          </p:nvSpPr>
          <p:spPr>
            <a:xfrm>
              <a:off x="4867" y="1022"/>
              <a:ext cx="107"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50</a:t>
              </a:r>
              <a:endParaRPr sz="1800" b="0" i="0" u="none" strike="noStrike" cap="none">
                <a:solidFill>
                  <a:schemeClr val="dk1"/>
                </a:solidFill>
                <a:latin typeface="Arial"/>
                <a:ea typeface="Arial"/>
                <a:cs typeface="Arial"/>
                <a:sym typeface="Arial"/>
              </a:endParaRPr>
            </a:p>
          </p:txBody>
        </p:sp>
        <p:sp>
          <p:nvSpPr>
            <p:cNvPr id="277" name="Google Shape;277;p11"/>
            <p:cNvSpPr/>
            <p:nvPr/>
          </p:nvSpPr>
          <p:spPr>
            <a:xfrm>
              <a:off x="4990" y="1075"/>
              <a:ext cx="35" cy="1907"/>
            </a:xfrm>
            <a:custGeom>
              <a:avLst/>
              <a:gdLst/>
              <a:ahLst/>
              <a:cxnLst/>
              <a:rect l="l" t="t" r="r" b="b"/>
              <a:pathLst>
                <a:path w="35" h="1907" extrusionOk="0">
                  <a:moveTo>
                    <a:pt x="35" y="1907"/>
                  </a:moveTo>
                  <a:lnTo>
                    <a:pt x="35" y="0"/>
                  </a:lnTo>
                  <a:moveTo>
                    <a:pt x="35" y="1904"/>
                  </a:moveTo>
                  <a:lnTo>
                    <a:pt x="0" y="1904"/>
                  </a:lnTo>
                  <a:moveTo>
                    <a:pt x="35" y="1524"/>
                  </a:moveTo>
                  <a:lnTo>
                    <a:pt x="0" y="1524"/>
                  </a:lnTo>
                  <a:moveTo>
                    <a:pt x="35" y="1144"/>
                  </a:moveTo>
                  <a:lnTo>
                    <a:pt x="0" y="1144"/>
                  </a:lnTo>
                  <a:moveTo>
                    <a:pt x="35" y="764"/>
                  </a:moveTo>
                  <a:lnTo>
                    <a:pt x="0" y="764"/>
                  </a:lnTo>
                  <a:moveTo>
                    <a:pt x="35" y="384"/>
                  </a:moveTo>
                  <a:lnTo>
                    <a:pt x="0" y="384"/>
                  </a:lnTo>
                  <a:moveTo>
                    <a:pt x="35" y="4"/>
                  </a:moveTo>
                  <a:lnTo>
                    <a:pt x="0" y="4"/>
                  </a:lnTo>
                </a:path>
              </a:pathLst>
            </a:custGeom>
            <a:noFill/>
            <a:ln w="9525" cap="flat" cmpd="sng">
              <a:solidFill>
                <a:srgbClr val="000000"/>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8" name="Google Shape;278;p11"/>
            <p:cNvSpPr/>
            <p:nvPr/>
          </p:nvSpPr>
          <p:spPr>
            <a:xfrm>
              <a:off x="5070" y="1236"/>
              <a:ext cx="2301" cy="1743"/>
            </a:xfrm>
            <a:custGeom>
              <a:avLst/>
              <a:gdLst/>
              <a:ahLst/>
              <a:cxnLst/>
              <a:rect l="l" t="t" r="r" b="b"/>
              <a:pathLst>
                <a:path w="2301" h="1743" extrusionOk="0">
                  <a:moveTo>
                    <a:pt x="0" y="1743"/>
                  </a:moveTo>
                  <a:lnTo>
                    <a:pt x="0" y="1743"/>
                  </a:lnTo>
                  <a:lnTo>
                    <a:pt x="0" y="1743"/>
                  </a:lnTo>
                  <a:lnTo>
                    <a:pt x="0" y="1743"/>
                  </a:lnTo>
                  <a:lnTo>
                    <a:pt x="10" y="1743"/>
                  </a:lnTo>
                  <a:lnTo>
                    <a:pt x="10" y="1718"/>
                  </a:lnTo>
                  <a:lnTo>
                    <a:pt x="10" y="1718"/>
                  </a:lnTo>
                  <a:lnTo>
                    <a:pt x="13" y="1718"/>
                  </a:lnTo>
                  <a:lnTo>
                    <a:pt x="13" y="1679"/>
                  </a:lnTo>
                  <a:lnTo>
                    <a:pt x="13" y="1679"/>
                  </a:lnTo>
                  <a:lnTo>
                    <a:pt x="16" y="1679"/>
                  </a:lnTo>
                  <a:lnTo>
                    <a:pt x="16" y="1666"/>
                  </a:lnTo>
                  <a:lnTo>
                    <a:pt x="16" y="1666"/>
                  </a:lnTo>
                  <a:lnTo>
                    <a:pt x="19" y="1666"/>
                  </a:lnTo>
                  <a:lnTo>
                    <a:pt x="19" y="1639"/>
                  </a:lnTo>
                  <a:lnTo>
                    <a:pt x="19" y="1639"/>
                  </a:lnTo>
                  <a:lnTo>
                    <a:pt x="23" y="1639"/>
                  </a:lnTo>
                  <a:lnTo>
                    <a:pt x="23" y="1639"/>
                  </a:lnTo>
                  <a:lnTo>
                    <a:pt x="23" y="1639"/>
                  </a:lnTo>
                  <a:lnTo>
                    <a:pt x="26" y="1639"/>
                  </a:lnTo>
                  <a:lnTo>
                    <a:pt x="26" y="1626"/>
                  </a:lnTo>
                  <a:lnTo>
                    <a:pt x="26" y="1626"/>
                  </a:lnTo>
                  <a:lnTo>
                    <a:pt x="32" y="1626"/>
                  </a:lnTo>
                  <a:lnTo>
                    <a:pt x="32" y="1613"/>
                  </a:lnTo>
                  <a:lnTo>
                    <a:pt x="32" y="1613"/>
                  </a:lnTo>
                  <a:lnTo>
                    <a:pt x="36" y="1613"/>
                  </a:lnTo>
                  <a:lnTo>
                    <a:pt x="36" y="1587"/>
                  </a:lnTo>
                  <a:lnTo>
                    <a:pt x="36" y="1587"/>
                  </a:lnTo>
                  <a:lnTo>
                    <a:pt x="39" y="1587"/>
                  </a:lnTo>
                  <a:lnTo>
                    <a:pt x="39" y="1560"/>
                  </a:lnTo>
                  <a:lnTo>
                    <a:pt x="39" y="1560"/>
                  </a:lnTo>
                  <a:lnTo>
                    <a:pt x="42" y="1560"/>
                  </a:lnTo>
                  <a:lnTo>
                    <a:pt x="42" y="1547"/>
                  </a:lnTo>
                  <a:lnTo>
                    <a:pt x="42" y="1547"/>
                  </a:lnTo>
                  <a:lnTo>
                    <a:pt x="45" y="1547"/>
                  </a:lnTo>
                  <a:lnTo>
                    <a:pt x="45" y="1521"/>
                  </a:lnTo>
                  <a:lnTo>
                    <a:pt x="45" y="1521"/>
                  </a:lnTo>
                  <a:lnTo>
                    <a:pt x="49" y="1521"/>
                  </a:lnTo>
                  <a:lnTo>
                    <a:pt x="49" y="1494"/>
                  </a:lnTo>
                  <a:lnTo>
                    <a:pt x="49" y="1494"/>
                  </a:lnTo>
                  <a:lnTo>
                    <a:pt x="52" y="1494"/>
                  </a:lnTo>
                  <a:lnTo>
                    <a:pt x="52" y="1467"/>
                  </a:lnTo>
                  <a:lnTo>
                    <a:pt x="52" y="1467"/>
                  </a:lnTo>
                  <a:lnTo>
                    <a:pt x="55" y="1467"/>
                  </a:lnTo>
                  <a:lnTo>
                    <a:pt x="55" y="1454"/>
                  </a:lnTo>
                  <a:lnTo>
                    <a:pt x="55" y="1454"/>
                  </a:lnTo>
                  <a:lnTo>
                    <a:pt x="60" y="1454"/>
                  </a:lnTo>
                  <a:lnTo>
                    <a:pt x="60" y="1441"/>
                  </a:lnTo>
                  <a:lnTo>
                    <a:pt x="64" y="1441"/>
                  </a:lnTo>
                  <a:lnTo>
                    <a:pt x="67" y="1441"/>
                  </a:lnTo>
                  <a:lnTo>
                    <a:pt x="67" y="1427"/>
                  </a:lnTo>
                  <a:lnTo>
                    <a:pt x="67" y="1427"/>
                  </a:lnTo>
                  <a:lnTo>
                    <a:pt x="73" y="1427"/>
                  </a:lnTo>
                  <a:lnTo>
                    <a:pt x="73" y="1414"/>
                  </a:lnTo>
                  <a:lnTo>
                    <a:pt x="73" y="1414"/>
                  </a:lnTo>
                  <a:lnTo>
                    <a:pt x="77" y="1414"/>
                  </a:lnTo>
                  <a:lnTo>
                    <a:pt x="77" y="1399"/>
                  </a:lnTo>
                  <a:lnTo>
                    <a:pt x="77" y="1399"/>
                  </a:lnTo>
                  <a:lnTo>
                    <a:pt x="83" y="1399"/>
                  </a:lnTo>
                  <a:lnTo>
                    <a:pt x="83" y="1372"/>
                  </a:lnTo>
                  <a:lnTo>
                    <a:pt x="83" y="1372"/>
                  </a:lnTo>
                  <a:lnTo>
                    <a:pt x="86" y="1372"/>
                  </a:lnTo>
                  <a:lnTo>
                    <a:pt x="86" y="1359"/>
                  </a:lnTo>
                  <a:lnTo>
                    <a:pt x="86" y="1359"/>
                  </a:lnTo>
                  <a:lnTo>
                    <a:pt x="90" y="1359"/>
                  </a:lnTo>
                  <a:lnTo>
                    <a:pt x="90" y="1345"/>
                  </a:lnTo>
                  <a:lnTo>
                    <a:pt x="90" y="1345"/>
                  </a:lnTo>
                  <a:lnTo>
                    <a:pt x="93" y="1345"/>
                  </a:lnTo>
                  <a:lnTo>
                    <a:pt x="93" y="1332"/>
                  </a:lnTo>
                  <a:lnTo>
                    <a:pt x="93" y="1332"/>
                  </a:lnTo>
                  <a:lnTo>
                    <a:pt x="96" y="1332"/>
                  </a:lnTo>
                  <a:lnTo>
                    <a:pt x="96" y="1305"/>
                  </a:lnTo>
                  <a:lnTo>
                    <a:pt x="96" y="1305"/>
                  </a:lnTo>
                  <a:lnTo>
                    <a:pt x="99" y="1305"/>
                  </a:lnTo>
                  <a:lnTo>
                    <a:pt x="99" y="1291"/>
                  </a:lnTo>
                  <a:lnTo>
                    <a:pt x="99" y="1291"/>
                  </a:lnTo>
                  <a:lnTo>
                    <a:pt x="103" y="1291"/>
                  </a:lnTo>
                  <a:lnTo>
                    <a:pt x="103" y="1277"/>
                  </a:lnTo>
                  <a:lnTo>
                    <a:pt x="103" y="1277"/>
                  </a:lnTo>
                  <a:lnTo>
                    <a:pt x="122" y="1277"/>
                  </a:lnTo>
                  <a:lnTo>
                    <a:pt x="122" y="1250"/>
                  </a:lnTo>
                  <a:lnTo>
                    <a:pt x="122" y="1250"/>
                  </a:lnTo>
                  <a:lnTo>
                    <a:pt x="125" y="1250"/>
                  </a:lnTo>
                  <a:lnTo>
                    <a:pt x="125" y="1237"/>
                  </a:lnTo>
                  <a:lnTo>
                    <a:pt x="125" y="1237"/>
                  </a:lnTo>
                  <a:lnTo>
                    <a:pt x="132" y="1237"/>
                  </a:lnTo>
                  <a:lnTo>
                    <a:pt x="132" y="1237"/>
                  </a:lnTo>
                  <a:lnTo>
                    <a:pt x="132" y="1237"/>
                  </a:lnTo>
                  <a:lnTo>
                    <a:pt x="142" y="1237"/>
                  </a:lnTo>
                  <a:lnTo>
                    <a:pt x="142" y="1237"/>
                  </a:lnTo>
                  <a:lnTo>
                    <a:pt x="142" y="1237"/>
                  </a:lnTo>
                  <a:lnTo>
                    <a:pt x="148" y="1237"/>
                  </a:lnTo>
                  <a:lnTo>
                    <a:pt x="148" y="1223"/>
                  </a:lnTo>
                  <a:lnTo>
                    <a:pt x="148" y="1223"/>
                  </a:lnTo>
                  <a:lnTo>
                    <a:pt x="160" y="1223"/>
                  </a:lnTo>
                  <a:lnTo>
                    <a:pt x="160" y="1223"/>
                  </a:lnTo>
                  <a:lnTo>
                    <a:pt x="160" y="1223"/>
                  </a:lnTo>
                  <a:lnTo>
                    <a:pt x="163" y="1223"/>
                  </a:lnTo>
                  <a:lnTo>
                    <a:pt x="163" y="1209"/>
                  </a:lnTo>
                  <a:lnTo>
                    <a:pt x="163" y="1209"/>
                  </a:lnTo>
                  <a:lnTo>
                    <a:pt x="170" y="1209"/>
                  </a:lnTo>
                  <a:lnTo>
                    <a:pt x="170" y="1196"/>
                  </a:lnTo>
                  <a:lnTo>
                    <a:pt x="170" y="1196"/>
                  </a:lnTo>
                  <a:lnTo>
                    <a:pt x="173" y="1196"/>
                  </a:lnTo>
                  <a:lnTo>
                    <a:pt x="173" y="1182"/>
                  </a:lnTo>
                  <a:lnTo>
                    <a:pt x="173" y="1182"/>
                  </a:lnTo>
                  <a:lnTo>
                    <a:pt x="176" y="1182"/>
                  </a:lnTo>
                  <a:lnTo>
                    <a:pt x="176" y="1168"/>
                  </a:lnTo>
                  <a:lnTo>
                    <a:pt x="176" y="1168"/>
                  </a:lnTo>
                  <a:lnTo>
                    <a:pt x="196" y="1168"/>
                  </a:lnTo>
                  <a:lnTo>
                    <a:pt x="196" y="1168"/>
                  </a:lnTo>
                  <a:lnTo>
                    <a:pt x="196" y="1168"/>
                  </a:lnTo>
                  <a:lnTo>
                    <a:pt x="199" y="1168"/>
                  </a:lnTo>
                  <a:lnTo>
                    <a:pt x="199" y="1140"/>
                  </a:lnTo>
                  <a:lnTo>
                    <a:pt x="199" y="1140"/>
                  </a:lnTo>
                  <a:lnTo>
                    <a:pt x="222" y="1140"/>
                  </a:lnTo>
                  <a:lnTo>
                    <a:pt x="222" y="1127"/>
                  </a:lnTo>
                  <a:lnTo>
                    <a:pt x="222" y="1127"/>
                  </a:lnTo>
                  <a:lnTo>
                    <a:pt x="225" y="1127"/>
                  </a:lnTo>
                  <a:lnTo>
                    <a:pt x="225" y="1113"/>
                  </a:lnTo>
                  <a:lnTo>
                    <a:pt x="225" y="1113"/>
                  </a:lnTo>
                  <a:lnTo>
                    <a:pt x="228" y="1113"/>
                  </a:lnTo>
                  <a:lnTo>
                    <a:pt x="228" y="1113"/>
                  </a:lnTo>
                  <a:lnTo>
                    <a:pt x="228" y="1113"/>
                  </a:lnTo>
                  <a:lnTo>
                    <a:pt x="232" y="1113"/>
                  </a:lnTo>
                  <a:lnTo>
                    <a:pt x="232" y="1099"/>
                  </a:lnTo>
                  <a:lnTo>
                    <a:pt x="232" y="1099"/>
                  </a:lnTo>
                  <a:lnTo>
                    <a:pt x="248" y="1099"/>
                  </a:lnTo>
                  <a:lnTo>
                    <a:pt x="248" y="1084"/>
                  </a:lnTo>
                  <a:lnTo>
                    <a:pt x="248" y="1084"/>
                  </a:lnTo>
                  <a:lnTo>
                    <a:pt x="279" y="1084"/>
                  </a:lnTo>
                  <a:lnTo>
                    <a:pt x="279" y="1084"/>
                  </a:lnTo>
                  <a:lnTo>
                    <a:pt x="279" y="1084"/>
                  </a:lnTo>
                  <a:lnTo>
                    <a:pt x="305" y="1084"/>
                  </a:lnTo>
                  <a:lnTo>
                    <a:pt x="305" y="1084"/>
                  </a:lnTo>
                  <a:lnTo>
                    <a:pt x="305" y="1084"/>
                  </a:lnTo>
                  <a:lnTo>
                    <a:pt x="334" y="1084"/>
                  </a:lnTo>
                  <a:lnTo>
                    <a:pt x="334" y="1070"/>
                  </a:lnTo>
                  <a:lnTo>
                    <a:pt x="334" y="1070"/>
                  </a:lnTo>
                  <a:lnTo>
                    <a:pt x="338" y="1070"/>
                  </a:lnTo>
                  <a:lnTo>
                    <a:pt x="338" y="1042"/>
                  </a:lnTo>
                  <a:lnTo>
                    <a:pt x="338" y="1042"/>
                  </a:lnTo>
                  <a:lnTo>
                    <a:pt x="357" y="1042"/>
                  </a:lnTo>
                  <a:lnTo>
                    <a:pt x="357" y="1042"/>
                  </a:lnTo>
                  <a:lnTo>
                    <a:pt x="357" y="1042"/>
                  </a:lnTo>
                  <a:lnTo>
                    <a:pt x="366" y="1042"/>
                  </a:lnTo>
                  <a:lnTo>
                    <a:pt x="366" y="1028"/>
                  </a:lnTo>
                  <a:lnTo>
                    <a:pt x="366" y="1028"/>
                  </a:lnTo>
                  <a:lnTo>
                    <a:pt x="375" y="1028"/>
                  </a:lnTo>
                  <a:lnTo>
                    <a:pt x="375" y="1014"/>
                  </a:lnTo>
                  <a:lnTo>
                    <a:pt x="375" y="1014"/>
                  </a:lnTo>
                  <a:lnTo>
                    <a:pt x="385" y="1014"/>
                  </a:lnTo>
                  <a:lnTo>
                    <a:pt x="385" y="1000"/>
                  </a:lnTo>
                  <a:lnTo>
                    <a:pt x="385" y="1000"/>
                  </a:lnTo>
                  <a:lnTo>
                    <a:pt x="414" y="1000"/>
                  </a:lnTo>
                  <a:lnTo>
                    <a:pt x="414" y="972"/>
                  </a:lnTo>
                  <a:lnTo>
                    <a:pt x="414" y="972"/>
                  </a:lnTo>
                  <a:lnTo>
                    <a:pt x="418" y="972"/>
                  </a:lnTo>
                  <a:lnTo>
                    <a:pt x="418" y="958"/>
                  </a:lnTo>
                  <a:lnTo>
                    <a:pt x="418" y="958"/>
                  </a:lnTo>
                  <a:lnTo>
                    <a:pt x="440" y="958"/>
                  </a:lnTo>
                  <a:lnTo>
                    <a:pt x="440" y="958"/>
                  </a:lnTo>
                  <a:lnTo>
                    <a:pt x="440" y="958"/>
                  </a:lnTo>
                  <a:lnTo>
                    <a:pt x="457" y="958"/>
                  </a:lnTo>
                  <a:lnTo>
                    <a:pt x="457" y="944"/>
                  </a:lnTo>
                  <a:lnTo>
                    <a:pt x="460" y="944"/>
                  </a:lnTo>
                  <a:lnTo>
                    <a:pt x="463" y="944"/>
                  </a:lnTo>
                  <a:lnTo>
                    <a:pt x="463" y="930"/>
                  </a:lnTo>
                  <a:lnTo>
                    <a:pt x="463" y="930"/>
                  </a:lnTo>
                  <a:lnTo>
                    <a:pt x="469" y="930"/>
                  </a:lnTo>
                  <a:lnTo>
                    <a:pt x="469" y="930"/>
                  </a:lnTo>
                  <a:lnTo>
                    <a:pt x="469" y="930"/>
                  </a:lnTo>
                  <a:lnTo>
                    <a:pt x="478" y="930"/>
                  </a:lnTo>
                  <a:lnTo>
                    <a:pt x="478" y="916"/>
                  </a:lnTo>
                  <a:lnTo>
                    <a:pt x="478" y="916"/>
                  </a:lnTo>
                  <a:lnTo>
                    <a:pt x="485" y="916"/>
                  </a:lnTo>
                  <a:lnTo>
                    <a:pt x="485" y="916"/>
                  </a:lnTo>
                  <a:lnTo>
                    <a:pt x="485" y="916"/>
                  </a:lnTo>
                  <a:lnTo>
                    <a:pt x="534" y="916"/>
                  </a:lnTo>
                  <a:lnTo>
                    <a:pt x="534" y="900"/>
                  </a:lnTo>
                  <a:lnTo>
                    <a:pt x="534" y="900"/>
                  </a:lnTo>
                  <a:lnTo>
                    <a:pt x="550" y="900"/>
                  </a:lnTo>
                  <a:lnTo>
                    <a:pt x="550" y="900"/>
                  </a:lnTo>
                  <a:lnTo>
                    <a:pt x="550" y="900"/>
                  </a:lnTo>
                  <a:lnTo>
                    <a:pt x="556" y="900"/>
                  </a:lnTo>
                  <a:lnTo>
                    <a:pt x="556" y="900"/>
                  </a:lnTo>
                  <a:lnTo>
                    <a:pt x="556" y="900"/>
                  </a:lnTo>
                  <a:lnTo>
                    <a:pt x="563" y="900"/>
                  </a:lnTo>
                  <a:lnTo>
                    <a:pt x="563" y="886"/>
                  </a:lnTo>
                  <a:lnTo>
                    <a:pt x="563" y="886"/>
                  </a:lnTo>
                  <a:lnTo>
                    <a:pt x="571" y="886"/>
                  </a:lnTo>
                  <a:lnTo>
                    <a:pt x="571" y="871"/>
                  </a:lnTo>
                  <a:lnTo>
                    <a:pt x="571" y="871"/>
                  </a:lnTo>
                  <a:lnTo>
                    <a:pt x="578" y="871"/>
                  </a:lnTo>
                  <a:lnTo>
                    <a:pt x="578" y="857"/>
                  </a:lnTo>
                  <a:lnTo>
                    <a:pt x="578" y="857"/>
                  </a:lnTo>
                  <a:lnTo>
                    <a:pt x="588" y="857"/>
                  </a:lnTo>
                  <a:lnTo>
                    <a:pt x="588" y="857"/>
                  </a:lnTo>
                  <a:lnTo>
                    <a:pt x="588" y="857"/>
                  </a:lnTo>
                  <a:lnTo>
                    <a:pt x="607" y="857"/>
                  </a:lnTo>
                  <a:lnTo>
                    <a:pt x="607" y="828"/>
                  </a:lnTo>
                  <a:lnTo>
                    <a:pt x="607" y="828"/>
                  </a:lnTo>
                  <a:lnTo>
                    <a:pt x="636" y="828"/>
                  </a:lnTo>
                  <a:lnTo>
                    <a:pt x="636" y="828"/>
                  </a:lnTo>
                  <a:lnTo>
                    <a:pt x="636" y="828"/>
                  </a:lnTo>
                  <a:lnTo>
                    <a:pt x="646" y="828"/>
                  </a:lnTo>
                  <a:lnTo>
                    <a:pt x="646" y="813"/>
                  </a:lnTo>
                  <a:lnTo>
                    <a:pt x="646" y="813"/>
                  </a:lnTo>
                  <a:lnTo>
                    <a:pt x="653" y="813"/>
                  </a:lnTo>
                  <a:lnTo>
                    <a:pt x="653" y="798"/>
                  </a:lnTo>
                  <a:lnTo>
                    <a:pt x="653" y="798"/>
                  </a:lnTo>
                  <a:lnTo>
                    <a:pt x="656" y="798"/>
                  </a:lnTo>
                  <a:lnTo>
                    <a:pt x="656" y="784"/>
                  </a:lnTo>
                  <a:lnTo>
                    <a:pt x="656" y="784"/>
                  </a:lnTo>
                  <a:lnTo>
                    <a:pt x="674" y="784"/>
                  </a:lnTo>
                  <a:lnTo>
                    <a:pt x="674" y="768"/>
                  </a:lnTo>
                  <a:lnTo>
                    <a:pt x="674" y="768"/>
                  </a:lnTo>
                  <a:lnTo>
                    <a:pt x="697" y="768"/>
                  </a:lnTo>
                  <a:lnTo>
                    <a:pt x="697" y="768"/>
                  </a:lnTo>
                  <a:lnTo>
                    <a:pt x="697" y="768"/>
                  </a:lnTo>
                  <a:lnTo>
                    <a:pt x="742" y="768"/>
                  </a:lnTo>
                  <a:lnTo>
                    <a:pt x="742" y="753"/>
                  </a:lnTo>
                  <a:lnTo>
                    <a:pt x="742" y="753"/>
                  </a:lnTo>
                  <a:lnTo>
                    <a:pt x="749" y="753"/>
                  </a:lnTo>
                  <a:lnTo>
                    <a:pt x="749" y="738"/>
                  </a:lnTo>
                  <a:lnTo>
                    <a:pt x="749" y="738"/>
                  </a:lnTo>
                  <a:lnTo>
                    <a:pt x="777" y="738"/>
                  </a:lnTo>
                  <a:lnTo>
                    <a:pt x="777" y="723"/>
                  </a:lnTo>
                  <a:lnTo>
                    <a:pt x="777" y="723"/>
                  </a:lnTo>
                  <a:lnTo>
                    <a:pt x="780" y="723"/>
                  </a:lnTo>
                  <a:lnTo>
                    <a:pt x="780" y="723"/>
                  </a:lnTo>
                  <a:lnTo>
                    <a:pt x="780" y="723"/>
                  </a:lnTo>
                  <a:lnTo>
                    <a:pt x="793" y="723"/>
                  </a:lnTo>
                  <a:lnTo>
                    <a:pt x="793" y="723"/>
                  </a:lnTo>
                  <a:lnTo>
                    <a:pt x="793" y="723"/>
                  </a:lnTo>
                  <a:lnTo>
                    <a:pt x="813" y="723"/>
                  </a:lnTo>
                  <a:lnTo>
                    <a:pt x="813" y="708"/>
                  </a:lnTo>
                  <a:lnTo>
                    <a:pt x="813" y="708"/>
                  </a:lnTo>
                  <a:lnTo>
                    <a:pt x="836" y="708"/>
                  </a:lnTo>
                  <a:lnTo>
                    <a:pt x="836" y="693"/>
                  </a:lnTo>
                  <a:lnTo>
                    <a:pt x="836" y="693"/>
                  </a:lnTo>
                  <a:lnTo>
                    <a:pt x="858" y="693"/>
                  </a:lnTo>
                  <a:lnTo>
                    <a:pt x="858" y="677"/>
                  </a:lnTo>
                  <a:lnTo>
                    <a:pt x="858" y="677"/>
                  </a:lnTo>
                  <a:lnTo>
                    <a:pt x="877" y="677"/>
                  </a:lnTo>
                  <a:lnTo>
                    <a:pt x="877" y="677"/>
                  </a:lnTo>
                  <a:lnTo>
                    <a:pt x="877" y="677"/>
                  </a:lnTo>
                  <a:lnTo>
                    <a:pt x="883" y="677"/>
                  </a:lnTo>
                  <a:lnTo>
                    <a:pt x="883" y="677"/>
                  </a:lnTo>
                  <a:lnTo>
                    <a:pt x="883" y="677"/>
                  </a:lnTo>
                  <a:lnTo>
                    <a:pt x="886" y="677"/>
                  </a:lnTo>
                  <a:lnTo>
                    <a:pt x="886" y="662"/>
                  </a:lnTo>
                  <a:lnTo>
                    <a:pt x="886" y="662"/>
                  </a:lnTo>
                  <a:lnTo>
                    <a:pt x="896" y="662"/>
                  </a:lnTo>
                  <a:lnTo>
                    <a:pt x="896" y="647"/>
                  </a:lnTo>
                  <a:lnTo>
                    <a:pt x="896" y="647"/>
                  </a:lnTo>
                  <a:lnTo>
                    <a:pt x="912" y="647"/>
                  </a:lnTo>
                  <a:lnTo>
                    <a:pt x="912" y="632"/>
                  </a:lnTo>
                  <a:lnTo>
                    <a:pt x="912" y="632"/>
                  </a:lnTo>
                  <a:lnTo>
                    <a:pt x="922" y="632"/>
                  </a:lnTo>
                  <a:lnTo>
                    <a:pt x="922" y="632"/>
                  </a:lnTo>
                  <a:lnTo>
                    <a:pt x="922" y="632"/>
                  </a:lnTo>
                  <a:lnTo>
                    <a:pt x="929" y="632"/>
                  </a:lnTo>
                  <a:lnTo>
                    <a:pt x="929" y="632"/>
                  </a:lnTo>
                  <a:lnTo>
                    <a:pt x="929" y="632"/>
                  </a:lnTo>
                  <a:lnTo>
                    <a:pt x="932" y="632"/>
                  </a:lnTo>
                  <a:lnTo>
                    <a:pt x="932" y="632"/>
                  </a:lnTo>
                  <a:lnTo>
                    <a:pt x="932" y="632"/>
                  </a:lnTo>
                  <a:lnTo>
                    <a:pt x="961" y="632"/>
                  </a:lnTo>
                  <a:lnTo>
                    <a:pt x="961" y="632"/>
                  </a:lnTo>
                  <a:lnTo>
                    <a:pt x="961" y="632"/>
                  </a:lnTo>
                  <a:lnTo>
                    <a:pt x="971" y="632"/>
                  </a:lnTo>
                  <a:lnTo>
                    <a:pt x="971" y="616"/>
                  </a:lnTo>
                  <a:lnTo>
                    <a:pt x="971" y="616"/>
                  </a:lnTo>
                  <a:lnTo>
                    <a:pt x="974" y="616"/>
                  </a:lnTo>
                  <a:lnTo>
                    <a:pt x="974" y="601"/>
                  </a:lnTo>
                  <a:lnTo>
                    <a:pt x="974" y="601"/>
                  </a:lnTo>
                  <a:lnTo>
                    <a:pt x="1006" y="601"/>
                  </a:lnTo>
                  <a:lnTo>
                    <a:pt x="1006" y="601"/>
                  </a:lnTo>
                  <a:lnTo>
                    <a:pt x="1006" y="601"/>
                  </a:lnTo>
                  <a:lnTo>
                    <a:pt x="1012" y="601"/>
                  </a:lnTo>
                  <a:lnTo>
                    <a:pt x="1012" y="601"/>
                  </a:lnTo>
                  <a:lnTo>
                    <a:pt x="1012" y="601"/>
                  </a:lnTo>
                  <a:lnTo>
                    <a:pt x="1032" y="601"/>
                  </a:lnTo>
                  <a:lnTo>
                    <a:pt x="1032" y="601"/>
                  </a:lnTo>
                  <a:lnTo>
                    <a:pt x="1032" y="601"/>
                  </a:lnTo>
                  <a:lnTo>
                    <a:pt x="1035" y="601"/>
                  </a:lnTo>
                  <a:lnTo>
                    <a:pt x="1035" y="601"/>
                  </a:lnTo>
                  <a:lnTo>
                    <a:pt x="1038" y="601"/>
                  </a:lnTo>
                  <a:lnTo>
                    <a:pt x="1048" y="601"/>
                  </a:lnTo>
                  <a:lnTo>
                    <a:pt x="1048" y="601"/>
                  </a:lnTo>
                  <a:lnTo>
                    <a:pt x="1051" y="601"/>
                  </a:lnTo>
                  <a:lnTo>
                    <a:pt x="1057" y="601"/>
                  </a:lnTo>
                  <a:lnTo>
                    <a:pt x="1057" y="583"/>
                  </a:lnTo>
                  <a:lnTo>
                    <a:pt x="1057" y="583"/>
                  </a:lnTo>
                  <a:lnTo>
                    <a:pt x="1061" y="583"/>
                  </a:lnTo>
                  <a:lnTo>
                    <a:pt x="1061" y="583"/>
                  </a:lnTo>
                  <a:lnTo>
                    <a:pt x="1061" y="583"/>
                  </a:lnTo>
                  <a:lnTo>
                    <a:pt x="1064" y="583"/>
                  </a:lnTo>
                  <a:lnTo>
                    <a:pt x="1064" y="566"/>
                  </a:lnTo>
                  <a:lnTo>
                    <a:pt x="1064" y="566"/>
                  </a:lnTo>
                  <a:lnTo>
                    <a:pt x="1074" y="566"/>
                  </a:lnTo>
                  <a:lnTo>
                    <a:pt x="1074" y="549"/>
                  </a:lnTo>
                  <a:lnTo>
                    <a:pt x="1074" y="549"/>
                  </a:lnTo>
                  <a:lnTo>
                    <a:pt x="1077" y="549"/>
                  </a:lnTo>
                  <a:lnTo>
                    <a:pt x="1077" y="530"/>
                  </a:lnTo>
                  <a:lnTo>
                    <a:pt x="1077" y="530"/>
                  </a:lnTo>
                  <a:lnTo>
                    <a:pt x="1121" y="530"/>
                  </a:lnTo>
                  <a:lnTo>
                    <a:pt x="1121" y="513"/>
                  </a:lnTo>
                  <a:lnTo>
                    <a:pt x="1121" y="513"/>
                  </a:lnTo>
                  <a:lnTo>
                    <a:pt x="1125" y="513"/>
                  </a:lnTo>
                  <a:lnTo>
                    <a:pt x="1125" y="513"/>
                  </a:lnTo>
                  <a:lnTo>
                    <a:pt x="1128" y="513"/>
                  </a:lnTo>
                  <a:lnTo>
                    <a:pt x="1160" y="513"/>
                  </a:lnTo>
                  <a:lnTo>
                    <a:pt x="1160" y="513"/>
                  </a:lnTo>
                  <a:lnTo>
                    <a:pt x="1160" y="513"/>
                  </a:lnTo>
                  <a:lnTo>
                    <a:pt x="1167" y="513"/>
                  </a:lnTo>
                  <a:lnTo>
                    <a:pt x="1167" y="513"/>
                  </a:lnTo>
                  <a:lnTo>
                    <a:pt x="1167" y="513"/>
                  </a:lnTo>
                  <a:lnTo>
                    <a:pt x="1170" y="513"/>
                  </a:lnTo>
                  <a:lnTo>
                    <a:pt x="1170" y="496"/>
                  </a:lnTo>
                  <a:lnTo>
                    <a:pt x="1170" y="496"/>
                  </a:lnTo>
                  <a:lnTo>
                    <a:pt x="1173" y="496"/>
                  </a:lnTo>
                  <a:lnTo>
                    <a:pt x="1173" y="477"/>
                  </a:lnTo>
                  <a:lnTo>
                    <a:pt x="1173" y="477"/>
                  </a:lnTo>
                  <a:lnTo>
                    <a:pt x="1182" y="477"/>
                  </a:lnTo>
                  <a:lnTo>
                    <a:pt x="1182" y="477"/>
                  </a:lnTo>
                  <a:lnTo>
                    <a:pt x="1182" y="477"/>
                  </a:lnTo>
                  <a:lnTo>
                    <a:pt x="1192" y="477"/>
                  </a:lnTo>
                  <a:lnTo>
                    <a:pt x="1192" y="477"/>
                  </a:lnTo>
                  <a:lnTo>
                    <a:pt x="1195" y="477"/>
                  </a:lnTo>
                  <a:lnTo>
                    <a:pt x="1214" y="477"/>
                  </a:lnTo>
                  <a:lnTo>
                    <a:pt x="1214" y="477"/>
                  </a:lnTo>
                  <a:lnTo>
                    <a:pt x="1214" y="477"/>
                  </a:lnTo>
                  <a:lnTo>
                    <a:pt x="1231" y="477"/>
                  </a:lnTo>
                  <a:lnTo>
                    <a:pt x="1231" y="459"/>
                  </a:lnTo>
                  <a:lnTo>
                    <a:pt x="1234" y="459"/>
                  </a:lnTo>
                  <a:lnTo>
                    <a:pt x="1270" y="459"/>
                  </a:lnTo>
                  <a:lnTo>
                    <a:pt x="1270" y="459"/>
                  </a:lnTo>
                  <a:lnTo>
                    <a:pt x="1270" y="459"/>
                  </a:lnTo>
                  <a:lnTo>
                    <a:pt x="1282" y="459"/>
                  </a:lnTo>
                  <a:lnTo>
                    <a:pt x="1282" y="439"/>
                  </a:lnTo>
                  <a:lnTo>
                    <a:pt x="1282" y="439"/>
                  </a:lnTo>
                  <a:lnTo>
                    <a:pt x="1295" y="439"/>
                  </a:lnTo>
                  <a:lnTo>
                    <a:pt x="1295" y="420"/>
                  </a:lnTo>
                  <a:lnTo>
                    <a:pt x="1295" y="420"/>
                  </a:lnTo>
                  <a:lnTo>
                    <a:pt x="1301" y="420"/>
                  </a:lnTo>
                  <a:lnTo>
                    <a:pt x="1301" y="420"/>
                  </a:lnTo>
                  <a:lnTo>
                    <a:pt x="1301" y="420"/>
                  </a:lnTo>
                  <a:lnTo>
                    <a:pt x="1308" y="420"/>
                  </a:lnTo>
                  <a:lnTo>
                    <a:pt x="1308" y="420"/>
                  </a:lnTo>
                  <a:lnTo>
                    <a:pt x="1308" y="420"/>
                  </a:lnTo>
                  <a:lnTo>
                    <a:pt x="1317" y="420"/>
                  </a:lnTo>
                  <a:lnTo>
                    <a:pt x="1317" y="400"/>
                  </a:lnTo>
                  <a:lnTo>
                    <a:pt x="1317" y="400"/>
                  </a:lnTo>
                  <a:lnTo>
                    <a:pt x="1340" y="400"/>
                  </a:lnTo>
                  <a:lnTo>
                    <a:pt x="1340" y="400"/>
                  </a:lnTo>
                  <a:lnTo>
                    <a:pt x="1340" y="400"/>
                  </a:lnTo>
                  <a:lnTo>
                    <a:pt x="1347" y="400"/>
                  </a:lnTo>
                  <a:lnTo>
                    <a:pt x="1347" y="381"/>
                  </a:lnTo>
                  <a:lnTo>
                    <a:pt x="1347" y="381"/>
                  </a:lnTo>
                  <a:lnTo>
                    <a:pt x="1356" y="381"/>
                  </a:lnTo>
                  <a:lnTo>
                    <a:pt x="1356" y="361"/>
                  </a:lnTo>
                  <a:lnTo>
                    <a:pt x="1356" y="361"/>
                  </a:lnTo>
                  <a:lnTo>
                    <a:pt x="1360" y="361"/>
                  </a:lnTo>
                  <a:lnTo>
                    <a:pt x="1360" y="342"/>
                  </a:lnTo>
                  <a:lnTo>
                    <a:pt x="1360" y="342"/>
                  </a:lnTo>
                  <a:lnTo>
                    <a:pt x="1366" y="342"/>
                  </a:lnTo>
                  <a:lnTo>
                    <a:pt x="1366" y="342"/>
                  </a:lnTo>
                  <a:lnTo>
                    <a:pt x="1366" y="342"/>
                  </a:lnTo>
                  <a:lnTo>
                    <a:pt x="1373" y="342"/>
                  </a:lnTo>
                  <a:lnTo>
                    <a:pt x="1373" y="321"/>
                  </a:lnTo>
                  <a:lnTo>
                    <a:pt x="1373" y="321"/>
                  </a:lnTo>
                  <a:lnTo>
                    <a:pt x="1379" y="321"/>
                  </a:lnTo>
                  <a:lnTo>
                    <a:pt x="1379" y="321"/>
                  </a:lnTo>
                  <a:lnTo>
                    <a:pt x="1379" y="321"/>
                  </a:lnTo>
                  <a:lnTo>
                    <a:pt x="1384" y="321"/>
                  </a:lnTo>
                  <a:lnTo>
                    <a:pt x="1384" y="321"/>
                  </a:lnTo>
                  <a:lnTo>
                    <a:pt x="1384" y="321"/>
                  </a:lnTo>
                  <a:lnTo>
                    <a:pt x="1401" y="321"/>
                  </a:lnTo>
                  <a:lnTo>
                    <a:pt x="1401" y="301"/>
                  </a:lnTo>
                  <a:lnTo>
                    <a:pt x="1401" y="301"/>
                  </a:lnTo>
                  <a:lnTo>
                    <a:pt x="1407" y="301"/>
                  </a:lnTo>
                  <a:lnTo>
                    <a:pt x="1407" y="301"/>
                  </a:lnTo>
                  <a:lnTo>
                    <a:pt x="1407" y="301"/>
                  </a:lnTo>
                  <a:lnTo>
                    <a:pt x="1410" y="301"/>
                  </a:lnTo>
                  <a:lnTo>
                    <a:pt x="1410" y="301"/>
                  </a:lnTo>
                  <a:lnTo>
                    <a:pt x="1410" y="301"/>
                  </a:lnTo>
                  <a:lnTo>
                    <a:pt x="1427" y="301"/>
                  </a:lnTo>
                  <a:lnTo>
                    <a:pt x="1427" y="279"/>
                  </a:lnTo>
                  <a:lnTo>
                    <a:pt x="1427" y="279"/>
                  </a:lnTo>
                  <a:lnTo>
                    <a:pt x="1430" y="279"/>
                  </a:lnTo>
                  <a:lnTo>
                    <a:pt x="1430" y="279"/>
                  </a:lnTo>
                  <a:lnTo>
                    <a:pt x="1430" y="279"/>
                  </a:lnTo>
                  <a:lnTo>
                    <a:pt x="1456" y="279"/>
                  </a:lnTo>
                  <a:lnTo>
                    <a:pt x="1456" y="279"/>
                  </a:lnTo>
                  <a:lnTo>
                    <a:pt x="1459" y="279"/>
                  </a:lnTo>
                  <a:lnTo>
                    <a:pt x="1462" y="279"/>
                  </a:lnTo>
                  <a:lnTo>
                    <a:pt x="1462" y="279"/>
                  </a:lnTo>
                  <a:lnTo>
                    <a:pt x="1466" y="279"/>
                  </a:lnTo>
                  <a:lnTo>
                    <a:pt x="1475" y="279"/>
                  </a:lnTo>
                  <a:lnTo>
                    <a:pt x="1475" y="279"/>
                  </a:lnTo>
                  <a:lnTo>
                    <a:pt x="1475" y="279"/>
                  </a:lnTo>
                  <a:lnTo>
                    <a:pt x="1485" y="279"/>
                  </a:lnTo>
                  <a:lnTo>
                    <a:pt x="1485" y="279"/>
                  </a:lnTo>
                  <a:lnTo>
                    <a:pt x="1485" y="279"/>
                  </a:lnTo>
                  <a:lnTo>
                    <a:pt x="1494" y="279"/>
                  </a:lnTo>
                  <a:lnTo>
                    <a:pt x="1494" y="279"/>
                  </a:lnTo>
                  <a:lnTo>
                    <a:pt x="1494" y="279"/>
                  </a:lnTo>
                  <a:lnTo>
                    <a:pt x="1497" y="279"/>
                  </a:lnTo>
                  <a:lnTo>
                    <a:pt x="1497" y="279"/>
                  </a:lnTo>
                  <a:lnTo>
                    <a:pt x="1497" y="279"/>
                  </a:lnTo>
                  <a:lnTo>
                    <a:pt x="1510" y="279"/>
                  </a:lnTo>
                  <a:lnTo>
                    <a:pt x="1510" y="279"/>
                  </a:lnTo>
                  <a:lnTo>
                    <a:pt x="1510" y="279"/>
                  </a:lnTo>
                  <a:lnTo>
                    <a:pt x="1526" y="279"/>
                  </a:lnTo>
                  <a:lnTo>
                    <a:pt x="1526" y="279"/>
                  </a:lnTo>
                  <a:lnTo>
                    <a:pt x="1526" y="279"/>
                  </a:lnTo>
                  <a:lnTo>
                    <a:pt x="1529" y="279"/>
                  </a:lnTo>
                  <a:lnTo>
                    <a:pt x="1529" y="255"/>
                  </a:lnTo>
                  <a:lnTo>
                    <a:pt x="1529" y="255"/>
                  </a:lnTo>
                  <a:lnTo>
                    <a:pt x="1536" y="255"/>
                  </a:lnTo>
                  <a:lnTo>
                    <a:pt x="1536" y="255"/>
                  </a:lnTo>
                  <a:lnTo>
                    <a:pt x="1536" y="255"/>
                  </a:lnTo>
                  <a:lnTo>
                    <a:pt x="1542" y="255"/>
                  </a:lnTo>
                  <a:lnTo>
                    <a:pt x="1542" y="255"/>
                  </a:lnTo>
                  <a:lnTo>
                    <a:pt x="1546" y="255"/>
                  </a:lnTo>
                  <a:lnTo>
                    <a:pt x="1549" y="255"/>
                  </a:lnTo>
                  <a:lnTo>
                    <a:pt x="1549" y="255"/>
                  </a:lnTo>
                  <a:lnTo>
                    <a:pt x="1549" y="255"/>
                  </a:lnTo>
                  <a:lnTo>
                    <a:pt x="1587" y="255"/>
                  </a:lnTo>
                  <a:lnTo>
                    <a:pt x="1587" y="255"/>
                  </a:lnTo>
                  <a:lnTo>
                    <a:pt x="1587" y="255"/>
                  </a:lnTo>
                  <a:lnTo>
                    <a:pt x="1590" y="255"/>
                  </a:lnTo>
                  <a:lnTo>
                    <a:pt x="1590" y="228"/>
                  </a:lnTo>
                  <a:lnTo>
                    <a:pt x="1590" y="228"/>
                  </a:lnTo>
                  <a:lnTo>
                    <a:pt x="1593" y="228"/>
                  </a:lnTo>
                  <a:lnTo>
                    <a:pt x="1593" y="201"/>
                  </a:lnTo>
                  <a:lnTo>
                    <a:pt x="1593" y="201"/>
                  </a:lnTo>
                  <a:lnTo>
                    <a:pt x="1610" y="201"/>
                  </a:lnTo>
                  <a:lnTo>
                    <a:pt x="1610" y="201"/>
                  </a:lnTo>
                  <a:lnTo>
                    <a:pt x="1610" y="201"/>
                  </a:lnTo>
                  <a:lnTo>
                    <a:pt x="1613" y="201"/>
                  </a:lnTo>
                  <a:lnTo>
                    <a:pt x="1613" y="201"/>
                  </a:lnTo>
                  <a:lnTo>
                    <a:pt x="1613" y="201"/>
                  </a:lnTo>
                  <a:lnTo>
                    <a:pt x="1629" y="201"/>
                  </a:lnTo>
                  <a:lnTo>
                    <a:pt x="1629" y="174"/>
                  </a:lnTo>
                  <a:lnTo>
                    <a:pt x="1629" y="174"/>
                  </a:lnTo>
                  <a:lnTo>
                    <a:pt x="1632" y="174"/>
                  </a:lnTo>
                  <a:lnTo>
                    <a:pt x="1632" y="174"/>
                  </a:lnTo>
                  <a:lnTo>
                    <a:pt x="1636" y="174"/>
                  </a:lnTo>
                  <a:lnTo>
                    <a:pt x="1662" y="174"/>
                  </a:lnTo>
                  <a:lnTo>
                    <a:pt x="1662" y="174"/>
                  </a:lnTo>
                  <a:lnTo>
                    <a:pt x="1662" y="174"/>
                  </a:lnTo>
                  <a:lnTo>
                    <a:pt x="1684" y="174"/>
                  </a:lnTo>
                  <a:lnTo>
                    <a:pt x="1684" y="146"/>
                  </a:lnTo>
                  <a:lnTo>
                    <a:pt x="1688" y="146"/>
                  </a:lnTo>
                  <a:lnTo>
                    <a:pt x="1699" y="146"/>
                  </a:lnTo>
                  <a:lnTo>
                    <a:pt x="1699" y="146"/>
                  </a:lnTo>
                  <a:lnTo>
                    <a:pt x="1699" y="146"/>
                  </a:lnTo>
                  <a:lnTo>
                    <a:pt x="1706" y="146"/>
                  </a:lnTo>
                  <a:lnTo>
                    <a:pt x="1706" y="146"/>
                  </a:lnTo>
                  <a:lnTo>
                    <a:pt x="1706" y="146"/>
                  </a:lnTo>
                  <a:lnTo>
                    <a:pt x="1719" y="146"/>
                  </a:lnTo>
                  <a:lnTo>
                    <a:pt x="1719" y="146"/>
                  </a:lnTo>
                  <a:lnTo>
                    <a:pt x="1719" y="146"/>
                  </a:lnTo>
                  <a:lnTo>
                    <a:pt x="1774" y="146"/>
                  </a:lnTo>
                  <a:lnTo>
                    <a:pt x="1774" y="146"/>
                  </a:lnTo>
                  <a:lnTo>
                    <a:pt x="1774" y="146"/>
                  </a:lnTo>
                  <a:lnTo>
                    <a:pt x="1784" y="146"/>
                  </a:lnTo>
                  <a:lnTo>
                    <a:pt x="1784" y="146"/>
                  </a:lnTo>
                  <a:lnTo>
                    <a:pt x="1784" y="146"/>
                  </a:lnTo>
                  <a:lnTo>
                    <a:pt x="1790" y="146"/>
                  </a:lnTo>
                  <a:lnTo>
                    <a:pt x="1790" y="146"/>
                  </a:lnTo>
                  <a:lnTo>
                    <a:pt x="1790" y="146"/>
                  </a:lnTo>
                  <a:lnTo>
                    <a:pt x="1822" y="146"/>
                  </a:lnTo>
                  <a:lnTo>
                    <a:pt x="1822" y="146"/>
                  </a:lnTo>
                  <a:lnTo>
                    <a:pt x="1822" y="146"/>
                  </a:lnTo>
                  <a:lnTo>
                    <a:pt x="1831" y="146"/>
                  </a:lnTo>
                  <a:lnTo>
                    <a:pt x="1831" y="146"/>
                  </a:lnTo>
                  <a:lnTo>
                    <a:pt x="1831" y="146"/>
                  </a:lnTo>
                  <a:lnTo>
                    <a:pt x="1844" y="146"/>
                  </a:lnTo>
                  <a:lnTo>
                    <a:pt x="1844" y="146"/>
                  </a:lnTo>
                  <a:lnTo>
                    <a:pt x="1844" y="146"/>
                  </a:lnTo>
                  <a:lnTo>
                    <a:pt x="1848" y="146"/>
                  </a:lnTo>
                  <a:lnTo>
                    <a:pt x="1848" y="146"/>
                  </a:lnTo>
                  <a:lnTo>
                    <a:pt x="1848" y="146"/>
                  </a:lnTo>
                  <a:lnTo>
                    <a:pt x="1880" y="146"/>
                  </a:lnTo>
                  <a:lnTo>
                    <a:pt x="1880" y="146"/>
                  </a:lnTo>
                  <a:lnTo>
                    <a:pt x="1880" y="146"/>
                  </a:lnTo>
                  <a:lnTo>
                    <a:pt x="1905" y="146"/>
                  </a:lnTo>
                  <a:lnTo>
                    <a:pt x="1905" y="146"/>
                  </a:lnTo>
                  <a:lnTo>
                    <a:pt x="1908" y="146"/>
                  </a:lnTo>
                  <a:lnTo>
                    <a:pt x="1928" y="146"/>
                  </a:lnTo>
                  <a:lnTo>
                    <a:pt x="1928" y="146"/>
                  </a:lnTo>
                  <a:lnTo>
                    <a:pt x="1928" y="146"/>
                  </a:lnTo>
                  <a:lnTo>
                    <a:pt x="1951" y="146"/>
                  </a:lnTo>
                  <a:lnTo>
                    <a:pt x="1951" y="108"/>
                  </a:lnTo>
                  <a:lnTo>
                    <a:pt x="1951" y="108"/>
                  </a:lnTo>
                  <a:lnTo>
                    <a:pt x="1957" y="108"/>
                  </a:lnTo>
                  <a:lnTo>
                    <a:pt x="1957" y="108"/>
                  </a:lnTo>
                  <a:lnTo>
                    <a:pt x="1960" y="108"/>
                  </a:lnTo>
                  <a:lnTo>
                    <a:pt x="1967" y="108"/>
                  </a:lnTo>
                  <a:lnTo>
                    <a:pt x="1967" y="108"/>
                  </a:lnTo>
                  <a:lnTo>
                    <a:pt x="1967" y="108"/>
                  </a:lnTo>
                  <a:lnTo>
                    <a:pt x="1973" y="108"/>
                  </a:lnTo>
                  <a:lnTo>
                    <a:pt x="1973" y="108"/>
                  </a:lnTo>
                  <a:lnTo>
                    <a:pt x="1973" y="108"/>
                  </a:lnTo>
                  <a:lnTo>
                    <a:pt x="2018" y="108"/>
                  </a:lnTo>
                  <a:lnTo>
                    <a:pt x="2018" y="108"/>
                  </a:lnTo>
                  <a:lnTo>
                    <a:pt x="2018" y="108"/>
                  </a:lnTo>
                  <a:lnTo>
                    <a:pt x="2021" y="108"/>
                  </a:lnTo>
                  <a:lnTo>
                    <a:pt x="2021" y="108"/>
                  </a:lnTo>
                  <a:lnTo>
                    <a:pt x="2021" y="108"/>
                  </a:lnTo>
                  <a:lnTo>
                    <a:pt x="2040" y="108"/>
                  </a:lnTo>
                  <a:lnTo>
                    <a:pt x="2040" y="108"/>
                  </a:lnTo>
                  <a:lnTo>
                    <a:pt x="2040" y="108"/>
                  </a:lnTo>
                  <a:lnTo>
                    <a:pt x="2057" y="108"/>
                  </a:lnTo>
                  <a:lnTo>
                    <a:pt x="2057" y="108"/>
                  </a:lnTo>
                  <a:lnTo>
                    <a:pt x="2057" y="108"/>
                  </a:lnTo>
                  <a:lnTo>
                    <a:pt x="2073" y="108"/>
                  </a:lnTo>
                  <a:lnTo>
                    <a:pt x="2073" y="108"/>
                  </a:lnTo>
                  <a:lnTo>
                    <a:pt x="2073" y="108"/>
                  </a:lnTo>
                  <a:lnTo>
                    <a:pt x="2114" y="108"/>
                  </a:lnTo>
                  <a:lnTo>
                    <a:pt x="2114" y="108"/>
                  </a:lnTo>
                  <a:lnTo>
                    <a:pt x="2114" y="108"/>
                  </a:lnTo>
                  <a:lnTo>
                    <a:pt x="2124" y="108"/>
                  </a:lnTo>
                  <a:lnTo>
                    <a:pt x="2124" y="62"/>
                  </a:lnTo>
                  <a:lnTo>
                    <a:pt x="2124" y="62"/>
                  </a:lnTo>
                  <a:lnTo>
                    <a:pt x="2137" y="62"/>
                  </a:lnTo>
                  <a:lnTo>
                    <a:pt x="2137" y="62"/>
                  </a:lnTo>
                  <a:lnTo>
                    <a:pt x="2137" y="62"/>
                  </a:lnTo>
                  <a:lnTo>
                    <a:pt x="2156" y="62"/>
                  </a:lnTo>
                  <a:lnTo>
                    <a:pt x="2156" y="62"/>
                  </a:lnTo>
                  <a:lnTo>
                    <a:pt x="2156" y="62"/>
                  </a:lnTo>
                  <a:lnTo>
                    <a:pt x="2182" y="62"/>
                  </a:lnTo>
                  <a:lnTo>
                    <a:pt x="2182" y="62"/>
                  </a:lnTo>
                  <a:lnTo>
                    <a:pt x="2182" y="62"/>
                  </a:lnTo>
                  <a:lnTo>
                    <a:pt x="2201" y="62"/>
                  </a:lnTo>
                  <a:lnTo>
                    <a:pt x="2201" y="62"/>
                  </a:lnTo>
                  <a:lnTo>
                    <a:pt x="2201" y="62"/>
                  </a:lnTo>
                  <a:lnTo>
                    <a:pt x="2204" y="62"/>
                  </a:lnTo>
                  <a:lnTo>
                    <a:pt x="2204" y="62"/>
                  </a:lnTo>
                  <a:lnTo>
                    <a:pt x="2204" y="62"/>
                  </a:lnTo>
                  <a:lnTo>
                    <a:pt x="2214" y="62"/>
                  </a:lnTo>
                  <a:lnTo>
                    <a:pt x="2214" y="62"/>
                  </a:lnTo>
                  <a:lnTo>
                    <a:pt x="2214" y="62"/>
                  </a:lnTo>
                  <a:lnTo>
                    <a:pt x="2217" y="62"/>
                  </a:lnTo>
                  <a:lnTo>
                    <a:pt x="2217" y="62"/>
                  </a:lnTo>
                  <a:lnTo>
                    <a:pt x="2217" y="62"/>
                  </a:lnTo>
                  <a:lnTo>
                    <a:pt x="2246" y="62"/>
                  </a:lnTo>
                  <a:lnTo>
                    <a:pt x="2246" y="62"/>
                  </a:lnTo>
                  <a:lnTo>
                    <a:pt x="2246" y="62"/>
                  </a:lnTo>
                  <a:lnTo>
                    <a:pt x="2249" y="62"/>
                  </a:lnTo>
                  <a:lnTo>
                    <a:pt x="2249" y="62"/>
                  </a:lnTo>
                  <a:lnTo>
                    <a:pt x="2249" y="62"/>
                  </a:lnTo>
                  <a:lnTo>
                    <a:pt x="2272" y="62"/>
                  </a:lnTo>
                  <a:lnTo>
                    <a:pt x="2272" y="62"/>
                  </a:lnTo>
                  <a:lnTo>
                    <a:pt x="2272" y="62"/>
                  </a:lnTo>
                  <a:lnTo>
                    <a:pt x="2285" y="62"/>
                  </a:lnTo>
                  <a:lnTo>
                    <a:pt x="2285" y="0"/>
                  </a:lnTo>
                  <a:lnTo>
                    <a:pt x="2285" y="0"/>
                  </a:lnTo>
                  <a:lnTo>
                    <a:pt x="2301" y="0"/>
                  </a:lnTo>
                  <a:lnTo>
                    <a:pt x="2301" y="0"/>
                  </a:lnTo>
                </a:path>
              </a:pathLst>
            </a:custGeom>
            <a:noFill/>
            <a:ln w="20625" cap="flat" cmpd="sng">
              <a:solidFill>
                <a:srgbClr val="FFA040"/>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9" name="Google Shape;279;p11"/>
            <p:cNvSpPr/>
            <p:nvPr/>
          </p:nvSpPr>
          <p:spPr>
            <a:xfrm>
              <a:off x="7371" y="1236"/>
              <a:ext cx="19" cy="0"/>
            </a:xfrm>
            <a:custGeom>
              <a:avLst/>
              <a:gdLst/>
              <a:ahLst/>
              <a:cxnLst/>
              <a:rect l="l" t="t" r="r" b="b"/>
              <a:pathLst>
                <a:path w="19" h="120000" extrusionOk="0">
                  <a:moveTo>
                    <a:pt x="0" y="0"/>
                  </a:moveTo>
                  <a:lnTo>
                    <a:pt x="19" y="0"/>
                  </a:lnTo>
                  <a:lnTo>
                    <a:pt x="19" y="0"/>
                  </a:lnTo>
                </a:path>
              </a:pathLst>
            </a:custGeom>
            <a:noFill/>
            <a:ln w="20625" cap="flat" cmpd="sng">
              <a:solidFill>
                <a:srgbClr val="FFA040"/>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0" name="Google Shape;280;p11"/>
            <p:cNvSpPr/>
            <p:nvPr/>
          </p:nvSpPr>
          <p:spPr>
            <a:xfrm>
              <a:off x="5663" y="3175"/>
              <a:ext cx="112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Months After Implant</a:t>
              </a:r>
              <a:endParaRPr sz="1800" b="0" i="0" u="none" strike="noStrike" cap="none">
                <a:solidFill>
                  <a:schemeClr val="dk1"/>
                </a:solidFill>
                <a:latin typeface="Arial"/>
                <a:ea typeface="Arial"/>
                <a:cs typeface="Arial"/>
                <a:sym typeface="Arial"/>
              </a:endParaRPr>
            </a:p>
          </p:txBody>
        </p:sp>
        <p:sp>
          <p:nvSpPr>
            <p:cNvPr id="281" name="Google Shape;281;p11"/>
            <p:cNvSpPr/>
            <p:nvPr/>
          </p:nvSpPr>
          <p:spPr>
            <a:xfrm rot="-5400000">
              <a:off x="4612" y="2970"/>
              <a:ext cx="76"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P</a:t>
              </a:r>
              <a:endParaRPr sz="1800" b="0" i="0" u="none" strike="noStrike" cap="none">
                <a:solidFill>
                  <a:schemeClr val="dk1"/>
                </a:solidFill>
                <a:latin typeface="Arial"/>
                <a:ea typeface="Arial"/>
                <a:cs typeface="Arial"/>
                <a:sym typeface="Arial"/>
              </a:endParaRPr>
            </a:p>
          </p:txBody>
        </p:sp>
        <p:sp>
          <p:nvSpPr>
            <p:cNvPr id="282" name="Google Shape;282;p11"/>
            <p:cNvSpPr/>
            <p:nvPr/>
          </p:nvSpPr>
          <p:spPr>
            <a:xfrm rot="-5400000">
              <a:off x="4627" y="2913"/>
              <a:ext cx="44"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r</a:t>
              </a:r>
              <a:endParaRPr sz="1800" b="0" i="0" u="none" strike="noStrike" cap="none">
                <a:solidFill>
                  <a:schemeClr val="dk1"/>
                </a:solidFill>
                <a:latin typeface="Arial"/>
                <a:ea typeface="Arial"/>
                <a:cs typeface="Arial"/>
                <a:sym typeface="Arial"/>
              </a:endParaRPr>
            </a:p>
          </p:txBody>
        </p:sp>
        <p:sp>
          <p:nvSpPr>
            <p:cNvPr id="283" name="Google Shape;283;p11"/>
            <p:cNvSpPr/>
            <p:nvPr/>
          </p:nvSpPr>
          <p:spPr>
            <a:xfrm rot="-5400000">
              <a:off x="4616" y="2860"/>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o</a:t>
              </a:r>
              <a:endParaRPr sz="1800" b="0" i="0" u="none" strike="noStrike" cap="none">
                <a:solidFill>
                  <a:schemeClr val="dk1"/>
                </a:solidFill>
                <a:latin typeface="Arial"/>
                <a:ea typeface="Arial"/>
                <a:cs typeface="Arial"/>
                <a:sym typeface="Arial"/>
              </a:endParaRPr>
            </a:p>
          </p:txBody>
        </p:sp>
        <p:sp>
          <p:nvSpPr>
            <p:cNvPr id="284" name="Google Shape;284;p11"/>
            <p:cNvSpPr/>
            <p:nvPr/>
          </p:nvSpPr>
          <p:spPr>
            <a:xfrm rot="-5400000">
              <a:off x="4616" y="2794"/>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b</a:t>
              </a:r>
              <a:endParaRPr sz="1800" b="0" i="0" u="none" strike="noStrike" cap="none">
                <a:solidFill>
                  <a:schemeClr val="dk1"/>
                </a:solidFill>
                <a:latin typeface="Arial"/>
                <a:ea typeface="Arial"/>
                <a:cs typeface="Arial"/>
                <a:sym typeface="Arial"/>
              </a:endParaRPr>
            </a:p>
          </p:txBody>
        </p:sp>
        <p:sp>
          <p:nvSpPr>
            <p:cNvPr id="285" name="Google Shape;285;p11"/>
            <p:cNvSpPr/>
            <p:nvPr/>
          </p:nvSpPr>
          <p:spPr>
            <a:xfrm rot="-5400000">
              <a:off x="4619" y="2732"/>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a</a:t>
              </a:r>
              <a:endParaRPr sz="1800" b="0" i="0" u="none" strike="noStrike" cap="none">
                <a:solidFill>
                  <a:schemeClr val="dk1"/>
                </a:solidFill>
                <a:latin typeface="Arial"/>
                <a:ea typeface="Arial"/>
                <a:cs typeface="Arial"/>
                <a:sym typeface="Arial"/>
              </a:endParaRPr>
            </a:p>
          </p:txBody>
        </p:sp>
        <p:sp>
          <p:nvSpPr>
            <p:cNvPr id="286" name="Google Shape;286;p11"/>
            <p:cNvSpPr/>
            <p:nvPr/>
          </p:nvSpPr>
          <p:spPr>
            <a:xfrm rot="-5400000">
              <a:off x="4616" y="2669"/>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b</a:t>
              </a:r>
              <a:endParaRPr sz="1800" b="0" i="0" u="none" strike="noStrike" cap="none">
                <a:solidFill>
                  <a:schemeClr val="dk1"/>
                </a:solidFill>
                <a:latin typeface="Arial"/>
                <a:ea typeface="Arial"/>
                <a:cs typeface="Arial"/>
                <a:sym typeface="Arial"/>
              </a:endParaRPr>
            </a:p>
          </p:txBody>
        </p:sp>
        <p:sp>
          <p:nvSpPr>
            <p:cNvPr id="287" name="Google Shape;287;p11"/>
            <p:cNvSpPr/>
            <p:nvPr/>
          </p:nvSpPr>
          <p:spPr>
            <a:xfrm rot="-5400000">
              <a:off x="4634" y="2622"/>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i</a:t>
              </a:r>
              <a:endParaRPr sz="1800" b="0" i="0" u="none" strike="noStrike" cap="none">
                <a:solidFill>
                  <a:schemeClr val="dk1"/>
                </a:solidFill>
                <a:latin typeface="Arial"/>
                <a:ea typeface="Arial"/>
                <a:cs typeface="Arial"/>
                <a:sym typeface="Arial"/>
              </a:endParaRPr>
            </a:p>
          </p:txBody>
        </p:sp>
        <p:sp>
          <p:nvSpPr>
            <p:cNvPr id="288" name="Google Shape;288;p11"/>
            <p:cNvSpPr/>
            <p:nvPr/>
          </p:nvSpPr>
          <p:spPr>
            <a:xfrm rot="-5400000">
              <a:off x="4634" y="2592"/>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l</a:t>
              </a:r>
              <a:endParaRPr sz="1800" b="0" i="0" u="none" strike="noStrike" cap="none">
                <a:solidFill>
                  <a:schemeClr val="dk1"/>
                </a:solidFill>
                <a:latin typeface="Arial"/>
                <a:ea typeface="Arial"/>
                <a:cs typeface="Arial"/>
                <a:sym typeface="Arial"/>
              </a:endParaRPr>
            </a:p>
          </p:txBody>
        </p:sp>
        <p:sp>
          <p:nvSpPr>
            <p:cNvPr id="289" name="Google Shape;289;p11"/>
            <p:cNvSpPr/>
            <p:nvPr/>
          </p:nvSpPr>
          <p:spPr>
            <a:xfrm rot="-5400000">
              <a:off x="4634" y="2561"/>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i</a:t>
              </a:r>
              <a:endParaRPr sz="1800" b="0" i="0" u="none" strike="noStrike" cap="none">
                <a:solidFill>
                  <a:schemeClr val="dk1"/>
                </a:solidFill>
                <a:latin typeface="Arial"/>
                <a:ea typeface="Arial"/>
                <a:cs typeface="Arial"/>
                <a:sym typeface="Arial"/>
              </a:endParaRPr>
            </a:p>
          </p:txBody>
        </p:sp>
        <p:sp>
          <p:nvSpPr>
            <p:cNvPr id="290" name="Google Shape;290;p11"/>
            <p:cNvSpPr/>
            <p:nvPr/>
          </p:nvSpPr>
          <p:spPr>
            <a:xfrm rot="-5400000">
              <a:off x="4631" y="2529"/>
              <a:ext cx="37"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t</a:t>
              </a:r>
              <a:endParaRPr sz="1800" b="0" i="0" u="none" strike="noStrike" cap="none">
                <a:solidFill>
                  <a:schemeClr val="dk1"/>
                </a:solidFill>
                <a:latin typeface="Arial"/>
                <a:ea typeface="Arial"/>
                <a:cs typeface="Arial"/>
                <a:sym typeface="Arial"/>
              </a:endParaRPr>
            </a:p>
          </p:txBody>
        </p:sp>
        <p:sp>
          <p:nvSpPr>
            <p:cNvPr id="291" name="Google Shape;291;p11"/>
            <p:cNvSpPr/>
            <p:nvPr/>
          </p:nvSpPr>
          <p:spPr>
            <a:xfrm rot="-5400000">
              <a:off x="4618" y="2481"/>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y</a:t>
              </a:r>
              <a:endParaRPr sz="1800" b="0" i="0" u="none" strike="noStrike" cap="none">
                <a:solidFill>
                  <a:schemeClr val="dk1"/>
                </a:solidFill>
                <a:latin typeface="Arial"/>
                <a:ea typeface="Arial"/>
                <a:cs typeface="Arial"/>
                <a:sym typeface="Arial"/>
              </a:endParaRPr>
            </a:p>
          </p:txBody>
        </p:sp>
        <p:sp>
          <p:nvSpPr>
            <p:cNvPr id="292" name="Google Shape;292;p11"/>
            <p:cNvSpPr/>
            <p:nvPr/>
          </p:nvSpPr>
          <p:spPr>
            <a:xfrm rot="-5400000">
              <a:off x="4634" y="2436"/>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293" name="Google Shape;293;p11"/>
            <p:cNvSpPr/>
            <p:nvPr/>
          </p:nvSpPr>
          <p:spPr>
            <a:xfrm rot="-5400000">
              <a:off x="4616" y="2388"/>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o</a:t>
              </a:r>
              <a:endParaRPr sz="1800" b="0" i="0" u="none" strike="noStrike" cap="none">
                <a:solidFill>
                  <a:schemeClr val="dk1"/>
                </a:solidFill>
                <a:latin typeface="Arial"/>
                <a:ea typeface="Arial"/>
                <a:cs typeface="Arial"/>
                <a:sym typeface="Arial"/>
              </a:endParaRPr>
            </a:p>
          </p:txBody>
        </p:sp>
        <p:sp>
          <p:nvSpPr>
            <p:cNvPr id="294" name="Google Shape;294;p11"/>
            <p:cNvSpPr/>
            <p:nvPr/>
          </p:nvSpPr>
          <p:spPr>
            <a:xfrm rot="-5400000">
              <a:off x="4631" y="2337"/>
              <a:ext cx="37"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f</a:t>
              </a:r>
              <a:endParaRPr sz="1800" b="0" i="0" u="none" strike="noStrike" cap="none">
                <a:solidFill>
                  <a:schemeClr val="dk1"/>
                </a:solidFill>
                <a:latin typeface="Arial"/>
                <a:ea typeface="Arial"/>
                <a:cs typeface="Arial"/>
                <a:sym typeface="Arial"/>
              </a:endParaRPr>
            </a:p>
          </p:txBody>
        </p:sp>
        <p:sp>
          <p:nvSpPr>
            <p:cNvPr id="295" name="Google Shape;295;p11"/>
            <p:cNvSpPr/>
            <p:nvPr/>
          </p:nvSpPr>
          <p:spPr>
            <a:xfrm rot="-5400000">
              <a:off x="4634" y="2306"/>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296" name="Google Shape;296;p11"/>
            <p:cNvSpPr/>
            <p:nvPr/>
          </p:nvSpPr>
          <p:spPr>
            <a:xfrm rot="-5400000">
              <a:off x="4609" y="2250"/>
              <a:ext cx="82"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D</a:t>
              </a:r>
              <a:endParaRPr sz="1800" b="0" i="0" u="none" strike="noStrike" cap="none">
                <a:solidFill>
                  <a:schemeClr val="dk1"/>
                </a:solidFill>
                <a:latin typeface="Arial"/>
                <a:ea typeface="Arial"/>
                <a:cs typeface="Arial"/>
                <a:sym typeface="Arial"/>
              </a:endParaRPr>
            </a:p>
          </p:txBody>
        </p:sp>
        <p:sp>
          <p:nvSpPr>
            <p:cNvPr id="297" name="Google Shape;297;p11"/>
            <p:cNvSpPr/>
            <p:nvPr/>
          </p:nvSpPr>
          <p:spPr>
            <a:xfrm rot="-5400000">
              <a:off x="4619" y="2184"/>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e</a:t>
              </a:r>
              <a:endParaRPr sz="1800" b="0" i="0" u="none" strike="noStrike" cap="none">
                <a:solidFill>
                  <a:schemeClr val="dk1"/>
                </a:solidFill>
                <a:latin typeface="Arial"/>
                <a:ea typeface="Arial"/>
                <a:cs typeface="Arial"/>
                <a:sym typeface="Arial"/>
              </a:endParaRPr>
            </a:p>
          </p:txBody>
        </p:sp>
        <p:sp>
          <p:nvSpPr>
            <p:cNvPr id="298" name="Google Shape;298;p11"/>
            <p:cNvSpPr/>
            <p:nvPr/>
          </p:nvSpPr>
          <p:spPr>
            <a:xfrm rot="-5400000">
              <a:off x="4619" y="2123"/>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a</a:t>
              </a:r>
              <a:endParaRPr sz="1800" b="0" i="0" u="none" strike="noStrike" cap="none">
                <a:solidFill>
                  <a:schemeClr val="dk1"/>
                </a:solidFill>
                <a:latin typeface="Arial"/>
                <a:ea typeface="Arial"/>
                <a:cs typeface="Arial"/>
                <a:sym typeface="Arial"/>
              </a:endParaRPr>
            </a:p>
          </p:txBody>
        </p:sp>
        <p:sp>
          <p:nvSpPr>
            <p:cNvPr id="299" name="Google Shape;299;p11"/>
            <p:cNvSpPr/>
            <p:nvPr/>
          </p:nvSpPr>
          <p:spPr>
            <a:xfrm rot="-5400000">
              <a:off x="4631" y="2075"/>
              <a:ext cx="37"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t</a:t>
              </a:r>
              <a:endParaRPr sz="1800" b="0" i="0" u="none" strike="noStrike" cap="none">
                <a:solidFill>
                  <a:schemeClr val="dk1"/>
                </a:solidFill>
                <a:latin typeface="Arial"/>
                <a:ea typeface="Arial"/>
                <a:cs typeface="Arial"/>
                <a:sym typeface="Arial"/>
              </a:endParaRPr>
            </a:p>
          </p:txBody>
        </p:sp>
        <p:sp>
          <p:nvSpPr>
            <p:cNvPr id="300" name="Google Shape;300;p11"/>
            <p:cNvSpPr/>
            <p:nvPr/>
          </p:nvSpPr>
          <p:spPr>
            <a:xfrm rot="-5400000">
              <a:off x="4616" y="2025"/>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h</a:t>
              </a:r>
              <a:endParaRPr sz="1800" b="0" i="0" u="none" strike="noStrike" cap="none">
                <a:solidFill>
                  <a:schemeClr val="dk1"/>
                </a:solidFill>
                <a:latin typeface="Arial"/>
                <a:ea typeface="Arial"/>
                <a:cs typeface="Arial"/>
                <a:sym typeface="Arial"/>
              </a:endParaRPr>
            </a:p>
          </p:txBody>
        </p:sp>
        <p:sp>
          <p:nvSpPr>
            <p:cNvPr id="301" name="Google Shape;301;p11"/>
            <p:cNvSpPr/>
            <p:nvPr/>
          </p:nvSpPr>
          <p:spPr>
            <a:xfrm rot="-5400000">
              <a:off x="4634" y="1978"/>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302" name="Google Shape;302;p11"/>
            <p:cNvSpPr/>
            <p:nvPr/>
          </p:nvSpPr>
          <p:spPr>
            <a:xfrm rot="-5400000">
              <a:off x="4616" y="1929"/>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o</a:t>
              </a:r>
              <a:endParaRPr sz="1800" b="0" i="0" u="none" strike="noStrike" cap="none">
                <a:solidFill>
                  <a:schemeClr val="dk1"/>
                </a:solidFill>
                <a:latin typeface="Arial"/>
                <a:ea typeface="Arial"/>
                <a:cs typeface="Arial"/>
                <a:sym typeface="Arial"/>
              </a:endParaRPr>
            </a:p>
          </p:txBody>
        </p:sp>
        <p:sp>
          <p:nvSpPr>
            <p:cNvPr id="303" name="Google Shape;303;p11"/>
            <p:cNvSpPr/>
            <p:nvPr/>
          </p:nvSpPr>
          <p:spPr>
            <a:xfrm rot="-5400000">
              <a:off x="4627" y="1874"/>
              <a:ext cx="44"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r</a:t>
              </a:r>
              <a:endParaRPr sz="1800" b="0" i="0" u="none" strike="noStrike" cap="none">
                <a:solidFill>
                  <a:schemeClr val="dk1"/>
                </a:solidFill>
                <a:latin typeface="Arial"/>
                <a:ea typeface="Arial"/>
                <a:cs typeface="Arial"/>
                <a:sym typeface="Arial"/>
              </a:endParaRPr>
            </a:p>
          </p:txBody>
        </p:sp>
        <p:sp>
          <p:nvSpPr>
            <p:cNvPr id="304" name="Google Shape;304;p11"/>
            <p:cNvSpPr/>
            <p:nvPr/>
          </p:nvSpPr>
          <p:spPr>
            <a:xfrm rot="-5400000">
              <a:off x="4634" y="1840"/>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305" name="Google Shape;305;p11"/>
            <p:cNvSpPr/>
            <p:nvPr/>
          </p:nvSpPr>
          <p:spPr>
            <a:xfrm rot="-5400000">
              <a:off x="4609" y="1785"/>
              <a:ext cx="82"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N</a:t>
              </a:r>
              <a:endParaRPr sz="1800" b="0" i="0" u="none" strike="noStrike" cap="none">
                <a:solidFill>
                  <a:schemeClr val="dk1"/>
                </a:solidFill>
                <a:latin typeface="Arial"/>
                <a:ea typeface="Arial"/>
                <a:cs typeface="Arial"/>
                <a:sym typeface="Arial"/>
              </a:endParaRPr>
            </a:p>
          </p:txBody>
        </p:sp>
        <p:sp>
          <p:nvSpPr>
            <p:cNvPr id="306" name="Google Shape;306;p11"/>
            <p:cNvSpPr/>
            <p:nvPr/>
          </p:nvSpPr>
          <p:spPr>
            <a:xfrm rot="-5400000">
              <a:off x="4616" y="1715"/>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o</a:t>
              </a:r>
              <a:endParaRPr sz="1800" b="0" i="0" u="none" strike="noStrike" cap="none">
                <a:solidFill>
                  <a:schemeClr val="dk1"/>
                </a:solidFill>
                <a:latin typeface="Arial"/>
                <a:ea typeface="Arial"/>
                <a:cs typeface="Arial"/>
                <a:sym typeface="Arial"/>
              </a:endParaRPr>
            </a:p>
          </p:txBody>
        </p:sp>
        <p:sp>
          <p:nvSpPr>
            <p:cNvPr id="307" name="Google Shape;307;p11"/>
            <p:cNvSpPr/>
            <p:nvPr/>
          </p:nvSpPr>
          <p:spPr>
            <a:xfrm rot="-5400000">
              <a:off x="4616" y="1649"/>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n</a:t>
              </a:r>
              <a:endParaRPr sz="1800" b="0" i="0" u="none" strike="noStrike" cap="none">
                <a:solidFill>
                  <a:schemeClr val="dk1"/>
                </a:solidFill>
                <a:latin typeface="Arial"/>
                <a:ea typeface="Arial"/>
                <a:cs typeface="Arial"/>
                <a:sym typeface="Arial"/>
              </a:endParaRPr>
            </a:p>
          </p:txBody>
        </p:sp>
        <p:sp>
          <p:nvSpPr>
            <p:cNvPr id="308" name="Google Shape;308;p11"/>
            <p:cNvSpPr/>
            <p:nvPr/>
          </p:nvSpPr>
          <p:spPr>
            <a:xfrm rot="-5400000">
              <a:off x="4631" y="1599"/>
              <a:ext cx="37"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309" name="Google Shape;309;p11"/>
            <p:cNvSpPr/>
            <p:nvPr/>
          </p:nvSpPr>
          <p:spPr>
            <a:xfrm rot="-5400000">
              <a:off x="4619" y="1551"/>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a:t>
              </a:r>
              <a:endParaRPr sz="1800" b="0" i="0" u="none" strike="noStrike" cap="none">
                <a:solidFill>
                  <a:schemeClr val="dk1"/>
                </a:solidFill>
                <a:latin typeface="Arial"/>
                <a:ea typeface="Arial"/>
                <a:cs typeface="Arial"/>
                <a:sym typeface="Arial"/>
              </a:endParaRPr>
            </a:p>
          </p:txBody>
        </p:sp>
        <p:sp>
          <p:nvSpPr>
            <p:cNvPr id="310" name="Google Shape;310;p11"/>
            <p:cNvSpPr/>
            <p:nvPr/>
          </p:nvSpPr>
          <p:spPr>
            <a:xfrm rot="-5400000">
              <a:off x="4616" y="1489"/>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u</a:t>
              </a:r>
              <a:endParaRPr sz="1800" b="0" i="0" u="none" strike="noStrike" cap="none">
                <a:solidFill>
                  <a:schemeClr val="dk1"/>
                </a:solidFill>
                <a:latin typeface="Arial"/>
                <a:ea typeface="Arial"/>
                <a:cs typeface="Arial"/>
                <a:sym typeface="Arial"/>
              </a:endParaRPr>
            </a:p>
          </p:txBody>
        </p:sp>
        <p:sp>
          <p:nvSpPr>
            <p:cNvPr id="311" name="Google Shape;311;p11"/>
            <p:cNvSpPr/>
            <p:nvPr/>
          </p:nvSpPr>
          <p:spPr>
            <a:xfrm rot="-5400000">
              <a:off x="4627" y="1434"/>
              <a:ext cx="44"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r</a:t>
              </a:r>
              <a:endParaRPr sz="1800" b="0" i="0" u="none" strike="noStrike" cap="none">
                <a:solidFill>
                  <a:schemeClr val="dk1"/>
                </a:solidFill>
                <a:latin typeface="Arial"/>
                <a:ea typeface="Arial"/>
                <a:cs typeface="Arial"/>
                <a:sym typeface="Arial"/>
              </a:endParaRPr>
            </a:p>
          </p:txBody>
        </p:sp>
        <p:sp>
          <p:nvSpPr>
            <p:cNvPr id="312" name="Google Shape;312;p11"/>
            <p:cNvSpPr/>
            <p:nvPr/>
          </p:nvSpPr>
          <p:spPr>
            <a:xfrm rot="-5400000">
              <a:off x="4616" y="1382"/>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g</a:t>
              </a:r>
              <a:endParaRPr sz="1800" b="0" i="0" u="none" strike="noStrike" cap="none">
                <a:solidFill>
                  <a:schemeClr val="dk1"/>
                </a:solidFill>
                <a:latin typeface="Arial"/>
                <a:ea typeface="Arial"/>
                <a:cs typeface="Arial"/>
                <a:sym typeface="Arial"/>
              </a:endParaRPr>
            </a:p>
          </p:txBody>
        </p:sp>
        <p:sp>
          <p:nvSpPr>
            <p:cNvPr id="313" name="Google Shape;313;p11"/>
            <p:cNvSpPr/>
            <p:nvPr/>
          </p:nvSpPr>
          <p:spPr>
            <a:xfrm rot="-5400000">
              <a:off x="4634" y="1334"/>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i</a:t>
              </a:r>
              <a:endParaRPr sz="1800" b="0" i="0" u="none" strike="noStrike" cap="none">
                <a:solidFill>
                  <a:schemeClr val="dk1"/>
                </a:solidFill>
                <a:latin typeface="Arial"/>
                <a:ea typeface="Arial"/>
                <a:cs typeface="Arial"/>
                <a:sym typeface="Arial"/>
              </a:endParaRPr>
            </a:p>
          </p:txBody>
        </p:sp>
        <p:sp>
          <p:nvSpPr>
            <p:cNvPr id="314" name="Google Shape;314;p11"/>
            <p:cNvSpPr/>
            <p:nvPr/>
          </p:nvSpPr>
          <p:spPr>
            <a:xfrm rot="-5400000">
              <a:off x="4619" y="1290"/>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a:t>
              </a:r>
              <a:endParaRPr sz="1800" b="0" i="0" u="none" strike="noStrike" cap="none">
                <a:solidFill>
                  <a:schemeClr val="dk1"/>
                </a:solidFill>
                <a:latin typeface="Arial"/>
                <a:ea typeface="Arial"/>
                <a:cs typeface="Arial"/>
                <a:sym typeface="Arial"/>
              </a:endParaRPr>
            </a:p>
          </p:txBody>
        </p:sp>
        <p:sp>
          <p:nvSpPr>
            <p:cNvPr id="315" name="Google Shape;315;p11"/>
            <p:cNvSpPr/>
            <p:nvPr/>
          </p:nvSpPr>
          <p:spPr>
            <a:xfrm rot="-5400000">
              <a:off x="4619" y="1229"/>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a</a:t>
              </a:r>
              <a:endParaRPr sz="1800" b="0" i="0" u="none" strike="noStrike" cap="none">
                <a:solidFill>
                  <a:schemeClr val="dk1"/>
                </a:solidFill>
                <a:latin typeface="Arial"/>
                <a:ea typeface="Arial"/>
                <a:cs typeface="Arial"/>
                <a:sym typeface="Arial"/>
              </a:endParaRPr>
            </a:p>
          </p:txBody>
        </p:sp>
        <p:sp>
          <p:nvSpPr>
            <p:cNvPr id="316" name="Google Shape;316;p11"/>
            <p:cNvSpPr/>
            <p:nvPr/>
          </p:nvSpPr>
          <p:spPr>
            <a:xfrm rot="-5400000">
              <a:off x="4634" y="1184"/>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l</a:t>
              </a:r>
              <a:endParaRPr sz="1800" b="0" i="0" u="none" strike="noStrike" cap="none">
                <a:solidFill>
                  <a:schemeClr val="dk1"/>
                </a:solidFill>
                <a:latin typeface="Arial"/>
                <a:ea typeface="Arial"/>
                <a:cs typeface="Arial"/>
                <a:sym typeface="Arial"/>
              </a:endParaRPr>
            </a:p>
          </p:txBody>
        </p:sp>
        <p:sp>
          <p:nvSpPr>
            <p:cNvPr id="317" name="Google Shape;317;p11"/>
            <p:cNvSpPr/>
            <p:nvPr/>
          </p:nvSpPr>
          <p:spPr>
            <a:xfrm rot="-5400000">
              <a:off x="4634" y="1154"/>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318" name="Google Shape;318;p11"/>
            <p:cNvSpPr/>
            <p:nvPr/>
          </p:nvSpPr>
          <p:spPr>
            <a:xfrm rot="-5400000">
              <a:off x="4603" y="1092"/>
              <a:ext cx="94"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M</a:t>
              </a:r>
              <a:endParaRPr sz="1800" b="0" i="0" u="none" strike="noStrike" cap="none">
                <a:solidFill>
                  <a:schemeClr val="dk1"/>
                </a:solidFill>
                <a:latin typeface="Arial"/>
                <a:ea typeface="Arial"/>
                <a:cs typeface="Arial"/>
                <a:sym typeface="Arial"/>
              </a:endParaRPr>
            </a:p>
          </p:txBody>
        </p:sp>
        <p:sp>
          <p:nvSpPr>
            <p:cNvPr id="319" name="Google Shape;319;p11"/>
            <p:cNvSpPr/>
            <p:nvPr/>
          </p:nvSpPr>
          <p:spPr>
            <a:xfrm rot="-5400000">
              <a:off x="4619" y="1020"/>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a</a:t>
              </a:r>
              <a:endParaRPr sz="1800" b="0" i="0" u="none" strike="noStrike" cap="none">
                <a:solidFill>
                  <a:schemeClr val="dk1"/>
                </a:solidFill>
                <a:latin typeface="Arial"/>
                <a:ea typeface="Arial"/>
                <a:cs typeface="Arial"/>
                <a:sym typeface="Arial"/>
              </a:endParaRPr>
            </a:p>
          </p:txBody>
        </p:sp>
        <p:sp>
          <p:nvSpPr>
            <p:cNvPr id="320" name="Google Shape;320;p11"/>
            <p:cNvSpPr/>
            <p:nvPr/>
          </p:nvSpPr>
          <p:spPr>
            <a:xfrm rot="-5400000">
              <a:off x="4634" y="975"/>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a:t>
              </a:r>
              <a:endParaRPr sz="1800" b="0" i="0" u="none" strike="noStrike" cap="none">
                <a:solidFill>
                  <a:schemeClr val="dk1"/>
                </a:solidFill>
                <a:latin typeface="Arial"/>
                <a:ea typeface="Arial"/>
                <a:cs typeface="Arial"/>
                <a:sym typeface="Arial"/>
              </a:endParaRPr>
            </a:p>
          </p:txBody>
        </p:sp>
        <p:sp>
          <p:nvSpPr>
            <p:cNvPr id="321" name="Google Shape;321;p11"/>
            <p:cNvSpPr/>
            <p:nvPr/>
          </p:nvSpPr>
          <p:spPr>
            <a:xfrm rot="-5400000">
              <a:off x="4616" y="927"/>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o</a:t>
              </a:r>
              <a:endParaRPr sz="1800" b="0" i="0" u="none" strike="noStrike" cap="none">
                <a:solidFill>
                  <a:schemeClr val="dk1"/>
                </a:solidFill>
                <a:latin typeface="Arial"/>
                <a:ea typeface="Arial"/>
                <a:cs typeface="Arial"/>
                <a:sym typeface="Arial"/>
              </a:endParaRPr>
            </a:p>
          </p:txBody>
        </p:sp>
        <p:sp>
          <p:nvSpPr>
            <p:cNvPr id="322" name="Google Shape;322;p11"/>
            <p:cNvSpPr/>
            <p:nvPr/>
          </p:nvSpPr>
          <p:spPr>
            <a:xfrm rot="-5400000">
              <a:off x="4627" y="873"/>
              <a:ext cx="44"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r</a:t>
              </a:r>
              <a:endParaRPr sz="1800" b="0" i="0" u="none" strike="noStrike" cap="none">
                <a:solidFill>
                  <a:schemeClr val="dk1"/>
                </a:solidFill>
                <a:latin typeface="Arial"/>
                <a:ea typeface="Arial"/>
                <a:cs typeface="Arial"/>
                <a:sym typeface="Arial"/>
              </a:endParaRPr>
            </a:p>
          </p:txBody>
        </p:sp>
        <p:sp>
          <p:nvSpPr>
            <p:cNvPr id="323" name="Google Shape;323;p11"/>
            <p:cNvSpPr/>
            <p:nvPr/>
          </p:nvSpPr>
          <p:spPr>
            <a:xfrm rot="-5400000">
              <a:off x="4738" y="3031"/>
              <a:ext cx="82"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H</a:t>
              </a:r>
              <a:endParaRPr sz="1800" b="0" i="0" u="none" strike="noStrike" cap="none">
                <a:solidFill>
                  <a:schemeClr val="dk1"/>
                </a:solidFill>
                <a:latin typeface="Arial"/>
                <a:ea typeface="Arial"/>
                <a:cs typeface="Arial"/>
                <a:sym typeface="Arial"/>
              </a:endParaRPr>
            </a:p>
          </p:txBody>
        </p:sp>
        <p:sp>
          <p:nvSpPr>
            <p:cNvPr id="324" name="Google Shape;324;p11"/>
            <p:cNvSpPr/>
            <p:nvPr/>
          </p:nvSpPr>
          <p:spPr>
            <a:xfrm rot="-5400000">
              <a:off x="4748" y="2964"/>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e</a:t>
              </a:r>
              <a:endParaRPr sz="1800" b="0" i="0" u="none" strike="noStrike" cap="none">
                <a:solidFill>
                  <a:schemeClr val="dk1"/>
                </a:solidFill>
                <a:latin typeface="Arial"/>
                <a:ea typeface="Arial"/>
                <a:cs typeface="Arial"/>
                <a:sym typeface="Arial"/>
              </a:endParaRPr>
            </a:p>
          </p:txBody>
        </p:sp>
        <p:sp>
          <p:nvSpPr>
            <p:cNvPr id="325" name="Google Shape;325;p11"/>
            <p:cNvSpPr/>
            <p:nvPr/>
          </p:nvSpPr>
          <p:spPr>
            <a:xfrm rot="-5400000">
              <a:off x="4729" y="2886"/>
              <a:ext cx="10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m</a:t>
              </a:r>
              <a:endParaRPr sz="1800" b="0" i="0" u="none" strike="noStrike" cap="none">
                <a:solidFill>
                  <a:schemeClr val="dk1"/>
                </a:solidFill>
                <a:latin typeface="Arial"/>
                <a:ea typeface="Arial"/>
                <a:cs typeface="Arial"/>
                <a:sym typeface="Arial"/>
              </a:endParaRPr>
            </a:p>
          </p:txBody>
        </p:sp>
        <p:sp>
          <p:nvSpPr>
            <p:cNvPr id="326" name="Google Shape;326;p11"/>
            <p:cNvSpPr/>
            <p:nvPr/>
          </p:nvSpPr>
          <p:spPr>
            <a:xfrm rot="-5400000">
              <a:off x="4745" y="2807"/>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o</a:t>
              </a:r>
              <a:endParaRPr sz="1800" b="0" i="0" u="none" strike="noStrike" cap="none">
                <a:solidFill>
                  <a:schemeClr val="dk1"/>
                </a:solidFill>
                <a:latin typeface="Arial"/>
                <a:ea typeface="Arial"/>
                <a:cs typeface="Arial"/>
                <a:sym typeface="Arial"/>
              </a:endParaRPr>
            </a:p>
          </p:txBody>
        </p:sp>
        <p:sp>
          <p:nvSpPr>
            <p:cNvPr id="327" name="Google Shape;327;p11"/>
            <p:cNvSpPr/>
            <p:nvPr/>
          </p:nvSpPr>
          <p:spPr>
            <a:xfrm rot="-5400000">
              <a:off x="4748" y="2747"/>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a:t>
              </a:r>
              <a:endParaRPr sz="1800" b="0" i="0" u="none" strike="noStrike" cap="none">
                <a:solidFill>
                  <a:schemeClr val="dk1"/>
                </a:solidFill>
                <a:latin typeface="Arial"/>
                <a:ea typeface="Arial"/>
                <a:cs typeface="Arial"/>
                <a:sym typeface="Arial"/>
              </a:endParaRPr>
            </a:p>
          </p:txBody>
        </p:sp>
        <p:sp>
          <p:nvSpPr>
            <p:cNvPr id="328" name="Google Shape;328;p11"/>
            <p:cNvSpPr/>
            <p:nvPr/>
          </p:nvSpPr>
          <p:spPr>
            <a:xfrm rot="-5400000">
              <a:off x="4745" y="2684"/>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o</a:t>
              </a:r>
              <a:endParaRPr sz="1800" b="0" i="0" u="none" strike="noStrike" cap="none">
                <a:solidFill>
                  <a:schemeClr val="dk1"/>
                </a:solidFill>
                <a:latin typeface="Arial"/>
                <a:ea typeface="Arial"/>
                <a:cs typeface="Arial"/>
                <a:sym typeface="Arial"/>
              </a:endParaRPr>
            </a:p>
          </p:txBody>
        </p:sp>
        <p:sp>
          <p:nvSpPr>
            <p:cNvPr id="329" name="Google Shape;329;p11"/>
            <p:cNvSpPr/>
            <p:nvPr/>
          </p:nvSpPr>
          <p:spPr>
            <a:xfrm rot="-5400000">
              <a:off x="4729" y="2603"/>
              <a:ext cx="10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m</a:t>
              </a:r>
              <a:endParaRPr sz="1800" b="0" i="0" u="none" strike="noStrike" cap="none">
                <a:solidFill>
                  <a:schemeClr val="dk1"/>
                </a:solidFill>
                <a:latin typeface="Arial"/>
                <a:ea typeface="Arial"/>
                <a:cs typeface="Arial"/>
                <a:sym typeface="Arial"/>
              </a:endParaRPr>
            </a:p>
          </p:txBody>
        </p:sp>
        <p:sp>
          <p:nvSpPr>
            <p:cNvPr id="330" name="Google Shape;330;p11"/>
            <p:cNvSpPr/>
            <p:nvPr/>
          </p:nvSpPr>
          <p:spPr>
            <a:xfrm rot="-5400000">
              <a:off x="4745" y="2525"/>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p</a:t>
              </a:r>
              <a:endParaRPr sz="1800" b="0" i="0" u="none" strike="noStrike" cap="none">
                <a:solidFill>
                  <a:schemeClr val="dk1"/>
                </a:solidFill>
                <a:latin typeface="Arial"/>
                <a:ea typeface="Arial"/>
                <a:cs typeface="Arial"/>
                <a:sym typeface="Arial"/>
              </a:endParaRPr>
            </a:p>
          </p:txBody>
        </p:sp>
        <p:sp>
          <p:nvSpPr>
            <p:cNvPr id="331" name="Google Shape;331;p11"/>
            <p:cNvSpPr/>
            <p:nvPr/>
          </p:nvSpPr>
          <p:spPr>
            <a:xfrm rot="-5400000">
              <a:off x="4748" y="2464"/>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a</a:t>
              </a:r>
              <a:endParaRPr sz="1800" b="0" i="0" u="none" strike="noStrike" cap="none">
                <a:solidFill>
                  <a:schemeClr val="dk1"/>
                </a:solidFill>
                <a:latin typeface="Arial"/>
                <a:ea typeface="Arial"/>
                <a:cs typeface="Arial"/>
                <a:sym typeface="Arial"/>
              </a:endParaRPr>
            </a:p>
          </p:txBody>
        </p:sp>
        <p:sp>
          <p:nvSpPr>
            <p:cNvPr id="332" name="Google Shape;332;p11"/>
            <p:cNvSpPr/>
            <p:nvPr/>
          </p:nvSpPr>
          <p:spPr>
            <a:xfrm rot="-5400000">
              <a:off x="4760" y="2416"/>
              <a:ext cx="37"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t</a:t>
              </a:r>
              <a:endParaRPr sz="1800" b="0" i="0" u="none" strike="noStrike" cap="none">
                <a:solidFill>
                  <a:schemeClr val="dk1"/>
                </a:solidFill>
                <a:latin typeface="Arial"/>
                <a:ea typeface="Arial"/>
                <a:cs typeface="Arial"/>
                <a:sym typeface="Arial"/>
              </a:endParaRPr>
            </a:p>
          </p:txBody>
        </p:sp>
        <p:sp>
          <p:nvSpPr>
            <p:cNvPr id="333" name="Google Shape;333;p11"/>
            <p:cNvSpPr/>
            <p:nvPr/>
          </p:nvSpPr>
          <p:spPr>
            <a:xfrm rot="-5400000">
              <a:off x="4763" y="2385"/>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i</a:t>
              </a:r>
              <a:endParaRPr sz="1800" b="0" i="0" u="none" strike="noStrike" cap="none">
                <a:solidFill>
                  <a:schemeClr val="dk1"/>
                </a:solidFill>
                <a:latin typeface="Arial"/>
                <a:ea typeface="Arial"/>
                <a:cs typeface="Arial"/>
                <a:sym typeface="Arial"/>
              </a:endParaRPr>
            </a:p>
          </p:txBody>
        </p:sp>
        <p:sp>
          <p:nvSpPr>
            <p:cNvPr id="334" name="Google Shape;334;p11"/>
            <p:cNvSpPr/>
            <p:nvPr/>
          </p:nvSpPr>
          <p:spPr>
            <a:xfrm rot="-5400000">
              <a:off x="4745" y="2336"/>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b</a:t>
              </a:r>
              <a:endParaRPr sz="1800" b="0" i="0" u="none" strike="noStrike" cap="none">
                <a:solidFill>
                  <a:schemeClr val="dk1"/>
                </a:solidFill>
                <a:latin typeface="Arial"/>
                <a:ea typeface="Arial"/>
                <a:cs typeface="Arial"/>
                <a:sym typeface="Arial"/>
              </a:endParaRPr>
            </a:p>
          </p:txBody>
        </p:sp>
        <p:sp>
          <p:nvSpPr>
            <p:cNvPr id="335" name="Google Shape;335;p11"/>
            <p:cNvSpPr/>
            <p:nvPr/>
          </p:nvSpPr>
          <p:spPr>
            <a:xfrm rot="-5400000">
              <a:off x="4763" y="2291"/>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i</a:t>
              </a:r>
              <a:endParaRPr sz="1800" b="0" i="0" u="none" strike="noStrike" cap="none">
                <a:solidFill>
                  <a:schemeClr val="dk1"/>
                </a:solidFill>
                <a:latin typeface="Arial"/>
                <a:ea typeface="Arial"/>
                <a:cs typeface="Arial"/>
                <a:sym typeface="Arial"/>
              </a:endParaRPr>
            </a:p>
          </p:txBody>
        </p:sp>
        <p:sp>
          <p:nvSpPr>
            <p:cNvPr id="336" name="Google Shape;336;p11"/>
            <p:cNvSpPr/>
            <p:nvPr/>
          </p:nvSpPr>
          <p:spPr>
            <a:xfrm rot="-5400000">
              <a:off x="4763" y="2260"/>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l</a:t>
              </a:r>
              <a:endParaRPr sz="1800" b="0" i="0" u="none" strike="noStrike" cap="none">
                <a:solidFill>
                  <a:schemeClr val="dk1"/>
                </a:solidFill>
                <a:latin typeface="Arial"/>
                <a:ea typeface="Arial"/>
                <a:cs typeface="Arial"/>
                <a:sym typeface="Arial"/>
              </a:endParaRPr>
            </a:p>
          </p:txBody>
        </p:sp>
        <p:sp>
          <p:nvSpPr>
            <p:cNvPr id="337" name="Google Shape;337;p11"/>
            <p:cNvSpPr/>
            <p:nvPr/>
          </p:nvSpPr>
          <p:spPr>
            <a:xfrm rot="-5400000">
              <a:off x="4763" y="2231"/>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i</a:t>
              </a:r>
              <a:endParaRPr sz="1800" b="0" i="0" u="none" strike="noStrike" cap="none">
                <a:solidFill>
                  <a:schemeClr val="dk1"/>
                </a:solidFill>
                <a:latin typeface="Arial"/>
                <a:ea typeface="Arial"/>
                <a:cs typeface="Arial"/>
                <a:sym typeface="Arial"/>
              </a:endParaRPr>
            </a:p>
          </p:txBody>
        </p:sp>
        <p:sp>
          <p:nvSpPr>
            <p:cNvPr id="338" name="Google Shape;338;p11"/>
            <p:cNvSpPr/>
            <p:nvPr/>
          </p:nvSpPr>
          <p:spPr>
            <a:xfrm rot="-5400000">
              <a:off x="4760" y="2198"/>
              <a:ext cx="37"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t</a:t>
              </a:r>
              <a:endParaRPr sz="1800" b="0" i="0" u="none" strike="noStrike" cap="none">
                <a:solidFill>
                  <a:schemeClr val="dk1"/>
                </a:solidFill>
                <a:latin typeface="Arial"/>
                <a:ea typeface="Arial"/>
                <a:cs typeface="Arial"/>
                <a:sym typeface="Arial"/>
              </a:endParaRPr>
            </a:p>
          </p:txBody>
        </p:sp>
        <p:sp>
          <p:nvSpPr>
            <p:cNvPr id="339" name="Google Shape;339;p11"/>
            <p:cNvSpPr/>
            <p:nvPr/>
          </p:nvSpPr>
          <p:spPr>
            <a:xfrm rot="-5400000">
              <a:off x="4747" y="2151"/>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y</a:t>
              </a:r>
              <a:endParaRPr sz="1800" b="0" i="0" u="none" strike="noStrike" cap="none">
                <a:solidFill>
                  <a:schemeClr val="dk1"/>
                </a:solidFill>
                <a:latin typeface="Arial"/>
                <a:ea typeface="Arial"/>
                <a:cs typeface="Arial"/>
                <a:sym typeface="Arial"/>
              </a:endParaRPr>
            </a:p>
          </p:txBody>
        </p:sp>
        <p:sp>
          <p:nvSpPr>
            <p:cNvPr id="340" name="Google Shape;340;p11"/>
            <p:cNvSpPr/>
            <p:nvPr/>
          </p:nvSpPr>
          <p:spPr>
            <a:xfrm rot="-5400000">
              <a:off x="4763" y="2107"/>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341" name="Google Shape;341;p11"/>
            <p:cNvSpPr/>
            <p:nvPr/>
          </p:nvSpPr>
          <p:spPr>
            <a:xfrm rot="-5400000">
              <a:off x="4738" y="2052"/>
              <a:ext cx="82"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R</a:t>
              </a:r>
              <a:endParaRPr sz="1800" b="0" i="0" u="none" strike="noStrike" cap="none">
                <a:solidFill>
                  <a:schemeClr val="dk1"/>
                </a:solidFill>
                <a:latin typeface="Arial"/>
                <a:ea typeface="Arial"/>
                <a:cs typeface="Arial"/>
                <a:sym typeface="Arial"/>
              </a:endParaRPr>
            </a:p>
          </p:txBody>
        </p:sp>
        <p:sp>
          <p:nvSpPr>
            <p:cNvPr id="342" name="Google Shape;342;p11"/>
            <p:cNvSpPr/>
            <p:nvPr/>
          </p:nvSpPr>
          <p:spPr>
            <a:xfrm rot="-5400000">
              <a:off x="4748" y="1987"/>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e</a:t>
              </a:r>
              <a:endParaRPr sz="1800" b="0" i="0" u="none" strike="noStrike" cap="none">
                <a:solidFill>
                  <a:schemeClr val="dk1"/>
                </a:solidFill>
                <a:latin typeface="Arial"/>
                <a:ea typeface="Arial"/>
                <a:cs typeface="Arial"/>
                <a:sym typeface="Arial"/>
              </a:endParaRPr>
            </a:p>
          </p:txBody>
        </p:sp>
        <p:sp>
          <p:nvSpPr>
            <p:cNvPr id="343" name="Google Shape;343;p11"/>
            <p:cNvSpPr/>
            <p:nvPr/>
          </p:nvSpPr>
          <p:spPr>
            <a:xfrm rot="-5400000">
              <a:off x="4763" y="1942"/>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l</a:t>
              </a:r>
              <a:endParaRPr sz="1800" b="0" i="0" u="none" strike="noStrike" cap="none">
                <a:solidFill>
                  <a:schemeClr val="dk1"/>
                </a:solidFill>
                <a:latin typeface="Arial"/>
                <a:ea typeface="Arial"/>
                <a:cs typeface="Arial"/>
                <a:sym typeface="Arial"/>
              </a:endParaRPr>
            </a:p>
          </p:txBody>
        </p:sp>
        <p:sp>
          <p:nvSpPr>
            <p:cNvPr id="344" name="Google Shape;344;p11"/>
            <p:cNvSpPr/>
            <p:nvPr/>
          </p:nvSpPr>
          <p:spPr>
            <a:xfrm rot="-5400000">
              <a:off x="4748" y="1898"/>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a</a:t>
              </a:r>
              <a:endParaRPr sz="1800" b="0" i="0" u="none" strike="noStrike" cap="none">
                <a:solidFill>
                  <a:schemeClr val="dk1"/>
                </a:solidFill>
                <a:latin typeface="Arial"/>
                <a:ea typeface="Arial"/>
                <a:cs typeface="Arial"/>
                <a:sym typeface="Arial"/>
              </a:endParaRPr>
            </a:p>
          </p:txBody>
        </p:sp>
        <p:sp>
          <p:nvSpPr>
            <p:cNvPr id="345" name="Google Shape;345;p11"/>
            <p:cNvSpPr/>
            <p:nvPr/>
          </p:nvSpPr>
          <p:spPr>
            <a:xfrm rot="-5400000">
              <a:off x="4760" y="1850"/>
              <a:ext cx="37"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t</a:t>
              </a:r>
              <a:endParaRPr sz="1800" b="0" i="0" u="none" strike="noStrike" cap="none">
                <a:solidFill>
                  <a:schemeClr val="dk1"/>
                </a:solidFill>
                <a:latin typeface="Arial"/>
                <a:ea typeface="Arial"/>
                <a:cs typeface="Arial"/>
                <a:sym typeface="Arial"/>
              </a:endParaRPr>
            </a:p>
          </p:txBody>
        </p:sp>
        <p:sp>
          <p:nvSpPr>
            <p:cNvPr id="346" name="Google Shape;346;p11"/>
            <p:cNvSpPr/>
            <p:nvPr/>
          </p:nvSpPr>
          <p:spPr>
            <a:xfrm rot="-5400000">
              <a:off x="4748" y="1804"/>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e</a:t>
              </a:r>
              <a:endParaRPr sz="1800" b="0" i="0" u="none" strike="noStrike" cap="none">
                <a:solidFill>
                  <a:schemeClr val="dk1"/>
                </a:solidFill>
                <a:latin typeface="Arial"/>
                <a:ea typeface="Arial"/>
                <a:cs typeface="Arial"/>
                <a:sym typeface="Arial"/>
              </a:endParaRPr>
            </a:p>
          </p:txBody>
        </p:sp>
        <p:sp>
          <p:nvSpPr>
            <p:cNvPr id="347" name="Google Shape;347;p11"/>
            <p:cNvSpPr/>
            <p:nvPr/>
          </p:nvSpPr>
          <p:spPr>
            <a:xfrm rot="-5400000">
              <a:off x="4745" y="1741"/>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d</a:t>
              </a:r>
              <a:endParaRPr sz="1800" b="0" i="0" u="none" strike="noStrike" cap="none">
                <a:solidFill>
                  <a:schemeClr val="dk1"/>
                </a:solidFill>
                <a:latin typeface="Arial"/>
                <a:ea typeface="Arial"/>
                <a:cs typeface="Arial"/>
                <a:sym typeface="Arial"/>
              </a:endParaRPr>
            </a:p>
          </p:txBody>
        </p:sp>
        <p:sp>
          <p:nvSpPr>
            <p:cNvPr id="348" name="Google Shape;348;p11"/>
            <p:cNvSpPr/>
            <p:nvPr/>
          </p:nvSpPr>
          <p:spPr>
            <a:xfrm rot="-5400000">
              <a:off x="4763" y="1694"/>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349" name="Google Shape;349;p11"/>
            <p:cNvSpPr/>
            <p:nvPr/>
          </p:nvSpPr>
          <p:spPr>
            <a:xfrm rot="-5400000">
              <a:off x="4738" y="1642"/>
              <a:ext cx="82"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A</a:t>
              </a:r>
              <a:endParaRPr sz="1800" b="0" i="0" u="none" strike="noStrike" cap="none">
                <a:solidFill>
                  <a:schemeClr val="dk1"/>
                </a:solidFill>
                <a:latin typeface="Arial"/>
                <a:ea typeface="Arial"/>
                <a:cs typeface="Arial"/>
                <a:sym typeface="Arial"/>
              </a:endParaRPr>
            </a:p>
          </p:txBody>
        </p:sp>
        <p:sp>
          <p:nvSpPr>
            <p:cNvPr id="350" name="Google Shape;350;p11"/>
            <p:cNvSpPr/>
            <p:nvPr/>
          </p:nvSpPr>
          <p:spPr>
            <a:xfrm rot="-5400000">
              <a:off x="4745" y="1570"/>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d</a:t>
              </a:r>
              <a:endParaRPr sz="1800" b="0" i="0" u="none" strike="noStrike" cap="none">
                <a:solidFill>
                  <a:schemeClr val="dk1"/>
                </a:solidFill>
                <a:latin typeface="Arial"/>
                <a:ea typeface="Arial"/>
                <a:cs typeface="Arial"/>
                <a:sym typeface="Arial"/>
              </a:endParaRPr>
            </a:p>
          </p:txBody>
        </p:sp>
        <p:sp>
          <p:nvSpPr>
            <p:cNvPr id="351" name="Google Shape;351;p11"/>
            <p:cNvSpPr/>
            <p:nvPr/>
          </p:nvSpPr>
          <p:spPr>
            <a:xfrm rot="-5400000">
              <a:off x="4748" y="1510"/>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v</a:t>
              </a:r>
              <a:endParaRPr sz="1800" b="0" i="0" u="none" strike="noStrike" cap="none">
                <a:solidFill>
                  <a:schemeClr val="dk1"/>
                </a:solidFill>
                <a:latin typeface="Arial"/>
                <a:ea typeface="Arial"/>
                <a:cs typeface="Arial"/>
                <a:sym typeface="Arial"/>
              </a:endParaRPr>
            </a:p>
          </p:txBody>
        </p:sp>
        <p:sp>
          <p:nvSpPr>
            <p:cNvPr id="352" name="Google Shape;352;p11"/>
            <p:cNvSpPr/>
            <p:nvPr/>
          </p:nvSpPr>
          <p:spPr>
            <a:xfrm rot="-5400000">
              <a:off x="4748" y="1450"/>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e</a:t>
              </a:r>
              <a:endParaRPr sz="1800" b="0" i="0" u="none" strike="noStrike" cap="none">
                <a:solidFill>
                  <a:schemeClr val="dk1"/>
                </a:solidFill>
                <a:latin typeface="Arial"/>
                <a:ea typeface="Arial"/>
                <a:cs typeface="Arial"/>
                <a:sym typeface="Arial"/>
              </a:endParaRPr>
            </a:p>
          </p:txBody>
        </p:sp>
        <p:sp>
          <p:nvSpPr>
            <p:cNvPr id="353" name="Google Shape;353;p11"/>
            <p:cNvSpPr/>
            <p:nvPr/>
          </p:nvSpPr>
          <p:spPr>
            <a:xfrm rot="-5400000">
              <a:off x="4756" y="1398"/>
              <a:ext cx="44"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r</a:t>
              </a:r>
              <a:endParaRPr sz="1800" b="0" i="0" u="none" strike="noStrike" cap="none">
                <a:solidFill>
                  <a:schemeClr val="dk1"/>
                </a:solidFill>
                <a:latin typeface="Arial"/>
                <a:ea typeface="Arial"/>
                <a:cs typeface="Arial"/>
                <a:sym typeface="Arial"/>
              </a:endParaRPr>
            </a:p>
          </p:txBody>
        </p:sp>
        <p:sp>
          <p:nvSpPr>
            <p:cNvPr id="354" name="Google Shape;354;p11"/>
            <p:cNvSpPr/>
            <p:nvPr/>
          </p:nvSpPr>
          <p:spPr>
            <a:xfrm rot="-5400000">
              <a:off x="4748" y="1349"/>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a:t>
              </a:r>
              <a:endParaRPr sz="1800" b="0" i="0" u="none" strike="noStrike" cap="none">
                <a:solidFill>
                  <a:schemeClr val="dk1"/>
                </a:solidFill>
                <a:latin typeface="Arial"/>
                <a:ea typeface="Arial"/>
                <a:cs typeface="Arial"/>
                <a:sym typeface="Arial"/>
              </a:endParaRPr>
            </a:p>
          </p:txBody>
        </p:sp>
        <p:sp>
          <p:nvSpPr>
            <p:cNvPr id="355" name="Google Shape;355;p11"/>
            <p:cNvSpPr/>
            <p:nvPr/>
          </p:nvSpPr>
          <p:spPr>
            <a:xfrm rot="-5400000">
              <a:off x="4748" y="1290"/>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e</a:t>
              </a:r>
              <a:endParaRPr sz="1800" b="0" i="0" u="none" strike="noStrike" cap="none">
                <a:solidFill>
                  <a:schemeClr val="dk1"/>
                </a:solidFill>
                <a:latin typeface="Arial"/>
                <a:ea typeface="Arial"/>
                <a:cs typeface="Arial"/>
                <a:sym typeface="Arial"/>
              </a:endParaRPr>
            </a:p>
          </p:txBody>
        </p:sp>
        <p:sp>
          <p:nvSpPr>
            <p:cNvPr id="356" name="Google Shape;356;p11"/>
            <p:cNvSpPr/>
            <p:nvPr/>
          </p:nvSpPr>
          <p:spPr>
            <a:xfrm rot="-5400000">
              <a:off x="4763" y="1246"/>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357" name="Google Shape;357;p11"/>
            <p:cNvSpPr/>
            <p:nvPr/>
          </p:nvSpPr>
          <p:spPr>
            <a:xfrm rot="-5400000">
              <a:off x="4741" y="1194"/>
              <a:ext cx="76"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E</a:t>
              </a:r>
              <a:endParaRPr sz="1800" b="0" i="0" u="none" strike="noStrike" cap="none">
                <a:solidFill>
                  <a:schemeClr val="dk1"/>
                </a:solidFill>
                <a:latin typeface="Arial"/>
                <a:ea typeface="Arial"/>
                <a:cs typeface="Arial"/>
                <a:sym typeface="Arial"/>
              </a:endParaRPr>
            </a:p>
          </p:txBody>
        </p:sp>
        <p:sp>
          <p:nvSpPr>
            <p:cNvPr id="358" name="Google Shape;358;p11"/>
            <p:cNvSpPr/>
            <p:nvPr/>
          </p:nvSpPr>
          <p:spPr>
            <a:xfrm rot="-5400000">
              <a:off x="4748" y="1131"/>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v</a:t>
              </a:r>
              <a:endParaRPr sz="1800" b="0" i="0" u="none" strike="noStrike" cap="none">
                <a:solidFill>
                  <a:schemeClr val="dk1"/>
                </a:solidFill>
                <a:latin typeface="Arial"/>
                <a:ea typeface="Arial"/>
                <a:cs typeface="Arial"/>
                <a:sym typeface="Arial"/>
              </a:endParaRPr>
            </a:p>
          </p:txBody>
        </p:sp>
        <p:sp>
          <p:nvSpPr>
            <p:cNvPr id="359" name="Google Shape;359;p11"/>
            <p:cNvSpPr/>
            <p:nvPr/>
          </p:nvSpPr>
          <p:spPr>
            <a:xfrm rot="-5400000">
              <a:off x="4748" y="1071"/>
              <a:ext cx="63"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e</a:t>
              </a:r>
              <a:endParaRPr sz="1800" b="0" i="0" u="none" strike="noStrike" cap="none">
                <a:solidFill>
                  <a:schemeClr val="dk1"/>
                </a:solidFill>
                <a:latin typeface="Arial"/>
                <a:ea typeface="Arial"/>
                <a:cs typeface="Arial"/>
                <a:sym typeface="Arial"/>
              </a:endParaRPr>
            </a:p>
          </p:txBody>
        </p:sp>
        <p:sp>
          <p:nvSpPr>
            <p:cNvPr id="360" name="Google Shape;360;p11"/>
            <p:cNvSpPr/>
            <p:nvPr/>
          </p:nvSpPr>
          <p:spPr>
            <a:xfrm rot="-5400000">
              <a:off x="4745" y="1008"/>
              <a:ext cx="69"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n</a:t>
              </a:r>
              <a:endParaRPr sz="1800" b="0" i="0" u="none" strike="noStrike" cap="none">
                <a:solidFill>
                  <a:schemeClr val="dk1"/>
                </a:solidFill>
                <a:latin typeface="Arial"/>
                <a:ea typeface="Arial"/>
                <a:cs typeface="Arial"/>
                <a:sym typeface="Arial"/>
              </a:endParaRPr>
            </a:p>
          </p:txBody>
        </p:sp>
        <p:sp>
          <p:nvSpPr>
            <p:cNvPr id="361" name="Google Shape;361;p11"/>
            <p:cNvSpPr/>
            <p:nvPr/>
          </p:nvSpPr>
          <p:spPr>
            <a:xfrm rot="-5400000">
              <a:off x="4760" y="959"/>
              <a:ext cx="37"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t</a:t>
              </a:r>
              <a:endParaRPr sz="1800" b="0" i="0" u="none" strike="noStrike" cap="none">
                <a:solidFill>
                  <a:schemeClr val="dk1"/>
                </a:solidFill>
                <a:latin typeface="Arial"/>
                <a:ea typeface="Arial"/>
                <a:cs typeface="Arial"/>
                <a:sym typeface="Arial"/>
              </a:endParaRPr>
            </a:p>
          </p:txBody>
        </p:sp>
        <p:sp>
          <p:nvSpPr>
            <p:cNvPr id="362" name="Google Shape;362;p11"/>
            <p:cNvSpPr/>
            <p:nvPr/>
          </p:nvSpPr>
          <p:spPr>
            <a:xfrm rot="-5400000">
              <a:off x="4763" y="927"/>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363" name="Google Shape;363;p11"/>
            <p:cNvSpPr/>
            <p:nvPr/>
          </p:nvSpPr>
          <p:spPr>
            <a:xfrm rot="-5400000">
              <a:off x="4763" y="897"/>
              <a:ext cx="3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364" name="Google Shape;364;p11"/>
            <p:cNvSpPr/>
            <p:nvPr/>
          </p:nvSpPr>
          <p:spPr>
            <a:xfrm rot="-5400000">
              <a:off x="4729" y="835"/>
              <a:ext cx="101"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365" name="Google Shape;365;p11"/>
            <p:cNvSpPr/>
            <p:nvPr/>
          </p:nvSpPr>
          <p:spPr>
            <a:xfrm>
              <a:off x="5340" y="1509"/>
              <a:ext cx="345"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Aspirin</a:t>
              </a:r>
              <a:endParaRPr sz="1800" b="0" i="0" u="none" strike="noStrike" cap="none">
                <a:solidFill>
                  <a:schemeClr val="dk1"/>
                </a:solidFill>
                <a:latin typeface="Arial"/>
                <a:ea typeface="Arial"/>
                <a:cs typeface="Arial"/>
                <a:sym typeface="Arial"/>
              </a:endParaRPr>
            </a:p>
          </p:txBody>
        </p:sp>
        <p:cxnSp>
          <p:nvCxnSpPr>
            <p:cNvPr id="366" name="Google Shape;366;p11"/>
            <p:cNvCxnSpPr/>
            <p:nvPr/>
          </p:nvCxnSpPr>
          <p:spPr>
            <a:xfrm>
              <a:off x="5124" y="1565"/>
              <a:ext cx="139" cy="0"/>
            </a:xfrm>
            <a:prstGeom prst="straightConnector1">
              <a:avLst/>
            </a:prstGeom>
            <a:noFill/>
            <a:ln w="20625" cap="flat" cmpd="sng">
              <a:solidFill>
                <a:srgbClr val="FFA040"/>
              </a:solidFill>
              <a:prstDash val="solid"/>
              <a:miter lim="800000"/>
              <a:headEnd type="none" w="med" len="med"/>
              <a:tailEnd type="none" w="med" len="med"/>
            </a:ln>
          </p:spPr>
        </p:cxnSp>
        <p:sp>
          <p:nvSpPr>
            <p:cNvPr id="367" name="Google Shape;367;p11"/>
            <p:cNvSpPr/>
            <p:nvPr/>
          </p:nvSpPr>
          <p:spPr>
            <a:xfrm>
              <a:off x="5340" y="1652"/>
              <a:ext cx="408" cy="1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Placebo</a:t>
              </a:r>
              <a:endParaRPr sz="1800" b="0" i="0" u="none" strike="noStrike" cap="none">
                <a:solidFill>
                  <a:schemeClr val="dk1"/>
                </a:solidFill>
                <a:latin typeface="Arial"/>
                <a:ea typeface="Arial"/>
                <a:cs typeface="Arial"/>
                <a:sym typeface="Arial"/>
              </a:endParaRPr>
            </a:p>
          </p:txBody>
        </p:sp>
        <p:cxnSp>
          <p:nvCxnSpPr>
            <p:cNvPr id="368" name="Google Shape;368;p11"/>
            <p:cNvCxnSpPr/>
            <p:nvPr/>
          </p:nvCxnSpPr>
          <p:spPr>
            <a:xfrm>
              <a:off x="5124" y="1708"/>
              <a:ext cx="139" cy="0"/>
            </a:xfrm>
            <a:prstGeom prst="straightConnector1">
              <a:avLst/>
            </a:prstGeom>
            <a:noFill/>
            <a:ln w="20625" cap="flat" cmpd="sng">
              <a:solidFill>
                <a:srgbClr val="034E61"/>
              </a:solidFill>
              <a:prstDash val="solid"/>
              <a:miter lim="800000"/>
              <a:headEnd type="none" w="med" len="med"/>
              <a:tailEnd type="none" w="med" len="med"/>
            </a:ln>
          </p:spPr>
        </p:cxnSp>
        <p:sp>
          <p:nvSpPr>
            <p:cNvPr id="369" name="Google Shape;369;p11"/>
            <p:cNvSpPr/>
            <p:nvPr/>
          </p:nvSpPr>
          <p:spPr>
            <a:xfrm>
              <a:off x="4192" y="3329"/>
              <a:ext cx="533"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No. at Risk:</a:t>
              </a:r>
              <a:endParaRPr sz="1800" b="0" i="0" u="none" strike="noStrike" cap="none">
                <a:solidFill>
                  <a:schemeClr val="dk1"/>
                </a:solidFill>
                <a:latin typeface="Arial"/>
                <a:ea typeface="Arial"/>
                <a:cs typeface="Arial"/>
                <a:sym typeface="Arial"/>
              </a:endParaRPr>
            </a:p>
          </p:txBody>
        </p:sp>
        <p:sp>
          <p:nvSpPr>
            <p:cNvPr id="370" name="Google Shape;370;p11"/>
            <p:cNvSpPr/>
            <p:nvPr/>
          </p:nvSpPr>
          <p:spPr>
            <a:xfrm>
              <a:off x="4192" y="3445"/>
              <a:ext cx="348"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Placebo</a:t>
              </a:r>
              <a:endParaRPr sz="1800" b="0" i="0" u="none" strike="noStrike" cap="none">
                <a:solidFill>
                  <a:schemeClr val="dk1"/>
                </a:solidFill>
                <a:latin typeface="Arial"/>
                <a:ea typeface="Arial"/>
                <a:cs typeface="Arial"/>
                <a:sym typeface="Arial"/>
              </a:endParaRPr>
            </a:p>
          </p:txBody>
        </p:sp>
        <p:sp>
          <p:nvSpPr>
            <p:cNvPr id="371" name="Google Shape;371;p11"/>
            <p:cNvSpPr/>
            <p:nvPr/>
          </p:nvSpPr>
          <p:spPr>
            <a:xfrm>
              <a:off x="4192" y="3559"/>
              <a:ext cx="295"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Aspirin</a:t>
              </a:r>
              <a:endParaRPr sz="1800" b="0" i="0" u="none" strike="noStrike" cap="none">
                <a:solidFill>
                  <a:schemeClr val="dk1"/>
                </a:solidFill>
                <a:latin typeface="Arial"/>
                <a:ea typeface="Arial"/>
                <a:cs typeface="Arial"/>
                <a:sym typeface="Arial"/>
              </a:endParaRPr>
            </a:p>
          </p:txBody>
        </p:sp>
        <p:sp>
          <p:nvSpPr>
            <p:cNvPr id="372" name="Google Shape;372;p11"/>
            <p:cNvSpPr/>
            <p:nvPr/>
          </p:nvSpPr>
          <p:spPr>
            <a:xfrm>
              <a:off x="4945" y="3455"/>
              <a:ext cx="161"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296</a:t>
              </a:r>
              <a:endParaRPr sz="1800" b="0" i="0" u="none" strike="noStrike" cap="none">
                <a:solidFill>
                  <a:schemeClr val="dk1"/>
                </a:solidFill>
                <a:latin typeface="Arial"/>
                <a:ea typeface="Arial"/>
                <a:cs typeface="Arial"/>
                <a:sym typeface="Arial"/>
              </a:endParaRPr>
            </a:p>
          </p:txBody>
        </p:sp>
        <p:sp>
          <p:nvSpPr>
            <p:cNvPr id="373" name="Google Shape;373;p11"/>
            <p:cNvSpPr/>
            <p:nvPr/>
          </p:nvSpPr>
          <p:spPr>
            <a:xfrm>
              <a:off x="4945" y="3568"/>
              <a:ext cx="161"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293</a:t>
              </a:r>
              <a:endParaRPr sz="1800" b="0" i="0" u="none" strike="noStrike" cap="none">
                <a:solidFill>
                  <a:schemeClr val="dk1"/>
                </a:solidFill>
                <a:latin typeface="Arial"/>
                <a:ea typeface="Arial"/>
                <a:cs typeface="Arial"/>
                <a:sym typeface="Arial"/>
              </a:endParaRPr>
            </a:p>
          </p:txBody>
        </p:sp>
        <p:sp>
          <p:nvSpPr>
            <p:cNvPr id="374" name="Google Shape;374;p11"/>
            <p:cNvSpPr/>
            <p:nvPr/>
          </p:nvSpPr>
          <p:spPr>
            <a:xfrm>
              <a:off x="5528" y="3455"/>
              <a:ext cx="161"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221</a:t>
              </a:r>
              <a:endParaRPr sz="1800" b="0" i="0" u="none" strike="noStrike" cap="none">
                <a:solidFill>
                  <a:schemeClr val="dk1"/>
                </a:solidFill>
                <a:latin typeface="Arial"/>
                <a:ea typeface="Arial"/>
                <a:cs typeface="Arial"/>
                <a:sym typeface="Arial"/>
              </a:endParaRPr>
            </a:p>
          </p:txBody>
        </p:sp>
        <p:sp>
          <p:nvSpPr>
            <p:cNvPr id="375" name="Google Shape;375;p11"/>
            <p:cNvSpPr/>
            <p:nvPr/>
          </p:nvSpPr>
          <p:spPr>
            <a:xfrm>
              <a:off x="5528" y="3568"/>
              <a:ext cx="161"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205</a:t>
              </a:r>
              <a:endParaRPr sz="1800" b="0" i="0" u="none" strike="noStrike" cap="none">
                <a:solidFill>
                  <a:schemeClr val="dk1"/>
                </a:solidFill>
                <a:latin typeface="Arial"/>
                <a:ea typeface="Arial"/>
                <a:cs typeface="Arial"/>
                <a:sym typeface="Arial"/>
              </a:endParaRPr>
            </a:p>
          </p:txBody>
        </p:sp>
        <p:sp>
          <p:nvSpPr>
            <p:cNvPr id="376" name="Google Shape;376;p11"/>
            <p:cNvSpPr/>
            <p:nvPr/>
          </p:nvSpPr>
          <p:spPr>
            <a:xfrm>
              <a:off x="6123" y="3455"/>
              <a:ext cx="161"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161</a:t>
              </a:r>
              <a:endParaRPr sz="1800" b="0" i="0" u="none" strike="noStrike" cap="none">
                <a:solidFill>
                  <a:schemeClr val="dk1"/>
                </a:solidFill>
                <a:latin typeface="Arial"/>
                <a:ea typeface="Arial"/>
                <a:cs typeface="Arial"/>
                <a:sym typeface="Arial"/>
              </a:endParaRPr>
            </a:p>
          </p:txBody>
        </p:sp>
        <p:sp>
          <p:nvSpPr>
            <p:cNvPr id="377" name="Google Shape;377;p11"/>
            <p:cNvSpPr/>
            <p:nvPr/>
          </p:nvSpPr>
          <p:spPr>
            <a:xfrm>
              <a:off x="6123" y="3568"/>
              <a:ext cx="161"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146</a:t>
              </a:r>
              <a:endParaRPr sz="1800" b="0" i="0" u="none" strike="noStrike" cap="none">
                <a:solidFill>
                  <a:schemeClr val="dk1"/>
                </a:solidFill>
                <a:latin typeface="Arial"/>
                <a:ea typeface="Arial"/>
                <a:cs typeface="Arial"/>
                <a:sym typeface="Arial"/>
              </a:endParaRPr>
            </a:p>
          </p:txBody>
        </p:sp>
        <p:sp>
          <p:nvSpPr>
            <p:cNvPr id="378" name="Google Shape;378;p11"/>
            <p:cNvSpPr/>
            <p:nvPr/>
          </p:nvSpPr>
          <p:spPr>
            <a:xfrm>
              <a:off x="6738" y="3455"/>
              <a:ext cx="107"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84</a:t>
              </a:r>
              <a:endParaRPr sz="1800" b="0" i="0" u="none" strike="noStrike" cap="none">
                <a:solidFill>
                  <a:schemeClr val="dk1"/>
                </a:solidFill>
                <a:latin typeface="Arial"/>
                <a:ea typeface="Arial"/>
                <a:cs typeface="Arial"/>
                <a:sym typeface="Arial"/>
              </a:endParaRPr>
            </a:p>
          </p:txBody>
        </p:sp>
        <p:sp>
          <p:nvSpPr>
            <p:cNvPr id="379" name="Google Shape;379;p11"/>
            <p:cNvSpPr/>
            <p:nvPr/>
          </p:nvSpPr>
          <p:spPr>
            <a:xfrm>
              <a:off x="6738" y="3568"/>
              <a:ext cx="107"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72</a:t>
              </a:r>
              <a:endParaRPr sz="1800" b="0" i="0" u="none" strike="noStrike" cap="none">
                <a:solidFill>
                  <a:schemeClr val="dk1"/>
                </a:solidFill>
                <a:latin typeface="Arial"/>
                <a:ea typeface="Arial"/>
                <a:cs typeface="Arial"/>
                <a:sym typeface="Arial"/>
              </a:endParaRPr>
            </a:p>
          </p:txBody>
        </p:sp>
        <p:sp>
          <p:nvSpPr>
            <p:cNvPr id="380" name="Google Shape;380;p11"/>
            <p:cNvSpPr/>
            <p:nvPr/>
          </p:nvSpPr>
          <p:spPr>
            <a:xfrm>
              <a:off x="7313" y="3455"/>
              <a:ext cx="107"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44</a:t>
              </a:r>
              <a:endParaRPr sz="1800" b="0" i="0" u="none" strike="noStrike" cap="none">
                <a:solidFill>
                  <a:schemeClr val="dk1"/>
                </a:solidFill>
                <a:latin typeface="Arial"/>
                <a:ea typeface="Arial"/>
                <a:cs typeface="Arial"/>
                <a:sym typeface="Arial"/>
              </a:endParaRPr>
            </a:p>
          </p:txBody>
        </p:sp>
        <p:sp>
          <p:nvSpPr>
            <p:cNvPr id="381" name="Google Shape;381;p11"/>
            <p:cNvSpPr/>
            <p:nvPr/>
          </p:nvSpPr>
          <p:spPr>
            <a:xfrm>
              <a:off x="7313" y="3568"/>
              <a:ext cx="107" cy="1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33</a:t>
              </a:r>
              <a:endParaRPr sz="1800" b="0" i="0" u="none" strike="noStrike" cap="none">
                <a:solidFill>
                  <a:schemeClr val="dk1"/>
                </a:solidFill>
                <a:latin typeface="Arial"/>
                <a:ea typeface="Arial"/>
                <a:cs typeface="Arial"/>
                <a:sym typeface="Arial"/>
              </a:endParaRPr>
            </a:p>
          </p:txBody>
        </p:sp>
      </p:grpSp>
      <p:pic>
        <p:nvPicPr>
          <p:cNvPr id="382" name="Google Shape;382;p11"/>
          <p:cNvPicPr preferRelativeResize="0"/>
          <p:nvPr/>
        </p:nvPicPr>
        <p:blipFill rotWithShape="1">
          <a:blip r:embed="rId3">
            <a:alphaModFix/>
          </a:blip>
          <a:srcRect/>
          <a:stretch/>
        </p:blipFill>
        <p:spPr>
          <a:xfrm>
            <a:off x="586116" y="3278849"/>
            <a:ext cx="5824804" cy="2279916"/>
          </a:xfrm>
          <a:prstGeom prst="rect">
            <a:avLst/>
          </a:prstGeom>
          <a:noFill/>
          <a:ln>
            <a:noFill/>
          </a:ln>
        </p:spPr>
      </p:pic>
      <p:sp>
        <p:nvSpPr>
          <p:cNvPr id="383" name="Google Shape;383;p11"/>
          <p:cNvSpPr txBox="1">
            <a:spLocks noGrp="1"/>
          </p:cNvSpPr>
          <p:nvPr>
            <p:ph type="title"/>
          </p:nvPr>
        </p:nvSpPr>
        <p:spPr>
          <a:xfrm>
            <a:off x="435386" y="8629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Arial"/>
              <a:buNone/>
            </a:pPr>
            <a:r>
              <a:rPr lang="en-US" b="1">
                <a:solidFill>
                  <a:srgbClr val="002060"/>
                </a:solidFill>
                <a:latin typeface="Arial"/>
                <a:ea typeface="Arial"/>
                <a:cs typeface="Arial"/>
                <a:sym typeface="Arial"/>
              </a:rPr>
              <a:t>Primary End Point Analysis</a:t>
            </a:r>
            <a:endParaRPr/>
          </a:p>
        </p:txBody>
      </p:sp>
      <p:graphicFrame>
        <p:nvGraphicFramePr>
          <p:cNvPr id="384" name="Google Shape;384;p11"/>
          <p:cNvGraphicFramePr/>
          <p:nvPr/>
        </p:nvGraphicFramePr>
        <p:xfrm>
          <a:off x="238320" y="1512015"/>
          <a:ext cx="3000000" cy="3000000"/>
        </p:xfrm>
        <a:graphic>
          <a:graphicData uri="http://schemas.openxmlformats.org/drawingml/2006/table">
            <a:tbl>
              <a:tblPr firstRow="1" firstCol="1" bandRow="1">
                <a:noFill/>
                <a:tableStyleId>{5A26A8E9-1E89-4202-B1A2-935F6F2AD29B}</a:tableStyleId>
              </a:tblPr>
              <a:tblGrid>
                <a:gridCol w="1831975">
                  <a:extLst>
                    <a:ext uri="{9D8B030D-6E8A-4147-A177-3AD203B41FA5}">
                      <a16:colId xmlns:a16="http://schemas.microsoft.com/office/drawing/2014/main" val="20000"/>
                    </a:ext>
                  </a:extLst>
                </a:gridCol>
                <a:gridCol w="1066575">
                  <a:extLst>
                    <a:ext uri="{9D8B030D-6E8A-4147-A177-3AD203B41FA5}">
                      <a16:colId xmlns:a16="http://schemas.microsoft.com/office/drawing/2014/main" val="20001"/>
                    </a:ext>
                  </a:extLst>
                </a:gridCol>
                <a:gridCol w="1066575">
                  <a:extLst>
                    <a:ext uri="{9D8B030D-6E8A-4147-A177-3AD203B41FA5}">
                      <a16:colId xmlns:a16="http://schemas.microsoft.com/office/drawing/2014/main" val="20002"/>
                    </a:ext>
                  </a:extLst>
                </a:gridCol>
                <a:gridCol w="1704700">
                  <a:extLst>
                    <a:ext uri="{9D8B030D-6E8A-4147-A177-3AD203B41FA5}">
                      <a16:colId xmlns:a16="http://schemas.microsoft.com/office/drawing/2014/main" val="20003"/>
                    </a:ext>
                  </a:extLst>
                </a:gridCol>
                <a:gridCol w="860150">
                  <a:extLst>
                    <a:ext uri="{9D8B030D-6E8A-4147-A177-3AD203B41FA5}">
                      <a16:colId xmlns:a16="http://schemas.microsoft.com/office/drawing/2014/main" val="20004"/>
                    </a:ext>
                  </a:extLst>
                </a:gridCol>
              </a:tblGrid>
              <a:tr h="866400">
                <a:tc>
                  <a:txBody>
                    <a:bodyPr/>
                    <a:lstStyle/>
                    <a:p>
                      <a:pPr marL="0" marR="0" lvl="0" indent="0" algn="l" rtl="0">
                        <a:lnSpc>
                          <a:spcPct val="100000"/>
                        </a:lnSpc>
                        <a:spcBef>
                          <a:spcPts val="0"/>
                        </a:spcBef>
                        <a:spcAft>
                          <a:spcPts val="0"/>
                        </a:spcAft>
                        <a:buClr>
                          <a:schemeClr val="dk1"/>
                        </a:buClr>
                        <a:buSzPts val="1600"/>
                        <a:buFont typeface="Calibri"/>
                        <a:buNone/>
                      </a:pPr>
                      <a:endParaRPr sz="1600" b="1" u="none" strike="noStrike" cap="none">
                        <a:solidFill>
                          <a:schemeClr val="dk1"/>
                        </a:solidFill>
                        <a:latin typeface="Calibri"/>
                        <a:ea typeface="Calibri"/>
                        <a:cs typeface="Calibri"/>
                        <a:sym typeface="Calibri"/>
                      </a:endParaRPr>
                    </a:p>
                  </a:txBody>
                  <a:tcPr marL="38925" marR="38925" marT="38925" marB="38925" anchor="ct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Placebo</a:t>
                      </a:r>
                      <a:endParaRPr sz="1600" b="1" u="none" strike="noStrike" cap="none">
                        <a:solidFill>
                          <a:schemeClr val="dk1"/>
                        </a:solidFill>
                        <a:latin typeface="Calibri"/>
                        <a:ea typeface="Calibri"/>
                        <a:cs typeface="Calibri"/>
                        <a:sym typeface="Calibri"/>
                      </a:endParaRPr>
                    </a:p>
                  </a:txBody>
                  <a:tcPr marL="38925" marR="38925" marT="38925" marB="38925"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Aspirin </a:t>
                      </a:r>
                      <a:endParaRPr sz="1600" b="1" u="none" strike="noStrike" cap="none">
                        <a:solidFill>
                          <a:schemeClr val="dk1"/>
                        </a:solidFill>
                        <a:latin typeface="Calibri"/>
                        <a:ea typeface="Calibri"/>
                        <a:cs typeface="Calibri"/>
                        <a:sym typeface="Calibri"/>
                      </a:endParaRPr>
                    </a:p>
                  </a:txBody>
                  <a:tcPr marL="38925" marR="38925" marT="38925" marB="38925"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Difference </a:t>
                      </a:r>
                      <a:endParaRPr/>
                    </a:p>
                    <a:p>
                      <a:pPr marL="0" marR="0" lvl="0" indent="0" algn="ctr"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(Lower 97.5% CI)*</a:t>
                      </a:r>
                      <a:endParaRPr sz="1600" b="1" u="none" strike="noStrike" cap="none">
                        <a:solidFill>
                          <a:schemeClr val="dk1"/>
                        </a:solidFill>
                        <a:latin typeface="Calibri"/>
                        <a:ea typeface="Calibri"/>
                        <a:cs typeface="Calibri"/>
                        <a:sym typeface="Calibri"/>
                      </a:endParaRPr>
                    </a:p>
                  </a:txBody>
                  <a:tcPr marL="38925" marR="38925" marT="38925" marB="38925"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P-value*</a:t>
                      </a:r>
                      <a:endParaRPr sz="1600" b="1" u="none" strike="noStrike" cap="none">
                        <a:solidFill>
                          <a:schemeClr val="dk1"/>
                        </a:solidFill>
                        <a:latin typeface="Calibri"/>
                        <a:ea typeface="Calibri"/>
                        <a:cs typeface="Calibri"/>
                        <a:sym typeface="Calibri"/>
                      </a:endParaRPr>
                    </a:p>
                  </a:txBody>
                  <a:tcPr marL="38925" marR="38925" marT="38925" marB="38925"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83075">
                <a:tc>
                  <a:txBody>
                    <a:bodyPr/>
                    <a:lstStyle/>
                    <a:p>
                      <a:pPr marL="0" marR="0" lvl="0" indent="0" algn="l" rtl="0">
                        <a:lnSpc>
                          <a:spcPct val="100000"/>
                        </a:lnSpc>
                        <a:spcBef>
                          <a:spcPts val="0"/>
                        </a:spcBef>
                        <a:spcAft>
                          <a:spcPts val="0"/>
                        </a:spcAft>
                        <a:buClr>
                          <a:schemeClr val="dk1"/>
                        </a:buClr>
                        <a:buSzPts val="1600"/>
                        <a:buFont typeface="Calibri"/>
                        <a:buNone/>
                      </a:pPr>
                      <a:r>
                        <a:rPr lang="en-US" sz="1600" b="1" u="none" strike="noStrike" cap="none">
                          <a:solidFill>
                            <a:schemeClr val="dk1"/>
                          </a:solidFill>
                        </a:rPr>
                        <a:t>Non-Inferiority Primary End Point Analysis </a:t>
                      </a:r>
                      <a:endParaRPr sz="1600" b="1" u="none" strike="noStrike" cap="none">
                        <a:solidFill>
                          <a:schemeClr val="dk1"/>
                        </a:solidFill>
                        <a:latin typeface="Calibri"/>
                        <a:ea typeface="Calibri"/>
                        <a:cs typeface="Calibri"/>
                        <a:sym typeface="Calibri"/>
                      </a:endParaRPr>
                    </a:p>
                  </a:txBody>
                  <a:tcPr marL="91450" marR="91450" marT="0" marB="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u="none" strike="noStrike" cap="none">
                          <a:solidFill>
                            <a:schemeClr val="dk1"/>
                          </a:solidFill>
                        </a:rPr>
                        <a:t>74.2 (201/271)</a:t>
                      </a:r>
                      <a:endParaRPr sz="1600" u="none" strike="noStrike" cap="none">
                        <a:solidFill>
                          <a:schemeClr val="dk1"/>
                        </a:solidFill>
                        <a:latin typeface="Calibri"/>
                        <a:ea typeface="Calibri"/>
                        <a:cs typeface="Calibri"/>
                        <a:sym typeface="Calibri"/>
                      </a:endParaRPr>
                    </a:p>
                  </a:txBody>
                  <a:tcPr marL="91450" marR="91450" marT="0" marB="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u="none" strike="noStrike" cap="none">
                          <a:solidFill>
                            <a:schemeClr val="dk1"/>
                          </a:solidFill>
                        </a:rPr>
                        <a:t>68.1 (186/273)</a:t>
                      </a:r>
                      <a:endParaRPr sz="1600" u="none" strike="noStrike" cap="none">
                        <a:solidFill>
                          <a:schemeClr val="dk1"/>
                        </a:solidFill>
                        <a:latin typeface="Calibri"/>
                        <a:ea typeface="Calibri"/>
                        <a:cs typeface="Calibri"/>
                        <a:sym typeface="Calibri"/>
                      </a:endParaRPr>
                    </a:p>
                  </a:txBody>
                  <a:tcPr marL="91450" marR="91450" marT="0" marB="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u="none" strike="noStrike" cap="none">
                          <a:solidFill>
                            <a:schemeClr val="dk1"/>
                          </a:solidFill>
                        </a:rPr>
                        <a:t>6.0% (-1.6%)</a:t>
                      </a:r>
                      <a:endParaRPr sz="1600" u="none" strike="noStrike" cap="none">
                        <a:solidFill>
                          <a:schemeClr val="dk1"/>
                        </a:solidFill>
                        <a:latin typeface="Calibri"/>
                        <a:ea typeface="Calibri"/>
                        <a:cs typeface="Calibri"/>
                        <a:sym typeface="Calibri"/>
                      </a:endParaRPr>
                    </a:p>
                  </a:txBody>
                  <a:tcPr marL="91450" marR="91450" marT="0" marB="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u="none" strike="noStrike" cap="none">
                          <a:solidFill>
                            <a:schemeClr val="dk1"/>
                          </a:solidFill>
                        </a:rPr>
                        <a:t>&lt;.001</a:t>
                      </a:r>
                      <a:endParaRPr sz="1600" u="none" strike="noStrike" cap="none">
                        <a:solidFill>
                          <a:schemeClr val="dk1"/>
                        </a:solidFill>
                        <a:latin typeface="Calibri"/>
                        <a:ea typeface="Calibri"/>
                        <a:cs typeface="Calibri"/>
                        <a:sym typeface="Calibri"/>
                      </a:endParaRPr>
                    </a:p>
                  </a:txBody>
                  <a:tcPr marL="91450" marR="91450" marT="0" marB="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85" name="Google Shape;385;p11"/>
          <p:cNvSpPr txBox="1"/>
          <p:nvPr/>
        </p:nvSpPr>
        <p:spPr>
          <a:xfrm>
            <a:off x="228307" y="5834063"/>
            <a:ext cx="615870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All sensitivity analyses concur with the primary analysis, including randomized population, worst case allocation of withdrawals, and impact of transition to open label </a:t>
            </a:r>
            <a:endParaRPr/>
          </a:p>
        </p:txBody>
      </p:sp>
      <p:sp>
        <p:nvSpPr>
          <p:cNvPr id="386" name="Google Shape;386;p11"/>
          <p:cNvSpPr/>
          <p:nvPr/>
        </p:nvSpPr>
        <p:spPr>
          <a:xfrm>
            <a:off x="8048625" y="2501900"/>
            <a:ext cx="3662362" cy="2227263"/>
          </a:xfrm>
          <a:custGeom>
            <a:avLst/>
            <a:gdLst/>
            <a:ahLst/>
            <a:cxnLst/>
            <a:rect l="l" t="t" r="r" b="b"/>
            <a:pathLst>
              <a:path w="2307" h="1403" extrusionOk="0">
                <a:moveTo>
                  <a:pt x="0" y="1403"/>
                </a:moveTo>
                <a:lnTo>
                  <a:pt x="0" y="1403"/>
                </a:lnTo>
                <a:lnTo>
                  <a:pt x="0" y="1403"/>
                </a:lnTo>
                <a:lnTo>
                  <a:pt x="0" y="1403"/>
                </a:lnTo>
                <a:lnTo>
                  <a:pt x="3" y="1403"/>
                </a:lnTo>
                <a:lnTo>
                  <a:pt x="3" y="1378"/>
                </a:lnTo>
                <a:lnTo>
                  <a:pt x="6" y="1378"/>
                </a:lnTo>
                <a:lnTo>
                  <a:pt x="10" y="1378"/>
                </a:lnTo>
                <a:lnTo>
                  <a:pt x="10" y="1352"/>
                </a:lnTo>
                <a:lnTo>
                  <a:pt x="10" y="1352"/>
                </a:lnTo>
                <a:lnTo>
                  <a:pt x="13" y="1352"/>
                </a:lnTo>
                <a:lnTo>
                  <a:pt x="13" y="1339"/>
                </a:lnTo>
                <a:lnTo>
                  <a:pt x="13" y="1339"/>
                </a:lnTo>
                <a:lnTo>
                  <a:pt x="16" y="1339"/>
                </a:lnTo>
                <a:lnTo>
                  <a:pt x="16" y="1326"/>
                </a:lnTo>
                <a:lnTo>
                  <a:pt x="16" y="1326"/>
                </a:lnTo>
                <a:lnTo>
                  <a:pt x="23" y="1326"/>
                </a:lnTo>
                <a:lnTo>
                  <a:pt x="23" y="1300"/>
                </a:lnTo>
                <a:lnTo>
                  <a:pt x="23" y="1300"/>
                </a:lnTo>
                <a:lnTo>
                  <a:pt x="26" y="1300"/>
                </a:lnTo>
                <a:lnTo>
                  <a:pt x="26" y="1287"/>
                </a:lnTo>
                <a:lnTo>
                  <a:pt x="26" y="1287"/>
                </a:lnTo>
                <a:lnTo>
                  <a:pt x="29" y="1287"/>
                </a:lnTo>
                <a:lnTo>
                  <a:pt x="29" y="1261"/>
                </a:lnTo>
                <a:lnTo>
                  <a:pt x="29" y="1261"/>
                </a:lnTo>
                <a:lnTo>
                  <a:pt x="36" y="1261"/>
                </a:lnTo>
                <a:lnTo>
                  <a:pt x="36" y="1248"/>
                </a:lnTo>
                <a:lnTo>
                  <a:pt x="36" y="1248"/>
                </a:lnTo>
                <a:lnTo>
                  <a:pt x="42" y="1248"/>
                </a:lnTo>
                <a:lnTo>
                  <a:pt x="42" y="1235"/>
                </a:lnTo>
                <a:lnTo>
                  <a:pt x="42" y="1235"/>
                </a:lnTo>
                <a:lnTo>
                  <a:pt x="45" y="1235"/>
                </a:lnTo>
                <a:lnTo>
                  <a:pt x="45" y="1222"/>
                </a:lnTo>
                <a:lnTo>
                  <a:pt x="45" y="1222"/>
                </a:lnTo>
                <a:lnTo>
                  <a:pt x="55" y="1222"/>
                </a:lnTo>
                <a:lnTo>
                  <a:pt x="55" y="1222"/>
                </a:lnTo>
                <a:lnTo>
                  <a:pt x="55" y="1222"/>
                </a:lnTo>
                <a:lnTo>
                  <a:pt x="57" y="1222"/>
                </a:lnTo>
                <a:lnTo>
                  <a:pt x="57" y="1209"/>
                </a:lnTo>
                <a:lnTo>
                  <a:pt x="57" y="1209"/>
                </a:lnTo>
                <a:lnTo>
                  <a:pt x="64" y="1209"/>
                </a:lnTo>
                <a:lnTo>
                  <a:pt x="64" y="1170"/>
                </a:lnTo>
                <a:lnTo>
                  <a:pt x="64" y="1170"/>
                </a:lnTo>
                <a:lnTo>
                  <a:pt x="67" y="1170"/>
                </a:lnTo>
                <a:lnTo>
                  <a:pt x="67" y="1157"/>
                </a:lnTo>
                <a:lnTo>
                  <a:pt x="67" y="1157"/>
                </a:lnTo>
                <a:lnTo>
                  <a:pt x="80" y="1157"/>
                </a:lnTo>
                <a:lnTo>
                  <a:pt x="80" y="1130"/>
                </a:lnTo>
                <a:lnTo>
                  <a:pt x="80" y="1130"/>
                </a:lnTo>
                <a:lnTo>
                  <a:pt x="99" y="1130"/>
                </a:lnTo>
                <a:lnTo>
                  <a:pt x="99" y="1130"/>
                </a:lnTo>
                <a:lnTo>
                  <a:pt x="99" y="1130"/>
                </a:lnTo>
                <a:lnTo>
                  <a:pt x="106" y="1130"/>
                </a:lnTo>
                <a:lnTo>
                  <a:pt x="106" y="1117"/>
                </a:lnTo>
                <a:lnTo>
                  <a:pt x="109" y="1117"/>
                </a:lnTo>
                <a:lnTo>
                  <a:pt x="122" y="1117"/>
                </a:lnTo>
                <a:lnTo>
                  <a:pt x="122" y="1104"/>
                </a:lnTo>
                <a:lnTo>
                  <a:pt x="122" y="1104"/>
                </a:lnTo>
                <a:lnTo>
                  <a:pt x="135" y="1104"/>
                </a:lnTo>
                <a:lnTo>
                  <a:pt x="135" y="1104"/>
                </a:lnTo>
                <a:lnTo>
                  <a:pt x="135" y="1104"/>
                </a:lnTo>
                <a:lnTo>
                  <a:pt x="138" y="1104"/>
                </a:lnTo>
                <a:lnTo>
                  <a:pt x="138" y="1104"/>
                </a:lnTo>
                <a:lnTo>
                  <a:pt x="138" y="1104"/>
                </a:lnTo>
                <a:lnTo>
                  <a:pt x="160" y="1104"/>
                </a:lnTo>
                <a:lnTo>
                  <a:pt x="160" y="1091"/>
                </a:lnTo>
                <a:lnTo>
                  <a:pt x="160" y="1091"/>
                </a:lnTo>
                <a:lnTo>
                  <a:pt x="163" y="1091"/>
                </a:lnTo>
                <a:lnTo>
                  <a:pt x="163" y="1064"/>
                </a:lnTo>
                <a:lnTo>
                  <a:pt x="163" y="1064"/>
                </a:lnTo>
                <a:lnTo>
                  <a:pt x="180" y="1064"/>
                </a:lnTo>
                <a:lnTo>
                  <a:pt x="180" y="1064"/>
                </a:lnTo>
                <a:lnTo>
                  <a:pt x="180" y="1064"/>
                </a:lnTo>
                <a:lnTo>
                  <a:pt x="196" y="1064"/>
                </a:lnTo>
                <a:lnTo>
                  <a:pt x="196" y="1037"/>
                </a:lnTo>
                <a:lnTo>
                  <a:pt x="199" y="1037"/>
                </a:lnTo>
                <a:lnTo>
                  <a:pt x="202" y="1037"/>
                </a:lnTo>
                <a:lnTo>
                  <a:pt x="202" y="1024"/>
                </a:lnTo>
                <a:lnTo>
                  <a:pt x="202" y="1024"/>
                </a:lnTo>
                <a:lnTo>
                  <a:pt x="225" y="1024"/>
                </a:lnTo>
                <a:lnTo>
                  <a:pt x="225" y="1010"/>
                </a:lnTo>
                <a:lnTo>
                  <a:pt x="225" y="1010"/>
                </a:lnTo>
                <a:lnTo>
                  <a:pt x="238" y="1010"/>
                </a:lnTo>
                <a:lnTo>
                  <a:pt x="238" y="997"/>
                </a:lnTo>
                <a:lnTo>
                  <a:pt x="238" y="997"/>
                </a:lnTo>
                <a:lnTo>
                  <a:pt x="245" y="997"/>
                </a:lnTo>
                <a:lnTo>
                  <a:pt x="245" y="997"/>
                </a:lnTo>
                <a:lnTo>
                  <a:pt x="245" y="997"/>
                </a:lnTo>
                <a:lnTo>
                  <a:pt x="251" y="997"/>
                </a:lnTo>
                <a:lnTo>
                  <a:pt x="251" y="997"/>
                </a:lnTo>
                <a:lnTo>
                  <a:pt x="251" y="997"/>
                </a:lnTo>
                <a:lnTo>
                  <a:pt x="254" y="997"/>
                </a:lnTo>
                <a:lnTo>
                  <a:pt x="254" y="997"/>
                </a:lnTo>
                <a:lnTo>
                  <a:pt x="254" y="997"/>
                </a:lnTo>
                <a:lnTo>
                  <a:pt x="286" y="997"/>
                </a:lnTo>
                <a:lnTo>
                  <a:pt x="286" y="983"/>
                </a:lnTo>
                <a:lnTo>
                  <a:pt x="286" y="983"/>
                </a:lnTo>
                <a:lnTo>
                  <a:pt x="289" y="983"/>
                </a:lnTo>
                <a:lnTo>
                  <a:pt x="289" y="983"/>
                </a:lnTo>
                <a:lnTo>
                  <a:pt x="289" y="983"/>
                </a:lnTo>
                <a:lnTo>
                  <a:pt x="299" y="983"/>
                </a:lnTo>
                <a:lnTo>
                  <a:pt x="299" y="970"/>
                </a:lnTo>
                <a:lnTo>
                  <a:pt x="299" y="970"/>
                </a:lnTo>
                <a:lnTo>
                  <a:pt x="302" y="970"/>
                </a:lnTo>
                <a:lnTo>
                  <a:pt x="302" y="956"/>
                </a:lnTo>
                <a:lnTo>
                  <a:pt x="302" y="956"/>
                </a:lnTo>
                <a:lnTo>
                  <a:pt x="305" y="956"/>
                </a:lnTo>
                <a:lnTo>
                  <a:pt x="305" y="941"/>
                </a:lnTo>
                <a:lnTo>
                  <a:pt x="305" y="941"/>
                </a:lnTo>
                <a:lnTo>
                  <a:pt x="308" y="941"/>
                </a:lnTo>
                <a:lnTo>
                  <a:pt x="308" y="941"/>
                </a:lnTo>
                <a:lnTo>
                  <a:pt x="312" y="941"/>
                </a:lnTo>
                <a:lnTo>
                  <a:pt x="315" y="941"/>
                </a:lnTo>
                <a:lnTo>
                  <a:pt x="315" y="928"/>
                </a:lnTo>
                <a:lnTo>
                  <a:pt x="318" y="928"/>
                </a:lnTo>
                <a:lnTo>
                  <a:pt x="321" y="928"/>
                </a:lnTo>
                <a:lnTo>
                  <a:pt x="321" y="928"/>
                </a:lnTo>
                <a:lnTo>
                  <a:pt x="321" y="928"/>
                </a:lnTo>
                <a:lnTo>
                  <a:pt x="325" y="928"/>
                </a:lnTo>
                <a:lnTo>
                  <a:pt x="325" y="914"/>
                </a:lnTo>
                <a:lnTo>
                  <a:pt x="325" y="914"/>
                </a:lnTo>
                <a:lnTo>
                  <a:pt x="338" y="914"/>
                </a:lnTo>
                <a:lnTo>
                  <a:pt x="338" y="914"/>
                </a:lnTo>
                <a:lnTo>
                  <a:pt x="338" y="914"/>
                </a:lnTo>
                <a:lnTo>
                  <a:pt x="360" y="914"/>
                </a:lnTo>
                <a:lnTo>
                  <a:pt x="360" y="914"/>
                </a:lnTo>
                <a:lnTo>
                  <a:pt x="360" y="914"/>
                </a:lnTo>
                <a:lnTo>
                  <a:pt x="382" y="914"/>
                </a:lnTo>
                <a:lnTo>
                  <a:pt x="382" y="914"/>
                </a:lnTo>
                <a:lnTo>
                  <a:pt x="382" y="914"/>
                </a:lnTo>
                <a:lnTo>
                  <a:pt x="388" y="914"/>
                </a:lnTo>
                <a:lnTo>
                  <a:pt x="388" y="914"/>
                </a:lnTo>
                <a:lnTo>
                  <a:pt x="388" y="914"/>
                </a:lnTo>
                <a:lnTo>
                  <a:pt x="408" y="914"/>
                </a:lnTo>
                <a:lnTo>
                  <a:pt x="408" y="914"/>
                </a:lnTo>
                <a:lnTo>
                  <a:pt x="408" y="914"/>
                </a:lnTo>
                <a:lnTo>
                  <a:pt x="427" y="914"/>
                </a:lnTo>
                <a:lnTo>
                  <a:pt x="427" y="900"/>
                </a:lnTo>
                <a:lnTo>
                  <a:pt x="427" y="900"/>
                </a:lnTo>
                <a:lnTo>
                  <a:pt x="431" y="900"/>
                </a:lnTo>
                <a:lnTo>
                  <a:pt x="431" y="900"/>
                </a:lnTo>
                <a:lnTo>
                  <a:pt x="431" y="900"/>
                </a:lnTo>
                <a:lnTo>
                  <a:pt x="437" y="900"/>
                </a:lnTo>
                <a:lnTo>
                  <a:pt x="437" y="885"/>
                </a:lnTo>
                <a:lnTo>
                  <a:pt x="437" y="885"/>
                </a:lnTo>
                <a:lnTo>
                  <a:pt x="450" y="885"/>
                </a:lnTo>
                <a:lnTo>
                  <a:pt x="450" y="885"/>
                </a:lnTo>
                <a:lnTo>
                  <a:pt x="450" y="885"/>
                </a:lnTo>
                <a:lnTo>
                  <a:pt x="460" y="885"/>
                </a:lnTo>
                <a:lnTo>
                  <a:pt x="460" y="885"/>
                </a:lnTo>
                <a:lnTo>
                  <a:pt x="460" y="885"/>
                </a:lnTo>
                <a:lnTo>
                  <a:pt x="482" y="885"/>
                </a:lnTo>
                <a:lnTo>
                  <a:pt x="482" y="871"/>
                </a:lnTo>
                <a:lnTo>
                  <a:pt x="482" y="871"/>
                </a:lnTo>
                <a:lnTo>
                  <a:pt x="514" y="871"/>
                </a:lnTo>
                <a:lnTo>
                  <a:pt x="514" y="857"/>
                </a:lnTo>
                <a:lnTo>
                  <a:pt x="517" y="857"/>
                </a:lnTo>
                <a:lnTo>
                  <a:pt x="527" y="857"/>
                </a:lnTo>
                <a:lnTo>
                  <a:pt x="527" y="842"/>
                </a:lnTo>
                <a:lnTo>
                  <a:pt x="527" y="842"/>
                </a:lnTo>
                <a:lnTo>
                  <a:pt x="556" y="842"/>
                </a:lnTo>
                <a:lnTo>
                  <a:pt x="556" y="828"/>
                </a:lnTo>
                <a:lnTo>
                  <a:pt x="556" y="828"/>
                </a:lnTo>
                <a:lnTo>
                  <a:pt x="571" y="828"/>
                </a:lnTo>
                <a:lnTo>
                  <a:pt x="571" y="828"/>
                </a:lnTo>
                <a:lnTo>
                  <a:pt x="571" y="828"/>
                </a:lnTo>
                <a:lnTo>
                  <a:pt x="604" y="828"/>
                </a:lnTo>
                <a:lnTo>
                  <a:pt x="604" y="797"/>
                </a:lnTo>
                <a:lnTo>
                  <a:pt x="604" y="797"/>
                </a:lnTo>
                <a:lnTo>
                  <a:pt x="633" y="797"/>
                </a:lnTo>
                <a:lnTo>
                  <a:pt x="633" y="783"/>
                </a:lnTo>
                <a:lnTo>
                  <a:pt x="633" y="783"/>
                </a:lnTo>
                <a:lnTo>
                  <a:pt x="640" y="783"/>
                </a:lnTo>
                <a:lnTo>
                  <a:pt x="640" y="783"/>
                </a:lnTo>
                <a:lnTo>
                  <a:pt x="640" y="783"/>
                </a:lnTo>
                <a:lnTo>
                  <a:pt x="659" y="783"/>
                </a:lnTo>
                <a:lnTo>
                  <a:pt x="659" y="768"/>
                </a:lnTo>
                <a:lnTo>
                  <a:pt x="659" y="768"/>
                </a:lnTo>
                <a:lnTo>
                  <a:pt x="666" y="768"/>
                </a:lnTo>
                <a:lnTo>
                  <a:pt x="666" y="768"/>
                </a:lnTo>
                <a:lnTo>
                  <a:pt x="666" y="768"/>
                </a:lnTo>
                <a:lnTo>
                  <a:pt x="684" y="768"/>
                </a:lnTo>
                <a:lnTo>
                  <a:pt x="684" y="768"/>
                </a:lnTo>
                <a:lnTo>
                  <a:pt x="684" y="768"/>
                </a:lnTo>
                <a:lnTo>
                  <a:pt x="697" y="768"/>
                </a:lnTo>
                <a:lnTo>
                  <a:pt x="697" y="753"/>
                </a:lnTo>
                <a:lnTo>
                  <a:pt x="697" y="753"/>
                </a:lnTo>
                <a:lnTo>
                  <a:pt x="704" y="753"/>
                </a:lnTo>
                <a:lnTo>
                  <a:pt x="704" y="723"/>
                </a:lnTo>
                <a:lnTo>
                  <a:pt x="704" y="723"/>
                </a:lnTo>
                <a:lnTo>
                  <a:pt x="707" y="723"/>
                </a:lnTo>
                <a:lnTo>
                  <a:pt x="707" y="709"/>
                </a:lnTo>
                <a:lnTo>
                  <a:pt x="707" y="709"/>
                </a:lnTo>
                <a:lnTo>
                  <a:pt x="746" y="709"/>
                </a:lnTo>
                <a:lnTo>
                  <a:pt x="746" y="709"/>
                </a:lnTo>
                <a:lnTo>
                  <a:pt x="746" y="709"/>
                </a:lnTo>
                <a:lnTo>
                  <a:pt x="768" y="709"/>
                </a:lnTo>
                <a:lnTo>
                  <a:pt x="768" y="694"/>
                </a:lnTo>
                <a:lnTo>
                  <a:pt x="768" y="694"/>
                </a:lnTo>
                <a:lnTo>
                  <a:pt x="780" y="694"/>
                </a:lnTo>
                <a:lnTo>
                  <a:pt x="780" y="678"/>
                </a:lnTo>
                <a:lnTo>
                  <a:pt x="780" y="678"/>
                </a:lnTo>
                <a:lnTo>
                  <a:pt x="793" y="678"/>
                </a:lnTo>
                <a:lnTo>
                  <a:pt x="793" y="678"/>
                </a:lnTo>
                <a:lnTo>
                  <a:pt x="793" y="678"/>
                </a:lnTo>
                <a:lnTo>
                  <a:pt x="829" y="678"/>
                </a:lnTo>
                <a:lnTo>
                  <a:pt x="829" y="678"/>
                </a:lnTo>
                <a:lnTo>
                  <a:pt x="829" y="678"/>
                </a:lnTo>
                <a:lnTo>
                  <a:pt x="832" y="678"/>
                </a:lnTo>
                <a:lnTo>
                  <a:pt x="832" y="678"/>
                </a:lnTo>
                <a:lnTo>
                  <a:pt x="832" y="678"/>
                </a:lnTo>
                <a:lnTo>
                  <a:pt x="836" y="678"/>
                </a:lnTo>
                <a:lnTo>
                  <a:pt x="836" y="662"/>
                </a:lnTo>
                <a:lnTo>
                  <a:pt x="836" y="662"/>
                </a:lnTo>
                <a:lnTo>
                  <a:pt x="852" y="662"/>
                </a:lnTo>
                <a:lnTo>
                  <a:pt x="852" y="647"/>
                </a:lnTo>
                <a:lnTo>
                  <a:pt x="852" y="647"/>
                </a:lnTo>
                <a:lnTo>
                  <a:pt x="873" y="647"/>
                </a:lnTo>
                <a:lnTo>
                  <a:pt x="873" y="632"/>
                </a:lnTo>
                <a:lnTo>
                  <a:pt x="873" y="632"/>
                </a:lnTo>
                <a:lnTo>
                  <a:pt x="916" y="632"/>
                </a:lnTo>
                <a:lnTo>
                  <a:pt x="916" y="602"/>
                </a:lnTo>
                <a:lnTo>
                  <a:pt x="916" y="602"/>
                </a:lnTo>
                <a:lnTo>
                  <a:pt x="919" y="602"/>
                </a:lnTo>
                <a:lnTo>
                  <a:pt x="919" y="585"/>
                </a:lnTo>
                <a:lnTo>
                  <a:pt x="919" y="585"/>
                </a:lnTo>
                <a:lnTo>
                  <a:pt x="925" y="585"/>
                </a:lnTo>
                <a:lnTo>
                  <a:pt x="925" y="570"/>
                </a:lnTo>
                <a:lnTo>
                  <a:pt x="925" y="570"/>
                </a:lnTo>
                <a:lnTo>
                  <a:pt x="955" y="570"/>
                </a:lnTo>
                <a:lnTo>
                  <a:pt x="955" y="570"/>
                </a:lnTo>
                <a:lnTo>
                  <a:pt x="955" y="570"/>
                </a:lnTo>
                <a:lnTo>
                  <a:pt x="958" y="570"/>
                </a:lnTo>
                <a:lnTo>
                  <a:pt x="958" y="570"/>
                </a:lnTo>
                <a:lnTo>
                  <a:pt x="958" y="570"/>
                </a:lnTo>
                <a:lnTo>
                  <a:pt x="964" y="570"/>
                </a:lnTo>
                <a:lnTo>
                  <a:pt x="964" y="555"/>
                </a:lnTo>
                <a:lnTo>
                  <a:pt x="964" y="555"/>
                </a:lnTo>
                <a:lnTo>
                  <a:pt x="976" y="555"/>
                </a:lnTo>
                <a:lnTo>
                  <a:pt x="976" y="540"/>
                </a:lnTo>
                <a:lnTo>
                  <a:pt x="976" y="540"/>
                </a:lnTo>
                <a:lnTo>
                  <a:pt x="980" y="540"/>
                </a:lnTo>
                <a:lnTo>
                  <a:pt x="980" y="524"/>
                </a:lnTo>
                <a:lnTo>
                  <a:pt x="980" y="524"/>
                </a:lnTo>
                <a:lnTo>
                  <a:pt x="989" y="524"/>
                </a:lnTo>
                <a:lnTo>
                  <a:pt x="989" y="524"/>
                </a:lnTo>
                <a:lnTo>
                  <a:pt x="989" y="524"/>
                </a:lnTo>
                <a:lnTo>
                  <a:pt x="996" y="524"/>
                </a:lnTo>
                <a:lnTo>
                  <a:pt x="996" y="524"/>
                </a:lnTo>
                <a:lnTo>
                  <a:pt x="996" y="524"/>
                </a:lnTo>
                <a:lnTo>
                  <a:pt x="1009" y="524"/>
                </a:lnTo>
                <a:lnTo>
                  <a:pt x="1009" y="508"/>
                </a:lnTo>
                <a:lnTo>
                  <a:pt x="1009" y="508"/>
                </a:lnTo>
                <a:lnTo>
                  <a:pt x="1032" y="508"/>
                </a:lnTo>
                <a:lnTo>
                  <a:pt x="1032" y="508"/>
                </a:lnTo>
                <a:lnTo>
                  <a:pt x="1032" y="508"/>
                </a:lnTo>
                <a:lnTo>
                  <a:pt x="1035" y="508"/>
                </a:lnTo>
                <a:lnTo>
                  <a:pt x="1035" y="508"/>
                </a:lnTo>
                <a:lnTo>
                  <a:pt x="1038" y="508"/>
                </a:lnTo>
                <a:lnTo>
                  <a:pt x="1045" y="508"/>
                </a:lnTo>
                <a:lnTo>
                  <a:pt x="1045" y="508"/>
                </a:lnTo>
                <a:lnTo>
                  <a:pt x="1045" y="508"/>
                </a:lnTo>
                <a:lnTo>
                  <a:pt x="1048" y="508"/>
                </a:lnTo>
                <a:lnTo>
                  <a:pt x="1048" y="508"/>
                </a:lnTo>
                <a:lnTo>
                  <a:pt x="1048" y="508"/>
                </a:lnTo>
                <a:lnTo>
                  <a:pt x="1051" y="508"/>
                </a:lnTo>
                <a:lnTo>
                  <a:pt x="1051" y="492"/>
                </a:lnTo>
                <a:lnTo>
                  <a:pt x="1051" y="492"/>
                </a:lnTo>
                <a:lnTo>
                  <a:pt x="1057" y="492"/>
                </a:lnTo>
                <a:lnTo>
                  <a:pt x="1057" y="492"/>
                </a:lnTo>
                <a:lnTo>
                  <a:pt x="1057" y="492"/>
                </a:lnTo>
                <a:lnTo>
                  <a:pt x="1064" y="492"/>
                </a:lnTo>
                <a:lnTo>
                  <a:pt x="1064" y="492"/>
                </a:lnTo>
                <a:lnTo>
                  <a:pt x="1064" y="492"/>
                </a:lnTo>
                <a:lnTo>
                  <a:pt x="1067" y="492"/>
                </a:lnTo>
                <a:lnTo>
                  <a:pt x="1067" y="492"/>
                </a:lnTo>
                <a:lnTo>
                  <a:pt x="1067" y="492"/>
                </a:lnTo>
                <a:lnTo>
                  <a:pt x="1077" y="492"/>
                </a:lnTo>
                <a:lnTo>
                  <a:pt x="1077" y="492"/>
                </a:lnTo>
                <a:lnTo>
                  <a:pt x="1077" y="492"/>
                </a:lnTo>
                <a:lnTo>
                  <a:pt x="1079" y="492"/>
                </a:lnTo>
                <a:lnTo>
                  <a:pt x="1079" y="492"/>
                </a:lnTo>
                <a:lnTo>
                  <a:pt x="1079" y="492"/>
                </a:lnTo>
                <a:lnTo>
                  <a:pt x="1082" y="492"/>
                </a:lnTo>
                <a:lnTo>
                  <a:pt x="1082" y="475"/>
                </a:lnTo>
                <a:lnTo>
                  <a:pt x="1082" y="475"/>
                </a:lnTo>
                <a:lnTo>
                  <a:pt x="1086" y="475"/>
                </a:lnTo>
                <a:lnTo>
                  <a:pt x="1086" y="475"/>
                </a:lnTo>
                <a:lnTo>
                  <a:pt x="1089" y="475"/>
                </a:lnTo>
                <a:lnTo>
                  <a:pt x="1108" y="475"/>
                </a:lnTo>
                <a:lnTo>
                  <a:pt x="1108" y="458"/>
                </a:lnTo>
                <a:lnTo>
                  <a:pt x="1108" y="458"/>
                </a:lnTo>
                <a:lnTo>
                  <a:pt x="1118" y="458"/>
                </a:lnTo>
                <a:lnTo>
                  <a:pt x="1118" y="440"/>
                </a:lnTo>
                <a:lnTo>
                  <a:pt x="1121" y="440"/>
                </a:lnTo>
                <a:lnTo>
                  <a:pt x="1125" y="440"/>
                </a:lnTo>
                <a:lnTo>
                  <a:pt x="1125" y="440"/>
                </a:lnTo>
                <a:lnTo>
                  <a:pt x="1125" y="440"/>
                </a:lnTo>
                <a:lnTo>
                  <a:pt x="1128" y="440"/>
                </a:lnTo>
                <a:lnTo>
                  <a:pt x="1128" y="422"/>
                </a:lnTo>
                <a:lnTo>
                  <a:pt x="1128" y="422"/>
                </a:lnTo>
                <a:lnTo>
                  <a:pt x="1131" y="422"/>
                </a:lnTo>
                <a:lnTo>
                  <a:pt x="1131" y="422"/>
                </a:lnTo>
                <a:lnTo>
                  <a:pt x="1131" y="422"/>
                </a:lnTo>
                <a:lnTo>
                  <a:pt x="1144" y="422"/>
                </a:lnTo>
                <a:lnTo>
                  <a:pt x="1144" y="422"/>
                </a:lnTo>
                <a:lnTo>
                  <a:pt x="1144" y="422"/>
                </a:lnTo>
                <a:lnTo>
                  <a:pt x="1151" y="422"/>
                </a:lnTo>
                <a:lnTo>
                  <a:pt x="1151" y="422"/>
                </a:lnTo>
                <a:lnTo>
                  <a:pt x="1151" y="422"/>
                </a:lnTo>
                <a:lnTo>
                  <a:pt x="1160" y="422"/>
                </a:lnTo>
                <a:lnTo>
                  <a:pt x="1160" y="422"/>
                </a:lnTo>
                <a:lnTo>
                  <a:pt x="1160" y="422"/>
                </a:lnTo>
                <a:lnTo>
                  <a:pt x="1167" y="422"/>
                </a:lnTo>
                <a:lnTo>
                  <a:pt x="1167" y="422"/>
                </a:lnTo>
                <a:lnTo>
                  <a:pt x="1167" y="422"/>
                </a:lnTo>
                <a:lnTo>
                  <a:pt x="1177" y="422"/>
                </a:lnTo>
                <a:lnTo>
                  <a:pt x="1177" y="422"/>
                </a:lnTo>
                <a:lnTo>
                  <a:pt x="1177" y="422"/>
                </a:lnTo>
                <a:lnTo>
                  <a:pt x="1179" y="422"/>
                </a:lnTo>
                <a:lnTo>
                  <a:pt x="1179" y="403"/>
                </a:lnTo>
                <a:lnTo>
                  <a:pt x="1179" y="403"/>
                </a:lnTo>
                <a:lnTo>
                  <a:pt x="1182" y="403"/>
                </a:lnTo>
                <a:lnTo>
                  <a:pt x="1182" y="385"/>
                </a:lnTo>
                <a:lnTo>
                  <a:pt x="1182" y="385"/>
                </a:lnTo>
                <a:lnTo>
                  <a:pt x="1192" y="385"/>
                </a:lnTo>
                <a:lnTo>
                  <a:pt x="1192" y="385"/>
                </a:lnTo>
                <a:lnTo>
                  <a:pt x="1195" y="385"/>
                </a:lnTo>
                <a:lnTo>
                  <a:pt x="1208" y="385"/>
                </a:lnTo>
                <a:lnTo>
                  <a:pt x="1208" y="367"/>
                </a:lnTo>
                <a:lnTo>
                  <a:pt x="1208" y="367"/>
                </a:lnTo>
                <a:lnTo>
                  <a:pt x="1224" y="367"/>
                </a:lnTo>
                <a:lnTo>
                  <a:pt x="1224" y="347"/>
                </a:lnTo>
                <a:lnTo>
                  <a:pt x="1227" y="347"/>
                </a:lnTo>
                <a:lnTo>
                  <a:pt x="1234" y="347"/>
                </a:lnTo>
                <a:lnTo>
                  <a:pt x="1234" y="347"/>
                </a:lnTo>
                <a:lnTo>
                  <a:pt x="1234" y="347"/>
                </a:lnTo>
                <a:lnTo>
                  <a:pt x="1237" y="347"/>
                </a:lnTo>
                <a:lnTo>
                  <a:pt x="1237" y="347"/>
                </a:lnTo>
                <a:lnTo>
                  <a:pt x="1240" y="347"/>
                </a:lnTo>
                <a:lnTo>
                  <a:pt x="1247" y="347"/>
                </a:lnTo>
                <a:lnTo>
                  <a:pt x="1247" y="328"/>
                </a:lnTo>
                <a:lnTo>
                  <a:pt x="1247" y="328"/>
                </a:lnTo>
                <a:lnTo>
                  <a:pt x="1250" y="328"/>
                </a:lnTo>
                <a:lnTo>
                  <a:pt x="1250" y="328"/>
                </a:lnTo>
                <a:lnTo>
                  <a:pt x="1250" y="328"/>
                </a:lnTo>
                <a:lnTo>
                  <a:pt x="1260" y="328"/>
                </a:lnTo>
                <a:lnTo>
                  <a:pt x="1260" y="328"/>
                </a:lnTo>
                <a:lnTo>
                  <a:pt x="1260" y="328"/>
                </a:lnTo>
                <a:lnTo>
                  <a:pt x="1266" y="328"/>
                </a:lnTo>
                <a:lnTo>
                  <a:pt x="1266" y="308"/>
                </a:lnTo>
                <a:lnTo>
                  <a:pt x="1266" y="308"/>
                </a:lnTo>
                <a:lnTo>
                  <a:pt x="1276" y="308"/>
                </a:lnTo>
                <a:lnTo>
                  <a:pt x="1276" y="308"/>
                </a:lnTo>
                <a:lnTo>
                  <a:pt x="1276" y="308"/>
                </a:lnTo>
                <a:lnTo>
                  <a:pt x="1282" y="308"/>
                </a:lnTo>
                <a:lnTo>
                  <a:pt x="1282" y="308"/>
                </a:lnTo>
                <a:lnTo>
                  <a:pt x="1282" y="308"/>
                </a:lnTo>
                <a:lnTo>
                  <a:pt x="1288" y="308"/>
                </a:lnTo>
                <a:lnTo>
                  <a:pt x="1288" y="288"/>
                </a:lnTo>
                <a:lnTo>
                  <a:pt x="1291" y="288"/>
                </a:lnTo>
                <a:lnTo>
                  <a:pt x="1298" y="288"/>
                </a:lnTo>
                <a:lnTo>
                  <a:pt x="1298" y="288"/>
                </a:lnTo>
                <a:lnTo>
                  <a:pt x="1298" y="288"/>
                </a:lnTo>
                <a:lnTo>
                  <a:pt x="1317" y="288"/>
                </a:lnTo>
                <a:lnTo>
                  <a:pt x="1317" y="288"/>
                </a:lnTo>
                <a:lnTo>
                  <a:pt x="1317" y="288"/>
                </a:lnTo>
                <a:lnTo>
                  <a:pt x="1330" y="288"/>
                </a:lnTo>
                <a:lnTo>
                  <a:pt x="1330" y="266"/>
                </a:lnTo>
                <a:lnTo>
                  <a:pt x="1330" y="266"/>
                </a:lnTo>
                <a:lnTo>
                  <a:pt x="1334" y="266"/>
                </a:lnTo>
                <a:lnTo>
                  <a:pt x="1334" y="266"/>
                </a:lnTo>
                <a:lnTo>
                  <a:pt x="1334" y="266"/>
                </a:lnTo>
                <a:lnTo>
                  <a:pt x="1347" y="266"/>
                </a:lnTo>
                <a:lnTo>
                  <a:pt x="1347" y="266"/>
                </a:lnTo>
                <a:lnTo>
                  <a:pt x="1347" y="266"/>
                </a:lnTo>
                <a:lnTo>
                  <a:pt x="1363" y="266"/>
                </a:lnTo>
                <a:lnTo>
                  <a:pt x="1363" y="266"/>
                </a:lnTo>
                <a:lnTo>
                  <a:pt x="1363" y="266"/>
                </a:lnTo>
                <a:lnTo>
                  <a:pt x="1394" y="266"/>
                </a:lnTo>
                <a:lnTo>
                  <a:pt x="1394" y="266"/>
                </a:lnTo>
                <a:lnTo>
                  <a:pt x="1394" y="266"/>
                </a:lnTo>
                <a:lnTo>
                  <a:pt x="1414" y="266"/>
                </a:lnTo>
                <a:lnTo>
                  <a:pt x="1414" y="266"/>
                </a:lnTo>
                <a:lnTo>
                  <a:pt x="1414" y="266"/>
                </a:lnTo>
                <a:lnTo>
                  <a:pt x="1420" y="266"/>
                </a:lnTo>
                <a:lnTo>
                  <a:pt x="1420" y="266"/>
                </a:lnTo>
                <a:lnTo>
                  <a:pt x="1420" y="266"/>
                </a:lnTo>
                <a:lnTo>
                  <a:pt x="1427" y="266"/>
                </a:lnTo>
                <a:lnTo>
                  <a:pt x="1427" y="266"/>
                </a:lnTo>
                <a:lnTo>
                  <a:pt x="1427" y="266"/>
                </a:lnTo>
                <a:lnTo>
                  <a:pt x="1440" y="266"/>
                </a:lnTo>
                <a:lnTo>
                  <a:pt x="1440" y="266"/>
                </a:lnTo>
                <a:lnTo>
                  <a:pt x="1440" y="266"/>
                </a:lnTo>
                <a:lnTo>
                  <a:pt x="1443" y="266"/>
                </a:lnTo>
                <a:lnTo>
                  <a:pt x="1443" y="266"/>
                </a:lnTo>
                <a:lnTo>
                  <a:pt x="1443" y="266"/>
                </a:lnTo>
                <a:lnTo>
                  <a:pt x="1449" y="266"/>
                </a:lnTo>
                <a:lnTo>
                  <a:pt x="1449" y="266"/>
                </a:lnTo>
                <a:lnTo>
                  <a:pt x="1449" y="266"/>
                </a:lnTo>
                <a:lnTo>
                  <a:pt x="1462" y="266"/>
                </a:lnTo>
                <a:lnTo>
                  <a:pt x="1462" y="266"/>
                </a:lnTo>
                <a:lnTo>
                  <a:pt x="1466" y="266"/>
                </a:lnTo>
                <a:lnTo>
                  <a:pt x="1507" y="266"/>
                </a:lnTo>
                <a:lnTo>
                  <a:pt x="1507" y="266"/>
                </a:lnTo>
                <a:lnTo>
                  <a:pt x="1507" y="266"/>
                </a:lnTo>
                <a:lnTo>
                  <a:pt x="1513" y="266"/>
                </a:lnTo>
                <a:lnTo>
                  <a:pt x="1513" y="266"/>
                </a:lnTo>
                <a:lnTo>
                  <a:pt x="1513" y="266"/>
                </a:lnTo>
                <a:lnTo>
                  <a:pt x="1516" y="266"/>
                </a:lnTo>
                <a:lnTo>
                  <a:pt x="1516" y="266"/>
                </a:lnTo>
                <a:lnTo>
                  <a:pt x="1516" y="266"/>
                </a:lnTo>
                <a:lnTo>
                  <a:pt x="1523" y="266"/>
                </a:lnTo>
                <a:lnTo>
                  <a:pt x="1523" y="266"/>
                </a:lnTo>
                <a:lnTo>
                  <a:pt x="1523" y="266"/>
                </a:lnTo>
                <a:lnTo>
                  <a:pt x="1533" y="266"/>
                </a:lnTo>
                <a:lnTo>
                  <a:pt x="1533" y="266"/>
                </a:lnTo>
                <a:lnTo>
                  <a:pt x="1533" y="266"/>
                </a:lnTo>
                <a:lnTo>
                  <a:pt x="1546" y="266"/>
                </a:lnTo>
                <a:lnTo>
                  <a:pt x="1546" y="266"/>
                </a:lnTo>
                <a:lnTo>
                  <a:pt x="1546" y="266"/>
                </a:lnTo>
                <a:lnTo>
                  <a:pt x="1555" y="266"/>
                </a:lnTo>
                <a:lnTo>
                  <a:pt x="1555" y="266"/>
                </a:lnTo>
                <a:lnTo>
                  <a:pt x="1555" y="266"/>
                </a:lnTo>
                <a:lnTo>
                  <a:pt x="1562" y="266"/>
                </a:lnTo>
                <a:lnTo>
                  <a:pt x="1562" y="239"/>
                </a:lnTo>
                <a:lnTo>
                  <a:pt x="1565" y="239"/>
                </a:lnTo>
                <a:lnTo>
                  <a:pt x="1572" y="239"/>
                </a:lnTo>
                <a:lnTo>
                  <a:pt x="1572" y="239"/>
                </a:lnTo>
                <a:lnTo>
                  <a:pt x="1572" y="239"/>
                </a:lnTo>
                <a:lnTo>
                  <a:pt x="1600" y="239"/>
                </a:lnTo>
                <a:lnTo>
                  <a:pt x="1600" y="239"/>
                </a:lnTo>
                <a:lnTo>
                  <a:pt x="1600" y="239"/>
                </a:lnTo>
                <a:lnTo>
                  <a:pt x="1606" y="239"/>
                </a:lnTo>
                <a:lnTo>
                  <a:pt x="1606" y="239"/>
                </a:lnTo>
                <a:lnTo>
                  <a:pt x="1606" y="239"/>
                </a:lnTo>
                <a:lnTo>
                  <a:pt x="1616" y="239"/>
                </a:lnTo>
                <a:lnTo>
                  <a:pt x="1616" y="239"/>
                </a:lnTo>
                <a:lnTo>
                  <a:pt x="1616" y="239"/>
                </a:lnTo>
                <a:lnTo>
                  <a:pt x="1623" y="239"/>
                </a:lnTo>
                <a:lnTo>
                  <a:pt x="1623" y="239"/>
                </a:lnTo>
                <a:lnTo>
                  <a:pt x="1623" y="239"/>
                </a:lnTo>
                <a:lnTo>
                  <a:pt x="1645" y="239"/>
                </a:lnTo>
                <a:lnTo>
                  <a:pt x="1645" y="239"/>
                </a:lnTo>
                <a:lnTo>
                  <a:pt x="1645" y="239"/>
                </a:lnTo>
                <a:lnTo>
                  <a:pt x="1658" y="239"/>
                </a:lnTo>
                <a:lnTo>
                  <a:pt x="1658" y="239"/>
                </a:lnTo>
                <a:lnTo>
                  <a:pt x="1658" y="239"/>
                </a:lnTo>
                <a:lnTo>
                  <a:pt x="1665" y="239"/>
                </a:lnTo>
                <a:lnTo>
                  <a:pt x="1665" y="210"/>
                </a:lnTo>
                <a:lnTo>
                  <a:pt x="1665" y="210"/>
                </a:lnTo>
                <a:lnTo>
                  <a:pt x="1671" y="210"/>
                </a:lnTo>
                <a:lnTo>
                  <a:pt x="1671" y="210"/>
                </a:lnTo>
                <a:lnTo>
                  <a:pt x="1671" y="210"/>
                </a:lnTo>
                <a:lnTo>
                  <a:pt x="1678" y="210"/>
                </a:lnTo>
                <a:lnTo>
                  <a:pt x="1678" y="210"/>
                </a:lnTo>
                <a:lnTo>
                  <a:pt x="1681" y="210"/>
                </a:lnTo>
                <a:lnTo>
                  <a:pt x="1696" y="210"/>
                </a:lnTo>
                <a:lnTo>
                  <a:pt x="1696" y="210"/>
                </a:lnTo>
                <a:lnTo>
                  <a:pt x="1696" y="210"/>
                </a:lnTo>
                <a:lnTo>
                  <a:pt x="1709" y="210"/>
                </a:lnTo>
                <a:lnTo>
                  <a:pt x="1709" y="210"/>
                </a:lnTo>
                <a:lnTo>
                  <a:pt x="1709" y="210"/>
                </a:lnTo>
                <a:lnTo>
                  <a:pt x="1716" y="210"/>
                </a:lnTo>
                <a:lnTo>
                  <a:pt x="1716" y="210"/>
                </a:lnTo>
                <a:lnTo>
                  <a:pt x="1719" y="210"/>
                </a:lnTo>
                <a:lnTo>
                  <a:pt x="1725" y="210"/>
                </a:lnTo>
                <a:lnTo>
                  <a:pt x="1725" y="210"/>
                </a:lnTo>
                <a:lnTo>
                  <a:pt x="1725" y="210"/>
                </a:lnTo>
                <a:lnTo>
                  <a:pt x="1735" y="210"/>
                </a:lnTo>
                <a:lnTo>
                  <a:pt x="1735" y="210"/>
                </a:lnTo>
                <a:lnTo>
                  <a:pt x="1738" y="210"/>
                </a:lnTo>
                <a:lnTo>
                  <a:pt x="1748" y="210"/>
                </a:lnTo>
                <a:lnTo>
                  <a:pt x="1748" y="210"/>
                </a:lnTo>
                <a:lnTo>
                  <a:pt x="1748" y="210"/>
                </a:lnTo>
                <a:lnTo>
                  <a:pt x="1793" y="210"/>
                </a:lnTo>
                <a:lnTo>
                  <a:pt x="1793" y="177"/>
                </a:lnTo>
                <a:lnTo>
                  <a:pt x="1793" y="177"/>
                </a:lnTo>
                <a:lnTo>
                  <a:pt x="1802" y="177"/>
                </a:lnTo>
                <a:lnTo>
                  <a:pt x="1802" y="177"/>
                </a:lnTo>
                <a:lnTo>
                  <a:pt x="1802" y="177"/>
                </a:lnTo>
                <a:lnTo>
                  <a:pt x="1844" y="177"/>
                </a:lnTo>
                <a:lnTo>
                  <a:pt x="1844" y="177"/>
                </a:lnTo>
                <a:lnTo>
                  <a:pt x="1844" y="177"/>
                </a:lnTo>
                <a:lnTo>
                  <a:pt x="1848" y="177"/>
                </a:lnTo>
                <a:lnTo>
                  <a:pt x="1848" y="177"/>
                </a:lnTo>
                <a:lnTo>
                  <a:pt x="1848" y="177"/>
                </a:lnTo>
                <a:lnTo>
                  <a:pt x="1861" y="177"/>
                </a:lnTo>
                <a:lnTo>
                  <a:pt x="1861" y="177"/>
                </a:lnTo>
                <a:lnTo>
                  <a:pt x="1864" y="177"/>
                </a:lnTo>
                <a:lnTo>
                  <a:pt x="1899" y="177"/>
                </a:lnTo>
                <a:lnTo>
                  <a:pt x="1899" y="177"/>
                </a:lnTo>
                <a:lnTo>
                  <a:pt x="1899" y="177"/>
                </a:lnTo>
                <a:lnTo>
                  <a:pt x="1928" y="177"/>
                </a:lnTo>
                <a:lnTo>
                  <a:pt x="1928" y="177"/>
                </a:lnTo>
                <a:lnTo>
                  <a:pt x="1928" y="177"/>
                </a:lnTo>
                <a:lnTo>
                  <a:pt x="1947" y="177"/>
                </a:lnTo>
                <a:lnTo>
                  <a:pt x="1947" y="177"/>
                </a:lnTo>
                <a:lnTo>
                  <a:pt x="1947" y="177"/>
                </a:lnTo>
                <a:lnTo>
                  <a:pt x="1954" y="177"/>
                </a:lnTo>
                <a:lnTo>
                  <a:pt x="1954" y="177"/>
                </a:lnTo>
                <a:lnTo>
                  <a:pt x="1954" y="177"/>
                </a:lnTo>
                <a:lnTo>
                  <a:pt x="1957" y="177"/>
                </a:lnTo>
                <a:lnTo>
                  <a:pt x="1957" y="177"/>
                </a:lnTo>
                <a:lnTo>
                  <a:pt x="1957" y="177"/>
                </a:lnTo>
                <a:lnTo>
                  <a:pt x="1980" y="177"/>
                </a:lnTo>
                <a:lnTo>
                  <a:pt x="1980" y="177"/>
                </a:lnTo>
                <a:lnTo>
                  <a:pt x="1980" y="177"/>
                </a:lnTo>
                <a:lnTo>
                  <a:pt x="2018" y="177"/>
                </a:lnTo>
                <a:lnTo>
                  <a:pt x="2018" y="177"/>
                </a:lnTo>
                <a:lnTo>
                  <a:pt x="2018" y="177"/>
                </a:lnTo>
                <a:lnTo>
                  <a:pt x="2021" y="177"/>
                </a:lnTo>
                <a:lnTo>
                  <a:pt x="2021" y="177"/>
                </a:lnTo>
                <a:lnTo>
                  <a:pt x="2021" y="177"/>
                </a:lnTo>
                <a:lnTo>
                  <a:pt x="2040" y="177"/>
                </a:lnTo>
                <a:lnTo>
                  <a:pt x="2040" y="135"/>
                </a:lnTo>
                <a:lnTo>
                  <a:pt x="2040" y="135"/>
                </a:lnTo>
                <a:lnTo>
                  <a:pt x="2070" y="135"/>
                </a:lnTo>
                <a:lnTo>
                  <a:pt x="2070" y="135"/>
                </a:lnTo>
                <a:lnTo>
                  <a:pt x="2070" y="135"/>
                </a:lnTo>
                <a:lnTo>
                  <a:pt x="2086" y="135"/>
                </a:lnTo>
                <a:lnTo>
                  <a:pt x="2086" y="93"/>
                </a:lnTo>
                <a:lnTo>
                  <a:pt x="2086" y="93"/>
                </a:lnTo>
                <a:lnTo>
                  <a:pt x="2117" y="93"/>
                </a:lnTo>
                <a:lnTo>
                  <a:pt x="2117" y="93"/>
                </a:lnTo>
                <a:lnTo>
                  <a:pt x="2117" y="93"/>
                </a:lnTo>
                <a:lnTo>
                  <a:pt x="2137" y="93"/>
                </a:lnTo>
                <a:lnTo>
                  <a:pt x="2137" y="93"/>
                </a:lnTo>
                <a:lnTo>
                  <a:pt x="2137" y="93"/>
                </a:lnTo>
                <a:lnTo>
                  <a:pt x="2140" y="93"/>
                </a:lnTo>
                <a:lnTo>
                  <a:pt x="2140" y="93"/>
                </a:lnTo>
                <a:lnTo>
                  <a:pt x="2140" y="93"/>
                </a:lnTo>
                <a:lnTo>
                  <a:pt x="2143" y="93"/>
                </a:lnTo>
                <a:lnTo>
                  <a:pt x="2143" y="46"/>
                </a:lnTo>
                <a:lnTo>
                  <a:pt x="2143" y="46"/>
                </a:lnTo>
                <a:lnTo>
                  <a:pt x="2169" y="46"/>
                </a:lnTo>
                <a:lnTo>
                  <a:pt x="2169" y="0"/>
                </a:lnTo>
                <a:lnTo>
                  <a:pt x="2169" y="0"/>
                </a:lnTo>
                <a:lnTo>
                  <a:pt x="2176" y="0"/>
                </a:lnTo>
                <a:lnTo>
                  <a:pt x="2176" y="0"/>
                </a:lnTo>
                <a:lnTo>
                  <a:pt x="2176" y="0"/>
                </a:lnTo>
                <a:lnTo>
                  <a:pt x="2179" y="0"/>
                </a:lnTo>
                <a:lnTo>
                  <a:pt x="2179" y="0"/>
                </a:lnTo>
                <a:lnTo>
                  <a:pt x="2182" y="0"/>
                </a:lnTo>
                <a:lnTo>
                  <a:pt x="2185" y="0"/>
                </a:lnTo>
                <a:lnTo>
                  <a:pt x="2185" y="0"/>
                </a:lnTo>
                <a:lnTo>
                  <a:pt x="2185" y="0"/>
                </a:lnTo>
                <a:lnTo>
                  <a:pt x="2282" y="0"/>
                </a:lnTo>
                <a:lnTo>
                  <a:pt x="2282" y="0"/>
                </a:lnTo>
                <a:lnTo>
                  <a:pt x="2282" y="0"/>
                </a:lnTo>
                <a:lnTo>
                  <a:pt x="2295" y="0"/>
                </a:lnTo>
                <a:lnTo>
                  <a:pt x="2295" y="0"/>
                </a:lnTo>
                <a:lnTo>
                  <a:pt x="2295" y="0"/>
                </a:lnTo>
                <a:lnTo>
                  <a:pt x="2307" y="0"/>
                </a:lnTo>
                <a:lnTo>
                  <a:pt x="2307" y="0"/>
                </a:lnTo>
              </a:path>
            </a:pathLst>
          </a:custGeom>
          <a:noFill/>
          <a:ln w="20625" cap="flat" cmpd="sng">
            <a:solidFill>
              <a:srgbClr val="034E61"/>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7" name="Google Shape;387;p11"/>
          <p:cNvSpPr/>
          <p:nvPr/>
        </p:nvSpPr>
        <p:spPr>
          <a:xfrm>
            <a:off x="8470901" y="4418807"/>
            <a:ext cx="3246081" cy="1615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Hazard Ratio at 2 y, 0.73 (95% CI, 0.55 - 0.97) P=0.03</a:t>
            </a:r>
            <a:endParaRPr sz="1200" b="0" i="0" u="none" strike="noStrike" cap="none">
              <a:solidFill>
                <a:schemeClr val="dk1"/>
              </a:solidFill>
              <a:latin typeface="Arial"/>
              <a:ea typeface="Arial"/>
              <a:cs typeface="Arial"/>
              <a:sym typeface="Arial"/>
            </a:endParaRPr>
          </a:p>
        </p:txBody>
      </p:sp>
      <p:sp>
        <p:nvSpPr>
          <p:cNvPr id="388" name="Google Shape;388;p11"/>
          <p:cNvSpPr txBox="1"/>
          <p:nvPr/>
        </p:nvSpPr>
        <p:spPr>
          <a:xfrm>
            <a:off x="8733224" y="1165552"/>
            <a:ext cx="228363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Time-to-First Event</a:t>
            </a:r>
            <a:endParaRPr/>
          </a:p>
        </p:txBody>
      </p:sp>
      <p:sp>
        <p:nvSpPr>
          <p:cNvPr id="389" name="Google Shape;389;p11"/>
          <p:cNvSpPr/>
          <p:nvPr/>
        </p:nvSpPr>
        <p:spPr>
          <a:xfrm>
            <a:off x="877792" y="3354388"/>
            <a:ext cx="5268626" cy="2114550"/>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2"/>
          <p:cNvSpPr txBox="1">
            <a:spLocks noGrp="1"/>
          </p:cNvSpPr>
          <p:nvPr>
            <p:ph type="title"/>
          </p:nvPr>
        </p:nvSpPr>
        <p:spPr>
          <a:xfrm>
            <a:off x="0" y="103188"/>
            <a:ext cx="121920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Arial"/>
              <a:buNone/>
            </a:pPr>
            <a:r>
              <a:rPr lang="en-US" b="1">
                <a:solidFill>
                  <a:srgbClr val="002060"/>
                </a:solidFill>
                <a:latin typeface="Arial"/>
                <a:ea typeface="Arial"/>
                <a:cs typeface="Arial"/>
                <a:sym typeface="Arial"/>
              </a:rPr>
              <a:t>Principal Secondary Endpoint</a:t>
            </a:r>
            <a:endParaRPr/>
          </a:p>
        </p:txBody>
      </p:sp>
      <p:sp>
        <p:nvSpPr>
          <p:cNvPr id="396" name="Google Shape;396;p12"/>
          <p:cNvSpPr/>
          <p:nvPr/>
        </p:nvSpPr>
        <p:spPr>
          <a:xfrm>
            <a:off x="551433" y="1094934"/>
            <a:ext cx="381663" cy="3710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nvGrpSpPr>
          <p:cNvPr id="397" name="Google Shape;397;p12"/>
          <p:cNvGrpSpPr/>
          <p:nvPr/>
        </p:nvGrpSpPr>
        <p:grpSpPr>
          <a:xfrm>
            <a:off x="2236927" y="1382713"/>
            <a:ext cx="7788275" cy="5475287"/>
            <a:chOff x="1756" y="871"/>
            <a:chExt cx="4906" cy="3449"/>
          </a:xfrm>
        </p:grpSpPr>
        <p:sp>
          <p:nvSpPr>
            <p:cNvPr id="398" name="Google Shape;398;p12"/>
            <p:cNvSpPr/>
            <p:nvPr/>
          </p:nvSpPr>
          <p:spPr>
            <a:xfrm>
              <a:off x="1756" y="871"/>
              <a:ext cx="4906" cy="34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12"/>
            <p:cNvSpPr/>
            <p:nvPr/>
          </p:nvSpPr>
          <p:spPr>
            <a:xfrm>
              <a:off x="1756" y="871"/>
              <a:ext cx="1" cy="1"/>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0" name="Google Shape;400;p12"/>
            <p:cNvSpPr/>
            <p:nvPr/>
          </p:nvSpPr>
          <p:spPr>
            <a:xfrm>
              <a:off x="1756" y="871"/>
              <a:ext cx="4906" cy="3449"/>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401" name="Google Shape;401;p12"/>
            <p:cNvCxnSpPr/>
            <p:nvPr/>
          </p:nvCxnSpPr>
          <p:spPr>
            <a:xfrm>
              <a:off x="2866" y="2913"/>
              <a:ext cx="3425" cy="0"/>
            </a:xfrm>
            <a:prstGeom prst="straightConnector1">
              <a:avLst/>
            </a:prstGeom>
            <a:noFill/>
            <a:ln w="9525" cap="flat" cmpd="sng">
              <a:solidFill>
                <a:srgbClr val="D4D4D4"/>
              </a:solidFill>
              <a:prstDash val="solid"/>
              <a:miter lim="800000"/>
              <a:headEnd type="none" w="med" len="med"/>
              <a:tailEnd type="none" w="med" len="med"/>
            </a:ln>
          </p:spPr>
        </p:cxnSp>
        <p:cxnSp>
          <p:nvCxnSpPr>
            <p:cNvPr id="402" name="Google Shape;402;p12"/>
            <p:cNvCxnSpPr/>
            <p:nvPr/>
          </p:nvCxnSpPr>
          <p:spPr>
            <a:xfrm>
              <a:off x="2866" y="2456"/>
              <a:ext cx="3425" cy="0"/>
            </a:xfrm>
            <a:prstGeom prst="straightConnector1">
              <a:avLst/>
            </a:prstGeom>
            <a:noFill/>
            <a:ln w="9525" cap="flat" cmpd="sng">
              <a:solidFill>
                <a:srgbClr val="D4D4D4"/>
              </a:solidFill>
              <a:prstDash val="solid"/>
              <a:miter lim="800000"/>
              <a:headEnd type="none" w="med" len="med"/>
              <a:tailEnd type="none" w="med" len="med"/>
            </a:ln>
          </p:spPr>
        </p:cxnSp>
        <p:cxnSp>
          <p:nvCxnSpPr>
            <p:cNvPr id="403" name="Google Shape;403;p12"/>
            <p:cNvCxnSpPr/>
            <p:nvPr/>
          </p:nvCxnSpPr>
          <p:spPr>
            <a:xfrm>
              <a:off x="2866" y="2000"/>
              <a:ext cx="3425" cy="0"/>
            </a:xfrm>
            <a:prstGeom prst="straightConnector1">
              <a:avLst/>
            </a:prstGeom>
            <a:noFill/>
            <a:ln w="9525" cap="flat" cmpd="sng">
              <a:solidFill>
                <a:srgbClr val="D4D4D4"/>
              </a:solidFill>
              <a:prstDash val="solid"/>
              <a:miter lim="800000"/>
              <a:headEnd type="none" w="med" len="med"/>
              <a:tailEnd type="none" w="med" len="med"/>
            </a:ln>
          </p:spPr>
        </p:cxnSp>
        <p:cxnSp>
          <p:nvCxnSpPr>
            <p:cNvPr id="404" name="Google Shape;404;p12"/>
            <p:cNvCxnSpPr/>
            <p:nvPr/>
          </p:nvCxnSpPr>
          <p:spPr>
            <a:xfrm>
              <a:off x="2866" y="1543"/>
              <a:ext cx="3425" cy="0"/>
            </a:xfrm>
            <a:prstGeom prst="straightConnector1">
              <a:avLst/>
            </a:prstGeom>
            <a:noFill/>
            <a:ln w="9525" cap="flat" cmpd="sng">
              <a:solidFill>
                <a:srgbClr val="D4D4D4"/>
              </a:solidFill>
              <a:prstDash val="solid"/>
              <a:miter lim="800000"/>
              <a:headEnd type="none" w="med" len="med"/>
              <a:tailEnd type="none" w="med" len="med"/>
            </a:ln>
          </p:spPr>
        </p:cxnSp>
        <p:cxnSp>
          <p:nvCxnSpPr>
            <p:cNvPr id="405" name="Google Shape;405;p12"/>
            <p:cNvCxnSpPr/>
            <p:nvPr/>
          </p:nvCxnSpPr>
          <p:spPr>
            <a:xfrm>
              <a:off x="2866" y="1087"/>
              <a:ext cx="3425" cy="0"/>
            </a:xfrm>
            <a:prstGeom prst="straightConnector1">
              <a:avLst/>
            </a:prstGeom>
            <a:noFill/>
            <a:ln w="9525" cap="flat" cmpd="sng">
              <a:solidFill>
                <a:srgbClr val="D4D4D4"/>
              </a:solidFill>
              <a:prstDash val="solid"/>
              <a:miter lim="800000"/>
              <a:headEnd type="none" w="med" len="med"/>
              <a:tailEnd type="none" w="med" len="med"/>
            </a:ln>
          </p:spPr>
        </p:cxnSp>
        <p:sp>
          <p:nvSpPr>
            <p:cNvPr id="406" name="Google Shape;406;p12"/>
            <p:cNvSpPr/>
            <p:nvPr/>
          </p:nvSpPr>
          <p:spPr>
            <a:xfrm>
              <a:off x="2834" y="3433"/>
              <a:ext cx="68"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0</a:t>
              </a:r>
              <a:endParaRPr sz="1800" b="0" i="0" u="none" strike="noStrike" cap="none">
                <a:solidFill>
                  <a:schemeClr val="dk1"/>
                </a:solidFill>
                <a:latin typeface="Arial"/>
                <a:ea typeface="Arial"/>
                <a:cs typeface="Arial"/>
                <a:sym typeface="Arial"/>
              </a:endParaRPr>
            </a:p>
          </p:txBody>
        </p:sp>
        <p:sp>
          <p:nvSpPr>
            <p:cNvPr id="407" name="Google Shape;407;p12"/>
            <p:cNvSpPr/>
            <p:nvPr/>
          </p:nvSpPr>
          <p:spPr>
            <a:xfrm>
              <a:off x="3689" y="3433"/>
              <a:ext cx="68"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6</a:t>
              </a:r>
              <a:endParaRPr sz="1800" b="0" i="0" u="none" strike="noStrike" cap="none">
                <a:solidFill>
                  <a:schemeClr val="dk1"/>
                </a:solidFill>
                <a:latin typeface="Arial"/>
                <a:ea typeface="Arial"/>
                <a:cs typeface="Arial"/>
                <a:sym typeface="Arial"/>
              </a:endParaRPr>
            </a:p>
          </p:txBody>
        </p:sp>
        <p:sp>
          <p:nvSpPr>
            <p:cNvPr id="408" name="Google Shape;408;p12"/>
            <p:cNvSpPr/>
            <p:nvPr/>
          </p:nvSpPr>
          <p:spPr>
            <a:xfrm>
              <a:off x="4512" y="3433"/>
              <a:ext cx="135"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12</a:t>
              </a:r>
              <a:endParaRPr sz="1800" b="0" i="0" u="none" strike="noStrike" cap="none">
                <a:solidFill>
                  <a:schemeClr val="dk1"/>
                </a:solidFill>
                <a:latin typeface="Arial"/>
                <a:ea typeface="Arial"/>
                <a:cs typeface="Arial"/>
                <a:sym typeface="Arial"/>
              </a:endParaRPr>
            </a:p>
          </p:txBody>
        </p:sp>
        <p:sp>
          <p:nvSpPr>
            <p:cNvPr id="409" name="Google Shape;409;p12"/>
            <p:cNvSpPr/>
            <p:nvPr/>
          </p:nvSpPr>
          <p:spPr>
            <a:xfrm>
              <a:off x="5368" y="3433"/>
              <a:ext cx="135"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18</a:t>
              </a:r>
              <a:endParaRPr sz="1800" b="0" i="0" u="none" strike="noStrike" cap="none">
                <a:solidFill>
                  <a:schemeClr val="dk1"/>
                </a:solidFill>
                <a:latin typeface="Arial"/>
                <a:ea typeface="Arial"/>
                <a:cs typeface="Arial"/>
                <a:sym typeface="Arial"/>
              </a:endParaRPr>
            </a:p>
          </p:txBody>
        </p:sp>
        <p:sp>
          <p:nvSpPr>
            <p:cNvPr id="410" name="Google Shape;410;p12"/>
            <p:cNvSpPr/>
            <p:nvPr/>
          </p:nvSpPr>
          <p:spPr>
            <a:xfrm>
              <a:off x="6225" y="3433"/>
              <a:ext cx="135"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24</a:t>
              </a:r>
              <a:endParaRPr sz="1800" b="0" i="0" u="none" strike="noStrike" cap="none">
                <a:solidFill>
                  <a:schemeClr val="dk1"/>
                </a:solidFill>
                <a:latin typeface="Arial"/>
                <a:ea typeface="Arial"/>
                <a:cs typeface="Arial"/>
                <a:sym typeface="Arial"/>
              </a:endParaRPr>
            </a:p>
          </p:txBody>
        </p:sp>
        <p:sp>
          <p:nvSpPr>
            <p:cNvPr id="411" name="Google Shape;411;p12"/>
            <p:cNvSpPr/>
            <p:nvPr/>
          </p:nvSpPr>
          <p:spPr>
            <a:xfrm>
              <a:off x="2862" y="3369"/>
              <a:ext cx="3433" cy="43"/>
            </a:xfrm>
            <a:custGeom>
              <a:avLst/>
              <a:gdLst/>
              <a:ahLst/>
              <a:cxnLst/>
              <a:rect l="l" t="t" r="r" b="b"/>
              <a:pathLst>
                <a:path w="3433" h="43" extrusionOk="0">
                  <a:moveTo>
                    <a:pt x="0" y="0"/>
                  </a:moveTo>
                  <a:lnTo>
                    <a:pt x="3433" y="0"/>
                  </a:lnTo>
                  <a:moveTo>
                    <a:pt x="4" y="0"/>
                  </a:moveTo>
                  <a:lnTo>
                    <a:pt x="4" y="43"/>
                  </a:lnTo>
                  <a:moveTo>
                    <a:pt x="860" y="0"/>
                  </a:moveTo>
                  <a:lnTo>
                    <a:pt x="860" y="43"/>
                  </a:lnTo>
                  <a:moveTo>
                    <a:pt x="1717" y="0"/>
                  </a:moveTo>
                  <a:lnTo>
                    <a:pt x="1717" y="43"/>
                  </a:lnTo>
                  <a:moveTo>
                    <a:pt x="2572" y="0"/>
                  </a:moveTo>
                  <a:lnTo>
                    <a:pt x="2572" y="43"/>
                  </a:lnTo>
                  <a:moveTo>
                    <a:pt x="3429" y="0"/>
                  </a:moveTo>
                  <a:lnTo>
                    <a:pt x="3429" y="43"/>
                  </a:lnTo>
                </a:path>
              </a:pathLst>
            </a:custGeom>
            <a:noFill/>
            <a:ln w="12700" cap="flat" cmpd="sng">
              <a:solidFill>
                <a:srgbClr val="000000"/>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2" name="Google Shape;412;p12"/>
            <p:cNvSpPr/>
            <p:nvPr/>
          </p:nvSpPr>
          <p:spPr>
            <a:xfrm>
              <a:off x="2742" y="3301"/>
              <a:ext cx="68"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0</a:t>
              </a:r>
              <a:endParaRPr sz="1800" b="0" i="0" u="none" strike="noStrike" cap="none">
                <a:solidFill>
                  <a:schemeClr val="dk1"/>
                </a:solidFill>
                <a:latin typeface="Arial"/>
                <a:ea typeface="Arial"/>
                <a:cs typeface="Arial"/>
                <a:sym typeface="Arial"/>
              </a:endParaRPr>
            </a:p>
          </p:txBody>
        </p:sp>
        <p:sp>
          <p:nvSpPr>
            <p:cNvPr id="413" name="Google Shape;413;p12"/>
            <p:cNvSpPr/>
            <p:nvPr/>
          </p:nvSpPr>
          <p:spPr>
            <a:xfrm>
              <a:off x="2677" y="2845"/>
              <a:ext cx="135"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10</a:t>
              </a:r>
              <a:endParaRPr sz="1800" b="0" i="0" u="none" strike="noStrike" cap="none">
                <a:solidFill>
                  <a:schemeClr val="dk1"/>
                </a:solidFill>
                <a:latin typeface="Arial"/>
                <a:ea typeface="Arial"/>
                <a:cs typeface="Arial"/>
                <a:sym typeface="Arial"/>
              </a:endParaRPr>
            </a:p>
          </p:txBody>
        </p:sp>
        <p:sp>
          <p:nvSpPr>
            <p:cNvPr id="414" name="Google Shape;414;p12"/>
            <p:cNvSpPr/>
            <p:nvPr/>
          </p:nvSpPr>
          <p:spPr>
            <a:xfrm>
              <a:off x="2677" y="2388"/>
              <a:ext cx="135"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20</a:t>
              </a:r>
              <a:endParaRPr sz="1800" b="0" i="0" u="none" strike="noStrike" cap="none">
                <a:solidFill>
                  <a:schemeClr val="dk1"/>
                </a:solidFill>
                <a:latin typeface="Arial"/>
                <a:ea typeface="Arial"/>
                <a:cs typeface="Arial"/>
                <a:sym typeface="Arial"/>
              </a:endParaRPr>
            </a:p>
          </p:txBody>
        </p:sp>
        <p:sp>
          <p:nvSpPr>
            <p:cNvPr id="415" name="Google Shape;415;p12"/>
            <p:cNvSpPr/>
            <p:nvPr/>
          </p:nvSpPr>
          <p:spPr>
            <a:xfrm>
              <a:off x="2677" y="1932"/>
              <a:ext cx="135"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30</a:t>
              </a:r>
              <a:endParaRPr sz="1800" b="0" i="0" u="none" strike="noStrike" cap="none">
                <a:solidFill>
                  <a:schemeClr val="dk1"/>
                </a:solidFill>
                <a:latin typeface="Arial"/>
                <a:ea typeface="Arial"/>
                <a:cs typeface="Arial"/>
                <a:sym typeface="Arial"/>
              </a:endParaRPr>
            </a:p>
          </p:txBody>
        </p:sp>
        <p:sp>
          <p:nvSpPr>
            <p:cNvPr id="416" name="Google Shape;416;p12"/>
            <p:cNvSpPr/>
            <p:nvPr/>
          </p:nvSpPr>
          <p:spPr>
            <a:xfrm>
              <a:off x="2677" y="1475"/>
              <a:ext cx="135"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40</a:t>
              </a:r>
              <a:endParaRPr sz="1800" b="0" i="0" u="none" strike="noStrike" cap="none">
                <a:solidFill>
                  <a:schemeClr val="dk1"/>
                </a:solidFill>
                <a:latin typeface="Arial"/>
                <a:ea typeface="Arial"/>
                <a:cs typeface="Arial"/>
                <a:sym typeface="Arial"/>
              </a:endParaRPr>
            </a:p>
          </p:txBody>
        </p:sp>
        <p:sp>
          <p:nvSpPr>
            <p:cNvPr id="417" name="Google Shape;417;p12"/>
            <p:cNvSpPr/>
            <p:nvPr/>
          </p:nvSpPr>
          <p:spPr>
            <a:xfrm>
              <a:off x="2677" y="1019"/>
              <a:ext cx="135"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50</a:t>
              </a:r>
              <a:endParaRPr sz="1800" b="0" i="0" u="none" strike="noStrike" cap="none">
                <a:solidFill>
                  <a:schemeClr val="dk1"/>
                </a:solidFill>
                <a:latin typeface="Arial"/>
                <a:ea typeface="Arial"/>
                <a:cs typeface="Arial"/>
                <a:sym typeface="Arial"/>
              </a:endParaRPr>
            </a:p>
          </p:txBody>
        </p:sp>
        <p:sp>
          <p:nvSpPr>
            <p:cNvPr id="418" name="Google Shape;418;p12"/>
            <p:cNvSpPr/>
            <p:nvPr/>
          </p:nvSpPr>
          <p:spPr>
            <a:xfrm>
              <a:off x="2823" y="1082"/>
              <a:ext cx="43" cy="2291"/>
            </a:xfrm>
            <a:custGeom>
              <a:avLst/>
              <a:gdLst/>
              <a:ahLst/>
              <a:cxnLst/>
              <a:rect l="l" t="t" r="r" b="b"/>
              <a:pathLst>
                <a:path w="43" h="2291" extrusionOk="0">
                  <a:moveTo>
                    <a:pt x="43" y="2291"/>
                  </a:moveTo>
                  <a:lnTo>
                    <a:pt x="43" y="0"/>
                  </a:lnTo>
                  <a:moveTo>
                    <a:pt x="43" y="2287"/>
                  </a:moveTo>
                  <a:lnTo>
                    <a:pt x="0" y="2287"/>
                  </a:lnTo>
                  <a:moveTo>
                    <a:pt x="43" y="1831"/>
                  </a:moveTo>
                  <a:lnTo>
                    <a:pt x="0" y="1831"/>
                  </a:lnTo>
                  <a:moveTo>
                    <a:pt x="43" y="1374"/>
                  </a:moveTo>
                  <a:lnTo>
                    <a:pt x="0" y="1374"/>
                  </a:lnTo>
                  <a:moveTo>
                    <a:pt x="43" y="918"/>
                  </a:moveTo>
                  <a:lnTo>
                    <a:pt x="0" y="918"/>
                  </a:lnTo>
                  <a:moveTo>
                    <a:pt x="43" y="461"/>
                  </a:moveTo>
                  <a:lnTo>
                    <a:pt x="0" y="461"/>
                  </a:lnTo>
                  <a:moveTo>
                    <a:pt x="43" y="5"/>
                  </a:moveTo>
                  <a:lnTo>
                    <a:pt x="0" y="5"/>
                  </a:lnTo>
                </a:path>
              </a:pathLst>
            </a:custGeom>
            <a:noFill/>
            <a:ln w="12700" cap="flat" cmpd="sng">
              <a:solidFill>
                <a:srgbClr val="000000"/>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9" name="Google Shape;419;p12"/>
            <p:cNvSpPr/>
            <p:nvPr/>
          </p:nvSpPr>
          <p:spPr>
            <a:xfrm>
              <a:off x="2931" y="1435"/>
              <a:ext cx="3387" cy="1934"/>
            </a:xfrm>
            <a:custGeom>
              <a:avLst/>
              <a:gdLst/>
              <a:ahLst/>
              <a:cxnLst/>
              <a:rect l="l" t="t" r="r" b="b"/>
              <a:pathLst>
                <a:path w="3387" h="1934" extrusionOk="0">
                  <a:moveTo>
                    <a:pt x="0" y="1934"/>
                  </a:moveTo>
                  <a:lnTo>
                    <a:pt x="0" y="1934"/>
                  </a:lnTo>
                  <a:lnTo>
                    <a:pt x="0" y="1934"/>
                  </a:lnTo>
                  <a:lnTo>
                    <a:pt x="0" y="1934"/>
                  </a:lnTo>
                  <a:lnTo>
                    <a:pt x="15" y="1934"/>
                  </a:lnTo>
                  <a:lnTo>
                    <a:pt x="15" y="1904"/>
                  </a:lnTo>
                  <a:lnTo>
                    <a:pt x="15" y="1904"/>
                  </a:lnTo>
                  <a:lnTo>
                    <a:pt x="19" y="1904"/>
                  </a:lnTo>
                  <a:lnTo>
                    <a:pt x="19" y="1857"/>
                  </a:lnTo>
                  <a:lnTo>
                    <a:pt x="19" y="1857"/>
                  </a:lnTo>
                  <a:lnTo>
                    <a:pt x="24" y="1857"/>
                  </a:lnTo>
                  <a:lnTo>
                    <a:pt x="24" y="1842"/>
                  </a:lnTo>
                  <a:lnTo>
                    <a:pt x="24" y="1842"/>
                  </a:lnTo>
                  <a:lnTo>
                    <a:pt x="29" y="1842"/>
                  </a:lnTo>
                  <a:lnTo>
                    <a:pt x="29" y="1809"/>
                  </a:lnTo>
                  <a:lnTo>
                    <a:pt x="33" y="1809"/>
                  </a:lnTo>
                  <a:lnTo>
                    <a:pt x="38" y="1809"/>
                  </a:lnTo>
                  <a:lnTo>
                    <a:pt x="38" y="1794"/>
                  </a:lnTo>
                  <a:lnTo>
                    <a:pt x="38" y="1794"/>
                  </a:lnTo>
                  <a:lnTo>
                    <a:pt x="47" y="1794"/>
                  </a:lnTo>
                  <a:lnTo>
                    <a:pt x="47" y="1778"/>
                  </a:lnTo>
                  <a:lnTo>
                    <a:pt x="47" y="1778"/>
                  </a:lnTo>
                  <a:lnTo>
                    <a:pt x="52" y="1778"/>
                  </a:lnTo>
                  <a:lnTo>
                    <a:pt x="52" y="1747"/>
                  </a:lnTo>
                  <a:lnTo>
                    <a:pt x="52" y="1747"/>
                  </a:lnTo>
                  <a:lnTo>
                    <a:pt x="56" y="1747"/>
                  </a:lnTo>
                  <a:lnTo>
                    <a:pt x="56" y="1714"/>
                  </a:lnTo>
                  <a:lnTo>
                    <a:pt x="56" y="1714"/>
                  </a:lnTo>
                  <a:lnTo>
                    <a:pt x="62" y="1714"/>
                  </a:lnTo>
                  <a:lnTo>
                    <a:pt x="62" y="1699"/>
                  </a:lnTo>
                  <a:lnTo>
                    <a:pt x="62" y="1699"/>
                  </a:lnTo>
                  <a:lnTo>
                    <a:pt x="65" y="1699"/>
                  </a:lnTo>
                  <a:lnTo>
                    <a:pt x="65" y="1668"/>
                  </a:lnTo>
                  <a:lnTo>
                    <a:pt x="65" y="1668"/>
                  </a:lnTo>
                  <a:lnTo>
                    <a:pt x="71" y="1668"/>
                  </a:lnTo>
                  <a:lnTo>
                    <a:pt x="71" y="1635"/>
                  </a:lnTo>
                  <a:lnTo>
                    <a:pt x="71" y="1635"/>
                  </a:lnTo>
                  <a:lnTo>
                    <a:pt x="76" y="1635"/>
                  </a:lnTo>
                  <a:lnTo>
                    <a:pt x="76" y="1603"/>
                  </a:lnTo>
                  <a:lnTo>
                    <a:pt x="76" y="1603"/>
                  </a:lnTo>
                  <a:lnTo>
                    <a:pt x="80" y="1603"/>
                  </a:lnTo>
                  <a:lnTo>
                    <a:pt x="80" y="1587"/>
                  </a:lnTo>
                  <a:lnTo>
                    <a:pt x="80" y="1587"/>
                  </a:lnTo>
                  <a:lnTo>
                    <a:pt x="90" y="1587"/>
                  </a:lnTo>
                  <a:lnTo>
                    <a:pt x="90" y="1571"/>
                  </a:lnTo>
                  <a:lnTo>
                    <a:pt x="90" y="1571"/>
                  </a:lnTo>
                  <a:lnTo>
                    <a:pt x="94" y="1571"/>
                  </a:lnTo>
                  <a:lnTo>
                    <a:pt x="94" y="1571"/>
                  </a:lnTo>
                  <a:lnTo>
                    <a:pt x="94" y="1571"/>
                  </a:lnTo>
                  <a:lnTo>
                    <a:pt x="99" y="1571"/>
                  </a:lnTo>
                  <a:lnTo>
                    <a:pt x="99" y="1554"/>
                  </a:lnTo>
                  <a:lnTo>
                    <a:pt x="99" y="1554"/>
                  </a:lnTo>
                  <a:lnTo>
                    <a:pt x="108" y="1554"/>
                  </a:lnTo>
                  <a:lnTo>
                    <a:pt x="108" y="1539"/>
                  </a:lnTo>
                  <a:lnTo>
                    <a:pt x="114" y="1539"/>
                  </a:lnTo>
                  <a:lnTo>
                    <a:pt x="123" y="1539"/>
                  </a:lnTo>
                  <a:lnTo>
                    <a:pt x="123" y="1506"/>
                  </a:lnTo>
                  <a:lnTo>
                    <a:pt x="123" y="1506"/>
                  </a:lnTo>
                  <a:lnTo>
                    <a:pt x="127" y="1506"/>
                  </a:lnTo>
                  <a:lnTo>
                    <a:pt x="127" y="1489"/>
                  </a:lnTo>
                  <a:lnTo>
                    <a:pt x="127" y="1489"/>
                  </a:lnTo>
                  <a:lnTo>
                    <a:pt x="132" y="1489"/>
                  </a:lnTo>
                  <a:lnTo>
                    <a:pt x="132" y="1489"/>
                  </a:lnTo>
                  <a:lnTo>
                    <a:pt x="132" y="1489"/>
                  </a:lnTo>
                  <a:lnTo>
                    <a:pt x="137" y="1489"/>
                  </a:lnTo>
                  <a:lnTo>
                    <a:pt x="137" y="1473"/>
                  </a:lnTo>
                  <a:lnTo>
                    <a:pt x="137" y="1473"/>
                  </a:lnTo>
                  <a:lnTo>
                    <a:pt x="141" y="1473"/>
                  </a:lnTo>
                  <a:lnTo>
                    <a:pt x="141" y="1457"/>
                  </a:lnTo>
                  <a:lnTo>
                    <a:pt x="141" y="1457"/>
                  </a:lnTo>
                  <a:lnTo>
                    <a:pt x="146" y="1457"/>
                  </a:lnTo>
                  <a:lnTo>
                    <a:pt x="146" y="1440"/>
                  </a:lnTo>
                  <a:lnTo>
                    <a:pt x="146" y="1440"/>
                  </a:lnTo>
                  <a:lnTo>
                    <a:pt x="150" y="1440"/>
                  </a:lnTo>
                  <a:lnTo>
                    <a:pt x="150" y="1423"/>
                  </a:lnTo>
                  <a:lnTo>
                    <a:pt x="150" y="1423"/>
                  </a:lnTo>
                  <a:lnTo>
                    <a:pt x="179" y="1423"/>
                  </a:lnTo>
                  <a:lnTo>
                    <a:pt x="179" y="1407"/>
                  </a:lnTo>
                  <a:lnTo>
                    <a:pt x="179" y="1407"/>
                  </a:lnTo>
                  <a:lnTo>
                    <a:pt x="184" y="1407"/>
                  </a:lnTo>
                  <a:lnTo>
                    <a:pt x="184" y="1391"/>
                  </a:lnTo>
                  <a:lnTo>
                    <a:pt x="184" y="1391"/>
                  </a:lnTo>
                  <a:lnTo>
                    <a:pt x="193" y="1391"/>
                  </a:lnTo>
                  <a:lnTo>
                    <a:pt x="193" y="1391"/>
                  </a:lnTo>
                  <a:lnTo>
                    <a:pt x="193" y="1391"/>
                  </a:lnTo>
                  <a:lnTo>
                    <a:pt x="207" y="1391"/>
                  </a:lnTo>
                  <a:lnTo>
                    <a:pt x="207" y="1391"/>
                  </a:lnTo>
                  <a:lnTo>
                    <a:pt x="207" y="1391"/>
                  </a:lnTo>
                  <a:lnTo>
                    <a:pt x="216" y="1391"/>
                  </a:lnTo>
                  <a:lnTo>
                    <a:pt x="216" y="1374"/>
                  </a:lnTo>
                  <a:lnTo>
                    <a:pt x="216" y="1374"/>
                  </a:lnTo>
                  <a:lnTo>
                    <a:pt x="234" y="1374"/>
                  </a:lnTo>
                  <a:lnTo>
                    <a:pt x="234" y="1374"/>
                  </a:lnTo>
                  <a:lnTo>
                    <a:pt x="234" y="1374"/>
                  </a:lnTo>
                  <a:lnTo>
                    <a:pt x="240" y="1374"/>
                  </a:lnTo>
                  <a:lnTo>
                    <a:pt x="240" y="1357"/>
                  </a:lnTo>
                  <a:lnTo>
                    <a:pt x="240" y="1357"/>
                  </a:lnTo>
                  <a:lnTo>
                    <a:pt x="249" y="1357"/>
                  </a:lnTo>
                  <a:lnTo>
                    <a:pt x="249" y="1341"/>
                  </a:lnTo>
                  <a:lnTo>
                    <a:pt x="249" y="1341"/>
                  </a:lnTo>
                  <a:lnTo>
                    <a:pt x="254" y="1341"/>
                  </a:lnTo>
                  <a:lnTo>
                    <a:pt x="254" y="1324"/>
                  </a:lnTo>
                  <a:lnTo>
                    <a:pt x="254" y="1324"/>
                  </a:lnTo>
                  <a:lnTo>
                    <a:pt x="258" y="1324"/>
                  </a:lnTo>
                  <a:lnTo>
                    <a:pt x="258" y="1307"/>
                  </a:lnTo>
                  <a:lnTo>
                    <a:pt x="258" y="1307"/>
                  </a:lnTo>
                  <a:lnTo>
                    <a:pt x="286" y="1307"/>
                  </a:lnTo>
                  <a:lnTo>
                    <a:pt x="286" y="1307"/>
                  </a:lnTo>
                  <a:lnTo>
                    <a:pt x="286" y="1307"/>
                  </a:lnTo>
                  <a:lnTo>
                    <a:pt x="292" y="1307"/>
                  </a:lnTo>
                  <a:lnTo>
                    <a:pt x="292" y="1290"/>
                  </a:lnTo>
                  <a:lnTo>
                    <a:pt x="292" y="1290"/>
                  </a:lnTo>
                  <a:lnTo>
                    <a:pt x="324" y="1290"/>
                  </a:lnTo>
                  <a:lnTo>
                    <a:pt x="324" y="1274"/>
                  </a:lnTo>
                  <a:lnTo>
                    <a:pt x="324" y="1274"/>
                  </a:lnTo>
                  <a:lnTo>
                    <a:pt x="329" y="1274"/>
                  </a:lnTo>
                  <a:lnTo>
                    <a:pt x="329" y="1257"/>
                  </a:lnTo>
                  <a:lnTo>
                    <a:pt x="329" y="1257"/>
                  </a:lnTo>
                  <a:lnTo>
                    <a:pt x="333" y="1257"/>
                  </a:lnTo>
                  <a:lnTo>
                    <a:pt x="333" y="1257"/>
                  </a:lnTo>
                  <a:lnTo>
                    <a:pt x="333" y="1257"/>
                  </a:lnTo>
                  <a:lnTo>
                    <a:pt x="338" y="1257"/>
                  </a:lnTo>
                  <a:lnTo>
                    <a:pt x="338" y="1240"/>
                  </a:lnTo>
                  <a:lnTo>
                    <a:pt x="338" y="1240"/>
                  </a:lnTo>
                  <a:lnTo>
                    <a:pt x="362" y="1240"/>
                  </a:lnTo>
                  <a:lnTo>
                    <a:pt x="362" y="1240"/>
                  </a:lnTo>
                  <a:lnTo>
                    <a:pt x="362" y="1240"/>
                  </a:lnTo>
                  <a:lnTo>
                    <a:pt x="409" y="1240"/>
                  </a:lnTo>
                  <a:lnTo>
                    <a:pt x="409" y="1240"/>
                  </a:lnTo>
                  <a:lnTo>
                    <a:pt x="409" y="1240"/>
                  </a:lnTo>
                  <a:lnTo>
                    <a:pt x="446" y="1240"/>
                  </a:lnTo>
                  <a:lnTo>
                    <a:pt x="446" y="1240"/>
                  </a:lnTo>
                  <a:lnTo>
                    <a:pt x="446" y="1240"/>
                  </a:lnTo>
                  <a:lnTo>
                    <a:pt x="488" y="1240"/>
                  </a:lnTo>
                  <a:lnTo>
                    <a:pt x="488" y="1223"/>
                  </a:lnTo>
                  <a:lnTo>
                    <a:pt x="488" y="1223"/>
                  </a:lnTo>
                  <a:lnTo>
                    <a:pt x="493" y="1223"/>
                  </a:lnTo>
                  <a:lnTo>
                    <a:pt x="493" y="1189"/>
                  </a:lnTo>
                  <a:lnTo>
                    <a:pt x="493" y="1189"/>
                  </a:lnTo>
                  <a:lnTo>
                    <a:pt x="520" y="1189"/>
                  </a:lnTo>
                  <a:lnTo>
                    <a:pt x="520" y="1189"/>
                  </a:lnTo>
                  <a:lnTo>
                    <a:pt x="520" y="1189"/>
                  </a:lnTo>
                  <a:lnTo>
                    <a:pt x="535" y="1189"/>
                  </a:lnTo>
                  <a:lnTo>
                    <a:pt x="535" y="1172"/>
                  </a:lnTo>
                  <a:lnTo>
                    <a:pt x="535" y="1172"/>
                  </a:lnTo>
                  <a:lnTo>
                    <a:pt x="549" y="1172"/>
                  </a:lnTo>
                  <a:lnTo>
                    <a:pt x="549" y="1155"/>
                  </a:lnTo>
                  <a:lnTo>
                    <a:pt x="549" y="1155"/>
                  </a:lnTo>
                  <a:lnTo>
                    <a:pt x="563" y="1155"/>
                  </a:lnTo>
                  <a:lnTo>
                    <a:pt x="563" y="1137"/>
                  </a:lnTo>
                  <a:lnTo>
                    <a:pt x="563" y="1137"/>
                  </a:lnTo>
                  <a:lnTo>
                    <a:pt x="605" y="1137"/>
                  </a:lnTo>
                  <a:lnTo>
                    <a:pt x="605" y="1120"/>
                  </a:lnTo>
                  <a:lnTo>
                    <a:pt x="605" y="1120"/>
                  </a:lnTo>
                  <a:lnTo>
                    <a:pt x="610" y="1120"/>
                  </a:lnTo>
                  <a:lnTo>
                    <a:pt x="610" y="1103"/>
                  </a:lnTo>
                  <a:lnTo>
                    <a:pt x="610" y="1103"/>
                  </a:lnTo>
                  <a:lnTo>
                    <a:pt x="628" y="1103"/>
                  </a:lnTo>
                  <a:lnTo>
                    <a:pt x="628" y="1103"/>
                  </a:lnTo>
                  <a:lnTo>
                    <a:pt x="628" y="1103"/>
                  </a:lnTo>
                  <a:lnTo>
                    <a:pt x="639" y="1103"/>
                  </a:lnTo>
                  <a:lnTo>
                    <a:pt x="639" y="1086"/>
                  </a:lnTo>
                  <a:lnTo>
                    <a:pt x="643" y="1086"/>
                  </a:lnTo>
                  <a:lnTo>
                    <a:pt x="666" y="1086"/>
                  </a:lnTo>
                  <a:lnTo>
                    <a:pt x="666" y="1068"/>
                  </a:lnTo>
                  <a:lnTo>
                    <a:pt x="666" y="1068"/>
                  </a:lnTo>
                  <a:lnTo>
                    <a:pt x="671" y="1068"/>
                  </a:lnTo>
                  <a:lnTo>
                    <a:pt x="671" y="1068"/>
                  </a:lnTo>
                  <a:lnTo>
                    <a:pt x="671" y="1068"/>
                  </a:lnTo>
                  <a:lnTo>
                    <a:pt x="677" y="1068"/>
                  </a:lnTo>
                  <a:lnTo>
                    <a:pt x="677" y="1051"/>
                  </a:lnTo>
                  <a:lnTo>
                    <a:pt x="677" y="1051"/>
                  </a:lnTo>
                  <a:lnTo>
                    <a:pt x="686" y="1051"/>
                  </a:lnTo>
                  <a:lnTo>
                    <a:pt x="686" y="1051"/>
                  </a:lnTo>
                  <a:lnTo>
                    <a:pt x="686" y="1051"/>
                  </a:lnTo>
                  <a:lnTo>
                    <a:pt x="700" y="1051"/>
                  </a:lnTo>
                  <a:lnTo>
                    <a:pt x="700" y="1034"/>
                  </a:lnTo>
                  <a:lnTo>
                    <a:pt x="700" y="1034"/>
                  </a:lnTo>
                  <a:lnTo>
                    <a:pt x="709" y="1034"/>
                  </a:lnTo>
                  <a:lnTo>
                    <a:pt x="709" y="1034"/>
                  </a:lnTo>
                  <a:lnTo>
                    <a:pt x="709" y="1034"/>
                  </a:lnTo>
                  <a:lnTo>
                    <a:pt x="779" y="1034"/>
                  </a:lnTo>
                  <a:lnTo>
                    <a:pt x="779" y="1016"/>
                  </a:lnTo>
                  <a:lnTo>
                    <a:pt x="779" y="1016"/>
                  </a:lnTo>
                  <a:lnTo>
                    <a:pt x="803" y="1016"/>
                  </a:lnTo>
                  <a:lnTo>
                    <a:pt x="803" y="1016"/>
                  </a:lnTo>
                  <a:lnTo>
                    <a:pt x="803" y="1016"/>
                  </a:lnTo>
                  <a:lnTo>
                    <a:pt x="812" y="1016"/>
                  </a:lnTo>
                  <a:lnTo>
                    <a:pt x="812" y="1016"/>
                  </a:lnTo>
                  <a:lnTo>
                    <a:pt x="812" y="1016"/>
                  </a:lnTo>
                  <a:lnTo>
                    <a:pt x="821" y="1016"/>
                  </a:lnTo>
                  <a:lnTo>
                    <a:pt x="821" y="998"/>
                  </a:lnTo>
                  <a:lnTo>
                    <a:pt x="821" y="998"/>
                  </a:lnTo>
                  <a:lnTo>
                    <a:pt x="835" y="998"/>
                  </a:lnTo>
                  <a:lnTo>
                    <a:pt x="835" y="981"/>
                  </a:lnTo>
                  <a:lnTo>
                    <a:pt x="835" y="981"/>
                  </a:lnTo>
                  <a:lnTo>
                    <a:pt x="844" y="981"/>
                  </a:lnTo>
                  <a:lnTo>
                    <a:pt x="844" y="963"/>
                  </a:lnTo>
                  <a:lnTo>
                    <a:pt x="844" y="963"/>
                  </a:lnTo>
                  <a:lnTo>
                    <a:pt x="859" y="963"/>
                  </a:lnTo>
                  <a:lnTo>
                    <a:pt x="859" y="963"/>
                  </a:lnTo>
                  <a:lnTo>
                    <a:pt x="859" y="963"/>
                  </a:lnTo>
                  <a:lnTo>
                    <a:pt x="887" y="963"/>
                  </a:lnTo>
                  <a:lnTo>
                    <a:pt x="887" y="926"/>
                  </a:lnTo>
                  <a:lnTo>
                    <a:pt x="887" y="926"/>
                  </a:lnTo>
                  <a:lnTo>
                    <a:pt x="929" y="926"/>
                  </a:lnTo>
                  <a:lnTo>
                    <a:pt x="929" y="926"/>
                  </a:lnTo>
                  <a:lnTo>
                    <a:pt x="929" y="926"/>
                  </a:lnTo>
                  <a:lnTo>
                    <a:pt x="943" y="926"/>
                  </a:lnTo>
                  <a:lnTo>
                    <a:pt x="943" y="909"/>
                  </a:lnTo>
                  <a:lnTo>
                    <a:pt x="943" y="909"/>
                  </a:lnTo>
                  <a:lnTo>
                    <a:pt x="952" y="909"/>
                  </a:lnTo>
                  <a:lnTo>
                    <a:pt x="952" y="891"/>
                  </a:lnTo>
                  <a:lnTo>
                    <a:pt x="952" y="891"/>
                  </a:lnTo>
                  <a:lnTo>
                    <a:pt x="957" y="891"/>
                  </a:lnTo>
                  <a:lnTo>
                    <a:pt x="957" y="891"/>
                  </a:lnTo>
                  <a:lnTo>
                    <a:pt x="957" y="891"/>
                  </a:lnTo>
                  <a:lnTo>
                    <a:pt x="986" y="891"/>
                  </a:lnTo>
                  <a:lnTo>
                    <a:pt x="986" y="873"/>
                  </a:lnTo>
                  <a:lnTo>
                    <a:pt x="986" y="873"/>
                  </a:lnTo>
                  <a:lnTo>
                    <a:pt x="1018" y="873"/>
                  </a:lnTo>
                  <a:lnTo>
                    <a:pt x="1018" y="873"/>
                  </a:lnTo>
                  <a:lnTo>
                    <a:pt x="1018" y="873"/>
                  </a:lnTo>
                  <a:lnTo>
                    <a:pt x="1083" y="873"/>
                  </a:lnTo>
                  <a:lnTo>
                    <a:pt x="1083" y="855"/>
                  </a:lnTo>
                  <a:lnTo>
                    <a:pt x="1083" y="855"/>
                  </a:lnTo>
                  <a:lnTo>
                    <a:pt x="1094" y="855"/>
                  </a:lnTo>
                  <a:lnTo>
                    <a:pt x="1094" y="835"/>
                  </a:lnTo>
                  <a:lnTo>
                    <a:pt x="1094" y="835"/>
                  </a:lnTo>
                  <a:lnTo>
                    <a:pt x="1135" y="835"/>
                  </a:lnTo>
                  <a:lnTo>
                    <a:pt x="1135" y="817"/>
                  </a:lnTo>
                  <a:lnTo>
                    <a:pt x="1135" y="817"/>
                  </a:lnTo>
                  <a:lnTo>
                    <a:pt x="1141" y="817"/>
                  </a:lnTo>
                  <a:lnTo>
                    <a:pt x="1141" y="817"/>
                  </a:lnTo>
                  <a:lnTo>
                    <a:pt x="1141" y="817"/>
                  </a:lnTo>
                  <a:lnTo>
                    <a:pt x="1159" y="817"/>
                  </a:lnTo>
                  <a:lnTo>
                    <a:pt x="1159" y="817"/>
                  </a:lnTo>
                  <a:lnTo>
                    <a:pt x="1159" y="817"/>
                  </a:lnTo>
                  <a:lnTo>
                    <a:pt x="1188" y="817"/>
                  </a:lnTo>
                  <a:lnTo>
                    <a:pt x="1188" y="799"/>
                  </a:lnTo>
                  <a:lnTo>
                    <a:pt x="1188" y="799"/>
                  </a:lnTo>
                  <a:lnTo>
                    <a:pt x="1220" y="799"/>
                  </a:lnTo>
                  <a:lnTo>
                    <a:pt x="1220" y="779"/>
                  </a:lnTo>
                  <a:lnTo>
                    <a:pt x="1220" y="779"/>
                  </a:lnTo>
                  <a:lnTo>
                    <a:pt x="1249" y="779"/>
                  </a:lnTo>
                  <a:lnTo>
                    <a:pt x="1249" y="761"/>
                  </a:lnTo>
                  <a:lnTo>
                    <a:pt x="1249" y="761"/>
                  </a:lnTo>
                  <a:lnTo>
                    <a:pt x="1253" y="761"/>
                  </a:lnTo>
                  <a:lnTo>
                    <a:pt x="1253" y="743"/>
                  </a:lnTo>
                  <a:lnTo>
                    <a:pt x="1253" y="743"/>
                  </a:lnTo>
                  <a:lnTo>
                    <a:pt x="1281" y="743"/>
                  </a:lnTo>
                  <a:lnTo>
                    <a:pt x="1281" y="743"/>
                  </a:lnTo>
                  <a:lnTo>
                    <a:pt x="1281" y="743"/>
                  </a:lnTo>
                  <a:lnTo>
                    <a:pt x="1290" y="743"/>
                  </a:lnTo>
                  <a:lnTo>
                    <a:pt x="1290" y="743"/>
                  </a:lnTo>
                  <a:lnTo>
                    <a:pt x="1290" y="743"/>
                  </a:lnTo>
                  <a:lnTo>
                    <a:pt x="1310" y="743"/>
                  </a:lnTo>
                  <a:lnTo>
                    <a:pt x="1310" y="723"/>
                  </a:lnTo>
                  <a:lnTo>
                    <a:pt x="1310" y="723"/>
                  </a:lnTo>
                  <a:lnTo>
                    <a:pt x="1333" y="723"/>
                  </a:lnTo>
                  <a:lnTo>
                    <a:pt x="1333" y="705"/>
                  </a:lnTo>
                  <a:lnTo>
                    <a:pt x="1333" y="705"/>
                  </a:lnTo>
                  <a:lnTo>
                    <a:pt x="1347" y="705"/>
                  </a:lnTo>
                  <a:lnTo>
                    <a:pt x="1347" y="705"/>
                  </a:lnTo>
                  <a:lnTo>
                    <a:pt x="1347" y="705"/>
                  </a:lnTo>
                  <a:lnTo>
                    <a:pt x="1357" y="705"/>
                  </a:lnTo>
                  <a:lnTo>
                    <a:pt x="1357" y="705"/>
                  </a:lnTo>
                  <a:lnTo>
                    <a:pt x="1360" y="705"/>
                  </a:lnTo>
                  <a:lnTo>
                    <a:pt x="1403" y="705"/>
                  </a:lnTo>
                  <a:lnTo>
                    <a:pt x="1403" y="705"/>
                  </a:lnTo>
                  <a:lnTo>
                    <a:pt x="1403" y="705"/>
                  </a:lnTo>
                  <a:lnTo>
                    <a:pt x="1418" y="705"/>
                  </a:lnTo>
                  <a:lnTo>
                    <a:pt x="1418" y="686"/>
                  </a:lnTo>
                  <a:lnTo>
                    <a:pt x="1418" y="686"/>
                  </a:lnTo>
                  <a:lnTo>
                    <a:pt x="1422" y="686"/>
                  </a:lnTo>
                  <a:lnTo>
                    <a:pt x="1422" y="666"/>
                  </a:lnTo>
                  <a:lnTo>
                    <a:pt x="1422" y="666"/>
                  </a:lnTo>
                  <a:lnTo>
                    <a:pt x="1468" y="666"/>
                  </a:lnTo>
                  <a:lnTo>
                    <a:pt x="1468" y="666"/>
                  </a:lnTo>
                  <a:lnTo>
                    <a:pt x="1468" y="666"/>
                  </a:lnTo>
                  <a:lnTo>
                    <a:pt x="1479" y="666"/>
                  </a:lnTo>
                  <a:lnTo>
                    <a:pt x="1479" y="666"/>
                  </a:lnTo>
                  <a:lnTo>
                    <a:pt x="1479" y="666"/>
                  </a:lnTo>
                  <a:lnTo>
                    <a:pt x="1506" y="666"/>
                  </a:lnTo>
                  <a:lnTo>
                    <a:pt x="1506" y="666"/>
                  </a:lnTo>
                  <a:lnTo>
                    <a:pt x="1506" y="666"/>
                  </a:lnTo>
                  <a:lnTo>
                    <a:pt x="1511" y="666"/>
                  </a:lnTo>
                  <a:lnTo>
                    <a:pt x="1511" y="666"/>
                  </a:lnTo>
                  <a:lnTo>
                    <a:pt x="1515" y="666"/>
                  </a:lnTo>
                  <a:lnTo>
                    <a:pt x="1529" y="666"/>
                  </a:lnTo>
                  <a:lnTo>
                    <a:pt x="1529" y="666"/>
                  </a:lnTo>
                  <a:lnTo>
                    <a:pt x="1529" y="666"/>
                  </a:lnTo>
                  <a:lnTo>
                    <a:pt x="1535" y="666"/>
                  </a:lnTo>
                  <a:lnTo>
                    <a:pt x="1535" y="666"/>
                  </a:lnTo>
                  <a:lnTo>
                    <a:pt x="1535" y="666"/>
                  </a:lnTo>
                  <a:lnTo>
                    <a:pt x="1549" y="666"/>
                  </a:lnTo>
                  <a:lnTo>
                    <a:pt x="1549" y="666"/>
                  </a:lnTo>
                  <a:lnTo>
                    <a:pt x="1549" y="666"/>
                  </a:lnTo>
                  <a:lnTo>
                    <a:pt x="1553" y="666"/>
                  </a:lnTo>
                  <a:lnTo>
                    <a:pt x="1553" y="644"/>
                  </a:lnTo>
                  <a:lnTo>
                    <a:pt x="1553" y="644"/>
                  </a:lnTo>
                  <a:lnTo>
                    <a:pt x="1567" y="644"/>
                  </a:lnTo>
                  <a:lnTo>
                    <a:pt x="1567" y="623"/>
                  </a:lnTo>
                  <a:lnTo>
                    <a:pt x="1567" y="623"/>
                  </a:lnTo>
                  <a:lnTo>
                    <a:pt x="1572" y="623"/>
                  </a:lnTo>
                  <a:lnTo>
                    <a:pt x="1572" y="601"/>
                  </a:lnTo>
                  <a:lnTo>
                    <a:pt x="1572" y="601"/>
                  </a:lnTo>
                  <a:lnTo>
                    <a:pt x="1637" y="601"/>
                  </a:lnTo>
                  <a:lnTo>
                    <a:pt x="1637" y="580"/>
                  </a:lnTo>
                  <a:lnTo>
                    <a:pt x="1643" y="580"/>
                  </a:lnTo>
                  <a:lnTo>
                    <a:pt x="1646" y="580"/>
                  </a:lnTo>
                  <a:lnTo>
                    <a:pt x="1646" y="580"/>
                  </a:lnTo>
                  <a:lnTo>
                    <a:pt x="1646" y="580"/>
                  </a:lnTo>
                  <a:lnTo>
                    <a:pt x="1695" y="580"/>
                  </a:lnTo>
                  <a:lnTo>
                    <a:pt x="1695" y="580"/>
                  </a:lnTo>
                  <a:lnTo>
                    <a:pt x="1695" y="580"/>
                  </a:lnTo>
                  <a:lnTo>
                    <a:pt x="1704" y="580"/>
                  </a:lnTo>
                  <a:lnTo>
                    <a:pt x="1704" y="580"/>
                  </a:lnTo>
                  <a:lnTo>
                    <a:pt x="1704" y="580"/>
                  </a:lnTo>
                  <a:lnTo>
                    <a:pt x="1708" y="580"/>
                  </a:lnTo>
                  <a:lnTo>
                    <a:pt x="1708" y="558"/>
                  </a:lnTo>
                  <a:lnTo>
                    <a:pt x="1708" y="558"/>
                  </a:lnTo>
                  <a:lnTo>
                    <a:pt x="1713" y="558"/>
                  </a:lnTo>
                  <a:lnTo>
                    <a:pt x="1713" y="535"/>
                  </a:lnTo>
                  <a:lnTo>
                    <a:pt x="1713" y="535"/>
                  </a:lnTo>
                  <a:lnTo>
                    <a:pt x="1727" y="535"/>
                  </a:lnTo>
                  <a:lnTo>
                    <a:pt x="1727" y="535"/>
                  </a:lnTo>
                  <a:lnTo>
                    <a:pt x="1727" y="535"/>
                  </a:lnTo>
                  <a:lnTo>
                    <a:pt x="1741" y="535"/>
                  </a:lnTo>
                  <a:lnTo>
                    <a:pt x="1741" y="535"/>
                  </a:lnTo>
                  <a:lnTo>
                    <a:pt x="1741" y="535"/>
                  </a:lnTo>
                  <a:lnTo>
                    <a:pt x="1745" y="535"/>
                  </a:lnTo>
                  <a:lnTo>
                    <a:pt x="1745" y="535"/>
                  </a:lnTo>
                  <a:lnTo>
                    <a:pt x="1745" y="535"/>
                  </a:lnTo>
                  <a:lnTo>
                    <a:pt x="1774" y="535"/>
                  </a:lnTo>
                  <a:lnTo>
                    <a:pt x="1774" y="535"/>
                  </a:lnTo>
                  <a:lnTo>
                    <a:pt x="1774" y="535"/>
                  </a:lnTo>
                  <a:lnTo>
                    <a:pt x="1797" y="535"/>
                  </a:lnTo>
                  <a:lnTo>
                    <a:pt x="1797" y="511"/>
                  </a:lnTo>
                  <a:lnTo>
                    <a:pt x="1797" y="511"/>
                  </a:lnTo>
                  <a:lnTo>
                    <a:pt x="1803" y="511"/>
                  </a:lnTo>
                  <a:lnTo>
                    <a:pt x="1803" y="511"/>
                  </a:lnTo>
                  <a:lnTo>
                    <a:pt x="1803" y="511"/>
                  </a:lnTo>
                  <a:lnTo>
                    <a:pt x="1853" y="511"/>
                  </a:lnTo>
                  <a:lnTo>
                    <a:pt x="1853" y="511"/>
                  </a:lnTo>
                  <a:lnTo>
                    <a:pt x="1853" y="511"/>
                  </a:lnTo>
                  <a:lnTo>
                    <a:pt x="1873" y="511"/>
                  </a:lnTo>
                  <a:lnTo>
                    <a:pt x="1873" y="488"/>
                  </a:lnTo>
                  <a:lnTo>
                    <a:pt x="1873" y="488"/>
                  </a:lnTo>
                  <a:lnTo>
                    <a:pt x="1891" y="488"/>
                  </a:lnTo>
                  <a:lnTo>
                    <a:pt x="1891" y="465"/>
                  </a:lnTo>
                  <a:lnTo>
                    <a:pt x="1891" y="465"/>
                  </a:lnTo>
                  <a:lnTo>
                    <a:pt x="1900" y="465"/>
                  </a:lnTo>
                  <a:lnTo>
                    <a:pt x="1900" y="465"/>
                  </a:lnTo>
                  <a:lnTo>
                    <a:pt x="1900" y="465"/>
                  </a:lnTo>
                  <a:lnTo>
                    <a:pt x="1910" y="465"/>
                  </a:lnTo>
                  <a:lnTo>
                    <a:pt x="1910" y="465"/>
                  </a:lnTo>
                  <a:lnTo>
                    <a:pt x="1910" y="465"/>
                  </a:lnTo>
                  <a:lnTo>
                    <a:pt x="1923" y="465"/>
                  </a:lnTo>
                  <a:lnTo>
                    <a:pt x="1923" y="440"/>
                  </a:lnTo>
                  <a:lnTo>
                    <a:pt x="1923" y="440"/>
                  </a:lnTo>
                  <a:lnTo>
                    <a:pt x="1957" y="440"/>
                  </a:lnTo>
                  <a:lnTo>
                    <a:pt x="1957" y="440"/>
                  </a:lnTo>
                  <a:lnTo>
                    <a:pt x="1957" y="440"/>
                  </a:lnTo>
                  <a:lnTo>
                    <a:pt x="1966" y="440"/>
                  </a:lnTo>
                  <a:lnTo>
                    <a:pt x="1966" y="417"/>
                  </a:lnTo>
                  <a:lnTo>
                    <a:pt x="1966" y="417"/>
                  </a:lnTo>
                  <a:lnTo>
                    <a:pt x="1981" y="417"/>
                  </a:lnTo>
                  <a:lnTo>
                    <a:pt x="1981" y="417"/>
                  </a:lnTo>
                  <a:lnTo>
                    <a:pt x="1981" y="417"/>
                  </a:lnTo>
                  <a:lnTo>
                    <a:pt x="1985" y="417"/>
                  </a:lnTo>
                  <a:lnTo>
                    <a:pt x="1985" y="392"/>
                  </a:lnTo>
                  <a:lnTo>
                    <a:pt x="1985" y="392"/>
                  </a:lnTo>
                  <a:lnTo>
                    <a:pt x="1994" y="392"/>
                  </a:lnTo>
                  <a:lnTo>
                    <a:pt x="1994" y="392"/>
                  </a:lnTo>
                  <a:lnTo>
                    <a:pt x="1994" y="392"/>
                  </a:lnTo>
                  <a:lnTo>
                    <a:pt x="2004" y="392"/>
                  </a:lnTo>
                  <a:lnTo>
                    <a:pt x="2004" y="366"/>
                  </a:lnTo>
                  <a:lnTo>
                    <a:pt x="2004" y="366"/>
                  </a:lnTo>
                  <a:lnTo>
                    <a:pt x="2013" y="366"/>
                  </a:lnTo>
                  <a:lnTo>
                    <a:pt x="2013" y="366"/>
                  </a:lnTo>
                  <a:lnTo>
                    <a:pt x="2013" y="366"/>
                  </a:lnTo>
                  <a:lnTo>
                    <a:pt x="2022" y="366"/>
                  </a:lnTo>
                  <a:lnTo>
                    <a:pt x="2022" y="366"/>
                  </a:lnTo>
                  <a:lnTo>
                    <a:pt x="2022" y="366"/>
                  </a:lnTo>
                  <a:lnTo>
                    <a:pt x="2046" y="366"/>
                  </a:lnTo>
                  <a:lnTo>
                    <a:pt x="2046" y="340"/>
                  </a:lnTo>
                  <a:lnTo>
                    <a:pt x="2046" y="340"/>
                  </a:lnTo>
                  <a:lnTo>
                    <a:pt x="2055" y="340"/>
                  </a:lnTo>
                  <a:lnTo>
                    <a:pt x="2055" y="340"/>
                  </a:lnTo>
                  <a:lnTo>
                    <a:pt x="2055" y="340"/>
                  </a:lnTo>
                  <a:lnTo>
                    <a:pt x="2060" y="340"/>
                  </a:lnTo>
                  <a:lnTo>
                    <a:pt x="2060" y="340"/>
                  </a:lnTo>
                  <a:lnTo>
                    <a:pt x="2060" y="340"/>
                  </a:lnTo>
                  <a:lnTo>
                    <a:pt x="2083" y="340"/>
                  </a:lnTo>
                  <a:lnTo>
                    <a:pt x="2083" y="314"/>
                  </a:lnTo>
                  <a:lnTo>
                    <a:pt x="2083" y="314"/>
                  </a:lnTo>
                  <a:lnTo>
                    <a:pt x="2089" y="314"/>
                  </a:lnTo>
                  <a:lnTo>
                    <a:pt x="2089" y="314"/>
                  </a:lnTo>
                  <a:lnTo>
                    <a:pt x="2089" y="314"/>
                  </a:lnTo>
                  <a:lnTo>
                    <a:pt x="2126" y="314"/>
                  </a:lnTo>
                  <a:lnTo>
                    <a:pt x="2126" y="314"/>
                  </a:lnTo>
                  <a:lnTo>
                    <a:pt x="2126" y="314"/>
                  </a:lnTo>
                  <a:lnTo>
                    <a:pt x="2130" y="314"/>
                  </a:lnTo>
                  <a:lnTo>
                    <a:pt x="2130" y="314"/>
                  </a:lnTo>
                  <a:lnTo>
                    <a:pt x="2130" y="314"/>
                  </a:lnTo>
                  <a:lnTo>
                    <a:pt x="2135" y="314"/>
                  </a:lnTo>
                  <a:lnTo>
                    <a:pt x="2135" y="314"/>
                  </a:lnTo>
                  <a:lnTo>
                    <a:pt x="2139" y="314"/>
                  </a:lnTo>
                  <a:lnTo>
                    <a:pt x="2154" y="314"/>
                  </a:lnTo>
                  <a:lnTo>
                    <a:pt x="2154" y="314"/>
                  </a:lnTo>
                  <a:lnTo>
                    <a:pt x="2154" y="314"/>
                  </a:lnTo>
                  <a:lnTo>
                    <a:pt x="2168" y="314"/>
                  </a:lnTo>
                  <a:lnTo>
                    <a:pt x="2168" y="314"/>
                  </a:lnTo>
                  <a:lnTo>
                    <a:pt x="2168" y="314"/>
                  </a:lnTo>
                  <a:lnTo>
                    <a:pt x="2182" y="314"/>
                  </a:lnTo>
                  <a:lnTo>
                    <a:pt x="2182" y="314"/>
                  </a:lnTo>
                  <a:lnTo>
                    <a:pt x="2186" y="314"/>
                  </a:lnTo>
                  <a:lnTo>
                    <a:pt x="2206" y="314"/>
                  </a:lnTo>
                  <a:lnTo>
                    <a:pt x="2206" y="314"/>
                  </a:lnTo>
                  <a:lnTo>
                    <a:pt x="2206" y="314"/>
                  </a:lnTo>
                  <a:lnTo>
                    <a:pt x="2229" y="314"/>
                  </a:lnTo>
                  <a:lnTo>
                    <a:pt x="2229" y="314"/>
                  </a:lnTo>
                  <a:lnTo>
                    <a:pt x="2229" y="314"/>
                  </a:lnTo>
                  <a:lnTo>
                    <a:pt x="2233" y="314"/>
                  </a:lnTo>
                  <a:lnTo>
                    <a:pt x="2233" y="283"/>
                  </a:lnTo>
                  <a:lnTo>
                    <a:pt x="2233" y="283"/>
                  </a:lnTo>
                  <a:lnTo>
                    <a:pt x="2243" y="283"/>
                  </a:lnTo>
                  <a:lnTo>
                    <a:pt x="2243" y="283"/>
                  </a:lnTo>
                  <a:lnTo>
                    <a:pt x="2243" y="283"/>
                  </a:lnTo>
                  <a:lnTo>
                    <a:pt x="2252" y="283"/>
                  </a:lnTo>
                  <a:lnTo>
                    <a:pt x="2252" y="283"/>
                  </a:lnTo>
                  <a:lnTo>
                    <a:pt x="2258" y="283"/>
                  </a:lnTo>
                  <a:lnTo>
                    <a:pt x="2261" y="283"/>
                  </a:lnTo>
                  <a:lnTo>
                    <a:pt x="2261" y="283"/>
                  </a:lnTo>
                  <a:lnTo>
                    <a:pt x="2261" y="283"/>
                  </a:lnTo>
                  <a:lnTo>
                    <a:pt x="2317" y="283"/>
                  </a:lnTo>
                  <a:lnTo>
                    <a:pt x="2317" y="283"/>
                  </a:lnTo>
                  <a:lnTo>
                    <a:pt x="2317" y="283"/>
                  </a:lnTo>
                  <a:lnTo>
                    <a:pt x="2323" y="283"/>
                  </a:lnTo>
                  <a:lnTo>
                    <a:pt x="2323" y="250"/>
                  </a:lnTo>
                  <a:lnTo>
                    <a:pt x="2323" y="250"/>
                  </a:lnTo>
                  <a:lnTo>
                    <a:pt x="2328" y="250"/>
                  </a:lnTo>
                  <a:lnTo>
                    <a:pt x="2328" y="216"/>
                  </a:lnTo>
                  <a:lnTo>
                    <a:pt x="2328" y="216"/>
                  </a:lnTo>
                  <a:lnTo>
                    <a:pt x="2351" y="216"/>
                  </a:lnTo>
                  <a:lnTo>
                    <a:pt x="2351" y="216"/>
                  </a:lnTo>
                  <a:lnTo>
                    <a:pt x="2351" y="216"/>
                  </a:lnTo>
                  <a:lnTo>
                    <a:pt x="2355" y="216"/>
                  </a:lnTo>
                  <a:lnTo>
                    <a:pt x="2355" y="216"/>
                  </a:lnTo>
                  <a:lnTo>
                    <a:pt x="2355" y="216"/>
                  </a:lnTo>
                  <a:lnTo>
                    <a:pt x="2379" y="216"/>
                  </a:lnTo>
                  <a:lnTo>
                    <a:pt x="2379" y="182"/>
                  </a:lnTo>
                  <a:lnTo>
                    <a:pt x="2384" y="182"/>
                  </a:lnTo>
                  <a:lnTo>
                    <a:pt x="2389" y="182"/>
                  </a:lnTo>
                  <a:lnTo>
                    <a:pt x="2389" y="182"/>
                  </a:lnTo>
                  <a:lnTo>
                    <a:pt x="2389" y="182"/>
                  </a:lnTo>
                  <a:lnTo>
                    <a:pt x="2425" y="182"/>
                  </a:lnTo>
                  <a:lnTo>
                    <a:pt x="2425" y="182"/>
                  </a:lnTo>
                  <a:lnTo>
                    <a:pt x="2425" y="182"/>
                  </a:lnTo>
                  <a:lnTo>
                    <a:pt x="2463" y="182"/>
                  </a:lnTo>
                  <a:lnTo>
                    <a:pt x="2463" y="182"/>
                  </a:lnTo>
                  <a:lnTo>
                    <a:pt x="2463" y="182"/>
                  </a:lnTo>
                  <a:lnTo>
                    <a:pt x="2483" y="182"/>
                  </a:lnTo>
                  <a:lnTo>
                    <a:pt x="2483" y="182"/>
                  </a:lnTo>
                  <a:lnTo>
                    <a:pt x="2483" y="182"/>
                  </a:lnTo>
                  <a:lnTo>
                    <a:pt x="2486" y="182"/>
                  </a:lnTo>
                  <a:lnTo>
                    <a:pt x="2486" y="182"/>
                  </a:lnTo>
                  <a:lnTo>
                    <a:pt x="2492" y="182"/>
                  </a:lnTo>
                  <a:lnTo>
                    <a:pt x="2510" y="182"/>
                  </a:lnTo>
                  <a:lnTo>
                    <a:pt x="2510" y="182"/>
                  </a:lnTo>
                  <a:lnTo>
                    <a:pt x="2510" y="182"/>
                  </a:lnTo>
                  <a:lnTo>
                    <a:pt x="2590" y="182"/>
                  </a:lnTo>
                  <a:lnTo>
                    <a:pt x="2590" y="182"/>
                  </a:lnTo>
                  <a:lnTo>
                    <a:pt x="2590" y="182"/>
                  </a:lnTo>
                  <a:lnTo>
                    <a:pt x="2605" y="182"/>
                  </a:lnTo>
                  <a:lnTo>
                    <a:pt x="2605" y="182"/>
                  </a:lnTo>
                  <a:lnTo>
                    <a:pt x="2605" y="182"/>
                  </a:lnTo>
                  <a:lnTo>
                    <a:pt x="2614" y="182"/>
                  </a:lnTo>
                  <a:lnTo>
                    <a:pt x="2614" y="182"/>
                  </a:lnTo>
                  <a:lnTo>
                    <a:pt x="2614" y="182"/>
                  </a:lnTo>
                  <a:lnTo>
                    <a:pt x="2661" y="182"/>
                  </a:lnTo>
                  <a:lnTo>
                    <a:pt x="2661" y="182"/>
                  </a:lnTo>
                  <a:lnTo>
                    <a:pt x="2661" y="182"/>
                  </a:lnTo>
                  <a:lnTo>
                    <a:pt x="2675" y="182"/>
                  </a:lnTo>
                  <a:lnTo>
                    <a:pt x="2675" y="182"/>
                  </a:lnTo>
                  <a:lnTo>
                    <a:pt x="2675" y="182"/>
                  </a:lnTo>
                  <a:lnTo>
                    <a:pt x="2693" y="182"/>
                  </a:lnTo>
                  <a:lnTo>
                    <a:pt x="2693" y="182"/>
                  </a:lnTo>
                  <a:lnTo>
                    <a:pt x="2693" y="182"/>
                  </a:lnTo>
                  <a:lnTo>
                    <a:pt x="2698" y="182"/>
                  </a:lnTo>
                  <a:lnTo>
                    <a:pt x="2698" y="182"/>
                  </a:lnTo>
                  <a:lnTo>
                    <a:pt x="2698" y="182"/>
                  </a:lnTo>
                  <a:lnTo>
                    <a:pt x="2745" y="182"/>
                  </a:lnTo>
                  <a:lnTo>
                    <a:pt x="2745" y="182"/>
                  </a:lnTo>
                  <a:lnTo>
                    <a:pt x="2745" y="182"/>
                  </a:lnTo>
                  <a:lnTo>
                    <a:pt x="2783" y="182"/>
                  </a:lnTo>
                  <a:lnTo>
                    <a:pt x="2783" y="182"/>
                  </a:lnTo>
                  <a:lnTo>
                    <a:pt x="2787" y="182"/>
                  </a:lnTo>
                  <a:lnTo>
                    <a:pt x="2815" y="182"/>
                  </a:lnTo>
                  <a:lnTo>
                    <a:pt x="2815" y="182"/>
                  </a:lnTo>
                  <a:lnTo>
                    <a:pt x="2815" y="182"/>
                  </a:lnTo>
                  <a:lnTo>
                    <a:pt x="2848" y="182"/>
                  </a:lnTo>
                  <a:lnTo>
                    <a:pt x="2848" y="136"/>
                  </a:lnTo>
                  <a:lnTo>
                    <a:pt x="2848" y="136"/>
                  </a:lnTo>
                  <a:lnTo>
                    <a:pt x="2857" y="136"/>
                  </a:lnTo>
                  <a:lnTo>
                    <a:pt x="2857" y="136"/>
                  </a:lnTo>
                  <a:lnTo>
                    <a:pt x="2857" y="136"/>
                  </a:lnTo>
                  <a:lnTo>
                    <a:pt x="2862" y="136"/>
                  </a:lnTo>
                  <a:lnTo>
                    <a:pt x="2862" y="136"/>
                  </a:lnTo>
                  <a:lnTo>
                    <a:pt x="2862" y="136"/>
                  </a:lnTo>
                  <a:lnTo>
                    <a:pt x="2871" y="136"/>
                  </a:lnTo>
                  <a:lnTo>
                    <a:pt x="2871" y="136"/>
                  </a:lnTo>
                  <a:lnTo>
                    <a:pt x="2871" y="136"/>
                  </a:lnTo>
                  <a:lnTo>
                    <a:pt x="2880" y="136"/>
                  </a:lnTo>
                  <a:lnTo>
                    <a:pt x="2880" y="136"/>
                  </a:lnTo>
                  <a:lnTo>
                    <a:pt x="2880" y="136"/>
                  </a:lnTo>
                  <a:lnTo>
                    <a:pt x="2947" y="136"/>
                  </a:lnTo>
                  <a:lnTo>
                    <a:pt x="2947" y="136"/>
                  </a:lnTo>
                  <a:lnTo>
                    <a:pt x="2952" y="136"/>
                  </a:lnTo>
                  <a:lnTo>
                    <a:pt x="2979" y="136"/>
                  </a:lnTo>
                  <a:lnTo>
                    <a:pt x="2979" y="136"/>
                  </a:lnTo>
                  <a:lnTo>
                    <a:pt x="2979" y="136"/>
                  </a:lnTo>
                  <a:lnTo>
                    <a:pt x="3003" y="136"/>
                  </a:lnTo>
                  <a:lnTo>
                    <a:pt x="3003" y="136"/>
                  </a:lnTo>
                  <a:lnTo>
                    <a:pt x="3003" y="136"/>
                  </a:lnTo>
                  <a:lnTo>
                    <a:pt x="3026" y="136"/>
                  </a:lnTo>
                  <a:lnTo>
                    <a:pt x="3026" y="136"/>
                  </a:lnTo>
                  <a:lnTo>
                    <a:pt x="3026" y="136"/>
                  </a:lnTo>
                  <a:lnTo>
                    <a:pt x="3087" y="136"/>
                  </a:lnTo>
                  <a:lnTo>
                    <a:pt x="3087" y="136"/>
                  </a:lnTo>
                  <a:lnTo>
                    <a:pt x="3087" y="136"/>
                  </a:lnTo>
                  <a:lnTo>
                    <a:pt x="3101" y="136"/>
                  </a:lnTo>
                  <a:lnTo>
                    <a:pt x="3101" y="78"/>
                  </a:lnTo>
                  <a:lnTo>
                    <a:pt x="3101" y="78"/>
                  </a:lnTo>
                  <a:lnTo>
                    <a:pt x="3120" y="78"/>
                  </a:lnTo>
                  <a:lnTo>
                    <a:pt x="3120" y="78"/>
                  </a:lnTo>
                  <a:lnTo>
                    <a:pt x="3120" y="78"/>
                  </a:lnTo>
                  <a:lnTo>
                    <a:pt x="3148" y="78"/>
                  </a:lnTo>
                  <a:lnTo>
                    <a:pt x="3148" y="78"/>
                  </a:lnTo>
                  <a:lnTo>
                    <a:pt x="3148" y="78"/>
                  </a:lnTo>
                  <a:lnTo>
                    <a:pt x="3186" y="78"/>
                  </a:lnTo>
                  <a:lnTo>
                    <a:pt x="3186" y="78"/>
                  </a:lnTo>
                  <a:lnTo>
                    <a:pt x="3186" y="78"/>
                  </a:lnTo>
                  <a:lnTo>
                    <a:pt x="3215" y="78"/>
                  </a:lnTo>
                  <a:lnTo>
                    <a:pt x="3215" y="78"/>
                  </a:lnTo>
                  <a:lnTo>
                    <a:pt x="3218" y="78"/>
                  </a:lnTo>
                  <a:lnTo>
                    <a:pt x="3233" y="78"/>
                  </a:lnTo>
                  <a:lnTo>
                    <a:pt x="3233" y="78"/>
                  </a:lnTo>
                  <a:lnTo>
                    <a:pt x="3233" y="78"/>
                  </a:lnTo>
                  <a:lnTo>
                    <a:pt x="3238" y="78"/>
                  </a:lnTo>
                  <a:lnTo>
                    <a:pt x="3238" y="78"/>
                  </a:lnTo>
                  <a:lnTo>
                    <a:pt x="3238" y="78"/>
                  </a:lnTo>
                  <a:lnTo>
                    <a:pt x="3280" y="78"/>
                  </a:lnTo>
                  <a:lnTo>
                    <a:pt x="3280" y="78"/>
                  </a:lnTo>
                  <a:lnTo>
                    <a:pt x="3280" y="78"/>
                  </a:lnTo>
                  <a:lnTo>
                    <a:pt x="3285" y="78"/>
                  </a:lnTo>
                  <a:lnTo>
                    <a:pt x="3285" y="78"/>
                  </a:lnTo>
                  <a:lnTo>
                    <a:pt x="3285" y="78"/>
                  </a:lnTo>
                  <a:lnTo>
                    <a:pt x="3317" y="78"/>
                  </a:lnTo>
                  <a:lnTo>
                    <a:pt x="3317" y="78"/>
                  </a:lnTo>
                  <a:lnTo>
                    <a:pt x="3317" y="78"/>
                  </a:lnTo>
                  <a:lnTo>
                    <a:pt x="3335" y="78"/>
                  </a:lnTo>
                  <a:lnTo>
                    <a:pt x="3335" y="0"/>
                  </a:lnTo>
                  <a:lnTo>
                    <a:pt x="3335" y="0"/>
                  </a:lnTo>
                  <a:lnTo>
                    <a:pt x="3359" y="0"/>
                  </a:lnTo>
                  <a:lnTo>
                    <a:pt x="3359" y="0"/>
                  </a:lnTo>
                  <a:lnTo>
                    <a:pt x="3359" y="0"/>
                  </a:lnTo>
                  <a:lnTo>
                    <a:pt x="3387" y="0"/>
                  </a:lnTo>
                  <a:lnTo>
                    <a:pt x="3387" y="0"/>
                  </a:lnTo>
                </a:path>
              </a:pathLst>
            </a:custGeom>
            <a:noFill/>
            <a:ln w="25400" cap="flat" cmpd="sng">
              <a:solidFill>
                <a:srgbClr val="FFA040"/>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0" name="Google Shape;420;p12"/>
            <p:cNvSpPr/>
            <p:nvPr/>
          </p:nvSpPr>
          <p:spPr>
            <a:xfrm>
              <a:off x="3938" y="3605"/>
              <a:ext cx="1290"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Months After Implant</a:t>
              </a:r>
              <a:endParaRPr sz="1800" b="0" i="0" u="none" strike="noStrike" cap="none">
                <a:solidFill>
                  <a:schemeClr val="dk1"/>
                </a:solidFill>
                <a:latin typeface="Arial"/>
                <a:ea typeface="Arial"/>
                <a:cs typeface="Arial"/>
                <a:sym typeface="Arial"/>
              </a:endParaRPr>
            </a:p>
          </p:txBody>
        </p:sp>
        <p:sp>
          <p:nvSpPr>
            <p:cNvPr id="421" name="Google Shape;421;p12"/>
            <p:cNvSpPr/>
            <p:nvPr/>
          </p:nvSpPr>
          <p:spPr>
            <a:xfrm rot="-5400000">
              <a:off x="2527" y="3304"/>
              <a:ext cx="93"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R</a:t>
              </a:r>
              <a:endParaRPr sz="1800" b="0" i="0" u="none" strike="noStrike" cap="none">
                <a:solidFill>
                  <a:schemeClr val="dk1"/>
                </a:solidFill>
                <a:latin typeface="Arial"/>
                <a:ea typeface="Arial"/>
                <a:cs typeface="Arial"/>
                <a:sym typeface="Arial"/>
              </a:endParaRPr>
            </a:p>
          </p:txBody>
        </p:sp>
        <p:sp>
          <p:nvSpPr>
            <p:cNvPr id="422" name="Google Shape;422;p12"/>
            <p:cNvSpPr/>
            <p:nvPr/>
          </p:nvSpPr>
          <p:spPr>
            <a:xfrm rot="-5400000">
              <a:off x="2537" y="3223"/>
              <a:ext cx="72"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a</a:t>
              </a:r>
              <a:endParaRPr sz="1800" b="0" i="0" u="none" strike="noStrike" cap="none">
                <a:solidFill>
                  <a:schemeClr val="dk1"/>
                </a:solidFill>
                <a:latin typeface="Arial"/>
                <a:ea typeface="Arial"/>
                <a:cs typeface="Arial"/>
                <a:sym typeface="Arial"/>
              </a:endParaRPr>
            </a:p>
          </p:txBody>
        </p:sp>
        <p:sp>
          <p:nvSpPr>
            <p:cNvPr id="423" name="Google Shape;423;p12"/>
            <p:cNvSpPr/>
            <p:nvPr/>
          </p:nvSpPr>
          <p:spPr>
            <a:xfrm rot="-5400000">
              <a:off x="2551" y="3165"/>
              <a:ext cx="43"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t</a:t>
              </a:r>
              <a:endParaRPr sz="1800" b="0" i="0" u="none" strike="noStrike" cap="none">
                <a:solidFill>
                  <a:schemeClr val="dk1"/>
                </a:solidFill>
                <a:latin typeface="Arial"/>
                <a:ea typeface="Arial"/>
                <a:cs typeface="Arial"/>
                <a:sym typeface="Arial"/>
              </a:endParaRPr>
            </a:p>
          </p:txBody>
        </p:sp>
        <p:sp>
          <p:nvSpPr>
            <p:cNvPr id="424" name="Google Shape;424;p12"/>
            <p:cNvSpPr/>
            <p:nvPr/>
          </p:nvSpPr>
          <p:spPr>
            <a:xfrm rot="-5400000">
              <a:off x="2537" y="3108"/>
              <a:ext cx="72"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e</a:t>
              </a:r>
              <a:endParaRPr sz="1800" b="0" i="0" u="none" strike="noStrike" cap="none">
                <a:solidFill>
                  <a:schemeClr val="dk1"/>
                </a:solidFill>
                <a:latin typeface="Arial"/>
                <a:ea typeface="Arial"/>
                <a:cs typeface="Arial"/>
                <a:sym typeface="Arial"/>
              </a:endParaRPr>
            </a:p>
          </p:txBody>
        </p:sp>
        <p:sp>
          <p:nvSpPr>
            <p:cNvPr id="425" name="Google Shape;425;p12"/>
            <p:cNvSpPr/>
            <p:nvPr/>
          </p:nvSpPr>
          <p:spPr>
            <a:xfrm rot="-5400000">
              <a:off x="2554" y="3055"/>
              <a:ext cx="36"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426" name="Google Shape;426;p12"/>
            <p:cNvSpPr/>
            <p:nvPr/>
          </p:nvSpPr>
          <p:spPr>
            <a:xfrm rot="-5400000">
              <a:off x="2534" y="2995"/>
              <a:ext cx="79"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o</a:t>
              </a:r>
              <a:endParaRPr sz="1800" b="0" i="0" u="none" strike="noStrike" cap="none">
                <a:solidFill>
                  <a:schemeClr val="dk1"/>
                </a:solidFill>
                <a:latin typeface="Arial"/>
                <a:ea typeface="Arial"/>
                <a:cs typeface="Arial"/>
                <a:sym typeface="Arial"/>
              </a:endParaRPr>
            </a:p>
          </p:txBody>
        </p:sp>
        <p:sp>
          <p:nvSpPr>
            <p:cNvPr id="427" name="Google Shape;427;p12"/>
            <p:cNvSpPr/>
            <p:nvPr/>
          </p:nvSpPr>
          <p:spPr>
            <a:xfrm rot="-5400000">
              <a:off x="2551" y="2936"/>
              <a:ext cx="43"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f</a:t>
              </a:r>
              <a:endParaRPr sz="1800" b="0" i="0" u="none" strike="noStrike" cap="none">
                <a:solidFill>
                  <a:schemeClr val="dk1"/>
                </a:solidFill>
                <a:latin typeface="Arial"/>
                <a:ea typeface="Arial"/>
                <a:cs typeface="Arial"/>
                <a:sym typeface="Arial"/>
              </a:endParaRPr>
            </a:p>
          </p:txBody>
        </p:sp>
        <p:sp>
          <p:nvSpPr>
            <p:cNvPr id="428" name="Google Shape;428;p12"/>
            <p:cNvSpPr/>
            <p:nvPr/>
          </p:nvSpPr>
          <p:spPr>
            <a:xfrm rot="-5400000">
              <a:off x="2554" y="2899"/>
              <a:ext cx="36"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429" name="Google Shape;429;p12"/>
            <p:cNvSpPr/>
            <p:nvPr/>
          </p:nvSpPr>
          <p:spPr>
            <a:xfrm rot="-5400000">
              <a:off x="2527" y="2832"/>
              <a:ext cx="93"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N</a:t>
              </a:r>
              <a:endParaRPr sz="1800" b="0" i="0" u="none" strike="noStrike" cap="none">
                <a:solidFill>
                  <a:schemeClr val="dk1"/>
                </a:solidFill>
                <a:latin typeface="Arial"/>
                <a:ea typeface="Arial"/>
                <a:cs typeface="Arial"/>
                <a:sym typeface="Arial"/>
              </a:endParaRPr>
            </a:p>
          </p:txBody>
        </p:sp>
        <p:sp>
          <p:nvSpPr>
            <p:cNvPr id="430" name="Google Shape;430;p12"/>
            <p:cNvSpPr/>
            <p:nvPr/>
          </p:nvSpPr>
          <p:spPr>
            <a:xfrm rot="-5400000">
              <a:off x="2534" y="2747"/>
              <a:ext cx="79"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o</a:t>
              </a:r>
              <a:endParaRPr sz="1800" b="0" i="0" u="none" strike="noStrike" cap="none">
                <a:solidFill>
                  <a:schemeClr val="dk1"/>
                </a:solidFill>
                <a:latin typeface="Arial"/>
                <a:ea typeface="Arial"/>
                <a:cs typeface="Arial"/>
                <a:sym typeface="Arial"/>
              </a:endParaRPr>
            </a:p>
          </p:txBody>
        </p:sp>
        <p:sp>
          <p:nvSpPr>
            <p:cNvPr id="431" name="Google Shape;431;p12"/>
            <p:cNvSpPr/>
            <p:nvPr/>
          </p:nvSpPr>
          <p:spPr>
            <a:xfrm rot="-5400000">
              <a:off x="2534" y="2668"/>
              <a:ext cx="79"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n</a:t>
              </a:r>
              <a:endParaRPr sz="1800" b="0" i="0" u="none" strike="noStrike" cap="none">
                <a:solidFill>
                  <a:schemeClr val="dk1"/>
                </a:solidFill>
                <a:latin typeface="Arial"/>
                <a:ea typeface="Arial"/>
                <a:cs typeface="Arial"/>
                <a:sym typeface="Arial"/>
              </a:endParaRPr>
            </a:p>
          </p:txBody>
        </p:sp>
        <p:sp>
          <p:nvSpPr>
            <p:cNvPr id="432" name="Google Shape;432;p12"/>
            <p:cNvSpPr/>
            <p:nvPr/>
          </p:nvSpPr>
          <p:spPr>
            <a:xfrm rot="-5400000">
              <a:off x="2551" y="2609"/>
              <a:ext cx="43"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433" name="Google Shape;433;p12"/>
            <p:cNvSpPr/>
            <p:nvPr/>
          </p:nvSpPr>
          <p:spPr>
            <a:xfrm rot="-5400000">
              <a:off x="2537" y="2553"/>
              <a:ext cx="72"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s</a:t>
              </a:r>
              <a:endParaRPr sz="1800" b="0" i="0" u="none" strike="noStrike" cap="none">
                <a:solidFill>
                  <a:schemeClr val="dk1"/>
                </a:solidFill>
                <a:latin typeface="Arial"/>
                <a:ea typeface="Arial"/>
                <a:cs typeface="Arial"/>
                <a:sym typeface="Arial"/>
              </a:endParaRPr>
            </a:p>
          </p:txBody>
        </p:sp>
        <p:sp>
          <p:nvSpPr>
            <p:cNvPr id="434" name="Google Shape;434;p12"/>
            <p:cNvSpPr/>
            <p:nvPr/>
          </p:nvSpPr>
          <p:spPr>
            <a:xfrm rot="-5400000">
              <a:off x="2534" y="2475"/>
              <a:ext cx="79"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u</a:t>
              </a:r>
              <a:endParaRPr sz="1800" b="0" i="0" u="none" strike="noStrike" cap="none">
                <a:solidFill>
                  <a:schemeClr val="dk1"/>
                </a:solidFill>
                <a:latin typeface="Arial"/>
                <a:ea typeface="Arial"/>
                <a:cs typeface="Arial"/>
                <a:sym typeface="Arial"/>
              </a:endParaRPr>
            </a:p>
          </p:txBody>
        </p:sp>
        <p:sp>
          <p:nvSpPr>
            <p:cNvPr id="435" name="Google Shape;435;p12"/>
            <p:cNvSpPr/>
            <p:nvPr/>
          </p:nvSpPr>
          <p:spPr>
            <a:xfrm rot="-5400000">
              <a:off x="2548" y="2413"/>
              <a:ext cx="50"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r</a:t>
              </a:r>
              <a:endParaRPr sz="1800" b="0" i="0" u="none" strike="noStrike" cap="none">
                <a:solidFill>
                  <a:schemeClr val="dk1"/>
                </a:solidFill>
                <a:latin typeface="Arial"/>
                <a:ea typeface="Arial"/>
                <a:cs typeface="Arial"/>
                <a:sym typeface="Arial"/>
              </a:endParaRPr>
            </a:p>
          </p:txBody>
        </p:sp>
        <p:sp>
          <p:nvSpPr>
            <p:cNvPr id="436" name="Google Shape;436;p12"/>
            <p:cNvSpPr/>
            <p:nvPr/>
          </p:nvSpPr>
          <p:spPr>
            <a:xfrm rot="-5400000">
              <a:off x="2534" y="2346"/>
              <a:ext cx="79"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g</a:t>
              </a:r>
              <a:endParaRPr sz="1800" b="0" i="0" u="none" strike="noStrike" cap="none">
                <a:solidFill>
                  <a:schemeClr val="dk1"/>
                </a:solidFill>
                <a:latin typeface="Arial"/>
                <a:ea typeface="Arial"/>
                <a:cs typeface="Arial"/>
                <a:sym typeface="Arial"/>
              </a:endParaRPr>
            </a:p>
          </p:txBody>
        </p:sp>
        <p:sp>
          <p:nvSpPr>
            <p:cNvPr id="437" name="Google Shape;437;p12"/>
            <p:cNvSpPr/>
            <p:nvPr/>
          </p:nvSpPr>
          <p:spPr>
            <a:xfrm rot="-5400000">
              <a:off x="2554" y="2291"/>
              <a:ext cx="36"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i</a:t>
              </a:r>
              <a:endParaRPr sz="1800" b="0" i="0" u="none" strike="noStrike" cap="none">
                <a:solidFill>
                  <a:schemeClr val="dk1"/>
                </a:solidFill>
                <a:latin typeface="Arial"/>
                <a:ea typeface="Arial"/>
                <a:cs typeface="Arial"/>
                <a:sym typeface="Arial"/>
              </a:endParaRPr>
            </a:p>
          </p:txBody>
        </p:sp>
        <p:sp>
          <p:nvSpPr>
            <p:cNvPr id="438" name="Google Shape;438;p12"/>
            <p:cNvSpPr/>
            <p:nvPr/>
          </p:nvSpPr>
          <p:spPr>
            <a:xfrm rot="-5400000">
              <a:off x="2537" y="2238"/>
              <a:ext cx="72"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c</a:t>
              </a:r>
              <a:endParaRPr sz="1800" b="0" i="0" u="none" strike="noStrike" cap="none">
                <a:solidFill>
                  <a:schemeClr val="dk1"/>
                </a:solidFill>
                <a:latin typeface="Arial"/>
                <a:ea typeface="Arial"/>
                <a:cs typeface="Arial"/>
                <a:sym typeface="Arial"/>
              </a:endParaRPr>
            </a:p>
          </p:txBody>
        </p:sp>
        <p:sp>
          <p:nvSpPr>
            <p:cNvPr id="439" name="Google Shape;439;p12"/>
            <p:cNvSpPr/>
            <p:nvPr/>
          </p:nvSpPr>
          <p:spPr>
            <a:xfrm rot="-5400000">
              <a:off x="2537" y="2166"/>
              <a:ext cx="72"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a</a:t>
              </a:r>
              <a:endParaRPr sz="1800" b="0" i="0" u="none" strike="noStrike" cap="none">
                <a:solidFill>
                  <a:schemeClr val="dk1"/>
                </a:solidFill>
                <a:latin typeface="Arial"/>
                <a:ea typeface="Arial"/>
                <a:cs typeface="Arial"/>
                <a:sym typeface="Arial"/>
              </a:endParaRPr>
            </a:p>
          </p:txBody>
        </p:sp>
        <p:sp>
          <p:nvSpPr>
            <p:cNvPr id="440" name="Google Shape;440;p12"/>
            <p:cNvSpPr/>
            <p:nvPr/>
          </p:nvSpPr>
          <p:spPr>
            <a:xfrm rot="-5400000">
              <a:off x="2554" y="2112"/>
              <a:ext cx="36"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l</a:t>
              </a:r>
              <a:endParaRPr sz="1800" b="0" i="0" u="none" strike="noStrike" cap="none">
                <a:solidFill>
                  <a:schemeClr val="dk1"/>
                </a:solidFill>
                <a:latin typeface="Arial"/>
                <a:ea typeface="Arial"/>
                <a:cs typeface="Arial"/>
                <a:sym typeface="Arial"/>
              </a:endParaRPr>
            </a:p>
          </p:txBody>
        </p:sp>
        <p:sp>
          <p:nvSpPr>
            <p:cNvPr id="441" name="Google Shape;441;p12"/>
            <p:cNvSpPr/>
            <p:nvPr/>
          </p:nvSpPr>
          <p:spPr>
            <a:xfrm rot="-5400000">
              <a:off x="2554" y="2076"/>
              <a:ext cx="36"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442" name="Google Shape;442;p12"/>
            <p:cNvSpPr/>
            <p:nvPr/>
          </p:nvSpPr>
          <p:spPr>
            <a:xfrm rot="-5400000">
              <a:off x="2527" y="2010"/>
              <a:ext cx="93"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B</a:t>
              </a:r>
              <a:endParaRPr sz="1800" b="0" i="0" u="none" strike="noStrike" cap="none">
                <a:solidFill>
                  <a:schemeClr val="dk1"/>
                </a:solidFill>
                <a:latin typeface="Arial"/>
                <a:ea typeface="Arial"/>
                <a:cs typeface="Arial"/>
                <a:sym typeface="Arial"/>
              </a:endParaRPr>
            </a:p>
          </p:txBody>
        </p:sp>
        <p:sp>
          <p:nvSpPr>
            <p:cNvPr id="443" name="Google Shape;443;p12"/>
            <p:cNvSpPr/>
            <p:nvPr/>
          </p:nvSpPr>
          <p:spPr>
            <a:xfrm rot="-5400000">
              <a:off x="2554" y="1947"/>
              <a:ext cx="36"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l</a:t>
              </a:r>
              <a:endParaRPr sz="1800" b="0" i="0" u="none" strike="noStrike" cap="none">
                <a:solidFill>
                  <a:schemeClr val="dk1"/>
                </a:solidFill>
                <a:latin typeface="Arial"/>
                <a:ea typeface="Arial"/>
                <a:cs typeface="Arial"/>
                <a:sym typeface="Arial"/>
              </a:endParaRPr>
            </a:p>
          </p:txBody>
        </p:sp>
        <p:sp>
          <p:nvSpPr>
            <p:cNvPr id="444" name="Google Shape;444;p12"/>
            <p:cNvSpPr/>
            <p:nvPr/>
          </p:nvSpPr>
          <p:spPr>
            <a:xfrm rot="-5400000">
              <a:off x="2537" y="1894"/>
              <a:ext cx="72"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e</a:t>
              </a:r>
              <a:endParaRPr sz="1800" b="0" i="0" u="none" strike="noStrike" cap="none">
                <a:solidFill>
                  <a:schemeClr val="dk1"/>
                </a:solidFill>
                <a:latin typeface="Arial"/>
                <a:ea typeface="Arial"/>
                <a:cs typeface="Arial"/>
                <a:sym typeface="Arial"/>
              </a:endParaRPr>
            </a:p>
          </p:txBody>
        </p:sp>
        <p:sp>
          <p:nvSpPr>
            <p:cNvPr id="445" name="Google Shape;445;p12"/>
            <p:cNvSpPr/>
            <p:nvPr/>
          </p:nvSpPr>
          <p:spPr>
            <a:xfrm rot="-5400000">
              <a:off x="2537" y="1821"/>
              <a:ext cx="72"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e</a:t>
              </a:r>
              <a:endParaRPr sz="1800" b="0" i="0" u="none" strike="noStrike" cap="none">
                <a:solidFill>
                  <a:schemeClr val="dk1"/>
                </a:solidFill>
                <a:latin typeface="Arial"/>
                <a:ea typeface="Arial"/>
                <a:cs typeface="Arial"/>
                <a:sym typeface="Arial"/>
              </a:endParaRPr>
            </a:p>
          </p:txBody>
        </p:sp>
        <p:sp>
          <p:nvSpPr>
            <p:cNvPr id="446" name="Google Shape;446;p12"/>
            <p:cNvSpPr/>
            <p:nvPr/>
          </p:nvSpPr>
          <p:spPr>
            <a:xfrm rot="-5400000">
              <a:off x="2534" y="1744"/>
              <a:ext cx="79"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d</a:t>
              </a:r>
              <a:endParaRPr sz="1800" b="0" i="0" u="none" strike="noStrike" cap="none">
                <a:solidFill>
                  <a:schemeClr val="dk1"/>
                </a:solidFill>
                <a:latin typeface="Arial"/>
                <a:ea typeface="Arial"/>
                <a:cs typeface="Arial"/>
                <a:sym typeface="Arial"/>
              </a:endParaRPr>
            </a:p>
          </p:txBody>
        </p:sp>
        <p:sp>
          <p:nvSpPr>
            <p:cNvPr id="447" name="Google Shape;447;p12"/>
            <p:cNvSpPr/>
            <p:nvPr/>
          </p:nvSpPr>
          <p:spPr>
            <a:xfrm rot="-5400000">
              <a:off x="2554" y="1689"/>
              <a:ext cx="36"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i</a:t>
              </a:r>
              <a:endParaRPr sz="1800" b="0" i="0" u="none" strike="noStrike" cap="none">
                <a:solidFill>
                  <a:schemeClr val="dk1"/>
                </a:solidFill>
                <a:latin typeface="Arial"/>
                <a:ea typeface="Arial"/>
                <a:cs typeface="Arial"/>
                <a:sym typeface="Arial"/>
              </a:endParaRPr>
            </a:p>
          </p:txBody>
        </p:sp>
        <p:sp>
          <p:nvSpPr>
            <p:cNvPr id="448" name="Google Shape;448;p12"/>
            <p:cNvSpPr/>
            <p:nvPr/>
          </p:nvSpPr>
          <p:spPr>
            <a:xfrm rot="-5400000">
              <a:off x="2534" y="1630"/>
              <a:ext cx="79"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n</a:t>
              </a:r>
              <a:endParaRPr sz="1800" b="0" i="0" u="none" strike="noStrike" cap="none">
                <a:solidFill>
                  <a:schemeClr val="dk1"/>
                </a:solidFill>
                <a:latin typeface="Arial"/>
                <a:ea typeface="Arial"/>
                <a:cs typeface="Arial"/>
                <a:sym typeface="Arial"/>
              </a:endParaRPr>
            </a:p>
          </p:txBody>
        </p:sp>
        <p:sp>
          <p:nvSpPr>
            <p:cNvPr id="449" name="Google Shape;449;p12"/>
            <p:cNvSpPr/>
            <p:nvPr/>
          </p:nvSpPr>
          <p:spPr>
            <a:xfrm rot="-5400000">
              <a:off x="2534" y="1552"/>
              <a:ext cx="79"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g</a:t>
              </a:r>
              <a:endParaRPr sz="1800" b="0" i="0" u="none" strike="noStrike" cap="none">
                <a:solidFill>
                  <a:schemeClr val="dk1"/>
                </a:solidFill>
                <a:latin typeface="Arial"/>
                <a:ea typeface="Arial"/>
                <a:cs typeface="Arial"/>
                <a:sym typeface="Arial"/>
              </a:endParaRPr>
            </a:p>
          </p:txBody>
        </p:sp>
        <p:sp>
          <p:nvSpPr>
            <p:cNvPr id="450" name="Google Shape;450;p12"/>
            <p:cNvSpPr/>
            <p:nvPr/>
          </p:nvSpPr>
          <p:spPr>
            <a:xfrm rot="-5400000">
              <a:off x="2554" y="1497"/>
              <a:ext cx="36"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451" name="Google Shape;451;p12"/>
            <p:cNvSpPr/>
            <p:nvPr/>
          </p:nvSpPr>
          <p:spPr>
            <a:xfrm rot="-5400000">
              <a:off x="2530" y="1434"/>
              <a:ext cx="86"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E</a:t>
              </a:r>
              <a:endParaRPr sz="1800" b="0" i="0" u="none" strike="noStrike" cap="none">
                <a:solidFill>
                  <a:schemeClr val="dk1"/>
                </a:solidFill>
                <a:latin typeface="Arial"/>
                <a:ea typeface="Arial"/>
                <a:cs typeface="Arial"/>
                <a:sym typeface="Arial"/>
              </a:endParaRPr>
            </a:p>
          </p:txBody>
        </p:sp>
        <p:sp>
          <p:nvSpPr>
            <p:cNvPr id="452" name="Google Shape;452;p12"/>
            <p:cNvSpPr/>
            <p:nvPr/>
          </p:nvSpPr>
          <p:spPr>
            <a:xfrm rot="-5400000">
              <a:off x="2537" y="1358"/>
              <a:ext cx="72"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v</a:t>
              </a:r>
              <a:endParaRPr sz="1800" b="0" i="0" u="none" strike="noStrike" cap="none">
                <a:solidFill>
                  <a:schemeClr val="dk1"/>
                </a:solidFill>
                <a:latin typeface="Arial"/>
                <a:ea typeface="Arial"/>
                <a:cs typeface="Arial"/>
                <a:sym typeface="Arial"/>
              </a:endParaRPr>
            </a:p>
          </p:txBody>
        </p:sp>
        <p:sp>
          <p:nvSpPr>
            <p:cNvPr id="453" name="Google Shape;453;p12"/>
            <p:cNvSpPr/>
            <p:nvPr/>
          </p:nvSpPr>
          <p:spPr>
            <a:xfrm rot="-5400000">
              <a:off x="2537" y="1285"/>
              <a:ext cx="72"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e</a:t>
              </a:r>
              <a:endParaRPr sz="1800" b="0" i="0" u="none" strike="noStrike" cap="none">
                <a:solidFill>
                  <a:schemeClr val="dk1"/>
                </a:solidFill>
                <a:latin typeface="Arial"/>
                <a:ea typeface="Arial"/>
                <a:cs typeface="Arial"/>
                <a:sym typeface="Arial"/>
              </a:endParaRPr>
            </a:p>
          </p:txBody>
        </p:sp>
        <p:sp>
          <p:nvSpPr>
            <p:cNvPr id="454" name="Google Shape;454;p12"/>
            <p:cNvSpPr/>
            <p:nvPr/>
          </p:nvSpPr>
          <p:spPr>
            <a:xfrm rot="-5400000">
              <a:off x="2534" y="1208"/>
              <a:ext cx="79"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n</a:t>
              </a:r>
              <a:endParaRPr sz="1800" b="0" i="0" u="none" strike="noStrike" cap="none">
                <a:solidFill>
                  <a:schemeClr val="dk1"/>
                </a:solidFill>
                <a:latin typeface="Arial"/>
                <a:ea typeface="Arial"/>
                <a:cs typeface="Arial"/>
                <a:sym typeface="Arial"/>
              </a:endParaRPr>
            </a:p>
          </p:txBody>
        </p:sp>
        <p:sp>
          <p:nvSpPr>
            <p:cNvPr id="455" name="Google Shape;455;p12"/>
            <p:cNvSpPr/>
            <p:nvPr/>
          </p:nvSpPr>
          <p:spPr>
            <a:xfrm rot="-5400000">
              <a:off x="2551" y="1149"/>
              <a:ext cx="43"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t</a:t>
              </a:r>
              <a:endParaRPr sz="1800" b="0" i="0" u="none" strike="noStrike" cap="none">
                <a:solidFill>
                  <a:schemeClr val="dk1"/>
                </a:solidFill>
                <a:latin typeface="Arial"/>
                <a:ea typeface="Arial"/>
                <a:cs typeface="Arial"/>
                <a:sym typeface="Arial"/>
              </a:endParaRPr>
            </a:p>
          </p:txBody>
        </p:sp>
        <p:sp>
          <p:nvSpPr>
            <p:cNvPr id="456" name="Google Shape;456;p12"/>
            <p:cNvSpPr/>
            <p:nvPr/>
          </p:nvSpPr>
          <p:spPr>
            <a:xfrm rot="-5400000">
              <a:off x="2537" y="1092"/>
              <a:ext cx="72"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s</a:t>
              </a:r>
              <a:endParaRPr sz="1800" b="0" i="0" u="none" strike="noStrike" cap="none">
                <a:solidFill>
                  <a:schemeClr val="dk1"/>
                </a:solidFill>
                <a:latin typeface="Arial"/>
                <a:ea typeface="Arial"/>
                <a:cs typeface="Arial"/>
                <a:sym typeface="Arial"/>
              </a:endParaRPr>
            </a:p>
          </p:txBody>
        </p:sp>
        <p:sp>
          <p:nvSpPr>
            <p:cNvPr id="457" name="Google Shape;457;p12"/>
            <p:cNvSpPr/>
            <p:nvPr/>
          </p:nvSpPr>
          <p:spPr>
            <a:xfrm rot="-5400000">
              <a:off x="2554" y="1039"/>
              <a:ext cx="36"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458" name="Google Shape;458;p12"/>
            <p:cNvSpPr/>
            <p:nvPr/>
          </p:nvSpPr>
          <p:spPr>
            <a:xfrm rot="-5400000">
              <a:off x="2554" y="1002"/>
              <a:ext cx="36"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459" name="Google Shape;459;p12"/>
            <p:cNvSpPr/>
            <p:nvPr/>
          </p:nvSpPr>
          <p:spPr>
            <a:xfrm rot="-5400000">
              <a:off x="2515" y="929"/>
              <a:ext cx="115"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460" name="Google Shape;460;p12"/>
            <p:cNvSpPr/>
            <p:nvPr/>
          </p:nvSpPr>
          <p:spPr>
            <a:xfrm>
              <a:off x="1865" y="3791"/>
              <a:ext cx="666"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Arial"/>
                  <a:ea typeface="Arial"/>
                  <a:cs typeface="Arial"/>
                  <a:sym typeface="Arial"/>
                </a:rPr>
                <a:t>No. at Risk:</a:t>
              </a:r>
              <a:endParaRPr sz="1800" b="0" i="0" u="none" strike="noStrike" cap="none">
                <a:solidFill>
                  <a:schemeClr val="dk1"/>
                </a:solidFill>
                <a:latin typeface="Arial"/>
                <a:ea typeface="Arial"/>
                <a:cs typeface="Arial"/>
                <a:sym typeface="Arial"/>
              </a:endParaRPr>
            </a:p>
          </p:txBody>
        </p:sp>
        <p:sp>
          <p:nvSpPr>
            <p:cNvPr id="461" name="Google Shape;461;p12"/>
            <p:cNvSpPr/>
            <p:nvPr/>
          </p:nvSpPr>
          <p:spPr>
            <a:xfrm>
              <a:off x="1865" y="3929"/>
              <a:ext cx="439"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Placebo</a:t>
              </a:r>
              <a:endParaRPr sz="1800" b="0" i="0" u="none" strike="noStrike" cap="none">
                <a:solidFill>
                  <a:schemeClr val="dk1"/>
                </a:solidFill>
                <a:latin typeface="Arial"/>
                <a:ea typeface="Arial"/>
                <a:cs typeface="Arial"/>
                <a:sym typeface="Arial"/>
              </a:endParaRPr>
            </a:p>
          </p:txBody>
        </p:sp>
        <p:sp>
          <p:nvSpPr>
            <p:cNvPr id="462" name="Google Shape;462;p12"/>
            <p:cNvSpPr/>
            <p:nvPr/>
          </p:nvSpPr>
          <p:spPr>
            <a:xfrm>
              <a:off x="1865" y="4066"/>
              <a:ext cx="372"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Aspirin</a:t>
              </a:r>
              <a:endParaRPr sz="1800" b="0" i="0" u="none" strike="noStrike" cap="none">
                <a:solidFill>
                  <a:schemeClr val="dk1"/>
                </a:solidFill>
                <a:latin typeface="Arial"/>
                <a:ea typeface="Arial"/>
                <a:cs typeface="Arial"/>
                <a:sym typeface="Arial"/>
              </a:endParaRPr>
            </a:p>
          </p:txBody>
        </p:sp>
        <p:sp>
          <p:nvSpPr>
            <p:cNvPr id="463" name="Google Shape;463;p12"/>
            <p:cNvSpPr/>
            <p:nvPr/>
          </p:nvSpPr>
          <p:spPr>
            <a:xfrm>
              <a:off x="2770" y="3941"/>
              <a:ext cx="203"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296</a:t>
              </a:r>
              <a:endParaRPr sz="1800" b="0" i="0" u="none" strike="noStrike" cap="none">
                <a:solidFill>
                  <a:schemeClr val="dk1"/>
                </a:solidFill>
                <a:latin typeface="Arial"/>
                <a:ea typeface="Arial"/>
                <a:cs typeface="Arial"/>
                <a:sym typeface="Arial"/>
              </a:endParaRPr>
            </a:p>
          </p:txBody>
        </p:sp>
        <p:sp>
          <p:nvSpPr>
            <p:cNvPr id="464" name="Google Shape;464;p12"/>
            <p:cNvSpPr/>
            <p:nvPr/>
          </p:nvSpPr>
          <p:spPr>
            <a:xfrm>
              <a:off x="2770" y="4078"/>
              <a:ext cx="203"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293</a:t>
              </a:r>
              <a:endParaRPr sz="1800" b="0" i="0" u="none" strike="noStrike" cap="none">
                <a:solidFill>
                  <a:schemeClr val="dk1"/>
                </a:solidFill>
                <a:latin typeface="Arial"/>
                <a:ea typeface="Arial"/>
                <a:cs typeface="Arial"/>
                <a:sym typeface="Arial"/>
              </a:endParaRPr>
            </a:p>
          </p:txBody>
        </p:sp>
        <p:sp>
          <p:nvSpPr>
            <p:cNvPr id="465" name="Google Shape;465;p12"/>
            <p:cNvSpPr/>
            <p:nvPr/>
          </p:nvSpPr>
          <p:spPr>
            <a:xfrm>
              <a:off x="3627" y="3941"/>
              <a:ext cx="203"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222</a:t>
              </a:r>
              <a:endParaRPr sz="1800" b="0" i="0" u="none" strike="noStrike" cap="none">
                <a:solidFill>
                  <a:schemeClr val="dk1"/>
                </a:solidFill>
                <a:latin typeface="Arial"/>
                <a:ea typeface="Arial"/>
                <a:cs typeface="Arial"/>
                <a:sym typeface="Arial"/>
              </a:endParaRPr>
            </a:p>
          </p:txBody>
        </p:sp>
        <p:sp>
          <p:nvSpPr>
            <p:cNvPr id="466" name="Google Shape;466;p12"/>
            <p:cNvSpPr/>
            <p:nvPr/>
          </p:nvSpPr>
          <p:spPr>
            <a:xfrm>
              <a:off x="3627" y="4078"/>
              <a:ext cx="203"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207</a:t>
              </a:r>
              <a:endParaRPr sz="1800" b="0" i="0" u="none" strike="noStrike" cap="none">
                <a:solidFill>
                  <a:schemeClr val="dk1"/>
                </a:solidFill>
                <a:latin typeface="Arial"/>
                <a:ea typeface="Arial"/>
                <a:cs typeface="Arial"/>
                <a:sym typeface="Arial"/>
              </a:endParaRPr>
            </a:p>
          </p:txBody>
        </p:sp>
        <p:sp>
          <p:nvSpPr>
            <p:cNvPr id="467" name="Google Shape;467;p12"/>
            <p:cNvSpPr/>
            <p:nvPr/>
          </p:nvSpPr>
          <p:spPr>
            <a:xfrm>
              <a:off x="4484" y="3941"/>
              <a:ext cx="203"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163</a:t>
              </a:r>
              <a:endParaRPr sz="1800" b="0" i="0" u="none" strike="noStrike" cap="none">
                <a:solidFill>
                  <a:schemeClr val="dk1"/>
                </a:solidFill>
                <a:latin typeface="Arial"/>
                <a:ea typeface="Arial"/>
                <a:cs typeface="Arial"/>
                <a:sym typeface="Arial"/>
              </a:endParaRPr>
            </a:p>
          </p:txBody>
        </p:sp>
        <p:sp>
          <p:nvSpPr>
            <p:cNvPr id="468" name="Google Shape;468;p12"/>
            <p:cNvSpPr/>
            <p:nvPr/>
          </p:nvSpPr>
          <p:spPr>
            <a:xfrm>
              <a:off x="4484" y="4078"/>
              <a:ext cx="203"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148</a:t>
              </a:r>
              <a:endParaRPr sz="1800" b="0" i="0" u="none" strike="noStrike" cap="none">
                <a:solidFill>
                  <a:schemeClr val="dk1"/>
                </a:solidFill>
                <a:latin typeface="Arial"/>
                <a:ea typeface="Arial"/>
                <a:cs typeface="Arial"/>
                <a:sym typeface="Arial"/>
              </a:endParaRPr>
            </a:p>
          </p:txBody>
        </p:sp>
        <p:sp>
          <p:nvSpPr>
            <p:cNvPr id="469" name="Google Shape;469;p12"/>
            <p:cNvSpPr/>
            <p:nvPr/>
          </p:nvSpPr>
          <p:spPr>
            <a:xfrm>
              <a:off x="5380" y="3941"/>
              <a:ext cx="135"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85</a:t>
              </a:r>
              <a:endParaRPr sz="1800" b="0" i="0" u="none" strike="noStrike" cap="none">
                <a:solidFill>
                  <a:schemeClr val="dk1"/>
                </a:solidFill>
                <a:latin typeface="Arial"/>
                <a:ea typeface="Arial"/>
                <a:cs typeface="Arial"/>
                <a:sym typeface="Arial"/>
              </a:endParaRPr>
            </a:p>
          </p:txBody>
        </p:sp>
        <p:sp>
          <p:nvSpPr>
            <p:cNvPr id="470" name="Google Shape;470;p12"/>
            <p:cNvSpPr/>
            <p:nvPr/>
          </p:nvSpPr>
          <p:spPr>
            <a:xfrm>
              <a:off x="5380" y="4078"/>
              <a:ext cx="135"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73</a:t>
              </a:r>
              <a:endParaRPr sz="1800" b="0" i="0" u="none" strike="noStrike" cap="none">
                <a:solidFill>
                  <a:schemeClr val="dk1"/>
                </a:solidFill>
                <a:latin typeface="Arial"/>
                <a:ea typeface="Arial"/>
                <a:cs typeface="Arial"/>
                <a:sym typeface="Arial"/>
              </a:endParaRPr>
            </a:p>
          </p:txBody>
        </p:sp>
        <p:sp>
          <p:nvSpPr>
            <p:cNvPr id="471" name="Google Shape;471;p12"/>
            <p:cNvSpPr/>
            <p:nvPr/>
          </p:nvSpPr>
          <p:spPr>
            <a:xfrm>
              <a:off x="6246" y="3941"/>
              <a:ext cx="135"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44</a:t>
              </a:r>
              <a:endParaRPr sz="1800" b="0" i="0" u="none" strike="noStrike" cap="none">
                <a:solidFill>
                  <a:schemeClr val="dk1"/>
                </a:solidFill>
                <a:latin typeface="Arial"/>
                <a:ea typeface="Arial"/>
                <a:cs typeface="Arial"/>
                <a:sym typeface="Arial"/>
              </a:endParaRPr>
            </a:p>
          </p:txBody>
        </p:sp>
        <p:sp>
          <p:nvSpPr>
            <p:cNvPr id="472" name="Google Shape;472;p12"/>
            <p:cNvSpPr/>
            <p:nvPr/>
          </p:nvSpPr>
          <p:spPr>
            <a:xfrm>
              <a:off x="6246" y="4078"/>
              <a:ext cx="135" cy="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34</a:t>
              </a:r>
              <a:endParaRPr sz="1800" b="0" i="0" u="none" strike="noStrike" cap="none">
                <a:solidFill>
                  <a:schemeClr val="dk1"/>
                </a:solidFill>
                <a:latin typeface="Arial"/>
                <a:ea typeface="Arial"/>
                <a:cs typeface="Arial"/>
                <a:sym typeface="Arial"/>
              </a:endParaRPr>
            </a:p>
          </p:txBody>
        </p:sp>
        <p:sp>
          <p:nvSpPr>
            <p:cNvPr id="473" name="Google Shape;473;p12"/>
            <p:cNvSpPr/>
            <p:nvPr/>
          </p:nvSpPr>
          <p:spPr>
            <a:xfrm>
              <a:off x="4424" y="1772"/>
              <a:ext cx="251"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29.7</a:t>
              </a:r>
              <a:endParaRPr sz="1800" b="0" i="0" u="none" strike="noStrike" cap="none">
                <a:solidFill>
                  <a:schemeClr val="dk1"/>
                </a:solidFill>
                <a:latin typeface="Arial"/>
                <a:ea typeface="Arial"/>
                <a:cs typeface="Arial"/>
                <a:sym typeface="Arial"/>
              </a:endParaRPr>
            </a:p>
          </p:txBody>
        </p:sp>
        <p:sp>
          <p:nvSpPr>
            <p:cNvPr id="474" name="Google Shape;474;p12"/>
            <p:cNvSpPr/>
            <p:nvPr/>
          </p:nvSpPr>
          <p:spPr>
            <a:xfrm>
              <a:off x="6166" y="1264"/>
              <a:ext cx="251"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42.4</a:t>
              </a:r>
              <a:endParaRPr sz="1800" b="0" i="0" u="none" strike="noStrike" cap="none">
                <a:solidFill>
                  <a:schemeClr val="dk1"/>
                </a:solidFill>
                <a:latin typeface="Arial"/>
                <a:ea typeface="Arial"/>
                <a:cs typeface="Arial"/>
                <a:sym typeface="Arial"/>
              </a:endParaRPr>
            </a:p>
          </p:txBody>
        </p:sp>
        <p:sp>
          <p:nvSpPr>
            <p:cNvPr id="475" name="Google Shape;475;p12"/>
            <p:cNvSpPr/>
            <p:nvPr/>
          </p:nvSpPr>
          <p:spPr>
            <a:xfrm>
              <a:off x="3245" y="1165"/>
              <a:ext cx="394"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Aspirin</a:t>
              </a:r>
              <a:endParaRPr sz="1800" b="0" i="0" u="none" strike="noStrike" cap="none">
                <a:solidFill>
                  <a:schemeClr val="dk1"/>
                </a:solidFill>
                <a:latin typeface="Arial"/>
                <a:ea typeface="Arial"/>
                <a:cs typeface="Arial"/>
                <a:sym typeface="Arial"/>
              </a:endParaRPr>
            </a:p>
          </p:txBody>
        </p:sp>
        <p:cxnSp>
          <p:nvCxnSpPr>
            <p:cNvPr id="476" name="Google Shape;476;p12"/>
            <p:cNvCxnSpPr/>
            <p:nvPr/>
          </p:nvCxnSpPr>
          <p:spPr>
            <a:xfrm>
              <a:off x="2985" y="1233"/>
              <a:ext cx="166" cy="0"/>
            </a:xfrm>
            <a:prstGeom prst="straightConnector1">
              <a:avLst/>
            </a:prstGeom>
            <a:noFill/>
            <a:ln w="25400" cap="flat" cmpd="sng">
              <a:solidFill>
                <a:srgbClr val="FFA040"/>
              </a:solidFill>
              <a:prstDash val="solid"/>
              <a:miter lim="800000"/>
              <a:headEnd type="none" w="med" len="med"/>
              <a:tailEnd type="none" w="med" len="med"/>
            </a:ln>
          </p:spPr>
        </p:cxnSp>
        <p:sp>
          <p:nvSpPr>
            <p:cNvPr id="477" name="Google Shape;477;p12"/>
            <p:cNvSpPr/>
            <p:nvPr/>
          </p:nvSpPr>
          <p:spPr>
            <a:xfrm>
              <a:off x="3245" y="1337"/>
              <a:ext cx="466" cy="1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Placebo</a:t>
              </a:r>
              <a:endParaRPr sz="1800" b="0" i="0" u="none" strike="noStrike" cap="none">
                <a:solidFill>
                  <a:schemeClr val="dk1"/>
                </a:solidFill>
                <a:latin typeface="Arial"/>
                <a:ea typeface="Arial"/>
                <a:cs typeface="Arial"/>
                <a:sym typeface="Arial"/>
              </a:endParaRPr>
            </a:p>
          </p:txBody>
        </p:sp>
        <p:cxnSp>
          <p:nvCxnSpPr>
            <p:cNvPr id="478" name="Google Shape;478;p12"/>
            <p:cNvCxnSpPr/>
            <p:nvPr/>
          </p:nvCxnSpPr>
          <p:spPr>
            <a:xfrm>
              <a:off x="2985" y="1404"/>
              <a:ext cx="166" cy="0"/>
            </a:xfrm>
            <a:prstGeom prst="straightConnector1">
              <a:avLst/>
            </a:prstGeom>
            <a:noFill/>
            <a:ln w="25400" cap="flat" cmpd="sng">
              <a:solidFill>
                <a:srgbClr val="034E61"/>
              </a:solidFill>
              <a:prstDash val="solid"/>
              <a:miter lim="800000"/>
              <a:headEnd type="none" w="med" len="med"/>
              <a:tailEnd type="none" w="med" len="med"/>
            </a:ln>
          </p:spPr>
        </p:cxnSp>
      </p:grpSp>
      <p:sp>
        <p:nvSpPr>
          <p:cNvPr id="479" name="Google Shape;479;p12"/>
          <p:cNvSpPr/>
          <p:nvPr/>
        </p:nvSpPr>
        <p:spPr>
          <a:xfrm>
            <a:off x="4102240" y="3175000"/>
            <a:ext cx="5348288" cy="2173287"/>
          </a:xfrm>
          <a:custGeom>
            <a:avLst/>
            <a:gdLst/>
            <a:ahLst/>
            <a:cxnLst/>
            <a:rect l="l" t="t" r="r" b="b"/>
            <a:pathLst>
              <a:path w="3369" h="1369" extrusionOk="0">
                <a:moveTo>
                  <a:pt x="0" y="1369"/>
                </a:moveTo>
                <a:lnTo>
                  <a:pt x="0" y="1369"/>
                </a:lnTo>
                <a:lnTo>
                  <a:pt x="0" y="1369"/>
                </a:lnTo>
                <a:lnTo>
                  <a:pt x="0" y="1369"/>
                </a:lnTo>
                <a:lnTo>
                  <a:pt x="6" y="1369"/>
                </a:lnTo>
                <a:lnTo>
                  <a:pt x="6" y="1355"/>
                </a:lnTo>
                <a:lnTo>
                  <a:pt x="10" y="1355"/>
                </a:lnTo>
                <a:lnTo>
                  <a:pt x="15" y="1355"/>
                </a:lnTo>
                <a:lnTo>
                  <a:pt x="15" y="1324"/>
                </a:lnTo>
                <a:lnTo>
                  <a:pt x="15" y="1324"/>
                </a:lnTo>
                <a:lnTo>
                  <a:pt x="19" y="1324"/>
                </a:lnTo>
                <a:lnTo>
                  <a:pt x="19" y="1308"/>
                </a:lnTo>
                <a:lnTo>
                  <a:pt x="19" y="1308"/>
                </a:lnTo>
                <a:lnTo>
                  <a:pt x="24" y="1308"/>
                </a:lnTo>
                <a:lnTo>
                  <a:pt x="24" y="1292"/>
                </a:lnTo>
                <a:lnTo>
                  <a:pt x="24" y="1292"/>
                </a:lnTo>
                <a:lnTo>
                  <a:pt x="33" y="1292"/>
                </a:lnTo>
                <a:lnTo>
                  <a:pt x="33" y="1261"/>
                </a:lnTo>
                <a:lnTo>
                  <a:pt x="33" y="1261"/>
                </a:lnTo>
                <a:lnTo>
                  <a:pt x="38" y="1261"/>
                </a:lnTo>
                <a:lnTo>
                  <a:pt x="38" y="1246"/>
                </a:lnTo>
                <a:lnTo>
                  <a:pt x="38" y="1246"/>
                </a:lnTo>
                <a:lnTo>
                  <a:pt x="42" y="1246"/>
                </a:lnTo>
                <a:lnTo>
                  <a:pt x="42" y="1230"/>
                </a:lnTo>
                <a:lnTo>
                  <a:pt x="42" y="1230"/>
                </a:lnTo>
                <a:lnTo>
                  <a:pt x="52" y="1230"/>
                </a:lnTo>
                <a:lnTo>
                  <a:pt x="52" y="1214"/>
                </a:lnTo>
                <a:lnTo>
                  <a:pt x="52" y="1214"/>
                </a:lnTo>
                <a:lnTo>
                  <a:pt x="62" y="1214"/>
                </a:lnTo>
                <a:lnTo>
                  <a:pt x="62" y="1199"/>
                </a:lnTo>
                <a:lnTo>
                  <a:pt x="62" y="1199"/>
                </a:lnTo>
                <a:lnTo>
                  <a:pt x="65" y="1199"/>
                </a:lnTo>
                <a:lnTo>
                  <a:pt x="65" y="1183"/>
                </a:lnTo>
                <a:lnTo>
                  <a:pt x="65" y="1183"/>
                </a:lnTo>
                <a:lnTo>
                  <a:pt x="80" y="1183"/>
                </a:lnTo>
                <a:lnTo>
                  <a:pt x="80" y="1183"/>
                </a:lnTo>
                <a:lnTo>
                  <a:pt x="80" y="1183"/>
                </a:lnTo>
                <a:lnTo>
                  <a:pt x="85" y="1183"/>
                </a:lnTo>
                <a:lnTo>
                  <a:pt x="85" y="1168"/>
                </a:lnTo>
                <a:lnTo>
                  <a:pt x="85" y="1168"/>
                </a:lnTo>
                <a:lnTo>
                  <a:pt x="94" y="1168"/>
                </a:lnTo>
                <a:lnTo>
                  <a:pt x="94" y="1136"/>
                </a:lnTo>
                <a:lnTo>
                  <a:pt x="94" y="1136"/>
                </a:lnTo>
                <a:lnTo>
                  <a:pt x="99" y="1136"/>
                </a:lnTo>
                <a:lnTo>
                  <a:pt x="99" y="1119"/>
                </a:lnTo>
                <a:lnTo>
                  <a:pt x="99" y="1119"/>
                </a:lnTo>
                <a:lnTo>
                  <a:pt x="117" y="1119"/>
                </a:lnTo>
                <a:lnTo>
                  <a:pt x="117" y="1088"/>
                </a:lnTo>
                <a:lnTo>
                  <a:pt x="117" y="1088"/>
                </a:lnTo>
                <a:lnTo>
                  <a:pt x="146" y="1088"/>
                </a:lnTo>
                <a:lnTo>
                  <a:pt x="146" y="1088"/>
                </a:lnTo>
                <a:lnTo>
                  <a:pt x="146" y="1088"/>
                </a:lnTo>
                <a:lnTo>
                  <a:pt x="155" y="1088"/>
                </a:lnTo>
                <a:lnTo>
                  <a:pt x="155" y="1073"/>
                </a:lnTo>
                <a:lnTo>
                  <a:pt x="160" y="1073"/>
                </a:lnTo>
                <a:lnTo>
                  <a:pt x="179" y="1073"/>
                </a:lnTo>
                <a:lnTo>
                  <a:pt x="179" y="1056"/>
                </a:lnTo>
                <a:lnTo>
                  <a:pt x="179" y="1056"/>
                </a:lnTo>
                <a:lnTo>
                  <a:pt x="198" y="1056"/>
                </a:lnTo>
                <a:lnTo>
                  <a:pt x="198" y="1056"/>
                </a:lnTo>
                <a:lnTo>
                  <a:pt x="198" y="1056"/>
                </a:lnTo>
                <a:lnTo>
                  <a:pt x="202" y="1056"/>
                </a:lnTo>
                <a:lnTo>
                  <a:pt x="202" y="1056"/>
                </a:lnTo>
                <a:lnTo>
                  <a:pt x="202" y="1056"/>
                </a:lnTo>
                <a:lnTo>
                  <a:pt x="234" y="1056"/>
                </a:lnTo>
                <a:lnTo>
                  <a:pt x="234" y="1040"/>
                </a:lnTo>
                <a:lnTo>
                  <a:pt x="234" y="1040"/>
                </a:lnTo>
                <a:lnTo>
                  <a:pt x="240" y="1040"/>
                </a:lnTo>
                <a:lnTo>
                  <a:pt x="240" y="1008"/>
                </a:lnTo>
                <a:lnTo>
                  <a:pt x="240" y="1008"/>
                </a:lnTo>
                <a:lnTo>
                  <a:pt x="263" y="1008"/>
                </a:lnTo>
                <a:lnTo>
                  <a:pt x="263" y="1008"/>
                </a:lnTo>
                <a:lnTo>
                  <a:pt x="263" y="1008"/>
                </a:lnTo>
                <a:lnTo>
                  <a:pt x="286" y="1008"/>
                </a:lnTo>
                <a:lnTo>
                  <a:pt x="286" y="975"/>
                </a:lnTo>
                <a:lnTo>
                  <a:pt x="292" y="975"/>
                </a:lnTo>
                <a:lnTo>
                  <a:pt x="296" y="975"/>
                </a:lnTo>
                <a:lnTo>
                  <a:pt x="296" y="958"/>
                </a:lnTo>
                <a:lnTo>
                  <a:pt x="296" y="958"/>
                </a:lnTo>
                <a:lnTo>
                  <a:pt x="329" y="958"/>
                </a:lnTo>
                <a:lnTo>
                  <a:pt x="329" y="943"/>
                </a:lnTo>
                <a:lnTo>
                  <a:pt x="329" y="943"/>
                </a:lnTo>
                <a:lnTo>
                  <a:pt x="348" y="943"/>
                </a:lnTo>
                <a:lnTo>
                  <a:pt x="348" y="926"/>
                </a:lnTo>
                <a:lnTo>
                  <a:pt x="348" y="926"/>
                </a:lnTo>
                <a:lnTo>
                  <a:pt x="357" y="926"/>
                </a:lnTo>
                <a:lnTo>
                  <a:pt x="357" y="926"/>
                </a:lnTo>
                <a:lnTo>
                  <a:pt x="357" y="926"/>
                </a:lnTo>
                <a:lnTo>
                  <a:pt x="366" y="926"/>
                </a:lnTo>
                <a:lnTo>
                  <a:pt x="366" y="926"/>
                </a:lnTo>
                <a:lnTo>
                  <a:pt x="371" y="926"/>
                </a:lnTo>
                <a:lnTo>
                  <a:pt x="418" y="926"/>
                </a:lnTo>
                <a:lnTo>
                  <a:pt x="418" y="909"/>
                </a:lnTo>
                <a:lnTo>
                  <a:pt x="418" y="909"/>
                </a:lnTo>
                <a:lnTo>
                  <a:pt x="423" y="909"/>
                </a:lnTo>
                <a:lnTo>
                  <a:pt x="423" y="909"/>
                </a:lnTo>
                <a:lnTo>
                  <a:pt x="423" y="909"/>
                </a:lnTo>
                <a:lnTo>
                  <a:pt x="437" y="909"/>
                </a:lnTo>
                <a:lnTo>
                  <a:pt x="437" y="893"/>
                </a:lnTo>
                <a:lnTo>
                  <a:pt x="437" y="893"/>
                </a:lnTo>
                <a:lnTo>
                  <a:pt x="441" y="893"/>
                </a:lnTo>
                <a:lnTo>
                  <a:pt x="441" y="876"/>
                </a:lnTo>
                <a:lnTo>
                  <a:pt x="441" y="876"/>
                </a:lnTo>
                <a:lnTo>
                  <a:pt x="446" y="876"/>
                </a:lnTo>
                <a:lnTo>
                  <a:pt x="446" y="859"/>
                </a:lnTo>
                <a:lnTo>
                  <a:pt x="446" y="859"/>
                </a:lnTo>
                <a:lnTo>
                  <a:pt x="450" y="859"/>
                </a:lnTo>
                <a:lnTo>
                  <a:pt x="450" y="859"/>
                </a:lnTo>
                <a:lnTo>
                  <a:pt x="455" y="859"/>
                </a:lnTo>
                <a:lnTo>
                  <a:pt x="461" y="859"/>
                </a:lnTo>
                <a:lnTo>
                  <a:pt x="461" y="842"/>
                </a:lnTo>
                <a:lnTo>
                  <a:pt x="465" y="842"/>
                </a:lnTo>
                <a:lnTo>
                  <a:pt x="470" y="842"/>
                </a:lnTo>
                <a:lnTo>
                  <a:pt x="470" y="842"/>
                </a:lnTo>
                <a:lnTo>
                  <a:pt x="470" y="842"/>
                </a:lnTo>
                <a:lnTo>
                  <a:pt x="474" y="842"/>
                </a:lnTo>
                <a:lnTo>
                  <a:pt x="474" y="826"/>
                </a:lnTo>
                <a:lnTo>
                  <a:pt x="474" y="826"/>
                </a:lnTo>
                <a:lnTo>
                  <a:pt x="493" y="826"/>
                </a:lnTo>
                <a:lnTo>
                  <a:pt x="493" y="826"/>
                </a:lnTo>
                <a:lnTo>
                  <a:pt x="493" y="826"/>
                </a:lnTo>
                <a:lnTo>
                  <a:pt x="526" y="826"/>
                </a:lnTo>
                <a:lnTo>
                  <a:pt x="526" y="826"/>
                </a:lnTo>
                <a:lnTo>
                  <a:pt x="526" y="826"/>
                </a:lnTo>
                <a:lnTo>
                  <a:pt x="558" y="826"/>
                </a:lnTo>
                <a:lnTo>
                  <a:pt x="558" y="826"/>
                </a:lnTo>
                <a:lnTo>
                  <a:pt x="558" y="826"/>
                </a:lnTo>
                <a:lnTo>
                  <a:pt x="569" y="826"/>
                </a:lnTo>
                <a:lnTo>
                  <a:pt x="569" y="826"/>
                </a:lnTo>
                <a:lnTo>
                  <a:pt x="569" y="826"/>
                </a:lnTo>
                <a:lnTo>
                  <a:pt x="596" y="826"/>
                </a:lnTo>
                <a:lnTo>
                  <a:pt x="596" y="826"/>
                </a:lnTo>
                <a:lnTo>
                  <a:pt x="596" y="826"/>
                </a:lnTo>
                <a:lnTo>
                  <a:pt x="625" y="826"/>
                </a:lnTo>
                <a:lnTo>
                  <a:pt x="625" y="809"/>
                </a:lnTo>
                <a:lnTo>
                  <a:pt x="628" y="809"/>
                </a:lnTo>
                <a:lnTo>
                  <a:pt x="639" y="809"/>
                </a:lnTo>
                <a:lnTo>
                  <a:pt x="639" y="790"/>
                </a:lnTo>
                <a:lnTo>
                  <a:pt x="639" y="790"/>
                </a:lnTo>
                <a:lnTo>
                  <a:pt x="657" y="790"/>
                </a:lnTo>
                <a:lnTo>
                  <a:pt x="657" y="790"/>
                </a:lnTo>
                <a:lnTo>
                  <a:pt x="657" y="790"/>
                </a:lnTo>
                <a:lnTo>
                  <a:pt x="671" y="790"/>
                </a:lnTo>
                <a:lnTo>
                  <a:pt x="671" y="790"/>
                </a:lnTo>
                <a:lnTo>
                  <a:pt x="671" y="790"/>
                </a:lnTo>
                <a:lnTo>
                  <a:pt x="704" y="790"/>
                </a:lnTo>
                <a:lnTo>
                  <a:pt x="704" y="790"/>
                </a:lnTo>
                <a:lnTo>
                  <a:pt x="704" y="790"/>
                </a:lnTo>
                <a:lnTo>
                  <a:pt x="751" y="790"/>
                </a:lnTo>
                <a:lnTo>
                  <a:pt x="751" y="774"/>
                </a:lnTo>
                <a:lnTo>
                  <a:pt x="751" y="774"/>
                </a:lnTo>
                <a:lnTo>
                  <a:pt x="756" y="774"/>
                </a:lnTo>
                <a:lnTo>
                  <a:pt x="756" y="774"/>
                </a:lnTo>
                <a:lnTo>
                  <a:pt x="756" y="774"/>
                </a:lnTo>
                <a:lnTo>
                  <a:pt x="770" y="774"/>
                </a:lnTo>
                <a:lnTo>
                  <a:pt x="770" y="755"/>
                </a:lnTo>
                <a:lnTo>
                  <a:pt x="770" y="755"/>
                </a:lnTo>
                <a:lnTo>
                  <a:pt x="812" y="755"/>
                </a:lnTo>
                <a:lnTo>
                  <a:pt x="812" y="738"/>
                </a:lnTo>
                <a:lnTo>
                  <a:pt x="812" y="738"/>
                </a:lnTo>
                <a:lnTo>
                  <a:pt x="835" y="738"/>
                </a:lnTo>
                <a:lnTo>
                  <a:pt x="835" y="738"/>
                </a:lnTo>
                <a:lnTo>
                  <a:pt x="835" y="738"/>
                </a:lnTo>
                <a:lnTo>
                  <a:pt x="882" y="738"/>
                </a:lnTo>
                <a:lnTo>
                  <a:pt x="882" y="702"/>
                </a:lnTo>
                <a:lnTo>
                  <a:pt x="882" y="702"/>
                </a:lnTo>
                <a:lnTo>
                  <a:pt x="925" y="702"/>
                </a:lnTo>
                <a:lnTo>
                  <a:pt x="925" y="684"/>
                </a:lnTo>
                <a:lnTo>
                  <a:pt x="925" y="684"/>
                </a:lnTo>
                <a:lnTo>
                  <a:pt x="934" y="684"/>
                </a:lnTo>
                <a:lnTo>
                  <a:pt x="934" y="684"/>
                </a:lnTo>
                <a:lnTo>
                  <a:pt x="934" y="684"/>
                </a:lnTo>
                <a:lnTo>
                  <a:pt x="963" y="684"/>
                </a:lnTo>
                <a:lnTo>
                  <a:pt x="963" y="684"/>
                </a:lnTo>
                <a:lnTo>
                  <a:pt x="963" y="684"/>
                </a:lnTo>
                <a:lnTo>
                  <a:pt x="972" y="684"/>
                </a:lnTo>
                <a:lnTo>
                  <a:pt x="972" y="684"/>
                </a:lnTo>
                <a:lnTo>
                  <a:pt x="972" y="684"/>
                </a:lnTo>
                <a:lnTo>
                  <a:pt x="1000" y="684"/>
                </a:lnTo>
                <a:lnTo>
                  <a:pt x="1000" y="684"/>
                </a:lnTo>
                <a:lnTo>
                  <a:pt x="1000" y="684"/>
                </a:lnTo>
                <a:lnTo>
                  <a:pt x="1018" y="684"/>
                </a:lnTo>
                <a:lnTo>
                  <a:pt x="1018" y="684"/>
                </a:lnTo>
                <a:lnTo>
                  <a:pt x="1018" y="684"/>
                </a:lnTo>
                <a:lnTo>
                  <a:pt x="1028" y="684"/>
                </a:lnTo>
                <a:lnTo>
                  <a:pt x="1028" y="666"/>
                </a:lnTo>
                <a:lnTo>
                  <a:pt x="1028" y="666"/>
                </a:lnTo>
                <a:lnTo>
                  <a:pt x="1033" y="666"/>
                </a:lnTo>
                <a:lnTo>
                  <a:pt x="1033" y="647"/>
                </a:lnTo>
                <a:lnTo>
                  <a:pt x="1033" y="647"/>
                </a:lnTo>
                <a:lnTo>
                  <a:pt x="1089" y="647"/>
                </a:lnTo>
                <a:lnTo>
                  <a:pt x="1089" y="647"/>
                </a:lnTo>
                <a:lnTo>
                  <a:pt x="1089" y="647"/>
                </a:lnTo>
                <a:lnTo>
                  <a:pt x="1121" y="647"/>
                </a:lnTo>
                <a:lnTo>
                  <a:pt x="1121" y="629"/>
                </a:lnTo>
                <a:lnTo>
                  <a:pt x="1121" y="629"/>
                </a:lnTo>
                <a:lnTo>
                  <a:pt x="1141" y="629"/>
                </a:lnTo>
                <a:lnTo>
                  <a:pt x="1141" y="610"/>
                </a:lnTo>
                <a:lnTo>
                  <a:pt x="1141" y="610"/>
                </a:lnTo>
                <a:lnTo>
                  <a:pt x="1159" y="610"/>
                </a:lnTo>
                <a:lnTo>
                  <a:pt x="1159" y="610"/>
                </a:lnTo>
                <a:lnTo>
                  <a:pt x="1159" y="610"/>
                </a:lnTo>
                <a:lnTo>
                  <a:pt x="1211" y="610"/>
                </a:lnTo>
                <a:lnTo>
                  <a:pt x="1211" y="610"/>
                </a:lnTo>
                <a:lnTo>
                  <a:pt x="1211" y="610"/>
                </a:lnTo>
                <a:lnTo>
                  <a:pt x="1216" y="610"/>
                </a:lnTo>
                <a:lnTo>
                  <a:pt x="1216" y="610"/>
                </a:lnTo>
                <a:lnTo>
                  <a:pt x="1216" y="610"/>
                </a:lnTo>
                <a:lnTo>
                  <a:pt x="1220" y="610"/>
                </a:lnTo>
                <a:lnTo>
                  <a:pt x="1220" y="592"/>
                </a:lnTo>
                <a:lnTo>
                  <a:pt x="1220" y="592"/>
                </a:lnTo>
                <a:lnTo>
                  <a:pt x="1243" y="592"/>
                </a:lnTo>
                <a:lnTo>
                  <a:pt x="1243" y="572"/>
                </a:lnTo>
                <a:lnTo>
                  <a:pt x="1243" y="572"/>
                </a:lnTo>
                <a:lnTo>
                  <a:pt x="1276" y="572"/>
                </a:lnTo>
                <a:lnTo>
                  <a:pt x="1276" y="554"/>
                </a:lnTo>
                <a:lnTo>
                  <a:pt x="1276" y="554"/>
                </a:lnTo>
                <a:lnTo>
                  <a:pt x="1337" y="554"/>
                </a:lnTo>
                <a:lnTo>
                  <a:pt x="1337" y="516"/>
                </a:lnTo>
                <a:lnTo>
                  <a:pt x="1337" y="516"/>
                </a:lnTo>
                <a:lnTo>
                  <a:pt x="1342" y="516"/>
                </a:lnTo>
                <a:lnTo>
                  <a:pt x="1342" y="497"/>
                </a:lnTo>
                <a:lnTo>
                  <a:pt x="1342" y="497"/>
                </a:lnTo>
                <a:lnTo>
                  <a:pt x="1351" y="497"/>
                </a:lnTo>
                <a:lnTo>
                  <a:pt x="1351" y="477"/>
                </a:lnTo>
                <a:lnTo>
                  <a:pt x="1351" y="477"/>
                </a:lnTo>
                <a:lnTo>
                  <a:pt x="1394" y="477"/>
                </a:lnTo>
                <a:lnTo>
                  <a:pt x="1394" y="477"/>
                </a:lnTo>
                <a:lnTo>
                  <a:pt x="1398" y="477"/>
                </a:lnTo>
                <a:lnTo>
                  <a:pt x="1407" y="477"/>
                </a:lnTo>
                <a:lnTo>
                  <a:pt x="1407" y="459"/>
                </a:lnTo>
                <a:lnTo>
                  <a:pt x="1407" y="459"/>
                </a:lnTo>
                <a:lnTo>
                  <a:pt x="1427" y="459"/>
                </a:lnTo>
                <a:lnTo>
                  <a:pt x="1427" y="439"/>
                </a:lnTo>
                <a:lnTo>
                  <a:pt x="1427" y="439"/>
                </a:lnTo>
                <a:lnTo>
                  <a:pt x="1431" y="439"/>
                </a:lnTo>
                <a:lnTo>
                  <a:pt x="1431" y="420"/>
                </a:lnTo>
                <a:lnTo>
                  <a:pt x="1431" y="420"/>
                </a:lnTo>
                <a:lnTo>
                  <a:pt x="1445" y="420"/>
                </a:lnTo>
                <a:lnTo>
                  <a:pt x="1445" y="420"/>
                </a:lnTo>
                <a:lnTo>
                  <a:pt x="1445" y="420"/>
                </a:lnTo>
                <a:lnTo>
                  <a:pt x="1455" y="420"/>
                </a:lnTo>
                <a:lnTo>
                  <a:pt x="1455" y="420"/>
                </a:lnTo>
                <a:lnTo>
                  <a:pt x="1455" y="420"/>
                </a:lnTo>
                <a:lnTo>
                  <a:pt x="1474" y="420"/>
                </a:lnTo>
                <a:lnTo>
                  <a:pt x="1474" y="400"/>
                </a:lnTo>
                <a:lnTo>
                  <a:pt x="1474" y="400"/>
                </a:lnTo>
                <a:lnTo>
                  <a:pt x="1506" y="400"/>
                </a:lnTo>
                <a:lnTo>
                  <a:pt x="1506" y="400"/>
                </a:lnTo>
                <a:lnTo>
                  <a:pt x="1506" y="400"/>
                </a:lnTo>
                <a:lnTo>
                  <a:pt x="1511" y="400"/>
                </a:lnTo>
                <a:lnTo>
                  <a:pt x="1511" y="400"/>
                </a:lnTo>
                <a:lnTo>
                  <a:pt x="1515" y="400"/>
                </a:lnTo>
                <a:lnTo>
                  <a:pt x="1526" y="400"/>
                </a:lnTo>
                <a:lnTo>
                  <a:pt x="1526" y="400"/>
                </a:lnTo>
                <a:lnTo>
                  <a:pt x="1526" y="400"/>
                </a:lnTo>
                <a:lnTo>
                  <a:pt x="1529" y="400"/>
                </a:lnTo>
                <a:lnTo>
                  <a:pt x="1529" y="400"/>
                </a:lnTo>
                <a:lnTo>
                  <a:pt x="1529" y="400"/>
                </a:lnTo>
                <a:lnTo>
                  <a:pt x="1535" y="400"/>
                </a:lnTo>
                <a:lnTo>
                  <a:pt x="1535" y="381"/>
                </a:lnTo>
                <a:lnTo>
                  <a:pt x="1535" y="381"/>
                </a:lnTo>
                <a:lnTo>
                  <a:pt x="1544" y="381"/>
                </a:lnTo>
                <a:lnTo>
                  <a:pt x="1544" y="381"/>
                </a:lnTo>
                <a:lnTo>
                  <a:pt x="1544" y="381"/>
                </a:lnTo>
                <a:lnTo>
                  <a:pt x="1553" y="381"/>
                </a:lnTo>
                <a:lnTo>
                  <a:pt x="1553" y="381"/>
                </a:lnTo>
                <a:lnTo>
                  <a:pt x="1553" y="381"/>
                </a:lnTo>
                <a:lnTo>
                  <a:pt x="1558" y="381"/>
                </a:lnTo>
                <a:lnTo>
                  <a:pt x="1558" y="381"/>
                </a:lnTo>
                <a:lnTo>
                  <a:pt x="1558" y="381"/>
                </a:lnTo>
                <a:lnTo>
                  <a:pt x="1572" y="381"/>
                </a:lnTo>
                <a:lnTo>
                  <a:pt x="1572" y="381"/>
                </a:lnTo>
                <a:lnTo>
                  <a:pt x="1572" y="381"/>
                </a:lnTo>
                <a:lnTo>
                  <a:pt x="1576" y="381"/>
                </a:lnTo>
                <a:lnTo>
                  <a:pt x="1576" y="381"/>
                </a:lnTo>
                <a:lnTo>
                  <a:pt x="1576" y="381"/>
                </a:lnTo>
                <a:lnTo>
                  <a:pt x="1587" y="381"/>
                </a:lnTo>
                <a:lnTo>
                  <a:pt x="1587" y="381"/>
                </a:lnTo>
                <a:lnTo>
                  <a:pt x="1587" y="381"/>
                </a:lnTo>
                <a:lnTo>
                  <a:pt x="1591" y="381"/>
                </a:lnTo>
                <a:lnTo>
                  <a:pt x="1591" y="381"/>
                </a:lnTo>
                <a:lnTo>
                  <a:pt x="1591" y="381"/>
                </a:lnTo>
                <a:lnTo>
                  <a:pt x="1619" y="381"/>
                </a:lnTo>
                <a:lnTo>
                  <a:pt x="1619" y="360"/>
                </a:lnTo>
                <a:lnTo>
                  <a:pt x="1619" y="360"/>
                </a:lnTo>
                <a:lnTo>
                  <a:pt x="1633" y="360"/>
                </a:lnTo>
                <a:lnTo>
                  <a:pt x="1633" y="338"/>
                </a:lnTo>
                <a:lnTo>
                  <a:pt x="1633" y="338"/>
                </a:lnTo>
                <a:lnTo>
                  <a:pt x="1637" y="338"/>
                </a:lnTo>
                <a:lnTo>
                  <a:pt x="1637" y="338"/>
                </a:lnTo>
                <a:lnTo>
                  <a:pt x="1643" y="338"/>
                </a:lnTo>
                <a:lnTo>
                  <a:pt x="1646" y="338"/>
                </a:lnTo>
                <a:lnTo>
                  <a:pt x="1646" y="316"/>
                </a:lnTo>
                <a:lnTo>
                  <a:pt x="1646" y="316"/>
                </a:lnTo>
                <a:lnTo>
                  <a:pt x="1652" y="316"/>
                </a:lnTo>
                <a:lnTo>
                  <a:pt x="1652" y="316"/>
                </a:lnTo>
                <a:lnTo>
                  <a:pt x="1652" y="316"/>
                </a:lnTo>
                <a:lnTo>
                  <a:pt x="1671" y="316"/>
                </a:lnTo>
                <a:lnTo>
                  <a:pt x="1671" y="316"/>
                </a:lnTo>
                <a:lnTo>
                  <a:pt x="1671" y="316"/>
                </a:lnTo>
                <a:lnTo>
                  <a:pt x="1680" y="316"/>
                </a:lnTo>
                <a:lnTo>
                  <a:pt x="1680" y="316"/>
                </a:lnTo>
                <a:lnTo>
                  <a:pt x="1680" y="316"/>
                </a:lnTo>
                <a:lnTo>
                  <a:pt x="1695" y="316"/>
                </a:lnTo>
                <a:lnTo>
                  <a:pt x="1695" y="316"/>
                </a:lnTo>
                <a:lnTo>
                  <a:pt x="1695" y="316"/>
                </a:lnTo>
                <a:lnTo>
                  <a:pt x="1704" y="316"/>
                </a:lnTo>
                <a:lnTo>
                  <a:pt x="1704" y="316"/>
                </a:lnTo>
                <a:lnTo>
                  <a:pt x="1704" y="316"/>
                </a:lnTo>
                <a:lnTo>
                  <a:pt x="1718" y="316"/>
                </a:lnTo>
                <a:lnTo>
                  <a:pt x="1718" y="316"/>
                </a:lnTo>
                <a:lnTo>
                  <a:pt x="1718" y="316"/>
                </a:lnTo>
                <a:lnTo>
                  <a:pt x="1722" y="316"/>
                </a:lnTo>
                <a:lnTo>
                  <a:pt x="1722" y="316"/>
                </a:lnTo>
                <a:lnTo>
                  <a:pt x="1727" y="316"/>
                </a:lnTo>
                <a:lnTo>
                  <a:pt x="1731" y="316"/>
                </a:lnTo>
                <a:lnTo>
                  <a:pt x="1731" y="316"/>
                </a:lnTo>
                <a:lnTo>
                  <a:pt x="1731" y="316"/>
                </a:lnTo>
                <a:lnTo>
                  <a:pt x="1741" y="316"/>
                </a:lnTo>
                <a:lnTo>
                  <a:pt x="1741" y="316"/>
                </a:lnTo>
                <a:lnTo>
                  <a:pt x="1741" y="316"/>
                </a:lnTo>
                <a:lnTo>
                  <a:pt x="1745" y="316"/>
                </a:lnTo>
                <a:lnTo>
                  <a:pt x="1745" y="316"/>
                </a:lnTo>
                <a:lnTo>
                  <a:pt x="1745" y="316"/>
                </a:lnTo>
                <a:lnTo>
                  <a:pt x="1765" y="316"/>
                </a:lnTo>
                <a:lnTo>
                  <a:pt x="1765" y="292"/>
                </a:lnTo>
                <a:lnTo>
                  <a:pt x="1765" y="292"/>
                </a:lnTo>
                <a:lnTo>
                  <a:pt x="1788" y="292"/>
                </a:lnTo>
                <a:lnTo>
                  <a:pt x="1788" y="269"/>
                </a:lnTo>
                <a:lnTo>
                  <a:pt x="1788" y="269"/>
                </a:lnTo>
                <a:lnTo>
                  <a:pt x="1792" y="269"/>
                </a:lnTo>
                <a:lnTo>
                  <a:pt x="1792" y="269"/>
                </a:lnTo>
                <a:lnTo>
                  <a:pt x="1792" y="269"/>
                </a:lnTo>
                <a:lnTo>
                  <a:pt x="1803" y="269"/>
                </a:lnTo>
                <a:lnTo>
                  <a:pt x="1803" y="269"/>
                </a:lnTo>
                <a:lnTo>
                  <a:pt x="1806" y="269"/>
                </a:lnTo>
                <a:lnTo>
                  <a:pt x="1812" y="269"/>
                </a:lnTo>
                <a:lnTo>
                  <a:pt x="1812" y="269"/>
                </a:lnTo>
                <a:lnTo>
                  <a:pt x="1812" y="269"/>
                </a:lnTo>
                <a:lnTo>
                  <a:pt x="1821" y="269"/>
                </a:lnTo>
                <a:lnTo>
                  <a:pt x="1821" y="269"/>
                </a:lnTo>
                <a:lnTo>
                  <a:pt x="1821" y="269"/>
                </a:lnTo>
                <a:lnTo>
                  <a:pt x="1826" y="269"/>
                </a:lnTo>
                <a:lnTo>
                  <a:pt x="1826" y="269"/>
                </a:lnTo>
                <a:lnTo>
                  <a:pt x="1826" y="269"/>
                </a:lnTo>
                <a:lnTo>
                  <a:pt x="1839" y="269"/>
                </a:lnTo>
                <a:lnTo>
                  <a:pt x="1839" y="269"/>
                </a:lnTo>
                <a:lnTo>
                  <a:pt x="1839" y="269"/>
                </a:lnTo>
                <a:lnTo>
                  <a:pt x="1849" y="269"/>
                </a:lnTo>
                <a:lnTo>
                  <a:pt x="1849" y="244"/>
                </a:lnTo>
                <a:lnTo>
                  <a:pt x="1849" y="244"/>
                </a:lnTo>
                <a:lnTo>
                  <a:pt x="1862" y="244"/>
                </a:lnTo>
                <a:lnTo>
                  <a:pt x="1862" y="244"/>
                </a:lnTo>
                <a:lnTo>
                  <a:pt x="1862" y="244"/>
                </a:lnTo>
                <a:lnTo>
                  <a:pt x="1873" y="244"/>
                </a:lnTo>
                <a:lnTo>
                  <a:pt x="1873" y="244"/>
                </a:lnTo>
                <a:lnTo>
                  <a:pt x="1873" y="244"/>
                </a:lnTo>
                <a:lnTo>
                  <a:pt x="1882" y="244"/>
                </a:lnTo>
                <a:lnTo>
                  <a:pt x="1882" y="218"/>
                </a:lnTo>
                <a:lnTo>
                  <a:pt x="1882" y="218"/>
                </a:lnTo>
                <a:lnTo>
                  <a:pt x="1886" y="218"/>
                </a:lnTo>
                <a:lnTo>
                  <a:pt x="1886" y="218"/>
                </a:lnTo>
                <a:lnTo>
                  <a:pt x="1886" y="218"/>
                </a:lnTo>
                <a:lnTo>
                  <a:pt x="1896" y="218"/>
                </a:lnTo>
                <a:lnTo>
                  <a:pt x="1896" y="218"/>
                </a:lnTo>
                <a:lnTo>
                  <a:pt x="1896" y="218"/>
                </a:lnTo>
                <a:lnTo>
                  <a:pt x="1923" y="218"/>
                </a:lnTo>
                <a:lnTo>
                  <a:pt x="1923" y="218"/>
                </a:lnTo>
                <a:lnTo>
                  <a:pt x="1923" y="218"/>
                </a:lnTo>
                <a:lnTo>
                  <a:pt x="1943" y="218"/>
                </a:lnTo>
                <a:lnTo>
                  <a:pt x="1943" y="191"/>
                </a:lnTo>
                <a:lnTo>
                  <a:pt x="1947" y="191"/>
                </a:lnTo>
                <a:lnTo>
                  <a:pt x="1966" y="191"/>
                </a:lnTo>
                <a:lnTo>
                  <a:pt x="1966" y="191"/>
                </a:lnTo>
                <a:lnTo>
                  <a:pt x="1966" y="191"/>
                </a:lnTo>
                <a:lnTo>
                  <a:pt x="1990" y="191"/>
                </a:lnTo>
                <a:lnTo>
                  <a:pt x="1990" y="191"/>
                </a:lnTo>
                <a:lnTo>
                  <a:pt x="1990" y="191"/>
                </a:lnTo>
                <a:lnTo>
                  <a:pt x="2037" y="191"/>
                </a:lnTo>
                <a:lnTo>
                  <a:pt x="2037" y="191"/>
                </a:lnTo>
                <a:lnTo>
                  <a:pt x="2037" y="191"/>
                </a:lnTo>
                <a:lnTo>
                  <a:pt x="2065" y="191"/>
                </a:lnTo>
                <a:lnTo>
                  <a:pt x="2065" y="191"/>
                </a:lnTo>
                <a:lnTo>
                  <a:pt x="2065" y="191"/>
                </a:lnTo>
                <a:lnTo>
                  <a:pt x="2074" y="191"/>
                </a:lnTo>
                <a:lnTo>
                  <a:pt x="2074" y="191"/>
                </a:lnTo>
                <a:lnTo>
                  <a:pt x="2074" y="191"/>
                </a:lnTo>
                <a:lnTo>
                  <a:pt x="2083" y="191"/>
                </a:lnTo>
                <a:lnTo>
                  <a:pt x="2083" y="191"/>
                </a:lnTo>
                <a:lnTo>
                  <a:pt x="2083" y="191"/>
                </a:lnTo>
                <a:lnTo>
                  <a:pt x="2102" y="191"/>
                </a:lnTo>
                <a:lnTo>
                  <a:pt x="2102" y="191"/>
                </a:lnTo>
                <a:lnTo>
                  <a:pt x="2102" y="191"/>
                </a:lnTo>
                <a:lnTo>
                  <a:pt x="2107" y="191"/>
                </a:lnTo>
                <a:lnTo>
                  <a:pt x="2107" y="191"/>
                </a:lnTo>
                <a:lnTo>
                  <a:pt x="2107" y="191"/>
                </a:lnTo>
                <a:lnTo>
                  <a:pt x="2116" y="191"/>
                </a:lnTo>
                <a:lnTo>
                  <a:pt x="2116" y="191"/>
                </a:lnTo>
                <a:lnTo>
                  <a:pt x="2116" y="191"/>
                </a:lnTo>
                <a:lnTo>
                  <a:pt x="2135" y="191"/>
                </a:lnTo>
                <a:lnTo>
                  <a:pt x="2135" y="191"/>
                </a:lnTo>
                <a:lnTo>
                  <a:pt x="2139" y="191"/>
                </a:lnTo>
                <a:lnTo>
                  <a:pt x="2200" y="191"/>
                </a:lnTo>
                <a:lnTo>
                  <a:pt x="2200" y="191"/>
                </a:lnTo>
                <a:lnTo>
                  <a:pt x="2200" y="191"/>
                </a:lnTo>
                <a:lnTo>
                  <a:pt x="2209" y="191"/>
                </a:lnTo>
                <a:lnTo>
                  <a:pt x="2209" y="191"/>
                </a:lnTo>
                <a:lnTo>
                  <a:pt x="2209" y="191"/>
                </a:lnTo>
                <a:lnTo>
                  <a:pt x="2215" y="191"/>
                </a:lnTo>
                <a:lnTo>
                  <a:pt x="2215" y="191"/>
                </a:lnTo>
                <a:lnTo>
                  <a:pt x="2215" y="191"/>
                </a:lnTo>
                <a:lnTo>
                  <a:pt x="2224" y="191"/>
                </a:lnTo>
                <a:lnTo>
                  <a:pt x="2224" y="191"/>
                </a:lnTo>
                <a:lnTo>
                  <a:pt x="2224" y="191"/>
                </a:lnTo>
                <a:lnTo>
                  <a:pt x="2238" y="191"/>
                </a:lnTo>
                <a:lnTo>
                  <a:pt x="2238" y="191"/>
                </a:lnTo>
                <a:lnTo>
                  <a:pt x="2238" y="191"/>
                </a:lnTo>
                <a:lnTo>
                  <a:pt x="2258" y="191"/>
                </a:lnTo>
                <a:lnTo>
                  <a:pt x="2258" y="191"/>
                </a:lnTo>
                <a:lnTo>
                  <a:pt x="2258" y="191"/>
                </a:lnTo>
                <a:lnTo>
                  <a:pt x="2271" y="191"/>
                </a:lnTo>
                <a:lnTo>
                  <a:pt x="2271" y="191"/>
                </a:lnTo>
                <a:lnTo>
                  <a:pt x="2271" y="191"/>
                </a:lnTo>
                <a:lnTo>
                  <a:pt x="2281" y="191"/>
                </a:lnTo>
                <a:lnTo>
                  <a:pt x="2281" y="191"/>
                </a:lnTo>
                <a:lnTo>
                  <a:pt x="2281" y="191"/>
                </a:lnTo>
                <a:lnTo>
                  <a:pt x="2285" y="191"/>
                </a:lnTo>
                <a:lnTo>
                  <a:pt x="2285" y="191"/>
                </a:lnTo>
                <a:lnTo>
                  <a:pt x="2285" y="191"/>
                </a:lnTo>
                <a:lnTo>
                  <a:pt x="2294" y="191"/>
                </a:lnTo>
                <a:lnTo>
                  <a:pt x="2294" y="191"/>
                </a:lnTo>
                <a:lnTo>
                  <a:pt x="2294" y="191"/>
                </a:lnTo>
                <a:lnTo>
                  <a:pt x="2337" y="191"/>
                </a:lnTo>
                <a:lnTo>
                  <a:pt x="2337" y="191"/>
                </a:lnTo>
                <a:lnTo>
                  <a:pt x="2337" y="191"/>
                </a:lnTo>
                <a:lnTo>
                  <a:pt x="2346" y="191"/>
                </a:lnTo>
                <a:lnTo>
                  <a:pt x="2346" y="191"/>
                </a:lnTo>
                <a:lnTo>
                  <a:pt x="2346" y="191"/>
                </a:lnTo>
                <a:lnTo>
                  <a:pt x="2355" y="191"/>
                </a:lnTo>
                <a:lnTo>
                  <a:pt x="2355" y="156"/>
                </a:lnTo>
                <a:lnTo>
                  <a:pt x="2360" y="156"/>
                </a:lnTo>
                <a:lnTo>
                  <a:pt x="2369" y="156"/>
                </a:lnTo>
                <a:lnTo>
                  <a:pt x="2369" y="156"/>
                </a:lnTo>
                <a:lnTo>
                  <a:pt x="2369" y="156"/>
                </a:lnTo>
                <a:lnTo>
                  <a:pt x="2402" y="156"/>
                </a:lnTo>
                <a:lnTo>
                  <a:pt x="2402" y="156"/>
                </a:lnTo>
                <a:lnTo>
                  <a:pt x="2402" y="156"/>
                </a:lnTo>
                <a:lnTo>
                  <a:pt x="2421" y="156"/>
                </a:lnTo>
                <a:lnTo>
                  <a:pt x="2421" y="156"/>
                </a:lnTo>
                <a:lnTo>
                  <a:pt x="2421" y="156"/>
                </a:lnTo>
                <a:lnTo>
                  <a:pt x="2431" y="156"/>
                </a:lnTo>
                <a:lnTo>
                  <a:pt x="2431" y="156"/>
                </a:lnTo>
                <a:lnTo>
                  <a:pt x="2431" y="156"/>
                </a:lnTo>
                <a:lnTo>
                  <a:pt x="2440" y="156"/>
                </a:lnTo>
                <a:lnTo>
                  <a:pt x="2440" y="156"/>
                </a:lnTo>
                <a:lnTo>
                  <a:pt x="2440" y="156"/>
                </a:lnTo>
                <a:lnTo>
                  <a:pt x="2449" y="156"/>
                </a:lnTo>
                <a:lnTo>
                  <a:pt x="2449" y="156"/>
                </a:lnTo>
                <a:lnTo>
                  <a:pt x="2454" y="156"/>
                </a:lnTo>
                <a:lnTo>
                  <a:pt x="2477" y="156"/>
                </a:lnTo>
                <a:lnTo>
                  <a:pt x="2477" y="156"/>
                </a:lnTo>
                <a:lnTo>
                  <a:pt x="2477" y="156"/>
                </a:lnTo>
                <a:lnTo>
                  <a:pt x="2497" y="156"/>
                </a:lnTo>
                <a:lnTo>
                  <a:pt x="2497" y="156"/>
                </a:lnTo>
                <a:lnTo>
                  <a:pt x="2497" y="156"/>
                </a:lnTo>
                <a:lnTo>
                  <a:pt x="2506" y="156"/>
                </a:lnTo>
                <a:lnTo>
                  <a:pt x="2506" y="156"/>
                </a:lnTo>
                <a:lnTo>
                  <a:pt x="2506" y="156"/>
                </a:lnTo>
                <a:lnTo>
                  <a:pt x="2510" y="156"/>
                </a:lnTo>
                <a:lnTo>
                  <a:pt x="2510" y="156"/>
                </a:lnTo>
                <a:lnTo>
                  <a:pt x="2510" y="156"/>
                </a:lnTo>
                <a:lnTo>
                  <a:pt x="2520" y="156"/>
                </a:lnTo>
                <a:lnTo>
                  <a:pt x="2520" y="156"/>
                </a:lnTo>
                <a:lnTo>
                  <a:pt x="2520" y="156"/>
                </a:lnTo>
                <a:lnTo>
                  <a:pt x="2533" y="156"/>
                </a:lnTo>
                <a:lnTo>
                  <a:pt x="2533" y="156"/>
                </a:lnTo>
                <a:lnTo>
                  <a:pt x="2538" y="156"/>
                </a:lnTo>
                <a:lnTo>
                  <a:pt x="2553" y="156"/>
                </a:lnTo>
                <a:lnTo>
                  <a:pt x="2553" y="156"/>
                </a:lnTo>
                <a:lnTo>
                  <a:pt x="2553" y="156"/>
                </a:lnTo>
                <a:lnTo>
                  <a:pt x="2618" y="156"/>
                </a:lnTo>
                <a:lnTo>
                  <a:pt x="2618" y="114"/>
                </a:lnTo>
                <a:lnTo>
                  <a:pt x="2618" y="114"/>
                </a:lnTo>
                <a:lnTo>
                  <a:pt x="2628" y="114"/>
                </a:lnTo>
                <a:lnTo>
                  <a:pt x="2628" y="114"/>
                </a:lnTo>
                <a:lnTo>
                  <a:pt x="2632" y="114"/>
                </a:lnTo>
                <a:lnTo>
                  <a:pt x="2693" y="114"/>
                </a:lnTo>
                <a:lnTo>
                  <a:pt x="2693" y="114"/>
                </a:lnTo>
                <a:lnTo>
                  <a:pt x="2693" y="114"/>
                </a:lnTo>
                <a:lnTo>
                  <a:pt x="2698" y="114"/>
                </a:lnTo>
                <a:lnTo>
                  <a:pt x="2698" y="114"/>
                </a:lnTo>
                <a:lnTo>
                  <a:pt x="2698" y="114"/>
                </a:lnTo>
                <a:lnTo>
                  <a:pt x="2717" y="114"/>
                </a:lnTo>
                <a:lnTo>
                  <a:pt x="2717" y="114"/>
                </a:lnTo>
                <a:lnTo>
                  <a:pt x="2717" y="114"/>
                </a:lnTo>
                <a:lnTo>
                  <a:pt x="2722" y="114"/>
                </a:lnTo>
                <a:lnTo>
                  <a:pt x="2722" y="114"/>
                </a:lnTo>
                <a:lnTo>
                  <a:pt x="2722" y="114"/>
                </a:lnTo>
                <a:lnTo>
                  <a:pt x="2772" y="114"/>
                </a:lnTo>
                <a:lnTo>
                  <a:pt x="2772" y="114"/>
                </a:lnTo>
                <a:lnTo>
                  <a:pt x="2772" y="114"/>
                </a:lnTo>
                <a:lnTo>
                  <a:pt x="2815" y="114"/>
                </a:lnTo>
                <a:lnTo>
                  <a:pt x="2815" y="114"/>
                </a:lnTo>
                <a:lnTo>
                  <a:pt x="2815" y="114"/>
                </a:lnTo>
                <a:lnTo>
                  <a:pt x="2844" y="114"/>
                </a:lnTo>
                <a:lnTo>
                  <a:pt x="2844" y="114"/>
                </a:lnTo>
                <a:lnTo>
                  <a:pt x="2844" y="114"/>
                </a:lnTo>
                <a:lnTo>
                  <a:pt x="2853" y="114"/>
                </a:lnTo>
                <a:lnTo>
                  <a:pt x="2853" y="114"/>
                </a:lnTo>
                <a:lnTo>
                  <a:pt x="2857" y="114"/>
                </a:lnTo>
                <a:lnTo>
                  <a:pt x="2891" y="114"/>
                </a:lnTo>
                <a:lnTo>
                  <a:pt x="2891" y="114"/>
                </a:lnTo>
                <a:lnTo>
                  <a:pt x="2891" y="114"/>
                </a:lnTo>
                <a:lnTo>
                  <a:pt x="2947" y="114"/>
                </a:lnTo>
                <a:lnTo>
                  <a:pt x="2947" y="114"/>
                </a:lnTo>
                <a:lnTo>
                  <a:pt x="2952" y="114"/>
                </a:lnTo>
                <a:lnTo>
                  <a:pt x="2979" y="114"/>
                </a:lnTo>
                <a:lnTo>
                  <a:pt x="2979" y="60"/>
                </a:lnTo>
                <a:lnTo>
                  <a:pt x="2979" y="60"/>
                </a:lnTo>
                <a:lnTo>
                  <a:pt x="3022" y="60"/>
                </a:lnTo>
                <a:lnTo>
                  <a:pt x="3022" y="60"/>
                </a:lnTo>
                <a:lnTo>
                  <a:pt x="3022" y="60"/>
                </a:lnTo>
                <a:lnTo>
                  <a:pt x="3046" y="60"/>
                </a:lnTo>
                <a:lnTo>
                  <a:pt x="3046" y="60"/>
                </a:lnTo>
                <a:lnTo>
                  <a:pt x="3046" y="60"/>
                </a:lnTo>
                <a:lnTo>
                  <a:pt x="3092" y="60"/>
                </a:lnTo>
                <a:lnTo>
                  <a:pt x="3092" y="60"/>
                </a:lnTo>
                <a:lnTo>
                  <a:pt x="3092" y="60"/>
                </a:lnTo>
                <a:lnTo>
                  <a:pt x="3120" y="60"/>
                </a:lnTo>
                <a:lnTo>
                  <a:pt x="3120" y="60"/>
                </a:lnTo>
                <a:lnTo>
                  <a:pt x="3125" y="60"/>
                </a:lnTo>
                <a:lnTo>
                  <a:pt x="3130" y="60"/>
                </a:lnTo>
                <a:lnTo>
                  <a:pt x="3130" y="0"/>
                </a:lnTo>
                <a:lnTo>
                  <a:pt x="3130" y="0"/>
                </a:lnTo>
                <a:lnTo>
                  <a:pt x="3177" y="0"/>
                </a:lnTo>
                <a:lnTo>
                  <a:pt x="3177" y="0"/>
                </a:lnTo>
                <a:lnTo>
                  <a:pt x="3177" y="0"/>
                </a:lnTo>
                <a:lnTo>
                  <a:pt x="3181" y="0"/>
                </a:lnTo>
                <a:lnTo>
                  <a:pt x="3181" y="0"/>
                </a:lnTo>
                <a:lnTo>
                  <a:pt x="3186" y="0"/>
                </a:lnTo>
                <a:lnTo>
                  <a:pt x="3191" y="0"/>
                </a:lnTo>
                <a:lnTo>
                  <a:pt x="3191" y="0"/>
                </a:lnTo>
                <a:lnTo>
                  <a:pt x="3191" y="0"/>
                </a:lnTo>
                <a:lnTo>
                  <a:pt x="3228" y="0"/>
                </a:lnTo>
                <a:lnTo>
                  <a:pt x="3228" y="0"/>
                </a:lnTo>
                <a:lnTo>
                  <a:pt x="3228" y="0"/>
                </a:lnTo>
                <a:lnTo>
                  <a:pt x="3332" y="0"/>
                </a:lnTo>
                <a:lnTo>
                  <a:pt x="3332" y="0"/>
                </a:lnTo>
                <a:lnTo>
                  <a:pt x="3332" y="0"/>
                </a:lnTo>
                <a:lnTo>
                  <a:pt x="3350" y="0"/>
                </a:lnTo>
                <a:lnTo>
                  <a:pt x="3350" y="0"/>
                </a:lnTo>
                <a:lnTo>
                  <a:pt x="3350" y="0"/>
                </a:lnTo>
                <a:lnTo>
                  <a:pt x="3369" y="0"/>
                </a:lnTo>
                <a:lnTo>
                  <a:pt x="3369" y="0"/>
                </a:lnTo>
              </a:path>
            </a:pathLst>
          </a:custGeom>
          <a:noFill/>
          <a:ln w="25400" cap="flat" cmpd="sng">
            <a:solidFill>
              <a:srgbClr val="034E61"/>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0" name="Google Shape;480;p12"/>
          <p:cNvSpPr/>
          <p:nvPr/>
        </p:nvSpPr>
        <p:spPr>
          <a:xfrm>
            <a:off x="4520783" y="4991140"/>
            <a:ext cx="4913974"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600">
                <a:solidFill>
                  <a:srgbClr val="000000"/>
                </a:solidFill>
                <a:latin typeface="Arial"/>
                <a:ea typeface="Arial"/>
                <a:cs typeface="Arial"/>
                <a:sym typeface="Arial"/>
              </a:rPr>
              <a:t>Hazard Ratio at 2 y,</a:t>
            </a:r>
            <a:r>
              <a:rPr lang="en-US" sz="1600" b="0" i="0" u="none" strike="noStrike" cap="none">
                <a:solidFill>
                  <a:srgbClr val="000000"/>
                </a:solidFill>
                <a:latin typeface="Arial"/>
                <a:ea typeface="Arial"/>
                <a:cs typeface="Arial"/>
                <a:sym typeface="Arial"/>
              </a:rPr>
              <a:t> 0.67 [95% CI, 0.50 - 0.92] P=0.01</a:t>
            </a:r>
            <a:endParaRPr sz="1800" b="0" i="0" u="none" strike="noStrike" cap="none">
              <a:solidFill>
                <a:schemeClr val="dk1"/>
              </a:solidFill>
              <a:latin typeface="Arial"/>
              <a:ea typeface="Arial"/>
              <a:cs typeface="Arial"/>
              <a:sym typeface="Arial"/>
            </a:endParaRPr>
          </a:p>
        </p:txBody>
      </p:sp>
      <p:sp>
        <p:nvSpPr>
          <p:cNvPr id="481" name="Google Shape;481;p12"/>
          <p:cNvSpPr/>
          <p:nvPr/>
        </p:nvSpPr>
        <p:spPr>
          <a:xfrm>
            <a:off x="6472377" y="3949700"/>
            <a:ext cx="399148"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23.1</a:t>
            </a:r>
            <a:endParaRPr sz="1800" b="0" i="0" u="none" strike="noStrike" cap="none">
              <a:solidFill>
                <a:schemeClr val="dk1"/>
              </a:solidFill>
              <a:latin typeface="Arial"/>
              <a:ea typeface="Arial"/>
              <a:cs typeface="Arial"/>
              <a:sym typeface="Arial"/>
            </a:endParaRPr>
          </a:p>
        </p:txBody>
      </p:sp>
      <p:sp>
        <p:nvSpPr>
          <p:cNvPr id="482" name="Google Shape;482;p12"/>
          <p:cNvSpPr/>
          <p:nvPr/>
        </p:nvSpPr>
        <p:spPr>
          <a:xfrm>
            <a:off x="9237802" y="3278188"/>
            <a:ext cx="399148"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30.0</a:t>
            </a:r>
            <a:endParaRPr sz="1800" b="0" i="0" u="none" strike="noStrike" cap="none">
              <a:solidFill>
                <a:schemeClr val="dk1"/>
              </a:solidFill>
              <a:latin typeface="Arial"/>
              <a:ea typeface="Arial"/>
              <a:cs typeface="Arial"/>
              <a:sym typeface="Arial"/>
            </a:endParaRPr>
          </a:p>
        </p:txBody>
      </p:sp>
      <p:sp>
        <p:nvSpPr>
          <p:cNvPr id="483" name="Google Shape;483;p12"/>
          <p:cNvSpPr txBox="1"/>
          <p:nvPr/>
        </p:nvSpPr>
        <p:spPr>
          <a:xfrm>
            <a:off x="4624276" y="1139949"/>
            <a:ext cx="5056192" cy="4205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33" b="1">
                <a:solidFill>
                  <a:schemeClr val="dk1"/>
                </a:solidFill>
                <a:latin typeface="Arial"/>
                <a:ea typeface="Arial"/>
                <a:cs typeface="Arial"/>
                <a:sym typeface="Arial"/>
              </a:rPr>
              <a:t>Rate of Non-surgical Bleeding Events</a:t>
            </a:r>
            <a:endParaRPr sz="2133">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13"/>
          <p:cNvPicPr preferRelativeResize="0"/>
          <p:nvPr/>
        </p:nvPicPr>
        <p:blipFill rotWithShape="1">
          <a:blip r:embed="rId3">
            <a:alphaModFix/>
          </a:blip>
          <a:srcRect/>
          <a:stretch/>
        </p:blipFill>
        <p:spPr>
          <a:xfrm>
            <a:off x="437360" y="1749724"/>
            <a:ext cx="11379832" cy="3232470"/>
          </a:xfrm>
          <a:prstGeom prst="rect">
            <a:avLst/>
          </a:prstGeom>
          <a:noFill/>
          <a:ln>
            <a:noFill/>
          </a:ln>
        </p:spPr>
      </p:pic>
      <p:sp>
        <p:nvSpPr>
          <p:cNvPr id="490" name="Google Shape;49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Arial"/>
              <a:buNone/>
            </a:pPr>
            <a:r>
              <a:rPr lang="en-US" b="1">
                <a:solidFill>
                  <a:srgbClr val="002060"/>
                </a:solidFill>
                <a:latin typeface="Arial"/>
                <a:ea typeface="Arial"/>
                <a:cs typeface="Arial"/>
                <a:sym typeface="Arial"/>
              </a:rPr>
              <a:t>Secondary Endpoints – Total Events</a:t>
            </a:r>
            <a:endParaRPr/>
          </a:p>
        </p:txBody>
      </p:sp>
      <p:sp>
        <p:nvSpPr>
          <p:cNvPr id="491" name="Google Shape;491;p13"/>
          <p:cNvSpPr/>
          <p:nvPr/>
        </p:nvSpPr>
        <p:spPr>
          <a:xfrm>
            <a:off x="374808" y="2644448"/>
            <a:ext cx="11328400" cy="261312"/>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mo"/>
              <a:ea typeface="Arimo"/>
              <a:cs typeface="Arimo"/>
              <a:sym typeface="Arimo"/>
            </a:endParaRPr>
          </a:p>
        </p:txBody>
      </p:sp>
      <p:sp>
        <p:nvSpPr>
          <p:cNvPr id="492" name="Google Shape;492;p13"/>
          <p:cNvSpPr txBox="1"/>
          <p:nvPr/>
        </p:nvSpPr>
        <p:spPr>
          <a:xfrm>
            <a:off x="236430" y="5215102"/>
            <a:ext cx="11781692" cy="1323632"/>
          </a:xfrm>
          <a:prstGeom prst="rect">
            <a:avLst/>
          </a:prstGeom>
          <a:solidFill>
            <a:srgbClr val="DBDBDB"/>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67" b="1">
                <a:solidFill>
                  <a:schemeClr val="dk1"/>
                </a:solidFill>
                <a:latin typeface="Arial"/>
                <a:ea typeface="Arial"/>
                <a:cs typeface="Arial"/>
                <a:sym typeface="Arial"/>
              </a:rPr>
              <a:t>For every 100 patients implanted with the study LVAD, </a:t>
            </a:r>
            <a:endParaRPr/>
          </a:p>
          <a:p>
            <a:pPr marL="0" marR="0" lvl="0" indent="0" algn="ctr" rtl="0">
              <a:spcBef>
                <a:spcPts val="0"/>
              </a:spcBef>
              <a:spcAft>
                <a:spcPts val="0"/>
              </a:spcAft>
              <a:buNone/>
            </a:pPr>
            <a:r>
              <a:rPr lang="en-US" sz="2667" b="1">
                <a:solidFill>
                  <a:schemeClr val="dk1"/>
                </a:solidFill>
                <a:latin typeface="Arial"/>
                <a:ea typeface="Arial"/>
                <a:cs typeface="Arial"/>
                <a:sym typeface="Arial"/>
              </a:rPr>
              <a:t>aspirin exclusion prevents </a:t>
            </a:r>
            <a:endParaRPr/>
          </a:p>
          <a:p>
            <a:pPr marL="0" marR="0" lvl="0" indent="0" algn="ctr" rtl="0">
              <a:spcBef>
                <a:spcPts val="0"/>
              </a:spcBef>
              <a:spcAft>
                <a:spcPts val="0"/>
              </a:spcAft>
              <a:buNone/>
            </a:pPr>
            <a:r>
              <a:rPr lang="en-US" sz="2667" b="1">
                <a:solidFill>
                  <a:srgbClr val="FF0000"/>
                </a:solidFill>
                <a:latin typeface="Arial"/>
                <a:ea typeface="Arial"/>
                <a:cs typeface="Arial"/>
                <a:sym typeface="Arial"/>
              </a:rPr>
              <a:t>14.5 major bleeding events </a:t>
            </a:r>
            <a:r>
              <a:rPr lang="en-US" sz="2667" b="1">
                <a:solidFill>
                  <a:schemeClr val="dk1"/>
                </a:solidFill>
                <a:latin typeface="Arial"/>
                <a:ea typeface="Arial"/>
                <a:cs typeface="Arial"/>
                <a:sym typeface="Arial"/>
              </a:rPr>
              <a:t>in the first year</a:t>
            </a:r>
            <a:endParaRPr sz="2667" b="1">
              <a:solidFill>
                <a:schemeClr val="dk1"/>
              </a:solidFill>
              <a:latin typeface="Arial"/>
              <a:ea typeface="Arial"/>
              <a:cs typeface="Arial"/>
              <a:sym typeface="Arial"/>
            </a:endParaRPr>
          </a:p>
        </p:txBody>
      </p:sp>
      <p:sp>
        <p:nvSpPr>
          <p:cNvPr id="493" name="Google Shape;493;p13"/>
          <p:cNvSpPr/>
          <p:nvPr/>
        </p:nvSpPr>
        <p:spPr>
          <a:xfrm>
            <a:off x="374808" y="3389630"/>
            <a:ext cx="11328400" cy="261312"/>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mo"/>
              <a:ea typeface="Arimo"/>
              <a:cs typeface="Arimo"/>
              <a:sym typeface="Arim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1"/>
                                          </p:stCondLst>
                                        </p:cTn>
                                        <p:tgtEl>
                                          <p:spTgt spid="49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2"/>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1"/>
                                          </p:stCondLst>
                                        </p:cTn>
                                        <p:tgtEl>
                                          <p:spTgt spid="4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Arial"/>
              <a:buNone/>
            </a:pPr>
            <a:r>
              <a:rPr lang="en-US" b="1">
                <a:solidFill>
                  <a:srgbClr val="002060"/>
                </a:solidFill>
                <a:latin typeface="Arial"/>
                <a:ea typeface="Arial"/>
                <a:cs typeface="Arial"/>
                <a:sym typeface="Arial"/>
              </a:rPr>
              <a:t>Safety Endpoints</a:t>
            </a:r>
            <a:endParaRPr/>
          </a:p>
        </p:txBody>
      </p:sp>
      <p:pic>
        <p:nvPicPr>
          <p:cNvPr id="500" name="Google Shape;500;p14"/>
          <p:cNvPicPr preferRelativeResize="0"/>
          <p:nvPr/>
        </p:nvPicPr>
        <p:blipFill rotWithShape="1">
          <a:blip r:embed="rId3">
            <a:alphaModFix/>
          </a:blip>
          <a:srcRect/>
          <a:stretch/>
        </p:blipFill>
        <p:spPr>
          <a:xfrm>
            <a:off x="419100" y="1463327"/>
            <a:ext cx="11468100" cy="2997896"/>
          </a:xfrm>
          <a:prstGeom prst="rect">
            <a:avLst/>
          </a:prstGeom>
          <a:noFill/>
          <a:ln>
            <a:noFill/>
          </a:ln>
        </p:spPr>
      </p:pic>
      <p:sp>
        <p:nvSpPr>
          <p:cNvPr id="501" name="Google Shape;501;p14"/>
          <p:cNvSpPr txBox="1"/>
          <p:nvPr/>
        </p:nvSpPr>
        <p:spPr>
          <a:xfrm>
            <a:off x="6153150" y="4779120"/>
            <a:ext cx="437197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Calibri"/>
                <a:ea typeface="Calibri"/>
                <a:cs typeface="Calibri"/>
                <a:sym typeface="Calibri"/>
              </a:rPr>
              <a:t>There was no difference in mortality between Placebo and Aspirin.</a:t>
            </a:r>
            <a:endParaRPr/>
          </a:p>
          <a:p>
            <a:pPr marL="0" marR="0" lvl="0" indent="0" algn="l" rtl="0">
              <a:spcBef>
                <a:spcPts val="0"/>
              </a:spcBef>
              <a:spcAft>
                <a:spcPts val="0"/>
              </a:spcAft>
              <a:buNone/>
            </a:pP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HR [95% CI]: 0.90 [0.50 - 1.62] P=0.71</a:t>
            </a:r>
            <a:endParaRPr/>
          </a:p>
        </p:txBody>
      </p:sp>
      <p:graphicFrame>
        <p:nvGraphicFramePr>
          <p:cNvPr id="502" name="Google Shape;502;p14"/>
          <p:cNvGraphicFramePr/>
          <p:nvPr/>
        </p:nvGraphicFramePr>
        <p:xfrm>
          <a:off x="1197768" y="4651723"/>
          <a:ext cx="3000000" cy="3000000"/>
        </p:xfrm>
        <a:graphic>
          <a:graphicData uri="http://schemas.openxmlformats.org/drawingml/2006/table">
            <a:tbl>
              <a:tblPr firstRow="1" bandRow="1">
                <a:noFill/>
                <a:tableStyleId>{5A26A8E9-1E89-4202-B1A2-935F6F2AD29B}</a:tableStyleId>
              </a:tblPr>
              <a:tblGrid>
                <a:gridCol w="1571625">
                  <a:extLst>
                    <a:ext uri="{9D8B030D-6E8A-4147-A177-3AD203B41FA5}">
                      <a16:colId xmlns:a16="http://schemas.microsoft.com/office/drawing/2014/main" val="20000"/>
                    </a:ext>
                  </a:extLst>
                </a:gridCol>
                <a:gridCol w="1514600">
                  <a:extLst>
                    <a:ext uri="{9D8B030D-6E8A-4147-A177-3AD203B41FA5}">
                      <a16:colId xmlns:a16="http://schemas.microsoft.com/office/drawing/2014/main" val="20001"/>
                    </a:ext>
                  </a:extLst>
                </a:gridCol>
                <a:gridCol w="151460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endParaRPr sz="180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solidFill>
                            <a:schemeClr val="dk1"/>
                          </a:solidFill>
                        </a:rPr>
                        <a:t>Placebo</a:t>
                      </a:r>
                      <a:endParaRPr sz="1400">
                        <a:solidFill>
                          <a:schemeClr val="dk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Aspirin</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200">
                          <a:solidFill>
                            <a:schemeClr val="dk1"/>
                          </a:solidFill>
                        </a:rPr>
                        <a:t>12-month Mortality</a:t>
                      </a:r>
                      <a:endParaRPr sz="100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solidFill>
                            <a:schemeClr val="dk1"/>
                          </a:solidFill>
                        </a:rPr>
                        <a:t>4.3%</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solidFill>
                            <a:schemeClr val="dk1"/>
                          </a:solidFill>
                        </a:rPr>
                        <a:t>7.2%</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24-month Mortality</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12.3%</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9.1%</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03" name="Google Shape;503;p14"/>
          <p:cNvSpPr txBox="1"/>
          <p:nvPr/>
        </p:nvSpPr>
        <p:spPr>
          <a:xfrm>
            <a:off x="3762375" y="4250840"/>
            <a:ext cx="1219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Mortality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15"/>
          <p:cNvSpPr txBox="1">
            <a:spLocks noGrp="1"/>
          </p:cNvSpPr>
          <p:nvPr>
            <p:ph type="title"/>
          </p:nvPr>
        </p:nvSpPr>
        <p:spPr>
          <a:xfrm>
            <a:off x="0" y="365125"/>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Arial"/>
              <a:buNone/>
            </a:pPr>
            <a:r>
              <a:rPr lang="en-US" b="1">
                <a:solidFill>
                  <a:srgbClr val="002060"/>
                </a:solidFill>
                <a:latin typeface="Arial"/>
                <a:ea typeface="Arial"/>
                <a:cs typeface="Arial"/>
                <a:sym typeface="Arial"/>
              </a:rPr>
              <a:t>Efficacy of Antithrombotic Therapy</a:t>
            </a:r>
            <a:endParaRPr/>
          </a:p>
        </p:txBody>
      </p:sp>
      <p:pic>
        <p:nvPicPr>
          <p:cNvPr id="510" name="Google Shape;510;p15"/>
          <p:cNvPicPr preferRelativeResize="0"/>
          <p:nvPr/>
        </p:nvPicPr>
        <p:blipFill rotWithShape="1">
          <a:blip r:embed="rId3">
            <a:alphaModFix/>
          </a:blip>
          <a:srcRect/>
          <a:stretch/>
        </p:blipFill>
        <p:spPr>
          <a:xfrm>
            <a:off x="649183" y="1438637"/>
            <a:ext cx="5902533" cy="4402910"/>
          </a:xfrm>
          <a:prstGeom prst="rect">
            <a:avLst/>
          </a:prstGeom>
          <a:noFill/>
          <a:ln>
            <a:noFill/>
          </a:ln>
        </p:spPr>
      </p:pic>
      <p:sp>
        <p:nvSpPr>
          <p:cNvPr id="511" name="Google Shape;511;p15"/>
          <p:cNvSpPr txBox="1"/>
          <p:nvPr/>
        </p:nvSpPr>
        <p:spPr>
          <a:xfrm>
            <a:off x="7707208" y="2147376"/>
            <a:ext cx="364659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Time in therapeutic range was not different between the two groups</a:t>
            </a:r>
            <a:endParaRPr/>
          </a:p>
        </p:txBody>
      </p:sp>
      <p:graphicFrame>
        <p:nvGraphicFramePr>
          <p:cNvPr id="512" name="Google Shape;512;p15"/>
          <p:cNvGraphicFramePr/>
          <p:nvPr/>
        </p:nvGraphicFramePr>
        <p:xfrm>
          <a:off x="6838950" y="3088982"/>
          <a:ext cx="3000000" cy="3000000"/>
        </p:xfrm>
        <a:graphic>
          <a:graphicData uri="http://schemas.openxmlformats.org/drawingml/2006/table">
            <a:tbl>
              <a:tblPr firstRow="1" bandRow="1">
                <a:noFill/>
                <a:tableStyleId>{5A26A8E9-1E89-4202-B1A2-935F6F2AD29B}</a:tableStyleId>
              </a:tblPr>
              <a:tblGrid>
                <a:gridCol w="1114425">
                  <a:extLst>
                    <a:ext uri="{9D8B030D-6E8A-4147-A177-3AD203B41FA5}">
                      <a16:colId xmlns:a16="http://schemas.microsoft.com/office/drawing/2014/main" val="20000"/>
                    </a:ext>
                  </a:extLst>
                </a:gridCol>
                <a:gridCol w="1181100">
                  <a:extLst>
                    <a:ext uri="{9D8B030D-6E8A-4147-A177-3AD203B41FA5}">
                      <a16:colId xmlns:a16="http://schemas.microsoft.com/office/drawing/2014/main" val="20001"/>
                    </a:ext>
                  </a:extLst>
                </a:gridCol>
                <a:gridCol w="1181100">
                  <a:extLst>
                    <a:ext uri="{9D8B030D-6E8A-4147-A177-3AD203B41FA5}">
                      <a16:colId xmlns:a16="http://schemas.microsoft.com/office/drawing/2014/main" val="20002"/>
                    </a:ext>
                  </a:extLst>
                </a:gridCol>
                <a:gridCol w="1181100">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endParaRPr sz="180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solidFill>
                            <a:schemeClr val="dk1"/>
                          </a:solidFill>
                        </a:rPr>
                        <a:t>Placebo</a:t>
                      </a:r>
                      <a:endParaRPr sz="140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Aspirin</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solidFill>
                            <a:schemeClr val="dk1"/>
                          </a:solidFill>
                        </a:rPr>
                        <a:t>P-Value</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solidFill>
                            <a:schemeClr val="dk1"/>
                          </a:solidFill>
                        </a:rPr>
                        <a:t>INR </a:t>
                      </a:r>
                      <a:endParaRPr/>
                    </a:p>
                    <a:p>
                      <a:pPr marL="0" marR="0" lvl="0" indent="0" algn="l" rtl="0">
                        <a:spcBef>
                          <a:spcPts val="0"/>
                        </a:spcBef>
                        <a:spcAft>
                          <a:spcPts val="0"/>
                        </a:spcAft>
                        <a:buNone/>
                      </a:pPr>
                      <a:r>
                        <a:rPr lang="en-US" sz="1200">
                          <a:solidFill>
                            <a:schemeClr val="dk1"/>
                          </a:solidFill>
                        </a:rPr>
                        <a:t>Median (IQR)</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solidFill>
                            <a:schemeClr val="dk1"/>
                          </a:solidFill>
                        </a:rPr>
                        <a:t>55.1% </a:t>
                      </a:r>
                      <a:endParaRPr/>
                    </a:p>
                    <a:p>
                      <a:pPr marL="0" marR="0" lvl="0" indent="0" algn="ctr" rtl="0">
                        <a:spcBef>
                          <a:spcPts val="0"/>
                        </a:spcBef>
                        <a:spcAft>
                          <a:spcPts val="0"/>
                        </a:spcAft>
                        <a:buNone/>
                      </a:pPr>
                      <a:r>
                        <a:rPr lang="en-US" sz="1200">
                          <a:solidFill>
                            <a:schemeClr val="dk1"/>
                          </a:solidFill>
                        </a:rPr>
                        <a:t>(39.5-73.9)</a:t>
                      </a:r>
                      <a:endParaRPr sz="120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a:solidFill>
                            <a:schemeClr val="dk1"/>
                          </a:solidFill>
                          <a:latin typeface="Calibri"/>
                          <a:ea typeface="Calibri"/>
                          <a:cs typeface="Calibri"/>
                          <a:sym typeface="Calibri"/>
                        </a:rPr>
                        <a:t>58.9% </a:t>
                      </a:r>
                      <a:endParaRPr/>
                    </a:p>
                    <a:p>
                      <a:pPr marL="0" marR="0" lvl="0" indent="0" algn="ctr" rtl="0">
                        <a:spcBef>
                          <a:spcPts val="0"/>
                        </a:spcBef>
                        <a:spcAft>
                          <a:spcPts val="0"/>
                        </a:spcAft>
                        <a:buNone/>
                      </a:pPr>
                      <a:r>
                        <a:rPr lang="en-US" sz="1200" b="0" i="0" u="none" strike="noStrike">
                          <a:solidFill>
                            <a:schemeClr val="dk1"/>
                          </a:solidFill>
                          <a:latin typeface="Calibri"/>
                          <a:ea typeface="Calibri"/>
                          <a:cs typeface="Calibri"/>
                          <a:sym typeface="Calibri"/>
                        </a:rPr>
                        <a:t>(39.5-69.0) </a:t>
                      </a:r>
                      <a:endParaRPr sz="120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solidFill>
                            <a:schemeClr val="dk1"/>
                          </a:solidFill>
                        </a:rPr>
                        <a:t>0.93</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16"/>
          <p:cNvSpPr txBox="1">
            <a:spLocks noGrp="1"/>
          </p:cNvSpPr>
          <p:nvPr>
            <p:ph type="title"/>
          </p:nvPr>
        </p:nvSpPr>
        <p:spPr>
          <a:xfrm>
            <a:off x="838199" y="16070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3200"/>
              <a:buFont typeface="Arial"/>
              <a:buNone/>
            </a:pPr>
            <a:r>
              <a:rPr lang="en-US" sz="3200" b="1">
                <a:solidFill>
                  <a:srgbClr val="002060"/>
                </a:solidFill>
                <a:latin typeface="Arial"/>
                <a:ea typeface="Arial"/>
                <a:cs typeface="Arial"/>
                <a:sym typeface="Arial"/>
              </a:rPr>
              <a:t>Important Patient Subgroups</a:t>
            </a:r>
            <a:endParaRPr/>
          </a:p>
        </p:txBody>
      </p:sp>
      <p:grpSp>
        <p:nvGrpSpPr>
          <p:cNvPr id="518" name="Google Shape;518;p16"/>
          <p:cNvGrpSpPr/>
          <p:nvPr/>
        </p:nvGrpSpPr>
        <p:grpSpPr>
          <a:xfrm>
            <a:off x="1905795" y="1334006"/>
            <a:ext cx="8380409" cy="5363290"/>
            <a:chOff x="1800225" y="1324481"/>
            <a:chExt cx="8380409" cy="5363290"/>
          </a:xfrm>
        </p:grpSpPr>
        <p:pic>
          <p:nvPicPr>
            <p:cNvPr id="519" name="Google Shape;519;p16"/>
            <p:cNvPicPr preferRelativeResize="0"/>
            <p:nvPr/>
          </p:nvPicPr>
          <p:blipFill rotWithShape="1">
            <a:blip r:embed="rId3">
              <a:alphaModFix/>
            </a:blip>
            <a:srcRect/>
            <a:stretch/>
          </p:blipFill>
          <p:spPr>
            <a:xfrm>
              <a:off x="1800225" y="1324481"/>
              <a:ext cx="8380409" cy="4842603"/>
            </a:xfrm>
            <a:prstGeom prst="rect">
              <a:avLst/>
            </a:prstGeom>
            <a:noFill/>
            <a:ln>
              <a:noFill/>
            </a:ln>
          </p:spPr>
        </p:pic>
        <p:pic>
          <p:nvPicPr>
            <p:cNvPr id="520" name="Google Shape;520;p16"/>
            <p:cNvPicPr preferRelativeResize="0"/>
            <p:nvPr/>
          </p:nvPicPr>
          <p:blipFill rotWithShape="1">
            <a:blip r:embed="rId4">
              <a:alphaModFix/>
            </a:blip>
            <a:srcRect t="87566"/>
            <a:stretch/>
          </p:blipFill>
          <p:spPr>
            <a:xfrm>
              <a:off x="1827211" y="6167084"/>
              <a:ext cx="8263371" cy="520687"/>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3200"/>
              <a:buFont typeface="Arial"/>
              <a:buNone/>
            </a:pPr>
            <a:r>
              <a:rPr lang="en-US" sz="3200" b="1">
                <a:solidFill>
                  <a:srgbClr val="002060"/>
                </a:solidFill>
                <a:latin typeface="Arial"/>
                <a:ea typeface="Arial"/>
                <a:cs typeface="Arial"/>
                <a:sym typeface="Arial"/>
              </a:rPr>
              <a:t>Important Patient Subgroups</a:t>
            </a:r>
            <a:endParaRPr/>
          </a:p>
        </p:txBody>
      </p:sp>
      <p:sp>
        <p:nvSpPr>
          <p:cNvPr id="527" name="Google Shape;527;p17"/>
          <p:cNvSpPr/>
          <p:nvPr/>
        </p:nvSpPr>
        <p:spPr>
          <a:xfrm>
            <a:off x="1468141" y="5637099"/>
            <a:ext cx="5280205" cy="5997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nvGrpSpPr>
          <p:cNvPr id="528" name="Google Shape;528;p17"/>
          <p:cNvGrpSpPr/>
          <p:nvPr/>
        </p:nvGrpSpPr>
        <p:grpSpPr>
          <a:xfrm>
            <a:off x="1562241" y="1386311"/>
            <a:ext cx="9067516" cy="5188842"/>
            <a:chOff x="1610007" y="2272495"/>
            <a:chExt cx="9067516" cy="5188842"/>
          </a:xfrm>
        </p:grpSpPr>
        <p:pic>
          <p:nvPicPr>
            <p:cNvPr id="529" name="Google Shape;529;p17"/>
            <p:cNvPicPr preferRelativeResize="0"/>
            <p:nvPr/>
          </p:nvPicPr>
          <p:blipFill rotWithShape="1">
            <a:blip r:embed="rId3">
              <a:alphaModFix/>
            </a:blip>
            <a:srcRect t="53692"/>
            <a:stretch/>
          </p:blipFill>
          <p:spPr>
            <a:xfrm>
              <a:off x="1614147" y="2877268"/>
              <a:ext cx="9063376" cy="4584069"/>
            </a:xfrm>
            <a:prstGeom prst="rect">
              <a:avLst/>
            </a:prstGeom>
            <a:noFill/>
            <a:ln>
              <a:noFill/>
            </a:ln>
          </p:spPr>
        </p:pic>
        <p:pic>
          <p:nvPicPr>
            <p:cNvPr id="530" name="Google Shape;530;p17"/>
            <p:cNvPicPr preferRelativeResize="0"/>
            <p:nvPr/>
          </p:nvPicPr>
          <p:blipFill rotWithShape="1">
            <a:blip r:embed="rId3">
              <a:alphaModFix/>
            </a:blip>
            <a:srcRect b="93938"/>
            <a:stretch/>
          </p:blipFill>
          <p:spPr>
            <a:xfrm>
              <a:off x="1610007" y="2272495"/>
              <a:ext cx="9063376" cy="600075"/>
            </a:xfrm>
            <a:prstGeom prst="rect">
              <a:avLst/>
            </a:prstGeom>
            <a:noFill/>
            <a:ln>
              <a:noFill/>
            </a:ln>
          </p:spPr>
        </p:pic>
      </p:grpSp>
      <p:sp>
        <p:nvSpPr>
          <p:cNvPr id="531" name="Google Shape;531;p17"/>
          <p:cNvSpPr/>
          <p:nvPr/>
        </p:nvSpPr>
        <p:spPr>
          <a:xfrm>
            <a:off x="1330606" y="4246154"/>
            <a:ext cx="9530787" cy="1745071"/>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267"/>
              <a:buFont typeface="Arial"/>
              <a:buNone/>
            </a:pPr>
            <a:r>
              <a:rPr lang="en-US" sz="4267" b="1">
                <a:solidFill>
                  <a:srgbClr val="002060"/>
                </a:solidFill>
                <a:latin typeface="Arial"/>
                <a:ea typeface="Arial"/>
                <a:cs typeface="Arial"/>
                <a:sym typeface="Arial"/>
              </a:rPr>
              <a:t>Hospitalizations and Cost Savings*</a:t>
            </a:r>
            <a:br>
              <a:rPr lang="en-US" sz="4267" b="1">
                <a:solidFill>
                  <a:srgbClr val="002060"/>
                </a:solidFill>
                <a:latin typeface="Arial"/>
                <a:ea typeface="Arial"/>
                <a:cs typeface="Arial"/>
                <a:sym typeface="Arial"/>
              </a:rPr>
            </a:br>
            <a:r>
              <a:rPr lang="en-US" sz="2000" b="1">
                <a:latin typeface="Arial"/>
                <a:ea typeface="Arial"/>
                <a:cs typeface="Arial"/>
                <a:sym typeface="Arial"/>
              </a:rPr>
              <a:t>*</a:t>
            </a:r>
            <a:r>
              <a:rPr lang="en-US" sz="2000">
                <a:latin typeface="Arial"/>
                <a:ea typeface="Arial"/>
                <a:cs typeface="Arial"/>
                <a:sym typeface="Arial"/>
              </a:rPr>
              <a:t>US population only, US payer perspective only</a:t>
            </a:r>
            <a:endParaRPr sz="4267">
              <a:latin typeface="Arial"/>
              <a:ea typeface="Arial"/>
              <a:cs typeface="Arial"/>
              <a:sym typeface="Arial"/>
            </a:endParaRPr>
          </a:p>
        </p:txBody>
      </p:sp>
      <p:graphicFrame>
        <p:nvGraphicFramePr>
          <p:cNvPr id="538" name="Google Shape;538;p18"/>
          <p:cNvGraphicFramePr/>
          <p:nvPr/>
        </p:nvGraphicFramePr>
        <p:xfrm>
          <a:off x="495300" y="1930400"/>
          <a:ext cx="5384800"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39" name="Google Shape;539;p18"/>
          <p:cNvGraphicFramePr/>
          <p:nvPr/>
        </p:nvGraphicFramePr>
        <p:xfrm>
          <a:off x="5993224" y="1930400"/>
          <a:ext cx="5956299" cy="3657600"/>
        </p:xfrm>
        <a:graphic>
          <a:graphicData uri="http://schemas.openxmlformats.org/drawingml/2006/chart">
            <c:chart xmlns:c="http://schemas.openxmlformats.org/drawingml/2006/chart" xmlns:r="http://schemas.openxmlformats.org/officeDocument/2006/relationships" r:id="rId4"/>
          </a:graphicData>
        </a:graphic>
      </p:graphicFrame>
      <p:sp>
        <p:nvSpPr>
          <p:cNvPr id="540" name="Google Shape;540;p18"/>
          <p:cNvSpPr/>
          <p:nvPr/>
        </p:nvSpPr>
        <p:spPr>
          <a:xfrm>
            <a:off x="2777829" y="2963551"/>
            <a:ext cx="1428749" cy="1003289"/>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Calibri"/>
                <a:ea typeface="Calibri"/>
                <a:cs typeface="Calibri"/>
                <a:sym typeface="Calibri"/>
              </a:rPr>
              <a:t>47%</a:t>
            </a:r>
            <a:endParaRPr/>
          </a:p>
        </p:txBody>
      </p:sp>
      <p:sp>
        <p:nvSpPr>
          <p:cNvPr id="541" name="Google Shape;541;p18"/>
          <p:cNvSpPr/>
          <p:nvPr/>
        </p:nvSpPr>
        <p:spPr>
          <a:xfrm>
            <a:off x="8903286" y="2875045"/>
            <a:ext cx="1428749" cy="914399"/>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Calibri"/>
                <a:ea typeface="Calibri"/>
                <a:cs typeface="Calibri"/>
                <a:sym typeface="Calibri"/>
              </a:rPr>
              <a:t>41%</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19"/>
          <p:cNvSpPr txBox="1">
            <a:spLocks noGrp="1"/>
          </p:cNvSpPr>
          <p:nvPr>
            <p:ph type="title"/>
          </p:nvPr>
        </p:nvSpPr>
        <p:spPr>
          <a:xfrm>
            <a:off x="838200" y="130663"/>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800"/>
              <a:buFont typeface="Arial"/>
              <a:buNone/>
            </a:pPr>
            <a:r>
              <a:rPr lang="en-US" sz="4800" b="1">
                <a:solidFill>
                  <a:srgbClr val="002060"/>
                </a:solidFill>
                <a:latin typeface="Arial"/>
                <a:ea typeface="Arial"/>
                <a:cs typeface="Arial"/>
                <a:sym typeface="Arial"/>
              </a:rPr>
              <a:t>Conclusions</a:t>
            </a:r>
            <a:endParaRPr/>
          </a:p>
        </p:txBody>
      </p:sp>
      <p:sp>
        <p:nvSpPr>
          <p:cNvPr id="547" name="Google Shape;547;p19"/>
          <p:cNvSpPr txBox="1">
            <a:spLocks noGrp="1"/>
          </p:cNvSpPr>
          <p:nvPr>
            <p:ph type="body" idx="1"/>
          </p:nvPr>
        </p:nvSpPr>
        <p:spPr>
          <a:xfrm>
            <a:off x="322384" y="1286190"/>
            <a:ext cx="11547231" cy="5297172"/>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200000"/>
              </a:lnSpc>
              <a:spcBef>
                <a:spcPts val="0"/>
              </a:spcBef>
              <a:spcAft>
                <a:spcPts val="0"/>
              </a:spcAft>
              <a:buClr>
                <a:srgbClr val="262626"/>
              </a:buClr>
              <a:buSzPct val="100000"/>
              <a:buChar char="•"/>
            </a:pPr>
            <a:r>
              <a:rPr lang="en-US" sz="2400">
                <a:solidFill>
                  <a:srgbClr val="262626"/>
                </a:solidFill>
                <a:latin typeface="Arial"/>
                <a:ea typeface="Arial"/>
                <a:cs typeface="Arial"/>
                <a:sym typeface="Arial"/>
              </a:rPr>
              <a:t>In </a:t>
            </a:r>
            <a:r>
              <a:rPr lang="en-US" sz="2400">
                <a:latin typeface="Arial"/>
                <a:ea typeface="Arial"/>
                <a:cs typeface="Arial"/>
                <a:sym typeface="Arial"/>
              </a:rPr>
              <a:t>patients with advanced heart failure receiving support from a fully magnetically levitated LVAD, </a:t>
            </a:r>
            <a:r>
              <a:rPr lang="en-US" sz="2400">
                <a:solidFill>
                  <a:srgbClr val="262626"/>
                </a:solidFill>
                <a:latin typeface="Arial"/>
                <a:ea typeface="Arial"/>
                <a:cs typeface="Arial"/>
                <a:sym typeface="Arial"/>
              </a:rPr>
              <a:t>aspirin is not required as part of an antithrombotic regimen that includes a Vitamin K Antagonist to preserve outcomes</a:t>
            </a:r>
            <a:endParaRPr/>
          </a:p>
          <a:p>
            <a:pPr marL="0" lvl="0" indent="0" algn="l" rtl="0">
              <a:lnSpc>
                <a:spcPct val="200000"/>
              </a:lnSpc>
              <a:spcBef>
                <a:spcPts val="0"/>
              </a:spcBef>
              <a:spcAft>
                <a:spcPts val="0"/>
              </a:spcAft>
              <a:buClr>
                <a:schemeClr val="dk1"/>
              </a:buClr>
              <a:buSzPct val="100000"/>
              <a:buNone/>
            </a:pPr>
            <a:endParaRPr sz="2400">
              <a:solidFill>
                <a:srgbClr val="262626"/>
              </a:solidFill>
              <a:latin typeface="Arial"/>
              <a:ea typeface="Arial"/>
              <a:cs typeface="Arial"/>
              <a:sym typeface="Arial"/>
            </a:endParaRPr>
          </a:p>
          <a:p>
            <a:pPr marL="228600" lvl="0" indent="-228600" algn="l" rtl="0">
              <a:lnSpc>
                <a:spcPct val="200000"/>
              </a:lnSpc>
              <a:spcBef>
                <a:spcPts val="0"/>
              </a:spcBef>
              <a:spcAft>
                <a:spcPts val="0"/>
              </a:spcAft>
              <a:buClr>
                <a:srgbClr val="262626"/>
              </a:buClr>
              <a:buSzPct val="100000"/>
              <a:buChar char="•"/>
            </a:pPr>
            <a:r>
              <a:rPr lang="en-US" sz="2400">
                <a:solidFill>
                  <a:srgbClr val="262626"/>
                </a:solidFill>
                <a:latin typeface="Arial"/>
                <a:ea typeface="Arial"/>
                <a:cs typeface="Arial"/>
                <a:sym typeface="Arial"/>
              </a:rPr>
              <a:t>Exclusion of aspirin is associated with a significant decrease in bleeding events with no increase in risk of thrombo-embolic events</a:t>
            </a:r>
            <a:endParaRPr/>
          </a:p>
          <a:p>
            <a:pPr marL="228600" lvl="0" indent="-99060" algn="l" rtl="0">
              <a:lnSpc>
                <a:spcPct val="200000"/>
              </a:lnSpc>
              <a:spcBef>
                <a:spcPts val="0"/>
              </a:spcBef>
              <a:spcAft>
                <a:spcPts val="0"/>
              </a:spcAft>
              <a:buClr>
                <a:schemeClr val="dk1"/>
              </a:buClr>
              <a:buSzPct val="100000"/>
              <a:buNone/>
            </a:pPr>
            <a:endParaRPr sz="2400">
              <a:solidFill>
                <a:srgbClr val="262626"/>
              </a:solidFill>
              <a:latin typeface="Arial"/>
              <a:ea typeface="Arial"/>
              <a:cs typeface="Arial"/>
              <a:sym typeface="Arial"/>
            </a:endParaRPr>
          </a:p>
          <a:p>
            <a:pPr marL="228600" lvl="0" indent="-228600" algn="l" rtl="0">
              <a:lnSpc>
                <a:spcPct val="200000"/>
              </a:lnSpc>
              <a:spcBef>
                <a:spcPts val="0"/>
              </a:spcBef>
              <a:spcAft>
                <a:spcPts val="0"/>
              </a:spcAft>
              <a:buClr>
                <a:srgbClr val="262626"/>
              </a:buClr>
              <a:buSzPct val="100000"/>
              <a:buChar char="•"/>
            </a:pPr>
            <a:r>
              <a:rPr lang="en-US" sz="2400">
                <a:solidFill>
                  <a:srgbClr val="262626"/>
                </a:solidFill>
                <a:latin typeface="Arial"/>
                <a:ea typeface="Arial"/>
                <a:cs typeface="Arial"/>
                <a:sym typeface="Arial"/>
              </a:rPr>
              <a:t>Benefits of aspirin avoidance are associated </a:t>
            </a:r>
            <a:r>
              <a:rPr lang="en-US" sz="2400">
                <a:latin typeface="Arial"/>
                <a:ea typeface="Arial"/>
                <a:cs typeface="Arial"/>
                <a:sym typeface="Arial"/>
              </a:rPr>
              <a:t>with a decrease in hospitalization rates and cost of care due to bleeding complications. </a:t>
            </a:r>
            <a:endParaRPr/>
          </a:p>
          <a:p>
            <a:pPr marL="380990" lvl="0" indent="-143499" algn="l" rtl="0">
              <a:lnSpc>
                <a:spcPct val="90000"/>
              </a:lnSpc>
              <a:spcBef>
                <a:spcPts val="1000"/>
              </a:spcBef>
              <a:spcAft>
                <a:spcPts val="0"/>
              </a:spcAft>
              <a:buClr>
                <a:schemeClr val="dk1"/>
              </a:buClr>
              <a:buSzPct val="100000"/>
              <a:buNone/>
            </a:pPr>
            <a:endParaRPr sz="4400" b="1">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838200" y="9159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Arial"/>
              <a:buNone/>
            </a:pPr>
            <a:r>
              <a:rPr lang="en-US" b="1">
                <a:solidFill>
                  <a:srgbClr val="002060"/>
                </a:solidFill>
                <a:latin typeface="Arial"/>
                <a:ea typeface="Arial"/>
                <a:cs typeface="Arial"/>
                <a:sym typeface="Arial"/>
              </a:rPr>
              <a:t>Disclosures</a:t>
            </a:r>
            <a:endParaRPr>
              <a:solidFill>
                <a:srgbClr val="002060"/>
              </a:solidFill>
              <a:latin typeface="Arial"/>
              <a:ea typeface="Arial"/>
              <a:cs typeface="Arial"/>
              <a:sym typeface="Arial"/>
            </a:endParaRPr>
          </a:p>
        </p:txBody>
      </p:sp>
      <p:sp>
        <p:nvSpPr>
          <p:cNvPr id="98" name="Google Shape;98;p2"/>
          <p:cNvSpPr txBox="1">
            <a:spLocks noGrp="1"/>
          </p:cNvSpPr>
          <p:nvPr>
            <p:ph type="body" idx="1"/>
          </p:nvPr>
        </p:nvSpPr>
        <p:spPr>
          <a:xfrm>
            <a:off x="838200" y="988157"/>
            <a:ext cx="10515600" cy="4351338"/>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90000"/>
              </a:lnSpc>
              <a:spcBef>
                <a:spcPts val="0"/>
              </a:spcBef>
              <a:spcAft>
                <a:spcPts val="0"/>
              </a:spcAft>
              <a:buClr>
                <a:schemeClr val="dk1"/>
              </a:buClr>
              <a:buSzPct val="100000"/>
              <a:buNone/>
            </a:pPr>
            <a:endParaRPr sz="2400">
              <a:latin typeface="Arial"/>
              <a:ea typeface="Arial"/>
              <a:cs typeface="Arial"/>
              <a:sym typeface="Arial"/>
            </a:endParaRPr>
          </a:p>
          <a:p>
            <a:pPr marL="0" lvl="0" indent="0" algn="ctr" rtl="0">
              <a:lnSpc>
                <a:spcPct val="90000"/>
              </a:lnSpc>
              <a:spcBef>
                <a:spcPts val="1000"/>
              </a:spcBef>
              <a:spcAft>
                <a:spcPts val="0"/>
              </a:spcAft>
              <a:buClr>
                <a:schemeClr val="dk1"/>
              </a:buClr>
              <a:buSzPct val="100000"/>
              <a:buNone/>
            </a:pPr>
            <a:endParaRPr sz="2400">
              <a:latin typeface="Arial"/>
              <a:ea typeface="Arial"/>
              <a:cs typeface="Arial"/>
              <a:sym typeface="Arial"/>
            </a:endParaRPr>
          </a:p>
          <a:p>
            <a:pPr marL="0" lvl="0" indent="0" algn="ctr" rtl="0">
              <a:lnSpc>
                <a:spcPct val="120000"/>
              </a:lnSpc>
              <a:spcBef>
                <a:spcPts val="1000"/>
              </a:spcBef>
              <a:spcAft>
                <a:spcPts val="0"/>
              </a:spcAft>
              <a:buClr>
                <a:schemeClr val="dk1"/>
              </a:buClr>
              <a:buSzPct val="100000"/>
              <a:buNone/>
            </a:pPr>
            <a:r>
              <a:rPr lang="en-US" sz="2400">
                <a:latin typeface="Arial"/>
                <a:ea typeface="Arial"/>
                <a:cs typeface="Arial"/>
                <a:sym typeface="Arial"/>
              </a:rPr>
              <a:t>This presentation </a:t>
            </a:r>
            <a:r>
              <a:rPr lang="en-US" sz="2400" i="1" u="sng">
                <a:latin typeface="Arial"/>
                <a:ea typeface="Arial"/>
                <a:cs typeface="Arial"/>
                <a:sym typeface="Arial"/>
              </a:rPr>
              <a:t>will discuss off-label use </a:t>
            </a:r>
            <a:r>
              <a:rPr lang="en-US" sz="2400">
                <a:latin typeface="Arial"/>
                <a:ea typeface="Arial"/>
                <a:cs typeface="Arial"/>
                <a:sym typeface="Arial"/>
              </a:rPr>
              <a:t>of the HeartMate 3</a:t>
            </a:r>
            <a:endParaRPr/>
          </a:p>
          <a:p>
            <a:pPr marL="0" lvl="0" indent="0" algn="ctr" rtl="0">
              <a:lnSpc>
                <a:spcPct val="120000"/>
              </a:lnSpc>
              <a:spcBef>
                <a:spcPts val="1000"/>
              </a:spcBef>
              <a:spcAft>
                <a:spcPts val="0"/>
              </a:spcAft>
              <a:buClr>
                <a:schemeClr val="dk1"/>
              </a:buClr>
              <a:buSzPct val="100000"/>
              <a:buNone/>
            </a:pPr>
            <a:endParaRPr sz="2400">
              <a:latin typeface="Arial"/>
              <a:ea typeface="Arial"/>
              <a:cs typeface="Arial"/>
              <a:sym typeface="Arial"/>
            </a:endParaRPr>
          </a:p>
          <a:p>
            <a:pPr marL="0" lvl="0" indent="0" algn="ctr" rtl="0">
              <a:lnSpc>
                <a:spcPct val="120000"/>
              </a:lnSpc>
              <a:spcBef>
                <a:spcPts val="1000"/>
              </a:spcBef>
              <a:spcAft>
                <a:spcPts val="0"/>
              </a:spcAft>
              <a:buClr>
                <a:schemeClr val="dk1"/>
              </a:buClr>
              <a:buSzPct val="100000"/>
              <a:buNone/>
            </a:pPr>
            <a:endParaRPr sz="1800">
              <a:latin typeface="Arial"/>
              <a:ea typeface="Arial"/>
              <a:cs typeface="Arial"/>
              <a:sym typeface="Arial"/>
            </a:endParaRPr>
          </a:p>
          <a:p>
            <a:pPr marL="0" lvl="0" indent="0" algn="ctr" rtl="0">
              <a:lnSpc>
                <a:spcPct val="120000"/>
              </a:lnSpc>
              <a:spcBef>
                <a:spcPts val="1000"/>
              </a:spcBef>
              <a:spcAft>
                <a:spcPts val="0"/>
              </a:spcAft>
              <a:buClr>
                <a:schemeClr val="dk1"/>
              </a:buClr>
              <a:buSzPct val="100000"/>
              <a:buNone/>
            </a:pPr>
            <a:r>
              <a:rPr lang="en-US" sz="1800">
                <a:latin typeface="Arial"/>
                <a:ea typeface="Arial"/>
                <a:cs typeface="Arial"/>
                <a:sym typeface="Arial"/>
              </a:rPr>
              <a:t>The ARIES HM3 Trial (NCT04069156) is funded and sponsored by Abbott, the manufacturer of the HeartMate 3 Left Ventricular Assist System</a:t>
            </a:r>
            <a:endParaRPr/>
          </a:p>
          <a:p>
            <a:pPr marL="0" lvl="0" indent="0" algn="ctr" rtl="0">
              <a:lnSpc>
                <a:spcPct val="120000"/>
              </a:lnSpc>
              <a:spcBef>
                <a:spcPts val="1000"/>
              </a:spcBef>
              <a:spcAft>
                <a:spcPts val="0"/>
              </a:spcAft>
              <a:buClr>
                <a:schemeClr val="dk1"/>
              </a:buClr>
              <a:buSzPct val="100000"/>
              <a:buNone/>
            </a:pPr>
            <a:endParaRPr sz="900" i="1" u="sng">
              <a:latin typeface="Arial"/>
              <a:ea typeface="Arial"/>
              <a:cs typeface="Arial"/>
              <a:sym typeface="Arial"/>
            </a:endParaRPr>
          </a:p>
          <a:p>
            <a:pPr marL="0" lvl="0" indent="0" algn="l" rtl="0">
              <a:lnSpc>
                <a:spcPct val="120000"/>
              </a:lnSpc>
              <a:spcBef>
                <a:spcPts val="1000"/>
              </a:spcBef>
              <a:spcAft>
                <a:spcPts val="0"/>
              </a:spcAft>
              <a:buClr>
                <a:schemeClr val="dk1"/>
              </a:buClr>
              <a:buSzPct val="100000"/>
              <a:buNone/>
            </a:pPr>
            <a:endParaRPr sz="1400">
              <a:latin typeface="Arial"/>
              <a:ea typeface="Arial"/>
              <a:cs typeface="Arial"/>
              <a:sym typeface="Arial"/>
            </a:endParaRPr>
          </a:p>
          <a:p>
            <a:pPr marL="0" lvl="0" indent="0" algn="ctr" rtl="0">
              <a:lnSpc>
                <a:spcPct val="120000"/>
              </a:lnSpc>
              <a:spcBef>
                <a:spcPts val="1000"/>
              </a:spcBef>
              <a:spcAft>
                <a:spcPts val="0"/>
              </a:spcAft>
              <a:buClr>
                <a:schemeClr val="dk1"/>
              </a:buClr>
              <a:buSzPct val="100000"/>
              <a:buNone/>
            </a:pPr>
            <a:endParaRPr sz="1800">
              <a:latin typeface="Arial"/>
              <a:ea typeface="Arial"/>
              <a:cs typeface="Arial"/>
              <a:sym typeface="Arial"/>
            </a:endParaRPr>
          </a:p>
          <a:p>
            <a:pPr marL="0" lvl="0" indent="0" algn="ctr" rtl="0">
              <a:lnSpc>
                <a:spcPct val="120000"/>
              </a:lnSpc>
              <a:spcBef>
                <a:spcPts val="1000"/>
              </a:spcBef>
              <a:spcAft>
                <a:spcPts val="0"/>
              </a:spcAft>
              <a:buClr>
                <a:schemeClr val="dk1"/>
              </a:buClr>
              <a:buSzPct val="100000"/>
              <a:buNone/>
            </a:pPr>
            <a:r>
              <a:rPr lang="en-US" sz="1800">
                <a:latin typeface="Arial"/>
                <a:ea typeface="Arial"/>
                <a:cs typeface="Arial"/>
                <a:sym typeface="Arial"/>
              </a:rPr>
              <a:t>Dr Mehra reports payments made to his institution from Abbott for consulting, received personal consulting fees from Moderna, Paragonix and Natera. </a:t>
            </a:r>
            <a:endParaRPr/>
          </a:p>
          <a:p>
            <a:pPr marL="0" lvl="0" indent="0" algn="ctr" rtl="0">
              <a:lnSpc>
                <a:spcPct val="120000"/>
              </a:lnSpc>
              <a:spcBef>
                <a:spcPts val="1000"/>
              </a:spcBef>
              <a:spcAft>
                <a:spcPts val="0"/>
              </a:spcAft>
              <a:buClr>
                <a:schemeClr val="dk1"/>
              </a:buClr>
              <a:buSzPct val="100000"/>
              <a:buNone/>
            </a:pPr>
            <a:r>
              <a:rPr lang="en-US" sz="1800">
                <a:latin typeface="Arial"/>
                <a:ea typeface="Arial"/>
                <a:cs typeface="Arial"/>
                <a:sym typeface="Arial"/>
              </a:rPr>
              <a:t>He is an advisory board member for NuPulseCV, Leviticus, Transmedics and FineHeart. </a:t>
            </a:r>
            <a:endParaRPr sz="1100">
              <a:latin typeface="Arial"/>
              <a:ea typeface="Arial"/>
              <a:cs typeface="Arial"/>
              <a:sym typeface="Arial"/>
            </a:endParaRPr>
          </a:p>
        </p:txBody>
      </p:sp>
      <p:pic>
        <p:nvPicPr>
          <p:cNvPr id="99" name="Google Shape;99;p2" descr="A star filled sky&#10;&#10;Description generated with high confidence"/>
          <p:cNvPicPr preferRelativeResize="0"/>
          <p:nvPr/>
        </p:nvPicPr>
        <p:blipFill rotWithShape="1">
          <a:blip r:embed="rId3">
            <a:alphaModFix/>
          </a:blip>
          <a:srcRect l="78111" r="19208"/>
          <a:stretch/>
        </p:blipFill>
        <p:spPr>
          <a:xfrm>
            <a:off x="-3941" y="0"/>
            <a:ext cx="326802" cy="6858000"/>
          </a:xfrm>
          <a:prstGeom prst="rect">
            <a:avLst/>
          </a:prstGeom>
          <a:noFill/>
          <a:ln>
            <a:noFill/>
          </a:ln>
        </p:spPr>
      </p:pic>
      <p:pic>
        <p:nvPicPr>
          <p:cNvPr id="100" name="Google Shape;100;p2"/>
          <p:cNvPicPr preferRelativeResize="0"/>
          <p:nvPr/>
        </p:nvPicPr>
        <p:blipFill rotWithShape="1">
          <a:blip r:embed="rId4">
            <a:alphaModFix/>
          </a:blip>
          <a:srcRect l="-1" r="57199"/>
          <a:stretch/>
        </p:blipFill>
        <p:spPr>
          <a:xfrm>
            <a:off x="9787984" y="6199009"/>
            <a:ext cx="2193660" cy="56739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20"/>
          <p:cNvSpPr txBox="1">
            <a:spLocks noGrp="1"/>
          </p:cNvSpPr>
          <p:nvPr>
            <p:ph type="title" idx="4294967295"/>
          </p:nvPr>
        </p:nvSpPr>
        <p:spPr>
          <a:xfrm>
            <a:off x="76200" y="5041899"/>
            <a:ext cx="12039600" cy="914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sz="3200" b="1">
                <a:latin typeface="Arial"/>
                <a:ea typeface="Arial"/>
                <a:cs typeface="Arial"/>
                <a:sym typeface="Arial"/>
              </a:rPr>
              <a:t>We THANK all the patients, our investigators, clinical nurse coordinators, and allied health personnel for their dedication to the conduct of the ARIES HM3 Study </a:t>
            </a:r>
            <a:endParaRPr/>
          </a:p>
        </p:txBody>
      </p:sp>
      <p:sp>
        <p:nvSpPr>
          <p:cNvPr id="553" name="Google Shape;553;p20"/>
          <p:cNvSpPr txBox="1">
            <a:spLocks noGrp="1"/>
          </p:cNvSpPr>
          <p:nvPr>
            <p:ph type="body" idx="4294967295"/>
          </p:nvPr>
        </p:nvSpPr>
        <p:spPr>
          <a:xfrm>
            <a:off x="315291" y="685800"/>
            <a:ext cx="5302251" cy="3363699"/>
          </a:xfrm>
          <a:prstGeom prst="rect">
            <a:avLst/>
          </a:prstGeom>
          <a:solidFill>
            <a:schemeClr val="dk2"/>
          </a:solid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lt1"/>
              </a:buClr>
              <a:buSzPct val="100000"/>
              <a:buNone/>
            </a:pPr>
            <a:r>
              <a:rPr lang="en-US" sz="1867" b="1">
                <a:solidFill>
                  <a:schemeClr val="lt1"/>
                </a:solidFill>
                <a:latin typeface="Arial"/>
                <a:ea typeface="Arial"/>
                <a:cs typeface="Arial"/>
                <a:sym typeface="Arial"/>
              </a:rPr>
              <a:t>Study Steering Committee</a:t>
            </a:r>
            <a:endParaRPr/>
          </a:p>
          <a:p>
            <a:pPr marL="0" lvl="0" indent="0" algn="ctr" rtl="0">
              <a:lnSpc>
                <a:spcPct val="90000"/>
              </a:lnSpc>
              <a:spcBef>
                <a:spcPts val="1000"/>
              </a:spcBef>
              <a:spcAft>
                <a:spcPts val="0"/>
              </a:spcAft>
              <a:buClr>
                <a:schemeClr val="dk1"/>
              </a:buClr>
              <a:buSzPct val="100000"/>
              <a:buNone/>
            </a:pPr>
            <a:endParaRPr sz="1867" b="1">
              <a:solidFill>
                <a:schemeClr val="lt1"/>
              </a:solidFill>
              <a:latin typeface="Arial"/>
              <a:ea typeface="Arial"/>
              <a:cs typeface="Arial"/>
              <a:sym typeface="Arial"/>
            </a:endParaRPr>
          </a:p>
          <a:p>
            <a:pPr marL="380990" lvl="0" indent="-381051" algn="l" rtl="0">
              <a:lnSpc>
                <a:spcPct val="90000"/>
              </a:lnSpc>
              <a:spcBef>
                <a:spcPts val="1000"/>
              </a:spcBef>
              <a:spcAft>
                <a:spcPts val="0"/>
              </a:spcAft>
              <a:buClr>
                <a:schemeClr val="lt1"/>
              </a:buClr>
              <a:buSzPct val="100000"/>
              <a:buChar char="•"/>
            </a:pPr>
            <a:r>
              <a:rPr lang="en-US" sz="1867">
                <a:solidFill>
                  <a:schemeClr val="lt1"/>
                </a:solidFill>
                <a:latin typeface="Arial"/>
                <a:ea typeface="Arial"/>
                <a:cs typeface="Arial"/>
                <a:sym typeface="Arial"/>
              </a:rPr>
              <a:t>Mandeep R. Mehra, MBBS, MSc (Chair)</a:t>
            </a:r>
            <a:endParaRPr/>
          </a:p>
          <a:p>
            <a:pPr marL="380990" lvl="0" indent="-381051" algn="l" rtl="0">
              <a:lnSpc>
                <a:spcPct val="90000"/>
              </a:lnSpc>
              <a:spcBef>
                <a:spcPts val="1000"/>
              </a:spcBef>
              <a:spcAft>
                <a:spcPts val="0"/>
              </a:spcAft>
              <a:buClr>
                <a:schemeClr val="lt1"/>
              </a:buClr>
              <a:buSzPct val="100000"/>
              <a:buChar char="•"/>
            </a:pPr>
            <a:r>
              <a:rPr lang="en-US" sz="1867">
                <a:solidFill>
                  <a:schemeClr val="lt1"/>
                </a:solidFill>
                <a:latin typeface="Arial"/>
                <a:ea typeface="Arial"/>
                <a:cs typeface="Arial"/>
                <a:sym typeface="Arial"/>
              </a:rPr>
              <a:t>Ivan Netuka, MD, PhD</a:t>
            </a:r>
            <a:endParaRPr/>
          </a:p>
          <a:p>
            <a:pPr marL="380990" lvl="0" indent="-381051" algn="l" rtl="0">
              <a:lnSpc>
                <a:spcPct val="90000"/>
              </a:lnSpc>
              <a:spcBef>
                <a:spcPts val="1000"/>
              </a:spcBef>
              <a:spcAft>
                <a:spcPts val="0"/>
              </a:spcAft>
              <a:buClr>
                <a:schemeClr val="lt1"/>
              </a:buClr>
              <a:buSzPct val="100000"/>
              <a:buChar char="•"/>
            </a:pPr>
            <a:r>
              <a:rPr lang="en-US" sz="1867">
                <a:solidFill>
                  <a:schemeClr val="lt1"/>
                </a:solidFill>
                <a:latin typeface="Arial"/>
                <a:ea typeface="Arial"/>
                <a:cs typeface="Arial"/>
                <a:sym typeface="Arial"/>
              </a:rPr>
              <a:t>Nir Uriel, MD, MSc</a:t>
            </a:r>
            <a:endParaRPr/>
          </a:p>
          <a:p>
            <a:pPr marL="380990" lvl="0" indent="-381051" algn="l" rtl="0">
              <a:lnSpc>
                <a:spcPct val="90000"/>
              </a:lnSpc>
              <a:spcBef>
                <a:spcPts val="1000"/>
              </a:spcBef>
              <a:spcAft>
                <a:spcPts val="0"/>
              </a:spcAft>
              <a:buClr>
                <a:schemeClr val="lt1"/>
              </a:buClr>
              <a:buSzPct val="100000"/>
              <a:buChar char="•"/>
            </a:pPr>
            <a:r>
              <a:rPr lang="en-US" sz="1867">
                <a:solidFill>
                  <a:schemeClr val="lt1"/>
                </a:solidFill>
                <a:latin typeface="Arial"/>
                <a:ea typeface="Arial"/>
                <a:cs typeface="Arial"/>
                <a:sym typeface="Arial"/>
              </a:rPr>
              <a:t>Jason N. Katz, MD, MS</a:t>
            </a:r>
            <a:endParaRPr/>
          </a:p>
          <a:p>
            <a:pPr marL="380990" lvl="0" indent="-381051" algn="l" rtl="0">
              <a:lnSpc>
                <a:spcPct val="90000"/>
              </a:lnSpc>
              <a:spcBef>
                <a:spcPts val="1000"/>
              </a:spcBef>
              <a:spcAft>
                <a:spcPts val="0"/>
              </a:spcAft>
              <a:buClr>
                <a:schemeClr val="lt1"/>
              </a:buClr>
              <a:buSzPct val="100000"/>
              <a:buChar char="•"/>
            </a:pPr>
            <a:r>
              <a:rPr lang="en-US" sz="1867">
                <a:solidFill>
                  <a:schemeClr val="lt1"/>
                </a:solidFill>
                <a:latin typeface="Arial"/>
                <a:ea typeface="Arial"/>
                <a:cs typeface="Arial"/>
                <a:sym typeface="Arial"/>
              </a:rPr>
              <a:t>Francis D. Pagani, MD, PhD</a:t>
            </a:r>
            <a:endParaRPr/>
          </a:p>
          <a:p>
            <a:pPr marL="380990" lvl="0" indent="-381051" algn="l" rtl="0">
              <a:lnSpc>
                <a:spcPct val="90000"/>
              </a:lnSpc>
              <a:spcBef>
                <a:spcPts val="1000"/>
              </a:spcBef>
              <a:spcAft>
                <a:spcPts val="0"/>
              </a:spcAft>
              <a:buClr>
                <a:schemeClr val="lt1"/>
              </a:buClr>
              <a:buSzPct val="100000"/>
              <a:buChar char="•"/>
            </a:pPr>
            <a:r>
              <a:rPr lang="en-US" sz="1867">
                <a:solidFill>
                  <a:schemeClr val="lt1"/>
                </a:solidFill>
                <a:latin typeface="Arial"/>
                <a:ea typeface="Arial"/>
                <a:cs typeface="Arial"/>
                <a:sym typeface="Arial"/>
              </a:rPr>
              <a:t>Ulrich P. Jorde, MD</a:t>
            </a:r>
            <a:endParaRPr/>
          </a:p>
          <a:p>
            <a:pPr marL="380990" lvl="0" indent="-381051" algn="l" rtl="0">
              <a:lnSpc>
                <a:spcPct val="90000"/>
              </a:lnSpc>
              <a:spcBef>
                <a:spcPts val="1000"/>
              </a:spcBef>
              <a:spcAft>
                <a:spcPts val="0"/>
              </a:spcAft>
              <a:buClr>
                <a:schemeClr val="lt1"/>
              </a:buClr>
              <a:buSzPct val="100000"/>
              <a:buChar char="•"/>
            </a:pPr>
            <a:r>
              <a:rPr lang="en-US" sz="1867">
                <a:solidFill>
                  <a:schemeClr val="lt1"/>
                </a:solidFill>
                <a:latin typeface="Arial"/>
                <a:ea typeface="Arial"/>
                <a:cs typeface="Arial"/>
                <a:sym typeface="Arial"/>
              </a:rPr>
              <a:t>Finn Gustafsson, MD, PhD, DMSci</a:t>
            </a:r>
            <a:endParaRPr sz="1867">
              <a:solidFill>
                <a:schemeClr val="lt1"/>
              </a:solidFill>
              <a:latin typeface="Arial"/>
              <a:ea typeface="Arial"/>
              <a:cs typeface="Arial"/>
              <a:sym typeface="Arial"/>
            </a:endParaRPr>
          </a:p>
          <a:p>
            <a:pPr marL="380990" lvl="0" indent="-381051" algn="l" rtl="0">
              <a:lnSpc>
                <a:spcPct val="90000"/>
              </a:lnSpc>
              <a:spcBef>
                <a:spcPts val="1000"/>
              </a:spcBef>
              <a:spcAft>
                <a:spcPts val="0"/>
              </a:spcAft>
              <a:buClr>
                <a:schemeClr val="lt1"/>
              </a:buClr>
              <a:buSzPct val="100000"/>
              <a:buChar char="•"/>
            </a:pPr>
            <a:r>
              <a:rPr lang="en-US" sz="1867">
                <a:solidFill>
                  <a:schemeClr val="lt1"/>
                </a:solidFill>
                <a:latin typeface="Arial"/>
                <a:ea typeface="Arial"/>
                <a:cs typeface="Arial"/>
                <a:sym typeface="Arial"/>
              </a:rPr>
              <a:t>Jean M. Connors, MD </a:t>
            </a:r>
            <a:endParaRPr/>
          </a:p>
        </p:txBody>
      </p:sp>
      <p:sp>
        <p:nvSpPr>
          <p:cNvPr id="554" name="Google Shape;554;p20"/>
          <p:cNvSpPr txBox="1">
            <a:spLocks noGrp="1"/>
          </p:cNvSpPr>
          <p:nvPr>
            <p:ph type="body" idx="4294967295"/>
          </p:nvPr>
        </p:nvSpPr>
        <p:spPr>
          <a:xfrm>
            <a:off x="6574461" y="445168"/>
            <a:ext cx="5304367" cy="4114800"/>
          </a:xfrm>
          <a:prstGeom prst="rect">
            <a:avLst/>
          </a:prstGeom>
          <a:solidFill>
            <a:schemeClr val="dk2"/>
          </a:solid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dk1"/>
              </a:buClr>
              <a:buSzPct val="100000"/>
              <a:buNone/>
            </a:pPr>
            <a:endParaRPr sz="1867" b="1">
              <a:solidFill>
                <a:schemeClr val="lt1"/>
              </a:solidFill>
              <a:latin typeface="Arial"/>
              <a:ea typeface="Arial"/>
              <a:cs typeface="Arial"/>
              <a:sym typeface="Arial"/>
            </a:endParaRPr>
          </a:p>
          <a:p>
            <a:pPr marL="0" lvl="0" indent="0" algn="ctr" rtl="0">
              <a:lnSpc>
                <a:spcPct val="90000"/>
              </a:lnSpc>
              <a:spcBef>
                <a:spcPts val="1000"/>
              </a:spcBef>
              <a:spcAft>
                <a:spcPts val="0"/>
              </a:spcAft>
              <a:buClr>
                <a:schemeClr val="lt1"/>
              </a:buClr>
              <a:buSzPct val="100000"/>
              <a:buNone/>
            </a:pPr>
            <a:r>
              <a:rPr lang="en-US" sz="1867" b="1">
                <a:solidFill>
                  <a:schemeClr val="lt1"/>
                </a:solidFill>
                <a:latin typeface="Arial"/>
                <a:ea typeface="Arial"/>
                <a:cs typeface="Arial"/>
                <a:sym typeface="Arial"/>
              </a:rPr>
              <a:t>Data Safety Monitoring Board</a:t>
            </a:r>
            <a:endParaRPr/>
          </a:p>
          <a:p>
            <a:pPr marL="380990" lvl="0" indent="-381051" algn="l" rtl="0">
              <a:lnSpc>
                <a:spcPct val="90000"/>
              </a:lnSpc>
              <a:spcBef>
                <a:spcPts val="1000"/>
              </a:spcBef>
              <a:spcAft>
                <a:spcPts val="0"/>
              </a:spcAft>
              <a:buClr>
                <a:schemeClr val="lt1"/>
              </a:buClr>
              <a:buSzPct val="100000"/>
              <a:buChar char="•"/>
            </a:pPr>
            <a:r>
              <a:rPr lang="en-US" sz="1867">
                <a:solidFill>
                  <a:schemeClr val="lt1"/>
                </a:solidFill>
                <a:latin typeface="Arial"/>
                <a:ea typeface="Arial"/>
                <a:cs typeface="Arial"/>
                <a:sym typeface="Arial"/>
              </a:rPr>
              <a:t>William Holman, MD (Chair)</a:t>
            </a:r>
            <a:endParaRPr/>
          </a:p>
          <a:p>
            <a:pPr marL="380990" lvl="0" indent="-381051" algn="l" rtl="0">
              <a:lnSpc>
                <a:spcPct val="90000"/>
              </a:lnSpc>
              <a:spcBef>
                <a:spcPts val="1000"/>
              </a:spcBef>
              <a:spcAft>
                <a:spcPts val="0"/>
              </a:spcAft>
              <a:buClr>
                <a:schemeClr val="lt1"/>
              </a:buClr>
              <a:buSzPct val="100000"/>
              <a:buChar char="•"/>
            </a:pPr>
            <a:r>
              <a:rPr lang="en-US" sz="1867">
                <a:solidFill>
                  <a:schemeClr val="lt1"/>
                </a:solidFill>
                <a:latin typeface="Arial"/>
                <a:ea typeface="Arial"/>
                <a:cs typeface="Arial"/>
                <a:sym typeface="Arial"/>
              </a:rPr>
              <a:t>Kenneth Bauer, MD</a:t>
            </a:r>
            <a:endParaRPr/>
          </a:p>
          <a:p>
            <a:pPr marL="380990" lvl="0" indent="-381051" algn="l" rtl="0">
              <a:lnSpc>
                <a:spcPct val="90000"/>
              </a:lnSpc>
              <a:spcBef>
                <a:spcPts val="1000"/>
              </a:spcBef>
              <a:spcAft>
                <a:spcPts val="0"/>
              </a:spcAft>
              <a:buClr>
                <a:schemeClr val="lt1"/>
              </a:buClr>
              <a:buSzPct val="100000"/>
              <a:buChar char="•"/>
            </a:pPr>
            <a:r>
              <a:rPr lang="en-US" sz="1867">
                <a:solidFill>
                  <a:schemeClr val="lt1"/>
                </a:solidFill>
                <a:latin typeface="Arial"/>
                <a:ea typeface="Arial"/>
                <a:cs typeface="Arial"/>
                <a:sym typeface="Arial"/>
              </a:rPr>
              <a:t>Stuart Russell, MD</a:t>
            </a:r>
            <a:endParaRPr/>
          </a:p>
          <a:p>
            <a:pPr marL="380990" lvl="0" indent="-381051" algn="l" rtl="0">
              <a:lnSpc>
                <a:spcPct val="90000"/>
              </a:lnSpc>
              <a:spcBef>
                <a:spcPts val="1000"/>
              </a:spcBef>
              <a:spcAft>
                <a:spcPts val="0"/>
              </a:spcAft>
              <a:buClr>
                <a:schemeClr val="lt1"/>
              </a:buClr>
              <a:buSzPct val="100000"/>
              <a:buChar char="•"/>
            </a:pPr>
            <a:r>
              <a:rPr lang="en-US" sz="1867">
                <a:solidFill>
                  <a:schemeClr val="lt1"/>
                </a:solidFill>
                <a:latin typeface="Arial"/>
                <a:ea typeface="Arial"/>
                <a:cs typeface="Arial"/>
                <a:sym typeface="Arial"/>
              </a:rPr>
              <a:t>Daniel Heitjan, PhD</a:t>
            </a:r>
            <a:endParaRPr/>
          </a:p>
          <a:p>
            <a:pPr marL="228600" lvl="0" indent="-118999" algn="l" rtl="0">
              <a:lnSpc>
                <a:spcPct val="90000"/>
              </a:lnSpc>
              <a:spcBef>
                <a:spcPts val="1000"/>
              </a:spcBef>
              <a:spcAft>
                <a:spcPts val="0"/>
              </a:spcAft>
              <a:buClr>
                <a:schemeClr val="dk1"/>
              </a:buClr>
              <a:buSzPct val="100000"/>
              <a:buNone/>
            </a:pPr>
            <a:endParaRPr sz="1867">
              <a:solidFill>
                <a:schemeClr val="lt1"/>
              </a:solidFill>
              <a:latin typeface="Arial"/>
              <a:ea typeface="Arial"/>
              <a:cs typeface="Arial"/>
              <a:sym typeface="Arial"/>
            </a:endParaRPr>
          </a:p>
          <a:p>
            <a:pPr marL="0" lvl="0" indent="0" algn="ctr" rtl="0">
              <a:lnSpc>
                <a:spcPct val="90000"/>
              </a:lnSpc>
              <a:spcBef>
                <a:spcPts val="1000"/>
              </a:spcBef>
              <a:spcAft>
                <a:spcPts val="0"/>
              </a:spcAft>
              <a:buClr>
                <a:schemeClr val="lt1"/>
              </a:buClr>
              <a:buSzPct val="100000"/>
              <a:buNone/>
            </a:pPr>
            <a:r>
              <a:rPr lang="en-US" sz="1867" b="1">
                <a:solidFill>
                  <a:schemeClr val="lt1"/>
                </a:solidFill>
                <a:latin typeface="Arial"/>
                <a:ea typeface="Arial"/>
                <a:cs typeface="Arial"/>
                <a:sym typeface="Arial"/>
              </a:rPr>
              <a:t>Clinical Events Committee</a:t>
            </a:r>
            <a:endParaRPr/>
          </a:p>
          <a:p>
            <a:pPr marL="380990" lvl="0" indent="-381051" algn="l" rtl="0">
              <a:lnSpc>
                <a:spcPct val="90000"/>
              </a:lnSpc>
              <a:spcBef>
                <a:spcPts val="1000"/>
              </a:spcBef>
              <a:spcAft>
                <a:spcPts val="0"/>
              </a:spcAft>
              <a:buClr>
                <a:schemeClr val="lt1"/>
              </a:buClr>
              <a:buSzPct val="100000"/>
              <a:buChar char="•"/>
            </a:pPr>
            <a:r>
              <a:rPr lang="en-US" sz="1867">
                <a:solidFill>
                  <a:schemeClr val="lt1"/>
                </a:solidFill>
                <a:latin typeface="Arial"/>
                <a:ea typeface="Arial"/>
                <a:cs typeface="Arial"/>
                <a:sym typeface="Arial"/>
              </a:rPr>
              <a:t>Joseph Cleveland, MD (Chair)</a:t>
            </a:r>
            <a:endParaRPr/>
          </a:p>
          <a:p>
            <a:pPr marL="380990" lvl="0" indent="-381051" algn="l" rtl="0">
              <a:lnSpc>
                <a:spcPct val="90000"/>
              </a:lnSpc>
              <a:spcBef>
                <a:spcPts val="1000"/>
              </a:spcBef>
              <a:spcAft>
                <a:spcPts val="0"/>
              </a:spcAft>
              <a:buClr>
                <a:schemeClr val="lt1"/>
              </a:buClr>
              <a:buSzPct val="100000"/>
              <a:buChar char="•"/>
            </a:pPr>
            <a:r>
              <a:rPr lang="en-US" sz="1867">
                <a:solidFill>
                  <a:schemeClr val="lt1"/>
                </a:solidFill>
                <a:latin typeface="Arial"/>
                <a:ea typeface="Arial"/>
                <a:cs typeface="Arial"/>
                <a:sym typeface="Arial"/>
              </a:rPr>
              <a:t>Joshua Willey, MD, MS</a:t>
            </a:r>
            <a:endParaRPr/>
          </a:p>
          <a:p>
            <a:pPr marL="380990" lvl="0" indent="-381051" algn="l" rtl="0">
              <a:lnSpc>
                <a:spcPct val="90000"/>
              </a:lnSpc>
              <a:spcBef>
                <a:spcPts val="1000"/>
              </a:spcBef>
              <a:spcAft>
                <a:spcPts val="0"/>
              </a:spcAft>
              <a:buClr>
                <a:schemeClr val="lt1"/>
              </a:buClr>
              <a:buSzPct val="100000"/>
              <a:buChar char="•"/>
            </a:pPr>
            <a:r>
              <a:rPr lang="en-US" sz="1867">
                <a:solidFill>
                  <a:schemeClr val="lt1"/>
                </a:solidFill>
                <a:latin typeface="Arial"/>
                <a:ea typeface="Arial"/>
                <a:cs typeface="Arial"/>
                <a:sym typeface="Arial"/>
              </a:rPr>
              <a:t>Gregory Egnaczyk, MD, PhD</a:t>
            </a:r>
            <a:endParaRPr/>
          </a:p>
          <a:p>
            <a:pPr marL="380990" lvl="0" indent="-381051" algn="l" rtl="0">
              <a:lnSpc>
                <a:spcPct val="90000"/>
              </a:lnSpc>
              <a:spcBef>
                <a:spcPts val="1000"/>
              </a:spcBef>
              <a:spcAft>
                <a:spcPts val="0"/>
              </a:spcAft>
              <a:buClr>
                <a:schemeClr val="lt1"/>
              </a:buClr>
              <a:buSzPct val="100000"/>
              <a:buChar char="•"/>
            </a:pPr>
            <a:r>
              <a:rPr lang="en-US" sz="1867">
                <a:solidFill>
                  <a:schemeClr val="lt1"/>
                </a:solidFill>
                <a:latin typeface="Arial"/>
                <a:ea typeface="Arial"/>
                <a:cs typeface="Arial"/>
                <a:sym typeface="Arial"/>
              </a:rPr>
              <a:t>Erin Coglianese, MD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21"/>
          <p:cNvSpPr txBox="1"/>
          <p:nvPr/>
        </p:nvSpPr>
        <p:spPr>
          <a:xfrm>
            <a:off x="4467466" y="4295306"/>
            <a:ext cx="678147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Published online November 11, 2023</a:t>
            </a:r>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American Heart Association Scientific Sessions 2023</a:t>
            </a:r>
            <a:endParaRPr/>
          </a:p>
        </p:txBody>
      </p:sp>
      <p:pic>
        <p:nvPicPr>
          <p:cNvPr id="560" name="Google Shape;560;p21"/>
          <p:cNvPicPr preferRelativeResize="0"/>
          <p:nvPr/>
        </p:nvPicPr>
        <p:blipFill rotWithShape="1">
          <a:blip r:embed="rId3">
            <a:alphaModFix/>
          </a:blip>
          <a:srcRect l="29000" t="3712" r="29139" b="4692"/>
          <a:stretch/>
        </p:blipFill>
        <p:spPr>
          <a:xfrm>
            <a:off x="9259172" y="437121"/>
            <a:ext cx="2551813" cy="3133060"/>
          </a:xfrm>
          <a:prstGeom prst="rect">
            <a:avLst/>
          </a:prstGeom>
          <a:noFill/>
          <a:ln>
            <a:noFill/>
          </a:ln>
        </p:spPr>
      </p:pic>
      <p:pic>
        <p:nvPicPr>
          <p:cNvPr id="561" name="Google Shape;561;p21"/>
          <p:cNvPicPr preferRelativeResize="0"/>
          <p:nvPr/>
        </p:nvPicPr>
        <p:blipFill rotWithShape="1">
          <a:blip r:embed="rId4">
            <a:alphaModFix/>
          </a:blip>
          <a:srcRect/>
          <a:stretch/>
        </p:blipFill>
        <p:spPr>
          <a:xfrm>
            <a:off x="628650" y="530291"/>
            <a:ext cx="7677632" cy="2665080"/>
          </a:xfrm>
          <a:prstGeom prst="rect">
            <a:avLst/>
          </a:prstGeom>
          <a:noFill/>
          <a:ln>
            <a:noFill/>
          </a:ln>
        </p:spPr>
      </p:pic>
      <p:pic>
        <p:nvPicPr>
          <p:cNvPr id="562" name="Google Shape;562;p21"/>
          <p:cNvPicPr preferRelativeResize="0"/>
          <p:nvPr/>
        </p:nvPicPr>
        <p:blipFill rotWithShape="1">
          <a:blip r:embed="rId5">
            <a:alphaModFix/>
          </a:blip>
          <a:srcRect/>
          <a:stretch/>
        </p:blipFill>
        <p:spPr>
          <a:xfrm>
            <a:off x="1016578" y="3195371"/>
            <a:ext cx="3260687" cy="3237191"/>
          </a:xfrm>
          <a:prstGeom prst="rect">
            <a:avLst/>
          </a:prstGeom>
          <a:noFill/>
          <a:ln>
            <a:noFill/>
          </a:ln>
        </p:spPr>
      </p:pic>
      <p:sp>
        <p:nvSpPr>
          <p:cNvPr id="563" name="Google Shape;563;p21"/>
          <p:cNvSpPr txBox="1"/>
          <p:nvPr/>
        </p:nvSpPr>
        <p:spPr>
          <a:xfrm>
            <a:off x="9995338" y="6253655"/>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p:nvPr/>
        </p:nvSpPr>
        <p:spPr>
          <a:xfrm>
            <a:off x="675578" y="4996089"/>
            <a:ext cx="4637087" cy="841128"/>
          </a:xfrm>
          <a:prstGeom prst="rect">
            <a:avLst/>
          </a:prstGeom>
          <a:solidFill>
            <a:srgbClr val="D8E2F3"/>
          </a:solidFill>
          <a:ln w="2857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125" b="0" i="0" u="none" strike="noStrike" cap="none">
                <a:solidFill>
                  <a:schemeClr val="dk1"/>
                </a:solidFill>
                <a:latin typeface="Arimo"/>
                <a:ea typeface="Arimo"/>
                <a:cs typeface="Arimo"/>
                <a:sym typeface="Arimo"/>
              </a:rPr>
              <a:t>The HeartMate 3 LVAD is a centrifugal-flow, fully magnetically levitated blood pump engineered to minimize destruction of red blood cells and thrombosis</a:t>
            </a:r>
            <a:endParaRPr/>
          </a:p>
        </p:txBody>
      </p:sp>
      <p:sp>
        <p:nvSpPr>
          <p:cNvPr id="107" name="Google Shape;107;p3"/>
          <p:cNvSpPr/>
          <p:nvPr/>
        </p:nvSpPr>
        <p:spPr>
          <a:xfrm>
            <a:off x="675578" y="6176918"/>
            <a:ext cx="49236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Bourque, Cotter, Dague, et al, </a:t>
            </a:r>
            <a:r>
              <a:rPr lang="en-US" sz="1200" b="0" i="1" u="none" strike="noStrike" cap="none">
                <a:solidFill>
                  <a:schemeClr val="dk1"/>
                </a:solidFill>
                <a:latin typeface="Arial"/>
                <a:ea typeface="Arial"/>
                <a:cs typeface="Arial"/>
                <a:sym typeface="Arial"/>
              </a:rPr>
              <a:t>ASAIO J</a:t>
            </a:r>
            <a:r>
              <a:rPr lang="en-US" sz="1200" b="0" i="0" u="none" strike="noStrike" cap="none">
                <a:solidFill>
                  <a:schemeClr val="dk1"/>
                </a:solidFill>
                <a:latin typeface="Arial"/>
                <a:ea typeface="Arial"/>
                <a:cs typeface="Arial"/>
                <a:sym typeface="Arial"/>
              </a:rPr>
              <a:t> 2016;62:375-83</a:t>
            </a:r>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Mehra, Naka, Uriel, et al, </a:t>
            </a:r>
            <a:r>
              <a:rPr lang="en-US" sz="1200" b="0" i="1" u="none" strike="noStrike" cap="none">
                <a:solidFill>
                  <a:schemeClr val="dk1"/>
                </a:solidFill>
                <a:latin typeface="Arial"/>
                <a:ea typeface="Arial"/>
                <a:cs typeface="Arial"/>
                <a:sym typeface="Arial"/>
              </a:rPr>
              <a:t>N Engl J Med. </a:t>
            </a:r>
            <a:r>
              <a:rPr lang="en-US" sz="1200" b="0" i="0" u="none" strike="noStrike" cap="none">
                <a:solidFill>
                  <a:schemeClr val="dk1"/>
                </a:solidFill>
                <a:latin typeface="Arial"/>
                <a:ea typeface="Arial"/>
                <a:cs typeface="Arial"/>
                <a:sym typeface="Arial"/>
              </a:rPr>
              <a:t>2017; 376:440-450</a:t>
            </a:r>
            <a:endParaRPr/>
          </a:p>
        </p:txBody>
      </p:sp>
      <p:sp>
        <p:nvSpPr>
          <p:cNvPr id="108" name="Google Shape;108;p3"/>
          <p:cNvSpPr txBox="1">
            <a:spLocks noGrp="1"/>
          </p:cNvSpPr>
          <p:nvPr>
            <p:ph type="title"/>
          </p:nvPr>
        </p:nvSpPr>
        <p:spPr>
          <a:xfrm>
            <a:off x="487680" y="381001"/>
            <a:ext cx="11232835" cy="53022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2060"/>
              </a:buClr>
              <a:buSzPts val="3000"/>
              <a:buFont typeface="Arial"/>
              <a:buNone/>
            </a:pPr>
            <a:r>
              <a:rPr lang="en-US" sz="3000" b="1">
                <a:solidFill>
                  <a:srgbClr val="002060"/>
                </a:solidFill>
                <a:latin typeface="Arial"/>
                <a:ea typeface="Arial"/>
                <a:cs typeface="Arial"/>
                <a:sym typeface="Arial"/>
              </a:rPr>
              <a:t>HeartMate 3 Left Ventricular Assist Device</a:t>
            </a:r>
            <a:endParaRPr/>
          </a:p>
        </p:txBody>
      </p:sp>
      <p:sp>
        <p:nvSpPr>
          <p:cNvPr id="109" name="Google Shape;109;p3"/>
          <p:cNvSpPr/>
          <p:nvPr/>
        </p:nvSpPr>
        <p:spPr>
          <a:xfrm>
            <a:off x="6686550" y="6230779"/>
            <a:ext cx="543877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Mehra, Goldstein, Uriel, et al. </a:t>
            </a:r>
            <a:r>
              <a:rPr lang="en-US" sz="1200" b="0" i="1" u="none" strike="noStrike" cap="none">
                <a:solidFill>
                  <a:schemeClr val="dk1"/>
                </a:solidFill>
                <a:latin typeface="Arial"/>
                <a:ea typeface="Arial"/>
                <a:cs typeface="Arial"/>
                <a:sym typeface="Arial"/>
              </a:rPr>
              <a:t>N Engl J Med. </a:t>
            </a:r>
            <a:r>
              <a:rPr lang="en-US" sz="1200" b="0" i="0" u="none" strike="noStrike" cap="none">
                <a:solidFill>
                  <a:schemeClr val="dk1"/>
                </a:solidFill>
                <a:latin typeface="Arial"/>
                <a:ea typeface="Arial"/>
                <a:cs typeface="Arial"/>
                <a:sym typeface="Arial"/>
              </a:rPr>
              <a:t>2018;378:1386-1395</a:t>
            </a:r>
            <a:endParaRPr/>
          </a:p>
          <a:p>
            <a:pPr marL="0" marR="0" lvl="0" indent="0" algn="ctr" rtl="0">
              <a:spcBef>
                <a:spcPts val="0"/>
              </a:spcBef>
              <a:spcAft>
                <a:spcPts val="0"/>
              </a:spcAft>
              <a:buNone/>
            </a:pPr>
            <a:endParaRPr sz="1200" b="0" i="0" u="none" strike="noStrike" cap="none">
              <a:solidFill>
                <a:schemeClr val="dk1"/>
              </a:solidFill>
              <a:latin typeface="Arial"/>
              <a:ea typeface="Arial"/>
              <a:cs typeface="Arial"/>
              <a:sym typeface="Arial"/>
            </a:endParaRPr>
          </a:p>
        </p:txBody>
      </p:sp>
      <p:pic>
        <p:nvPicPr>
          <p:cNvPr id="110" name="Google Shape;110;p3" descr="A person with heart and heart attached to chest&#10;&#10;Description automatically generated with medium confidence"/>
          <p:cNvPicPr preferRelativeResize="0"/>
          <p:nvPr/>
        </p:nvPicPr>
        <p:blipFill rotWithShape="1">
          <a:blip r:embed="rId3">
            <a:alphaModFix/>
          </a:blip>
          <a:srcRect/>
          <a:stretch/>
        </p:blipFill>
        <p:spPr>
          <a:xfrm>
            <a:off x="456631" y="1286441"/>
            <a:ext cx="2235663" cy="2989315"/>
          </a:xfrm>
          <a:prstGeom prst="rect">
            <a:avLst/>
          </a:prstGeom>
          <a:noFill/>
          <a:ln>
            <a:noFill/>
          </a:ln>
        </p:spPr>
      </p:pic>
      <p:pic>
        <p:nvPicPr>
          <p:cNvPr id="111" name="Google Shape;111;p3"/>
          <p:cNvPicPr preferRelativeResize="0"/>
          <p:nvPr/>
        </p:nvPicPr>
        <p:blipFill rotWithShape="1">
          <a:blip r:embed="rId4">
            <a:alphaModFix/>
          </a:blip>
          <a:srcRect l="48295" t="50495" r="3014" b="3002"/>
          <a:stretch/>
        </p:blipFill>
        <p:spPr>
          <a:xfrm>
            <a:off x="2692294" y="1314450"/>
            <a:ext cx="2906897" cy="2961306"/>
          </a:xfrm>
          <a:prstGeom prst="rect">
            <a:avLst/>
          </a:prstGeom>
          <a:noFill/>
          <a:ln>
            <a:noFill/>
          </a:ln>
        </p:spPr>
      </p:pic>
      <p:sp>
        <p:nvSpPr>
          <p:cNvPr id="112" name="Google Shape;112;p3"/>
          <p:cNvSpPr/>
          <p:nvPr/>
        </p:nvSpPr>
        <p:spPr>
          <a:xfrm>
            <a:off x="6879337" y="4927246"/>
            <a:ext cx="4637087" cy="1100814"/>
          </a:xfrm>
          <a:prstGeom prst="rect">
            <a:avLst/>
          </a:prstGeom>
          <a:solidFill>
            <a:srgbClr val="D8E2F3"/>
          </a:solidFill>
          <a:ln w="2857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160731" marR="0" lvl="0" indent="-160731" algn="l" rtl="0">
              <a:lnSpc>
                <a:spcPct val="150000"/>
              </a:lnSpc>
              <a:spcBef>
                <a:spcPts val="0"/>
              </a:spcBef>
              <a:spcAft>
                <a:spcPts val="0"/>
              </a:spcAft>
              <a:buClr>
                <a:schemeClr val="dk1"/>
              </a:buClr>
              <a:buSzPts val="1125"/>
              <a:buFont typeface="Arial"/>
              <a:buChar char="•"/>
            </a:pPr>
            <a:r>
              <a:rPr lang="en-US" sz="1125" b="1" i="0" u="sng" strike="noStrike" cap="none">
                <a:solidFill>
                  <a:schemeClr val="dk1"/>
                </a:solidFill>
                <a:latin typeface="Arimo"/>
                <a:ea typeface="Arimo"/>
                <a:cs typeface="Arimo"/>
                <a:sym typeface="Arimo"/>
              </a:rPr>
              <a:t>Wide</a:t>
            </a:r>
            <a:r>
              <a:rPr lang="en-US" sz="1125" b="1" i="0" u="none" strike="noStrike" cap="none">
                <a:solidFill>
                  <a:schemeClr val="dk1"/>
                </a:solidFill>
                <a:latin typeface="Arimo"/>
                <a:ea typeface="Arimo"/>
                <a:cs typeface="Arimo"/>
                <a:sym typeface="Arimo"/>
              </a:rPr>
              <a:t> </a:t>
            </a:r>
            <a:r>
              <a:rPr lang="en-US" sz="1125" b="0" i="0" u="none" strike="noStrike" cap="none">
                <a:solidFill>
                  <a:schemeClr val="dk1"/>
                </a:solidFill>
                <a:latin typeface="Arimo"/>
                <a:ea typeface="Arimo"/>
                <a:cs typeface="Arimo"/>
                <a:sym typeface="Arimo"/>
              </a:rPr>
              <a:t>blood-flow passages to reduce shear stress</a:t>
            </a:r>
            <a:endParaRPr/>
          </a:p>
          <a:p>
            <a:pPr marL="160731" marR="0" lvl="0" indent="-160731" algn="l" rtl="0">
              <a:lnSpc>
                <a:spcPct val="150000"/>
              </a:lnSpc>
              <a:spcBef>
                <a:spcPts val="0"/>
              </a:spcBef>
              <a:spcAft>
                <a:spcPts val="0"/>
              </a:spcAft>
              <a:buClr>
                <a:schemeClr val="dk1"/>
              </a:buClr>
              <a:buSzPts val="1125"/>
              <a:buFont typeface="Arial"/>
              <a:buChar char="•"/>
            </a:pPr>
            <a:r>
              <a:rPr lang="en-US" sz="1125" b="1" i="0" u="sng" strike="noStrike" cap="none">
                <a:solidFill>
                  <a:schemeClr val="dk1"/>
                </a:solidFill>
                <a:latin typeface="Arimo"/>
                <a:ea typeface="Arimo"/>
                <a:cs typeface="Arimo"/>
                <a:sym typeface="Arimo"/>
              </a:rPr>
              <a:t>Frictionless</a:t>
            </a:r>
            <a:r>
              <a:rPr lang="en-US" sz="1125" b="1" i="0" u="none" strike="noStrike" cap="none">
                <a:solidFill>
                  <a:schemeClr val="dk1"/>
                </a:solidFill>
                <a:latin typeface="Arimo"/>
                <a:ea typeface="Arimo"/>
                <a:cs typeface="Arimo"/>
                <a:sym typeface="Arimo"/>
              </a:rPr>
              <a:t> </a:t>
            </a:r>
            <a:r>
              <a:rPr lang="en-US" sz="1125" b="0" i="0" u="none" strike="noStrike" cap="none">
                <a:solidFill>
                  <a:schemeClr val="dk1"/>
                </a:solidFill>
                <a:latin typeface="Arimo"/>
                <a:ea typeface="Arimo"/>
                <a:cs typeface="Arimo"/>
                <a:sym typeface="Arimo"/>
              </a:rPr>
              <a:t>with absence of mechanical bearings</a:t>
            </a:r>
            <a:endParaRPr/>
          </a:p>
          <a:p>
            <a:pPr marL="160731" marR="0" lvl="0" indent="-160731" algn="l" rtl="0">
              <a:lnSpc>
                <a:spcPct val="150000"/>
              </a:lnSpc>
              <a:spcBef>
                <a:spcPts val="0"/>
              </a:spcBef>
              <a:spcAft>
                <a:spcPts val="0"/>
              </a:spcAft>
              <a:buClr>
                <a:schemeClr val="dk1"/>
              </a:buClr>
              <a:buSzPts val="1125"/>
              <a:buFont typeface="Arial"/>
              <a:buChar char="•"/>
            </a:pPr>
            <a:r>
              <a:rPr lang="en-US" sz="1125" b="1" i="0" u="sng" strike="noStrike" cap="none">
                <a:solidFill>
                  <a:schemeClr val="dk1"/>
                </a:solidFill>
                <a:latin typeface="Arimo"/>
                <a:ea typeface="Arimo"/>
                <a:cs typeface="Arimo"/>
                <a:sym typeface="Arimo"/>
              </a:rPr>
              <a:t>Intrinsic Pulse</a:t>
            </a:r>
            <a:r>
              <a:rPr lang="en-US" sz="1125" b="1" i="0" u="none" strike="noStrike" cap="none">
                <a:solidFill>
                  <a:schemeClr val="dk1"/>
                </a:solidFill>
                <a:latin typeface="Arimo"/>
                <a:ea typeface="Arimo"/>
                <a:cs typeface="Arimo"/>
                <a:sym typeface="Arimo"/>
              </a:rPr>
              <a:t> </a:t>
            </a:r>
            <a:r>
              <a:rPr lang="en-US" sz="1125" b="0" i="0" u="none" strike="noStrike" cap="none">
                <a:solidFill>
                  <a:schemeClr val="dk1"/>
                </a:solidFill>
                <a:latin typeface="Arimo"/>
                <a:ea typeface="Arimo"/>
                <a:cs typeface="Arimo"/>
                <a:sym typeface="Arimo"/>
              </a:rPr>
              <a:t>designed to reduce stasis and avert thrombosis</a:t>
            </a:r>
            <a:endParaRPr/>
          </a:p>
        </p:txBody>
      </p:sp>
      <p:pic>
        <p:nvPicPr>
          <p:cNvPr id="113" name="Google Shape;113;p3"/>
          <p:cNvPicPr preferRelativeResize="0"/>
          <p:nvPr/>
        </p:nvPicPr>
        <p:blipFill rotWithShape="1">
          <a:blip r:embed="rId5">
            <a:alphaModFix/>
          </a:blip>
          <a:srcRect/>
          <a:stretch/>
        </p:blipFill>
        <p:spPr>
          <a:xfrm>
            <a:off x="6009407" y="1155024"/>
            <a:ext cx="5986517" cy="33682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4"/>
          <p:cNvSpPr txBox="1">
            <a:spLocks noGrp="1"/>
          </p:cNvSpPr>
          <p:nvPr>
            <p:ph type="title"/>
          </p:nvPr>
        </p:nvSpPr>
        <p:spPr>
          <a:xfrm>
            <a:off x="290435" y="421022"/>
            <a:ext cx="11476383" cy="94512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2060"/>
              </a:buClr>
              <a:buSzPts val="3600"/>
              <a:buFont typeface="Arial"/>
              <a:buNone/>
            </a:pPr>
            <a:r>
              <a:rPr lang="en-US" sz="3600" b="1">
                <a:solidFill>
                  <a:srgbClr val="002060"/>
                </a:solidFill>
                <a:latin typeface="Arial"/>
                <a:ea typeface="Arial"/>
                <a:cs typeface="Arial"/>
                <a:sym typeface="Arial"/>
              </a:rPr>
              <a:t>A New Survival Benchmark with LVAD Therapy</a:t>
            </a:r>
            <a:endParaRPr/>
          </a:p>
        </p:txBody>
      </p:sp>
      <p:pic>
        <p:nvPicPr>
          <p:cNvPr id="120" name="Google Shape;120;p4"/>
          <p:cNvPicPr preferRelativeResize="0"/>
          <p:nvPr/>
        </p:nvPicPr>
        <p:blipFill rotWithShape="1">
          <a:blip r:embed="rId3">
            <a:alphaModFix/>
          </a:blip>
          <a:srcRect l="40356" t="44386" r="28681" b="23332"/>
          <a:stretch/>
        </p:blipFill>
        <p:spPr>
          <a:xfrm>
            <a:off x="496957" y="2081976"/>
            <a:ext cx="4747473" cy="3299885"/>
          </a:xfrm>
          <a:prstGeom prst="rect">
            <a:avLst/>
          </a:prstGeom>
          <a:noFill/>
          <a:ln>
            <a:noFill/>
          </a:ln>
        </p:spPr>
      </p:pic>
      <p:sp>
        <p:nvSpPr>
          <p:cNvPr id="121" name="Google Shape;121;p4"/>
          <p:cNvSpPr txBox="1"/>
          <p:nvPr/>
        </p:nvSpPr>
        <p:spPr>
          <a:xfrm>
            <a:off x="3333474" y="1265724"/>
            <a:ext cx="552505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a:solidFill>
                  <a:schemeClr val="dk1"/>
                </a:solidFill>
                <a:latin typeface="Arial"/>
                <a:ea typeface="Arial"/>
                <a:cs typeface="Arial"/>
                <a:sym typeface="Arial"/>
              </a:rPr>
              <a:t>5-year survival of 58.4% with the centrifugal flow HeartMate 3 LVAD in advanced HF patients</a:t>
            </a:r>
            <a:endParaRPr/>
          </a:p>
        </p:txBody>
      </p:sp>
      <p:sp>
        <p:nvSpPr>
          <p:cNvPr id="122" name="Google Shape;122;p4"/>
          <p:cNvSpPr txBox="1"/>
          <p:nvPr/>
        </p:nvSpPr>
        <p:spPr>
          <a:xfrm>
            <a:off x="159578" y="6431115"/>
            <a:ext cx="634779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Mehra, Goldstein, Cleveland et al, </a:t>
            </a:r>
            <a:r>
              <a:rPr lang="en-US" sz="1200" b="0" i="1" u="none" strike="noStrike" cap="none">
                <a:solidFill>
                  <a:schemeClr val="dk1"/>
                </a:solidFill>
                <a:latin typeface="Arial"/>
                <a:ea typeface="Arial"/>
                <a:cs typeface="Arial"/>
                <a:sym typeface="Arial"/>
              </a:rPr>
              <a:t>JAMA</a:t>
            </a:r>
            <a:r>
              <a:rPr lang="en-US" sz="1200" b="0" i="0" u="none" strike="noStrike" cap="none">
                <a:solidFill>
                  <a:schemeClr val="dk1"/>
                </a:solidFill>
                <a:latin typeface="Arial"/>
                <a:ea typeface="Arial"/>
                <a:cs typeface="Arial"/>
                <a:sym typeface="Arial"/>
              </a:rPr>
              <a:t> 2022; 328(12):1233-1242</a:t>
            </a:r>
            <a:endParaRPr sz="1200" b="1">
              <a:solidFill>
                <a:schemeClr val="dk1"/>
              </a:solidFill>
              <a:latin typeface="Arial"/>
              <a:ea typeface="Arial"/>
              <a:cs typeface="Arial"/>
              <a:sym typeface="Arial"/>
            </a:endParaRPr>
          </a:p>
        </p:txBody>
      </p:sp>
      <p:cxnSp>
        <p:nvCxnSpPr>
          <p:cNvPr id="123" name="Google Shape;123;p4"/>
          <p:cNvCxnSpPr/>
          <p:nvPr/>
        </p:nvCxnSpPr>
        <p:spPr>
          <a:xfrm>
            <a:off x="1103360" y="3495027"/>
            <a:ext cx="3989750" cy="10501"/>
          </a:xfrm>
          <a:prstGeom prst="straightConnector1">
            <a:avLst/>
          </a:prstGeom>
          <a:noFill/>
          <a:ln w="12700" cap="flat" cmpd="sng">
            <a:solidFill>
              <a:schemeClr val="accent2"/>
            </a:solidFill>
            <a:prstDash val="dot"/>
            <a:miter lim="800000"/>
            <a:headEnd type="stealth" w="med" len="med"/>
            <a:tailEnd type="stealth" w="med" len="med"/>
          </a:ln>
        </p:spPr>
      </p:cxnSp>
      <p:sp>
        <p:nvSpPr>
          <p:cNvPr id="124" name="Google Shape;124;p4"/>
          <p:cNvSpPr txBox="1"/>
          <p:nvPr/>
        </p:nvSpPr>
        <p:spPr>
          <a:xfrm>
            <a:off x="606401" y="3336251"/>
            <a:ext cx="67333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00"/>
                </a:solidFill>
                <a:latin typeface="Arimo"/>
                <a:ea typeface="Arimo"/>
                <a:cs typeface="Arimo"/>
                <a:sym typeface="Arimo"/>
              </a:rPr>
              <a:t>50%</a:t>
            </a:r>
            <a:endParaRPr/>
          </a:p>
        </p:txBody>
      </p:sp>
      <p:pic>
        <p:nvPicPr>
          <p:cNvPr id="125" name="Google Shape;125;p4"/>
          <p:cNvPicPr preferRelativeResize="0"/>
          <p:nvPr/>
        </p:nvPicPr>
        <p:blipFill rotWithShape="1">
          <a:blip r:embed="rId4">
            <a:alphaModFix/>
          </a:blip>
          <a:srcRect r="77715"/>
          <a:stretch/>
        </p:blipFill>
        <p:spPr>
          <a:xfrm>
            <a:off x="5661521" y="2557025"/>
            <a:ext cx="1752600" cy="1765904"/>
          </a:xfrm>
          <a:prstGeom prst="rect">
            <a:avLst/>
          </a:prstGeom>
          <a:noFill/>
          <a:ln>
            <a:noFill/>
          </a:ln>
        </p:spPr>
      </p:pic>
      <p:pic>
        <p:nvPicPr>
          <p:cNvPr id="126" name="Google Shape;126;p4"/>
          <p:cNvPicPr preferRelativeResize="0"/>
          <p:nvPr/>
        </p:nvPicPr>
        <p:blipFill rotWithShape="1">
          <a:blip r:embed="rId4">
            <a:alphaModFix/>
          </a:blip>
          <a:srcRect l="44206"/>
          <a:stretch/>
        </p:blipFill>
        <p:spPr>
          <a:xfrm>
            <a:off x="7414122" y="2557025"/>
            <a:ext cx="4388011" cy="1765904"/>
          </a:xfrm>
          <a:prstGeom prst="rect">
            <a:avLst/>
          </a:prstGeom>
          <a:noFill/>
          <a:ln>
            <a:noFill/>
          </a:ln>
        </p:spPr>
      </p:pic>
      <p:sp>
        <p:nvSpPr>
          <p:cNvPr id="127" name="Google Shape;127;p4"/>
          <p:cNvSpPr/>
          <p:nvPr/>
        </p:nvSpPr>
        <p:spPr>
          <a:xfrm>
            <a:off x="9174429" y="2841127"/>
            <a:ext cx="1267968" cy="463296"/>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mo"/>
              <a:ea typeface="Arimo"/>
              <a:cs typeface="Arimo"/>
              <a:sym typeface="Arim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5"/>
          <p:cNvPicPr preferRelativeResize="0"/>
          <p:nvPr/>
        </p:nvPicPr>
        <p:blipFill rotWithShape="1">
          <a:blip r:embed="rId3">
            <a:alphaModFix/>
          </a:blip>
          <a:srcRect b="29013"/>
          <a:stretch/>
        </p:blipFill>
        <p:spPr>
          <a:xfrm>
            <a:off x="394874" y="2758155"/>
            <a:ext cx="11498906" cy="2717241"/>
          </a:xfrm>
          <a:prstGeom prst="rect">
            <a:avLst/>
          </a:prstGeom>
          <a:noFill/>
          <a:ln>
            <a:noFill/>
          </a:ln>
        </p:spPr>
      </p:pic>
      <p:pic>
        <p:nvPicPr>
          <p:cNvPr id="133" name="Google Shape;133;p5"/>
          <p:cNvPicPr preferRelativeResize="0"/>
          <p:nvPr/>
        </p:nvPicPr>
        <p:blipFill rotWithShape="1">
          <a:blip r:embed="rId4">
            <a:alphaModFix/>
          </a:blip>
          <a:srcRect t="19853"/>
          <a:stretch/>
        </p:blipFill>
        <p:spPr>
          <a:xfrm>
            <a:off x="5354118" y="1652260"/>
            <a:ext cx="1431227" cy="1161398"/>
          </a:xfrm>
          <a:prstGeom prst="rect">
            <a:avLst/>
          </a:prstGeom>
          <a:noFill/>
          <a:ln>
            <a:noFill/>
          </a:ln>
        </p:spPr>
      </p:pic>
      <p:pic>
        <p:nvPicPr>
          <p:cNvPr id="134" name="Google Shape;134;p5"/>
          <p:cNvPicPr preferRelativeResize="0"/>
          <p:nvPr/>
        </p:nvPicPr>
        <p:blipFill rotWithShape="1">
          <a:blip r:embed="rId5">
            <a:alphaModFix/>
          </a:blip>
          <a:srcRect t="24069"/>
          <a:stretch/>
        </p:blipFill>
        <p:spPr>
          <a:xfrm>
            <a:off x="1838243" y="1652260"/>
            <a:ext cx="1796244" cy="967687"/>
          </a:xfrm>
          <a:prstGeom prst="rect">
            <a:avLst/>
          </a:prstGeom>
          <a:noFill/>
          <a:ln>
            <a:noFill/>
          </a:ln>
        </p:spPr>
      </p:pic>
      <p:sp>
        <p:nvSpPr>
          <p:cNvPr id="135" name="Google Shape;135;p5"/>
          <p:cNvSpPr/>
          <p:nvPr/>
        </p:nvSpPr>
        <p:spPr>
          <a:xfrm rot="-5400000">
            <a:off x="5800172" y="-2373405"/>
            <a:ext cx="563810" cy="7110588"/>
          </a:xfrm>
          <a:prstGeom prst="rightBrace">
            <a:avLst>
              <a:gd name="adj1" fmla="val 8333"/>
              <a:gd name="adj2" fmla="val 50000"/>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5"/>
          <p:cNvSpPr txBox="1"/>
          <p:nvPr/>
        </p:nvSpPr>
        <p:spPr>
          <a:xfrm>
            <a:off x="0" y="318556"/>
            <a:ext cx="1219200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rgbClr val="002060"/>
                </a:solidFill>
                <a:latin typeface="Arial"/>
                <a:ea typeface="Arial"/>
                <a:cs typeface="Arial"/>
                <a:sym typeface="Arial"/>
              </a:rPr>
              <a:t>HEMOCOMPATIBILITY RELATED OUTCOMES</a:t>
            </a:r>
            <a:endParaRPr/>
          </a:p>
        </p:txBody>
      </p:sp>
      <p:sp>
        <p:nvSpPr>
          <p:cNvPr id="137" name="Google Shape;137;p5"/>
          <p:cNvSpPr/>
          <p:nvPr/>
        </p:nvSpPr>
        <p:spPr>
          <a:xfrm rot="-5400000">
            <a:off x="8339976" y="5526157"/>
            <a:ext cx="1111092" cy="1331843"/>
          </a:xfrm>
          <a:prstGeom prst="flowChartMerg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5"/>
          <p:cNvSpPr/>
          <p:nvPr/>
        </p:nvSpPr>
        <p:spPr>
          <a:xfrm rot="5400000">
            <a:off x="4644978" y="2892287"/>
            <a:ext cx="569658" cy="6599585"/>
          </a:xfrm>
          <a:prstGeom prst="flowChartMerg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txBox="1"/>
          <p:nvPr/>
        </p:nvSpPr>
        <p:spPr>
          <a:xfrm>
            <a:off x="4929804" y="6049653"/>
            <a:ext cx="3299792" cy="28482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Calibri"/>
                <a:ea typeface="Calibri"/>
                <a:cs typeface="Calibri"/>
                <a:sym typeface="Calibri"/>
              </a:rPr>
              <a:t>Opportunity to Reduce Residual Risk</a:t>
            </a:r>
            <a:endParaRPr sz="1800">
              <a:solidFill>
                <a:schemeClr val="lt1"/>
              </a:solidFill>
              <a:latin typeface="Calibri"/>
              <a:ea typeface="Calibri"/>
              <a:cs typeface="Calibri"/>
              <a:sym typeface="Calibri"/>
            </a:endParaRPr>
          </a:p>
        </p:txBody>
      </p:sp>
      <p:pic>
        <p:nvPicPr>
          <p:cNvPr id="140" name="Google Shape;140;p5" descr="A person with heart and heart attached to chest&#10;&#10;Description automatically generated with medium confidence"/>
          <p:cNvPicPr preferRelativeResize="0"/>
          <p:nvPr/>
        </p:nvPicPr>
        <p:blipFill rotWithShape="1">
          <a:blip r:embed="rId6">
            <a:alphaModFix/>
          </a:blip>
          <a:srcRect/>
          <a:stretch/>
        </p:blipFill>
        <p:spPr>
          <a:xfrm>
            <a:off x="227776" y="158194"/>
            <a:ext cx="1241869" cy="1660508"/>
          </a:xfrm>
          <a:prstGeom prst="rect">
            <a:avLst/>
          </a:prstGeom>
          <a:noFill/>
          <a:ln>
            <a:noFill/>
          </a:ln>
        </p:spPr>
      </p:pic>
      <p:pic>
        <p:nvPicPr>
          <p:cNvPr id="141" name="Google Shape;141;p5"/>
          <p:cNvPicPr preferRelativeResize="0"/>
          <p:nvPr/>
        </p:nvPicPr>
        <p:blipFill rotWithShape="1">
          <a:blip r:embed="rId7">
            <a:alphaModFix/>
          </a:blip>
          <a:srcRect l="48295" t="51240" r="3014" b="3001"/>
          <a:stretch/>
        </p:blipFill>
        <p:spPr>
          <a:xfrm>
            <a:off x="10729804" y="158701"/>
            <a:ext cx="1163976" cy="1166810"/>
          </a:xfrm>
          <a:prstGeom prst="rect">
            <a:avLst/>
          </a:prstGeom>
          <a:noFill/>
          <a:ln>
            <a:noFill/>
          </a:ln>
        </p:spPr>
      </p:pic>
      <p:sp>
        <p:nvSpPr>
          <p:cNvPr id="142" name="Google Shape;142;p5"/>
          <p:cNvSpPr txBox="1"/>
          <p:nvPr/>
        </p:nvSpPr>
        <p:spPr>
          <a:xfrm>
            <a:off x="186645" y="6469774"/>
            <a:ext cx="70729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Mehra MR, Crandall DL, Gustafsson F, et al., </a:t>
            </a:r>
            <a:r>
              <a:rPr lang="en-US" sz="1200" i="1">
                <a:solidFill>
                  <a:schemeClr val="dk1"/>
                </a:solidFill>
                <a:latin typeface="Arial"/>
                <a:ea typeface="Arial"/>
                <a:cs typeface="Arial"/>
                <a:sym typeface="Arial"/>
              </a:rPr>
              <a:t>Eur J Heart Fail</a:t>
            </a:r>
            <a:r>
              <a:rPr lang="en-US" sz="1200">
                <a:solidFill>
                  <a:schemeClr val="dk1"/>
                </a:solidFill>
                <a:latin typeface="Arial"/>
                <a:ea typeface="Arial"/>
                <a:cs typeface="Arial"/>
                <a:sym typeface="Arial"/>
              </a:rPr>
              <a:t>. 2021;23(7):1226-1237</a:t>
            </a:r>
            <a:endParaRPr/>
          </a:p>
        </p:txBody>
      </p:sp>
      <p:sp>
        <p:nvSpPr>
          <p:cNvPr id="143" name="Google Shape;143;p5"/>
          <p:cNvSpPr/>
          <p:nvPr/>
        </p:nvSpPr>
        <p:spPr>
          <a:xfrm>
            <a:off x="8098951" y="1609311"/>
            <a:ext cx="3646284" cy="4040047"/>
          </a:xfrm>
          <a:prstGeom prst="roundRect">
            <a:avLst>
              <a:gd name="adj" fmla="val 16667"/>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4" name="Google Shape;144;p5"/>
          <p:cNvPicPr preferRelativeResize="0"/>
          <p:nvPr/>
        </p:nvPicPr>
        <p:blipFill rotWithShape="1">
          <a:blip r:embed="rId8">
            <a:alphaModFix/>
          </a:blip>
          <a:srcRect t="17747" r="33316"/>
          <a:stretch/>
        </p:blipFill>
        <p:spPr>
          <a:xfrm>
            <a:off x="9946085" y="1652260"/>
            <a:ext cx="1364312" cy="1099399"/>
          </a:xfrm>
          <a:prstGeom prst="rect">
            <a:avLst/>
          </a:prstGeom>
          <a:noFill/>
          <a:ln>
            <a:noFill/>
          </a:ln>
        </p:spPr>
      </p:pic>
      <p:pic>
        <p:nvPicPr>
          <p:cNvPr id="145" name="Google Shape;145;p5" descr="avm"/>
          <p:cNvPicPr preferRelativeResize="0"/>
          <p:nvPr/>
        </p:nvPicPr>
        <p:blipFill rotWithShape="1">
          <a:blip r:embed="rId9">
            <a:alphaModFix/>
          </a:blip>
          <a:srcRect/>
          <a:stretch/>
        </p:blipFill>
        <p:spPr>
          <a:xfrm>
            <a:off x="8551473" y="1531228"/>
            <a:ext cx="1470950" cy="1279466"/>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p:nvPr/>
        </p:nvSpPr>
        <p:spPr>
          <a:xfrm>
            <a:off x="64293" y="6230461"/>
            <a:ext cx="722233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Mehra MR, Crandall DL, Gustafsson F, et al., Eur J Heart Fail. 2021;23(7):1226-1237</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Thomas, The Structure of Resting and Activated Platelets. Platelets 4</a:t>
            </a:r>
            <a:r>
              <a:rPr lang="en-US" sz="1200" baseline="30000">
                <a:solidFill>
                  <a:schemeClr val="dk1"/>
                </a:solidFill>
                <a:latin typeface="Arial"/>
                <a:ea typeface="Arial"/>
                <a:cs typeface="Arial"/>
                <a:sym typeface="Arial"/>
              </a:rPr>
              <a:t>th</a:t>
            </a:r>
            <a:r>
              <a:rPr lang="en-US" sz="1200">
                <a:solidFill>
                  <a:schemeClr val="dk1"/>
                </a:solidFill>
                <a:latin typeface="Arial"/>
                <a:ea typeface="Arial"/>
                <a:cs typeface="Arial"/>
                <a:sym typeface="Arial"/>
              </a:rPr>
              <a:t> Ed. 2019, Pages 47-77 </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pic>
        <p:nvPicPr>
          <p:cNvPr id="152" name="Google Shape;152;p6"/>
          <p:cNvPicPr preferRelativeResize="0"/>
          <p:nvPr/>
        </p:nvPicPr>
        <p:blipFill rotWithShape="1">
          <a:blip r:embed="rId3">
            <a:alphaModFix/>
          </a:blip>
          <a:srcRect l="86210" t="2370" r="2667" b="63016"/>
          <a:stretch/>
        </p:blipFill>
        <p:spPr>
          <a:xfrm>
            <a:off x="687591" y="321444"/>
            <a:ext cx="1293609" cy="2263817"/>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53" name="Google Shape;153;p6"/>
          <p:cNvPicPr preferRelativeResize="0"/>
          <p:nvPr/>
        </p:nvPicPr>
        <p:blipFill rotWithShape="1">
          <a:blip r:embed="rId4">
            <a:alphaModFix/>
          </a:blip>
          <a:srcRect/>
          <a:stretch/>
        </p:blipFill>
        <p:spPr>
          <a:xfrm>
            <a:off x="9491689" y="3561569"/>
            <a:ext cx="2670144" cy="2263817"/>
          </a:xfrm>
          <a:prstGeom prst="rect">
            <a:avLst/>
          </a:prstGeom>
          <a:noFill/>
          <a:ln>
            <a:noFill/>
          </a:ln>
        </p:spPr>
      </p:pic>
      <p:sp>
        <p:nvSpPr>
          <p:cNvPr id="154" name="Google Shape;154;p6"/>
          <p:cNvSpPr txBox="1"/>
          <p:nvPr/>
        </p:nvSpPr>
        <p:spPr>
          <a:xfrm>
            <a:off x="1981200" y="573119"/>
            <a:ext cx="8124092"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02060"/>
                </a:solidFill>
                <a:latin typeface="Arial"/>
                <a:ea typeface="Arial"/>
                <a:cs typeface="Arial"/>
                <a:sym typeface="Arial"/>
              </a:rPr>
              <a:t>Can aspirin be safely excluded from the antithrombotic regimen </a:t>
            </a:r>
            <a:endParaRPr/>
          </a:p>
          <a:p>
            <a:pPr marL="0" marR="0" lvl="0" indent="0" algn="ctr" rtl="0">
              <a:spcBef>
                <a:spcPts val="0"/>
              </a:spcBef>
              <a:spcAft>
                <a:spcPts val="0"/>
              </a:spcAft>
              <a:buNone/>
            </a:pPr>
            <a:r>
              <a:rPr lang="en-US" sz="2800" b="1">
                <a:solidFill>
                  <a:srgbClr val="002060"/>
                </a:solidFill>
                <a:latin typeface="Arial"/>
                <a:ea typeface="Arial"/>
                <a:cs typeface="Arial"/>
                <a:sym typeface="Arial"/>
              </a:rPr>
              <a:t>(</a:t>
            </a:r>
            <a:r>
              <a:rPr lang="en-US" sz="2800" b="1" i="1">
                <a:solidFill>
                  <a:srgbClr val="002060"/>
                </a:solidFill>
                <a:latin typeface="Arial"/>
                <a:ea typeface="Arial"/>
                <a:cs typeface="Arial"/>
                <a:sym typeface="Arial"/>
              </a:rPr>
              <a:t>which includes Vitamin-K Antagonists</a:t>
            </a:r>
            <a:r>
              <a:rPr lang="en-US" sz="2800" b="1">
                <a:solidFill>
                  <a:srgbClr val="002060"/>
                </a:solidFill>
                <a:latin typeface="Arial"/>
                <a:ea typeface="Arial"/>
                <a:cs typeface="Arial"/>
                <a:sym typeface="Arial"/>
              </a:rPr>
              <a:t>) </a:t>
            </a:r>
            <a:endParaRPr/>
          </a:p>
          <a:p>
            <a:pPr marL="0" marR="0" lvl="0" indent="0" algn="ctr" rtl="0">
              <a:spcBef>
                <a:spcPts val="0"/>
              </a:spcBef>
              <a:spcAft>
                <a:spcPts val="0"/>
              </a:spcAft>
              <a:buNone/>
            </a:pPr>
            <a:r>
              <a:rPr lang="en-US" sz="2800" b="1">
                <a:solidFill>
                  <a:srgbClr val="002060"/>
                </a:solidFill>
                <a:latin typeface="Arial"/>
                <a:ea typeface="Arial"/>
                <a:cs typeface="Arial"/>
                <a:sym typeface="Arial"/>
              </a:rPr>
              <a:t>in HM3 LVAD Patients?</a:t>
            </a:r>
            <a:endParaRPr/>
          </a:p>
        </p:txBody>
      </p:sp>
      <p:sp>
        <p:nvSpPr>
          <p:cNvPr id="155" name="Google Shape;155;p6"/>
          <p:cNvSpPr txBox="1"/>
          <p:nvPr/>
        </p:nvSpPr>
        <p:spPr>
          <a:xfrm>
            <a:off x="64293" y="4494134"/>
            <a:ext cx="23489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ACETYLSALICYLIC ACID</a:t>
            </a:r>
            <a:endParaRPr/>
          </a:p>
        </p:txBody>
      </p:sp>
      <p:sp>
        <p:nvSpPr>
          <p:cNvPr id="156" name="Google Shape;156;p6"/>
          <p:cNvSpPr txBox="1"/>
          <p:nvPr/>
        </p:nvSpPr>
        <p:spPr>
          <a:xfrm>
            <a:off x="7168055" y="4487997"/>
            <a:ext cx="2266231" cy="369332"/>
          </a:xfrm>
          <a:prstGeom prst="rect">
            <a:avLst/>
          </a:prstGeom>
          <a:solidFill>
            <a:srgbClr val="FF0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THROMBOSIS</a:t>
            </a:r>
            <a:endParaRPr/>
          </a:p>
        </p:txBody>
      </p:sp>
      <p:sp>
        <p:nvSpPr>
          <p:cNvPr id="157" name="Google Shape;157;p6"/>
          <p:cNvSpPr/>
          <p:nvPr/>
        </p:nvSpPr>
        <p:spPr>
          <a:xfrm rot="-1800000">
            <a:off x="594400" y="3646096"/>
            <a:ext cx="833633" cy="748651"/>
          </a:xfrm>
          <a:prstGeom prst="rightArrow">
            <a:avLst>
              <a:gd name="adj1" fmla="val 50000"/>
              <a:gd name="adj2" fmla="val 50000"/>
            </a:avLst>
          </a:prstGeom>
          <a:solidFill>
            <a:srgbClr val="323F4F"/>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6"/>
          <p:cNvSpPr/>
          <p:nvPr/>
        </p:nvSpPr>
        <p:spPr>
          <a:xfrm rot="1800000">
            <a:off x="594400" y="4985389"/>
            <a:ext cx="833633" cy="748651"/>
          </a:xfrm>
          <a:prstGeom prst="rightArrow">
            <a:avLst>
              <a:gd name="adj1" fmla="val 50000"/>
              <a:gd name="adj2" fmla="val 50000"/>
            </a:avLst>
          </a:prstGeom>
          <a:solidFill>
            <a:srgbClr val="323F4F"/>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6"/>
          <p:cNvSpPr txBox="1"/>
          <p:nvPr/>
        </p:nvSpPr>
        <p:spPr>
          <a:xfrm>
            <a:off x="1398689" y="3614094"/>
            <a:ext cx="1772748" cy="338554"/>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ACETYLATION</a:t>
            </a:r>
            <a:endParaRPr/>
          </a:p>
        </p:txBody>
      </p:sp>
      <p:sp>
        <p:nvSpPr>
          <p:cNvPr id="160" name="Google Shape;160;p6"/>
          <p:cNvSpPr txBox="1"/>
          <p:nvPr/>
        </p:nvSpPr>
        <p:spPr>
          <a:xfrm>
            <a:off x="1398689" y="5400003"/>
            <a:ext cx="1772748" cy="338554"/>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SALICYLATION</a:t>
            </a:r>
            <a:endParaRPr/>
          </a:p>
        </p:txBody>
      </p:sp>
      <p:sp>
        <p:nvSpPr>
          <p:cNvPr id="161" name="Google Shape;161;p6"/>
          <p:cNvSpPr/>
          <p:nvPr/>
        </p:nvSpPr>
        <p:spPr>
          <a:xfrm>
            <a:off x="3222609" y="3389845"/>
            <a:ext cx="548495" cy="817827"/>
          </a:xfrm>
          <a:prstGeom prst="rightArrow">
            <a:avLst>
              <a:gd name="adj1" fmla="val 50000"/>
              <a:gd name="adj2" fmla="val 50000"/>
            </a:avLst>
          </a:prstGeom>
          <a:solidFill>
            <a:srgbClr val="323F4F"/>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Google Shape;162;p6"/>
          <p:cNvSpPr txBox="1"/>
          <p:nvPr/>
        </p:nvSpPr>
        <p:spPr>
          <a:xfrm>
            <a:off x="3822275" y="3614094"/>
            <a:ext cx="2077432" cy="338554"/>
          </a:xfrm>
          <a:prstGeom prst="rect">
            <a:avLst/>
          </a:prstGeom>
          <a:solidFill>
            <a:srgbClr val="B3C6E7"/>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COX-1 INHIBITION</a:t>
            </a:r>
            <a:endParaRPr/>
          </a:p>
        </p:txBody>
      </p:sp>
      <p:sp>
        <p:nvSpPr>
          <p:cNvPr id="163" name="Google Shape;163;p6"/>
          <p:cNvSpPr txBox="1"/>
          <p:nvPr/>
        </p:nvSpPr>
        <p:spPr>
          <a:xfrm>
            <a:off x="3822275" y="5400003"/>
            <a:ext cx="2077432" cy="338554"/>
          </a:xfrm>
          <a:prstGeom prst="rect">
            <a:avLst/>
          </a:prstGeom>
          <a:solidFill>
            <a:srgbClr val="B3C6E7"/>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COX-2 INHIBITION</a:t>
            </a:r>
            <a:endParaRPr/>
          </a:p>
        </p:txBody>
      </p:sp>
      <p:sp>
        <p:nvSpPr>
          <p:cNvPr id="164" name="Google Shape;164;p6"/>
          <p:cNvSpPr txBox="1"/>
          <p:nvPr/>
        </p:nvSpPr>
        <p:spPr>
          <a:xfrm>
            <a:off x="6684060" y="3614094"/>
            <a:ext cx="2516720" cy="338554"/>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PLATELET INHIBITION</a:t>
            </a:r>
            <a:endParaRPr/>
          </a:p>
        </p:txBody>
      </p:sp>
      <p:sp>
        <p:nvSpPr>
          <p:cNvPr id="165" name="Google Shape;165;p6"/>
          <p:cNvSpPr txBox="1"/>
          <p:nvPr/>
        </p:nvSpPr>
        <p:spPr>
          <a:xfrm>
            <a:off x="6679009" y="5400003"/>
            <a:ext cx="2516720" cy="338554"/>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ANTI-INFLAMMATION</a:t>
            </a:r>
            <a:endParaRPr/>
          </a:p>
        </p:txBody>
      </p:sp>
      <p:sp>
        <p:nvSpPr>
          <p:cNvPr id="166" name="Google Shape;166;p6"/>
          <p:cNvSpPr/>
          <p:nvPr/>
        </p:nvSpPr>
        <p:spPr>
          <a:xfrm>
            <a:off x="3227483" y="5175755"/>
            <a:ext cx="548495" cy="817827"/>
          </a:xfrm>
          <a:prstGeom prst="rightArrow">
            <a:avLst>
              <a:gd name="adj1" fmla="val 50000"/>
              <a:gd name="adj2" fmla="val 50000"/>
            </a:avLst>
          </a:prstGeom>
          <a:solidFill>
            <a:srgbClr val="323F4F"/>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6"/>
          <p:cNvSpPr/>
          <p:nvPr/>
        </p:nvSpPr>
        <p:spPr>
          <a:xfrm>
            <a:off x="5981510" y="3389845"/>
            <a:ext cx="548495" cy="817827"/>
          </a:xfrm>
          <a:prstGeom prst="rightArrow">
            <a:avLst>
              <a:gd name="adj1" fmla="val 50000"/>
              <a:gd name="adj2" fmla="val 50000"/>
            </a:avLst>
          </a:prstGeom>
          <a:solidFill>
            <a:srgbClr val="323F4F"/>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6"/>
          <p:cNvSpPr/>
          <p:nvPr/>
        </p:nvSpPr>
        <p:spPr>
          <a:xfrm>
            <a:off x="5998395" y="5175755"/>
            <a:ext cx="548495" cy="817827"/>
          </a:xfrm>
          <a:prstGeom prst="rightArrow">
            <a:avLst>
              <a:gd name="adj1" fmla="val 50000"/>
              <a:gd name="adj2" fmla="val 50000"/>
            </a:avLst>
          </a:prstGeom>
          <a:solidFill>
            <a:srgbClr val="323F4F"/>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9" name="Google Shape;169;p6"/>
          <p:cNvGrpSpPr/>
          <p:nvPr/>
        </p:nvGrpSpPr>
        <p:grpSpPr>
          <a:xfrm>
            <a:off x="8142089" y="3778064"/>
            <a:ext cx="824007" cy="1780296"/>
            <a:chOff x="8142089" y="3816153"/>
            <a:chExt cx="824007" cy="1780296"/>
          </a:xfrm>
        </p:grpSpPr>
        <p:sp>
          <p:nvSpPr>
            <p:cNvPr id="170" name="Google Shape;170;p6"/>
            <p:cNvSpPr/>
            <p:nvPr/>
          </p:nvSpPr>
          <p:spPr>
            <a:xfrm rot="-8100000" flipH="1">
              <a:off x="8286263" y="3913325"/>
              <a:ext cx="535659" cy="629663"/>
            </a:xfrm>
            <a:prstGeom prst="rightArrow">
              <a:avLst>
                <a:gd name="adj1" fmla="val 50000"/>
                <a:gd name="adj2" fmla="val 50000"/>
              </a:avLst>
            </a:prstGeom>
            <a:solidFill>
              <a:srgbClr val="D8E2F3"/>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6"/>
            <p:cNvSpPr/>
            <p:nvPr/>
          </p:nvSpPr>
          <p:spPr>
            <a:xfrm rot="8100000" flipH="1">
              <a:off x="8286263" y="4869614"/>
              <a:ext cx="535659" cy="629663"/>
            </a:xfrm>
            <a:prstGeom prst="rightArrow">
              <a:avLst>
                <a:gd name="adj1" fmla="val 50000"/>
                <a:gd name="adj2" fmla="val 50000"/>
              </a:avLst>
            </a:prstGeom>
            <a:solidFill>
              <a:srgbClr val="D8E2F3"/>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172" name="Google Shape;172;p6"/>
          <p:cNvPicPr preferRelativeResize="0"/>
          <p:nvPr/>
        </p:nvPicPr>
        <p:blipFill rotWithShape="1">
          <a:blip r:embed="rId5">
            <a:alphaModFix/>
          </a:blip>
          <a:srcRect l="48295" t="51240" r="3014" b="3001"/>
          <a:stretch/>
        </p:blipFill>
        <p:spPr>
          <a:xfrm>
            <a:off x="9849501" y="374128"/>
            <a:ext cx="2072094" cy="2077139"/>
          </a:xfrm>
          <a:prstGeom prst="rect">
            <a:avLst/>
          </a:prstGeom>
          <a:noFill/>
          <a:ln>
            <a:noFill/>
          </a:ln>
        </p:spPr>
      </p:pic>
      <p:sp>
        <p:nvSpPr>
          <p:cNvPr id="173" name="Google Shape;173;p6"/>
          <p:cNvSpPr/>
          <p:nvPr/>
        </p:nvSpPr>
        <p:spPr>
          <a:xfrm>
            <a:off x="7286625" y="4553006"/>
            <a:ext cx="312354" cy="273545"/>
          </a:xfrm>
          <a:prstGeom prst="downArrow">
            <a:avLst>
              <a:gd name="adj1" fmla="val 50000"/>
              <a:gd name="adj2" fmla="val 50000"/>
            </a:avLst>
          </a:prstGeom>
          <a:solidFill>
            <a:srgbClr val="D5DBE5"/>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7" descr="A map of the world&#10;&#10;Description automatically generated"/>
          <p:cNvPicPr preferRelativeResize="0"/>
          <p:nvPr/>
        </p:nvPicPr>
        <p:blipFill rotWithShape="1">
          <a:blip r:embed="rId3">
            <a:alphaModFix/>
          </a:blip>
          <a:srcRect l="2103" t="1" b="-455"/>
          <a:stretch/>
        </p:blipFill>
        <p:spPr>
          <a:xfrm>
            <a:off x="6616464" y="3277072"/>
            <a:ext cx="5164611" cy="2791689"/>
          </a:xfrm>
          <a:prstGeom prst="rect">
            <a:avLst/>
          </a:prstGeom>
          <a:noFill/>
          <a:ln w="25400" cap="flat" cmpd="sng">
            <a:solidFill>
              <a:srgbClr val="FFC000"/>
            </a:solidFill>
            <a:prstDash val="solid"/>
            <a:round/>
            <a:headEnd type="none" w="sm" len="sm"/>
            <a:tailEnd type="none" w="sm" len="sm"/>
          </a:ln>
        </p:spPr>
      </p:pic>
      <p:sp>
        <p:nvSpPr>
          <p:cNvPr id="180" name="Google Shape;180;p7"/>
          <p:cNvSpPr txBox="1">
            <a:spLocks noGrp="1"/>
          </p:cNvSpPr>
          <p:nvPr>
            <p:ph type="body" idx="1"/>
          </p:nvPr>
        </p:nvSpPr>
        <p:spPr>
          <a:xfrm>
            <a:off x="410925" y="3317495"/>
            <a:ext cx="5164611" cy="2842747"/>
          </a:xfrm>
          <a:prstGeom prst="rect">
            <a:avLst/>
          </a:prstGeom>
          <a:solidFill>
            <a:schemeClr val="dk2"/>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133"/>
              <a:buNone/>
            </a:pPr>
            <a:endParaRPr sz="2133">
              <a:solidFill>
                <a:schemeClr val="lt1"/>
              </a:solidFill>
              <a:latin typeface="Arial"/>
              <a:ea typeface="Arial"/>
              <a:cs typeface="Arial"/>
              <a:sym typeface="Arial"/>
            </a:endParaRPr>
          </a:p>
          <a:p>
            <a:pPr marL="0" lvl="0" indent="0" algn="l" rtl="0">
              <a:lnSpc>
                <a:spcPct val="90000"/>
              </a:lnSpc>
              <a:spcBef>
                <a:spcPts val="1000"/>
              </a:spcBef>
              <a:spcAft>
                <a:spcPts val="0"/>
              </a:spcAft>
              <a:buClr>
                <a:schemeClr val="lt1"/>
              </a:buClr>
              <a:buSzPts val="2133"/>
              <a:buNone/>
            </a:pPr>
            <a:r>
              <a:rPr lang="en-US" sz="2133" b="1">
                <a:solidFill>
                  <a:schemeClr val="lt1"/>
                </a:solidFill>
                <a:latin typeface="Arial"/>
                <a:ea typeface="Arial"/>
                <a:cs typeface="Arial"/>
                <a:sym typeface="Arial"/>
              </a:rPr>
              <a:t>        Antithrombotic Regimens</a:t>
            </a:r>
            <a:endParaRPr/>
          </a:p>
          <a:p>
            <a:pPr marL="40216" lvl="0" indent="0" algn="l" rtl="0">
              <a:lnSpc>
                <a:spcPct val="90000"/>
              </a:lnSpc>
              <a:spcBef>
                <a:spcPts val="1000"/>
              </a:spcBef>
              <a:spcAft>
                <a:spcPts val="0"/>
              </a:spcAft>
              <a:buClr>
                <a:schemeClr val="dk1"/>
              </a:buClr>
              <a:buSzPts val="1867"/>
              <a:buNone/>
            </a:pPr>
            <a:endParaRPr sz="1867">
              <a:solidFill>
                <a:schemeClr val="lt1"/>
              </a:solidFill>
              <a:latin typeface="Arial"/>
              <a:ea typeface="Arial"/>
              <a:cs typeface="Arial"/>
              <a:sym typeface="Arial"/>
            </a:endParaRPr>
          </a:p>
          <a:p>
            <a:pPr marL="40216" lvl="0" indent="0" algn="ctr" rtl="0">
              <a:lnSpc>
                <a:spcPct val="90000"/>
              </a:lnSpc>
              <a:spcBef>
                <a:spcPts val="1000"/>
              </a:spcBef>
              <a:spcAft>
                <a:spcPts val="0"/>
              </a:spcAft>
              <a:buClr>
                <a:schemeClr val="lt1"/>
              </a:buClr>
              <a:buSzPts val="1867"/>
              <a:buNone/>
            </a:pPr>
            <a:r>
              <a:rPr lang="en-US" sz="1867">
                <a:solidFill>
                  <a:schemeClr val="lt1"/>
                </a:solidFill>
                <a:latin typeface="Arial"/>
                <a:ea typeface="Arial"/>
                <a:cs typeface="Arial"/>
                <a:sym typeface="Arial"/>
              </a:rPr>
              <a:t>Aspirin (100mg) + Standard VKA (INR 2.0-3.0)  </a:t>
            </a:r>
            <a:endParaRPr/>
          </a:p>
          <a:p>
            <a:pPr marL="40216" lvl="0" indent="0" algn="ctr" rtl="0">
              <a:lnSpc>
                <a:spcPct val="90000"/>
              </a:lnSpc>
              <a:spcBef>
                <a:spcPts val="1000"/>
              </a:spcBef>
              <a:spcAft>
                <a:spcPts val="0"/>
              </a:spcAft>
              <a:buClr>
                <a:schemeClr val="lt1"/>
              </a:buClr>
              <a:buSzPts val="1867"/>
              <a:buNone/>
            </a:pPr>
            <a:r>
              <a:rPr lang="en-US" sz="1867">
                <a:solidFill>
                  <a:schemeClr val="lt1"/>
                </a:solidFill>
                <a:latin typeface="Arial"/>
                <a:ea typeface="Arial"/>
                <a:cs typeface="Arial"/>
                <a:sym typeface="Arial"/>
              </a:rPr>
              <a:t>versus </a:t>
            </a:r>
            <a:endParaRPr/>
          </a:p>
          <a:p>
            <a:pPr marL="40216" lvl="0" indent="0" algn="ctr" rtl="0">
              <a:lnSpc>
                <a:spcPct val="90000"/>
              </a:lnSpc>
              <a:spcBef>
                <a:spcPts val="1000"/>
              </a:spcBef>
              <a:spcAft>
                <a:spcPts val="0"/>
              </a:spcAft>
              <a:buClr>
                <a:schemeClr val="lt1"/>
              </a:buClr>
              <a:buSzPts val="1867"/>
              <a:buNone/>
            </a:pPr>
            <a:r>
              <a:rPr lang="en-US" sz="1867">
                <a:solidFill>
                  <a:schemeClr val="lt1"/>
                </a:solidFill>
                <a:latin typeface="Arial"/>
                <a:ea typeface="Arial"/>
                <a:cs typeface="Arial"/>
                <a:sym typeface="Arial"/>
              </a:rPr>
              <a:t>Placebo + Standard VKA (INR 2.0-3.0)</a:t>
            </a:r>
            <a:endParaRPr/>
          </a:p>
          <a:p>
            <a:pPr marL="40216" lvl="0" indent="0" algn="l" rtl="0">
              <a:lnSpc>
                <a:spcPct val="90000"/>
              </a:lnSpc>
              <a:spcBef>
                <a:spcPts val="1000"/>
              </a:spcBef>
              <a:spcAft>
                <a:spcPts val="0"/>
              </a:spcAft>
              <a:buClr>
                <a:schemeClr val="dk1"/>
              </a:buClr>
              <a:buSzPts val="1867"/>
              <a:buNone/>
            </a:pPr>
            <a:endParaRPr sz="1867">
              <a:solidFill>
                <a:schemeClr val="lt1"/>
              </a:solidFill>
              <a:latin typeface="Arial"/>
              <a:ea typeface="Arial"/>
              <a:cs typeface="Arial"/>
              <a:sym typeface="Arial"/>
            </a:endParaRPr>
          </a:p>
        </p:txBody>
      </p:sp>
      <p:cxnSp>
        <p:nvCxnSpPr>
          <p:cNvPr id="181" name="Google Shape;181;p7"/>
          <p:cNvCxnSpPr/>
          <p:nvPr/>
        </p:nvCxnSpPr>
        <p:spPr>
          <a:xfrm flipH="1">
            <a:off x="8151672" y="3984470"/>
            <a:ext cx="784664" cy="609600"/>
          </a:xfrm>
          <a:prstGeom prst="straightConnector1">
            <a:avLst/>
          </a:prstGeom>
          <a:noFill/>
          <a:ln w="9525" cap="flat" cmpd="sng">
            <a:solidFill>
              <a:srgbClr val="FFC000"/>
            </a:solidFill>
            <a:prstDash val="solid"/>
            <a:miter lim="800000"/>
            <a:headEnd type="none" w="sm" len="sm"/>
            <a:tailEnd type="none" w="sm" len="sm"/>
          </a:ln>
        </p:spPr>
      </p:cxnSp>
      <p:cxnSp>
        <p:nvCxnSpPr>
          <p:cNvPr id="182" name="Google Shape;182;p7"/>
          <p:cNvCxnSpPr/>
          <p:nvPr/>
        </p:nvCxnSpPr>
        <p:spPr>
          <a:xfrm flipH="1">
            <a:off x="8163490" y="4462772"/>
            <a:ext cx="772847" cy="1912481"/>
          </a:xfrm>
          <a:prstGeom prst="straightConnector1">
            <a:avLst/>
          </a:prstGeom>
          <a:noFill/>
          <a:ln w="9525" cap="flat" cmpd="sng">
            <a:solidFill>
              <a:srgbClr val="FFC000"/>
            </a:solidFill>
            <a:prstDash val="solid"/>
            <a:miter lim="800000"/>
            <a:headEnd type="none" w="sm" len="sm"/>
            <a:tailEnd type="none" w="sm" len="sm"/>
          </a:ln>
        </p:spPr>
      </p:cxnSp>
      <p:cxnSp>
        <p:nvCxnSpPr>
          <p:cNvPr id="183" name="Google Shape;183;p7"/>
          <p:cNvCxnSpPr/>
          <p:nvPr/>
        </p:nvCxnSpPr>
        <p:spPr>
          <a:xfrm>
            <a:off x="9517800" y="4462772"/>
            <a:ext cx="540293" cy="1912481"/>
          </a:xfrm>
          <a:prstGeom prst="straightConnector1">
            <a:avLst/>
          </a:prstGeom>
          <a:noFill/>
          <a:ln w="9525" cap="flat" cmpd="sng">
            <a:solidFill>
              <a:srgbClr val="FFC000"/>
            </a:solidFill>
            <a:prstDash val="solid"/>
            <a:miter lim="800000"/>
            <a:headEnd type="none" w="sm" len="sm"/>
            <a:tailEnd type="none" w="sm" len="sm"/>
          </a:ln>
        </p:spPr>
      </p:cxnSp>
      <p:cxnSp>
        <p:nvCxnSpPr>
          <p:cNvPr id="184" name="Google Shape;184;p7"/>
          <p:cNvCxnSpPr/>
          <p:nvPr/>
        </p:nvCxnSpPr>
        <p:spPr>
          <a:xfrm>
            <a:off x="9517800" y="3984470"/>
            <a:ext cx="540293" cy="609600"/>
          </a:xfrm>
          <a:prstGeom prst="straightConnector1">
            <a:avLst/>
          </a:prstGeom>
          <a:noFill/>
          <a:ln w="9525" cap="flat" cmpd="sng">
            <a:solidFill>
              <a:srgbClr val="FFC000"/>
            </a:solidFill>
            <a:prstDash val="solid"/>
            <a:miter lim="800000"/>
            <a:headEnd type="none" w="sm" len="sm"/>
            <a:tailEnd type="none" w="sm" len="sm"/>
          </a:ln>
        </p:spPr>
      </p:cxnSp>
      <p:sp>
        <p:nvSpPr>
          <p:cNvPr id="185" name="Google Shape;185;p7"/>
          <p:cNvSpPr/>
          <p:nvPr/>
        </p:nvSpPr>
        <p:spPr>
          <a:xfrm>
            <a:off x="8936336" y="3984470"/>
            <a:ext cx="581464" cy="478301"/>
          </a:xfrm>
          <a:prstGeom prst="rect">
            <a:avLst/>
          </a:prstGeom>
          <a:no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mo"/>
              <a:ea typeface="Arimo"/>
              <a:cs typeface="Arimo"/>
              <a:sym typeface="Arimo"/>
            </a:endParaRPr>
          </a:p>
        </p:txBody>
      </p:sp>
      <p:pic>
        <p:nvPicPr>
          <p:cNvPr id="186" name="Google Shape;186;p7" descr="A map of europe with red squares&#10;&#10;Description automatically generated"/>
          <p:cNvPicPr preferRelativeResize="0"/>
          <p:nvPr/>
        </p:nvPicPr>
        <p:blipFill rotWithShape="1">
          <a:blip r:embed="rId4">
            <a:alphaModFix/>
          </a:blip>
          <a:srcRect l="20876" t="33537" r="31059" b="3588"/>
          <a:stretch/>
        </p:blipFill>
        <p:spPr>
          <a:xfrm>
            <a:off x="8163490" y="4622962"/>
            <a:ext cx="1894604" cy="1724879"/>
          </a:xfrm>
          <a:prstGeom prst="rect">
            <a:avLst/>
          </a:prstGeom>
          <a:noFill/>
          <a:ln w="25400" cap="flat" cmpd="sng">
            <a:solidFill>
              <a:srgbClr val="FFC000"/>
            </a:solidFill>
            <a:prstDash val="solid"/>
            <a:round/>
            <a:headEnd type="none" w="sm" len="sm"/>
            <a:tailEnd type="none" w="sm" len="sm"/>
          </a:ln>
        </p:spPr>
      </p:pic>
      <p:sp>
        <p:nvSpPr>
          <p:cNvPr id="187" name="Google Shape;187;p7"/>
          <p:cNvSpPr txBox="1"/>
          <p:nvPr/>
        </p:nvSpPr>
        <p:spPr>
          <a:xfrm>
            <a:off x="6658116" y="4503659"/>
            <a:ext cx="1399742" cy="1528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chemeClr val="dk1"/>
                </a:solidFill>
                <a:latin typeface="Arial"/>
                <a:ea typeface="Arial"/>
                <a:cs typeface="Arial"/>
                <a:sym typeface="Arial"/>
              </a:rPr>
              <a:t>US</a:t>
            </a:r>
            <a:endParaRPr/>
          </a:p>
          <a:p>
            <a:pPr marL="0" marR="0" lvl="0" indent="0" algn="l" rtl="0">
              <a:spcBef>
                <a:spcPts val="0"/>
              </a:spcBef>
              <a:spcAft>
                <a:spcPts val="0"/>
              </a:spcAft>
              <a:buNone/>
            </a:pPr>
            <a:r>
              <a:rPr lang="en-US" sz="1333">
                <a:solidFill>
                  <a:schemeClr val="dk1"/>
                </a:solidFill>
                <a:latin typeface="Arial"/>
                <a:ea typeface="Arial"/>
                <a:cs typeface="Arial"/>
                <a:sym typeface="Arial"/>
              </a:rPr>
              <a:t>Canada</a:t>
            </a:r>
            <a:endParaRPr/>
          </a:p>
          <a:p>
            <a:pPr marL="0" marR="0" lvl="0" indent="0" algn="l" rtl="0">
              <a:spcBef>
                <a:spcPts val="0"/>
              </a:spcBef>
              <a:spcAft>
                <a:spcPts val="0"/>
              </a:spcAft>
              <a:buNone/>
            </a:pPr>
            <a:r>
              <a:rPr lang="en-US" sz="1333">
                <a:solidFill>
                  <a:schemeClr val="dk1"/>
                </a:solidFill>
                <a:latin typeface="Arial"/>
                <a:ea typeface="Arial"/>
                <a:cs typeface="Arial"/>
                <a:sym typeface="Arial"/>
              </a:rPr>
              <a:t>United Kingdom</a:t>
            </a:r>
            <a:endParaRPr/>
          </a:p>
          <a:p>
            <a:pPr marL="0" marR="0" lvl="0" indent="0" algn="l" rtl="0">
              <a:spcBef>
                <a:spcPts val="0"/>
              </a:spcBef>
              <a:spcAft>
                <a:spcPts val="0"/>
              </a:spcAft>
              <a:buNone/>
            </a:pPr>
            <a:r>
              <a:rPr lang="en-US" sz="1333">
                <a:solidFill>
                  <a:schemeClr val="dk1"/>
                </a:solidFill>
                <a:latin typeface="Arial"/>
                <a:ea typeface="Arial"/>
                <a:cs typeface="Arial"/>
                <a:sym typeface="Arial"/>
              </a:rPr>
              <a:t>France</a:t>
            </a:r>
            <a:endParaRPr/>
          </a:p>
          <a:p>
            <a:pPr marL="0" marR="0" lvl="0" indent="0" algn="l" rtl="0">
              <a:spcBef>
                <a:spcPts val="0"/>
              </a:spcBef>
              <a:spcAft>
                <a:spcPts val="0"/>
              </a:spcAft>
              <a:buNone/>
            </a:pPr>
            <a:r>
              <a:rPr lang="en-US" sz="1333">
                <a:solidFill>
                  <a:schemeClr val="dk1"/>
                </a:solidFill>
                <a:latin typeface="Arial"/>
                <a:ea typeface="Arial"/>
                <a:cs typeface="Arial"/>
                <a:sym typeface="Arial"/>
              </a:rPr>
              <a:t>Italy </a:t>
            </a:r>
            <a:endParaRPr/>
          </a:p>
          <a:p>
            <a:pPr marL="0" marR="0" lvl="0" indent="0" algn="l" rtl="0">
              <a:spcBef>
                <a:spcPts val="0"/>
              </a:spcBef>
              <a:spcAft>
                <a:spcPts val="0"/>
              </a:spcAft>
              <a:buNone/>
            </a:pPr>
            <a:r>
              <a:rPr lang="en-US" sz="1333">
                <a:solidFill>
                  <a:schemeClr val="dk1"/>
                </a:solidFill>
                <a:latin typeface="Arial"/>
                <a:ea typeface="Arial"/>
                <a:cs typeface="Arial"/>
                <a:sym typeface="Arial"/>
              </a:rPr>
              <a:t>Austria</a:t>
            </a:r>
            <a:endParaRPr/>
          </a:p>
          <a:p>
            <a:pPr marL="0" marR="0" lvl="0" indent="0" algn="l" rtl="0">
              <a:spcBef>
                <a:spcPts val="0"/>
              </a:spcBef>
              <a:spcAft>
                <a:spcPts val="0"/>
              </a:spcAft>
              <a:buNone/>
            </a:pPr>
            <a:r>
              <a:rPr lang="en-US" sz="1333">
                <a:solidFill>
                  <a:schemeClr val="dk1"/>
                </a:solidFill>
                <a:latin typeface="Arial"/>
                <a:ea typeface="Arial"/>
                <a:cs typeface="Arial"/>
                <a:sym typeface="Arial"/>
              </a:rPr>
              <a:t>Czechia</a:t>
            </a:r>
            <a:endParaRPr/>
          </a:p>
        </p:txBody>
      </p:sp>
      <p:sp>
        <p:nvSpPr>
          <p:cNvPr id="188" name="Google Shape;188;p7"/>
          <p:cNvSpPr txBox="1"/>
          <p:nvPr/>
        </p:nvSpPr>
        <p:spPr>
          <a:xfrm flipH="1">
            <a:off x="10078308" y="5541552"/>
            <a:ext cx="1393777" cy="5025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chemeClr val="dk1"/>
                </a:solidFill>
                <a:latin typeface="Arial"/>
                <a:ea typeface="Arial"/>
                <a:cs typeface="Arial"/>
                <a:sym typeface="Arial"/>
              </a:rPr>
              <a:t>Kazakhstan</a:t>
            </a:r>
            <a:endParaRPr/>
          </a:p>
          <a:p>
            <a:pPr marL="0" marR="0" lvl="0" indent="0" algn="l" rtl="0">
              <a:spcBef>
                <a:spcPts val="0"/>
              </a:spcBef>
              <a:spcAft>
                <a:spcPts val="0"/>
              </a:spcAft>
              <a:buNone/>
            </a:pPr>
            <a:r>
              <a:rPr lang="en-US" sz="1333">
                <a:solidFill>
                  <a:schemeClr val="dk1"/>
                </a:solidFill>
                <a:latin typeface="Arial"/>
                <a:ea typeface="Arial"/>
                <a:cs typeface="Arial"/>
                <a:sym typeface="Arial"/>
              </a:rPr>
              <a:t>Australia</a:t>
            </a:r>
            <a:endParaRPr/>
          </a:p>
        </p:txBody>
      </p:sp>
      <p:sp>
        <p:nvSpPr>
          <p:cNvPr id="189" name="Google Shape;189;p7"/>
          <p:cNvSpPr txBox="1"/>
          <p:nvPr/>
        </p:nvSpPr>
        <p:spPr>
          <a:xfrm>
            <a:off x="2595244" y="458010"/>
            <a:ext cx="937424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Arial"/>
                <a:ea typeface="Arial"/>
                <a:cs typeface="Arial"/>
                <a:sym typeface="Arial"/>
              </a:rPr>
              <a:t>International, Multicenter, Prospective, Randomized, </a:t>
            </a:r>
            <a:endParaRPr/>
          </a:p>
          <a:p>
            <a:pPr marL="0" marR="0" lvl="0" indent="0" algn="ctr" rtl="0">
              <a:spcBef>
                <a:spcPts val="0"/>
              </a:spcBef>
              <a:spcAft>
                <a:spcPts val="0"/>
              </a:spcAft>
              <a:buNone/>
            </a:pPr>
            <a:r>
              <a:rPr lang="en-US" sz="2000" b="1">
                <a:solidFill>
                  <a:schemeClr val="dk1"/>
                </a:solidFill>
                <a:latin typeface="Arial"/>
                <a:ea typeface="Arial"/>
                <a:cs typeface="Arial"/>
                <a:sym typeface="Arial"/>
              </a:rPr>
              <a:t>Double-blind, Placebo-controlled Study</a:t>
            </a:r>
            <a:endParaRPr/>
          </a:p>
        </p:txBody>
      </p:sp>
      <p:sp>
        <p:nvSpPr>
          <p:cNvPr id="190" name="Google Shape;190;p7"/>
          <p:cNvSpPr txBox="1"/>
          <p:nvPr/>
        </p:nvSpPr>
        <p:spPr>
          <a:xfrm>
            <a:off x="6770352" y="2839121"/>
            <a:ext cx="4815741" cy="6669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67" b="1">
                <a:solidFill>
                  <a:schemeClr val="dk1"/>
                </a:solidFill>
                <a:latin typeface="Arial"/>
                <a:ea typeface="Arial"/>
                <a:cs typeface="Arial"/>
                <a:sym typeface="Arial"/>
              </a:rPr>
              <a:t>Global Study of 51 centers in 9 countries</a:t>
            </a:r>
            <a:endParaRPr/>
          </a:p>
          <a:p>
            <a:pPr marL="0" marR="0" lvl="0" indent="0" algn="ctr" rtl="0">
              <a:spcBef>
                <a:spcPts val="0"/>
              </a:spcBef>
              <a:spcAft>
                <a:spcPts val="0"/>
              </a:spcAft>
              <a:buNone/>
            </a:pPr>
            <a:endParaRPr sz="1867" b="1">
              <a:solidFill>
                <a:schemeClr val="dk1"/>
              </a:solidFill>
              <a:latin typeface="Arial"/>
              <a:ea typeface="Arial"/>
              <a:cs typeface="Arial"/>
              <a:sym typeface="Arial"/>
            </a:endParaRPr>
          </a:p>
        </p:txBody>
      </p:sp>
      <p:sp>
        <p:nvSpPr>
          <p:cNvPr id="191" name="Google Shape;191;p7"/>
          <p:cNvSpPr txBox="1"/>
          <p:nvPr/>
        </p:nvSpPr>
        <p:spPr>
          <a:xfrm>
            <a:off x="433976" y="1379031"/>
            <a:ext cx="11535508" cy="1405256"/>
          </a:xfrm>
          <a:prstGeom prst="rect">
            <a:avLst/>
          </a:prstGeom>
          <a:noFill/>
          <a:ln>
            <a:noFill/>
          </a:ln>
        </p:spPr>
        <p:txBody>
          <a:bodyPr spcFirstLastPara="1" wrap="square" lIns="91425" tIns="45700" rIns="91425" bIns="45700" anchor="t" anchorCtr="0">
            <a:spAutoFit/>
          </a:bodyPr>
          <a:lstStyle/>
          <a:p>
            <a:pPr marL="40216" marR="0" lvl="0" indent="0" algn="ctr" rtl="0">
              <a:spcBef>
                <a:spcPts val="0"/>
              </a:spcBef>
              <a:spcAft>
                <a:spcPts val="0"/>
              </a:spcAft>
              <a:buNone/>
            </a:pPr>
            <a:r>
              <a:rPr lang="en-US" sz="2133" b="1" u="sng">
                <a:solidFill>
                  <a:schemeClr val="dk1"/>
                </a:solidFill>
                <a:latin typeface="Arial"/>
                <a:ea typeface="Arial"/>
                <a:cs typeface="Arial"/>
                <a:sym typeface="Arial"/>
              </a:rPr>
              <a:t>HYPOTHESIS</a:t>
            </a:r>
            <a:endParaRPr/>
          </a:p>
          <a:p>
            <a:pPr marL="0" marR="0" lvl="0" indent="0" algn="ctr" rtl="0">
              <a:spcBef>
                <a:spcPts val="0"/>
              </a:spcBef>
              <a:spcAft>
                <a:spcPts val="0"/>
              </a:spcAft>
              <a:buNone/>
            </a:pPr>
            <a:r>
              <a:rPr lang="en-US" sz="2133">
                <a:solidFill>
                  <a:schemeClr val="dk1"/>
                </a:solidFill>
                <a:latin typeface="Arial"/>
                <a:ea typeface="Arial"/>
                <a:cs typeface="Arial"/>
                <a:sym typeface="Arial"/>
              </a:rPr>
              <a:t>Exclusion of aspirin from the antithrombotic regimen of HM3 LVAD patients will not adversely affect safety or efficacy of the HM3 and may reduce non-surgical bleeding</a:t>
            </a:r>
            <a:endParaRPr/>
          </a:p>
          <a:p>
            <a:pPr marL="0" marR="0" lvl="0" indent="0" algn="ctr" rtl="0">
              <a:spcBef>
                <a:spcPts val="0"/>
              </a:spcBef>
              <a:spcAft>
                <a:spcPts val="0"/>
              </a:spcAft>
              <a:buNone/>
            </a:pPr>
            <a:endParaRPr sz="2133">
              <a:solidFill>
                <a:schemeClr val="dk1"/>
              </a:solidFill>
              <a:latin typeface="Arial"/>
              <a:ea typeface="Arial"/>
              <a:cs typeface="Arial"/>
              <a:sym typeface="Arial"/>
            </a:endParaRPr>
          </a:p>
        </p:txBody>
      </p:sp>
      <p:pic>
        <p:nvPicPr>
          <p:cNvPr id="192" name="Google Shape;192;p7"/>
          <p:cNvPicPr preferRelativeResize="0"/>
          <p:nvPr/>
        </p:nvPicPr>
        <p:blipFill rotWithShape="1">
          <a:blip r:embed="rId5">
            <a:alphaModFix/>
          </a:blip>
          <a:srcRect l="-1" r="57199"/>
          <a:stretch/>
        </p:blipFill>
        <p:spPr>
          <a:xfrm>
            <a:off x="401584" y="390527"/>
            <a:ext cx="2193660" cy="5673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8"/>
          <p:cNvSpPr/>
          <p:nvPr/>
        </p:nvSpPr>
        <p:spPr>
          <a:xfrm>
            <a:off x="395926" y="4747174"/>
            <a:ext cx="11406433" cy="1167366"/>
          </a:xfrm>
          <a:prstGeom prst="rect">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9" name="Google Shape;199;p8"/>
          <p:cNvSpPr/>
          <p:nvPr/>
        </p:nvSpPr>
        <p:spPr>
          <a:xfrm>
            <a:off x="395926" y="1432873"/>
            <a:ext cx="11406433" cy="1577179"/>
          </a:xfrm>
          <a:prstGeom prst="rect">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0" name="Google Shape;200;p8"/>
          <p:cNvSpPr txBox="1">
            <a:spLocks noGrp="1"/>
          </p:cNvSpPr>
          <p:nvPr>
            <p:ph type="title"/>
          </p:nvPr>
        </p:nvSpPr>
        <p:spPr>
          <a:xfrm>
            <a:off x="838200" y="25161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Arial"/>
              <a:buNone/>
            </a:pPr>
            <a:r>
              <a:rPr lang="en-US" b="1">
                <a:solidFill>
                  <a:srgbClr val="002060"/>
                </a:solidFill>
                <a:latin typeface="Arial"/>
                <a:ea typeface="Arial"/>
                <a:cs typeface="Arial"/>
                <a:sym typeface="Arial"/>
              </a:rPr>
              <a:t>End Points</a:t>
            </a:r>
            <a:endParaRPr/>
          </a:p>
        </p:txBody>
      </p:sp>
      <p:sp>
        <p:nvSpPr>
          <p:cNvPr id="201" name="Google Shape;201;p8"/>
          <p:cNvSpPr txBox="1">
            <a:spLocks noGrp="1"/>
          </p:cNvSpPr>
          <p:nvPr>
            <p:ph type="body" idx="1"/>
          </p:nvPr>
        </p:nvSpPr>
        <p:spPr>
          <a:xfrm>
            <a:off x="609600" y="1577179"/>
            <a:ext cx="10972800" cy="436642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000"/>
              <a:buNone/>
            </a:pPr>
            <a:r>
              <a:rPr lang="en-US" sz="3000" b="1">
                <a:latin typeface="Arial"/>
                <a:ea typeface="Arial"/>
                <a:cs typeface="Arial"/>
                <a:sym typeface="Arial"/>
              </a:rPr>
              <a:t>Primary: Survival free of any non-surgical</a:t>
            </a:r>
            <a:r>
              <a:rPr lang="en-US" sz="3000" b="1" baseline="30000">
                <a:latin typeface="Arial"/>
                <a:ea typeface="Arial"/>
                <a:cs typeface="Arial"/>
                <a:sym typeface="Arial"/>
              </a:rPr>
              <a:t>a</a:t>
            </a:r>
            <a:r>
              <a:rPr lang="en-US" sz="3000" b="1">
                <a:latin typeface="Arial"/>
                <a:ea typeface="Arial"/>
                <a:cs typeface="Arial"/>
                <a:sym typeface="Arial"/>
              </a:rPr>
              <a:t> major hemocompatibility related adverse event</a:t>
            </a:r>
            <a:r>
              <a:rPr lang="en-US" sz="3000" b="1" baseline="30000">
                <a:latin typeface="Arial"/>
                <a:ea typeface="Arial"/>
                <a:cs typeface="Arial"/>
                <a:sym typeface="Arial"/>
              </a:rPr>
              <a:t>b</a:t>
            </a:r>
            <a:r>
              <a:rPr lang="en-US" sz="3000" b="1">
                <a:latin typeface="Arial"/>
                <a:ea typeface="Arial"/>
                <a:cs typeface="Arial"/>
                <a:sym typeface="Arial"/>
              </a:rPr>
              <a:t> at 1-year post implant</a:t>
            </a:r>
            <a:endParaRPr/>
          </a:p>
          <a:p>
            <a:pPr marL="0" lvl="0" indent="0" algn="ctr" rtl="0">
              <a:lnSpc>
                <a:spcPct val="90000"/>
              </a:lnSpc>
              <a:spcBef>
                <a:spcPts val="0"/>
              </a:spcBef>
              <a:spcAft>
                <a:spcPts val="0"/>
              </a:spcAft>
              <a:buClr>
                <a:schemeClr val="dk1"/>
              </a:buClr>
              <a:buSzPts val="1867"/>
              <a:buNone/>
            </a:pPr>
            <a:endParaRPr sz="1867" b="1">
              <a:latin typeface="Arial"/>
              <a:ea typeface="Arial"/>
              <a:cs typeface="Arial"/>
              <a:sym typeface="Arial"/>
            </a:endParaRPr>
          </a:p>
          <a:p>
            <a:pPr marL="0" lvl="0" indent="0" algn="l" rtl="0">
              <a:lnSpc>
                <a:spcPct val="90000"/>
              </a:lnSpc>
              <a:spcBef>
                <a:spcPts val="0"/>
              </a:spcBef>
              <a:spcAft>
                <a:spcPts val="0"/>
              </a:spcAft>
              <a:buClr>
                <a:schemeClr val="dk1"/>
              </a:buClr>
              <a:buSzPts val="500"/>
              <a:buNone/>
            </a:pPr>
            <a:endParaRPr sz="500">
              <a:latin typeface="Arial"/>
              <a:ea typeface="Arial"/>
              <a:cs typeface="Arial"/>
              <a:sym typeface="Arial"/>
            </a:endParaRPr>
          </a:p>
          <a:p>
            <a:pPr marL="380990" lvl="0" indent="-380990" algn="l" rtl="0">
              <a:lnSpc>
                <a:spcPct val="90000"/>
              </a:lnSpc>
              <a:spcBef>
                <a:spcPts val="1000"/>
              </a:spcBef>
              <a:spcAft>
                <a:spcPts val="0"/>
              </a:spcAft>
              <a:buClr>
                <a:schemeClr val="dk1"/>
              </a:buClr>
              <a:buSzPts val="1867"/>
              <a:buChar char="•"/>
            </a:pPr>
            <a:r>
              <a:rPr lang="en-US" sz="1867">
                <a:latin typeface="Arial"/>
                <a:ea typeface="Arial"/>
                <a:cs typeface="Arial"/>
                <a:sym typeface="Arial"/>
              </a:rPr>
              <a:t>The final sample size provided &gt;90% power to assess the primary end point</a:t>
            </a:r>
            <a:endParaRPr/>
          </a:p>
          <a:p>
            <a:pPr marL="380990" lvl="0" indent="-380990" algn="l" rtl="0">
              <a:lnSpc>
                <a:spcPct val="90000"/>
              </a:lnSpc>
              <a:spcBef>
                <a:spcPts val="1600"/>
              </a:spcBef>
              <a:spcAft>
                <a:spcPts val="0"/>
              </a:spcAft>
              <a:buClr>
                <a:schemeClr val="dk1"/>
              </a:buClr>
              <a:buSzPts val="1867"/>
              <a:buChar char="•"/>
            </a:pPr>
            <a:r>
              <a:rPr lang="en-US" sz="1867">
                <a:latin typeface="Arial"/>
                <a:ea typeface="Arial"/>
                <a:cs typeface="Arial"/>
                <a:sym typeface="Arial"/>
              </a:rPr>
              <a:t>Non-inferiority met if the lower boundary of the one-sided 97.5% confidence limit was greater than the non-inferiority margin (-10%) </a:t>
            </a:r>
            <a:endParaRPr/>
          </a:p>
          <a:p>
            <a:pPr marL="380990" lvl="0" indent="-177790" algn="l" rtl="0">
              <a:lnSpc>
                <a:spcPct val="90000"/>
              </a:lnSpc>
              <a:spcBef>
                <a:spcPts val="1600"/>
              </a:spcBef>
              <a:spcAft>
                <a:spcPts val="0"/>
              </a:spcAft>
              <a:buClr>
                <a:schemeClr val="dk1"/>
              </a:buClr>
              <a:buSzPts val="3200"/>
              <a:buNone/>
            </a:pPr>
            <a:endParaRPr sz="3200">
              <a:latin typeface="Arial"/>
              <a:ea typeface="Arial"/>
              <a:cs typeface="Arial"/>
              <a:sym typeface="Arial"/>
            </a:endParaRPr>
          </a:p>
          <a:p>
            <a:pPr marL="0" lvl="0" indent="0" algn="l" rtl="0">
              <a:lnSpc>
                <a:spcPct val="90000"/>
              </a:lnSpc>
              <a:spcBef>
                <a:spcPts val="1600"/>
              </a:spcBef>
              <a:spcAft>
                <a:spcPts val="0"/>
              </a:spcAft>
              <a:buClr>
                <a:schemeClr val="dk1"/>
              </a:buClr>
              <a:buSzPts val="3000"/>
              <a:buNone/>
            </a:pPr>
            <a:r>
              <a:rPr lang="en-US" sz="3000" b="1">
                <a:latin typeface="Arial"/>
                <a:ea typeface="Arial"/>
                <a:cs typeface="Arial"/>
                <a:sym typeface="Arial"/>
              </a:rPr>
              <a:t>Principal Secondary: All Non-surgical Bleeding </a:t>
            </a:r>
            <a:endParaRPr/>
          </a:p>
          <a:p>
            <a:pPr marL="228600" lvl="0" indent="-50800" algn="l" rtl="0">
              <a:lnSpc>
                <a:spcPct val="90000"/>
              </a:lnSpc>
              <a:spcBef>
                <a:spcPts val="2600"/>
              </a:spcBef>
              <a:spcAft>
                <a:spcPts val="0"/>
              </a:spcAft>
              <a:buClr>
                <a:schemeClr val="dk1"/>
              </a:buClr>
              <a:buSzPts val="2800"/>
              <a:buNone/>
            </a:pPr>
            <a:endParaRPr>
              <a:latin typeface="Arial"/>
              <a:ea typeface="Arial"/>
              <a:cs typeface="Arial"/>
              <a:sym typeface="Arial"/>
            </a:endParaRPr>
          </a:p>
        </p:txBody>
      </p:sp>
      <p:sp>
        <p:nvSpPr>
          <p:cNvPr id="202" name="Google Shape;202;p8"/>
          <p:cNvSpPr txBox="1"/>
          <p:nvPr/>
        </p:nvSpPr>
        <p:spPr>
          <a:xfrm>
            <a:off x="6425939" y="2486832"/>
            <a:ext cx="54864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baseline="30000">
                <a:solidFill>
                  <a:schemeClr val="dk1"/>
                </a:solidFill>
                <a:latin typeface="Arial"/>
                <a:ea typeface="Arial"/>
                <a:cs typeface="Arial"/>
                <a:sym typeface="Arial"/>
              </a:rPr>
              <a:t>a</a:t>
            </a:r>
            <a:r>
              <a:rPr lang="en-US" sz="1400" b="1" i="1">
                <a:solidFill>
                  <a:schemeClr val="dk1"/>
                </a:solidFill>
                <a:latin typeface="Arial"/>
                <a:ea typeface="Arial"/>
                <a:cs typeface="Arial"/>
                <a:sym typeface="Arial"/>
              </a:rPr>
              <a:t> &gt;14 days post implant. </a:t>
            </a:r>
            <a:r>
              <a:rPr lang="en-US" sz="1400" b="1" baseline="30000">
                <a:solidFill>
                  <a:schemeClr val="dk1"/>
                </a:solidFill>
                <a:latin typeface="Arial"/>
                <a:ea typeface="Arial"/>
                <a:cs typeface="Arial"/>
                <a:sym typeface="Arial"/>
              </a:rPr>
              <a:t>b</a:t>
            </a:r>
            <a:r>
              <a:rPr lang="en-US" sz="1400" b="1" i="1">
                <a:solidFill>
                  <a:schemeClr val="dk1"/>
                </a:solidFill>
                <a:latin typeface="Arial"/>
                <a:ea typeface="Arial"/>
                <a:cs typeface="Arial"/>
                <a:sym typeface="Arial"/>
              </a:rPr>
              <a:t>Any Stroke, Pump Thrombosis, Major Bleeding, and Arterial Peripheral Thromboembolism</a:t>
            </a:r>
            <a:endParaRPr sz="14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
          <p:cNvSpPr txBox="1">
            <a:spLocks noGrp="1"/>
          </p:cNvSpPr>
          <p:nvPr>
            <p:ph type="title"/>
          </p:nvPr>
        </p:nvSpPr>
        <p:spPr>
          <a:xfrm>
            <a:off x="606920" y="143188"/>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Arial"/>
              <a:buNone/>
            </a:pPr>
            <a:r>
              <a:rPr lang="en-US" sz="3600" b="1">
                <a:solidFill>
                  <a:srgbClr val="002060"/>
                </a:solidFill>
                <a:latin typeface="Arial"/>
                <a:ea typeface="Arial"/>
                <a:cs typeface="Arial"/>
                <a:sym typeface="Arial"/>
              </a:rPr>
              <a:t>Patient Population</a:t>
            </a:r>
            <a:endParaRPr/>
          </a:p>
        </p:txBody>
      </p:sp>
      <p:sp>
        <p:nvSpPr>
          <p:cNvPr id="209" name="Google Shape;209;p9"/>
          <p:cNvSpPr/>
          <p:nvPr/>
        </p:nvSpPr>
        <p:spPr>
          <a:xfrm>
            <a:off x="5292992" y="197691"/>
            <a:ext cx="1959030" cy="917079"/>
          </a:xfrm>
          <a:prstGeom prst="flowChartDecision">
            <a:avLst/>
          </a:prstGeom>
          <a:noFill/>
          <a:ln w="9525" cap="flat" cmpd="sng">
            <a:solidFill>
              <a:schemeClr val="dk1"/>
            </a:solidFill>
            <a:prstDash val="solid"/>
            <a:miter lim="800000"/>
            <a:headEnd type="none" w="sm" len="sm"/>
            <a:tailEnd type="none" w="sm" len="sm"/>
          </a:ln>
        </p:spPr>
        <p:txBody>
          <a:bodyPr spcFirstLastPara="1" wrap="square" lIns="0" tIns="0" rIns="0" bIns="0" anchor="ctr" anchorCtr="0">
            <a:sp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Patient Meets ARIES HM3 Eligibility?</a:t>
            </a:r>
            <a:endParaRPr/>
          </a:p>
        </p:txBody>
      </p:sp>
      <p:sp>
        <p:nvSpPr>
          <p:cNvPr id="210" name="Google Shape;210;p9"/>
          <p:cNvSpPr/>
          <p:nvPr/>
        </p:nvSpPr>
        <p:spPr>
          <a:xfrm>
            <a:off x="5293001" y="1354135"/>
            <a:ext cx="1959014" cy="307777"/>
          </a:xfrm>
          <a:prstGeom prst="rect">
            <a:avLst/>
          </a:prstGeom>
          <a:noFill/>
          <a:ln w="9525" cap="flat" cmpd="sng">
            <a:solidFill>
              <a:schemeClr val="dk1"/>
            </a:solidFill>
            <a:prstDash val="solid"/>
            <a:miter lim="800000"/>
            <a:headEnd type="none" w="sm" len="sm"/>
            <a:tailEnd type="none" w="sm" len="sm"/>
          </a:ln>
        </p:spPr>
        <p:txBody>
          <a:bodyPr spcFirstLastPara="1" wrap="square" lIns="0" tIns="0" rIns="0" bIns="0" anchor="ctr" anchorCtr="0">
            <a:sp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Randomization 1:1</a:t>
            </a:r>
            <a:endParaRPr/>
          </a:p>
          <a:p>
            <a:pPr marL="0" marR="0" lvl="0" indent="0" algn="ctr" rtl="0">
              <a:spcBef>
                <a:spcPts val="0"/>
              </a:spcBef>
              <a:spcAft>
                <a:spcPts val="0"/>
              </a:spcAft>
              <a:buNone/>
            </a:pPr>
            <a:r>
              <a:rPr lang="en-US" sz="1000" b="1">
                <a:solidFill>
                  <a:schemeClr val="dk1"/>
                </a:solidFill>
                <a:latin typeface="Arial"/>
                <a:ea typeface="Arial"/>
                <a:cs typeface="Arial"/>
                <a:sym typeface="Arial"/>
              </a:rPr>
              <a:t>Day 2-7 post implant </a:t>
            </a:r>
            <a:endParaRPr/>
          </a:p>
        </p:txBody>
      </p:sp>
      <p:sp>
        <p:nvSpPr>
          <p:cNvPr id="211" name="Google Shape;211;p9"/>
          <p:cNvSpPr txBox="1"/>
          <p:nvPr/>
        </p:nvSpPr>
        <p:spPr>
          <a:xfrm>
            <a:off x="8696944" y="1408077"/>
            <a:ext cx="2278153" cy="652524"/>
          </a:xfrm>
          <a:prstGeom prst="rect">
            <a:avLst/>
          </a:prstGeom>
          <a:solidFill>
            <a:srgbClr val="FFAE5B"/>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Aspirin with VKA (INR 2.0-3.0)</a:t>
            </a:r>
            <a:endParaRPr/>
          </a:p>
        </p:txBody>
      </p:sp>
      <p:sp>
        <p:nvSpPr>
          <p:cNvPr id="212" name="Google Shape;212;p9"/>
          <p:cNvSpPr txBox="1"/>
          <p:nvPr/>
        </p:nvSpPr>
        <p:spPr>
          <a:xfrm>
            <a:off x="1636265" y="1408077"/>
            <a:ext cx="2198600" cy="652524"/>
          </a:xfrm>
          <a:prstGeom prst="rect">
            <a:avLst/>
          </a:prstGeom>
          <a:solidFill>
            <a:srgbClr val="004C5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lt1"/>
                </a:solidFill>
                <a:latin typeface="Arial"/>
                <a:ea typeface="Arial"/>
                <a:cs typeface="Arial"/>
                <a:sym typeface="Arial"/>
              </a:rPr>
              <a:t>Placebo with VKA (INR 2.0-3.0)</a:t>
            </a:r>
            <a:endParaRPr/>
          </a:p>
        </p:txBody>
      </p:sp>
      <p:cxnSp>
        <p:nvCxnSpPr>
          <p:cNvPr id="213" name="Google Shape;213;p9"/>
          <p:cNvCxnSpPr>
            <a:stCxn id="209" idx="2"/>
            <a:endCxn id="210" idx="0"/>
          </p:cNvCxnSpPr>
          <p:nvPr/>
        </p:nvCxnSpPr>
        <p:spPr>
          <a:xfrm>
            <a:off x="6272507" y="1114770"/>
            <a:ext cx="0" cy="239400"/>
          </a:xfrm>
          <a:prstGeom prst="straightConnector1">
            <a:avLst/>
          </a:prstGeom>
          <a:noFill/>
          <a:ln w="9525" cap="flat" cmpd="sng">
            <a:solidFill>
              <a:schemeClr val="dk1"/>
            </a:solidFill>
            <a:prstDash val="solid"/>
            <a:miter lim="800000"/>
            <a:headEnd type="none" w="sm" len="sm"/>
            <a:tailEnd type="triangle" w="med" len="med"/>
          </a:ln>
        </p:spPr>
      </p:cxnSp>
      <p:sp>
        <p:nvSpPr>
          <p:cNvPr id="214" name="Google Shape;214;p9"/>
          <p:cNvSpPr/>
          <p:nvPr/>
        </p:nvSpPr>
        <p:spPr>
          <a:xfrm>
            <a:off x="4996040" y="2438153"/>
            <a:ext cx="1097280" cy="666733"/>
          </a:xfrm>
          <a:prstGeom prst="rect">
            <a:avLst/>
          </a:prstGeom>
          <a:solidFill>
            <a:srgbClr val="004C5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a:solidFill>
                  <a:schemeClr val="lt1"/>
                </a:solidFill>
                <a:latin typeface="Arial"/>
                <a:ea typeface="Arial"/>
                <a:cs typeface="Arial"/>
                <a:sym typeface="Arial"/>
              </a:rPr>
              <a:t>Placebo</a:t>
            </a:r>
            <a:endParaRPr/>
          </a:p>
          <a:p>
            <a:pPr marL="0" marR="0" lvl="0" indent="0" algn="ctr" rtl="0">
              <a:spcBef>
                <a:spcPts val="0"/>
              </a:spcBef>
              <a:spcAft>
                <a:spcPts val="0"/>
              </a:spcAft>
              <a:buNone/>
            </a:pPr>
            <a:r>
              <a:rPr lang="en-US" sz="1000" b="1">
                <a:solidFill>
                  <a:schemeClr val="lt1"/>
                </a:solidFill>
                <a:latin typeface="Arial"/>
                <a:ea typeface="Arial"/>
                <a:cs typeface="Arial"/>
                <a:sym typeface="Arial"/>
              </a:rPr>
              <a:t>N=314</a:t>
            </a:r>
            <a:endParaRPr/>
          </a:p>
        </p:txBody>
      </p:sp>
      <p:sp>
        <p:nvSpPr>
          <p:cNvPr id="215" name="Google Shape;215;p9"/>
          <p:cNvSpPr/>
          <p:nvPr/>
        </p:nvSpPr>
        <p:spPr>
          <a:xfrm>
            <a:off x="6378494" y="2438153"/>
            <a:ext cx="1097280" cy="666732"/>
          </a:xfrm>
          <a:prstGeom prst="rect">
            <a:avLst/>
          </a:prstGeom>
          <a:solidFill>
            <a:srgbClr val="FFAE5B"/>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Aspirin</a:t>
            </a:r>
            <a:endParaRPr/>
          </a:p>
          <a:p>
            <a:pPr marL="0" marR="0" lvl="0" indent="0" algn="ctr" rtl="0">
              <a:spcBef>
                <a:spcPts val="0"/>
              </a:spcBef>
              <a:spcAft>
                <a:spcPts val="0"/>
              </a:spcAft>
              <a:buNone/>
            </a:pPr>
            <a:r>
              <a:rPr lang="en-US" sz="1000" b="1">
                <a:solidFill>
                  <a:schemeClr val="dk1"/>
                </a:solidFill>
                <a:latin typeface="Arial"/>
                <a:ea typeface="Arial"/>
                <a:cs typeface="Arial"/>
                <a:sym typeface="Arial"/>
              </a:rPr>
              <a:t>N=314 </a:t>
            </a:r>
            <a:endParaRPr/>
          </a:p>
        </p:txBody>
      </p:sp>
      <p:sp>
        <p:nvSpPr>
          <p:cNvPr id="216" name="Google Shape;216;p9"/>
          <p:cNvSpPr/>
          <p:nvPr/>
        </p:nvSpPr>
        <p:spPr>
          <a:xfrm>
            <a:off x="8084645" y="3130128"/>
            <a:ext cx="2651760" cy="914400"/>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50" b="1">
                <a:solidFill>
                  <a:schemeClr val="dk1"/>
                </a:solidFill>
                <a:latin typeface="Arial"/>
                <a:ea typeface="Arial"/>
                <a:cs typeface="Arial"/>
                <a:sym typeface="Arial"/>
              </a:rPr>
              <a:t>Surgical Events and Outcomes (n=21) </a:t>
            </a:r>
            <a:endParaRPr/>
          </a:p>
          <a:p>
            <a:pPr marL="400058" marR="0" lvl="1" indent="-171454" algn="l" rtl="0">
              <a:spcBef>
                <a:spcPts val="0"/>
              </a:spcBef>
              <a:spcAft>
                <a:spcPts val="0"/>
              </a:spcAft>
              <a:buClr>
                <a:schemeClr val="dk1"/>
              </a:buClr>
              <a:buSzPts val="1050"/>
              <a:buFont typeface="Arial"/>
              <a:buChar char="•"/>
            </a:pPr>
            <a:r>
              <a:rPr lang="en-US" sz="1050" b="1" i="0" u="none" strike="noStrike" cap="none">
                <a:solidFill>
                  <a:schemeClr val="dk1"/>
                </a:solidFill>
                <a:latin typeface="Arial"/>
                <a:ea typeface="Arial"/>
                <a:cs typeface="Arial"/>
                <a:sym typeface="Arial"/>
              </a:rPr>
              <a:t>Transitioned to open label (n=12)</a:t>
            </a:r>
            <a:endParaRPr/>
          </a:p>
          <a:p>
            <a:pPr marL="400058" marR="0" lvl="1" indent="-171454" algn="l" rtl="0">
              <a:spcBef>
                <a:spcPts val="0"/>
              </a:spcBef>
              <a:spcAft>
                <a:spcPts val="0"/>
              </a:spcAft>
              <a:buClr>
                <a:schemeClr val="dk1"/>
              </a:buClr>
              <a:buSzPts val="1050"/>
              <a:buFont typeface="Arial"/>
              <a:buChar char="•"/>
            </a:pPr>
            <a:r>
              <a:rPr lang="en-US" sz="1050" b="1" i="0" u="none" strike="noStrike" cap="none">
                <a:solidFill>
                  <a:schemeClr val="dk1"/>
                </a:solidFill>
                <a:latin typeface="Arial"/>
                <a:ea typeface="Arial"/>
                <a:cs typeface="Arial"/>
                <a:sym typeface="Arial"/>
              </a:rPr>
              <a:t>Died (n=2)</a:t>
            </a:r>
            <a:endParaRPr/>
          </a:p>
          <a:p>
            <a:pPr marL="400058" marR="0" lvl="1" indent="-171454" algn="l" rtl="0">
              <a:spcBef>
                <a:spcPts val="0"/>
              </a:spcBef>
              <a:spcAft>
                <a:spcPts val="0"/>
              </a:spcAft>
              <a:buClr>
                <a:schemeClr val="dk1"/>
              </a:buClr>
              <a:buSzPts val="1050"/>
              <a:buFont typeface="Arial"/>
              <a:buChar char="•"/>
            </a:pPr>
            <a:r>
              <a:rPr lang="en-US" sz="1050" b="1" i="0" u="none" strike="noStrike" cap="none">
                <a:solidFill>
                  <a:schemeClr val="dk1"/>
                </a:solidFill>
                <a:latin typeface="Arial"/>
                <a:ea typeface="Arial"/>
                <a:cs typeface="Arial"/>
                <a:sym typeface="Arial"/>
              </a:rPr>
              <a:t>Withdrawn (n=7)</a:t>
            </a:r>
            <a:endParaRPr/>
          </a:p>
        </p:txBody>
      </p:sp>
      <p:sp>
        <p:nvSpPr>
          <p:cNvPr id="217" name="Google Shape;217;p9"/>
          <p:cNvSpPr/>
          <p:nvPr/>
        </p:nvSpPr>
        <p:spPr>
          <a:xfrm>
            <a:off x="1636266" y="3130128"/>
            <a:ext cx="2651760" cy="914400"/>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50" b="1">
                <a:solidFill>
                  <a:schemeClr val="dk1"/>
                </a:solidFill>
                <a:latin typeface="Arial"/>
                <a:ea typeface="Arial"/>
                <a:cs typeface="Arial"/>
                <a:sym typeface="Arial"/>
              </a:rPr>
              <a:t>Surgical Events and Outcomes (n=18)</a:t>
            </a:r>
            <a:endParaRPr/>
          </a:p>
          <a:p>
            <a:pPr marL="400058" marR="0" lvl="1" indent="-171454" algn="l" rtl="0">
              <a:spcBef>
                <a:spcPts val="0"/>
              </a:spcBef>
              <a:spcAft>
                <a:spcPts val="0"/>
              </a:spcAft>
              <a:buClr>
                <a:schemeClr val="dk1"/>
              </a:buClr>
              <a:buSzPts val="1050"/>
              <a:buFont typeface="Arial"/>
              <a:buChar char="•"/>
            </a:pPr>
            <a:r>
              <a:rPr lang="en-US" sz="1050" b="1" i="0" u="none" strike="noStrike" cap="none">
                <a:solidFill>
                  <a:schemeClr val="dk1"/>
                </a:solidFill>
                <a:latin typeface="Arial"/>
                <a:ea typeface="Arial"/>
                <a:cs typeface="Arial"/>
                <a:sym typeface="Arial"/>
              </a:rPr>
              <a:t>Transitioned to open label (n=8)</a:t>
            </a:r>
            <a:endParaRPr/>
          </a:p>
          <a:p>
            <a:pPr marL="400058" marR="0" lvl="1" indent="-171454" algn="l" rtl="0">
              <a:spcBef>
                <a:spcPts val="0"/>
              </a:spcBef>
              <a:spcAft>
                <a:spcPts val="0"/>
              </a:spcAft>
              <a:buClr>
                <a:schemeClr val="dk1"/>
              </a:buClr>
              <a:buSzPts val="1050"/>
              <a:buFont typeface="Arial"/>
              <a:buChar char="•"/>
            </a:pPr>
            <a:r>
              <a:rPr lang="en-US" sz="1050" b="1" i="0" u="none" strike="noStrike" cap="none">
                <a:solidFill>
                  <a:schemeClr val="dk1"/>
                </a:solidFill>
                <a:latin typeface="Arial"/>
                <a:ea typeface="Arial"/>
                <a:cs typeface="Arial"/>
                <a:sym typeface="Arial"/>
              </a:rPr>
              <a:t>Died (n=1)</a:t>
            </a:r>
            <a:endParaRPr/>
          </a:p>
          <a:p>
            <a:pPr marL="400058" marR="0" lvl="1" indent="-171454" algn="l" rtl="0">
              <a:spcBef>
                <a:spcPts val="0"/>
              </a:spcBef>
              <a:spcAft>
                <a:spcPts val="0"/>
              </a:spcAft>
              <a:buClr>
                <a:schemeClr val="dk1"/>
              </a:buClr>
              <a:buSzPts val="1050"/>
              <a:buFont typeface="Arial"/>
              <a:buChar char="•"/>
            </a:pPr>
            <a:r>
              <a:rPr lang="en-US" sz="1050" b="1" i="0" u="none" strike="noStrike" cap="none">
                <a:solidFill>
                  <a:schemeClr val="dk1"/>
                </a:solidFill>
                <a:latin typeface="Arial"/>
                <a:ea typeface="Arial"/>
                <a:cs typeface="Arial"/>
                <a:sym typeface="Arial"/>
              </a:rPr>
              <a:t>Withdrawn (n=9)</a:t>
            </a:r>
            <a:endParaRPr/>
          </a:p>
        </p:txBody>
      </p:sp>
      <p:cxnSp>
        <p:nvCxnSpPr>
          <p:cNvPr id="218" name="Google Shape;218;p9"/>
          <p:cNvCxnSpPr>
            <a:endCxn id="214" idx="0"/>
          </p:cNvCxnSpPr>
          <p:nvPr/>
        </p:nvCxnSpPr>
        <p:spPr>
          <a:xfrm rot="5400000">
            <a:off x="5513480" y="1693853"/>
            <a:ext cx="775500" cy="713100"/>
          </a:xfrm>
          <a:prstGeom prst="bentConnector3">
            <a:avLst>
              <a:gd name="adj1" fmla="val 50000"/>
            </a:avLst>
          </a:prstGeom>
          <a:noFill/>
          <a:ln w="9525" cap="flat" cmpd="sng">
            <a:solidFill>
              <a:schemeClr val="dk1"/>
            </a:solidFill>
            <a:prstDash val="solid"/>
            <a:miter lim="800000"/>
            <a:headEnd type="none" w="sm" len="sm"/>
            <a:tailEnd type="triangle" w="med" len="med"/>
          </a:ln>
        </p:spPr>
      </p:cxnSp>
      <p:cxnSp>
        <p:nvCxnSpPr>
          <p:cNvPr id="219" name="Google Shape;219;p9"/>
          <p:cNvCxnSpPr>
            <a:endCxn id="215" idx="0"/>
          </p:cNvCxnSpPr>
          <p:nvPr/>
        </p:nvCxnSpPr>
        <p:spPr>
          <a:xfrm rot="-5400000" flipH="1">
            <a:off x="6204734" y="1715753"/>
            <a:ext cx="775500" cy="669300"/>
          </a:xfrm>
          <a:prstGeom prst="bentConnector3">
            <a:avLst>
              <a:gd name="adj1" fmla="val 50000"/>
            </a:avLst>
          </a:prstGeom>
          <a:noFill/>
          <a:ln w="9525" cap="flat" cmpd="sng">
            <a:solidFill>
              <a:schemeClr val="dk1"/>
            </a:solidFill>
            <a:prstDash val="solid"/>
            <a:miter lim="800000"/>
            <a:headEnd type="none" w="sm" len="sm"/>
            <a:tailEnd type="triangle" w="med" len="med"/>
          </a:ln>
        </p:spPr>
      </p:cxnSp>
      <p:sp>
        <p:nvSpPr>
          <p:cNvPr id="220" name="Google Shape;220;p9"/>
          <p:cNvSpPr/>
          <p:nvPr/>
        </p:nvSpPr>
        <p:spPr>
          <a:xfrm>
            <a:off x="4950320" y="4084811"/>
            <a:ext cx="1188720" cy="791080"/>
          </a:xfrm>
          <a:prstGeom prst="rect">
            <a:avLst/>
          </a:prstGeom>
          <a:solidFill>
            <a:srgbClr val="004C5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a:solidFill>
                  <a:schemeClr val="lt1"/>
                </a:solidFill>
                <a:latin typeface="Arial"/>
                <a:ea typeface="Arial"/>
                <a:cs typeface="Arial"/>
                <a:sym typeface="Arial"/>
              </a:rPr>
              <a:t>Follow up on Placebo</a:t>
            </a:r>
            <a:endParaRPr/>
          </a:p>
          <a:p>
            <a:pPr marL="0" marR="0" lvl="0" indent="0" algn="ctr" rtl="0">
              <a:spcBef>
                <a:spcPts val="0"/>
              </a:spcBef>
              <a:spcAft>
                <a:spcPts val="0"/>
              </a:spcAft>
              <a:buNone/>
            </a:pPr>
            <a:r>
              <a:rPr lang="en-US" sz="1000" b="1">
                <a:solidFill>
                  <a:schemeClr val="lt1"/>
                </a:solidFill>
                <a:latin typeface="Arial"/>
                <a:ea typeface="Arial"/>
                <a:cs typeface="Arial"/>
                <a:sym typeface="Arial"/>
              </a:rPr>
              <a:t>N=296</a:t>
            </a:r>
            <a:endParaRPr/>
          </a:p>
        </p:txBody>
      </p:sp>
      <p:cxnSp>
        <p:nvCxnSpPr>
          <p:cNvPr id="221" name="Google Shape;221;p9"/>
          <p:cNvCxnSpPr>
            <a:stCxn id="214" idx="2"/>
            <a:endCxn id="220" idx="0"/>
          </p:cNvCxnSpPr>
          <p:nvPr/>
        </p:nvCxnSpPr>
        <p:spPr>
          <a:xfrm>
            <a:off x="5544680" y="3104886"/>
            <a:ext cx="0" cy="979800"/>
          </a:xfrm>
          <a:prstGeom prst="straightConnector1">
            <a:avLst/>
          </a:prstGeom>
          <a:noFill/>
          <a:ln w="9525" cap="flat" cmpd="sng">
            <a:solidFill>
              <a:schemeClr val="dk1"/>
            </a:solidFill>
            <a:prstDash val="solid"/>
            <a:miter lim="800000"/>
            <a:headEnd type="none" w="sm" len="sm"/>
            <a:tailEnd type="triangle" w="med" len="med"/>
          </a:ln>
        </p:spPr>
      </p:cxnSp>
      <p:sp>
        <p:nvSpPr>
          <p:cNvPr id="222" name="Google Shape;222;p9"/>
          <p:cNvSpPr/>
          <p:nvPr/>
        </p:nvSpPr>
        <p:spPr>
          <a:xfrm>
            <a:off x="6332774" y="4084811"/>
            <a:ext cx="1188720" cy="791080"/>
          </a:xfrm>
          <a:prstGeom prst="rect">
            <a:avLst/>
          </a:prstGeom>
          <a:solidFill>
            <a:srgbClr val="FFAE5B"/>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Follow up on Aspirin</a:t>
            </a:r>
            <a:endParaRPr/>
          </a:p>
          <a:p>
            <a:pPr marL="0" marR="0" lvl="0" indent="0" algn="ctr" rtl="0">
              <a:spcBef>
                <a:spcPts val="0"/>
              </a:spcBef>
              <a:spcAft>
                <a:spcPts val="0"/>
              </a:spcAft>
              <a:buNone/>
            </a:pPr>
            <a:r>
              <a:rPr lang="en-US" sz="1000" b="1">
                <a:solidFill>
                  <a:schemeClr val="dk1"/>
                </a:solidFill>
                <a:latin typeface="Arial"/>
                <a:ea typeface="Arial"/>
                <a:cs typeface="Arial"/>
                <a:sym typeface="Arial"/>
              </a:rPr>
              <a:t>N=293</a:t>
            </a:r>
            <a:endParaRPr/>
          </a:p>
        </p:txBody>
      </p:sp>
      <p:cxnSp>
        <p:nvCxnSpPr>
          <p:cNvPr id="223" name="Google Shape;223;p9"/>
          <p:cNvCxnSpPr>
            <a:stCxn id="215" idx="2"/>
            <a:endCxn id="222" idx="0"/>
          </p:cNvCxnSpPr>
          <p:nvPr/>
        </p:nvCxnSpPr>
        <p:spPr>
          <a:xfrm>
            <a:off x="6927134" y="3104885"/>
            <a:ext cx="0" cy="979800"/>
          </a:xfrm>
          <a:prstGeom prst="straightConnector1">
            <a:avLst/>
          </a:prstGeom>
          <a:noFill/>
          <a:ln w="9525" cap="flat" cmpd="sng">
            <a:solidFill>
              <a:schemeClr val="dk1"/>
            </a:solidFill>
            <a:prstDash val="solid"/>
            <a:miter lim="800000"/>
            <a:headEnd type="none" w="sm" len="sm"/>
            <a:tailEnd type="triangle" w="med" len="med"/>
          </a:ln>
        </p:spPr>
      </p:cxnSp>
      <p:sp>
        <p:nvSpPr>
          <p:cNvPr id="224" name="Google Shape;224;p9"/>
          <p:cNvSpPr txBox="1"/>
          <p:nvPr/>
        </p:nvSpPr>
        <p:spPr>
          <a:xfrm>
            <a:off x="1716815" y="2509909"/>
            <a:ext cx="28071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1">
                <a:solidFill>
                  <a:schemeClr val="dk1"/>
                </a:solidFill>
                <a:latin typeface="Arial"/>
                <a:ea typeface="Arial"/>
                <a:cs typeface="Arial"/>
                <a:sym typeface="Arial"/>
              </a:rPr>
              <a:t>Randomized Population</a:t>
            </a:r>
            <a:endParaRPr/>
          </a:p>
          <a:p>
            <a:pPr marL="0" marR="0" lvl="0" indent="0" algn="ctr" rtl="0">
              <a:spcBef>
                <a:spcPts val="0"/>
              </a:spcBef>
              <a:spcAft>
                <a:spcPts val="0"/>
              </a:spcAft>
              <a:buNone/>
            </a:pPr>
            <a:r>
              <a:rPr lang="en-US" sz="1400" b="1">
                <a:solidFill>
                  <a:schemeClr val="dk1"/>
                </a:solidFill>
                <a:latin typeface="Arial"/>
                <a:ea typeface="Arial"/>
                <a:cs typeface="Arial"/>
                <a:sym typeface="Arial"/>
              </a:rPr>
              <a:t>N=628</a:t>
            </a:r>
            <a:endParaRPr/>
          </a:p>
        </p:txBody>
      </p:sp>
      <p:cxnSp>
        <p:nvCxnSpPr>
          <p:cNvPr id="225" name="Google Shape;225;p9"/>
          <p:cNvCxnSpPr>
            <a:stCxn id="215" idx="2"/>
            <a:endCxn id="216" idx="1"/>
          </p:cNvCxnSpPr>
          <p:nvPr/>
        </p:nvCxnSpPr>
        <p:spPr>
          <a:xfrm rot="-5400000" flipH="1">
            <a:off x="7264634" y="2767385"/>
            <a:ext cx="482400" cy="1157400"/>
          </a:xfrm>
          <a:prstGeom prst="bentConnector2">
            <a:avLst/>
          </a:prstGeom>
          <a:noFill/>
          <a:ln w="9525" cap="flat" cmpd="sng">
            <a:solidFill>
              <a:schemeClr val="dk1"/>
            </a:solidFill>
            <a:prstDash val="solid"/>
            <a:miter lim="800000"/>
            <a:headEnd type="none" w="sm" len="sm"/>
            <a:tailEnd type="triangle" w="med" len="med"/>
          </a:ln>
        </p:spPr>
      </p:cxnSp>
      <p:cxnSp>
        <p:nvCxnSpPr>
          <p:cNvPr id="226" name="Google Shape;226;p9"/>
          <p:cNvCxnSpPr>
            <a:stCxn id="214" idx="2"/>
            <a:endCxn id="217" idx="3"/>
          </p:cNvCxnSpPr>
          <p:nvPr/>
        </p:nvCxnSpPr>
        <p:spPr>
          <a:xfrm rot="5400000">
            <a:off x="4675130" y="2717736"/>
            <a:ext cx="482400" cy="1256700"/>
          </a:xfrm>
          <a:prstGeom prst="bentConnector2">
            <a:avLst/>
          </a:prstGeom>
          <a:noFill/>
          <a:ln w="9525" cap="flat" cmpd="sng">
            <a:solidFill>
              <a:schemeClr val="dk1"/>
            </a:solidFill>
            <a:prstDash val="solid"/>
            <a:miter lim="800000"/>
            <a:headEnd type="none" w="sm" len="sm"/>
            <a:tailEnd type="triangle" w="med" len="med"/>
          </a:ln>
        </p:spPr>
      </p:cxnSp>
      <p:sp>
        <p:nvSpPr>
          <p:cNvPr id="227" name="Google Shape;227;p9"/>
          <p:cNvSpPr/>
          <p:nvPr/>
        </p:nvSpPr>
        <p:spPr>
          <a:xfrm>
            <a:off x="4807769" y="3970707"/>
            <a:ext cx="2861016" cy="1009448"/>
          </a:xfrm>
          <a:prstGeom prst="rect">
            <a:avLst/>
          </a:prstGeom>
          <a:noFill/>
          <a:ln w="19050" cap="flat" cmpd="sng">
            <a:solidFill>
              <a:srgbClr val="C0000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C00000"/>
              </a:solidFill>
              <a:latin typeface="Arial"/>
              <a:ea typeface="Arial"/>
              <a:cs typeface="Arial"/>
              <a:sym typeface="Arial"/>
            </a:endParaRPr>
          </a:p>
        </p:txBody>
      </p:sp>
      <p:sp>
        <p:nvSpPr>
          <p:cNvPr id="228" name="Google Shape;228;p9"/>
          <p:cNvSpPr/>
          <p:nvPr/>
        </p:nvSpPr>
        <p:spPr>
          <a:xfrm>
            <a:off x="4861491" y="2345698"/>
            <a:ext cx="2743200" cy="836016"/>
          </a:xfrm>
          <a:prstGeom prst="rect">
            <a:avLst/>
          </a:prstGeom>
          <a:noFill/>
          <a:ln w="19050" cap="flat" cmpd="sng">
            <a:solidFill>
              <a:srgbClr val="C0000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C00000"/>
              </a:solidFill>
              <a:latin typeface="Arial"/>
              <a:ea typeface="Arial"/>
              <a:cs typeface="Arial"/>
              <a:sym typeface="Arial"/>
            </a:endParaRPr>
          </a:p>
        </p:txBody>
      </p:sp>
      <p:sp>
        <p:nvSpPr>
          <p:cNvPr id="229" name="Google Shape;229;p9"/>
          <p:cNvSpPr txBox="1"/>
          <p:nvPr/>
        </p:nvSpPr>
        <p:spPr>
          <a:xfrm>
            <a:off x="1841404" y="4218741"/>
            <a:ext cx="266705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1">
                <a:solidFill>
                  <a:schemeClr val="dk1"/>
                </a:solidFill>
                <a:latin typeface="Arial"/>
                <a:ea typeface="Arial"/>
                <a:cs typeface="Arial"/>
                <a:sym typeface="Arial"/>
              </a:rPr>
              <a:t>Primary Analysis Population </a:t>
            </a:r>
            <a:endParaRPr/>
          </a:p>
          <a:p>
            <a:pPr marL="0" marR="0" lvl="0" indent="0" algn="ctr" rtl="0">
              <a:spcBef>
                <a:spcPts val="0"/>
              </a:spcBef>
              <a:spcAft>
                <a:spcPts val="0"/>
              </a:spcAft>
              <a:buNone/>
            </a:pPr>
            <a:r>
              <a:rPr lang="en-US" sz="1400" b="1">
                <a:solidFill>
                  <a:schemeClr val="dk1"/>
                </a:solidFill>
                <a:latin typeface="Arial"/>
                <a:ea typeface="Arial"/>
                <a:cs typeface="Arial"/>
                <a:sym typeface="Arial"/>
              </a:rPr>
              <a:t>N=589</a:t>
            </a:r>
            <a:endParaRPr/>
          </a:p>
        </p:txBody>
      </p:sp>
      <p:sp>
        <p:nvSpPr>
          <p:cNvPr id="230" name="Google Shape;230;p9"/>
          <p:cNvSpPr/>
          <p:nvPr/>
        </p:nvSpPr>
        <p:spPr>
          <a:xfrm>
            <a:off x="8084645" y="4945039"/>
            <a:ext cx="2651760" cy="652524"/>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b="1">
                <a:solidFill>
                  <a:schemeClr val="dk1"/>
                </a:solidFill>
                <a:latin typeface="Arial"/>
                <a:ea typeface="Arial"/>
                <a:cs typeface="Arial"/>
                <a:sym typeface="Arial"/>
              </a:rPr>
              <a:t>Withdrawn without primary end point event (n=20)</a:t>
            </a:r>
            <a:endParaRPr/>
          </a:p>
        </p:txBody>
      </p:sp>
      <p:sp>
        <p:nvSpPr>
          <p:cNvPr id="231" name="Google Shape;231;p9"/>
          <p:cNvSpPr/>
          <p:nvPr/>
        </p:nvSpPr>
        <p:spPr>
          <a:xfrm>
            <a:off x="1636265" y="4974269"/>
            <a:ext cx="2667051" cy="652524"/>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b="1">
                <a:solidFill>
                  <a:schemeClr val="dk1"/>
                </a:solidFill>
                <a:latin typeface="Arial"/>
                <a:ea typeface="Arial"/>
                <a:cs typeface="Arial"/>
                <a:sym typeface="Arial"/>
              </a:rPr>
              <a:t>Withdrawn without primary end point event (n=25)</a:t>
            </a:r>
            <a:endParaRPr/>
          </a:p>
        </p:txBody>
      </p:sp>
      <p:sp>
        <p:nvSpPr>
          <p:cNvPr id="232" name="Google Shape;232;p9"/>
          <p:cNvSpPr/>
          <p:nvPr/>
        </p:nvSpPr>
        <p:spPr>
          <a:xfrm>
            <a:off x="4922863" y="5853536"/>
            <a:ext cx="1243635" cy="791080"/>
          </a:xfrm>
          <a:prstGeom prst="rect">
            <a:avLst/>
          </a:prstGeom>
          <a:solidFill>
            <a:srgbClr val="004C5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a:solidFill>
                  <a:schemeClr val="lt1"/>
                </a:solidFill>
                <a:latin typeface="Arial"/>
                <a:ea typeface="Arial"/>
                <a:cs typeface="Arial"/>
                <a:sym typeface="Arial"/>
              </a:rPr>
              <a:t>Evaluated for Primary Endpoint</a:t>
            </a:r>
            <a:endParaRPr/>
          </a:p>
          <a:p>
            <a:pPr marL="0" marR="0" lvl="0" indent="0" algn="ctr" rtl="0">
              <a:spcBef>
                <a:spcPts val="0"/>
              </a:spcBef>
              <a:spcAft>
                <a:spcPts val="0"/>
              </a:spcAft>
              <a:buNone/>
            </a:pPr>
            <a:r>
              <a:rPr lang="en-US" sz="1000" b="1">
                <a:solidFill>
                  <a:schemeClr val="lt1"/>
                </a:solidFill>
                <a:latin typeface="Arial"/>
                <a:ea typeface="Arial"/>
                <a:cs typeface="Arial"/>
                <a:sym typeface="Arial"/>
              </a:rPr>
              <a:t>N=271</a:t>
            </a:r>
            <a:endParaRPr/>
          </a:p>
        </p:txBody>
      </p:sp>
      <p:cxnSp>
        <p:nvCxnSpPr>
          <p:cNvPr id="233" name="Google Shape;233;p9"/>
          <p:cNvCxnSpPr>
            <a:stCxn id="220" idx="2"/>
            <a:endCxn id="232" idx="0"/>
          </p:cNvCxnSpPr>
          <p:nvPr/>
        </p:nvCxnSpPr>
        <p:spPr>
          <a:xfrm>
            <a:off x="5544680" y="4875891"/>
            <a:ext cx="0" cy="977700"/>
          </a:xfrm>
          <a:prstGeom prst="straightConnector1">
            <a:avLst/>
          </a:prstGeom>
          <a:noFill/>
          <a:ln w="9525" cap="flat" cmpd="sng">
            <a:solidFill>
              <a:schemeClr val="dk1"/>
            </a:solidFill>
            <a:prstDash val="solid"/>
            <a:miter lim="800000"/>
            <a:headEnd type="none" w="sm" len="sm"/>
            <a:tailEnd type="triangle" w="med" len="med"/>
          </a:ln>
        </p:spPr>
      </p:cxnSp>
      <p:sp>
        <p:nvSpPr>
          <p:cNvPr id="234" name="Google Shape;234;p9"/>
          <p:cNvSpPr/>
          <p:nvPr/>
        </p:nvSpPr>
        <p:spPr>
          <a:xfrm>
            <a:off x="6305317" y="5853536"/>
            <a:ext cx="1243635" cy="791080"/>
          </a:xfrm>
          <a:prstGeom prst="rect">
            <a:avLst/>
          </a:prstGeom>
          <a:solidFill>
            <a:srgbClr val="FFAE5B"/>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Evaluated for Primary Endpoint</a:t>
            </a:r>
            <a:endParaRPr/>
          </a:p>
          <a:p>
            <a:pPr marL="0" marR="0" lvl="0" indent="0" algn="ctr" rtl="0">
              <a:spcBef>
                <a:spcPts val="0"/>
              </a:spcBef>
              <a:spcAft>
                <a:spcPts val="0"/>
              </a:spcAft>
              <a:buNone/>
            </a:pPr>
            <a:r>
              <a:rPr lang="en-US" sz="1000" b="1">
                <a:solidFill>
                  <a:schemeClr val="dk1"/>
                </a:solidFill>
                <a:latin typeface="Arial"/>
                <a:ea typeface="Arial"/>
                <a:cs typeface="Arial"/>
                <a:sym typeface="Arial"/>
              </a:rPr>
              <a:t>N=273</a:t>
            </a:r>
            <a:endParaRPr/>
          </a:p>
        </p:txBody>
      </p:sp>
      <p:cxnSp>
        <p:nvCxnSpPr>
          <p:cNvPr id="235" name="Google Shape;235;p9"/>
          <p:cNvCxnSpPr>
            <a:stCxn id="222" idx="2"/>
            <a:endCxn id="234" idx="0"/>
          </p:cNvCxnSpPr>
          <p:nvPr/>
        </p:nvCxnSpPr>
        <p:spPr>
          <a:xfrm>
            <a:off x="6927134" y="4875891"/>
            <a:ext cx="0" cy="977700"/>
          </a:xfrm>
          <a:prstGeom prst="straightConnector1">
            <a:avLst/>
          </a:prstGeom>
          <a:noFill/>
          <a:ln w="9525" cap="flat" cmpd="sng">
            <a:solidFill>
              <a:schemeClr val="dk1"/>
            </a:solidFill>
            <a:prstDash val="solid"/>
            <a:miter lim="800000"/>
            <a:headEnd type="none" w="sm" len="sm"/>
            <a:tailEnd type="triangle" w="med" len="med"/>
          </a:ln>
        </p:spPr>
      </p:cxnSp>
      <p:cxnSp>
        <p:nvCxnSpPr>
          <p:cNvPr id="236" name="Google Shape;236;p9"/>
          <p:cNvCxnSpPr>
            <a:stCxn id="222" idx="2"/>
            <a:endCxn id="230" idx="1"/>
          </p:cNvCxnSpPr>
          <p:nvPr/>
        </p:nvCxnSpPr>
        <p:spPr>
          <a:xfrm rot="-5400000" flipH="1">
            <a:off x="7308134" y="4494891"/>
            <a:ext cx="395400" cy="1157400"/>
          </a:xfrm>
          <a:prstGeom prst="bentConnector2">
            <a:avLst/>
          </a:prstGeom>
          <a:noFill/>
          <a:ln w="9525" cap="flat" cmpd="sng">
            <a:solidFill>
              <a:schemeClr val="dk1"/>
            </a:solidFill>
            <a:prstDash val="solid"/>
            <a:miter lim="800000"/>
            <a:headEnd type="none" w="sm" len="sm"/>
            <a:tailEnd type="triangle" w="med" len="med"/>
          </a:ln>
        </p:spPr>
      </p:cxnSp>
      <p:cxnSp>
        <p:nvCxnSpPr>
          <p:cNvPr id="237" name="Google Shape;237;p9"/>
          <p:cNvCxnSpPr>
            <a:stCxn id="220" idx="2"/>
            <a:endCxn id="231" idx="3"/>
          </p:cNvCxnSpPr>
          <p:nvPr/>
        </p:nvCxnSpPr>
        <p:spPr>
          <a:xfrm rot="5400000">
            <a:off x="4711730" y="4467441"/>
            <a:ext cx="424500" cy="1241400"/>
          </a:xfrm>
          <a:prstGeom prst="bentConnector2">
            <a:avLst/>
          </a:prstGeom>
          <a:noFill/>
          <a:ln w="9525" cap="flat" cmpd="sng">
            <a:solidFill>
              <a:schemeClr val="dk1"/>
            </a:solidFill>
            <a:prstDash val="solid"/>
            <a:miter lim="800000"/>
            <a:headEnd type="none" w="sm" len="sm"/>
            <a:tailEnd type="triangle" w="med" len="med"/>
          </a:ln>
        </p:spPr>
      </p:cxnSp>
      <p:sp>
        <p:nvSpPr>
          <p:cNvPr id="238" name="Google Shape;238;p9"/>
          <p:cNvSpPr/>
          <p:nvPr/>
        </p:nvSpPr>
        <p:spPr>
          <a:xfrm>
            <a:off x="4807769" y="5739432"/>
            <a:ext cx="2861016" cy="1009448"/>
          </a:xfrm>
          <a:prstGeom prst="rect">
            <a:avLst/>
          </a:prstGeom>
          <a:noFill/>
          <a:ln w="19050" cap="flat" cmpd="sng">
            <a:solidFill>
              <a:srgbClr val="C0000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C00000"/>
              </a:solidFill>
              <a:latin typeface="Arial"/>
              <a:ea typeface="Arial"/>
              <a:cs typeface="Arial"/>
              <a:sym typeface="Arial"/>
            </a:endParaRPr>
          </a:p>
        </p:txBody>
      </p:sp>
      <p:sp>
        <p:nvSpPr>
          <p:cNvPr id="239" name="Google Shape;239;p9"/>
          <p:cNvSpPr txBox="1"/>
          <p:nvPr/>
        </p:nvSpPr>
        <p:spPr>
          <a:xfrm>
            <a:off x="1835179" y="5987466"/>
            <a:ext cx="266705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1">
                <a:solidFill>
                  <a:schemeClr val="dk1"/>
                </a:solidFill>
                <a:latin typeface="Arial"/>
                <a:ea typeface="Arial"/>
                <a:cs typeface="Arial"/>
                <a:sym typeface="Arial"/>
              </a:rPr>
              <a:t>Primary Endpoint Set</a:t>
            </a:r>
            <a:endParaRPr/>
          </a:p>
          <a:p>
            <a:pPr marL="0" marR="0" lvl="0" indent="0" algn="ctr" rtl="0">
              <a:spcBef>
                <a:spcPts val="0"/>
              </a:spcBef>
              <a:spcAft>
                <a:spcPts val="0"/>
              </a:spcAft>
              <a:buNone/>
            </a:pPr>
            <a:r>
              <a:rPr lang="en-US" sz="1400" b="1">
                <a:solidFill>
                  <a:schemeClr val="dk1"/>
                </a:solidFill>
                <a:latin typeface="Arial"/>
                <a:ea typeface="Arial"/>
                <a:cs typeface="Arial"/>
                <a:sym typeface="Arial"/>
              </a:rPr>
              <a:t>N=544</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3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1800</Words>
  <Application>Microsoft Office PowerPoint</Application>
  <PresentationFormat>Widescreen</PresentationFormat>
  <Paragraphs>447</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Arimo</vt:lpstr>
      <vt:lpstr>Calibri</vt:lpstr>
      <vt:lpstr>Arial</vt:lpstr>
      <vt:lpstr>Office Theme</vt:lpstr>
      <vt:lpstr>Aspirin and Hemocompatibility Events with a Left Ventricular Assist Device in Advanced Heart Failure The ARIES-HM3 Clinical Trial</vt:lpstr>
      <vt:lpstr>Disclosures</vt:lpstr>
      <vt:lpstr>HeartMate 3 Left Ventricular Assist Device</vt:lpstr>
      <vt:lpstr>A New Survival Benchmark with LVAD Therapy</vt:lpstr>
      <vt:lpstr>PowerPoint Presentation</vt:lpstr>
      <vt:lpstr>PowerPoint Presentation</vt:lpstr>
      <vt:lpstr>PowerPoint Presentation</vt:lpstr>
      <vt:lpstr>End Points</vt:lpstr>
      <vt:lpstr>Patient Population</vt:lpstr>
      <vt:lpstr>Baseline Characteristics </vt:lpstr>
      <vt:lpstr>Primary End Point Analysis</vt:lpstr>
      <vt:lpstr>Principal Secondary Endpoint</vt:lpstr>
      <vt:lpstr>Secondary Endpoints – Total Events</vt:lpstr>
      <vt:lpstr>Safety Endpoints</vt:lpstr>
      <vt:lpstr>Efficacy of Antithrombotic Therapy</vt:lpstr>
      <vt:lpstr>Important Patient Subgroups</vt:lpstr>
      <vt:lpstr>Important Patient Subgroups</vt:lpstr>
      <vt:lpstr>Hospitalizations and Cost Savings* *US population only, US payer perspective only</vt:lpstr>
      <vt:lpstr>Conclusions</vt:lpstr>
      <vt:lpstr>We THANK all the patients, our investigators, clinical nurse coordinators, and allied health personnel for their dedication to the conduct of the ARIES HM3 Study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Aspirin and Hemocompatibility Events with a Left Ventricular Assist Device in Advanced Heart Failure The ARIES-HM3 Clinical Trial</dc:title>
  <dc:creator>Crandall, Daniel L</dc:creator>
  <cp:lastModifiedBy>Smith, Sydney (BIDMC - Cardiology)</cp:lastModifiedBy>
  <cp:revision>1</cp:revision>
  <dcterms:created xsi:type="dcterms:W3CDTF">2023-10-30T18:13:51Z</dcterms:created>
  <dcterms:modified xsi:type="dcterms:W3CDTF">2023-11-11T18:48:45Z</dcterms:modified>
</cp:coreProperties>
</file>