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3" r:id="rId6"/>
    <p:sldMasterId id="2147483677" r:id="rId7"/>
    <p:sldMasterId id="2147483691" r:id="rId8"/>
    <p:sldMasterId id="2147483702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</p:sldIdLst>
  <p:sldSz cy="6858000" cx="9144000"/>
  <p:notesSz cx="6858000" cy="9144000"/>
  <p:embeddedFontLst>
    <p:embeddedFont>
      <p:font typeface="Arial Narrow"/>
      <p:regular r:id="rId30"/>
      <p:bold r:id="rId31"/>
      <p:italic r:id="rId32"/>
      <p:boldItalic r:id="rId33"/>
    </p:embeddedFont>
    <p:embeddedFont>
      <p:font typeface="Tahoma"/>
      <p:regular r:id="rId34"/>
      <p:bold r:id="rId35"/>
    </p:embeddedFont>
    <p:embeddedFont>
      <p:font typeface="Arial Black"/>
      <p:regular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7" roundtripDataSignature="AMtx7mgz57ZBalLqThPTdnVHg2SLciBV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F8D439C-1083-408A-BBF8-F0015EBF98C4}">
  <a:tblStyle styleId="{5F8D439C-1083-408A-BBF8-F0015EBF98C4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AFFFF"/>
          </a:solidFill>
        </a:fill>
      </a:tcStyle>
    </a:wholeTbl>
    <a:band1H>
      <a:tcTxStyle/>
      <a:tcStyle>
        <a:fill>
          <a:solidFill>
            <a:srgbClr val="D2FFFF"/>
          </a:solidFill>
        </a:fill>
      </a:tcStyle>
    </a:band1H>
    <a:band2H>
      <a:tcTxStyle/>
    </a:band2H>
    <a:band1V>
      <a:tcTxStyle/>
      <a:tcStyle>
        <a:fill>
          <a:solidFill>
            <a:srgbClr val="D2FFFF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2E52F7CD-FF14-46BD-AD3A-73E544F31E64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0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1" Type="http://schemas.openxmlformats.org/officeDocument/2006/relationships/theme" Target="theme/theme6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font" Target="fonts/ArialNarrow-bold.fntdata"/><Relationship Id="rId30" Type="http://schemas.openxmlformats.org/officeDocument/2006/relationships/font" Target="fonts/ArialNarrow-regular.fntdata"/><Relationship Id="rId11" Type="http://schemas.openxmlformats.org/officeDocument/2006/relationships/slide" Target="slides/slide1.xml"/><Relationship Id="rId33" Type="http://schemas.openxmlformats.org/officeDocument/2006/relationships/font" Target="fonts/ArialNarrow-boldItalic.fntdata"/><Relationship Id="rId10" Type="http://schemas.openxmlformats.org/officeDocument/2006/relationships/notesMaster" Target="notesMasters/notesMaster1.xml"/><Relationship Id="rId32" Type="http://schemas.openxmlformats.org/officeDocument/2006/relationships/font" Target="fonts/ArialNarrow-italic.fntdata"/><Relationship Id="rId13" Type="http://schemas.openxmlformats.org/officeDocument/2006/relationships/slide" Target="slides/slide3.xml"/><Relationship Id="rId35" Type="http://schemas.openxmlformats.org/officeDocument/2006/relationships/font" Target="fonts/Tahoma-bold.fntdata"/><Relationship Id="rId12" Type="http://schemas.openxmlformats.org/officeDocument/2006/relationships/slide" Target="slides/slide2.xml"/><Relationship Id="rId34" Type="http://schemas.openxmlformats.org/officeDocument/2006/relationships/font" Target="fonts/Tahoma-regular.fntdata"/><Relationship Id="rId15" Type="http://schemas.openxmlformats.org/officeDocument/2006/relationships/slide" Target="slides/slide5.xml"/><Relationship Id="rId37" Type="http://customschemas.google.com/relationships/presentationmetadata" Target="metadata"/><Relationship Id="rId14" Type="http://schemas.openxmlformats.org/officeDocument/2006/relationships/slide" Target="slides/slide4.xml"/><Relationship Id="rId36" Type="http://schemas.openxmlformats.org/officeDocument/2006/relationships/font" Target="fonts/ArialBlack-regular.fntdata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9" Type="http://schemas.openxmlformats.org/officeDocument/2006/relationships/slide" Target="slides/slide9.xml"/><Relationship Id="rId18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0" name="Google Shape;46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Baseline characteristics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Age is almost same as 61 year old in both group, Hypertension50%, 51%, DM 27% in each group, Chronic Kidney disease 19% in Tica and 22% in conventional group.</a:t>
            </a:r>
            <a:endParaRPr/>
          </a:p>
        </p:txBody>
      </p:sp>
      <p:sp>
        <p:nvSpPr>
          <p:cNvPr id="461" name="Google Shape;461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8" name="Google Shape;46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Baseline characteristics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Age is almost same as 61 year old in both group, Hypertension50%, 51%, DM 27% in each group, Chronic Kidney disease 19% in Tica and 22% in conventional group.</a:t>
            </a:r>
            <a:endParaRPr/>
          </a:p>
        </p:txBody>
      </p:sp>
      <p:sp>
        <p:nvSpPr>
          <p:cNvPr id="469" name="Google Shape;469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6" name="Google Shape;53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lgun Gothic"/>
              <a:buNone/>
            </a:pPr>
            <a:r>
              <a:rPr lang="en-US" sz="12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Left panel showed Kaplan-Meier curves for the primary outcome of the net adverse clinical events, defined as a composite of the major bleeding by the Thrombolysis in Myocardial Infarction or major adverse cardiac and cerebrovascular event at 12 months.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lgun Gothic"/>
              <a:buNone/>
            </a:pPr>
            <a:r>
              <a:rPr lang="en-US" sz="12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NACE of conventional gourp is 5.9%, Tico mono group is 3.9%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lgun Gothic"/>
              <a:buNone/>
            </a:pPr>
            <a:r>
              <a:rPr lang="en-US" sz="12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Right panel showed Landmark analysis at 3 months (the point after which ticagrelor monotherapy group received ticagrelor alone without aspirin) for primary outcome. Hazard ratios for the patients in the ticagrelor monotherapy group is 0.41, statistically significant. </a:t>
            </a:r>
            <a:endParaRPr/>
          </a:p>
        </p:txBody>
      </p:sp>
      <p:sp>
        <p:nvSpPr>
          <p:cNvPr id="537" name="Google Shape;537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3" name="Google Shape;81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The observed difference in net adverse clinical events was mainly driven by lower risk of TIMI major bleeding in the ticagrelor monotherapy group (25 [1.7%]) than the conventional therapy group (45 [3.0%]) (HR, 0.56; 95% CI, 0.34 to 0.91; </a:t>
            </a:r>
            <a:r>
              <a:rPr i="1" lang="en-US" sz="12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P</a:t>
            </a:r>
            <a:r>
              <a:rPr lang="en-US" sz="12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= .02) (Table 2). Between 3–12 months, 3 instances of major bleeding occurred in the ticagrelor monotherapy group (0.2%) and 23 in the conventional therapy group (1.6%) (HR, 0.13; 95% CI, 0.04 to 0.44; </a:t>
            </a:r>
            <a:r>
              <a:rPr i="1" lang="en-US" sz="12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P</a:t>
            </a:r>
            <a:r>
              <a:rPr lang="en-US" sz="12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= .001) (eTable 9 in Supplement 1). Incidences of bleeding events according to the Bleeding Academic Research Consortium definition are provided in eTable 10 in Supplement. </a:t>
            </a:r>
            <a:endParaRPr sz="12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 Major adverse cardiac and cerebrovascular events occurred in 35 patients (2.3%) in the ticagrelor monotherapy group and 51 patients (3.4%) in the conventional therapy group, with no significant difference between groups (HR, 0.69; 95% CI, 0.45 to 1.06; </a:t>
            </a:r>
            <a:r>
              <a:rPr i="1" lang="en-US" sz="12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P</a:t>
            </a:r>
            <a:r>
              <a:rPr lang="en-US" sz="12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= .09) (Table 2). Between 3–12 months, major adverse cardiac and cerebrovascular events occurred in 18 patients (1.2%) in the ticagrelor monotherapy group and 31 patients (2.1%) in the conventional therapy group (HR, 0.58; 95% CI, 0.33 to 1.04; </a:t>
            </a:r>
            <a:r>
              <a:rPr i="1" lang="en-US" sz="12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P</a:t>
            </a:r>
            <a:r>
              <a:rPr lang="en-US" sz="12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= .07) (eTable 9 in Supplement). There was no difference in the occurrence of all-causes of death between groups (HR, 0.70; 95% CI, 0.37 to 1.32; </a:t>
            </a:r>
            <a:r>
              <a:rPr i="1" lang="en-US" sz="12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P</a:t>
            </a:r>
            <a:r>
              <a:rPr lang="en-US" sz="12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= .27). There was no significant difference in the occurrence of stent thrombosis, which occurred in 6 patients (0.4%) in the ticagrelor monotherapy group and 4 patients (0.3%) in the conventional therapy group (HR, 1.51; 95% CI, 0.43 to 5.33; </a:t>
            </a:r>
            <a:r>
              <a:rPr i="1" lang="en-US" sz="12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P</a:t>
            </a:r>
            <a:r>
              <a:rPr lang="en-US" sz="12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= .53). Acute myocardial infarction, stroke, or target-vessel revascularization occurred similarly between groups (Table 2).</a:t>
            </a:r>
            <a:endParaRPr sz="12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4" name="Google Shape;814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1" name="Google Shape;82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A pre-specified subgroup analyses showed that ticagrelor monotherapy had a consistent effect on the primary outcome across subgroups except in the subgroup of presence of multivessel disease.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이렇게 이야기 할 수가 있나요?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In single vessel disease, TICa monotherapy is more beneficial than conventional therapy.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Ticagrelor monotherapy after 3-month DAPT was more favored over ticagrelor-based 12-month DAPT in the subset of the patients without multivessel disease than those with mutlvs dis.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" name="Google Shape;822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5" name="Google Shape;925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1" name="Google Shape;931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7" name="Google Shape;937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1" name="Google Shape;44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Tica monotherapy group 12% of the pts did not receive the allocated therapy and 13% of the conventional therapy group did not get the allocated therapy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Finally 15 hundreds twenty seven pts were included for primary analysis in Tica Mono Group.  And 15 hundreds twenty nine Pts were included in conventional therapy group.</a:t>
            </a:r>
            <a:endParaRPr/>
          </a:p>
        </p:txBody>
      </p:sp>
      <p:sp>
        <p:nvSpPr>
          <p:cNvPr id="442" name="Google Shape;442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슬라이드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의과대학-white" id="17" name="Google Shape;17;p21"/>
          <p:cNvPicPr preferRelativeResize="0"/>
          <p:nvPr/>
        </p:nvPicPr>
        <p:blipFill rotWithShape="1">
          <a:blip r:embed="rId2">
            <a:alphaModFix/>
          </a:blip>
          <a:srcRect b="27203" l="11678" r="0" t="0"/>
          <a:stretch/>
        </p:blipFill>
        <p:spPr>
          <a:xfrm>
            <a:off x="5656263" y="6400800"/>
            <a:ext cx="2400300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심혈관-white" id="18" name="Google Shape;18;p21"/>
          <p:cNvPicPr preferRelativeResize="0"/>
          <p:nvPr/>
        </p:nvPicPr>
        <p:blipFill rotWithShape="1">
          <a:blip r:embed="rId3">
            <a:alphaModFix/>
          </a:blip>
          <a:srcRect b="16341" l="24736" r="8134" t="0"/>
          <a:stretch/>
        </p:blipFill>
        <p:spPr>
          <a:xfrm>
            <a:off x="989013" y="6451600"/>
            <a:ext cx="2295525" cy="339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의과대학-white" id="19" name="Google Shape;19;p21"/>
          <p:cNvPicPr preferRelativeResize="0"/>
          <p:nvPr/>
        </p:nvPicPr>
        <p:blipFill rotWithShape="1">
          <a:blip r:embed="rId4">
            <a:alphaModFix/>
          </a:blip>
          <a:srcRect b="0" l="1698" r="88322" t="0"/>
          <a:stretch/>
        </p:blipFill>
        <p:spPr>
          <a:xfrm>
            <a:off x="4362450" y="6408738"/>
            <a:ext cx="344488" cy="5349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20;p21"/>
          <p:cNvCxnSpPr/>
          <p:nvPr/>
        </p:nvCxnSpPr>
        <p:spPr>
          <a:xfrm>
            <a:off x="0" y="6477000"/>
            <a:ext cx="9144000" cy="0"/>
          </a:xfrm>
          <a:prstGeom prst="straightConnector1">
            <a:avLst/>
          </a:prstGeom>
          <a:noFill/>
          <a:ln cap="flat" cmpd="sng" w="222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" name="Google Shape;21;p21"/>
          <p:cNvSpPr txBox="1"/>
          <p:nvPr>
            <p:ph type="ctrTitle"/>
          </p:nvPr>
        </p:nvSpPr>
        <p:spPr>
          <a:xfrm>
            <a:off x="685800" y="2514252"/>
            <a:ext cx="7772400" cy="702373"/>
          </a:xfrm>
          <a:prstGeom prst="rect">
            <a:avLst/>
          </a:prstGeom>
          <a:gradFill>
            <a:gsLst>
              <a:gs pos="0">
                <a:srgbClr val="000056"/>
              </a:gs>
              <a:gs pos="50000">
                <a:srgbClr val="000066"/>
              </a:gs>
              <a:gs pos="100000">
                <a:srgbClr val="000056"/>
              </a:gs>
            </a:gsLst>
            <a:lin ang="5400000" scaled="0"/>
          </a:gradFill>
          <a:ln>
            <a:noFill/>
          </a:ln>
        </p:spPr>
        <p:txBody>
          <a:bodyPr anchorCtr="0" anchor="ctr" bIns="46025" lIns="92075" spcFirstLastPara="1" rIns="92075" wrap="square" tIns="46025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1"/>
          <p:cNvSpPr txBox="1"/>
          <p:nvPr>
            <p:ph idx="1" type="subTitle"/>
          </p:nvPr>
        </p:nvSpPr>
        <p:spPr>
          <a:xfrm>
            <a:off x="1371600" y="4485501"/>
            <a:ext cx="6400800" cy="553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spcBef>
                <a:spcPts val="36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36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288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99FFFF"/>
              </a:buClr>
              <a:buSzPts val="3600"/>
              <a:buFont typeface="Arial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rgbClr val="99FFFF"/>
              </a:buClr>
              <a:buSzPts val="3600"/>
              <a:buFont typeface="Arial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Clr>
                <a:srgbClr val="99FFFF"/>
              </a:buClr>
              <a:buSzPts val="3600"/>
              <a:buFont typeface="Arial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Clr>
                <a:srgbClr val="99FFFF"/>
              </a:buClr>
              <a:buSzPts val="3600"/>
              <a:buFont typeface="Arial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Clr>
                <a:srgbClr val="99FFFF"/>
              </a:buClr>
              <a:buSzPts val="3600"/>
              <a:buFont typeface="Arial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Clr>
                <a:srgbClr val="99FFFF"/>
              </a:buClr>
              <a:buSzPts val="3600"/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빈 화면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0"/>
          <p:cNvSpPr txBox="1"/>
          <p:nvPr>
            <p:ph idx="10" type="dt"/>
          </p:nvPr>
        </p:nvSpPr>
        <p:spPr>
          <a:xfrm>
            <a:off x="711200" y="6248400"/>
            <a:ext cx="189706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/>
        </p:txBody>
      </p:sp>
      <p:sp>
        <p:nvSpPr>
          <p:cNvPr id="78" name="Google Shape;78;p30"/>
          <p:cNvSpPr txBox="1"/>
          <p:nvPr>
            <p:ph idx="11" type="ftr"/>
          </p:nvPr>
        </p:nvSpPr>
        <p:spPr>
          <a:xfrm>
            <a:off x="314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/>
        </p:txBody>
      </p:sp>
      <p:sp>
        <p:nvSpPr>
          <p:cNvPr id="79" name="Google Shape;79;p30"/>
          <p:cNvSpPr txBox="1"/>
          <p:nvPr>
            <p:ph idx="12" type="sldNum"/>
          </p:nvPr>
        </p:nvSpPr>
        <p:spPr>
          <a:xfrm>
            <a:off x="6535738" y="6248400"/>
            <a:ext cx="18970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캡션 있는 콘텐츠" type="objTx">
  <p:cSld name="OBJECT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1"/>
          <p:cNvSpPr txBox="1"/>
          <p:nvPr>
            <p:ph type="title"/>
          </p:nvPr>
        </p:nvSpPr>
        <p:spPr>
          <a:xfrm>
            <a:off x="457200" y="1065126"/>
            <a:ext cx="3008489" cy="369974"/>
          </a:xfrm>
          <a:prstGeom prst="rect">
            <a:avLst/>
          </a:prstGeom>
          <a:gradFill>
            <a:gsLst>
              <a:gs pos="0">
                <a:srgbClr val="000056"/>
              </a:gs>
              <a:gs pos="50000">
                <a:srgbClr val="000066"/>
              </a:gs>
              <a:gs pos="100000">
                <a:srgbClr val="000056"/>
              </a:gs>
            </a:gsLst>
            <a:lin ang="5400000" scaled="0"/>
          </a:gradFill>
          <a:ln>
            <a:noFill/>
          </a:ln>
        </p:spPr>
        <p:txBody>
          <a:bodyPr anchorCtr="0" anchor="b" bIns="46025" lIns="92075" spcFirstLastPara="1" rIns="92075" wrap="square" tIns="460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1"/>
          <p:cNvSpPr txBox="1"/>
          <p:nvPr>
            <p:ph idx="1" type="body"/>
          </p:nvPr>
        </p:nvSpPr>
        <p:spPr>
          <a:xfrm>
            <a:off x="3575756" y="1928490"/>
            <a:ext cx="5111044" cy="254223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431800" lvl="0" marL="457200" algn="l">
              <a:spcBef>
                <a:spcPts val="32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406400" lvl="1" marL="914400" algn="l">
              <a:spcBef>
                <a:spcPts val="280"/>
              </a:spcBef>
              <a:spcAft>
                <a:spcPts val="0"/>
              </a:spcAft>
              <a:buSzPts val="2800"/>
              <a:buChar char="−"/>
              <a:defRPr sz="2800"/>
            </a:lvl2pPr>
            <a:lvl3pPr indent="-350519" lvl="2" marL="1371600" algn="l">
              <a:spcBef>
                <a:spcPts val="240"/>
              </a:spcBef>
              <a:spcAft>
                <a:spcPts val="0"/>
              </a:spcAft>
              <a:buSzPts val="1920"/>
              <a:buChar char="●"/>
              <a:defRPr sz="2400"/>
            </a:lvl3pPr>
            <a:lvl4pPr indent="-355600" lvl="3" marL="1828800" algn="l">
              <a:spcBef>
                <a:spcPts val="200"/>
              </a:spcBef>
              <a:spcAft>
                <a:spcPts val="0"/>
              </a:spcAft>
              <a:buClr>
                <a:srgbClr val="99FFFF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200"/>
              </a:spcBef>
              <a:spcAft>
                <a:spcPts val="0"/>
              </a:spcAft>
              <a:buClr>
                <a:srgbClr val="99FFFF"/>
              </a:buClr>
              <a:buSzPts val="2000"/>
              <a:buFont typeface="Arial"/>
              <a:buChar char="»"/>
              <a:defRPr sz="20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SzPts val="1400"/>
              <a:buNone/>
              <a:defRPr sz="20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SzPts val="1400"/>
              <a:buNone/>
              <a:defRPr sz="20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SzPts val="1400"/>
              <a:buNone/>
              <a:defRPr sz="20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/>
        </p:txBody>
      </p:sp>
      <p:sp>
        <p:nvSpPr>
          <p:cNvPr id="83" name="Google Shape;83;p31"/>
          <p:cNvSpPr txBox="1"/>
          <p:nvPr>
            <p:ph idx="2" type="body"/>
          </p:nvPr>
        </p:nvSpPr>
        <p:spPr>
          <a:xfrm>
            <a:off x="457200" y="3672910"/>
            <a:ext cx="3008489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spcBef>
                <a:spcPts val="14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12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90"/>
              </a:spcBef>
              <a:spcAft>
                <a:spcPts val="0"/>
              </a:spcAft>
              <a:buClr>
                <a:srgbClr val="99FFFF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90"/>
              </a:spcBef>
              <a:spcAft>
                <a:spcPts val="0"/>
              </a:spcAft>
              <a:buClr>
                <a:srgbClr val="99FFFF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90"/>
              </a:spcBef>
              <a:spcAft>
                <a:spcPts val="0"/>
              </a:spcAft>
              <a:buClr>
                <a:srgbClr val="99FFFF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90"/>
              </a:spcBef>
              <a:spcAft>
                <a:spcPts val="0"/>
              </a:spcAft>
              <a:buClr>
                <a:srgbClr val="99FFFF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90"/>
              </a:spcBef>
              <a:spcAft>
                <a:spcPts val="0"/>
              </a:spcAft>
              <a:buClr>
                <a:srgbClr val="99FFFF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90"/>
              </a:spcBef>
              <a:spcAft>
                <a:spcPts val="0"/>
              </a:spcAft>
              <a:buClr>
                <a:srgbClr val="99FFFF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84" name="Google Shape;84;p31"/>
          <p:cNvSpPr txBox="1"/>
          <p:nvPr>
            <p:ph idx="10" type="dt"/>
          </p:nvPr>
        </p:nvSpPr>
        <p:spPr>
          <a:xfrm>
            <a:off x="711200" y="6248400"/>
            <a:ext cx="189706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/>
        </p:txBody>
      </p:sp>
      <p:sp>
        <p:nvSpPr>
          <p:cNvPr id="85" name="Google Shape;85;p31"/>
          <p:cNvSpPr txBox="1"/>
          <p:nvPr>
            <p:ph idx="11" type="ftr"/>
          </p:nvPr>
        </p:nvSpPr>
        <p:spPr>
          <a:xfrm>
            <a:off x="314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/>
        </p:txBody>
      </p:sp>
      <p:sp>
        <p:nvSpPr>
          <p:cNvPr id="86" name="Google Shape;86;p31"/>
          <p:cNvSpPr txBox="1"/>
          <p:nvPr>
            <p:ph idx="12" type="sldNum"/>
          </p:nvPr>
        </p:nvSpPr>
        <p:spPr>
          <a:xfrm>
            <a:off x="6535738" y="6248400"/>
            <a:ext cx="18970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캡션 있는 그림" type="picTx">
  <p:cSld name="PICTURE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2"/>
          <p:cNvSpPr txBox="1"/>
          <p:nvPr>
            <p:ph type="title"/>
          </p:nvPr>
        </p:nvSpPr>
        <p:spPr>
          <a:xfrm>
            <a:off x="1792111" y="4997364"/>
            <a:ext cx="5486400" cy="369974"/>
          </a:xfrm>
          <a:prstGeom prst="rect">
            <a:avLst/>
          </a:prstGeom>
          <a:gradFill>
            <a:gsLst>
              <a:gs pos="0">
                <a:srgbClr val="000056"/>
              </a:gs>
              <a:gs pos="50000">
                <a:srgbClr val="000066"/>
              </a:gs>
              <a:gs pos="100000">
                <a:srgbClr val="000056"/>
              </a:gs>
            </a:gsLst>
            <a:lin ang="5400000" scaled="0"/>
          </a:gradFill>
          <a:ln>
            <a:noFill/>
          </a:ln>
        </p:spPr>
        <p:txBody>
          <a:bodyPr anchorCtr="0" anchor="b" bIns="46025" lIns="92075" spcFirstLastPara="1" rIns="92075" wrap="square" tIns="460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2"/>
          <p:cNvSpPr/>
          <p:nvPr>
            <p:ph idx="2" type="pic"/>
          </p:nvPr>
        </p:nvSpPr>
        <p:spPr>
          <a:xfrm>
            <a:off x="1792111" y="2423954"/>
            <a:ext cx="5486400" cy="492443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32"/>
          <p:cNvSpPr txBox="1"/>
          <p:nvPr>
            <p:ph idx="1" type="body"/>
          </p:nvPr>
        </p:nvSpPr>
        <p:spPr>
          <a:xfrm>
            <a:off x="1792111" y="5662047"/>
            <a:ext cx="54864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spcBef>
                <a:spcPts val="14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12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90"/>
              </a:spcBef>
              <a:spcAft>
                <a:spcPts val="0"/>
              </a:spcAft>
              <a:buClr>
                <a:srgbClr val="99FFFF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90"/>
              </a:spcBef>
              <a:spcAft>
                <a:spcPts val="0"/>
              </a:spcAft>
              <a:buClr>
                <a:srgbClr val="99FFFF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90"/>
              </a:spcBef>
              <a:spcAft>
                <a:spcPts val="0"/>
              </a:spcAft>
              <a:buClr>
                <a:srgbClr val="99FFFF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90"/>
              </a:spcBef>
              <a:spcAft>
                <a:spcPts val="0"/>
              </a:spcAft>
              <a:buClr>
                <a:srgbClr val="99FFFF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90"/>
              </a:spcBef>
              <a:spcAft>
                <a:spcPts val="0"/>
              </a:spcAft>
              <a:buClr>
                <a:srgbClr val="99FFFF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90"/>
              </a:spcBef>
              <a:spcAft>
                <a:spcPts val="0"/>
              </a:spcAft>
              <a:buClr>
                <a:srgbClr val="99FFFF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91" name="Google Shape;91;p32"/>
          <p:cNvSpPr txBox="1"/>
          <p:nvPr>
            <p:ph idx="10" type="dt"/>
          </p:nvPr>
        </p:nvSpPr>
        <p:spPr>
          <a:xfrm>
            <a:off x="711200" y="6248400"/>
            <a:ext cx="189706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/>
        </p:txBody>
      </p:sp>
      <p:sp>
        <p:nvSpPr>
          <p:cNvPr id="92" name="Google Shape;92;p32"/>
          <p:cNvSpPr txBox="1"/>
          <p:nvPr>
            <p:ph idx="11" type="ftr"/>
          </p:nvPr>
        </p:nvSpPr>
        <p:spPr>
          <a:xfrm>
            <a:off x="314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/>
        </p:txBody>
      </p:sp>
      <p:sp>
        <p:nvSpPr>
          <p:cNvPr id="93" name="Google Shape;93;p32"/>
          <p:cNvSpPr txBox="1"/>
          <p:nvPr>
            <p:ph idx="12" type="sldNum"/>
          </p:nvPr>
        </p:nvSpPr>
        <p:spPr>
          <a:xfrm>
            <a:off x="6535738" y="6248400"/>
            <a:ext cx="18970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세로 제목 및 텍스트" type="vertTitleAndTx">
  <p:cSld name="VERTICAL_TITLE_AND_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3"/>
          <p:cNvSpPr txBox="1"/>
          <p:nvPr>
            <p:ph type="title"/>
          </p:nvPr>
        </p:nvSpPr>
        <p:spPr>
          <a:xfrm>
            <a:off x="7239361" y="425451"/>
            <a:ext cx="1404744" cy="4829175"/>
          </a:xfrm>
          <a:prstGeom prst="rect">
            <a:avLst/>
          </a:prstGeom>
          <a:gradFill>
            <a:gsLst>
              <a:gs pos="0">
                <a:srgbClr val="000056"/>
              </a:gs>
              <a:gs pos="50000">
                <a:srgbClr val="000066"/>
              </a:gs>
              <a:gs pos="100000">
                <a:srgbClr val="000056"/>
              </a:gs>
            </a:gsLst>
            <a:lin ang="5400000" scaled="0"/>
          </a:gradFill>
          <a:ln>
            <a:noFill/>
          </a:ln>
        </p:spPr>
        <p:txBody>
          <a:bodyPr anchorCtr="0" anchor="ctr" bIns="46025" lIns="92075" spcFirstLastPara="1" rIns="92075" wrap="square" tIns="460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96" name="Google Shape;96;p33"/>
          <p:cNvSpPr txBox="1"/>
          <p:nvPr/>
        </p:nvSpPr>
        <p:spPr>
          <a:xfrm rot="5400000">
            <a:off x="5527135" y="2137666"/>
            <a:ext cx="4829175" cy="1404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spAutoFit/>
          </a:bodyPr>
          <a:lstStyle/>
          <a:p>
            <a:pPr indent="-1588" lvl="0" marL="1588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마스터 제목 스타일 편집</a:t>
            </a:r>
            <a:endParaRPr/>
          </a:p>
        </p:txBody>
      </p:sp>
      <p:sp>
        <p:nvSpPr>
          <p:cNvPr id="97" name="Google Shape;97;p33"/>
          <p:cNvSpPr txBox="1"/>
          <p:nvPr>
            <p:ph idx="1" type="body"/>
          </p:nvPr>
        </p:nvSpPr>
        <p:spPr>
          <a:xfrm>
            <a:off x="1295400" y="152400"/>
            <a:ext cx="4099584" cy="5761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342900" lvl="0" marL="457200" algn="l">
              <a:spcBef>
                <a:spcPts val="18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80"/>
              </a:spcBef>
              <a:spcAft>
                <a:spcPts val="0"/>
              </a:spcAft>
              <a:buSzPts val="1800"/>
              <a:buChar char="−"/>
              <a:defRPr/>
            </a:lvl2pPr>
            <a:lvl3pPr indent="-320039" lvl="2" marL="1371600" algn="l">
              <a:spcBef>
                <a:spcPts val="180"/>
              </a:spcBef>
              <a:spcAft>
                <a:spcPts val="0"/>
              </a:spcAft>
              <a:buSzPts val="1440"/>
              <a:buChar char="●"/>
              <a:defRPr/>
            </a:lvl3pPr>
            <a:lvl4pPr indent="-342900" lvl="3" marL="1828800" algn="l">
              <a:spcBef>
                <a:spcPts val="180"/>
              </a:spcBef>
              <a:spcAft>
                <a:spcPts val="0"/>
              </a:spcAft>
              <a:buClr>
                <a:srgbClr val="99FFFF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180"/>
              </a:spcBef>
              <a:spcAft>
                <a:spcPts val="0"/>
              </a:spcAft>
              <a:buClr>
                <a:srgbClr val="99FFFF"/>
              </a:buClr>
              <a:buSzPts val="1800"/>
              <a:buChar char="»"/>
              <a:defRPr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3"/>
          <p:cNvSpPr txBox="1"/>
          <p:nvPr>
            <p:ph idx="10" type="dt"/>
          </p:nvPr>
        </p:nvSpPr>
        <p:spPr>
          <a:xfrm>
            <a:off x="711200" y="6248400"/>
            <a:ext cx="189706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/>
        </p:txBody>
      </p:sp>
      <p:sp>
        <p:nvSpPr>
          <p:cNvPr id="99" name="Google Shape;99;p33"/>
          <p:cNvSpPr txBox="1"/>
          <p:nvPr>
            <p:ph idx="11" type="ftr"/>
          </p:nvPr>
        </p:nvSpPr>
        <p:spPr>
          <a:xfrm>
            <a:off x="314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/>
        </p:txBody>
      </p:sp>
      <p:sp>
        <p:nvSpPr>
          <p:cNvPr id="100" name="Google Shape;100;p33"/>
          <p:cNvSpPr txBox="1"/>
          <p:nvPr>
            <p:ph idx="12" type="sldNum"/>
          </p:nvPr>
        </p:nvSpPr>
        <p:spPr>
          <a:xfrm>
            <a:off x="6535738" y="6248400"/>
            <a:ext cx="18970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_제목만">
  <p:cSld name="25_제목만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4"/>
          <p:cNvSpPr txBox="1"/>
          <p:nvPr/>
        </p:nvSpPr>
        <p:spPr>
          <a:xfrm>
            <a:off x="179388" y="0"/>
            <a:ext cx="8785225" cy="692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3" name="Google Shape;103;p34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4" name="Google Shape;104;p34"/>
          <p:cNvSpPr txBox="1"/>
          <p:nvPr>
            <p:ph type="title"/>
          </p:nvPr>
        </p:nvSpPr>
        <p:spPr>
          <a:xfrm>
            <a:off x="179388" y="0"/>
            <a:ext cx="8785225" cy="692696"/>
          </a:xfrm>
          <a:prstGeom prst="rect">
            <a:avLst/>
          </a:prstGeom>
          <a:gradFill>
            <a:gsLst>
              <a:gs pos="0">
                <a:srgbClr val="000056"/>
              </a:gs>
              <a:gs pos="50000">
                <a:srgbClr val="000066"/>
              </a:gs>
              <a:gs pos="100000">
                <a:srgbClr val="000056"/>
              </a:gs>
            </a:gsLst>
            <a:lin ang="5400000" scaled="0"/>
          </a:gradFill>
          <a:ln>
            <a:noFill/>
          </a:ln>
        </p:spPr>
        <p:txBody>
          <a:bodyPr anchorCtr="0" anchor="ctr" bIns="46025" lIns="92075" spcFirstLastPara="1" rIns="92075" wrap="square" tIns="46025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4"/>
          <p:cNvSpPr txBox="1"/>
          <p:nvPr>
            <p:ph idx="1" type="body"/>
          </p:nvPr>
        </p:nvSpPr>
        <p:spPr>
          <a:xfrm>
            <a:off x="457200" y="908050"/>
            <a:ext cx="8229600" cy="5400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406400" lvl="0" marL="457200" algn="l">
              <a:spcBef>
                <a:spcPts val="280"/>
              </a:spcBef>
              <a:spcAft>
                <a:spcPts val="0"/>
              </a:spcAft>
              <a:buSzPts val="2800"/>
              <a:buChar char="•"/>
              <a:defRPr sz="2800"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spcBef>
                <a:spcPts val="180"/>
              </a:spcBef>
              <a:spcAft>
                <a:spcPts val="0"/>
              </a:spcAft>
              <a:buSzPts val="1800"/>
              <a:buChar char="−"/>
              <a:defRPr/>
            </a:lvl2pPr>
            <a:lvl3pPr indent="-320039" lvl="2" marL="1371600" algn="l">
              <a:spcBef>
                <a:spcPts val="180"/>
              </a:spcBef>
              <a:spcAft>
                <a:spcPts val="0"/>
              </a:spcAft>
              <a:buSzPts val="1440"/>
              <a:buChar char="●"/>
              <a:defRPr/>
            </a:lvl3pPr>
            <a:lvl4pPr indent="-342900" lvl="3" marL="1828800" algn="l">
              <a:spcBef>
                <a:spcPts val="180"/>
              </a:spcBef>
              <a:spcAft>
                <a:spcPts val="0"/>
              </a:spcAft>
              <a:buClr>
                <a:srgbClr val="99FFFF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180"/>
              </a:spcBef>
              <a:spcAft>
                <a:spcPts val="0"/>
              </a:spcAft>
              <a:buClr>
                <a:srgbClr val="99FFFF"/>
              </a:buClr>
              <a:buSzPts val="1800"/>
              <a:buChar char="»"/>
              <a:defRPr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/>
            </a:lvl2pPr>
            <a:lvl3pPr lvl="2" algn="ctr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  <a:defRPr/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/>
            </a:lvl4pPr>
            <a:lvl5pPr lvl="4" algn="ctr">
              <a:spcBef>
                <a:spcPts val="26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/>
            </a:lvl5pPr>
            <a:lvl6pPr lvl="5" algn="ctr">
              <a:spcBef>
                <a:spcPts val="26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/>
            </a:lvl6pPr>
            <a:lvl7pPr lvl="6" algn="ctr">
              <a:spcBef>
                <a:spcPts val="26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/>
            </a:lvl7pPr>
            <a:lvl8pPr lvl="7" algn="ctr">
              <a:spcBef>
                <a:spcPts val="26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/>
            </a:lvl8pPr>
            <a:lvl9pPr lvl="8" algn="ctr">
              <a:spcBef>
                <a:spcPts val="26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/>
            </a:lvl9pPr>
          </a:lstStyle>
          <a:p/>
        </p:txBody>
      </p:sp>
      <p:sp>
        <p:nvSpPr>
          <p:cNvPr id="115" name="Google Shape;115;p3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6"/>
          <p:cNvSpPr txBox="1"/>
          <p:nvPr>
            <p:ph idx="12" type="sldNum"/>
          </p:nvPr>
        </p:nvSpPr>
        <p:spPr>
          <a:xfrm>
            <a:off x="6948488" y="6381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3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21" name="Google Shape;121;p3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126" name="Google Shape;126;p3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8"/>
          <p:cNvSpPr txBox="1"/>
          <p:nvPr>
            <p:ph idx="12" type="sldNum"/>
          </p:nvPr>
        </p:nvSpPr>
        <p:spPr>
          <a:xfrm>
            <a:off x="6948488" y="6381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132" name="Google Shape;132;p3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133" name="Google Shape;133;p3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9"/>
          <p:cNvSpPr txBox="1"/>
          <p:nvPr>
            <p:ph idx="12" type="sldNum"/>
          </p:nvPr>
        </p:nvSpPr>
        <p:spPr>
          <a:xfrm>
            <a:off x="6948488" y="6381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4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139" name="Google Shape;139;p4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140" name="Google Shape;140;p4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141" name="Google Shape;141;p4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142" name="Google Shape;142;p4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4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40"/>
          <p:cNvSpPr txBox="1"/>
          <p:nvPr>
            <p:ph idx="12" type="sldNum"/>
          </p:nvPr>
        </p:nvSpPr>
        <p:spPr>
          <a:xfrm>
            <a:off x="6948488" y="6381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및 세로 텍스트" type="vertTx">
  <p:cSld name="VERTICAL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/>
          <p:nvPr>
            <p:ph type="title"/>
          </p:nvPr>
        </p:nvSpPr>
        <p:spPr>
          <a:xfrm>
            <a:off x="0" y="422275"/>
            <a:ext cx="9075738" cy="701675"/>
          </a:xfrm>
          <a:prstGeom prst="rect">
            <a:avLst/>
          </a:prstGeom>
          <a:gradFill>
            <a:gsLst>
              <a:gs pos="0">
                <a:srgbClr val="000056"/>
              </a:gs>
              <a:gs pos="50000">
                <a:srgbClr val="000066"/>
              </a:gs>
              <a:gs pos="100000">
                <a:srgbClr val="000056"/>
              </a:gs>
            </a:gsLst>
            <a:lin ang="5400000" scaled="0"/>
          </a:gradFill>
          <a:ln>
            <a:noFill/>
          </a:ln>
        </p:spPr>
        <p:txBody>
          <a:bodyPr anchorCtr="0" anchor="ctr" bIns="46025" lIns="92075" spcFirstLastPara="1" rIns="92075" wrap="square" tIns="46025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" type="body"/>
          </p:nvPr>
        </p:nvSpPr>
        <p:spPr>
          <a:xfrm>
            <a:off x="533399" y="2286000"/>
            <a:ext cx="8077201" cy="2968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342900" lvl="0" marL="457200" algn="l">
              <a:spcBef>
                <a:spcPts val="18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80"/>
              </a:spcBef>
              <a:spcAft>
                <a:spcPts val="0"/>
              </a:spcAft>
              <a:buSzPts val="1800"/>
              <a:buChar char="−"/>
              <a:defRPr/>
            </a:lvl2pPr>
            <a:lvl3pPr indent="-320039" lvl="2" marL="1371600" algn="l">
              <a:spcBef>
                <a:spcPts val="180"/>
              </a:spcBef>
              <a:spcAft>
                <a:spcPts val="0"/>
              </a:spcAft>
              <a:buSzPts val="1440"/>
              <a:buChar char="●"/>
              <a:defRPr/>
            </a:lvl3pPr>
            <a:lvl4pPr indent="-342900" lvl="3" marL="1828800" algn="l">
              <a:spcBef>
                <a:spcPts val="180"/>
              </a:spcBef>
              <a:spcAft>
                <a:spcPts val="0"/>
              </a:spcAft>
              <a:buClr>
                <a:srgbClr val="99FFFF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180"/>
              </a:spcBef>
              <a:spcAft>
                <a:spcPts val="0"/>
              </a:spcAft>
              <a:buClr>
                <a:srgbClr val="99FFFF"/>
              </a:buClr>
              <a:buSzPts val="1800"/>
              <a:buChar char="»"/>
              <a:defRPr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2"/>
          <p:cNvSpPr txBox="1"/>
          <p:nvPr>
            <p:ph idx="10" type="dt"/>
          </p:nvPr>
        </p:nvSpPr>
        <p:spPr>
          <a:xfrm>
            <a:off x="711200" y="6248400"/>
            <a:ext cx="189706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/>
        </p:txBody>
      </p:sp>
      <p:sp>
        <p:nvSpPr>
          <p:cNvPr id="27" name="Google Shape;27;p22"/>
          <p:cNvSpPr txBox="1"/>
          <p:nvPr>
            <p:ph idx="11" type="ftr"/>
          </p:nvPr>
        </p:nvSpPr>
        <p:spPr>
          <a:xfrm>
            <a:off x="314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/>
        </p:txBody>
      </p:sp>
      <p:sp>
        <p:nvSpPr>
          <p:cNvPr id="28" name="Google Shape;28;p22"/>
          <p:cNvSpPr txBox="1"/>
          <p:nvPr>
            <p:ph idx="12" type="sldNum"/>
          </p:nvPr>
        </p:nvSpPr>
        <p:spPr>
          <a:xfrm>
            <a:off x="6535738" y="6248400"/>
            <a:ext cx="18970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4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4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41"/>
          <p:cNvSpPr txBox="1"/>
          <p:nvPr>
            <p:ph idx="12" type="sldNum"/>
          </p:nvPr>
        </p:nvSpPr>
        <p:spPr>
          <a:xfrm>
            <a:off x="6948488" y="6381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4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42"/>
          <p:cNvSpPr txBox="1"/>
          <p:nvPr>
            <p:ph idx="12" type="sldNum"/>
          </p:nvPr>
        </p:nvSpPr>
        <p:spPr>
          <a:xfrm>
            <a:off x="6948488" y="6381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4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157" name="Google Shape;157;p4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158" name="Google Shape;158;p4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4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43"/>
          <p:cNvSpPr txBox="1"/>
          <p:nvPr>
            <p:ph idx="12" type="sldNum"/>
          </p:nvPr>
        </p:nvSpPr>
        <p:spPr>
          <a:xfrm>
            <a:off x="6948488" y="6381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4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64" name="Google Shape;164;p4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165" name="Google Shape;165;p4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4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44"/>
          <p:cNvSpPr txBox="1"/>
          <p:nvPr>
            <p:ph idx="12" type="sldNum"/>
          </p:nvPr>
        </p:nvSpPr>
        <p:spPr>
          <a:xfrm>
            <a:off x="6948488" y="6381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45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71" name="Google Shape;171;p4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4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45"/>
          <p:cNvSpPr txBox="1"/>
          <p:nvPr>
            <p:ph idx="12" type="sldNum"/>
          </p:nvPr>
        </p:nvSpPr>
        <p:spPr>
          <a:xfrm>
            <a:off x="6948488" y="6381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6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46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77" name="Google Shape;177;p4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4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46"/>
          <p:cNvSpPr txBox="1"/>
          <p:nvPr>
            <p:ph idx="12" type="sldNum"/>
          </p:nvPr>
        </p:nvSpPr>
        <p:spPr>
          <a:xfrm>
            <a:off x="6948488" y="6381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4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able" type="tbl">
  <p:cSld name="TABLE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4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48"/>
          <p:cNvSpPr txBox="1"/>
          <p:nvPr>
            <p:ph idx="11" type="ftr"/>
          </p:nvPr>
        </p:nvSpPr>
        <p:spPr>
          <a:xfrm>
            <a:off x="4500563" y="6237288"/>
            <a:ext cx="879475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5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/>
            </a:lvl2pPr>
            <a:lvl3pPr lvl="2" algn="ctr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  <a:defRPr/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/>
            </a:lvl4pPr>
            <a:lvl5pPr lvl="4" algn="ctr">
              <a:spcBef>
                <a:spcPts val="26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/>
            </a:lvl5pPr>
            <a:lvl6pPr lvl="5" algn="ctr">
              <a:spcBef>
                <a:spcPts val="26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/>
            </a:lvl6pPr>
            <a:lvl7pPr lvl="6" algn="ctr">
              <a:spcBef>
                <a:spcPts val="26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/>
            </a:lvl7pPr>
            <a:lvl8pPr lvl="7" algn="ctr">
              <a:spcBef>
                <a:spcPts val="26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/>
            </a:lvl8pPr>
            <a:lvl9pPr lvl="8" algn="ctr">
              <a:spcBef>
                <a:spcPts val="26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/>
            </a:lvl9pPr>
          </a:lstStyle>
          <a:p/>
        </p:txBody>
      </p:sp>
      <p:sp>
        <p:nvSpPr>
          <p:cNvPr id="196" name="Google Shape;196;p5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5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50"/>
          <p:cNvSpPr txBox="1"/>
          <p:nvPr>
            <p:ph idx="12" type="sldNum"/>
          </p:nvPr>
        </p:nvSpPr>
        <p:spPr>
          <a:xfrm>
            <a:off x="6948488" y="6381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5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02" name="Google Shape;202;p5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5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및 내용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/>
          <p:nvPr>
            <p:ph type="title"/>
          </p:nvPr>
        </p:nvSpPr>
        <p:spPr>
          <a:xfrm>
            <a:off x="0" y="422275"/>
            <a:ext cx="9075738" cy="701675"/>
          </a:xfrm>
          <a:prstGeom prst="rect">
            <a:avLst/>
          </a:prstGeom>
          <a:gradFill>
            <a:gsLst>
              <a:gs pos="0">
                <a:srgbClr val="000056"/>
              </a:gs>
              <a:gs pos="50000">
                <a:srgbClr val="000066"/>
              </a:gs>
              <a:gs pos="100000">
                <a:srgbClr val="000056"/>
              </a:gs>
            </a:gsLst>
            <a:lin ang="5400000" scaled="0"/>
          </a:gradFill>
          <a:ln>
            <a:noFill/>
          </a:ln>
        </p:spPr>
        <p:txBody>
          <a:bodyPr anchorCtr="0" anchor="ctr" bIns="46025" lIns="92075" spcFirstLastPara="1" rIns="92075" wrap="square" tIns="46025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" type="body"/>
          </p:nvPr>
        </p:nvSpPr>
        <p:spPr>
          <a:xfrm>
            <a:off x="457200" y="1600200"/>
            <a:ext cx="8250238" cy="3654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342900" lvl="0" marL="457200" algn="l">
              <a:spcBef>
                <a:spcPts val="18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80"/>
              </a:spcBef>
              <a:spcAft>
                <a:spcPts val="0"/>
              </a:spcAft>
              <a:buSzPts val="1800"/>
              <a:buChar char="−"/>
              <a:defRPr/>
            </a:lvl2pPr>
            <a:lvl3pPr indent="-320039" lvl="2" marL="1371600" algn="l">
              <a:spcBef>
                <a:spcPts val="180"/>
              </a:spcBef>
              <a:spcAft>
                <a:spcPts val="0"/>
              </a:spcAft>
              <a:buSzPts val="1440"/>
              <a:buChar char="●"/>
              <a:defRPr/>
            </a:lvl3pPr>
            <a:lvl4pPr indent="-342900" lvl="3" marL="1828800" algn="l">
              <a:spcBef>
                <a:spcPts val="180"/>
              </a:spcBef>
              <a:spcAft>
                <a:spcPts val="0"/>
              </a:spcAft>
              <a:buClr>
                <a:srgbClr val="99FFFF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180"/>
              </a:spcBef>
              <a:spcAft>
                <a:spcPts val="0"/>
              </a:spcAft>
              <a:buClr>
                <a:srgbClr val="99FFFF"/>
              </a:buClr>
              <a:buSzPts val="1800"/>
              <a:buChar char="»"/>
              <a:defRPr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3"/>
          <p:cNvSpPr txBox="1"/>
          <p:nvPr>
            <p:ph idx="10" type="dt"/>
          </p:nvPr>
        </p:nvSpPr>
        <p:spPr>
          <a:xfrm>
            <a:off x="711200" y="6248400"/>
            <a:ext cx="189706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/>
        </p:txBody>
      </p:sp>
      <p:sp>
        <p:nvSpPr>
          <p:cNvPr id="33" name="Google Shape;33;p23"/>
          <p:cNvSpPr txBox="1"/>
          <p:nvPr>
            <p:ph idx="11" type="ftr"/>
          </p:nvPr>
        </p:nvSpPr>
        <p:spPr>
          <a:xfrm>
            <a:off x="314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/>
        </p:txBody>
      </p:sp>
      <p:sp>
        <p:nvSpPr>
          <p:cNvPr id="34" name="Google Shape;34;p23"/>
          <p:cNvSpPr txBox="1"/>
          <p:nvPr>
            <p:ph idx="12" type="sldNum"/>
          </p:nvPr>
        </p:nvSpPr>
        <p:spPr>
          <a:xfrm>
            <a:off x="6535738" y="6248400"/>
            <a:ext cx="18970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5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207" name="Google Shape;207;p5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5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52"/>
          <p:cNvSpPr txBox="1"/>
          <p:nvPr>
            <p:ph idx="12" type="sldNum"/>
          </p:nvPr>
        </p:nvSpPr>
        <p:spPr>
          <a:xfrm>
            <a:off x="6948488" y="6381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5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13" name="Google Shape;213;p5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14" name="Google Shape;214;p5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5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53"/>
          <p:cNvSpPr txBox="1"/>
          <p:nvPr>
            <p:ph idx="12" type="sldNum"/>
          </p:nvPr>
        </p:nvSpPr>
        <p:spPr>
          <a:xfrm>
            <a:off x="6948488" y="6381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5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220" name="Google Shape;220;p5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221" name="Google Shape;221;p5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222" name="Google Shape;222;p5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223" name="Google Shape;223;p5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5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54"/>
          <p:cNvSpPr txBox="1"/>
          <p:nvPr>
            <p:ph idx="12" type="sldNum"/>
          </p:nvPr>
        </p:nvSpPr>
        <p:spPr>
          <a:xfrm>
            <a:off x="6948488" y="6381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5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5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55"/>
          <p:cNvSpPr txBox="1"/>
          <p:nvPr>
            <p:ph idx="12" type="sldNum"/>
          </p:nvPr>
        </p:nvSpPr>
        <p:spPr>
          <a:xfrm>
            <a:off x="6948488" y="6381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5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56"/>
          <p:cNvSpPr txBox="1"/>
          <p:nvPr>
            <p:ph idx="12" type="sldNum"/>
          </p:nvPr>
        </p:nvSpPr>
        <p:spPr>
          <a:xfrm>
            <a:off x="6948488" y="6381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5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238" name="Google Shape;238;p5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239" name="Google Shape;239;p5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5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57"/>
          <p:cNvSpPr txBox="1"/>
          <p:nvPr>
            <p:ph idx="12" type="sldNum"/>
          </p:nvPr>
        </p:nvSpPr>
        <p:spPr>
          <a:xfrm>
            <a:off x="6948488" y="6381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5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45" name="Google Shape;245;p5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246" name="Google Shape;246;p5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5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58"/>
          <p:cNvSpPr txBox="1"/>
          <p:nvPr>
            <p:ph idx="12" type="sldNum"/>
          </p:nvPr>
        </p:nvSpPr>
        <p:spPr>
          <a:xfrm>
            <a:off x="6948488" y="6381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59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52" name="Google Shape;252;p5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5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59"/>
          <p:cNvSpPr txBox="1"/>
          <p:nvPr>
            <p:ph idx="12" type="sldNum"/>
          </p:nvPr>
        </p:nvSpPr>
        <p:spPr>
          <a:xfrm>
            <a:off x="6948488" y="6381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0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60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58" name="Google Shape;258;p6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6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60"/>
          <p:cNvSpPr txBox="1"/>
          <p:nvPr>
            <p:ph idx="12" type="sldNum"/>
          </p:nvPr>
        </p:nvSpPr>
        <p:spPr>
          <a:xfrm>
            <a:off x="6948488" y="6381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6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6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사용자 지정 레이아웃">
  <p:cSld name="사용자 지정 레이아웃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 txBox="1"/>
          <p:nvPr>
            <p:ph type="title"/>
          </p:nvPr>
        </p:nvSpPr>
        <p:spPr>
          <a:xfrm>
            <a:off x="0" y="422275"/>
            <a:ext cx="9075738" cy="701675"/>
          </a:xfrm>
          <a:prstGeom prst="rect">
            <a:avLst/>
          </a:prstGeom>
          <a:gradFill>
            <a:gsLst>
              <a:gs pos="0">
                <a:srgbClr val="000056"/>
              </a:gs>
              <a:gs pos="50000">
                <a:srgbClr val="000066"/>
              </a:gs>
              <a:gs pos="100000">
                <a:srgbClr val="000056"/>
              </a:gs>
            </a:gsLst>
            <a:lin ang="5400000" scaled="0"/>
          </a:gradFill>
          <a:ln>
            <a:noFill/>
          </a:ln>
        </p:spPr>
        <p:txBody>
          <a:bodyPr anchorCtr="0" anchor="ctr" bIns="46025" lIns="92075" spcFirstLastPara="1" rIns="92075" wrap="square" tIns="46025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able" type="tbl">
  <p:cSld name="TABLE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6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62"/>
          <p:cNvSpPr txBox="1"/>
          <p:nvPr>
            <p:ph idx="11" type="ftr"/>
          </p:nvPr>
        </p:nvSpPr>
        <p:spPr>
          <a:xfrm>
            <a:off x="4500563" y="6237288"/>
            <a:ext cx="879475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64"/>
          <p:cNvSpPr txBox="1"/>
          <p:nvPr>
            <p:ph type="ctrTitle"/>
          </p:nvPr>
        </p:nvSpPr>
        <p:spPr>
          <a:xfrm>
            <a:off x="685800" y="2130426"/>
            <a:ext cx="44196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64"/>
          <p:cNvSpPr txBox="1"/>
          <p:nvPr>
            <p:ph idx="1" type="subTitle"/>
          </p:nvPr>
        </p:nvSpPr>
        <p:spPr>
          <a:xfrm>
            <a:off x="685800" y="3048000"/>
            <a:ext cx="441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algn="r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 b="1" sz="2400">
                <a:solidFill>
                  <a:srgbClr val="E1C2F1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/>
            </a:lvl3pPr>
            <a:lvl4pPr lvl="3" algn="ctr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/>
            </a:lvl4pPr>
            <a:lvl5pPr lvl="4" algn="ctr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/>
            </a:lvl5pPr>
            <a:lvl6pPr lvl="5" algn="ctr">
              <a:spcBef>
                <a:spcPts val="26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/>
            </a:lvl6pPr>
            <a:lvl7pPr lvl="6" algn="ctr">
              <a:spcBef>
                <a:spcPts val="26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/>
            </a:lvl7pPr>
            <a:lvl8pPr lvl="7" algn="ctr">
              <a:spcBef>
                <a:spcPts val="26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/>
            </a:lvl8pPr>
            <a:lvl9pPr lvl="8" algn="ctr">
              <a:spcBef>
                <a:spcPts val="26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65"/>
          <p:cNvSpPr txBox="1"/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6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/>
            </a:lvl1pPr>
            <a:lvl2pPr lvl="1" algn="ctr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/>
            </a:lvl3pPr>
            <a:lvl4pPr lvl="3" algn="ctr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/>
            </a:lvl4pPr>
            <a:lvl5pPr lvl="4" algn="ctr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/>
            </a:lvl5pPr>
            <a:lvl6pPr lvl="5" algn="ctr">
              <a:spcBef>
                <a:spcPts val="26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/>
            </a:lvl6pPr>
            <a:lvl7pPr lvl="6" algn="ctr">
              <a:spcBef>
                <a:spcPts val="26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/>
            </a:lvl7pPr>
            <a:lvl8pPr lvl="7" algn="ctr">
              <a:spcBef>
                <a:spcPts val="26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/>
            </a:lvl8pPr>
            <a:lvl9pPr lvl="8" algn="ctr">
              <a:spcBef>
                <a:spcPts val="26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66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66"/>
          <p:cNvSpPr txBox="1"/>
          <p:nvPr>
            <p:ph idx="1" type="body"/>
          </p:nvPr>
        </p:nvSpPr>
        <p:spPr>
          <a:xfrm>
            <a:off x="457200" y="1219201"/>
            <a:ext cx="8229600" cy="4906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–"/>
              <a:defRPr>
                <a:solidFill>
                  <a:schemeClr val="lt1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>
                <a:solidFill>
                  <a:schemeClr val="lt1"/>
                </a:solidFill>
              </a:defRPr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>
                <a:solidFill>
                  <a:schemeClr val="lt1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»"/>
              <a:defRPr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67"/>
          <p:cNvSpPr txBox="1"/>
          <p:nvPr>
            <p:ph type="title"/>
          </p:nvPr>
        </p:nvSpPr>
        <p:spPr>
          <a:xfrm>
            <a:off x="722313" y="4406908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67"/>
          <p:cNvSpPr txBox="1"/>
          <p:nvPr>
            <p:ph idx="1" type="body"/>
          </p:nvPr>
        </p:nvSpPr>
        <p:spPr>
          <a:xfrm>
            <a:off x="722313" y="2906721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68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6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286" name="Google Shape;286;p6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287" name="Google Shape;287;p68"/>
          <p:cNvSpPr txBox="1"/>
          <p:nvPr>
            <p:ph idx="3" type="body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288" name="Google Shape;288;p68"/>
          <p:cNvSpPr txBox="1"/>
          <p:nvPr>
            <p:ph idx="4" type="body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9"/>
          <p:cNvSpPr txBox="1"/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69"/>
          <p:cNvSpPr txBox="1"/>
          <p:nvPr>
            <p:ph idx="1" type="body"/>
          </p:nvPr>
        </p:nvSpPr>
        <p:spPr>
          <a:xfrm>
            <a:off x="3575050" y="273058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292" name="Google Shape;292;p69"/>
          <p:cNvSpPr txBox="1"/>
          <p:nvPr>
            <p:ph idx="2" type="body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7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7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96" name="Google Shape;296;p7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71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9" name="Google Shape;299;p71"/>
          <p:cNvSpPr txBox="1"/>
          <p:nvPr>
            <p:ph idx="1" type="body"/>
          </p:nvPr>
        </p:nvSpPr>
        <p:spPr>
          <a:xfrm rot="5400000">
            <a:off x="2309019" y="-4802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72"/>
          <p:cNvSpPr txBox="1"/>
          <p:nvPr>
            <p:ph type="title"/>
          </p:nvPr>
        </p:nvSpPr>
        <p:spPr>
          <a:xfrm rot="5400000">
            <a:off x="4732338" y="2171709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72"/>
          <p:cNvSpPr txBox="1"/>
          <p:nvPr>
            <p:ph idx="1" type="body"/>
          </p:nvPr>
        </p:nvSpPr>
        <p:spPr>
          <a:xfrm rot="5400000">
            <a:off x="541338" y="190508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제목 슬라이드" showMasterSp="0">
  <p:cSld name="1_제목 슬라이드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의과대학-white" id="38" name="Google Shape;38;p25"/>
          <p:cNvPicPr preferRelativeResize="0"/>
          <p:nvPr/>
        </p:nvPicPr>
        <p:blipFill rotWithShape="1">
          <a:blip r:embed="rId2">
            <a:alphaModFix/>
          </a:blip>
          <a:srcRect b="27203" l="11678" r="0" t="0"/>
          <a:stretch/>
        </p:blipFill>
        <p:spPr>
          <a:xfrm>
            <a:off x="5656263" y="6400800"/>
            <a:ext cx="2400300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심혈관-white" id="39" name="Google Shape;39;p25"/>
          <p:cNvPicPr preferRelativeResize="0"/>
          <p:nvPr/>
        </p:nvPicPr>
        <p:blipFill rotWithShape="1">
          <a:blip r:embed="rId3">
            <a:alphaModFix/>
          </a:blip>
          <a:srcRect b="16341" l="24736" r="8134" t="0"/>
          <a:stretch/>
        </p:blipFill>
        <p:spPr>
          <a:xfrm>
            <a:off x="989013" y="6451600"/>
            <a:ext cx="2295525" cy="339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의과대학-white" id="40" name="Google Shape;40;p25"/>
          <p:cNvPicPr preferRelativeResize="0"/>
          <p:nvPr/>
        </p:nvPicPr>
        <p:blipFill rotWithShape="1">
          <a:blip r:embed="rId4">
            <a:alphaModFix/>
          </a:blip>
          <a:srcRect b="0" l="1698" r="88322" t="0"/>
          <a:stretch/>
        </p:blipFill>
        <p:spPr>
          <a:xfrm>
            <a:off x="4362450" y="6408738"/>
            <a:ext cx="344488" cy="5349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" name="Google Shape;41;p25"/>
          <p:cNvCxnSpPr/>
          <p:nvPr/>
        </p:nvCxnSpPr>
        <p:spPr>
          <a:xfrm>
            <a:off x="0" y="6477000"/>
            <a:ext cx="9144000" cy="0"/>
          </a:xfrm>
          <a:prstGeom prst="straightConnector1">
            <a:avLst/>
          </a:prstGeom>
          <a:noFill/>
          <a:ln cap="flat" cmpd="sng" w="222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의과대학-white" id="42" name="Google Shape;42;p25"/>
          <p:cNvPicPr preferRelativeResize="0"/>
          <p:nvPr/>
        </p:nvPicPr>
        <p:blipFill rotWithShape="1">
          <a:blip r:embed="rId2">
            <a:alphaModFix/>
          </a:blip>
          <a:srcRect b="27203" l="11678" r="0" t="0"/>
          <a:stretch/>
        </p:blipFill>
        <p:spPr>
          <a:xfrm>
            <a:off x="5656263" y="6400800"/>
            <a:ext cx="2400300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심혈관-white" id="43" name="Google Shape;43;p25"/>
          <p:cNvPicPr preferRelativeResize="0"/>
          <p:nvPr/>
        </p:nvPicPr>
        <p:blipFill rotWithShape="1">
          <a:blip r:embed="rId3">
            <a:alphaModFix/>
          </a:blip>
          <a:srcRect b="16341" l="24736" r="8134" t="0"/>
          <a:stretch/>
        </p:blipFill>
        <p:spPr>
          <a:xfrm>
            <a:off x="989013" y="6451600"/>
            <a:ext cx="2295525" cy="339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의과대학-white" id="44" name="Google Shape;44;p25"/>
          <p:cNvPicPr preferRelativeResize="0"/>
          <p:nvPr/>
        </p:nvPicPr>
        <p:blipFill rotWithShape="1">
          <a:blip r:embed="rId4">
            <a:alphaModFix/>
          </a:blip>
          <a:srcRect b="0" l="1698" r="88322" t="0"/>
          <a:stretch/>
        </p:blipFill>
        <p:spPr>
          <a:xfrm>
            <a:off x="4362450" y="6408738"/>
            <a:ext cx="344488" cy="5349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" name="Google Shape;45;p25"/>
          <p:cNvCxnSpPr/>
          <p:nvPr/>
        </p:nvCxnSpPr>
        <p:spPr>
          <a:xfrm>
            <a:off x="0" y="6477000"/>
            <a:ext cx="9144000" cy="0"/>
          </a:xfrm>
          <a:prstGeom prst="straightConnector1">
            <a:avLst/>
          </a:prstGeom>
          <a:noFill/>
          <a:ln cap="flat" cmpd="sng" w="222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25"/>
          <p:cNvSpPr txBox="1"/>
          <p:nvPr>
            <p:ph type="ctrTitle"/>
          </p:nvPr>
        </p:nvSpPr>
        <p:spPr>
          <a:xfrm>
            <a:off x="685800" y="2130425"/>
            <a:ext cx="7773988" cy="14684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0000" spcFirstLastPara="1" rIns="90000" wrap="square" tIns="46025">
            <a:spAutoFit/>
          </a:bodyPr>
          <a:lstStyle>
            <a:lvl1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" type="subTitle"/>
          </p:nvPr>
        </p:nvSpPr>
        <p:spPr>
          <a:xfrm>
            <a:off x="1371600" y="3886200"/>
            <a:ext cx="6402388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spAutoFit/>
          </a:bodyPr>
          <a:lstStyle>
            <a:lvl1pPr lvl="0" algn="ctr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3600"/>
              <a:buFont typeface="Arial"/>
              <a:buNone/>
              <a:defRPr b="1"/>
            </a:lvl1pPr>
            <a:lvl2pPr lvl="1" algn="l">
              <a:spcBef>
                <a:spcPts val="180"/>
              </a:spcBef>
              <a:spcAft>
                <a:spcPts val="0"/>
              </a:spcAft>
              <a:buSzPts val="1800"/>
              <a:buChar char="−"/>
              <a:defRPr/>
            </a:lvl2pPr>
            <a:lvl3pPr lvl="2" algn="l">
              <a:spcBef>
                <a:spcPts val="180"/>
              </a:spcBef>
              <a:spcAft>
                <a:spcPts val="0"/>
              </a:spcAft>
              <a:buSzPts val="1440"/>
              <a:buChar char="●"/>
              <a:defRPr/>
            </a:lvl3pPr>
            <a:lvl4pPr lvl="3" algn="l">
              <a:spcBef>
                <a:spcPts val="180"/>
              </a:spcBef>
              <a:spcAft>
                <a:spcPts val="0"/>
              </a:spcAft>
              <a:buClr>
                <a:srgbClr val="99FFFF"/>
              </a:buClr>
              <a:buSzPts val="1800"/>
              <a:buChar char="–"/>
              <a:defRPr/>
            </a:lvl4pPr>
            <a:lvl5pPr lvl="4" algn="l">
              <a:spcBef>
                <a:spcPts val="180"/>
              </a:spcBef>
              <a:spcAft>
                <a:spcPts val="0"/>
              </a:spcAft>
              <a:buClr>
                <a:srgbClr val="99FFFF"/>
              </a:buClr>
              <a:buSzPts val="1800"/>
              <a:buChar char="»"/>
              <a:defRPr/>
            </a:lvl5pPr>
            <a:lvl6pPr lvl="5" algn="l">
              <a:spcBef>
                <a:spcPts val="18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18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18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18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 type="blank">
  <p:cSld name="BLANK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75"/>
          <p:cNvSpPr txBox="1"/>
          <p:nvPr>
            <p:ph type="ctrTitle"/>
          </p:nvPr>
        </p:nvSpPr>
        <p:spPr>
          <a:xfrm>
            <a:off x="854075" y="1311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2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75"/>
          <p:cNvSpPr txBox="1"/>
          <p:nvPr>
            <p:ph idx="1" type="subTitle"/>
          </p:nvPr>
        </p:nvSpPr>
        <p:spPr>
          <a:xfrm>
            <a:off x="2225675" y="2362200"/>
            <a:ext cx="6400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800"/>
              <a:buFont typeface="Arial Narrow"/>
              <a:buNone/>
              <a:defRPr i="1"/>
            </a:lvl1pPr>
            <a:lvl2pPr lvl="1" algn="l"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>
              <a:spcBef>
                <a:spcPts val="800"/>
              </a:spcBef>
              <a:spcAft>
                <a:spcPts val="0"/>
              </a:spcAft>
              <a:buSzPts val="1458"/>
              <a:buChar char="▪"/>
              <a:defRPr/>
            </a:lvl3pPr>
            <a:lvl4pPr lvl="3" algn="l"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spcBef>
                <a:spcPts val="800"/>
              </a:spcBef>
              <a:spcAft>
                <a:spcPts val="0"/>
              </a:spcAft>
              <a:buSzPts val="1800"/>
              <a:buChar char="»"/>
              <a:defRPr/>
            </a:lvl5pPr>
            <a:lvl6pPr lvl="5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1800"/>
              <a:buChar char="»"/>
              <a:defRPr/>
            </a:lvl6pPr>
            <a:lvl7pPr lvl="6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1800"/>
              <a:buChar char="»"/>
              <a:defRPr/>
            </a:lvl7pPr>
            <a:lvl8pPr lvl="7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1800"/>
              <a:buChar char="»"/>
              <a:defRPr/>
            </a:lvl8pPr>
            <a:lvl9pPr lvl="8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76"/>
          <p:cNvSpPr txBox="1"/>
          <p:nvPr>
            <p:ph type="title"/>
          </p:nvPr>
        </p:nvSpPr>
        <p:spPr>
          <a:xfrm>
            <a:off x="489382" y="448129"/>
            <a:ext cx="8267700" cy="928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2" name="Google Shape;312;p76"/>
          <p:cNvSpPr txBox="1"/>
          <p:nvPr>
            <p:ph idx="1" type="body"/>
          </p:nvPr>
        </p:nvSpPr>
        <p:spPr>
          <a:xfrm>
            <a:off x="505523" y="1407649"/>
            <a:ext cx="8047183" cy="4599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Narrow"/>
              <a:buChar char="•"/>
              <a:defRPr sz="2800"/>
            </a:lvl1pPr>
            <a:lvl2pPr indent="-3937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00"/>
              <a:buFont typeface="Arial Narrow"/>
              <a:buChar char="–"/>
              <a:defRPr sz="2600"/>
            </a:lvl2pPr>
            <a:lvl3pPr indent="-352044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44"/>
              <a:buChar char="▪"/>
              <a:defRPr/>
            </a:lvl3pPr>
            <a:lvl4pPr indent="-3683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200"/>
              <a:buFont typeface="Arial Narrow"/>
              <a:buChar char="–"/>
              <a:defRPr sz="2200"/>
            </a:lvl4pPr>
            <a:lvl5pPr indent="-355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Arial Narrow"/>
              <a:buChar char="»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7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7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Font typeface="Arial Narrow"/>
              <a:buNone/>
              <a:defRPr sz="20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800"/>
              <a:buFont typeface="Arial Narrow"/>
              <a:buNone/>
              <a:defRPr sz="18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296"/>
              <a:buNone/>
              <a:defRPr sz="16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1400"/>
              <a:buFont typeface="Arial Narrow"/>
              <a:buNone/>
              <a:defRPr sz="14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1400"/>
              <a:buFont typeface="Arial Narrow"/>
              <a:buNone/>
              <a:defRPr sz="1400"/>
            </a:lvl5pPr>
            <a:lvl6pPr indent="-228600" lvl="5" marL="274320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SzPts val="1400"/>
              <a:buFont typeface="Arial Narrow"/>
              <a:buNone/>
              <a:defRPr sz="1400"/>
            </a:lvl6pPr>
            <a:lvl7pPr indent="-228600" lvl="6" marL="320040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SzPts val="1400"/>
              <a:buFont typeface="Arial Narrow"/>
              <a:buNone/>
              <a:defRPr sz="1400"/>
            </a:lvl7pPr>
            <a:lvl8pPr indent="-228600" lvl="7" marL="365760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SzPts val="1400"/>
              <a:buFont typeface="Arial Narrow"/>
              <a:buNone/>
              <a:defRPr sz="1400"/>
            </a:lvl8pPr>
            <a:lvl9pPr indent="-228600" lvl="8" marL="411480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SzPts val="1400"/>
              <a:buFont typeface="Arial Narrow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78"/>
          <p:cNvSpPr txBox="1"/>
          <p:nvPr>
            <p:ph type="title"/>
          </p:nvPr>
        </p:nvSpPr>
        <p:spPr>
          <a:xfrm>
            <a:off x="485775" y="441325"/>
            <a:ext cx="8267700" cy="9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8" name="Google Shape;318;p78"/>
          <p:cNvSpPr txBox="1"/>
          <p:nvPr>
            <p:ph idx="1" type="body"/>
          </p:nvPr>
        </p:nvSpPr>
        <p:spPr>
          <a:xfrm>
            <a:off x="431800" y="1489075"/>
            <a:ext cx="4057650" cy="4892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0"/>
              </a:spcBef>
              <a:spcAft>
                <a:spcPts val="0"/>
              </a:spcAft>
              <a:buSzPts val="2800"/>
              <a:buFont typeface="Arial Narrow"/>
              <a:buChar char="•"/>
              <a:defRPr sz="2800"/>
            </a:lvl1pPr>
            <a:lvl2pPr indent="-381000" lvl="1" marL="914400" algn="l">
              <a:spcBef>
                <a:spcPts val="800"/>
              </a:spcBef>
              <a:spcAft>
                <a:spcPts val="0"/>
              </a:spcAft>
              <a:buSzPts val="2400"/>
              <a:buFont typeface="Arial Narrow"/>
              <a:buChar char="–"/>
              <a:defRPr sz="2400"/>
            </a:lvl2pPr>
            <a:lvl3pPr indent="-331469" lvl="2" marL="1371600" algn="l">
              <a:spcBef>
                <a:spcPts val="800"/>
              </a:spcBef>
              <a:spcAft>
                <a:spcPts val="0"/>
              </a:spcAft>
              <a:buSzPts val="1620"/>
              <a:buChar char="▪"/>
              <a:defRPr sz="2000"/>
            </a:lvl3pPr>
            <a:lvl4pPr indent="-342900" lvl="3" marL="1828800" algn="l">
              <a:spcBef>
                <a:spcPts val="800"/>
              </a:spcBef>
              <a:spcAft>
                <a:spcPts val="0"/>
              </a:spcAft>
              <a:buSzPts val="1800"/>
              <a:buFont typeface="Arial Narrow"/>
              <a:buChar char="–"/>
              <a:defRPr sz="1800"/>
            </a:lvl4pPr>
            <a:lvl5pPr indent="-342900" lvl="4" marL="2286000" algn="l">
              <a:spcBef>
                <a:spcPts val="800"/>
              </a:spcBef>
              <a:spcAft>
                <a:spcPts val="0"/>
              </a:spcAft>
              <a:buSzPts val="1800"/>
              <a:buFont typeface="Arial Narrow"/>
              <a:buChar char="»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1800"/>
              <a:buFont typeface="Arial Narrow"/>
              <a:buChar char="»"/>
              <a:defRPr sz="1800"/>
            </a:lvl6pPr>
            <a:lvl7pPr indent="-342900" lvl="6" marL="320040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1800"/>
              <a:buFont typeface="Arial Narrow"/>
              <a:buChar char="»"/>
              <a:defRPr sz="1800"/>
            </a:lvl7pPr>
            <a:lvl8pPr indent="-342900" lvl="7" marL="365760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1800"/>
              <a:buFont typeface="Arial Narrow"/>
              <a:buChar char="»"/>
              <a:defRPr sz="1800"/>
            </a:lvl8pPr>
            <a:lvl9pPr indent="-342900" lvl="8" marL="411480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1800"/>
              <a:buFont typeface="Arial Narrow"/>
              <a:buChar char="»"/>
              <a:defRPr sz="1800"/>
            </a:lvl9pPr>
          </a:lstStyle>
          <a:p/>
        </p:txBody>
      </p:sp>
      <p:sp>
        <p:nvSpPr>
          <p:cNvPr id="319" name="Google Shape;319;p78"/>
          <p:cNvSpPr txBox="1"/>
          <p:nvPr>
            <p:ph idx="2" type="body"/>
          </p:nvPr>
        </p:nvSpPr>
        <p:spPr>
          <a:xfrm>
            <a:off x="4641850" y="1489075"/>
            <a:ext cx="4057650" cy="4892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0"/>
              </a:spcBef>
              <a:spcAft>
                <a:spcPts val="0"/>
              </a:spcAft>
              <a:buSzPts val="2800"/>
              <a:buFont typeface="Arial Narrow"/>
              <a:buChar char="•"/>
              <a:defRPr sz="2800"/>
            </a:lvl1pPr>
            <a:lvl2pPr indent="-381000" lvl="1" marL="914400" algn="l">
              <a:spcBef>
                <a:spcPts val="800"/>
              </a:spcBef>
              <a:spcAft>
                <a:spcPts val="0"/>
              </a:spcAft>
              <a:buSzPts val="2400"/>
              <a:buFont typeface="Arial Narrow"/>
              <a:buChar char="–"/>
              <a:defRPr sz="2400"/>
            </a:lvl2pPr>
            <a:lvl3pPr indent="-331469" lvl="2" marL="1371600" algn="l">
              <a:spcBef>
                <a:spcPts val="800"/>
              </a:spcBef>
              <a:spcAft>
                <a:spcPts val="0"/>
              </a:spcAft>
              <a:buSzPts val="1620"/>
              <a:buChar char="▪"/>
              <a:defRPr sz="2000"/>
            </a:lvl3pPr>
            <a:lvl4pPr indent="-342900" lvl="3" marL="1828800" algn="l">
              <a:spcBef>
                <a:spcPts val="800"/>
              </a:spcBef>
              <a:spcAft>
                <a:spcPts val="0"/>
              </a:spcAft>
              <a:buSzPts val="1800"/>
              <a:buFont typeface="Arial Narrow"/>
              <a:buChar char="–"/>
              <a:defRPr sz="1800"/>
            </a:lvl4pPr>
            <a:lvl5pPr indent="-342900" lvl="4" marL="2286000" algn="l">
              <a:spcBef>
                <a:spcPts val="800"/>
              </a:spcBef>
              <a:spcAft>
                <a:spcPts val="0"/>
              </a:spcAft>
              <a:buSzPts val="1800"/>
              <a:buFont typeface="Arial Narrow"/>
              <a:buChar char="»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1800"/>
              <a:buFont typeface="Arial Narrow"/>
              <a:buChar char="»"/>
              <a:defRPr sz="1800"/>
            </a:lvl6pPr>
            <a:lvl7pPr indent="-342900" lvl="6" marL="320040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1800"/>
              <a:buFont typeface="Arial Narrow"/>
              <a:buChar char="»"/>
              <a:defRPr sz="1800"/>
            </a:lvl7pPr>
            <a:lvl8pPr indent="-342900" lvl="7" marL="365760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1800"/>
              <a:buFont typeface="Arial Narrow"/>
              <a:buChar char="»"/>
              <a:defRPr sz="1800"/>
            </a:lvl8pPr>
            <a:lvl9pPr indent="-342900" lvl="8" marL="411480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1800"/>
              <a:buFont typeface="Arial Narrow"/>
              <a:buChar char="»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7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2" name="Google Shape;322;p7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400"/>
              <a:buFont typeface="Arial Narrow"/>
              <a:buNone/>
              <a:defRPr b="1" sz="24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2000"/>
              <a:buFont typeface="Arial Narrow"/>
              <a:buNone/>
              <a:defRPr b="1" sz="20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458"/>
              <a:buNone/>
              <a:defRPr b="1" sz="18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1600"/>
              <a:buFont typeface="Arial Narrow"/>
              <a:buNone/>
              <a:defRPr b="1" sz="16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1600"/>
              <a:buFont typeface="Arial Narrow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1600"/>
              <a:buFont typeface="Arial Narrow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1600"/>
              <a:buFont typeface="Arial Narrow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1600"/>
              <a:buFont typeface="Arial Narrow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1600"/>
              <a:buFont typeface="Arial Narrow"/>
              <a:buNone/>
              <a:defRPr b="1" sz="1600"/>
            </a:lvl9pPr>
          </a:lstStyle>
          <a:p/>
        </p:txBody>
      </p:sp>
      <p:sp>
        <p:nvSpPr>
          <p:cNvPr id="323" name="Google Shape;323;p7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0"/>
              </a:spcBef>
              <a:spcAft>
                <a:spcPts val="0"/>
              </a:spcAft>
              <a:buSzPts val="2400"/>
              <a:buFont typeface="Arial Narrow"/>
              <a:buChar char="•"/>
              <a:defRPr sz="2400"/>
            </a:lvl1pPr>
            <a:lvl2pPr indent="-355600" lvl="1" marL="914400" algn="l">
              <a:spcBef>
                <a:spcPts val="800"/>
              </a:spcBef>
              <a:spcAft>
                <a:spcPts val="0"/>
              </a:spcAft>
              <a:buSzPts val="2000"/>
              <a:buFont typeface="Arial Narrow"/>
              <a:buChar char="–"/>
              <a:defRPr sz="2000"/>
            </a:lvl2pPr>
            <a:lvl3pPr indent="-321183" lvl="2" marL="1371600" algn="l">
              <a:spcBef>
                <a:spcPts val="800"/>
              </a:spcBef>
              <a:spcAft>
                <a:spcPts val="0"/>
              </a:spcAft>
              <a:buSzPts val="1458"/>
              <a:buChar char="▪"/>
              <a:defRPr sz="1800"/>
            </a:lvl3pPr>
            <a:lvl4pPr indent="-330200" lvl="3" marL="1828800" algn="l">
              <a:spcBef>
                <a:spcPts val="800"/>
              </a:spcBef>
              <a:spcAft>
                <a:spcPts val="0"/>
              </a:spcAft>
              <a:buSzPts val="1600"/>
              <a:buFont typeface="Arial Narrow"/>
              <a:buChar char="–"/>
              <a:defRPr sz="1600"/>
            </a:lvl4pPr>
            <a:lvl5pPr indent="-330200" lvl="4" marL="2286000" algn="l">
              <a:spcBef>
                <a:spcPts val="800"/>
              </a:spcBef>
              <a:spcAft>
                <a:spcPts val="0"/>
              </a:spcAft>
              <a:buSzPts val="1600"/>
              <a:buFont typeface="Arial Narrow"/>
              <a:buChar char="»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1600"/>
              <a:buFont typeface="Arial Narrow"/>
              <a:buChar char="»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1600"/>
              <a:buFont typeface="Arial Narrow"/>
              <a:buChar char="»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1600"/>
              <a:buFont typeface="Arial Narrow"/>
              <a:buChar char="»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1600"/>
              <a:buFont typeface="Arial Narrow"/>
              <a:buChar char="»"/>
              <a:defRPr sz="1600"/>
            </a:lvl9pPr>
          </a:lstStyle>
          <a:p/>
        </p:txBody>
      </p:sp>
      <p:sp>
        <p:nvSpPr>
          <p:cNvPr id="324" name="Google Shape;324;p7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400"/>
              <a:buFont typeface="Arial Narrow"/>
              <a:buNone/>
              <a:defRPr b="1" sz="24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2000"/>
              <a:buFont typeface="Arial Narrow"/>
              <a:buNone/>
              <a:defRPr b="1" sz="20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458"/>
              <a:buNone/>
              <a:defRPr b="1" sz="18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1600"/>
              <a:buFont typeface="Arial Narrow"/>
              <a:buNone/>
              <a:defRPr b="1" sz="16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1600"/>
              <a:buFont typeface="Arial Narrow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1600"/>
              <a:buFont typeface="Arial Narrow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1600"/>
              <a:buFont typeface="Arial Narrow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1600"/>
              <a:buFont typeface="Arial Narrow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1600"/>
              <a:buFont typeface="Arial Narrow"/>
              <a:buNone/>
              <a:defRPr b="1" sz="1600"/>
            </a:lvl9pPr>
          </a:lstStyle>
          <a:p/>
        </p:txBody>
      </p:sp>
      <p:sp>
        <p:nvSpPr>
          <p:cNvPr id="325" name="Google Shape;325;p7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0"/>
              </a:spcBef>
              <a:spcAft>
                <a:spcPts val="0"/>
              </a:spcAft>
              <a:buSzPts val="2400"/>
              <a:buFont typeface="Arial Narrow"/>
              <a:buChar char="•"/>
              <a:defRPr sz="2400"/>
            </a:lvl1pPr>
            <a:lvl2pPr indent="-355600" lvl="1" marL="914400" algn="l">
              <a:spcBef>
                <a:spcPts val="800"/>
              </a:spcBef>
              <a:spcAft>
                <a:spcPts val="0"/>
              </a:spcAft>
              <a:buSzPts val="2000"/>
              <a:buFont typeface="Arial Narrow"/>
              <a:buChar char="–"/>
              <a:defRPr sz="2000"/>
            </a:lvl2pPr>
            <a:lvl3pPr indent="-321183" lvl="2" marL="1371600" algn="l">
              <a:spcBef>
                <a:spcPts val="800"/>
              </a:spcBef>
              <a:spcAft>
                <a:spcPts val="0"/>
              </a:spcAft>
              <a:buSzPts val="1458"/>
              <a:buChar char="▪"/>
              <a:defRPr sz="1800"/>
            </a:lvl3pPr>
            <a:lvl4pPr indent="-330200" lvl="3" marL="1828800" algn="l">
              <a:spcBef>
                <a:spcPts val="800"/>
              </a:spcBef>
              <a:spcAft>
                <a:spcPts val="0"/>
              </a:spcAft>
              <a:buSzPts val="1600"/>
              <a:buFont typeface="Arial Narrow"/>
              <a:buChar char="–"/>
              <a:defRPr sz="1600"/>
            </a:lvl4pPr>
            <a:lvl5pPr indent="-330200" lvl="4" marL="2286000" algn="l">
              <a:spcBef>
                <a:spcPts val="800"/>
              </a:spcBef>
              <a:spcAft>
                <a:spcPts val="0"/>
              </a:spcAft>
              <a:buSzPts val="1600"/>
              <a:buFont typeface="Arial Narrow"/>
              <a:buChar char="»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1600"/>
              <a:buFont typeface="Arial Narrow"/>
              <a:buChar char="»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1600"/>
              <a:buFont typeface="Arial Narrow"/>
              <a:buChar char="»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1600"/>
              <a:buFont typeface="Arial Narrow"/>
              <a:buChar char="»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1600"/>
              <a:buFont typeface="Arial Narrow"/>
              <a:buChar char="»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80"/>
          <p:cNvSpPr txBox="1"/>
          <p:nvPr>
            <p:ph type="title"/>
          </p:nvPr>
        </p:nvSpPr>
        <p:spPr>
          <a:xfrm>
            <a:off x="485775" y="441325"/>
            <a:ext cx="8267700" cy="9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81"/>
          <p:cNvSpPr txBox="1"/>
          <p:nvPr>
            <p:ph type="title"/>
          </p:nvPr>
        </p:nvSpPr>
        <p:spPr>
          <a:xfrm>
            <a:off x="722376" y="2063496"/>
            <a:ext cx="7772400" cy="27310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10057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Arial Narrow"/>
              <a:buNone/>
              <a:defRPr b="1" sz="5000" cap="none">
                <a:solidFill>
                  <a:schemeClr val="lt2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8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2" name="Google Shape;332;p8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0"/>
              </a:spcBef>
              <a:spcAft>
                <a:spcPts val="0"/>
              </a:spcAft>
              <a:buSzPts val="3200"/>
              <a:buFont typeface="Arial Narrow"/>
              <a:buChar char="•"/>
              <a:defRPr sz="3200"/>
            </a:lvl1pPr>
            <a:lvl2pPr indent="-406400" lvl="1" marL="914400" algn="l">
              <a:spcBef>
                <a:spcPts val="800"/>
              </a:spcBef>
              <a:spcAft>
                <a:spcPts val="0"/>
              </a:spcAft>
              <a:buSzPts val="2800"/>
              <a:buFont typeface="Arial Narrow"/>
              <a:buChar char="–"/>
              <a:defRPr sz="2800"/>
            </a:lvl2pPr>
            <a:lvl3pPr indent="-352044" lvl="2" marL="1371600" algn="l">
              <a:spcBef>
                <a:spcPts val="800"/>
              </a:spcBef>
              <a:spcAft>
                <a:spcPts val="0"/>
              </a:spcAft>
              <a:buSzPts val="1944"/>
              <a:buChar char="▪"/>
              <a:defRPr sz="2400"/>
            </a:lvl3pPr>
            <a:lvl4pPr indent="-355600" lvl="3" marL="1828800" algn="l">
              <a:spcBef>
                <a:spcPts val="800"/>
              </a:spcBef>
              <a:spcAft>
                <a:spcPts val="0"/>
              </a:spcAft>
              <a:buSzPts val="2000"/>
              <a:buFont typeface="Arial Narrow"/>
              <a:buChar char="–"/>
              <a:defRPr sz="2000"/>
            </a:lvl4pPr>
            <a:lvl5pPr indent="-355600" lvl="4" marL="2286000" algn="l">
              <a:spcBef>
                <a:spcPts val="800"/>
              </a:spcBef>
              <a:spcAft>
                <a:spcPts val="0"/>
              </a:spcAft>
              <a:buSzPts val="2000"/>
              <a:buFont typeface="Arial Narrow"/>
              <a:buChar char="»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Arial Narrow"/>
              <a:buChar char="»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Arial Narrow"/>
              <a:buChar char="»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Arial Narrow"/>
              <a:buChar char="»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Arial Narrow"/>
              <a:buChar char="»"/>
              <a:defRPr sz="2000"/>
            </a:lvl9pPr>
          </a:lstStyle>
          <a:p/>
        </p:txBody>
      </p:sp>
      <p:sp>
        <p:nvSpPr>
          <p:cNvPr id="333" name="Google Shape;333;p8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Font typeface="Arial Narrow"/>
              <a:buNone/>
              <a:defRPr sz="14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200"/>
              <a:buFont typeface="Arial Narrow"/>
              <a:buNone/>
              <a:defRPr sz="12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810"/>
              <a:buNone/>
              <a:defRPr sz="10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900"/>
              <a:buFont typeface="Arial Narrow"/>
              <a:buNone/>
              <a:defRPr sz="9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900"/>
              <a:buFont typeface="Arial Narrow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Font typeface="Arial Narrow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900"/>
              <a:buFont typeface="Arial Narrow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900"/>
              <a:buFont typeface="Arial Narrow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900"/>
              <a:buFont typeface="Arial Narrow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8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6" name="Google Shape;336;p8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37" name="Google Shape;337;p8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Font typeface="Arial Narrow"/>
              <a:buNone/>
              <a:defRPr sz="14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200"/>
              <a:buFont typeface="Arial Narrow"/>
              <a:buNone/>
              <a:defRPr sz="12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810"/>
              <a:buNone/>
              <a:defRPr sz="10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900"/>
              <a:buFont typeface="Arial Narrow"/>
              <a:buNone/>
              <a:defRPr sz="9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900"/>
              <a:buFont typeface="Arial Narrow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Font typeface="Arial Narrow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900"/>
              <a:buFont typeface="Arial Narrow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900"/>
              <a:buFont typeface="Arial Narrow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900"/>
              <a:buFont typeface="Arial Narrow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구역 머리글" type="secHead">
  <p:cSld name="SECTION_HEAD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6"/>
          <p:cNvSpPr txBox="1"/>
          <p:nvPr>
            <p:ph type="title"/>
          </p:nvPr>
        </p:nvSpPr>
        <p:spPr>
          <a:xfrm>
            <a:off x="722489" y="4406901"/>
            <a:ext cx="7772400" cy="646973"/>
          </a:xfrm>
          <a:prstGeom prst="rect">
            <a:avLst/>
          </a:prstGeom>
          <a:gradFill>
            <a:gsLst>
              <a:gs pos="0">
                <a:srgbClr val="000056"/>
              </a:gs>
              <a:gs pos="50000">
                <a:srgbClr val="000066"/>
              </a:gs>
              <a:gs pos="100000">
                <a:srgbClr val="000056"/>
              </a:gs>
            </a:gsLst>
            <a:lin ang="5400000" scaled="0"/>
          </a:gradFill>
          <a:ln>
            <a:noFill/>
          </a:ln>
        </p:spPr>
        <p:txBody>
          <a:bodyPr anchorCtr="0" anchor="t" bIns="46025" lIns="92075" spcFirstLastPara="1" rIns="92075" wrap="square" tIns="460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6"/>
          <p:cNvSpPr txBox="1"/>
          <p:nvPr>
            <p:ph idx="1" type="body"/>
          </p:nvPr>
        </p:nvSpPr>
        <p:spPr>
          <a:xfrm>
            <a:off x="722489" y="4099123"/>
            <a:ext cx="77724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SzPts val="2000"/>
              <a:buNone/>
              <a:defRPr sz="2000"/>
            </a:lvl1pPr>
            <a:lvl2pPr indent="-228600" lvl="1" marL="914400" algn="l">
              <a:spcBef>
                <a:spcPts val="18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spcBef>
                <a:spcPts val="160"/>
              </a:spcBef>
              <a:spcAft>
                <a:spcPts val="0"/>
              </a:spcAft>
              <a:buSzPts val="1280"/>
              <a:buNone/>
              <a:defRPr sz="1600"/>
            </a:lvl3pPr>
            <a:lvl4pPr indent="-228600" lvl="3" marL="1828800" algn="l">
              <a:spcBef>
                <a:spcPts val="140"/>
              </a:spcBef>
              <a:spcAft>
                <a:spcPts val="0"/>
              </a:spcAft>
              <a:buClr>
                <a:srgbClr val="99FFFF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140"/>
              </a:spcBef>
              <a:spcAft>
                <a:spcPts val="0"/>
              </a:spcAft>
              <a:buClr>
                <a:srgbClr val="99FFFF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140"/>
              </a:spcBef>
              <a:spcAft>
                <a:spcPts val="0"/>
              </a:spcAft>
              <a:buClr>
                <a:srgbClr val="99FFFF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140"/>
              </a:spcBef>
              <a:spcAft>
                <a:spcPts val="0"/>
              </a:spcAft>
              <a:buClr>
                <a:srgbClr val="99FFFF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140"/>
              </a:spcBef>
              <a:spcAft>
                <a:spcPts val="0"/>
              </a:spcAft>
              <a:buClr>
                <a:srgbClr val="99FFFF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140"/>
              </a:spcBef>
              <a:spcAft>
                <a:spcPts val="0"/>
              </a:spcAft>
              <a:buClr>
                <a:srgbClr val="99FFFF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51" name="Google Shape;51;p26"/>
          <p:cNvSpPr txBox="1"/>
          <p:nvPr>
            <p:ph idx="10" type="dt"/>
          </p:nvPr>
        </p:nvSpPr>
        <p:spPr>
          <a:xfrm>
            <a:off x="711200" y="6248400"/>
            <a:ext cx="189706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/>
        </p:txBody>
      </p:sp>
      <p:sp>
        <p:nvSpPr>
          <p:cNvPr id="52" name="Google Shape;52;p26"/>
          <p:cNvSpPr txBox="1"/>
          <p:nvPr>
            <p:ph idx="11" type="ftr"/>
          </p:nvPr>
        </p:nvSpPr>
        <p:spPr>
          <a:xfrm>
            <a:off x="314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/>
        </p:txBody>
      </p:sp>
      <p:sp>
        <p:nvSpPr>
          <p:cNvPr id="53" name="Google Shape;53;p26"/>
          <p:cNvSpPr txBox="1"/>
          <p:nvPr>
            <p:ph idx="12" type="sldNum"/>
          </p:nvPr>
        </p:nvSpPr>
        <p:spPr>
          <a:xfrm>
            <a:off x="6535738" y="6248400"/>
            <a:ext cx="18970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84"/>
          <p:cNvSpPr txBox="1"/>
          <p:nvPr>
            <p:ph type="title"/>
          </p:nvPr>
        </p:nvSpPr>
        <p:spPr>
          <a:xfrm>
            <a:off x="485775" y="441325"/>
            <a:ext cx="8267700" cy="9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84"/>
          <p:cNvSpPr txBox="1"/>
          <p:nvPr>
            <p:ph idx="1" type="body"/>
          </p:nvPr>
        </p:nvSpPr>
        <p:spPr>
          <a:xfrm rot="5400000">
            <a:off x="2957513" y="-1055687"/>
            <a:ext cx="3114675" cy="80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2pPr>
            <a:lvl3pPr indent="-321183" lvl="2" marL="1371600" algn="l">
              <a:spcBef>
                <a:spcPts val="800"/>
              </a:spcBef>
              <a:spcAft>
                <a:spcPts val="0"/>
              </a:spcAft>
              <a:buSzPts val="1458"/>
              <a:buChar char="▪"/>
              <a:defRPr/>
            </a:lvl3pPr>
            <a:lvl4pPr indent="-342900" lvl="3" marL="1828800" algn="l"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spcBef>
                <a:spcPts val="80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85"/>
          <p:cNvSpPr txBox="1"/>
          <p:nvPr>
            <p:ph type="title"/>
          </p:nvPr>
        </p:nvSpPr>
        <p:spPr>
          <a:xfrm rot="5400000">
            <a:off x="4726782" y="2388393"/>
            <a:ext cx="5915025" cy="2071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3" name="Google Shape;343;p85"/>
          <p:cNvSpPr txBox="1"/>
          <p:nvPr>
            <p:ph idx="1" type="body"/>
          </p:nvPr>
        </p:nvSpPr>
        <p:spPr>
          <a:xfrm rot="5400000">
            <a:off x="506413" y="392113"/>
            <a:ext cx="5915025" cy="606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2pPr>
            <a:lvl3pPr indent="-321183" lvl="2" marL="1371600" algn="l">
              <a:spcBef>
                <a:spcPts val="800"/>
              </a:spcBef>
              <a:spcAft>
                <a:spcPts val="0"/>
              </a:spcAft>
              <a:buSzPts val="1458"/>
              <a:buChar char="▪"/>
              <a:defRPr/>
            </a:lvl3pPr>
            <a:lvl4pPr indent="-342900" lvl="3" marL="1828800" algn="l"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spcBef>
                <a:spcPts val="80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hart" type="chart">
  <p:cSld name="CHART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86"/>
          <p:cNvSpPr txBox="1"/>
          <p:nvPr>
            <p:ph type="title"/>
          </p:nvPr>
        </p:nvSpPr>
        <p:spPr>
          <a:xfrm>
            <a:off x="506413" y="350838"/>
            <a:ext cx="8313737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6" name="Google Shape;346;p86"/>
          <p:cNvSpPr/>
          <p:nvPr>
            <p:ph idx="2" type="chart"/>
          </p:nvPr>
        </p:nvSpPr>
        <p:spPr>
          <a:xfrm>
            <a:off x="715963" y="1431925"/>
            <a:ext cx="8132762" cy="4886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 Narrow"/>
              <a:buChar char="•"/>
              <a:defRPr b="0" i="0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Arial Narrow"/>
              <a:buChar char="–"/>
              <a:defRPr b="0" i="0" sz="26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944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 Narrow"/>
              <a:buChar char="–"/>
              <a:defRPr b="0" i="0" sz="2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 Narrow"/>
              <a:buChar char="»"/>
              <a:defRPr b="0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 Narrow"/>
              <a:buChar char="»"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 Narrow"/>
              <a:buChar char="»"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 Narrow"/>
              <a:buChar char="»"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 Narrow"/>
              <a:buChar char="»"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 type="blank">
  <p:cSld name="BLANK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콘텐츠 2개" type="twoObj">
  <p:cSld name="TWO_OBJECT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/>
          <p:nvPr>
            <p:ph type="title"/>
          </p:nvPr>
        </p:nvSpPr>
        <p:spPr>
          <a:xfrm>
            <a:off x="0" y="422275"/>
            <a:ext cx="9075738" cy="701675"/>
          </a:xfrm>
          <a:prstGeom prst="rect">
            <a:avLst/>
          </a:prstGeom>
          <a:gradFill>
            <a:gsLst>
              <a:gs pos="0">
                <a:srgbClr val="000056"/>
              </a:gs>
              <a:gs pos="50000">
                <a:srgbClr val="000066"/>
              </a:gs>
              <a:gs pos="100000">
                <a:srgbClr val="000056"/>
              </a:gs>
            </a:gsLst>
            <a:lin ang="5400000" scaled="0"/>
          </a:gradFill>
          <a:ln>
            <a:noFill/>
          </a:ln>
        </p:spPr>
        <p:txBody>
          <a:bodyPr anchorCtr="0" anchor="ctr" bIns="46025" lIns="92075" spcFirstLastPara="1" rIns="92075" wrap="square" tIns="46025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" type="body"/>
          </p:nvPr>
        </p:nvSpPr>
        <p:spPr>
          <a:xfrm>
            <a:off x="270933" y="2662317"/>
            <a:ext cx="4150078" cy="221599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406400" lvl="0" marL="457200" algn="l">
              <a:spcBef>
                <a:spcPts val="28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algn="l">
              <a:spcBef>
                <a:spcPts val="240"/>
              </a:spcBef>
              <a:spcAft>
                <a:spcPts val="0"/>
              </a:spcAft>
              <a:buSzPts val="2400"/>
              <a:buChar char="−"/>
              <a:defRPr sz="2400"/>
            </a:lvl2pPr>
            <a:lvl3pPr indent="-330200" lvl="2" marL="1371600" algn="l">
              <a:spcBef>
                <a:spcPts val="200"/>
              </a:spcBef>
              <a:spcAft>
                <a:spcPts val="0"/>
              </a:spcAft>
              <a:buSzPts val="1600"/>
              <a:buChar char="●"/>
              <a:defRPr sz="2000"/>
            </a:lvl3pPr>
            <a:lvl4pPr indent="-342900" lvl="3" marL="1828800" algn="l">
              <a:spcBef>
                <a:spcPts val="180"/>
              </a:spcBef>
              <a:spcAft>
                <a:spcPts val="0"/>
              </a:spcAft>
              <a:buClr>
                <a:srgbClr val="99FFFF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180"/>
              </a:spcBef>
              <a:spcAft>
                <a:spcPts val="0"/>
              </a:spcAft>
              <a:buClr>
                <a:srgbClr val="99FFFF"/>
              </a:buClr>
              <a:buSzPts val="1800"/>
              <a:buFont typeface="Arial"/>
              <a:buChar char="»"/>
              <a:defRPr sz="18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7" name="Google Shape;57;p27"/>
          <p:cNvSpPr txBox="1"/>
          <p:nvPr>
            <p:ph idx="2" type="body"/>
          </p:nvPr>
        </p:nvSpPr>
        <p:spPr>
          <a:xfrm>
            <a:off x="4556479" y="2662317"/>
            <a:ext cx="4151489" cy="221599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406400" lvl="0" marL="457200" algn="l">
              <a:spcBef>
                <a:spcPts val="28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algn="l">
              <a:spcBef>
                <a:spcPts val="240"/>
              </a:spcBef>
              <a:spcAft>
                <a:spcPts val="0"/>
              </a:spcAft>
              <a:buSzPts val="2400"/>
              <a:buChar char="−"/>
              <a:defRPr sz="2400"/>
            </a:lvl2pPr>
            <a:lvl3pPr indent="-330200" lvl="2" marL="1371600" algn="l">
              <a:spcBef>
                <a:spcPts val="200"/>
              </a:spcBef>
              <a:spcAft>
                <a:spcPts val="0"/>
              </a:spcAft>
              <a:buSzPts val="1600"/>
              <a:buChar char="●"/>
              <a:defRPr sz="2000"/>
            </a:lvl3pPr>
            <a:lvl4pPr indent="-342900" lvl="3" marL="1828800" algn="l">
              <a:spcBef>
                <a:spcPts val="180"/>
              </a:spcBef>
              <a:spcAft>
                <a:spcPts val="0"/>
              </a:spcAft>
              <a:buClr>
                <a:srgbClr val="99FFFF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180"/>
              </a:spcBef>
              <a:spcAft>
                <a:spcPts val="0"/>
              </a:spcAft>
              <a:buClr>
                <a:srgbClr val="99FFFF"/>
              </a:buClr>
              <a:buSzPts val="1800"/>
              <a:buFont typeface="Arial"/>
              <a:buChar char="»"/>
              <a:defRPr sz="18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" name="Google Shape;58;p27"/>
          <p:cNvSpPr txBox="1"/>
          <p:nvPr>
            <p:ph idx="10" type="dt"/>
          </p:nvPr>
        </p:nvSpPr>
        <p:spPr>
          <a:xfrm>
            <a:off x="711200" y="6248400"/>
            <a:ext cx="189706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/>
        </p:txBody>
      </p:sp>
      <p:sp>
        <p:nvSpPr>
          <p:cNvPr id="59" name="Google Shape;59;p27"/>
          <p:cNvSpPr txBox="1"/>
          <p:nvPr>
            <p:ph idx="11" type="ftr"/>
          </p:nvPr>
        </p:nvSpPr>
        <p:spPr>
          <a:xfrm>
            <a:off x="314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/>
        </p:txBody>
      </p:sp>
      <p:sp>
        <p:nvSpPr>
          <p:cNvPr id="60" name="Google Shape;60;p27"/>
          <p:cNvSpPr txBox="1"/>
          <p:nvPr>
            <p:ph idx="12" type="sldNum"/>
          </p:nvPr>
        </p:nvSpPr>
        <p:spPr>
          <a:xfrm>
            <a:off x="6535738" y="6248400"/>
            <a:ext cx="18970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비교" type="twoTxTwoObj">
  <p:cSld name="TWO_OBJECTS_WITH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/>
          <p:nvPr>
            <p:ph type="title"/>
          </p:nvPr>
        </p:nvSpPr>
        <p:spPr>
          <a:xfrm>
            <a:off x="457200" y="494951"/>
            <a:ext cx="8229600" cy="702373"/>
          </a:xfrm>
          <a:prstGeom prst="rect">
            <a:avLst/>
          </a:prstGeom>
          <a:gradFill>
            <a:gsLst>
              <a:gs pos="0">
                <a:srgbClr val="000056"/>
              </a:gs>
              <a:gs pos="50000">
                <a:srgbClr val="000066"/>
              </a:gs>
              <a:gs pos="100000">
                <a:srgbClr val="000056"/>
              </a:gs>
            </a:gsLst>
            <a:lin ang="5400000" scaled="0"/>
          </a:gradFill>
          <a:ln>
            <a:noFill/>
          </a:ln>
        </p:spPr>
        <p:txBody>
          <a:bodyPr anchorCtr="0" anchor="ctr" bIns="46025" lIns="92075" spcFirstLastPara="1" rIns="92075" wrap="square" tIns="46025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8"/>
          <p:cNvSpPr txBox="1"/>
          <p:nvPr>
            <p:ph idx="1" type="body"/>
          </p:nvPr>
        </p:nvSpPr>
        <p:spPr>
          <a:xfrm>
            <a:off x="457200" y="1436211"/>
            <a:ext cx="4040012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8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60"/>
              </a:spcBef>
              <a:spcAft>
                <a:spcPts val="0"/>
              </a:spcAft>
              <a:buClr>
                <a:srgbClr val="99FFFF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160"/>
              </a:spcBef>
              <a:spcAft>
                <a:spcPts val="0"/>
              </a:spcAft>
              <a:buClr>
                <a:srgbClr val="99FFFF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160"/>
              </a:spcBef>
              <a:spcAft>
                <a:spcPts val="0"/>
              </a:spcAft>
              <a:buClr>
                <a:srgbClr val="99FFFF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160"/>
              </a:spcBef>
              <a:spcAft>
                <a:spcPts val="0"/>
              </a:spcAft>
              <a:buClr>
                <a:srgbClr val="99FFFF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160"/>
              </a:spcBef>
              <a:spcAft>
                <a:spcPts val="0"/>
              </a:spcAft>
              <a:buClr>
                <a:srgbClr val="99FFFF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160"/>
              </a:spcBef>
              <a:spcAft>
                <a:spcPts val="0"/>
              </a:spcAft>
              <a:buClr>
                <a:srgbClr val="99FFFF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4" name="Google Shape;64;p28"/>
          <p:cNvSpPr txBox="1"/>
          <p:nvPr>
            <p:ph idx="2" type="body"/>
          </p:nvPr>
        </p:nvSpPr>
        <p:spPr>
          <a:xfrm>
            <a:off x="457200" y="3188717"/>
            <a:ext cx="4040012" cy="1923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381000" lvl="0" marL="457200" algn="l">
              <a:spcBef>
                <a:spcPts val="24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spcBef>
                <a:spcPts val="200"/>
              </a:spcBef>
              <a:spcAft>
                <a:spcPts val="0"/>
              </a:spcAft>
              <a:buSzPts val="2000"/>
              <a:buChar char="−"/>
              <a:defRPr sz="2000"/>
            </a:lvl2pPr>
            <a:lvl3pPr indent="-320039" lvl="2" marL="1371600" algn="l">
              <a:spcBef>
                <a:spcPts val="180"/>
              </a:spcBef>
              <a:spcAft>
                <a:spcPts val="0"/>
              </a:spcAft>
              <a:buSzPts val="1440"/>
              <a:buChar char="●"/>
              <a:defRPr sz="1800"/>
            </a:lvl3pPr>
            <a:lvl4pPr indent="-330200" lvl="3" marL="1828800" algn="l">
              <a:spcBef>
                <a:spcPts val="160"/>
              </a:spcBef>
              <a:spcAft>
                <a:spcPts val="0"/>
              </a:spcAft>
              <a:buClr>
                <a:srgbClr val="99FFFF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160"/>
              </a:spcBef>
              <a:spcAft>
                <a:spcPts val="0"/>
              </a:spcAft>
              <a:buClr>
                <a:srgbClr val="99FFFF"/>
              </a:buClr>
              <a:buSzPts val="1600"/>
              <a:buFont typeface="Arial"/>
              <a:buChar char="»"/>
              <a:defRPr sz="1600"/>
            </a:lvl5pPr>
            <a:lvl6pPr indent="-228600" lvl="5" marL="2743200" algn="l">
              <a:spcBef>
                <a:spcPts val="160"/>
              </a:spcBef>
              <a:spcAft>
                <a:spcPts val="0"/>
              </a:spcAft>
              <a:buSzPts val="1400"/>
              <a:buNone/>
              <a:defRPr sz="1600"/>
            </a:lvl6pPr>
            <a:lvl7pPr indent="-228600" lvl="6" marL="3200400" algn="l">
              <a:spcBef>
                <a:spcPts val="160"/>
              </a:spcBef>
              <a:spcAft>
                <a:spcPts val="0"/>
              </a:spcAft>
              <a:buSzPts val="1400"/>
              <a:buNone/>
              <a:defRPr sz="1600"/>
            </a:lvl7pPr>
            <a:lvl8pPr indent="-228600" lvl="7" marL="3657600" algn="l">
              <a:spcBef>
                <a:spcPts val="160"/>
              </a:spcBef>
              <a:spcAft>
                <a:spcPts val="0"/>
              </a:spcAft>
              <a:buSzPts val="1400"/>
              <a:buNone/>
              <a:defRPr sz="1600"/>
            </a:lvl8pPr>
            <a:lvl9pPr indent="-228600" lvl="8" marL="4114800" algn="l">
              <a:spcBef>
                <a:spcPts val="16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65" name="Google Shape;65;p28"/>
          <p:cNvSpPr txBox="1"/>
          <p:nvPr>
            <p:ph idx="3" type="body"/>
          </p:nvPr>
        </p:nvSpPr>
        <p:spPr>
          <a:xfrm>
            <a:off x="4645378" y="1436211"/>
            <a:ext cx="4041422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8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60"/>
              </a:spcBef>
              <a:spcAft>
                <a:spcPts val="0"/>
              </a:spcAft>
              <a:buClr>
                <a:srgbClr val="99FFFF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160"/>
              </a:spcBef>
              <a:spcAft>
                <a:spcPts val="0"/>
              </a:spcAft>
              <a:buClr>
                <a:srgbClr val="99FFFF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160"/>
              </a:spcBef>
              <a:spcAft>
                <a:spcPts val="0"/>
              </a:spcAft>
              <a:buClr>
                <a:srgbClr val="99FFFF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160"/>
              </a:spcBef>
              <a:spcAft>
                <a:spcPts val="0"/>
              </a:spcAft>
              <a:buClr>
                <a:srgbClr val="99FFFF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160"/>
              </a:spcBef>
              <a:spcAft>
                <a:spcPts val="0"/>
              </a:spcAft>
              <a:buClr>
                <a:srgbClr val="99FFFF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160"/>
              </a:spcBef>
              <a:spcAft>
                <a:spcPts val="0"/>
              </a:spcAft>
              <a:buClr>
                <a:srgbClr val="99FFFF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6" name="Google Shape;66;p28"/>
          <p:cNvSpPr txBox="1"/>
          <p:nvPr>
            <p:ph idx="4" type="body"/>
          </p:nvPr>
        </p:nvSpPr>
        <p:spPr>
          <a:xfrm>
            <a:off x="4645378" y="3188717"/>
            <a:ext cx="4041422" cy="1923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381000" lvl="0" marL="457200" algn="l">
              <a:spcBef>
                <a:spcPts val="24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spcBef>
                <a:spcPts val="200"/>
              </a:spcBef>
              <a:spcAft>
                <a:spcPts val="0"/>
              </a:spcAft>
              <a:buSzPts val="2000"/>
              <a:buChar char="−"/>
              <a:defRPr sz="2000"/>
            </a:lvl2pPr>
            <a:lvl3pPr indent="-320039" lvl="2" marL="1371600" algn="l">
              <a:spcBef>
                <a:spcPts val="180"/>
              </a:spcBef>
              <a:spcAft>
                <a:spcPts val="0"/>
              </a:spcAft>
              <a:buSzPts val="1440"/>
              <a:buChar char="●"/>
              <a:defRPr sz="1800"/>
            </a:lvl3pPr>
            <a:lvl4pPr indent="-330200" lvl="3" marL="1828800" algn="l">
              <a:spcBef>
                <a:spcPts val="160"/>
              </a:spcBef>
              <a:spcAft>
                <a:spcPts val="0"/>
              </a:spcAft>
              <a:buClr>
                <a:srgbClr val="99FFFF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160"/>
              </a:spcBef>
              <a:spcAft>
                <a:spcPts val="0"/>
              </a:spcAft>
              <a:buClr>
                <a:srgbClr val="99FFFF"/>
              </a:buClr>
              <a:buSzPts val="1600"/>
              <a:buFont typeface="Arial"/>
              <a:buChar char="»"/>
              <a:defRPr sz="1600"/>
            </a:lvl5pPr>
            <a:lvl6pPr indent="-228600" lvl="5" marL="2743200" algn="l">
              <a:spcBef>
                <a:spcPts val="160"/>
              </a:spcBef>
              <a:spcAft>
                <a:spcPts val="0"/>
              </a:spcAft>
              <a:buSzPts val="1400"/>
              <a:buNone/>
              <a:defRPr sz="1600"/>
            </a:lvl6pPr>
            <a:lvl7pPr indent="-228600" lvl="6" marL="3200400" algn="l">
              <a:spcBef>
                <a:spcPts val="160"/>
              </a:spcBef>
              <a:spcAft>
                <a:spcPts val="0"/>
              </a:spcAft>
              <a:buSzPts val="1400"/>
              <a:buNone/>
              <a:defRPr sz="1600"/>
            </a:lvl7pPr>
            <a:lvl8pPr indent="-228600" lvl="7" marL="3657600" algn="l">
              <a:spcBef>
                <a:spcPts val="160"/>
              </a:spcBef>
              <a:spcAft>
                <a:spcPts val="0"/>
              </a:spcAft>
              <a:buSzPts val="1400"/>
              <a:buNone/>
              <a:defRPr sz="1600"/>
            </a:lvl8pPr>
            <a:lvl9pPr indent="-228600" lvl="8" marL="4114800" algn="l">
              <a:spcBef>
                <a:spcPts val="16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67" name="Google Shape;67;p28"/>
          <p:cNvSpPr txBox="1"/>
          <p:nvPr>
            <p:ph idx="10" type="dt"/>
          </p:nvPr>
        </p:nvSpPr>
        <p:spPr>
          <a:xfrm>
            <a:off x="711200" y="6248400"/>
            <a:ext cx="189706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/>
        </p:txBody>
      </p:sp>
      <p:sp>
        <p:nvSpPr>
          <p:cNvPr id="68" name="Google Shape;68;p28"/>
          <p:cNvSpPr txBox="1"/>
          <p:nvPr>
            <p:ph idx="11" type="ftr"/>
          </p:nvPr>
        </p:nvSpPr>
        <p:spPr>
          <a:xfrm>
            <a:off x="314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/>
        </p:txBody>
      </p:sp>
      <p:sp>
        <p:nvSpPr>
          <p:cNvPr id="69" name="Google Shape;69;p28"/>
          <p:cNvSpPr txBox="1"/>
          <p:nvPr>
            <p:ph idx="12" type="sldNum"/>
          </p:nvPr>
        </p:nvSpPr>
        <p:spPr>
          <a:xfrm>
            <a:off x="6535738" y="6248400"/>
            <a:ext cx="18970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만">
  <p:cSld name="제목만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9"/>
          <p:cNvSpPr txBox="1"/>
          <p:nvPr>
            <p:ph type="title"/>
          </p:nvPr>
        </p:nvSpPr>
        <p:spPr>
          <a:xfrm>
            <a:off x="0" y="422275"/>
            <a:ext cx="9075738" cy="701675"/>
          </a:xfrm>
          <a:prstGeom prst="rect">
            <a:avLst/>
          </a:prstGeom>
          <a:gradFill>
            <a:gsLst>
              <a:gs pos="0">
                <a:srgbClr val="000056"/>
              </a:gs>
              <a:gs pos="50000">
                <a:srgbClr val="000066"/>
              </a:gs>
              <a:gs pos="100000">
                <a:srgbClr val="000056"/>
              </a:gs>
            </a:gsLst>
            <a:lin ang="5400000" scaled="0"/>
          </a:gradFill>
          <a:ln>
            <a:noFill/>
          </a:ln>
        </p:spPr>
        <p:txBody>
          <a:bodyPr anchorCtr="0" anchor="ctr" bIns="46025" lIns="92075" spcFirstLastPara="1" rIns="92075" wrap="square" tIns="46025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9"/>
          <p:cNvSpPr txBox="1"/>
          <p:nvPr>
            <p:ph idx="1" type="body"/>
          </p:nvPr>
        </p:nvSpPr>
        <p:spPr>
          <a:xfrm>
            <a:off x="457200" y="1600200"/>
            <a:ext cx="8250238" cy="3654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342900" lvl="0" marL="457200" algn="l">
              <a:spcBef>
                <a:spcPts val="18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80"/>
              </a:spcBef>
              <a:spcAft>
                <a:spcPts val="0"/>
              </a:spcAft>
              <a:buSzPts val="1800"/>
              <a:buChar char="−"/>
              <a:defRPr/>
            </a:lvl2pPr>
            <a:lvl3pPr indent="-320039" lvl="2" marL="1371600" algn="l">
              <a:spcBef>
                <a:spcPts val="180"/>
              </a:spcBef>
              <a:spcAft>
                <a:spcPts val="0"/>
              </a:spcAft>
              <a:buSzPts val="1440"/>
              <a:buChar char="●"/>
              <a:defRPr/>
            </a:lvl3pPr>
            <a:lvl4pPr indent="-342900" lvl="3" marL="1828800" algn="l">
              <a:spcBef>
                <a:spcPts val="180"/>
              </a:spcBef>
              <a:spcAft>
                <a:spcPts val="0"/>
              </a:spcAft>
              <a:buClr>
                <a:srgbClr val="99FFFF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180"/>
              </a:spcBef>
              <a:spcAft>
                <a:spcPts val="0"/>
              </a:spcAft>
              <a:buClr>
                <a:srgbClr val="99FFFF"/>
              </a:buClr>
              <a:buSzPts val="1800"/>
              <a:buChar char="»"/>
              <a:defRPr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9"/>
          <p:cNvSpPr txBox="1"/>
          <p:nvPr>
            <p:ph idx="10" type="dt"/>
          </p:nvPr>
        </p:nvSpPr>
        <p:spPr>
          <a:xfrm>
            <a:off x="711200" y="6248400"/>
            <a:ext cx="189706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/>
        </p:txBody>
      </p:sp>
      <p:sp>
        <p:nvSpPr>
          <p:cNvPr id="74" name="Google Shape;74;p29"/>
          <p:cNvSpPr txBox="1"/>
          <p:nvPr>
            <p:ph idx="11" type="ftr"/>
          </p:nvPr>
        </p:nvSpPr>
        <p:spPr>
          <a:xfrm>
            <a:off x="314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/>
        </p:txBody>
      </p:sp>
      <p:sp>
        <p:nvSpPr>
          <p:cNvPr id="75" name="Google Shape;75;p29"/>
          <p:cNvSpPr txBox="1"/>
          <p:nvPr>
            <p:ph idx="12" type="sldNum"/>
          </p:nvPr>
        </p:nvSpPr>
        <p:spPr>
          <a:xfrm>
            <a:off x="6535738" y="6248400"/>
            <a:ext cx="18970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4.png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18" Type="http://schemas.openxmlformats.org/officeDocument/2006/relationships/theme" Target="../theme/theme6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5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001D"/>
            </a:gs>
            <a:gs pos="100000">
              <a:srgbClr val="00003E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0" y="422275"/>
            <a:ext cx="9075738" cy="701675"/>
          </a:xfrm>
          <a:prstGeom prst="rect">
            <a:avLst/>
          </a:prstGeom>
          <a:gradFill>
            <a:gsLst>
              <a:gs pos="0">
                <a:srgbClr val="000056"/>
              </a:gs>
              <a:gs pos="50000">
                <a:srgbClr val="000066"/>
              </a:gs>
              <a:gs pos="100000">
                <a:srgbClr val="000056"/>
              </a:gs>
            </a:gsLst>
            <a:lin ang="5400000" scaled="0"/>
          </a:gradFill>
          <a:ln>
            <a:noFill/>
          </a:ln>
        </p:spPr>
        <p:txBody>
          <a:bodyPr anchorCtr="0" anchor="ctr" bIns="46025" lIns="92075" spcFirstLastPara="1" rIns="92075" wrap="square" tIns="46025">
            <a:sp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457200" y="2286000"/>
            <a:ext cx="8250238" cy="2968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45720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EF9100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EF9100"/>
              </a:buClr>
              <a:buSzPts val="3600"/>
              <a:buFont typeface="Noto Sans Symbols"/>
              <a:buChar char="−"/>
              <a:defRPr b="0" i="0" sz="3600" u="none" cap="none" strike="noStrike">
                <a:solidFill>
                  <a:srgbClr val="99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148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EF9100"/>
              </a:buClr>
              <a:buSzPts val="2880"/>
              <a:buFont typeface="Noto Sans Symbols"/>
              <a:buChar char="●"/>
              <a:defRPr b="0" i="0" sz="3600" u="none" cap="none" strike="noStrike">
                <a:solidFill>
                  <a:srgbClr val="99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99FFFF"/>
              </a:buClr>
              <a:buSzPts val="3600"/>
              <a:buFont typeface="Arial"/>
              <a:buChar char="–"/>
              <a:defRPr b="0" i="0" sz="3600" u="none" cap="none" strike="noStrike">
                <a:solidFill>
                  <a:srgbClr val="99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99FFFF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rgbClr val="99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9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9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9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9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의과대학-white" id="12" name="Google Shape;12;p20"/>
          <p:cNvPicPr preferRelativeResize="0"/>
          <p:nvPr/>
        </p:nvPicPr>
        <p:blipFill rotWithShape="1">
          <a:blip r:embed="rId1">
            <a:alphaModFix/>
          </a:blip>
          <a:srcRect b="27203" l="11678" r="0" t="0"/>
          <a:stretch/>
        </p:blipFill>
        <p:spPr>
          <a:xfrm>
            <a:off x="5656263" y="6400800"/>
            <a:ext cx="2400300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심혈관-white" id="13" name="Google Shape;13;p20"/>
          <p:cNvPicPr preferRelativeResize="0"/>
          <p:nvPr/>
        </p:nvPicPr>
        <p:blipFill rotWithShape="1">
          <a:blip r:embed="rId2">
            <a:alphaModFix/>
          </a:blip>
          <a:srcRect b="16341" l="24736" r="8134" t="0"/>
          <a:stretch/>
        </p:blipFill>
        <p:spPr>
          <a:xfrm>
            <a:off x="989013" y="6451600"/>
            <a:ext cx="2295525" cy="339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의과대학-white" id="14" name="Google Shape;14;p20"/>
          <p:cNvPicPr preferRelativeResize="0"/>
          <p:nvPr/>
        </p:nvPicPr>
        <p:blipFill rotWithShape="1">
          <a:blip r:embed="rId3">
            <a:alphaModFix/>
          </a:blip>
          <a:srcRect b="0" l="1698" r="88322" t="0"/>
          <a:stretch/>
        </p:blipFill>
        <p:spPr>
          <a:xfrm>
            <a:off x="4362450" y="6408738"/>
            <a:ext cx="344488" cy="5349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15;p20"/>
          <p:cNvCxnSpPr/>
          <p:nvPr/>
        </p:nvCxnSpPr>
        <p:spPr>
          <a:xfrm>
            <a:off x="0" y="6477000"/>
            <a:ext cx="9144000" cy="0"/>
          </a:xfrm>
          <a:prstGeom prst="straightConnector1">
            <a:avLst/>
          </a:prstGeom>
          <a:noFill/>
          <a:ln cap="flat" cmpd="sng" w="222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58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Google Shape;108;p3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6550" lvl="2" marL="1371600" marR="0" rtl="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»"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1150" lvl="5" marL="2743200" marR="0" rtl="0" algn="l">
              <a:spcBef>
                <a:spcPts val="26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»"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1150" lvl="6" marL="3200400" marR="0" rtl="0" algn="l">
              <a:spcBef>
                <a:spcPts val="26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»"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1150" lvl="7" marL="3657600" marR="0" rtl="0" algn="l">
              <a:spcBef>
                <a:spcPts val="26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»"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1150" lvl="8" marL="4114800" marR="0" rtl="0" algn="l">
              <a:spcBef>
                <a:spcPts val="26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»"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3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/>
        </p:txBody>
      </p:sp>
      <p:sp>
        <p:nvSpPr>
          <p:cNvPr id="110" name="Google Shape;110;p3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/>
        </p:txBody>
      </p:sp>
      <p:sp>
        <p:nvSpPr>
          <p:cNvPr id="111" name="Google Shape;111;p35"/>
          <p:cNvSpPr txBox="1"/>
          <p:nvPr/>
        </p:nvSpPr>
        <p:spPr>
          <a:xfrm>
            <a:off x="5584825" y="6613525"/>
            <a:ext cx="3586163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Confidential for AstraZeneca Discussion Purposes Only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58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9" name="Google Shape;189;p4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6550" lvl="2" marL="1371600" marR="0" rtl="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»"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1150" lvl="5" marL="2743200" marR="0" rtl="0" algn="l">
              <a:spcBef>
                <a:spcPts val="26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»"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1150" lvl="6" marL="3200400" marR="0" rtl="0" algn="l">
              <a:spcBef>
                <a:spcPts val="26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»"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1150" lvl="7" marL="3657600" marR="0" rtl="0" algn="l">
              <a:spcBef>
                <a:spcPts val="26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»"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1150" lvl="8" marL="4114800" marR="0" rtl="0" algn="l">
              <a:spcBef>
                <a:spcPts val="26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»"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0" name="Google Shape;190;p4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/>
        </p:txBody>
      </p:sp>
      <p:sp>
        <p:nvSpPr>
          <p:cNvPr id="191" name="Google Shape;191;p4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/>
        </p:txBody>
      </p:sp>
      <p:sp>
        <p:nvSpPr>
          <p:cNvPr id="192" name="Google Shape;192;p49"/>
          <p:cNvSpPr txBox="1"/>
          <p:nvPr/>
        </p:nvSpPr>
        <p:spPr>
          <a:xfrm>
            <a:off x="5584825" y="6613525"/>
            <a:ext cx="3586163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Confidential for AstraZeneca Discussion Purposes Only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58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63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0" name="Google Shape;270;p63"/>
          <p:cNvSpPr txBox="1"/>
          <p:nvPr>
            <p:ph idx="1" type="body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D943D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D943D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D943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D943D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FD943D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1150" lvl="5" marL="2743200" marR="0" rtl="0" algn="l">
              <a:spcBef>
                <a:spcPts val="26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»"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1150" lvl="6" marL="3200400" marR="0" rtl="0" algn="l">
              <a:spcBef>
                <a:spcPts val="26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»"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1150" lvl="7" marL="3657600" marR="0" rtl="0" algn="l">
              <a:spcBef>
                <a:spcPts val="26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»"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1150" lvl="8" marL="4114800" marR="0" rtl="0" algn="l">
              <a:spcBef>
                <a:spcPts val="26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»"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70D17"/>
            </a:gs>
            <a:gs pos="100000">
              <a:srgbClr val="002B82"/>
            </a:gs>
          </a:gsLst>
          <a:lin ang="5400000" scaled="0"/>
        </a:gra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74"/>
          <p:cNvSpPr txBox="1"/>
          <p:nvPr>
            <p:ph idx="1" type="body"/>
          </p:nvPr>
        </p:nvSpPr>
        <p:spPr>
          <a:xfrm>
            <a:off x="495300" y="1406525"/>
            <a:ext cx="8039100" cy="3114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 Narrow"/>
              <a:buChar char="•"/>
              <a:defRPr b="0" i="0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93700" lvl="1" marL="914400" marR="0" rtl="0" algn="l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Arial Narrow"/>
              <a:buChar char="–"/>
              <a:defRPr b="0" i="0" sz="26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352044" lvl="2" marL="1371600" marR="0" rtl="0" algn="l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944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368300" lvl="3" marL="1828800" marR="0" rtl="0" algn="l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 Narrow"/>
              <a:buChar char="–"/>
              <a:defRPr b="0" i="0" sz="2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355600" lvl="4" marL="2286000" marR="0" rtl="0" algn="l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 Narrow"/>
              <a:buChar char="»"/>
              <a:defRPr b="0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 Narrow"/>
              <a:buChar char="»"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 Narrow"/>
              <a:buChar char="»"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 Narrow"/>
              <a:buChar char="»"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 Narrow"/>
              <a:buChar char="»"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306" name="Google Shape;306;p74"/>
          <p:cNvSpPr txBox="1"/>
          <p:nvPr>
            <p:ph type="title"/>
          </p:nvPr>
        </p:nvSpPr>
        <p:spPr>
          <a:xfrm>
            <a:off x="485775" y="441325"/>
            <a:ext cx="8267700" cy="9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"/>
          <p:cNvSpPr txBox="1"/>
          <p:nvPr>
            <p:ph type="ctrTitle"/>
          </p:nvPr>
        </p:nvSpPr>
        <p:spPr>
          <a:xfrm>
            <a:off x="404842" y="843695"/>
            <a:ext cx="8429684" cy="2031968"/>
          </a:xfrm>
          <a:prstGeom prst="rect">
            <a:avLst/>
          </a:prstGeom>
          <a:gradFill>
            <a:gsLst>
              <a:gs pos="0">
                <a:srgbClr val="000056"/>
              </a:gs>
              <a:gs pos="50000">
                <a:srgbClr val="000066"/>
              </a:gs>
              <a:gs pos="100000">
                <a:srgbClr val="000056"/>
              </a:gs>
            </a:gsLst>
            <a:lin ang="5400000" scaled="0"/>
          </a:gradFill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6025" lIns="92075" spcFirstLastPara="1" rIns="92075" wrap="square" tIns="460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Less than 1-month dual anti-platelet therapy followed by ticagrelor monotherapy after coronary drug-eluting stent implantation for acute coronary syndrome: A randomized T-PASS trial</a:t>
            </a:r>
            <a:endParaRPr sz="2800">
              <a:solidFill>
                <a:srgbClr val="FFFF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descr="그래픽, 그래픽 디자인, 디자인, 폰트이(가) 표시된 사진&#10;&#10;자동 생성된 설명" id="353" name="Google Shape;35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8424" y="60447"/>
            <a:ext cx="639480" cy="626316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1"/>
          <p:cNvSpPr txBox="1"/>
          <p:nvPr>
            <p:ph idx="1" type="subTitle"/>
          </p:nvPr>
        </p:nvSpPr>
        <p:spPr>
          <a:xfrm>
            <a:off x="478160" y="4018060"/>
            <a:ext cx="8356366" cy="815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2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Myeong-Ki Hong, MD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t/>
            </a:r>
            <a:endParaRPr b="1" sz="7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on behalf of the T-PASS trial investigators</a:t>
            </a:r>
            <a:endParaRPr/>
          </a:p>
        </p:txBody>
      </p:sp>
      <p:sp>
        <p:nvSpPr>
          <p:cNvPr id="355" name="Google Shape;355;p1"/>
          <p:cNvSpPr/>
          <p:nvPr/>
        </p:nvSpPr>
        <p:spPr>
          <a:xfrm>
            <a:off x="971600" y="5379500"/>
            <a:ext cx="7722641" cy="7209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Professor, Yonsei University College of Medicine, </a:t>
            </a:r>
            <a:endParaRPr/>
          </a:p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Severance Hospital, Seoul, Korea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0"/>
          <p:cNvSpPr txBox="1"/>
          <p:nvPr>
            <p:ph type="title"/>
          </p:nvPr>
        </p:nvSpPr>
        <p:spPr>
          <a:xfrm>
            <a:off x="214282" y="242696"/>
            <a:ext cx="8715436" cy="646973"/>
          </a:xfrm>
          <a:prstGeom prst="rect">
            <a:avLst/>
          </a:prstGeom>
          <a:gradFill>
            <a:gsLst>
              <a:gs pos="0">
                <a:srgbClr val="000056"/>
              </a:gs>
              <a:gs pos="50000">
                <a:srgbClr val="000066"/>
              </a:gs>
              <a:gs pos="100000">
                <a:srgbClr val="000056"/>
              </a:gs>
            </a:gsLst>
            <a:lin ang="5400000" scaled="0"/>
          </a:gradFill>
          <a:ln>
            <a:noFill/>
          </a:ln>
        </p:spPr>
        <p:txBody>
          <a:bodyPr anchorCtr="0" anchor="ctr" bIns="46025" lIns="92075" spcFirstLastPara="1" rIns="92075" wrap="square" tIns="46025">
            <a:spAutoFit/>
          </a:bodyPr>
          <a:lstStyle/>
          <a:p>
            <a:pPr indent="-1588" lvl="0" marL="158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Baseline Characteristics </a:t>
            </a:r>
            <a:r>
              <a:rPr lang="en-US" sz="3600"/>
              <a:t>(1)</a:t>
            </a:r>
            <a:endParaRPr sz="4000">
              <a:solidFill>
                <a:srgbClr val="FF0000"/>
              </a:solidFill>
            </a:endParaRPr>
          </a:p>
        </p:txBody>
      </p:sp>
      <p:graphicFrame>
        <p:nvGraphicFramePr>
          <p:cNvPr id="464" name="Google Shape;464;p10"/>
          <p:cNvGraphicFramePr/>
          <p:nvPr/>
        </p:nvGraphicFramePr>
        <p:xfrm>
          <a:off x="214282" y="119675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{2E52F7CD-FF14-46BD-AD3A-73E544F31E64}</a:tableStyleId>
              </a:tblPr>
              <a:tblGrid>
                <a:gridCol w="4069675"/>
                <a:gridCol w="2553150"/>
                <a:gridCol w="2199375"/>
              </a:tblGrid>
              <a:tr h="11160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*Characteristics</a:t>
                      </a:r>
                      <a:endParaRPr b="1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200" marL="810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Ticagrelor Monotherapy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after </a:t>
                      </a:r>
                      <a:r>
                        <a:rPr b="1" lang="en-US" sz="1700" u="none" cap="none" strike="noStrike">
                          <a:solidFill>
                            <a:srgbClr val="F2F2F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&lt;1-m DAPT</a:t>
                      </a:r>
                      <a:endParaRPr b="1" sz="1700" u="none" cap="none" strike="noStrike">
                        <a:solidFill>
                          <a:srgbClr val="F2F2F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(N=1426)</a:t>
                      </a:r>
                      <a:endParaRPr b="1" sz="17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200" marL="102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Ticagrelor-based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 u="none" cap="none" strike="noStrike">
                          <a:solidFill>
                            <a:srgbClr val="F2F2F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12-m DAPT</a:t>
                      </a:r>
                      <a:endParaRPr b="1" sz="1700" u="none" cap="none" strike="noStrike">
                        <a:solidFill>
                          <a:srgbClr val="F2F2F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(N=1424)</a:t>
                      </a:r>
                      <a:endParaRPr b="1" sz="1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200" marL="102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22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Age, yrs</a:t>
                      </a:r>
                      <a:endParaRPr b="0" sz="1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200" marL="1350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7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61 ± 10</a:t>
                      </a:r>
                      <a:endParaRPr b="0" sz="17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200" marL="102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61 </a:t>
                      </a:r>
                      <a:r>
                        <a:rPr b="0" lang="en-US" sz="17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± </a:t>
                      </a:r>
                      <a:r>
                        <a:rPr b="0" lang="en-US" sz="1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b="0" sz="1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200" marL="102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22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Men</a:t>
                      </a:r>
                      <a:endParaRPr b="0" sz="1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200" marL="1350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7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1193 (84%)</a:t>
                      </a:r>
                      <a:endParaRPr b="0" sz="17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200" marL="102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1181 (83%)</a:t>
                      </a:r>
                      <a:endParaRPr b="0" sz="1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200" marL="102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22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Body mass index, kg/m</a:t>
                      </a:r>
                      <a:r>
                        <a:rPr b="0" baseline="30000" lang="en-US" sz="1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b="0" sz="1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200" marL="1350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7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25.1 ± 3.6</a:t>
                      </a:r>
                      <a:endParaRPr b="0" sz="17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200" marL="102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25.0 </a:t>
                      </a:r>
                      <a:r>
                        <a:rPr b="0" lang="en-US" sz="17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± </a:t>
                      </a:r>
                      <a:r>
                        <a:rPr b="0" lang="en-US" sz="1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3.5</a:t>
                      </a:r>
                      <a:endParaRPr b="0" sz="1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200" marL="102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22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Hypertension</a:t>
                      </a:r>
                      <a:endParaRPr b="0" sz="1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200" marL="1350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7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669 (47%)</a:t>
                      </a:r>
                      <a:endParaRPr b="0" sz="17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200" marL="102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679 (48%)</a:t>
                      </a:r>
                      <a:endParaRPr b="0" sz="1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200" marL="102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22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Diabetes mellitus</a:t>
                      </a:r>
                      <a:endParaRPr b="0" sz="1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200" marL="1350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7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422 (30%)</a:t>
                      </a:r>
                      <a:endParaRPr b="0" sz="17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200" marL="102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408 (29%)</a:t>
                      </a:r>
                      <a:endParaRPr b="0" sz="1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200" marL="102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22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Diabetes treated by insulin</a:t>
                      </a:r>
                      <a:endParaRPr b="0" sz="1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200" marL="1350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7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 (3%)</a:t>
                      </a:r>
                      <a:endParaRPr b="0" sz="17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200" marL="102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32 (2%)</a:t>
                      </a:r>
                      <a:endParaRPr b="0" sz="1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200" marL="102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22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Chronic kidney disease</a:t>
                      </a:r>
                      <a:endParaRPr b="0" sz="1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200" marL="1350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7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292 (19%)</a:t>
                      </a:r>
                      <a:endParaRPr b="0" sz="17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200" marL="102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328 (22%)</a:t>
                      </a:r>
                      <a:endParaRPr b="0" sz="1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200" marL="102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22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Current smoker</a:t>
                      </a:r>
                      <a:endParaRPr b="0" sz="1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200" marL="1350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7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557 (39%)</a:t>
                      </a:r>
                      <a:endParaRPr b="0" sz="17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200" marL="102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537 (38%)</a:t>
                      </a:r>
                      <a:endParaRPr b="0" sz="1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200" marL="102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22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Prior myocardial infarction</a:t>
                      </a:r>
                      <a:endParaRPr b="0" sz="1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200" marL="1350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7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27 (2%)</a:t>
                      </a:r>
                      <a:endParaRPr b="0" sz="17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200" marL="102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25 (2%)</a:t>
                      </a:r>
                      <a:endParaRPr b="0" sz="1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200" marL="102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22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Prior percutaneous coronary intervention</a:t>
                      </a:r>
                      <a:endParaRPr b="0" sz="1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200" marL="1350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7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92 (7%)</a:t>
                      </a:r>
                      <a:endParaRPr b="0" sz="17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200" marL="102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92 (7%)</a:t>
                      </a:r>
                      <a:endParaRPr b="0" sz="1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200" marL="102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22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Prior coronary bypass graft</a:t>
                      </a:r>
                      <a:endParaRPr b="0" sz="1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200" marL="1350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7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(&lt;1%)</a:t>
                      </a:r>
                      <a:endParaRPr b="0" sz="17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200" marL="102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 (&lt;1%)</a:t>
                      </a:r>
                      <a:endParaRPr b="0" sz="1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200" marL="102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22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Prior stroke</a:t>
                      </a:r>
                      <a:endParaRPr b="0" sz="1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200" marL="1350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7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 (3%)</a:t>
                      </a:r>
                      <a:endParaRPr b="0" sz="17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200" marL="102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49 (3%)</a:t>
                      </a:r>
                      <a:endParaRPr b="0" sz="1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200" marL="102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65" name="Google Shape;465;p10"/>
          <p:cNvSpPr/>
          <p:nvPr/>
        </p:nvSpPr>
        <p:spPr>
          <a:xfrm>
            <a:off x="4033306" y="6519445"/>
            <a:ext cx="5110694" cy="338555"/>
          </a:xfrm>
          <a:prstGeom prst="rect">
            <a:avLst/>
          </a:prstGeom>
          <a:gradFill>
            <a:gsLst>
              <a:gs pos="0">
                <a:srgbClr val="00001D"/>
              </a:gs>
              <a:gs pos="100000">
                <a:srgbClr val="00003E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*Baseline characteristics were equal between the two groups. 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1"/>
          <p:cNvSpPr txBox="1"/>
          <p:nvPr>
            <p:ph type="title"/>
          </p:nvPr>
        </p:nvSpPr>
        <p:spPr>
          <a:xfrm>
            <a:off x="214282" y="205248"/>
            <a:ext cx="8715436" cy="646973"/>
          </a:xfrm>
          <a:prstGeom prst="rect">
            <a:avLst/>
          </a:prstGeom>
          <a:gradFill>
            <a:gsLst>
              <a:gs pos="0">
                <a:srgbClr val="000056"/>
              </a:gs>
              <a:gs pos="50000">
                <a:srgbClr val="000066"/>
              </a:gs>
              <a:gs pos="100000">
                <a:srgbClr val="000056"/>
              </a:gs>
            </a:gsLst>
            <a:lin ang="5400000" scaled="0"/>
          </a:gradFill>
          <a:ln>
            <a:noFill/>
          </a:ln>
        </p:spPr>
        <p:txBody>
          <a:bodyPr anchorCtr="0" anchor="ctr" bIns="46025" lIns="92075" spcFirstLastPara="1" rIns="92075" wrap="square" tIns="46025">
            <a:spAutoFit/>
          </a:bodyPr>
          <a:lstStyle/>
          <a:p>
            <a:pPr indent="-1588" lvl="0" marL="158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Baseline Characteristics </a:t>
            </a:r>
            <a:r>
              <a:rPr lang="en-US" sz="3600"/>
              <a:t>(2)</a:t>
            </a:r>
            <a:endParaRPr sz="4000">
              <a:solidFill>
                <a:srgbClr val="FF0000"/>
              </a:solidFill>
            </a:endParaRPr>
          </a:p>
        </p:txBody>
      </p:sp>
      <p:graphicFrame>
        <p:nvGraphicFramePr>
          <p:cNvPr id="472" name="Google Shape;472;p11"/>
          <p:cNvGraphicFramePr/>
          <p:nvPr/>
        </p:nvGraphicFramePr>
        <p:xfrm>
          <a:off x="214282" y="109883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{2E52F7CD-FF14-46BD-AD3A-73E544F31E64}</a:tableStyleId>
              </a:tblPr>
              <a:tblGrid>
                <a:gridCol w="4069675"/>
                <a:gridCol w="2553150"/>
                <a:gridCol w="2199375"/>
              </a:tblGrid>
              <a:tr h="11160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*Characteristics</a:t>
                      </a:r>
                      <a:endParaRPr b="1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200" marL="810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Ticagrelor Monotherapy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after </a:t>
                      </a:r>
                      <a:r>
                        <a:rPr b="1" lang="en-US" sz="1700" u="none" cap="none" strike="noStrike">
                          <a:solidFill>
                            <a:srgbClr val="F2F2F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&lt;1-m DAPT</a:t>
                      </a:r>
                      <a:endParaRPr b="1" sz="1700" u="none" cap="none" strike="noStrike">
                        <a:solidFill>
                          <a:srgbClr val="F2F2F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(N=1426)</a:t>
                      </a:r>
                      <a:endParaRPr b="1" sz="17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200" marL="102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Ticagrelor-based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 u="none" cap="none" strike="noStrike">
                          <a:solidFill>
                            <a:srgbClr val="F2F2F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12-m DAPT</a:t>
                      </a:r>
                      <a:endParaRPr b="1" sz="1700" u="none" cap="none" strike="noStrike">
                        <a:solidFill>
                          <a:srgbClr val="F2F2F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(N=1424)</a:t>
                      </a:r>
                      <a:endParaRPr b="1" sz="1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200" marL="102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22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Admission via emergency room</a:t>
                      </a:r>
                      <a:endParaRPr b="1" sz="1800" u="none" cap="none" strike="noStrike">
                        <a:solidFill>
                          <a:srgbClr val="FFFF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575" marL="252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1056 (74%)</a:t>
                      </a:r>
                      <a:endParaRPr b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575" marL="13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1050 (74%)</a:t>
                      </a:r>
                      <a:endParaRPr b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575" marL="13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22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Clinical presentation</a:t>
                      </a:r>
                      <a:endParaRPr b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575" marL="252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575" marL="13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575" marL="13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22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    Unstable angina</a:t>
                      </a:r>
                      <a:endParaRPr b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575" marL="252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347 (24%)</a:t>
                      </a:r>
                      <a:endParaRPr b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575" marL="13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361 (25%)</a:t>
                      </a:r>
                      <a:endParaRPr b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575" marL="13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22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    Non-ST-elevation MI</a:t>
                      </a:r>
                      <a:endParaRPr b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575" marL="252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507 (36%)</a:t>
                      </a:r>
                      <a:endParaRPr b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575" marL="13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485 (34%)</a:t>
                      </a:r>
                      <a:endParaRPr b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575" marL="13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22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    </a:t>
                      </a:r>
                      <a:r>
                        <a:rPr b="1" lang="en-US" sz="1800" u="none" cap="none" strike="noStrike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ST-elevation MI</a:t>
                      </a:r>
                      <a:endParaRPr b="1" sz="1800" u="none" cap="none" strike="noStrike">
                        <a:solidFill>
                          <a:srgbClr val="FFFF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575" marL="252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572 (40%)</a:t>
                      </a:r>
                      <a:endParaRPr b="1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575" marL="13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578 (41%)</a:t>
                      </a:r>
                      <a:endParaRPr b="1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575" marL="13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22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Transfemoral approach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575" marL="252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467 (33%)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575" marL="13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470 (33%)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575" marL="13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22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Bifurcation lesion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575" marL="252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219 (15%)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575" marL="13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215 (15%)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575" marL="13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22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2- or 3-vessel diseases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575" marL="252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749 (53%)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575" marL="13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738 (52%)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575" marL="13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22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Multi-lesion intervention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575" marL="252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299 (21%)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575" marL="13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279 (20%)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575" marL="13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22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Multi-vessel intervention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575" marL="252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233 (16%)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575" marL="13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231 (16%)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575" marL="13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22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Treated lesions per patient, n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575" marL="252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1.3 </a:t>
                      </a:r>
                      <a:r>
                        <a:rPr b="0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± </a:t>
                      </a: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0.5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575" marL="13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1.2 </a:t>
                      </a:r>
                      <a:r>
                        <a:rPr b="0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± </a:t>
                      </a: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0.5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575" marL="13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22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Total number of stents per patient, n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575" marL="252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1.4 </a:t>
                      </a:r>
                      <a:r>
                        <a:rPr b="0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± </a:t>
                      </a: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0.8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575" marL="13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1.4 </a:t>
                      </a:r>
                      <a:r>
                        <a:rPr b="0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± </a:t>
                      </a: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0.7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575" marL="13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22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Total stent length per patient, mm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575" marL="252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38 </a:t>
                      </a:r>
                      <a:r>
                        <a:rPr b="0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± </a:t>
                      </a: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575" marL="13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37 </a:t>
                      </a:r>
                      <a:r>
                        <a:rPr b="0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± </a:t>
                      </a: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22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3575" marL="13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73" name="Google Shape;473;p11"/>
          <p:cNvSpPr/>
          <p:nvPr/>
        </p:nvSpPr>
        <p:spPr>
          <a:xfrm>
            <a:off x="4033306" y="6519445"/>
            <a:ext cx="5110694" cy="338555"/>
          </a:xfrm>
          <a:prstGeom prst="rect">
            <a:avLst/>
          </a:prstGeom>
          <a:gradFill>
            <a:gsLst>
              <a:gs pos="0">
                <a:srgbClr val="00001D"/>
              </a:gs>
              <a:gs pos="100000">
                <a:srgbClr val="00003E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*Baseline characteristics were equal between the two groups. 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8" name="Google Shape;478;p12"/>
          <p:cNvGrpSpPr/>
          <p:nvPr/>
        </p:nvGrpSpPr>
        <p:grpSpPr>
          <a:xfrm>
            <a:off x="930427" y="1196752"/>
            <a:ext cx="6814023" cy="4893725"/>
            <a:chOff x="2624541" y="1096733"/>
            <a:chExt cx="7506611" cy="5391130"/>
          </a:xfrm>
        </p:grpSpPr>
        <p:cxnSp>
          <p:nvCxnSpPr>
            <p:cNvPr id="479" name="Google Shape;479;p12"/>
            <p:cNvCxnSpPr/>
            <p:nvPr/>
          </p:nvCxnSpPr>
          <p:spPr>
            <a:xfrm>
              <a:off x="3918604" y="5306735"/>
              <a:ext cx="0" cy="91596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80" name="Google Shape;480;p12"/>
            <p:cNvCxnSpPr/>
            <p:nvPr/>
          </p:nvCxnSpPr>
          <p:spPr>
            <a:xfrm>
              <a:off x="4418086" y="5306735"/>
              <a:ext cx="0" cy="91596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81" name="Google Shape;481;p12"/>
            <p:cNvCxnSpPr/>
            <p:nvPr/>
          </p:nvCxnSpPr>
          <p:spPr>
            <a:xfrm>
              <a:off x="4917566" y="5306735"/>
              <a:ext cx="0" cy="91596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82" name="Google Shape;482;p12"/>
            <p:cNvCxnSpPr/>
            <p:nvPr/>
          </p:nvCxnSpPr>
          <p:spPr>
            <a:xfrm>
              <a:off x="5417048" y="5306735"/>
              <a:ext cx="0" cy="91596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83" name="Google Shape;483;p12"/>
            <p:cNvCxnSpPr/>
            <p:nvPr/>
          </p:nvCxnSpPr>
          <p:spPr>
            <a:xfrm>
              <a:off x="5916528" y="5306735"/>
              <a:ext cx="0" cy="91596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84" name="Google Shape;484;p12"/>
            <p:cNvCxnSpPr/>
            <p:nvPr/>
          </p:nvCxnSpPr>
          <p:spPr>
            <a:xfrm>
              <a:off x="6416010" y="5306735"/>
              <a:ext cx="0" cy="91596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85" name="Google Shape;485;p12"/>
            <p:cNvCxnSpPr/>
            <p:nvPr/>
          </p:nvCxnSpPr>
          <p:spPr>
            <a:xfrm>
              <a:off x="6914061" y="5306735"/>
              <a:ext cx="0" cy="91596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86" name="Google Shape;486;p12"/>
            <p:cNvCxnSpPr/>
            <p:nvPr/>
          </p:nvCxnSpPr>
          <p:spPr>
            <a:xfrm>
              <a:off x="7413540" y="5306735"/>
              <a:ext cx="0" cy="91596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87" name="Google Shape;487;p12"/>
            <p:cNvCxnSpPr/>
            <p:nvPr/>
          </p:nvCxnSpPr>
          <p:spPr>
            <a:xfrm>
              <a:off x="7913022" y="5306735"/>
              <a:ext cx="0" cy="91596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88" name="Google Shape;488;p12"/>
            <p:cNvCxnSpPr/>
            <p:nvPr/>
          </p:nvCxnSpPr>
          <p:spPr>
            <a:xfrm>
              <a:off x="8411070" y="5306735"/>
              <a:ext cx="0" cy="91596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89" name="Google Shape;489;p12"/>
            <p:cNvCxnSpPr/>
            <p:nvPr/>
          </p:nvCxnSpPr>
          <p:spPr>
            <a:xfrm>
              <a:off x="8910552" y="5306735"/>
              <a:ext cx="0" cy="91596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90" name="Google Shape;490;p12"/>
            <p:cNvCxnSpPr/>
            <p:nvPr/>
          </p:nvCxnSpPr>
          <p:spPr>
            <a:xfrm>
              <a:off x="9410032" y="5306735"/>
              <a:ext cx="0" cy="91596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91" name="Google Shape;491;p12"/>
            <p:cNvCxnSpPr/>
            <p:nvPr/>
          </p:nvCxnSpPr>
          <p:spPr>
            <a:xfrm>
              <a:off x="9909515" y="5306735"/>
              <a:ext cx="0" cy="91596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492" name="Google Shape;492;p12"/>
            <p:cNvSpPr/>
            <p:nvPr/>
          </p:nvSpPr>
          <p:spPr>
            <a:xfrm>
              <a:off x="9785236" y="5441266"/>
              <a:ext cx="233103" cy="1695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360</a:t>
              </a:r>
              <a:endParaRPr/>
            </a:p>
          </p:txBody>
        </p:sp>
        <p:sp>
          <p:nvSpPr>
            <p:cNvPr id="493" name="Google Shape;493;p12"/>
            <p:cNvSpPr/>
            <p:nvPr/>
          </p:nvSpPr>
          <p:spPr>
            <a:xfrm>
              <a:off x="9294341" y="5441266"/>
              <a:ext cx="233103" cy="1695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330</a:t>
              </a:r>
              <a:endParaRPr/>
            </a:p>
          </p:txBody>
        </p:sp>
        <p:sp>
          <p:nvSpPr>
            <p:cNvPr id="494" name="Google Shape;494;p12"/>
            <p:cNvSpPr/>
            <p:nvPr/>
          </p:nvSpPr>
          <p:spPr>
            <a:xfrm>
              <a:off x="8787706" y="5441266"/>
              <a:ext cx="233103" cy="1695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300</a:t>
              </a:r>
              <a:endParaRPr/>
            </a:p>
          </p:txBody>
        </p:sp>
        <p:sp>
          <p:nvSpPr>
            <p:cNvPr id="495" name="Google Shape;495;p12"/>
            <p:cNvSpPr/>
            <p:nvPr/>
          </p:nvSpPr>
          <p:spPr>
            <a:xfrm>
              <a:off x="8296812" y="5441266"/>
              <a:ext cx="233103" cy="1695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270</a:t>
              </a:r>
              <a:endParaRPr/>
            </a:p>
          </p:txBody>
        </p:sp>
        <p:sp>
          <p:nvSpPr>
            <p:cNvPr id="496" name="Google Shape;496;p12"/>
            <p:cNvSpPr/>
            <p:nvPr/>
          </p:nvSpPr>
          <p:spPr>
            <a:xfrm>
              <a:off x="7790173" y="5441266"/>
              <a:ext cx="233103" cy="1695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240</a:t>
              </a:r>
              <a:endParaRPr/>
            </a:p>
          </p:txBody>
        </p:sp>
        <p:sp>
          <p:nvSpPr>
            <p:cNvPr id="497" name="Google Shape;497;p12"/>
            <p:cNvSpPr/>
            <p:nvPr/>
          </p:nvSpPr>
          <p:spPr>
            <a:xfrm>
              <a:off x="7309298" y="5441266"/>
              <a:ext cx="233103" cy="1695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210</a:t>
              </a:r>
              <a:endParaRPr/>
            </a:p>
          </p:txBody>
        </p:sp>
        <p:sp>
          <p:nvSpPr>
            <p:cNvPr id="498" name="Google Shape;498;p12"/>
            <p:cNvSpPr/>
            <p:nvPr/>
          </p:nvSpPr>
          <p:spPr>
            <a:xfrm>
              <a:off x="6801231" y="5441266"/>
              <a:ext cx="233103" cy="1695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180</a:t>
              </a:r>
              <a:endParaRPr/>
            </a:p>
          </p:txBody>
        </p:sp>
        <p:sp>
          <p:nvSpPr>
            <p:cNvPr id="499" name="Google Shape;499;p12"/>
            <p:cNvSpPr/>
            <p:nvPr/>
          </p:nvSpPr>
          <p:spPr>
            <a:xfrm>
              <a:off x="6303180" y="5441266"/>
              <a:ext cx="233103" cy="1695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150</a:t>
              </a:r>
              <a:endParaRPr/>
            </a:p>
          </p:txBody>
        </p:sp>
        <p:sp>
          <p:nvSpPr>
            <p:cNvPr id="500" name="Google Shape;500;p12"/>
            <p:cNvSpPr/>
            <p:nvPr/>
          </p:nvSpPr>
          <p:spPr>
            <a:xfrm>
              <a:off x="5812288" y="5441266"/>
              <a:ext cx="233103" cy="1695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120</a:t>
              </a:r>
              <a:endParaRPr/>
            </a:p>
          </p:txBody>
        </p:sp>
        <p:sp>
          <p:nvSpPr>
            <p:cNvPr id="501" name="Google Shape;501;p12"/>
            <p:cNvSpPr/>
            <p:nvPr/>
          </p:nvSpPr>
          <p:spPr>
            <a:xfrm>
              <a:off x="5331411" y="5441266"/>
              <a:ext cx="155402" cy="1695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90</a:t>
              </a:r>
              <a:endParaRPr/>
            </a:p>
          </p:txBody>
        </p:sp>
        <p:sp>
          <p:nvSpPr>
            <p:cNvPr id="502" name="Google Shape;502;p12"/>
            <p:cNvSpPr/>
            <p:nvPr/>
          </p:nvSpPr>
          <p:spPr>
            <a:xfrm>
              <a:off x="4831931" y="5441266"/>
              <a:ext cx="155402" cy="1695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60</a:t>
              </a:r>
              <a:endParaRPr/>
            </a:p>
          </p:txBody>
        </p:sp>
        <p:sp>
          <p:nvSpPr>
            <p:cNvPr id="503" name="Google Shape;503;p12"/>
            <p:cNvSpPr/>
            <p:nvPr/>
          </p:nvSpPr>
          <p:spPr>
            <a:xfrm>
              <a:off x="4333880" y="5441266"/>
              <a:ext cx="155402" cy="1695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30</a:t>
              </a:r>
              <a:endParaRPr/>
            </a:p>
          </p:txBody>
        </p:sp>
        <p:sp>
          <p:nvSpPr>
            <p:cNvPr id="504" name="Google Shape;504;p12"/>
            <p:cNvSpPr/>
            <p:nvPr/>
          </p:nvSpPr>
          <p:spPr>
            <a:xfrm>
              <a:off x="3868748" y="5441266"/>
              <a:ext cx="77701" cy="1695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/>
            </a:p>
          </p:txBody>
        </p:sp>
        <p:cxnSp>
          <p:nvCxnSpPr>
            <p:cNvPr id="505" name="Google Shape;505;p12"/>
            <p:cNvCxnSpPr/>
            <p:nvPr/>
          </p:nvCxnSpPr>
          <p:spPr>
            <a:xfrm rot="10800000">
              <a:off x="3828440" y="5306735"/>
              <a:ext cx="90163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06" name="Google Shape;506;p12"/>
            <p:cNvCxnSpPr/>
            <p:nvPr/>
          </p:nvCxnSpPr>
          <p:spPr>
            <a:xfrm rot="10800000">
              <a:off x="3828440" y="4482663"/>
              <a:ext cx="90163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07" name="Google Shape;507;p12"/>
            <p:cNvCxnSpPr/>
            <p:nvPr/>
          </p:nvCxnSpPr>
          <p:spPr>
            <a:xfrm rot="10800000">
              <a:off x="3828440" y="3658591"/>
              <a:ext cx="90163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08" name="Google Shape;508;p12"/>
            <p:cNvCxnSpPr/>
            <p:nvPr/>
          </p:nvCxnSpPr>
          <p:spPr>
            <a:xfrm rot="10800000">
              <a:off x="3828440" y="2834519"/>
              <a:ext cx="90163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09" name="Google Shape;509;p12"/>
            <p:cNvCxnSpPr/>
            <p:nvPr/>
          </p:nvCxnSpPr>
          <p:spPr>
            <a:xfrm rot="10800000">
              <a:off x="3828440" y="2010447"/>
              <a:ext cx="90163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510" name="Google Shape;510;p12"/>
            <p:cNvSpPr/>
            <p:nvPr/>
          </p:nvSpPr>
          <p:spPr>
            <a:xfrm>
              <a:off x="3515960" y="1096733"/>
              <a:ext cx="233104" cy="1695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100</a:t>
              </a:r>
              <a:endPara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12"/>
            <p:cNvSpPr/>
            <p:nvPr/>
          </p:nvSpPr>
          <p:spPr>
            <a:xfrm>
              <a:off x="3593662" y="1925812"/>
              <a:ext cx="155402" cy="1695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80</a:t>
              </a:r>
              <a:endPara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12"/>
            <p:cNvSpPr/>
            <p:nvPr/>
          </p:nvSpPr>
          <p:spPr>
            <a:xfrm>
              <a:off x="3593662" y="2747071"/>
              <a:ext cx="155402" cy="1695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60</a:t>
              </a:r>
              <a:endPara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12"/>
            <p:cNvSpPr/>
            <p:nvPr/>
          </p:nvSpPr>
          <p:spPr>
            <a:xfrm>
              <a:off x="3593662" y="3568327"/>
              <a:ext cx="155402" cy="1695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40</a:t>
              </a:r>
              <a:endPara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12"/>
            <p:cNvSpPr/>
            <p:nvPr/>
          </p:nvSpPr>
          <p:spPr>
            <a:xfrm>
              <a:off x="3593662" y="4389586"/>
              <a:ext cx="155402" cy="1695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</a:t>
              </a:r>
              <a:endPara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12"/>
            <p:cNvSpPr/>
            <p:nvPr/>
          </p:nvSpPr>
          <p:spPr>
            <a:xfrm>
              <a:off x="3671363" y="5210843"/>
              <a:ext cx="77701" cy="1695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/>
            </a:p>
          </p:txBody>
        </p:sp>
        <p:cxnSp>
          <p:nvCxnSpPr>
            <p:cNvPr id="516" name="Google Shape;516;p12"/>
            <p:cNvCxnSpPr/>
            <p:nvPr/>
          </p:nvCxnSpPr>
          <p:spPr>
            <a:xfrm>
              <a:off x="3918604" y="5306735"/>
              <a:ext cx="5990908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17" name="Google Shape;517;p12"/>
            <p:cNvCxnSpPr/>
            <p:nvPr/>
          </p:nvCxnSpPr>
          <p:spPr>
            <a:xfrm>
              <a:off x="3918604" y="1186375"/>
              <a:ext cx="0" cy="412036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518" name="Google Shape;518;p12"/>
            <p:cNvSpPr txBox="1"/>
            <p:nvPr/>
          </p:nvSpPr>
          <p:spPr>
            <a:xfrm>
              <a:off x="5523643" y="5687496"/>
              <a:ext cx="2744616" cy="3390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Days after index procedure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12"/>
            <p:cNvSpPr txBox="1"/>
            <p:nvPr/>
          </p:nvSpPr>
          <p:spPr>
            <a:xfrm rot="-5400000">
              <a:off x="1903647" y="3044827"/>
              <a:ext cx="2585681" cy="4407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Use of aspirin (%)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12"/>
            <p:cNvSpPr txBox="1"/>
            <p:nvPr/>
          </p:nvSpPr>
          <p:spPr>
            <a:xfrm>
              <a:off x="2624541" y="5877556"/>
              <a:ext cx="945128" cy="6103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No. at risk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12-m DAPT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&lt;1-m DAPT</a:t>
              </a:r>
              <a:endPara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12"/>
            <p:cNvSpPr txBox="1"/>
            <p:nvPr/>
          </p:nvSpPr>
          <p:spPr>
            <a:xfrm>
              <a:off x="4105439" y="6033931"/>
              <a:ext cx="514241" cy="4407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F2F2F2"/>
                  </a:solidFill>
                  <a:latin typeface="Arial"/>
                  <a:ea typeface="Arial"/>
                  <a:cs typeface="Arial"/>
                  <a:sym typeface="Arial"/>
                </a:rPr>
                <a:t>1404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F2F2F2"/>
                  </a:solidFill>
                  <a:latin typeface="Arial"/>
                  <a:ea typeface="Arial"/>
                  <a:cs typeface="Arial"/>
                  <a:sym typeface="Arial"/>
                </a:rPr>
                <a:t>138</a:t>
              </a:r>
              <a:endParaRPr sz="10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12"/>
            <p:cNvSpPr txBox="1"/>
            <p:nvPr/>
          </p:nvSpPr>
          <p:spPr>
            <a:xfrm>
              <a:off x="5154519" y="6033929"/>
              <a:ext cx="514241" cy="4407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1382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101</a:t>
              </a:r>
              <a:endPara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12"/>
            <p:cNvSpPr txBox="1"/>
            <p:nvPr/>
          </p:nvSpPr>
          <p:spPr>
            <a:xfrm>
              <a:off x="6657646" y="6033929"/>
              <a:ext cx="514241" cy="4407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1367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87</a:t>
              </a:r>
              <a:endPara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12"/>
            <p:cNvSpPr txBox="1"/>
            <p:nvPr/>
          </p:nvSpPr>
          <p:spPr>
            <a:xfrm>
              <a:off x="8160773" y="6033929"/>
              <a:ext cx="514241" cy="4407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1362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80</a:t>
              </a:r>
              <a:endPara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12"/>
            <p:cNvSpPr txBox="1"/>
            <p:nvPr/>
          </p:nvSpPr>
          <p:spPr>
            <a:xfrm>
              <a:off x="9616911" y="6033929"/>
              <a:ext cx="514241" cy="4407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1357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77</a:t>
              </a:r>
              <a:endPara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12"/>
            <p:cNvSpPr txBox="1"/>
            <p:nvPr/>
          </p:nvSpPr>
          <p:spPr>
            <a:xfrm>
              <a:off x="3637738" y="6033929"/>
              <a:ext cx="514240" cy="4407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1424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1426</a:t>
              </a:r>
              <a:endPara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27" name="Google Shape;527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949639" y="1186375"/>
              <a:ext cx="5978480" cy="392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8" name="Google Shape;528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916119" y="1200951"/>
              <a:ext cx="6012000" cy="18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9" name="Google Shape;529;p12"/>
            <p:cNvSpPr txBox="1"/>
            <p:nvPr/>
          </p:nvSpPr>
          <p:spPr>
            <a:xfrm>
              <a:off x="7148566" y="4395293"/>
              <a:ext cx="2896666" cy="5764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2F2F2"/>
                  </a:solidFill>
                  <a:latin typeface="Arial"/>
                  <a:ea typeface="Arial"/>
                  <a:cs typeface="Arial"/>
                  <a:sym typeface="Arial"/>
                </a:rPr>
                <a:t>&lt;1-month DAPT followed </a:t>
              </a:r>
              <a:endParaRPr/>
            </a:p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2F2F2"/>
                  </a:solidFill>
                  <a:latin typeface="Arial"/>
                  <a:ea typeface="Arial"/>
                  <a:cs typeface="Arial"/>
                  <a:sym typeface="Arial"/>
                </a:rPr>
                <a:t>by ticagrelor monotherapy</a:t>
              </a:r>
              <a:endParaRPr b="1" sz="14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12"/>
            <p:cNvSpPr txBox="1"/>
            <p:nvPr/>
          </p:nvSpPr>
          <p:spPr>
            <a:xfrm>
              <a:off x="8112502" y="1395974"/>
              <a:ext cx="1797762" cy="5764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Ticagrelor-based 12-month DAPT</a:t>
              </a:r>
              <a:endParaRPr b="1" sz="1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1" name="Google Shape;531;p12"/>
          <p:cNvSpPr txBox="1"/>
          <p:nvPr/>
        </p:nvSpPr>
        <p:spPr>
          <a:xfrm>
            <a:off x="5005296" y="3038229"/>
            <a:ext cx="2960193" cy="646331"/>
          </a:xfrm>
          <a:prstGeom prst="rect">
            <a:avLst/>
          </a:prstGeom>
          <a:solidFill>
            <a:schemeClr val="dk2">
              <a:alpha val="28627"/>
            </a:scheme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rgbClr val="0CFFFE"/>
                </a:solidFill>
                <a:latin typeface="Arial"/>
                <a:ea typeface="Arial"/>
                <a:cs typeface="Arial"/>
                <a:sym typeface="Arial"/>
              </a:rPr>
              <a:t>Aspirin was discontinued at a median of 16 days!!</a:t>
            </a:r>
            <a:endParaRPr b="1" i="1" sz="1800">
              <a:solidFill>
                <a:srgbClr val="0CFFF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2"/>
          <p:cNvSpPr txBox="1"/>
          <p:nvPr>
            <p:ph type="title"/>
          </p:nvPr>
        </p:nvSpPr>
        <p:spPr>
          <a:xfrm>
            <a:off x="31628" y="168276"/>
            <a:ext cx="9075738" cy="646973"/>
          </a:xfrm>
          <a:prstGeom prst="rect">
            <a:avLst/>
          </a:prstGeom>
          <a:gradFill>
            <a:gsLst>
              <a:gs pos="0">
                <a:srgbClr val="000056"/>
              </a:gs>
              <a:gs pos="50000">
                <a:srgbClr val="000066"/>
              </a:gs>
              <a:gs pos="100000">
                <a:srgbClr val="000056"/>
              </a:gs>
            </a:gsLst>
            <a:lin ang="5400000" scaled="0"/>
          </a:gradFill>
          <a:ln>
            <a:noFill/>
          </a:ln>
        </p:spPr>
        <p:txBody>
          <a:bodyPr anchorCtr="0" anchor="ctr" bIns="46025" lIns="92075" spcFirstLastPara="1" rIns="92075" wrap="square" tIns="46025">
            <a:spAutoFit/>
          </a:bodyPr>
          <a:lstStyle/>
          <a:p>
            <a:pPr indent="-1588" lvl="0" marL="158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Proportion of use of aspirin </a:t>
            </a:r>
            <a:endParaRPr sz="4000"/>
          </a:p>
        </p:txBody>
      </p:sp>
      <p:sp>
        <p:nvSpPr>
          <p:cNvPr id="533" name="Google Shape;533;p12"/>
          <p:cNvSpPr/>
          <p:nvPr/>
        </p:nvSpPr>
        <p:spPr>
          <a:xfrm rot="-5576525">
            <a:off x="6519379" y="3866918"/>
            <a:ext cx="278942" cy="12413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CFFFE"/>
          </a:solidFill>
          <a:ln cap="flat" cmpd="sng" w="28575">
            <a:solidFill>
              <a:srgbClr val="0CFFF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ulim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3"/>
          <p:cNvSpPr txBox="1"/>
          <p:nvPr>
            <p:ph type="title"/>
          </p:nvPr>
        </p:nvSpPr>
        <p:spPr>
          <a:xfrm>
            <a:off x="20905" y="167347"/>
            <a:ext cx="8908814" cy="646973"/>
          </a:xfrm>
          <a:prstGeom prst="rect">
            <a:avLst/>
          </a:prstGeom>
          <a:gradFill>
            <a:gsLst>
              <a:gs pos="0">
                <a:srgbClr val="000056"/>
              </a:gs>
              <a:gs pos="50000">
                <a:srgbClr val="000066"/>
              </a:gs>
              <a:gs pos="100000">
                <a:srgbClr val="000056"/>
              </a:gs>
            </a:gsLst>
            <a:lin ang="5400000" scaled="0"/>
          </a:gradFill>
          <a:ln>
            <a:noFill/>
          </a:ln>
        </p:spPr>
        <p:txBody>
          <a:bodyPr anchorCtr="0" anchor="ctr" bIns="46025" lIns="92075" spcFirstLastPara="1" rIns="92075" wrap="square" tIns="46025">
            <a:spAutoFit/>
          </a:bodyPr>
          <a:lstStyle/>
          <a:p>
            <a:pPr indent="-1588" lvl="0" marL="158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FF00"/>
                </a:solidFill>
              </a:rPr>
              <a:t>Primary Outcome (NACE)</a:t>
            </a:r>
            <a:endParaRPr/>
          </a:p>
        </p:txBody>
      </p:sp>
      <p:sp>
        <p:nvSpPr>
          <p:cNvPr id="540" name="Google Shape;540;p13"/>
          <p:cNvSpPr txBox="1"/>
          <p:nvPr/>
        </p:nvSpPr>
        <p:spPr>
          <a:xfrm>
            <a:off x="1180074" y="1439815"/>
            <a:ext cx="2877813" cy="323165"/>
          </a:xfrm>
          <a:prstGeom prst="rect">
            <a:avLst/>
          </a:prstGeom>
          <a:solidFill>
            <a:schemeClr val="dk2">
              <a:alpha val="28627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500">
                <a:solidFill>
                  <a:srgbClr val="FDDF03"/>
                </a:solidFill>
                <a:latin typeface="Arial"/>
                <a:ea typeface="Arial"/>
                <a:cs typeface="Arial"/>
                <a:sym typeface="Arial"/>
              </a:rPr>
              <a:t>12-month Clinical Outcome</a:t>
            </a:r>
            <a:endParaRPr b="1" i="1" sz="1500">
              <a:solidFill>
                <a:srgbClr val="FDDF0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3"/>
          <p:cNvSpPr txBox="1"/>
          <p:nvPr/>
        </p:nvSpPr>
        <p:spPr>
          <a:xfrm>
            <a:off x="5749233" y="1441216"/>
            <a:ext cx="3239294" cy="323165"/>
          </a:xfrm>
          <a:prstGeom prst="rect">
            <a:avLst/>
          </a:prstGeom>
          <a:solidFill>
            <a:schemeClr val="dk2">
              <a:alpha val="28627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500">
                <a:solidFill>
                  <a:srgbClr val="FDDF03"/>
                </a:solidFill>
                <a:latin typeface="Arial"/>
                <a:ea typeface="Arial"/>
                <a:cs typeface="Arial"/>
                <a:sym typeface="Arial"/>
              </a:rPr>
              <a:t>1-month Land-mark Analyses</a:t>
            </a:r>
            <a:endParaRPr b="1" i="1" sz="1500">
              <a:solidFill>
                <a:srgbClr val="FDDF0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3"/>
          <p:cNvSpPr/>
          <p:nvPr/>
        </p:nvSpPr>
        <p:spPr>
          <a:xfrm>
            <a:off x="5285038" y="2893169"/>
            <a:ext cx="3714340" cy="1764889"/>
          </a:xfrm>
          <a:custGeom>
            <a:rect b="b" l="l" r="r" t="t"/>
            <a:pathLst>
              <a:path extrusionOk="0" h="1989" w="4186">
                <a:moveTo>
                  <a:pt x="0" y="1989"/>
                </a:moveTo>
                <a:lnTo>
                  <a:pt x="419" y="1989"/>
                </a:lnTo>
                <a:lnTo>
                  <a:pt x="419" y="1955"/>
                </a:lnTo>
                <a:lnTo>
                  <a:pt x="512" y="1955"/>
                </a:lnTo>
                <a:lnTo>
                  <a:pt x="512" y="1921"/>
                </a:lnTo>
                <a:lnTo>
                  <a:pt x="594" y="1921"/>
                </a:lnTo>
                <a:lnTo>
                  <a:pt x="594" y="1886"/>
                </a:lnTo>
                <a:lnTo>
                  <a:pt x="628" y="1886"/>
                </a:lnTo>
                <a:lnTo>
                  <a:pt x="628" y="1852"/>
                </a:lnTo>
                <a:lnTo>
                  <a:pt x="710" y="1852"/>
                </a:lnTo>
                <a:lnTo>
                  <a:pt x="710" y="1818"/>
                </a:lnTo>
                <a:lnTo>
                  <a:pt x="768" y="1818"/>
                </a:lnTo>
                <a:lnTo>
                  <a:pt x="768" y="1784"/>
                </a:lnTo>
                <a:lnTo>
                  <a:pt x="803" y="1784"/>
                </a:lnTo>
                <a:lnTo>
                  <a:pt x="803" y="1750"/>
                </a:lnTo>
                <a:lnTo>
                  <a:pt x="815" y="1750"/>
                </a:lnTo>
                <a:lnTo>
                  <a:pt x="815" y="1716"/>
                </a:lnTo>
                <a:lnTo>
                  <a:pt x="896" y="1716"/>
                </a:lnTo>
                <a:lnTo>
                  <a:pt x="896" y="1682"/>
                </a:lnTo>
                <a:lnTo>
                  <a:pt x="954" y="1682"/>
                </a:lnTo>
                <a:lnTo>
                  <a:pt x="954" y="1648"/>
                </a:lnTo>
                <a:lnTo>
                  <a:pt x="1012" y="1648"/>
                </a:lnTo>
                <a:lnTo>
                  <a:pt x="1012" y="1613"/>
                </a:lnTo>
                <a:lnTo>
                  <a:pt x="1047" y="1613"/>
                </a:lnTo>
                <a:lnTo>
                  <a:pt x="1047" y="1579"/>
                </a:lnTo>
                <a:lnTo>
                  <a:pt x="1117" y="1579"/>
                </a:lnTo>
                <a:lnTo>
                  <a:pt x="1117" y="1545"/>
                </a:lnTo>
                <a:lnTo>
                  <a:pt x="1152" y="1545"/>
                </a:lnTo>
                <a:lnTo>
                  <a:pt x="1152" y="1511"/>
                </a:lnTo>
                <a:lnTo>
                  <a:pt x="1314" y="1511"/>
                </a:lnTo>
                <a:lnTo>
                  <a:pt x="1314" y="1477"/>
                </a:lnTo>
                <a:lnTo>
                  <a:pt x="1419" y="1477"/>
                </a:lnTo>
                <a:lnTo>
                  <a:pt x="1419" y="1442"/>
                </a:lnTo>
                <a:lnTo>
                  <a:pt x="1454" y="1442"/>
                </a:lnTo>
                <a:lnTo>
                  <a:pt x="1454" y="1408"/>
                </a:lnTo>
                <a:lnTo>
                  <a:pt x="1605" y="1408"/>
                </a:lnTo>
                <a:lnTo>
                  <a:pt x="1605" y="1374"/>
                </a:lnTo>
                <a:lnTo>
                  <a:pt x="1663" y="1374"/>
                </a:lnTo>
                <a:lnTo>
                  <a:pt x="1663" y="1339"/>
                </a:lnTo>
                <a:lnTo>
                  <a:pt x="1686" y="1339"/>
                </a:lnTo>
                <a:lnTo>
                  <a:pt x="1686" y="1305"/>
                </a:lnTo>
                <a:lnTo>
                  <a:pt x="1838" y="1305"/>
                </a:lnTo>
                <a:lnTo>
                  <a:pt x="1838" y="1271"/>
                </a:lnTo>
                <a:lnTo>
                  <a:pt x="1907" y="1271"/>
                </a:lnTo>
                <a:lnTo>
                  <a:pt x="1907" y="1236"/>
                </a:lnTo>
                <a:lnTo>
                  <a:pt x="2000" y="1236"/>
                </a:lnTo>
                <a:lnTo>
                  <a:pt x="2000" y="1202"/>
                </a:lnTo>
                <a:lnTo>
                  <a:pt x="2012" y="1202"/>
                </a:lnTo>
                <a:lnTo>
                  <a:pt x="2012" y="1168"/>
                </a:lnTo>
                <a:lnTo>
                  <a:pt x="2058" y="1168"/>
                </a:lnTo>
                <a:lnTo>
                  <a:pt x="2058" y="1133"/>
                </a:lnTo>
                <a:lnTo>
                  <a:pt x="2082" y="1133"/>
                </a:lnTo>
                <a:lnTo>
                  <a:pt x="2082" y="1099"/>
                </a:lnTo>
                <a:lnTo>
                  <a:pt x="2128" y="1099"/>
                </a:lnTo>
                <a:lnTo>
                  <a:pt x="2128" y="1065"/>
                </a:lnTo>
                <a:lnTo>
                  <a:pt x="2140" y="1065"/>
                </a:lnTo>
                <a:lnTo>
                  <a:pt x="2140" y="996"/>
                </a:lnTo>
                <a:lnTo>
                  <a:pt x="2163" y="996"/>
                </a:lnTo>
                <a:lnTo>
                  <a:pt x="2163" y="962"/>
                </a:lnTo>
                <a:lnTo>
                  <a:pt x="2314" y="962"/>
                </a:lnTo>
                <a:lnTo>
                  <a:pt x="2314" y="927"/>
                </a:lnTo>
                <a:lnTo>
                  <a:pt x="2337" y="927"/>
                </a:lnTo>
                <a:lnTo>
                  <a:pt x="2337" y="893"/>
                </a:lnTo>
                <a:lnTo>
                  <a:pt x="2384" y="893"/>
                </a:lnTo>
                <a:lnTo>
                  <a:pt x="2384" y="859"/>
                </a:lnTo>
                <a:lnTo>
                  <a:pt x="2500" y="859"/>
                </a:lnTo>
                <a:lnTo>
                  <a:pt x="2500" y="824"/>
                </a:lnTo>
                <a:lnTo>
                  <a:pt x="2535" y="824"/>
                </a:lnTo>
                <a:lnTo>
                  <a:pt x="2535" y="790"/>
                </a:lnTo>
                <a:lnTo>
                  <a:pt x="2710" y="790"/>
                </a:lnTo>
                <a:lnTo>
                  <a:pt x="2710" y="756"/>
                </a:lnTo>
                <a:lnTo>
                  <a:pt x="2814" y="756"/>
                </a:lnTo>
                <a:lnTo>
                  <a:pt x="2814" y="721"/>
                </a:lnTo>
                <a:lnTo>
                  <a:pt x="2884" y="721"/>
                </a:lnTo>
                <a:lnTo>
                  <a:pt x="2884" y="687"/>
                </a:lnTo>
                <a:lnTo>
                  <a:pt x="2954" y="687"/>
                </a:lnTo>
                <a:lnTo>
                  <a:pt x="2954" y="653"/>
                </a:lnTo>
                <a:lnTo>
                  <a:pt x="3151" y="653"/>
                </a:lnTo>
                <a:lnTo>
                  <a:pt x="3151" y="619"/>
                </a:lnTo>
                <a:lnTo>
                  <a:pt x="3372" y="619"/>
                </a:lnTo>
                <a:lnTo>
                  <a:pt x="3372" y="584"/>
                </a:lnTo>
                <a:lnTo>
                  <a:pt x="3384" y="584"/>
                </a:lnTo>
                <a:lnTo>
                  <a:pt x="3384" y="550"/>
                </a:lnTo>
                <a:lnTo>
                  <a:pt x="3396" y="550"/>
                </a:lnTo>
                <a:lnTo>
                  <a:pt x="3396" y="515"/>
                </a:lnTo>
                <a:lnTo>
                  <a:pt x="3477" y="515"/>
                </a:lnTo>
                <a:lnTo>
                  <a:pt x="3477" y="481"/>
                </a:lnTo>
                <a:lnTo>
                  <a:pt x="3512" y="481"/>
                </a:lnTo>
                <a:lnTo>
                  <a:pt x="3512" y="447"/>
                </a:lnTo>
                <a:lnTo>
                  <a:pt x="3593" y="447"/>
                </a:lnTo>
                <a:lnTo>
                  <a:pt x="3593" y="412"/>
                </a:lnTo>
                <a:lnTo>
                  <a:pt x="3616" y="412"/>
                </a:lnTo>
                <a:lnTo>
                  <a:pt x="3616" y="378"/>
                </a:lnTo>
                <a:lnTo>
                  <a:pt x="3628" y="378"/>
                </a:lnTo>
                <a:lnTo>
                  <a:pt x="3628" y="309"/>
                </a:lnTo>
                <a:lnTo>
                  <a:pt x="3675" y="309"/>
                </a:lnTo>
                <a:lnTo>
                  <a:pt x="3675" y="275"/>
                </a:lnTo>
                <a:lnTo>
                  <a:pt x="3698" y="275"/>
                </a:lnTo>
                <a:lnTo>
                  <a:pt x="3698" y="241"/>
                </a:lnTo>
                <a:lnTo>
                  <a:pt x="3872" y="241"/>
                </a:lnTo>
                <a:lnTo>
                  <a:pt x="3872" y="206"/>
                </a:lnTo>
                <a:lnTo>
                  <a:pt x="4035" y="206"/>
                </a:lnTo>
                <a:lnTo>
                  <a:pt x="4035" y="172"/>
                </a:lnTo>
                <a:lnTo>
                  <a:pt x="4058" y="172"/>
                </a:lnTo>
                <a:lnTo>
                  <a:pt x="4058" y="103"/>
                </a:lnTo>
                <a:lnTo>
                  <a:pt x="4070" y="103"/>
                </a:lnTo>
                <a:lnTo>
                  <a:pt x="4070" y="69"/>
                </a:lnTo>
                <a:lnTo>
                  <a:pt x="4081" y="69"/>
                </a:lnTo>
                <a:lnTo>
                  <a:pt x="4081" y="34"/>
                </a:lnTo>
                <a:lnTo>
                  <a:pt x="4151" y="34"/>
                </a:lnTo>
                <a:lnTo>
                  <a:pt x="4151" y="0"/>
                </a:lnTo>
                <a:lnTo>
                  <a:pt x="4186" y="0"/>
                </a:lnTo>
                <a:lnTo>
                  <a:pt x="4186" y="0"/>
                </a:lnTo>
              </a:path>
            </a:pathLst>
          </a:custGeom>
          <a:noFill/>
          <a:ln cap="flat" cmpd="sng" w="222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3"/>
          <p:cNvSpPr/>
          <p:nvPr/>
        </p:nvSpPr>
        <p:spPr>
          <a:xfrm>
            <a:off x="5285038" y="3808889"/>
            <a:ext cx="3714340" cy="849169"/>
          </a:xfrm>
          <a:custGeom>
            <a:rect b="b" l="l" r="r" t="t"/>
            <a:pathLst>
              <a:path extrusionOk="0" h="957" w="4186">
                <a:moveTo>
                  <a:pt x="0" y="957"/>
                </a:moveTo>
                <a:lnTo>
                  <a:pt x="384" y="957"/>
                </a:lnTo>
                <a:lnTo>
                  <a:pt x="384" y="923"/>
                </a:lnTo>
                <a:lnTo>
                  <a:pt x="466" y="923"/>
                </a:lnTo>
                <a:lnTo>
                  <a:pt x="466" y="889"/>
                </a:lnTo>
                <a:lnTo>
                  <a:pt x="559" y="889"/>
                </a:lnTo>
                <a:lnTo>
                  <a:pt x="559" y="855"/>
                </a:lnTo>
                <a:lnTo>
                  <a:pt x="570" y="855"/>
                </a:lnTo>
                <a:lnTo>
                  <a:pt x="570" y="786"/>
                </a:lnTo>
                <a:lnTo>
                  <a:pt x="652" y="786"/>
                </a:lnTo>
                <a:lnTo>
                  <a:pt x="652" y="753"/>
                </a:lnTo>
                <a:lnTo>
                  <a:pt x="710" y="753"/>
                </a:lnTo>
                <a:lnTo>
                  <a:pt x="710" y="718"/>
                </a:lnTo>
                <a:lnTo>
                  <a:pt x="826" y="718"/>
                </a:lnTo>
                <a:lnTo>
                  <a:pt x="826" y="684"/>
                </a:lnTo>
                <a:lnTo>
                  <a:pt x="1000" y="684"/>
                </a:lnTo>
                <a:lnTo>
                  <a:pt x="1000" y="650"/>
                </a:lnTo>
                <a:lnTo>
                  <a:pt x="1012" y="650"/>
                </a:lnTo>
                <a:lnTo>
                  <a:pt x="1012" y="616"/>
                </a:lnTo>
                <a:lnTo>
                  <a:pt x="1059" y="616"/>
                </a:lnTo>
                <a:lnTo>
                  <a:pt x="1059" y="582"/>
                </a:lnTo>
                <a:lnTo>
                  <a:pt x="1070" y="582"/>
                </a:lnTo>
                <a:lnTo>
                  <a:pt x="1070" y="514"/>
                </a:lnTo>
                <a:lnTo>
                  <a:pt x="1105" y="514"/>
                </a:lnTo>
                <a:lnTo>
                  <a:pt x="1105" y="480"/>
                </a:lnTo>
                <a:lnTo>
                  <a:pt x="1222" y="480"/>
                </a:lnTo>
                <a:lnTo>
                  <a:pt x="1222" y="445"/>
                </a:lnTo>
                <a:lnTo>
                  <a:pt x="1372" y="445"/>
                </a:lnTo>
                <a:lnTo>
                  <a:pt x="1372" y="411"/>
                </a:lnTo>
                <a:lnTo>
                  <a:pt x="1501" y="411"/>
                </a:lnTo>
                <a:lnTo>
                  <a:pt x="1501" y="377"/>
                </a:lnTo>
                <a:lnTo>
                  <a:pt x="1524" y="377"/>
                </a:lnTo>
                <a:lnTo>
                  <a:pt x="1524" y="343"/>
                </a:lnTo>
                <a:lnTo>
                  <a:pt x="1698" y="343"/>
                </a:lnTo>
                <a:lnTo>
                  <a:pt x="1698" y="309"/>
                </a:lnTo>
                <a:lnTo>
                  <a:pt x="2209" y="309"/>
                </a:lnTo>
                <a:lnTo>
                  <a:pt x="2209" y="274"/>
                </a:lnTo>
                <a:lnTo>
                  <a:pt x="2361" y="274"/>
                </a:lnTo>
                <a:lnTo>
                  <a:pt x="2361" y="240"/>
                </a:lnTo>
                <a:lnTo>
                  <a:pt x="2535" y="240"/>
                </a:lnTo>
                <a:lnTo>
                  <a:pt x="2535" y="206"/>
                </a:lnTo>
                <a:lnTo>
                  <a:pt x="2570" y="206"/>
                </a:lnTo>
                <a:lnTo>
                  <a:pt x="2570" y="171"/>
                </a:lnTo>
                <a:lnTo>
                  <a:pt x="2605" y="171"/>
                </a:lnTo>
                <a:lnTo>
                  <a:pt x="2605" y="137"/>
                </a:lnTo>
                <a:lnTo>
                  <a:pt x="2965" y="137"/>
                </a:lnTo>
                <a:lnTo>
                  <a:pt x="2965" y="103"/>
                </a:lnTo>
                <a:lnTo>
                  <a:pt x="3209" y="103"/>
                </a:lnTo>
                <a:lnTo>
                  <a:pt x="3209" y="69"/>
                </a:lnTo>
                <a:lnTo>
                  <a:pt x="3895" y="69"/>
                </a:lnTo>
                <a:lnTo>
                  <a:pt x="3895" y="34"/>
                </a:lnTo>
                <a:lnTo>
                  <a:pt x="4174" y="34"/>
                </a:lnTo>
                <a:lnTo>
                  <a:pt x="4174" y="0"/>
                </a:lnTo>
                <a:lnTo>
                  <a:pt x="4186" y="0"/>
                </a:lnTo>
                <a:lnTo>
                  <a:pt x="4186" y="0"/>
                </a:lnTo>
              </a:path>
            </a:pathLst>
          </a:custGeom>
          <a:noFill/>
          <a:ln cap="flat" cmpd="sng" w="22225">
            <a:solidFill>
              <a:srgbClr val="FFFF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4" name="Google Shape;544;p13"/>
          <p:cNvCxnSpPr/>
          <p:nvPr/>
        </p:nvCxnSpPr>
        <p:spPr>
          <a:xfrm>
            <a:off x="823219" y="4647411"/>
            <a:ext cx="0" cy="56789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45" name="Google Shape;545;p13"/>
          <p:cNvCxnSpPr/>
          <p:nvPr/>
        </p:nvCxnSpPr>
        <p:spPr>
          <a:xfrm>
            <a:off x="1132896" y="4647411"/>
            <a:ext cx="0" cy="56789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46" name="Google Shape;546;p13"/>
          <p:cNvCxnSpPr/>
          <p:nvPr/>
        </p:nvCxnSpPr>
        <p:spPr>
          <a:xfrm>
            <a:off x="1442571" y="4647411"/>
            <a:ext cx="0" cy="56789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47" name="Google Shape;547;p13"/>
          <p:cNvCxnSpPr/>
          <p:nvPr/>
        </p:nvCxnSpPr>
        <p:spPr>
          <a:xfrm>
            <a:off x="1752248" y="4647411"/>
            <a:ext cx="0" cy="56789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48" name="Google Shape;548;p13"/>
          <p:cNvCxnSpPr/>
          <p:nvPr/>
        </p:nvCxnSpPr>
        <p:spPr>
          <a:xfrm>
            <a:off x="2061924" y="4647411"/>
            <a:ext cx="0" cy="56789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49" name="Google Shape;549;p13"/>
          <p:cNvCxnSpPr/>
          <p:nvPr/>
        </p:nvCxnSpPr>
        <p:spPr>
          <a:xfrm>
            <a:off x="2371601" y="4647411"/>
            <a:ext cx="0" cy="56789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50" name="Google Shape;550;p13"/>
          <p:cNvCxnSpPr/>
          <p:nvPr/>
        </p:nvCxnSpPr>
        <p:spPr>
          <a:xfrm>
            <a:off x="2680391" y="4647411"/>
            <a:ext cx="0" cy="56789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51" name="Google Shape;551;p13"/>
          <p:cNvCxnSpPr/>
          <p:nvPr/>
        </p:nvCxnSpPr>
        <p:spPr>
          <a:xfrm>
            <a:off x="2990066" y="4647411"/>
            <a:ext cx="0" cy="56789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52" name="Google Shape;552;p13"/>
          <p:cNvCxnSpPr/>
          <p:nvPr/>
        </p:nvCxnSpPr>
        <p:spPr>
          <a:xfrm>
            <a:off x="3299743" y="4647411"/>
            <a:ext cx="0" cy="56789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53" name="Google Shape;553;p13"/>
          <p:cNvCxnSpPr/>
          <p:nvPr/>
        </p:nvCxnSpPr>
        <p:spPr>
          <a:xfrm>
            <a:off x="3608531" y="4647411"/>
            <a:ext cx="0" cy="56789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54" name="Google Shape;554;p13"/>
          <p:cNvCxnSpPr/>
          <p:nvPr/>
        </p:nvCxnSpPr>
        <p:spPr>
          <a:xfrm>
            <a:off x="3918208" y="4647411"/>
            <a:ext cx="0" cy="56789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55" name="Google Shape;555;p13"/>
          <p:cNvCxnSpPr/>
          <p:nvPr/>
        </p:nvCxnSpPr>
        <p:spPr>
          <a:xfrm>
            <a:off x="4227883" y="4647411"/>
            <a:ext cx="0" cy="56789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56" name="Google Shape;556;p13"/>
          <p:cNvCxnSpPr/>
          <p:nvPr/>
        </p:nvCxnSpPr>
        <p:spPr>
          <a:xfrm>
            <a:off x="4537561" y="4647411"/>
            <a:ext cx="0" cy="56789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57" name="Google Shape;557;p13"/>
          <p:cNvSpPr/>
          <p:nvPr/>
        </p:nvSpPr>
        <p:spPr>
          <a:xfrm>
            <a:off x="4460508" y="4730818"/>
            <a:ext cx="149080" cy="1077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360</a:t>
            </a:r>
            <a:endParaRPr/>
          </a:p>
        </p:txBody>
      </p:sp>
      <p:sp>
        <p:nvSpPr>
          <p:cNvPr id="558" name="Google Shape;558;p13"/>
          <p:cNvSpPr/>
          <p:nvPr/>
        </p:nvSpPr>
        <p:spPr>
          <a:xfrm>
            <a:off x="4156155" y="4730818"/>
            <a:ext cx="149080" cy="1077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330</a:t>
            </a:r>
            <a:endParaRPr/>
          </a:p>
        </p:txBody>
      </p:sp>
      <p:sp>
        <p:nvSpPr>
          <p:cNvPr id="559" name="Google Shape;559;p13"/>
          <p:cNvSpPr/>
          <p:nvPr/>
        </p:nvSpPr>
        <p:spPr>
          <a:xfrm>
            <a:off x="3842043" y="4730818"/>
            <a:ext cx="149080" cy="1077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endParaRPr/>
          </a:p>
        </p:txBody>
      </p:sp>
      <p:sp>
        <p:nvSpPr>
          <p:cNvPr id="560" name="Google Shape;560;p13"/>
          <p:cNvSpPr/>
          <p:nvPr/>
        </p:nvSpPr>
        <p:spPr>
          <a:xfrm>
            <a:off x="3537690" y="4730818"/>
            <a:ext cx="149080" cy="1077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270</a:t>
            </a:r>
            <a:endParaRPr/>
          </a:p>
        </p:txBody>
      </p:sp>
      <p:sp>
        <p:nvSpPr>
          <p:cNvPr id="561" name="Google Shape;561;p13"/>
          <p:cNvSpPr/>
          <p:nvPr/>
        </p:nvSpPr>
        <p:spPr>
          <a:xfrm>
            <a:off x="3223576" y="4730818"/>
            <a:ext cx="149080" cy="1077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240</a:t>
            </a:r>
            <a:endParaRPr/>
          </a:p>
        </p:txBody>
      </p:sp>
      <p:sp>
        <p:nvSpPr>
          <p:cNvPr id="562" name="Google Shape;562;p13"/>
          <p:cNvSpPr/>
          <p:nvPr/>
        </p:nvSpPr>
        <p:spPr>
          <a:xfrm>
            <a:off x="2925436" y="4730818"/>
            <a:ext cx="149080" cy="1077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210</a:t>
            </a:r>
            <a:endParaRPr/>
          </a:p>
        </p:txBody>
      </p:sp>
      <p:sp>
        <p:nvSpPr>
          <p:cNvPr id="563" name="Google Shape;563;p13"/>
          <p:cNvSpPr/>
          <p:nvPr/>
        </p:nvSpPr>
        <p:spPr>
          <a:xfrm>
            <a:off x="2610436" y="4730818"/>
            <a:ext cx="149080" cy="1077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180</a:t>
            </a:r>
            <a:endParaRPr/>
          </a:p>
        </p:txBody>
      </p:sp>
      <p:sp>
        <p:nvSpPr>
          <p:cNvPr id="564" name="Google Shape;564;p13"/>
          <p:cNvSpPr/>
          <p:nvPr/>
        </p:nvSpPr>
        <p:spPr>
          <a:xfrm>
            <a:off x="2301647" y="4730818"/>
            <a:ext cx="149080" cy="1077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150</a:t>
            </a:r>
            <a:endParaRPr/>
          </a:p>
        </p:txBody>
      </p:sp>
      <p:sp>
        <p:nvSpPr>
          <p:cNvPr id="565" name="Google Shape;565;p13"/>
          <p:cNvSpPr/>
          <p:nvPr/>
        </p:nvSpPr>
        <p:spPr>
          <a:xfrm>
            <a:off x="1997296" y="4730818"/>
            <a:ext cx="149080" cy="1077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120</a:t>
            </a:r>
            <a:endParaRPr/>
          </a:p>
        </p:txBody>
      </p:sp>
      <p:sp>
        <p:nvSpPr>
          <p:cNvPr id="566" name="Google Shape;566;p13"/>
          <p:cNvSpPr/>
          <p:nvPr/>
        </p:nvSpPr>
        <p:spPr>
          <a:xfrm>
            <a:off x="1699154" y="4730818"/>
            <a:ext cx="99386" cy="1077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90</a:t>
            </a:r>
            <a:endParaRPr/>
          </a:p>
        </p:txBody>
      </p:sp>
      <p:sp>
        <p:nvSpPr>
          <p:cNvPr id="567" name="Google Shape;567;p13"/>
          <p:cNvSpPr/>
          <p:nvPr/>
        </p:nvSpPr>
        <p:spPr>
          <a:xfrm>
            <a:off x="1389478" y="4730818"/>
            <a:ext cx="99386" cy="1077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60</a:t>
            </a:r>
            <a:endParaRPr/>
          </a:p>
        </p:txBody>
      </p:sp>
      <p:sp>
        <p:nvSpPr>
          <p:cNvPr id="568" name="Google Shape;568;p13"/>
          <p:cNvSpPr/>
          <p:nvPr/>
        </p:nvSpPr>
        <p:spPr>
          <a:xfrm>
            <a:off x="1080688" y="4730818"/>
            <a:ext cx="99386" cy="1077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endParaRPr/>
          </a:p>
        </p:txBody>
      </p:sp>
      <p:sp>
        <p:nvSpPr>
          <p:cNvPr id="569" name="Google Shape;569;p13"/>
          <p:cNvSpPr/>
          <p:nvPr/>
        </p:nvSpPr>
        <p:spPr>
          <a:xfrm>
            <a:off x="792308" y="4730818"/>
            <a:ext cx="49694" cy="1077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cxnSp>
        <p:nvCxnSpPr>
          <p:cNvPr id="570" name="Google Shape;570;p13"/>
          <p:cNvCxnSpPr/>
          <p:nvPr/>
        </p:nvCxnSpPr>
        <p:spPr>
          <a:xfrm rot="10800000">
            <a:off x="767318" y="4647410"/>
            <a:ext cx="55901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71" name="Google Shape;571;p13"/>
          <p:cNvCxnSpPr/>
          <p:nvPr/>
        </p:nvCxnSpPr>
        <p:spPr>
          <a:xfrm rot="10800000">
            <a:off x="767318" y="4221494"/>
            <a:ext cx="55901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72" name="Google Shape;572;p13"/>
          <p:cNvCxnSpPr/>
          <p:nvPr/>
        </p:nvCxnSpPr>
        <p:spPr>
          <a:xfrm rot="10800000">
            <a:off x="767318" y="3795578"/>
            <a:ext cx="55901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73" name="Google Shape;573;p13"/>
          <p:cNvCxnSpPr/>
          <p:nvPr/>
        </p:nvCxnSpPr>
        <p:spPr>
          <a:xfrm rot="10800000">
            <a:off x="767318" y="3369662"/>
            <a:ext cx="55901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74" name="Google Shape;574;p13"/>
          <p:cNvCxnSpPr/>
          <p:nvPr/>
        </p:nvCxnSpPr>
        <p:spPr>
          <a:xfrm rot="10800000">
            <a:off x="767318" y="2944635"/>
            <a:ext cx="55901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75" name="Google Shape;575;p13"/>
          <p:cNvCxnSpPr/>
          <p:nvPr/>
        </p:nvCxnSpPr>
        <p:spPr>
          <a:xfrm rot="10800000">
            <a:off x="767318" y="2518719"/>
            <a:ext cx="55901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76" name="Google Shape;576;p13"/>
          <p:cNvCxnSpPr/>
          <p:nvPr/>
        </p:nvCxnSpPr>
        <p:spPr>
          <a:xfrm rot="10800000">
            <a:off x="767318" y="2092803"/>
            <a:ext cx="55901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77" name="Google Shape;577;p13"/>
          <p:cNvSpPr/>
          <p:nvPr/>
        </p:nvSpPr>
        <p:spPr>
          <a:xfrm>
            <a:off x="678720" y="2033351"/>
            <a:ext cx="49694" cy="1077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578" name="Google Shape;578;p13"/>
          <p:cNvSpPr/>
          <p:nvPr/>
        </p:nvSpPr>
        <p:spPr>
          <a:xfrm>
            <a:off x="681856" y="2460155"/>
            <a:ext cx="49694" cy="1077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579" name="Google Shape;579;p13"/>
          <p:cNvSpPr/>
          <p:nvPr/>
        </p:nvSpPr>
        <p:spPr>
          <a:xfrm>
            <a:off x="679616" y="2886957"/>
            <a:ext cx="49694" cy="1077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580" name="Google Shape;580;p13"/>
          <p:cNvSpPr/>
          <p:nvPr/>
        </p:nvSpPr>
        <p:spPr>
          <a:xfrm>
            <a:off x="682303" y="3313761"/>
            <a:ext cx="49694" cy="1077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581" name="Google Shape;581;p13"/>
          <p:cNvSpPr/>
          <p:nvPr/>
        </p:nvSpPr>
        <p:spPr>
          <a:xfrm>
            <a:off x="683201" y="3740563"/>
            <a:ext cx="49694" cy="1077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582" name="Google Shape;582;p13"/>
          <p:cNvSpPr/>
          <p:nvPr/>
        </p:nvSpPr>
        <p:spPr>
          <a:xfrm>
            <a:off x="689023" y="4167367"/>
            <a:ext cx="49694" cy="1077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583" name="Google Shape;583;p13"/>
          <p:cNvSpPr/>
          <p:nvPr/>
        </p:nvSpPr>
        <p:spPr>
          <a:xfrm>
            <a:off x="678720" y="4587959"/>
            <a:ext cx="49694" cy="1077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584" name="Google Shape;584;p13"/>
          <p:cNvSpPr/>
          <p:nvPr/>
        </p:nvSpPr>
        <p:spPr>
          <a:xfrm>
            <a:off x="823219" y="2452169"/>
            <a:ext cx="3714340" cy="2195241"/>
          </a:xfrm>
          <a:custGeom>
            <a:rect b="b" l="l" r="r" t="t"/>
            <a:pathLst>
              <a:path extrusionOk="0" h="2474" w="4186">
                <a:moveTo>
                  <a:pt x="0" y="2474"/>
                </a:moveTo>
                <a:lnTo>
                  <a:pt x="12" y="2474"/>
                </a:lnTo>
                <a:lnTo>
                  <a:pt x="12" y="2339"/>
                </a:lnTo>
                <a:lnTo>
                  <a:pt x="24" y="2339"/>
                </a:lnTo>
                <a:lnTo>
                  <a:pt x="24" y="2306"/>
                </a:lnTo>
                <a:lnTo>
                  <a:pt x="35" y="2306"/>
                </a:lnTo>
                <a:lnTo>
                  <a:pt x="35" y="2272"/>
                </a:lnTo>
                <a:lnTo>
                  <a:pt x="70" y="2272"/>
                </a:lnTo>
                <a:lnTo>
                  <a:pt x="70" y="2204"/>
                </a:lnTo>
                <a:lnTo>
                  <a:pt x="94" y="2204"/>
                </a:lnTo>
                <a:lnTo>
                  <a:pt x="94" y="2137"/>
                </a:lnTo>
                <a:lnTo>
                  <a:pt x="140" y="2137"/>
                </a:lnTo>
                <a:lnTo>
                  <a:pt x="140" y="2103"/>
                </a:lnTo>
                <a:lnTo>
                  <a:pt x="210" y="2103"/>
                </a:lnTo>
                <a:lnTo>
                  <a:pt x="210" y="2069"/>
                </a:lnTo>
                <a:lnTo>
                  <a:pt x="257" y="2069"/>
                </a:lnTo>
                <a:lnTo>
                  <a:pt x="257" y="2036"/>
                </a:lnTo>
                <a:lnTo>
                  <a:pt x="291" y="2036"/>
                </a:lnTo>
                <a:lnTo>
                  <a:pt x="291" y="2002"/>
                </a:lnTo>
                <a:lnTo>
                  <a:pt x="314" y="2002"/>
                </a:lnTo>
                <a:lnTo>
                  <a:pt x="314" y="1968"/>
                </a:lnTo>
                <a:lnTo>
                  <a:pt x="419" y="1968"/>
                </a:lnTo>
                <a:lnTo>
                  <a:pt x="419" y="1934"/>
                </a:lnTo>
                <a:lnTo>
                  <a:pt x="512" y="1934"/>
                </a:lnTo>
                <a:lnTo>
                  <a:pt x="512" y="1900"/>
                </a:lnTo>
                <a:lnTo>
                  <a:pt x="594" y="1900"/>
                </a:lnTo>
                <a:lnTo>
                  <a:pt x="594" y="1867"/>
                </a:lnTo>
                <a:lnTo>
                  <a:pt x="628" y="1867"/>
                </a:lnTo>
                <a:lnTo>
                  <a:pt x="628" y="1833"/>
                </a:lnTo>
                <a:lnTo>
                  <a:pt x="710" y="1833"/>
                </a:lnTo>
                <a:lnTo>
                  <a:pt x="710" y="1799"/>
                </a:lnTo>
                <a:lnTo>
                  <a:pt x="768" y="1799"/>
                </a:lnTo>
                <a:lnTo>
                  <a:pt x="768" y="1765"/>
                </a:lnTo>
                <a:lnTo>
                  <a:pt x="803" y="1765"/>
                </a:lnTo>
                <a:lnTo>
                  <a:pt x="803" y="1731"/>
                </a:lnTo>
                <a:lnTo>
                  <a:pt x="815" y="1731"/>
                </a:lnTo>
                <a:lnTo>
                  <a:pt x="815" y="1698"/>
                </a:lnTo>
                <a:lnTo>
                  <a:pt x="896" y="1698"/>
                </a:lnTo>
                <a:lnTo>
                  <a:pt x="896" y="1664"/>
                </a:lnTo>
                <a:lnTo>
                  <a:pt x="954" y="1664"/>
                </a:lnTo>
                <a:lnTo>
                  <a:pt x="954" y="1630"/>
                </a:lnTo>
                <a:lnTo>
                  <a:pt x="1012" y="1630"/>
                </a:lnTo>
                <a:lnTo>
                  <a:pt x="1012" y="1596"/>
                </a:lnTo>
                <a:lnTo>
                  <a:pt x="1047" y="1596"/>
                </a:lnTo>
                <a:lnTo>
                  <a:pt x="1047" y="1562"/>
                </a:lnTo>
                <a:lnTo>
                  <a:pt x="1117" y="1562"/>
                </a:lnTo>
                <a:lnTo>
                  <a:pt x="1117" y="1528"/>
                </a:lnTo>
                <a:lnTo>
                  <a:pt x="1152" y="1528"/>
                </a:lnTo>
                <a:lnTo>
                  <a:pt x="1152" y="1495"/>
                </a:lnTo>
                <a:lnTo>
                  <a:pt x="1314" y="1495"/>
                </a:lnTo>
                <a:lnTo>
                  <a:pt x="1314" y="1461"/>
                </a:lnTo>
                <a:lnTo>
                  <a:pt x="1419" y="1461"/>
                </a:lnTo>
                <a:lnTo>
                  <a:pt x="1419" y="1427"/>
                </a:lnTo>
                <a:lnTo>
                  <a:pt x="1454" y="1427"/>
                </a:lnTo>
                <a:lnTo>
                  <a:pt x="1454" y="1393"/>
                </a:lnTo>
                <a:lnTo>
                  <a:pt x="1605" y="1393"/>
                </a:lnTo>
                <a:lnTo>
                  <a:pt x="1605" y="1359"/>
                </a:lnTo>
                <a:lnTo>
                  <a:pt x="1663" y="1359"/>
                </a:lnTo>
                <a:lnTo>
                  <a:pt x="1663" y="1325"/>
                </a:lnTo>
                <a:lnTo>
                  <a:pt x="1686" y="1325"/>
                </a:lnTo>
                <a:lnTo>
                  <a:pt x="1686" y="1291"/>
                </a:lnTo>
                <a:lnTo>
                  <a:pt x="1838" y="1291"/>
                </a:lnTo>
                <a:lnTo>
                  <a:pt x="1838" y="1257"/>
                </a:lnTo>
                <a:lnTo>
                  <a:pt x="1907" y="1257"/>
                </a:lnTo>
                <a:lnTo>
                  <a:pt x="1907" y="1223"/>
                </a:lnTo>
                <a:lnTo>
                  <a:pt x="2000" y="1223"/>
                </a:lnTo>
                <a:lnTo>
                  <a:pt x="2000" y="1189"/>
                </a:lnTo>
                <a:lnTo>
                  <a:pt x="2012" y="1189"/>
                </a:lnTo>
                <a:lnTo>
                  <a:pt x="2012" y="1155"/>
                </a:lnTo>
                <a:lnTo>
                  <a:pt x="2058" y="1155"/>
                </a:lnTo>
                <a:lnTo>
                  <a:pt x="2058" y="1122"/>
                </a:lnTo>
                <a:lnTo>
                  <a:pt x="2082" y="1122"/>
                </a:lnTo>
                <a:lnTo>
                  <a:pt x="2082" y="1087"/>
                </a:lnTo>
                <a:lnTo>
                  <a:pt x="2128" y="1087"/>
                </a:lnTo>
                <a:lnTo>
                  <a:pt x="2128" y="1054"/>
                </a:lnTo>
                <a:lnTo>
                  <a:pt x="2140" y="1054"/>
                </a:lnTo>
                <a:lnTo>
                  <a:pt x="2140" y="986"/>
                </a:lnTo>
                <a:lnTo>
                  <a:pt x="2163" y="986"/>
                </a:lnTo>
                <a:lnTo>
                  <a:pt x="2163" y="952"/>
                </a:lnTo>
                <a:lnTo>
                  <a:pt x="2314" y="952"/>
                </a:lnTo>
                <a:lnTo>
                  <a:pt x="2314" y="918"/>
                </a:lnTo>
                <a:lnTo>
                  <a:pt x="2337" y="918"/>
                </a:lnTo>
                <a:lnTo>
                  <a:pt x="2337" y="884"/>
                </a:lnTo>
                <a:lnTo>
                  <a:pt x="2384" y="884"/>
                </a:lnTo>
                <a:lnTo>
                  <a:pt x="2384" y="850"/>
                </a:lnTo>
                <a:lnTo>
                  <a:pt x="2500" y="850"/>
                </a:lnTo>
                <a:lnTo>
                  <a:pt x="2500" y="816"/>
                </a:lnTo>
                <a:lnTo>
                  <a:pt x="2535" y="816"/>
                </a:lnTo>
                <a:lnTo>
                  <a:pt x="2535" y="782"/>
                </a:lnTo>
                <a:lnTo>
                  <a:pt x="2710" y="782"/>
                </a:lnTo>
                <a:lnTo>
                  <a:pt x="2710" y="748"/>
                </a:lnTo>
                <a:lnTo>
                  <a:pt x="2814" y="748"/>
                </a:lnTo>
                <a:lnTo>
                  <a:pt x="2814" y="714"/>
                </a:lnTo>
                <a:lnTo>
                  <a:pt x="2884" y="714"/>
                </a:lnTo>
                <a:lnTo>
                  <a:pt x="2884" y="680"/>
                </a:lnTo>
                <a:lnTo>
                  <a:pt x="2954" y="680"/>
                </a:lnTo>
                <a:lnTo>
                  <a:pt x="2954" y="646"/>
                </a:lnTo>
                <a:lnTo>
                  <a:pt x="3151" y="646"/>
                </a:lnTo>
                <a:lnTo>
                  <a:pt x="3151" y="612"/>
                </a:lnTo>
                <a:lnTo>
                  <a:pt x="3372" y="612"/>
                </a:lnTo>
                <a:lnTo>
                  <a:pt x="3372" y="578"/>
                </a:lnTo>
                <a:lnTo>
                  <a:pt x="3384" y="578"/>
                </a:lnTo>
                <a:lnTo>
                  <a:pt x="3384" y="544"/>
                </a:lnTo>
                <a:lnTo>
                  <a:pt x="3396" y="544"/>
                </a:lnTo>
                <a:lnTo>
                  <a:pt x="3396" y="510"/>
                </a:lnTo>
                <a:lnTo>
                  <a:pt x="3477" y="510"/>
                </a:lnTo>
                <a:lnTo>
                  <a:pt x="3477" y="476"/>
                </a:lnTo>
                <a:lnTo>
                  <a:pt x="3512" y="476"/>
                </a:lnTo>
                <a:lnTo>
                  <a:pt x="3512" y="442"/>
                </a:lnTo>
                <a:lnTo>
                  <a:pt x="3593" y="442"/>
                </a:lnTo>
                <a:lnTo>
                  <a:pt x="3593" y="408"/>
                </a:lnTo>
                <a:lnTo>
                  <a:pt x="3616" y="408"/>
                </a:lnTo>
                <a:lnTo>
                  <a:pt x="3616" y="374"/>
                </a:lnTo>
                <a:lnTo>
                  <a:pt x="3628" y="374"/>
                </a:lnTo>
                <a:lnTo>
                  <a:pt x="3628" y="306"/>
                </a:lnTo>
                <a:lnTo>
                  <a:pt x="3675" y="306"/>
                </a:lnTo>
                <a:lnTo>
                  <a:pt x="3675" y="272"/>
                </a:lnTo>
                <a:lnTo>
                  <a:pt x="3698" y="272"/>
                </a:lnTo>
                <a:lnTo>
                  <a:pt x="3698" y="238"/>
                </a:lnTo>
                <a:lnTo>
                  <a:pt x="3872" y="238"/>
                </a:lnTo>
                <a:lnTo>
                  <a:pt x="3872" y="204"/>
                </a:lnTo>
                <a:lnTo>
                  <a:pt x="4035" y="204"/>
                </a:lnTo>
                <a:lnTo>
                  <a:pt x="4035" y="170"/>
                </a:lnTo>
                <a:lnTo>
                  <a:pt x="4058" y="170"/>
                </a:lnTo>
                <a:lnTo>
                  <a:pt x="4058" y="102"/>
                </a:lnTo>
                <a:lnTo>
                  <a:pt x="4070" y="102"/>
                </a:lnTo>
                <a:lnTo>
                  <a:pt x="4070" y="68"/>
                </a:lnTo>
                <a:lnTo>
                  <a:pt x="4081" y="68"/>
                </a:lnTo>
                <a:lnTo>
                  <a:pt x="4081" y="34"/>
                </a:lnTo>
                <a:lnTo>
                  <a:pt x="4151" y="34"/>
                </a:lnTo>
                <a:lnTo>
                  <a:pt x="4151" y="0"/>
                </a:lnTo>
                <a:lnTo>
                  <a:pt x="4186" y="0"/>
                </a:lnTo>
                <a:lnTo>
                  <a:pt x="4186" y="0"/>
                </a:lnTo>
              </a:path>
            </a:pathLst>
          </a:custGeom>
          <a:noFill/>
          <a:ln cap="flat" cmpd="sng" w="222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13"/>
          <p:cNvSpPr/>
          <p:nvPr/>
        </p:nvSpPr>
        <p:spPr>
          <a:xfrm>
            <a:off x="823219" y="3446861"/>
            <a:ext cx="3714340" cy="1200551"/>
          </a:xfrm>
          <a:custGeom>
            <a:rect b="b" l="l" r="r" t="t"/>
            <a:pathLst>
              <a:path extrusionOk="0" h="1353" w="4186">
                <a:moveTo>
                  <a:pt x="0" y="1353"/>
                </a:moveTo>
                <a:lnTo>
                  <a:pt x="0" y="1353"/>
                </a:lnTo>
                <a:moveTo>
                  <a:pt x="0" y="1336"/>
                </a:moveTo>
                <a:lnTo>
                  <a:pt x="0" y="1320"/>
                </a:lnTo>
                <a:lnTo>
                  <a:pt x="12" y="1320"/>
                </a:lnTo>
                <a:lnTo>
                  <a:pt x="12" y="1185"/>
                </a:lnTo>
                <a:lnTo>
                  <a:pt x="24" y="1185"/>
                </a:lnTo>
                <a:lnTo>
                  <a:pt x="24" y="1151"/>
                </a:lnTo>
                <a:lnTo>
                  <a:pt x="59" y="1151"/>
                </a:lnTo>
                <a:lnTo>
                  <a:pt x="59" y="1117"/>
                </a:lnTo>
                <a:lnTo>
                  <a:pt x="175" y="1117"/>
                </a:lnTo>
                <a:lnTo>
                  <a:pt x="175" y="1084"/>
                </a:lnTo>
                <a:lnTo>
                  <a:pt x="222" y="1084"/>
                </a:lnTo>
                <a:lnTo>
                  <a:pt x="222" y="1050"/>
                </a:lnTo>
                <a:lnTo>
                  <a:pt x="233" y="1050"/>
                </a:lnTo>
                <a:lnTo>
                  <a:pt x="233" y="1016"/>
                </a:lnTo>
                <a:lnTo>
                  <a:pt x="291" y="1016"/>
                </a:lnTo>
                <a:lnTo>
                  <a:pt x="291" y="983"/>
                </a:lnTo>
                <a:lnTo>
                  <a:pt x="326" y="983"/>
                </a:lnTo>
                <a:lnTo>
                  <a:pt x="326" y="949"/>
                </a:lnTo>
                <a:lnTo>
                  <a:pt x="384" y="949"/>
                </a:lnTo>
                <a:lnTo>
                  <a:pt x="384" y="915"/>
                </a:lnTo>
                <a:lnTo>
                  <a:pt x="466" y="915"/>
                </a:lnTo>
                <a:lnTo>
                  <a:pt x="466" y="881"/>
                </a:lnTo>
                <a:lnTo>
                  <a:pt x="559" y="881"/>
                </a:lnTo>
                <a:lnTo>
                  <a:pt x="559" y="847"/>
                </a:lnTo>
                <a:lnTo>
                  <a:pt x="570" y="847"/>
                </a:lnTo>
                <a:lnTo>
                  <a:pt x="570" y="780"/>
                </a:lnTo>
                <a:lnTo>
                  <a:pt x="652" y="780"/>
                </a:lnTo>
                <a:lnTo>
                  <a:pt x="652" y="746"/>
                </a:lnTo>
                <a:lnTo>
                  <a:pt x="710" y="746"/>
                </a:lnTo>
                <a:lnTo>
                  <a:pt x="710" y="712"/>
                </a:lnTo>
                <a:lnTo>
                  <a:pt x="826" y="712"/>
                </a:lnTo>
                <a:lnTo>
                  <a:pt x="826" y="678"/>
                </a:lnTo>
                <a:lnTo>
                  <a:pt x="1000" y="678"/>
                </a:lnTo>
                <a:lnTo>
                  <a:pt x="1000" y="645"/>
                </a:lnTo>
                <a:lnTo>
                  <a:pt x="1012" y="645"/>
                </a:lnTo>
                <a:lnTo>
                  <a:pt x="1012" y="611"/>
                </a:lnTo>
                <a:lnTo>
                  <a:pt x="1059" y="611"/>
                </a:lnTo>
                <a:lnTo>
                  <a:pt x="1059" y="577"/>
                </a:lnTo>
                <a:lnTo>
                  <a:pt x="1070" y="577"/>
                </a:lnTo>
                <a:lnTo>
                  <a:pt x="1070" y="509"/>
                </a:lnTo>
                <a:lnTo>
                  <a:pt x="1105" y="509"/>
                </a:lnTo>
                <a:lnTo>
                  <a:pt x="1105" y="475"/>
                </a:lnTo>
                <a:lnTo>
                  <a:pt x="1222" y="475"/>
                </a:lnTo>
                <a:lnTo>
                  <a:pt x="1222" y="441"/>
                </a:lnTo>
                <a:lnTo>
                  <a:pt x="1372" y="441"/>
                </a:lnTo>
                <a:lnTo>
                  <a:pt x="1372" y="407"/>
                </a:lnTo>
                <a:lnTo>
                  <a:pt x="1501" y="407"/>
                </a:lnTo>
                <a:lnTo>
                  <a:pt x="1501" y="374"/>
                </a:lnTo>
                <a:lnTo>
                  <a:pt x="1524" y="374"/>
                </a:lnTo>
                <a:lnTo>
                  <a:pt x="1524" y="340"/>
                </a:lnTo>
                <a:lnTo>
                  <a:pt x="1698" y="340"/>
                </a:lnTo>
                <a:lnTo>
                  <a:pt x="1698" y="306"/>
                </a:lnTo>
                <a:lnTo>
                  <a:pt x="2209" y="306"/>
                </a:lnTo>
                <a:lnTo>
                  <a:pt x="2209" y="272"/>
                </a:lnTo>
                <a:lnTo>
                  <a:pt x="2361" y="272"/>
                </a:lnTo>
                <a:lnTo>
                  <a:pt x="2361" y="238"/>
                </a:lnTo>
                <a:lnTo>
                  <a:pt x="2535" y="238"/>
                </a:lnTo>
                <a:lnTo>
                  <a:pt x="2535" y="204"/>
                </a:lnTo>
                <a:lnTo>
                  <a:pt x="2570" y="204"/>
                </a:lnTo>
                <a:lnTo>
                  <a:pt x="2570" y="170"/>
                </a:lnTo>
                <a:lnTo>
                  <a:pt x="2605" y="170"/>
                </a:lnTo>
                <a:lnTo>
                  <a:pt x="2605" y="136"/>
                </a:lnTo>
                <a:lnTo>
                  <a:pt x="2965" y="136"/>
                </a:lnTo>
                <a:lnTo>
                  <a:pt x="2965" y="102"/>
                </a:lnTo>
                <a:lnTo>
                  <a:pt x="3209" y="102"/>
                </a:lnTo>
                <a:lnTo>
                  <a:pt x="3209" y="68"/>
                </a:lnTo>
                <a:lnTo>
                  <a:pt x="3895" y="68"/>
                </a:lnTo>
                <a:lnTo>
                  <a:pt x="3895" y="34"/>
                </a:lnTo>
                <a:lnTo>
                  <a:pt x="4174" y="34"/>
                </a:lnTo>
                <a:lnTo>
                  <a:pt x="4174" y="0"/>
                </a:lnTo>
                <a:lnTo>
                  <a:pt x="4186" y="0"/>
                </a:lnTo>
                <a:lnTo>
                  <a:pt x="4186" y="0"/>
                </a:lnTo>
              </a:path>
            </a:pathLst>
          </a:custGeom>
          <a:noFill/>
          <a:ln cap="flat" cmpd="sng" w="22225">
            <a:solidFill>
              <a:srgbClr val="FFFF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6" name="Google Shape;586;p13"/>
          <p:cNvCxnSpPr/>
          <p:nvPr/>
        </p:nvCxnSpPr>
        <p:spPr>
          <a:xfrm>
            <a:off x="5285038" y="4658058"/>
            <a:ext cx="0" cy="56789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87" name="Google Shape;587;p13"/>
          <p:cNvCxnSpPr/>
          <p:nvPr/>
        </p:nvCxnSpPr>
        <p:spPr>
          <a:xfrm>
            <a:off x="5594715" y="4658058"/>
            <a:ext cx="0" cy="56789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88" name="Google Shape;588;p13"/>
          <p:cNvCxnSpPr/>
          <p:nvPr/>
        </p:nvCxnSpPr>
        <p:spPr>
          <a:xfrm>
            <a:off x="5904390" y="4658058"/>
            <a:ext cx="0" cy="56789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89" name="Google Shape;589;p13"/>
          <p:cNvCxnSpPr/>
          <p:nvPr/>
        </p:nvCxnSpPr>
        <p:spPr>
          <a:xfrm>
            <a:off x="6214067" y="4658058"/>
            <a:ext cx="0" cy="56789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90" name="Google Shape;590;p13"/>
          <p:cNvCxnSpPr/>
          <p:nvPr/>
        </p:nvCxnSpPr>
        <p:spPr>
          <a:xfrm>
            <a:off x="6523743" y="4658058"/>
            <a:ext cx="0" cy="56789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91" name="Google Shape;591;p13"/>
          <p:cNvCxnSpPr/>
          <p:nvPr/>
        </p:nvCxnSpPr>
        <p:spPr>
          <a:xfrm>
            <a:off x="6833420" y="4658058"/>
            <a:ext cx="0" cy="56789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92" name="Google Shape;592;p13"/>
          <p:cNvCxnSpPr/>
          <p:nvPr/>
        </p:nvCxnSpPr>
        <p:spPr>
          <a:xfrm>
            <a:off x="7142208" y="4658058"/>
            <a:ext cx="0" cy="56789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93" name="Google Shape;593;p13"/>
          <p:cNvCxnSpPr/>
          <p:nvPr/>
        </p:nvCxnSpPr>
        <p:spPr>
          <a:xfrm>
            <a:off x="7451885" y="4658058"/>
            <a:ext cx="0" cy="56789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94" name="Google Shape;594;p13"/>
          <p:cNvCxnSpPr/>
          <p:nvPr/>
        </p:nvCxnSpPr>
        <p:spPr>
          <a:xfrm>
            <a:off x="7761561" y="4658058"/>
            <a:ext cx="0" cy="56789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95" name="Google Shape;595;p13"/>
          <p:cNvCxnSpPr/>
          <p:nvPr/>
        </p:nvCxnSpPr>
        <p:spPr>
          <a:xfrm>
            <a:off x="8070350" y="4658058"/>
            <a:ext cx="0" cy="56789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96" name="Google Shape;596;p13"/>
          <p:cNvCxnSpPr/>
          <p:nvPr/>
        </p:nvCxnSpPr>
        <p:spPr>
          <a:xfrm>
            <a:off x="8380027" y="4658058"/>
            <a:ext cx="0" cy="56789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97" name="Google Shape;597;p13"/>
          <p:cNvCxnSpPr/>
          <p:nvPr/>
        </p:nvCxnSpPr>
        <p:spPr>
          <a:xfrm>
            <a:off x="8689702" y="4658058"/>
            <a:ext cx="0" cy="56789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98" name="Google Shape;598;p13"/>
          <p:cNvCxnSpPr/>
          <p:nvPr/>
        </p:nvCxnSpPr>
        <p:spPr>
          <a:xfrm>
            <a:off x="8999378" y="4658058"/>
            <a:ext cx="0" cy="56789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99" name="Google Shape;599;p13"/>
          <p:cNvSpPr/>
          <p:nvPr/>
        </p:nvSpPr>
        <p:spPr>
          <a:xfrm>
            <a:off x="8922325" y="4741465"/>
            <a:ext cx="149080" cy="1077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360</a:t>
            </a:r>
            <a:endParaRPr/>
          </a:p>
        </p:txBody>
      </p:sp>
      <p:sp>
        <p:nvSpPr>
          <p:cNvPr id="600" name="Google Shape;600;p13"/>
          <p:cNvSpPr/>
          <p:nvPr/>
        </p:nvSpPr>
        <p:spPr>
          <a:xfrm>
            <a:off x="8617974" y="4741465"/>
            <a:ext cx="149080" cy="1077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330</a:t>
            </a:r>
            <a:endParaRPr/>
          </a:p>
        </p:txBody>
      </p:sp>
      <p:sp>
        <p:nvSpPr>
          <p:cNvPr id="601" name="Google Shape;601;p13"/>
          <p:cNvSpPr/>
          <p:nvPr/>
        </p:nvSpPr>
        <p:spPr>
          <a:xfrm>
            <a:off x="8303860" y="4741465"/>
            <a:ext cx="149080" cy="1077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endParaRPr/>
          </a:p>
        </p:txBody>
      </p:sp>
      <p:sp>
        <p:nvSpPr>
          <p:cNvPr id="602" name="Google Shape;602;p13"/>
          <p:cNvSpPr/>
          <p:nvPr/>
        </p:nvSpPr>
        <p:spPr>
          <a:xfrm>
            <a:off x="7999507" y="4741465"/>
            <a:ext cx="149080" cy="1077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270</a:t>
            </a:r>
            <a:endParaRPr/>
          </a:p>
        </p:txBody>
      </p:sp>
      <p:sp>
        <p:nvSpPr>
          <p:cNvPr id="603" name="Google Shape;603;p13"/>
          <p:cNvSpPr/>
          <p:nvPr/>
        </p:nvSpPr>
        <p:spPr>
          <a:xfrm>
            <a:off x="7685395" y="4741465"/>
            <a:ext cx="149080" cy="1077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240</a:t>
            </a:r>
            <a:endParaRPr/>
          </a:p>
        </p:txBody>
      </p:sp>
      <p:sp>
        <p:nvSpPr>
          <p:cNvPr id="604" name="Google Shape;604;p13"/>
          <p:cNvSpPr/>
          <p:nvPr/>
        </p:nvSpPr>
        <p:spPr>
          <a:xfrm>
            <a:off x="7387255" y="4741465"/>
            <a:ext cx="149080" cy="1077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210</a:t>
            </a:r>
            <a:endParaRPr/>
          </a:p>
        </p:txBody>
      </p:sp>
      <p:sp>
        <p:nvSpPr>
          <p:cNvPr id="605" name="Google Shape;605;p13"/>
          <p:cNvSpPr/>
          <p:nvPr/>
        </p:nvSpPr>
        <p:spPr>
          <a:xfrm>
            <a:off x="7072255" y="4741465"/>
            <a:ext cx="149080" cy="1077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180</a:t>
            </a:r>
            <a:endParaRPr/>
          </a:p>
        </p:txBody>
      </p:sp>
      <p:sp>
        <p:nvSpPr>
          <p:cNvPr id="606" name="Google Shape;606;p13"/>
          <p:cNvSpPr/>
          <p:nvPr/>
        </p:nvSpPr>
        <p:spPr>
          <a:xfrm>
            <a:off x="6763465" y="4741465"/>
            <a:ext cx="149080" cy="1077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150</a:t>
            </a:r>
            <a:endParaRPr/>
          </a:p>
        </p:txBody>
      </p:sp>
      <p:sp>
        <p:nvSpPr>
          <p:cNvPr id="607" name="Google Shape;607;p13"/>
          <p:cNvSpPr/>
          <p:nvPr/>
        </p:nvSpPr>
        <p:spPr>
          <a:xfrm>
            <a:off x="6459113" y="4741465"/>
            <a:ext cx="149080" cy="1077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120</a:t>
            </a:r>
            <a:endParaRPr/>
          </a:p>
        </p:txBody>
      </p:sp>
      <p:sp>
        <p:nvSpPr>
          <p:cNvPr id="608" name="Google Shape;608;p13"/>
          <p:cNvSpPr/>
          <p:nvPr/>
        </p:nvSpPr>
        <p:spPr>
          <a:xfrm>
            <a:off x="6160972" y="4741465"/>
            <a:ext cx="99386" cy="1077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90</a:t>
            </a:r>
            <a:endParaRPr/>
          </a:p>
        </p:txBody>
      </p:sp>
      <p:sp>
        <p:nvSpPr>
          <p:cNvPr id="609" name="Google Shape;609;p13"/>
          <p:cNvSpPr/>
          <p:nvPr/>
        </p:nvSpPr>
        <p:spPr>
          <a:xfrm>
            <a:off x="5851295" y="4741465"/>
            <a:ext cx="99386" cy="1077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60</a:t>
            </a:r>
            <a:endParaRPr/>
          </a:p>
        </p:txBody>
      </p:sp>
      <p:sp>
        <p:nvSpPr>
          <p:cNvPr id="610" name="Google Shape;610;p13"/>
          <p:cNvSpPr/>
          <p:nvPr/>
        </p:nvSpPr>
        <p:spPr>
          <a:xfrm>
            <a:off x="5542507" y="4741465"/>
            <a:ext cx="99386" cy="1077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endParaRPr/>
          </a:p>
        </p:txBody>
      </p:sp>
      <p:sp>
        <p:nvSpPr>
          <p:cNvPr id="611" name="Google Shape;611;p13"/>
          <p:cNvSpPr/>
          <p:nvPr/>
        </p:nvSpPr>
        <p:spPr>
          <a:xfrm>
            <a:off x="5254127" y="4741465"/>
            <a:ext cx="49694" cy="1077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cxnSp>
        <p:nvCxnSpPr>
          <p:cNvPr id="612" name="Google Shape;612;p13"/>
          <p:cNvCxnSpPr/>
          <p:nvPr/>
        </p:nvCxnSpPr>
        <p:spPr>
          <a:xfrm rot="10800000">
            <a:off x="5229137" y="4658058"/>
            <a:ext cx="55901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13" name="Google Shape;613;p13"/>
          <p:cNvCxnSpPr/>
          <p:nvPr/>
        </p:nvCxnSpPr>
        <p:spPr>
          <a:xfrm rot="10800000">
            <a:off x="5229137" y="4232142"/>
            <a:ext cx="55901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14" name="Google Shape;614;p13"/>
          <p:cNvCxnSpPr/>
          <p:nvPr/>
        </p:nvCxnSpPr>
        <p:spPr>
          <a:xfrm rot="10800000">
            <a:off x="5229137" y="3806227"/>
            <a:ext cx="55901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15" name="Google Shape;615;p13"/>
          <p:cNvCxnSpPr/>
          <p:nvPr/>
        </p:nvCxnSpPr>
        <p:spPr>
          <a:xfrm rot="10800000">
            <a:off x="5229137" y="3380311"/>
            <a:ext cx="55901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16" name="Google Shape;616;p13"/>
          <p:cNvCxnSpPr/>
          <p:nvPr/>
        </p:nvCxnSpPr>
        <p:spPr>
          <a:xfrm rot="10800000">
            <a:off x="5229137" y="2955282"/>
            <a:ext cx="55901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17" name="Google Shape;617;p13"/>
          <p:cNvCxnSpPr/>
          <p:nvPr/>
        </p:nvCxnSpPr>
        <p:spPr>
          <a:xfrm rot="10800000">
            <a:off x="5229137" y="2529366"/>
            <a:ext cx="55901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18" name="Google Shape;618;p13"/>
          <p:cNvCxnSpPr/>
          <p:nvPr/>
        </p:nvCxnSpPr>
        <p:spPr>
          <a:xfrm rot="10800000">
            <a:off x="5229137" y="2103451"/>
            <a:ext cx="55901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619" name="Google Shape;619;p13"/>
          <p:cNvSpPr/>
          <p:nvPr/>
        </p:nvSpPr>
        <p:spPr>
          <a:xfrm>
            <a:off x="5285039" y="4208773"/>
            <a:ext cx="309677" cy="448986"/>
          </a:xfrm>
          <a:custGeom>
            <a:rect b="b" l="l" r="r" t="t"/>
            <a:pathLst>
              <a:path extrusionOk="0" h="506" w="349">
                <a:moveTo>
                  <a:pt x="0" y="506"/>
                </a:moveTo>
                <a:lnTo>
                  <a:pt x="12" y="506"/>
                </a:lnTo>
                <a:lnTo>
                  <a:pt x="12" y="371"/>
                </a:lnTo>
                <a:lnTo>
                  <a:pt x="24" y="371"/>
                </a:lnTo>
                <a:lnTo>
                  <a:pt x="24" y="338"/>
                </a:lnTo>
                <a:lnTo>
                  <a:pt x="35" y="338"/>
                </a:lnTo>
                <a:lnTo>
                  <a:pt x="35" y="304"/>
                </a:lnTo>
                <a:lnTo>
                  <a:pt x="70" y="304"/>
                </a:lnTo>
                <a:lnTo>
                  <a:pt x="70" y="236"/>
                </a:lnTo>
                <a:lnTo>
                  <a:pt x="94" y="236"/>
                </a:lnTo>
                <a:lnTo>
                  <a:pt x="94" y="169"/>
                </a:lnTo>
                <a:lnTo>
                  <a:pt x="140" y="169"/>
                </a:lnTo>
                <a:lnTo>
                  <a:pt x="140" y="135"/>
                </a:lnTo>
                <a:lnTo>
                  <a:pt x="210" y="135"/>
                </a:lnTo>
                <a:lnTo>
                  <a:pt x="210" y="101"/>
                </a:lnTo>
                <a:lnTo>
                  <a:pt x="257" y="101"/>
                </a:lnTo>
                <a:lnTo>
                  <a:pt x="257" y="68"/>
                </a:lnTo>
                <a:lnTo>
                  <a:pt x="291" y="68"/>
                </a:lnTo>
                <a:lnTo>
                  <a:pt x="291" y="34"/>
                </a:lnTo>
                <a:lnTo>
                  <a:pt x="314" y="34"/>
                </a:lnTo>
                <a:lnTo>
                  <a:pt x="314" y="0"/>
                </a:lnTo>
                <a:lnTo>
                  <a:pt x="349" y="0"/>
                </a:lnTo>
                <a:lnTo>
                  <a:pt x="349" y="0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13"/>
          <p:cNvSpPr/>
          <p:nvPr/>
        </p:nvSpPr>
        <p:spPr>
          <a:xfrm>
            <a:off x="5285039" y="4299280"/>
            <a:ext cx="309677" cy="358479"/>
          </a:xfrm>
          <a:custGeom>
            <a:rect b="b" l="l" r="r" t="t"/>
            <a:pathLst>
              <a:path extrusionOk="0" h="404" w="349">
                <a:moveTo>
                  <a:pt x="0" y="404"/>
                </a:moveTo>
                <a:lnTo>
                  <a:pt x="0" y="404"/>
                </a:lnTo>
                <a:lnTo>
                  <a:pt x="0" y="371"/>
                </a:lnTo>
                <a:lnTo>
                  <a:pt x="12" y="371"/>
                </a:lnTo>
                <a:lnTo>
                  <a:pt x="12" y="236"/>
                </a:lnTo>
                <a:lnTo>
                  <a:pt x="24" y="236"/>
                </a:lnTo>
                <a:lnTo>
                  <a:pt x="24" y="202"/>
                </a:lnTo>
                <a:lnTo>
                  <a:pt x="59" y="202"/>
                </a:lnTo>
                <a:lnTo>
                  <a:pt x="59" y="168"/>
                </a:lnTo>
                <a:lnTo>
                  <a:pt x="175" y="168"/>
                </a:lnTo>
                <a:lnTo>
                  <a:pt x="175" y="135"/>
                </a:lnTo>
                <a:lnTo>
                  <a:pt x="222" y="135"/>
                </a:lnTo>
                <a:lnTo>
                  <a:pt x="222" y="101"/>
                </a:lnTo>
                <a:lnTo>
                  <a:pt x="233" y="101"/>
                </a:lnTo>
                <a:lnTo>
                  <a:pt x="233" y="67"/>
                </a:lnTo>
                <a:lnTo>
                  <a:pt x="291" y="67"/>
                </a:lnTo>
                <a:lnTo>
                  <a:pt x="291" y="34"/>
                </a:lnTo>
                <a:lnTo>
                  <a:pt x="326" y="34"/>
                </a:lnTo>
                <a:lnTo>
                  <a:pt x="326" y="0"/>
                </a:lnTo>
                <a:lnTo>
                  <a:pt x="349" y="0"/>
                </a:lnTo>
                <a:lnTo>
                  <a:pt x="349" y="0"/>
                </a:lnTo>
              </a:path>
            </a:pathLst>
          </a:custGeom>
          <a:noFill/>
          <a:ln cap="flat" cmpd="sng" w="22225">
            <a:solidFill>
              <a:srgbClr val="FFFF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1" name="Google Shape;621;p13"/>
          <p:cNvCxnSpPr/>
          <p:nvPr/>
        </p:nvCxnSpPr>
        <p:spPr>
          <a:xfrm>
            <a:off x="5285038" y="4658058"/>
            <a:ext cx="371434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22" name="Google Shape;622;p13"/>
          <p:cNvCxnSpPr/>
          <p:nvPr/>
        </p:nvCxnSpPr>
        <p:spPr>
          <a:xfrm>
            <a:off x="5285038" y="2103451"/>
            <a:ext cx="0" cy="2554607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23" name="Google Shape;623;p13"/>
          <p:cNvCxnSpPr/>
          <p:nvPr/>
        </p:nvCxnSpPr>
        <p:spPr>
          <a:xfrm>
            <a:off x="823219" y="4647410"/>
            <a:ext cx="371434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24" name="Google Shape;624;p13"/>
          <p:cNvCxnSpPr/>
          <p:nvPr/>
        </p:nvCxnSpPr>
        <p:spPr>
          <a:xfrm>
            <a:off x="823219" y="2092803"/>
            <a:ext cx="0" cy="2554607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625" name="Google Shape;625;p13"/>
          <p:cNvSpPr/>
          <p:nvPr/>
        </p:nvSpPr>
        <p:spPr>
          <a:xfrm>
            <a:off x="5139863" y="2039819"/>
            <a:ext cx="49694" cy="1077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626" name="Google Shape;626;p13"/>
          <p:cNvSpPr/>
          <p:nvPr/>
        </p:nvSpPr>
        <p:spPr>
          <a:xfrm>
            <a:off x="5142998" y="2466621"/>
            <a:ext cx="49694" cy="1077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627" name="Google Shape;627;p13"/>
          <p:cNvSpPr/>
          <p:nvPr/>
        </p:nvSpPr>
        <p:spPr>
          <a:xfrm>
            <a:off x="5140760" y="2893425"/>
            <a:ext cx="49694" cy="1077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628" name="Google Shape;628;p13"/>
          <p:cNvSpPr/>
          <p:nvPr/>
        </p:nvSpPr>
        <p:spPr>
          <a:xfrm>
            <a:off x="5143447" y="3320227"/>
            <a:ext cx="49694" cy="1077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629" name="Google Shape;629;p13"/>
          <p:cNvSpPr/>
          <p:nvPr/>
        </p:nvSpPr>
        <p:spPr>
          <a:xfrm>
            <a:off x="5144343" y="3747031"/>
            <a:ext cx="49694" cy="1077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630" name="Google Shape;630;p13"/>
          <p:cNvSpPr/>
          <p:nvPr/>
        </p:nvSpPr>
        <p:spPr>
          <a:xfrm>
            <a:off x="5150167" y="4173833"/>
            <a:ext cx="49694" cy="1077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631" name="Google Shape;631;p13"/>
          <p:cNvSpPr/>
          <p:nvPr/>
        </p:nvSpPr>
        <p:spPr>
          <a:xfrm>
            <a:off x="5139863" y="4594425"/>
            <a:ext cx="49694" cy="1077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cxnSp>
        <p:nvCxnSpPr>
          <p:cNvPr id="632" name="Google Shape;632;p13"/>
          <p:cNvCxnSpPr/>
          <p:nvPr/>
        </p:nvCxnSpPr>
        <p:spPr>
          <a:xfrm>
            <a:off x="5594715" y="2286304"/>
            <a:ext cx="0" cy="2382227"/>
          </a:xfrm>
          <a:prstGeom prst="straightConnector1">
            <a:avLst/>
          </a:prstGeom>
          <a:noFill/>
          <a:ln cap="flat" cmpd="sng" w="22225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633" name="Google Shape;633;p13"/>
          <p:cNvSpPr txBox="1"/>
          <p:nvPr/>
        </p:nvSpPr>
        <p:spPr>
          <a:xfrm>
            <a:off x="1818337" y="4883481"/>
            <a:ext cx="183095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Days after index procedure</a:t>
            </a:r>
            <a:endParaRPr b="1"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13"/>
          <p:cNvSpPr txBox="1"/>
          <p:nvPr/>
        </p:nvSpPr>
        <p:spPr>
          <a:xfrm>
            <a:off x="6289663" y="4883481"/>
            <a:ext cx="183095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Days after index procedure</a:t>
            </a:r>
            <a:endParaRPr b="1"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13"/>
          <p:cNvSpPr txBox="1"/>
          <p:nvPr/>
        </p:nvSpPr>
        <p:spPr>
          <a:xfrm>
            <a:off x="3074517" y="3570305"/>
            <a:ext cx="182163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&lt;1-month DAPT followed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by ticagrelor monotherapy</a:t>
            </a:r>
            <a:endParaRPr b="1" sz="10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13"/>
          <p:cNvSpPr txBox="1"/>
          <p:nvPr/>
        </p:nvSpPr>
        <p:spPr>
          <a:xfrm>
            <a:off x="2809405" y="2487802"/>
            <a:ext cx="133634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Ticagrelor-based 12-month DAPT</a:t>
            </a:r>
            <a:endParaRPr b="1"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13"/>
          <p:cNvSpPr txBox="1"/>
          <p:nvPr/>
        </p:nvSpPr>
        <p:spPr>
          <a:xfrm rot="-5400000">
            <a:off x="-416125" y="3258565"/>
            <a:ext cx="173316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Cumulative incidence (%)</a:t>
            </a:r>
            <a:endParaRPr b="1"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13"/>
          <p:cNvSpPr txBox="1"/>
          <p:nvPr/>
        </p:nvSpPr>
        <p:spPr>
          <a:xfrm rot="-5400000">
            <a:off x="4009076" y="3258565"/>
            <a:ext cx="173316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Cumulative incidence (%)</a:t>
            </a:r>
            <a:endParaRPr b="1"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13"/>
          <p:cNvSpPr txBox="1"/>
          <p:nvPr/>
        </p:nvSpPr>
        <p:spPr>
          <a:xfrm>
            <a:off x="915752" y="2112002"/>
            <a:ext cx="2515812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Hazard ratio 0∙54 (95% CI 0∙37–0∙80)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aseline="-25000"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non-inferiority </a:t>
            </a: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&lt;0∙001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aseline="-25000"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superiority  </a:t>
            </a: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=0∙002</a:t>
            </a:r>
            <a:endParaRPr b="1" sz="11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13"/>
          <p:cNvSpPr txBox="1"/>
          <p:nvPr/>
        </p:nvSpPr>
        <p:spPr>
          <a:xfrm>
            <a:off x="7308304" y="4021614"/>
            <a:ext cx="1874343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&lt;1-month DAPT followed by ticagrelor monotherapy</a:t>
            </a:r>
            <a:endParaRPr b="1" sz="10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13"/>
          <p:cNvSpPr txBox="1"/>
          <p:nvPr/>
        </p:nvSpPr>
        <p:spPr>
          <a:xfrm>
            <a:off x="5649846" y="2125009"/>
            <a:ext cx="2466123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Hazard ratio 0∙48 (95% CI 0∙31–0∙75)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aseline="-25000"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non-inferiority</a:t>
            </a: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&lt;0∙001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aseline="-25000"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superiority </a:t>
            </a: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=0∙001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13"/>
          <p:cNvSpPr txBox="1"/>
          <p:nvPr/>
        </p:nvSpPr>
        <p:spPr>
          <a:xfrm>
            <a:off x="7451885" y="2804065"/>
            <a:ext cx="12414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Ticagrelor-based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12-month DAPT</a:t>
            </a:r>
            <a:endParaRPr b="1"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13"/>
          <p:cNvSpPr txBox="1"/>
          <p:nvPr/>
        </p:nvSpPr>
        <p:spPr>
          <a:xfrm>
            <a:off x="20905" y="5001317"/>
            <a:ext cx="655949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No. at risk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12-m DAPT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&lt;1-m DAPT</a:t>
            </a:r>
            <a:endParaRPr sz="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4" name="Google Shape;644;p13"/>
          <p:cNvGrpSpPr/>
          <p:nvPr/>
        </p:nvGrpSpPr>
        <p:grpSpPr>
          <a:xfrm>
            <a:off x="5426839" y="5100307"/>
            <a:ext cx="3789867" cy="307777"/>
            <a:chOff x="7233898" y="5656826"/>
            <a:chExt cx="5051840" cy="410262"/>
          </a:xfrm>
        </p:grpSpPr>
        <p:sp>
          <p:nvSpPr>
            <p:cNvPr id="645" name="Google Shape;645;p13"/>
            <p:cNvSpPr txBox="1"/>
            <p:nvPr/>
          </p:nvSpPr>
          <p:spPr>
            <a:xfrm>
              <a:off x="7233898" y="5656826"/>
              <a:ext cx="511117" cy="410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1406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1409</a:t>
              </a:r>
              <a:endPara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3"/>
            <p:cNvSpPr txBox="1"/>
            <p:nvPr/>
          </p:nvSpPr>
          <p:spPr>
            <a:xfrm>
              <a:off x="7646690" y="5656826"/>
              <a:ext cx="511117" cy="410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1401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1401</a:t>
              </a:r>
              <a:endPara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3"/>
            <p:cNvSpPr txBox="1"/>
            <p:nvPr/>
          </p:nvSpPr>
          <p:spPr>
            <a:xfrm>
              <a:off x="8059484" y="5656826"/>
              <a:ext cx="511117" cy="410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1393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1397</a:t>
              </a:r>
              <a:endPara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3"/>
            <p:cNvSpPr txBox="1"/>
            <p:nvPr/>
          </p:nvSpPr>
          <p:spPr>
            <a:xfrm>
              <a:off x="8472277" y="5656826"/>
              <a:ext cx="511117" cy="410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1384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1388</a:t>
              </a:r>
              <a:endPara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3"/>
            <p:cNvSpPr txBox="1"/>
            <p:nvPr/>
          </p:nvSpPr>
          <p:spPr>
            <a:xfrm>
              <a:off x="8885069" y="5656826"/>
              <a:ext cx="511117" cy="410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1379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1383</a:t>
              </a:r>
              <a:endPara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3"/>
            <p:cNvSpPr txBox="1"/>
            <p:nvPr/>
          </p:nvSpPr>
          <p:spPr>
            <a:xfrm>
              <a:off x="9297863" y="5656826"/>
              <a:ext cx="511117" cy="410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1373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1382</a:t>
              </a:r>
              <a:endPara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3"/>
            <p:cNvSpPr txBox="1"/>
            <p:nvPr/>
          </p:nvSpPr>
          <p:spPr>
            <a:xfrm>
              <a:off x="9710657" y="5656826"/>
              <a:ext cx="511117" cy="410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1365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1380</a:t>
              </a:r>
              <a:endPara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3"/>
            <p:cNvSpPr txBox="1"/>
            <p:nvPr/>
          </p:nvSpPr>
          <p:spPr>
            <a:xfrm>
              <a:off x="10123448" y="5656826"/>
              <a:ext cx="511117" cy="410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1361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1377</a:t>
              </a:r>
              <a:endPara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3"/>
            <p:cNvSpPr txBox="1"/>
            <p:nvPr/>
          </p:nvSpPr>
          <p:spPr>
            <a:xfrm>
              <a:off x="10536241" y="5656826"/>
              <a:ext cx="511117" cy="410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1358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1375</a:t>
              </a:r>
              <a:endPara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3"/>
            <p:cNvSpPr txBox="1"/>
            <p:nvPr/>
          </p:nvSpPr>
          <p:spPr>
            <a:xfrm>
              <a:off x="10949036" y="5656826"/>
              <a:ext cx="511117" cy="410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1353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1374</a:t>
              </a:r>
              <a:endPara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3"/>
            <p:cNvSpPr txBox="1"/>
            <p:nvPr/>
          </p:nvSpPr>
          <p:spPr>
            <a:xfrm>
              <a:off x="11361829" y="5656826"/>
              <a:ext cx="511117" cy="410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1346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1374</a:t>
              </a:r>
              <a:endPara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3"/>
            <p:cNvSpPr txBox="1"/>
            <p:nvPr/>
          </p:nvSpPr>
          <p:spPr>
            <a:xfrm>
              <a:off x="11774621" y="5656826"/>
              <a:ext cx="511117" cy="410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1338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1372</a:t>
              </a:r>
              <a:endPara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7" name="Google Shape;657;p13"/>
          <p:cNvSpPr txBox="1"/>
          <p:nvPr/>
        </p:nvSpPr>
        <p:spPr>
          <a:xfrm>
            <a:off x="959728" y="5098268"/>
            <a:ext cx="3834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1406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1410</a:t>
            </a:r>
            <a:endParaRPr sz="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13"/>
          <p:cNvSpPr txBox="1"/>
          <p:nvPr/>
        </p:nvSpPr>
        <p:spPr>
          <a:xfrm>
            <a:off x="1270372" y="5098268"/>
            <a:ext cx="3834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1401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1401</a:t>
            </a:r>
            <a:endParaRPr sz="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13"/>
          <p:cNvSpPr txBox="1"/>
          <p:nvPr/>
        </p:nvSpPr>
        <p:spPr>
          <a:xfrm>
            <a:off x="1581017" y="5098268"/>
            <a:ext cx="3834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1393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1397</a:t>
            </a:r>
            <a:endParaRPr sz="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13"/>
          <p:cNvSpPr txBox="1"/>
          <p:nvPr/>
        </p:nvSpPr>
        <p:spPr>
          <a:xfrm>
            <a:off x="1891662" y="5098268"/>
            <a:ext cx="3834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1384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1388</a:t>
            </a:r>
            <a:endParaRPr sz="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13"/>
          <p:cNvSpPr txBox="1"/>
          <p:nvPr/>
        </p:nvSpPr>
        <p:spPr>
          <a:xfrm>
            <a:off x="2202306" y="5098268"/>
            <a:ext cx="3834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1379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1383</a:t>
            </a:r>
            <a:endParaRPr sz="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13"/>
          <p:cNvSpPr txBox="1"/>
          <p:nvPr/>
        </p:nvSpPr>
        <p:spPr>
          <a:xfrm>
            <a:off x="2512951" y="5098268"/>
            <a:ext cx="3834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1373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1382</a:t>
            </a:r>
            <a:endParaRPr sz="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13"/>
          <p:cNvSpPr txBox="1"/>
          <p:nvPr/>
        </p:nvSpPr>
        <p:spPr>
          <a:xfrm>
            <a:off x="2823596" y="5098268"/>
            <a:ext cx="3834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1365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1380</a:t>
            </a:r>
            <a:endParaRPr sz="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13"/>
          <p:cNvSpPr txBox="1"/>
          <p:nvPr/>
        </p:nvSpPr>
        <p:spPr>
          <a:xfrm>
            <a:off x="3134240" y="5098268"/>
            <a:ext cx="3834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1361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1377</a:t>
            </a:r>
            <a:endParaRPr sz="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13"/>
          <p:cNvSpPr txBox="1"/>
          <p:nvPr/>
        </p:nvSpPr>
        <p:spPr>
          <a:xfrm>
            <a:off x="3444885" y="5098268"/>
            <a:ext cx="3834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1358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1375</a:t>
            </a:r>
            <a:endParaRPr sz="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13"/>
          <p:cNvSpPr txBox="1"/>
          <p:nvPr/>
        </p:nvSpPr>
        <p:spPr>
          <a:xfrm>
            <a:off x="3755529" y="5098268"/>
            <a:ext cx="3834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1353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1374</a:t>
            </a:r>
            <a:endParaRPr sz="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13"/>
          <p:cNvSpPr txBox="1"/>
          <p:nvPr/>
        </p:nvSpPr>
        <p:spPr>
          <a:xfrm>
            <a:off x="4066174" y="5098268"/>
            <a:ext cx="3834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1346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1374</a:t>
            </a:r>
            <a:endParaRPr sz="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13"/>
          <p:cNvSpPr txBox="1"/>
          <p:nvPr/>
        </p:nvSpPr>
        <p:spPr>
          <a:xfrm>
            <a:off x="4376819" y="5098268"/>
            <a:ext cx="3834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1338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1372</a:t>
            </a:r>
            <a:endParaRPr sz="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13"/>
          <p:cNvSpPr txBox="1"/>
          <p:nvPr/>
        </p:nvSpPr>
        <p:spPr>
          <a:xfrm>
            <a:off x="649083" y="5098268"/>
            <a:ext cx="3834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1424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1426</a:t>
            </a:r>
            <a:endParaRPr sz="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13"/>
          <p:cNvSpPr txBox="1"/>
          <p:nvPr/>
        </p:nvSpPr>
        <p:spPr>
          <a:xfrm>
            <a:off x="4179044" y="3215588"/>
            <a:ext cx="488164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2.8%</a:t>
            </a:r>
            <a:endParaRPr b="1" sz="10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13"/>
          <p:cNvSpPr txBox="1"/>
          <p:nvPr/>
        </p:nvSpPr>
        <p:spPr>
          <a:xfrm>
            <a:off x="4179044" y="2636912"/>
            <a:ext cx="488164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5.2%</a:t>
            </a:r>
            <a:endParaRPr b="1"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13"/>
          <p:cNvSpPr txBox="1"/>
          <p:nvPr/>
        </p:nvSpPr>
        <p:spPr>
          <a:xfrm>
            <a:off x="8523594" y="3583778"/>
            <a:ext cx="564831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2.0%</a:t>
            </a:r>
            <a:endParaRPr b="1" sz="10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13"/>
          <p:cNvSpPr txBox="1"/>
          <p:nvPr/>
        </p:nvSpPr>
        <p:spPr>
          <a:xfrm>
            <a:off x="8523594" y="2652536"/>
            <a:ext cx="564831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4.1%</a:t>
            </a:r>
            <a:endParaRPr b="1"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14"/>
          <p:cNvSpPr txBox="1"/>
          <p:nvPr>
            <p:ph type="title"/>
          </p:nvPr>
        </p:nvSpPr>
        <p:spPr>
          <a:xfrm>
            <a:off x="0" y="421926"/>
            <a:ext cx="9075738" cy="702373"/>
          </a:xfrm>
          <a:prstGeom prst="rect">
            <a:avLst/>
          </a:prstGeom>
          <a:gradFill>
            <a:gsLst>
              <a:gs pos="0">
                <a:srgbClr val="000056"/>
              </a:gs>
              <a:gs pos="50000">
                <a:srgbClr val="000066"/>
              </a:gs>
              <a:gs pos="100000">
                <a:srgbClr val="000056"/>
              </a:gs>
            </a:gsLst>
            <a:lin ang="5400000" scaled="0"/>
          </a:gradFill>
          <a:ln>
            <a:noFill/>
          </a:ln>
        </p:spPr>
        <p:txBody>
          <a:bodyPr anchorCtr="0" anchor="ctr" bIns="46025" lIns="92075" spcFirstLastPara="1" rIns="92075" wrap="square" tIns="46025">
            <a:spAutoFit/>
          </a:bodyPr>
          <a:lstStyle/>
          <a:p>
            <a:pPr indent="-1588" lvl="0" marL="158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MACCE and Major Bleeding</a:t>
            </a:r>
            <a:endParaRPr/>
          </a:p>
        </p:txBody>
      </p:sp>
      <p:cxnSp>
        <p:nvCxnSpPr>
          <p:cNvPr id="679" name="Google Shape;679;p14"/>
          <p:cNvCxnSpPr/>
          <p:nvPr/>
        </p:nvCxnSpPr>
        <p:spPr>
          <a:xfrm>
            <a:off x="796095" y="5083064"/>
            <a:ext cx="0" cy="63695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80" name="Google Shape;680;p14"/>
          <p:cNvCxnSpPr/>
          <p:nvPr/>
        </p:nvCxnSpPr>
        <p:spPr>
          <a:xfrm>
            <a:off x="1095302" y="5083064"/>
            <a:ext cx="0" cy="63695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81" name="Google Shape;681;p14"/>
          <p:cNvCxnSpPr/>
          <p:nvPr/>
        </p:nvCxnSpPr>
        <p:spPr>
          <a:xfrm>
            <a:off x="1394508" y="5083064"/>
            <a:ext cx="0" cy="63695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82" name="Google Shape;682;p14"/>
          <p:cNvCxnSpPr/>
          <p:nvPr/>
        </p:nvCxnSpPr>
        <p:spPr>
          <a:xfrm>
            <a:off x="1693716" y="5083064"/>
            <a:ext cx="0" cy="63695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83" name="Google Shape;683;p14"/>
          <p:cNvCxnSpPr/>
          <p:nvPr/>
        </p:nvCxnSpPr>
        <p:spPr>
          <a:xfrm>
            <a:off x="1992922" y="5083064"/>
            <a:ext cx="0" cy="63695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84" name="Google Shape;684;p14"/>
          <p:cNvCxnSpPr/>
          <p:nvPr/>
        </p:nvCxnSpPr>
        <p:spPr>
          <a:xfrm>
            <a:off x="2292130" y="5083064"/>
            <a:ext cx="0" cy="63695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85" name="Google Shape;685;p14"/>
          <p:cNvCxnSpPr/>
          <p:nvPr/>
        </p:nvCxnSpPr>
        <p:spPr>
          <a:xfrm>
            <a:off x="2590480" y="5083064"/>
            <a:ext cx="0" cy="63695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86" name="Google Shape;686;p14"/>
          <p:cNvCxnSpPr/>
          <p:nvPr/>
        </p:nvCxnSpPr>
        <p:spPr>
          <a:xfrm>
            <a:off x="2889686" y="5083064"/>
            <a:ext cx="0" cy="63695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87" name="Google Shape;687;p14"/>
          <p:cNvCxnSpPr/>
          <p:nvPr/>
        </p:nvCxnSpPr>
        <p:spPr>
          <a:xfrm>
            <a:off x="3188894" y="5083064"/>
            <a:ext cx="0" cy="63695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88" name="Google Shape;688;p14"/>
          <p:cNvCxnSpPr/>
          <p:nvPr/>
        </p:nvCxnSpPr>
        <p:spPr>
          <a:xfrm>
            <a:off x="3487242" y="5083064"/>
            <a:ext cx="0" cy="63695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89" name="Google Shape;689;p14"/>
          <p:cNvCxnSpPr/>
          <p:nvPr/>
        </p:nvCxnSpPr>
        <p:spPr>
          <a:xfrm>
            <a:off x="3786450" y="5083064"/>
            <a:ext cx="0" cy="63695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90" name="Google Shape;690;p14"/>
          <p:cNvCxnSpPr/>
          <p:nvPr/>
        </p:nvCxnSpPr>
        <p:spPr>
          <a:xfrm>
            <a:off x="4085656" y="5083064"/>
            <a:ext cx="0" cy="63695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91" name="Google Shape;691;p14"/>
          <p:cNvCxnSpPr/>
          <p:nvPr/>
        </p:nvCxnSpPr>
        <p:spPr>
          <a:xfrm>
            <a:off x="4384864" y="5083064"/>
            <a:ext cx="0" cy="63695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692" name="Google Shape;692;p14"/>
          <p:cNvSpPr/>
          <p:nvPr/>
        </p:nvSpPr>
        <p:spPr>
          <a:xfrm>
            <a:off x="4310416" y="5176613"/>
            <a:ext cx="153333" cy="1154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360</a:t>
            </a:r>
            <a:endParaRPr/>
          </a:p>
        </p:txBody>
      </p:sp>
      <p:sp>
        <p:nvSpPr>
          <p:cNvPr id="693" name="Google Shape;693;p14"/>
          <p:cNvSpPr/>
          <p:nvPr/>
        </p:nvSpPr>
        <p:spPr>
          <a:xfrm>
            <a:off x="4016353" y="5176613"/>
            <a:ext cx="153333" cy="1154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330</a:t>
            </a:r>
            <a:endParaRPr/>
          </a:p>
        </p:txBody>
      </p:sp>
      <p:sp>
        <p:nvSpPr>
          <p:cNvPr id="694" name="Google Shape;694;p14"/>
          <p:cNvSpPr/>
          <p:nvPr/>
        </p:nvSpPr>
        <p:spPr>
          <a:xfrm>
            <a:off x="3712860" y="5176613"/>
            <a:ext cx="153333" cy="1154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endParaRPr/>
          </a:p>
        </p:txBody>
      </p:sp>
      <p:sp>
        <p:nvSpPr>
          <p:cNvPr id="695" name="Google Shape;695;p14"/>
          <p:cNvSpPr/>
          <p:nvPr/>
        </p:nvSpPr>
        <p:spPr>
          <a:xfrm>
            <a:off x="3418796" y="5176613"/>
            <a:ext cx="153333" cy="1154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270</a:t>
            </a:r>
            <a:endParaRPr/>
          </a:p>
        </p:txBody>
      </p:sp>
      <p:sp>
        <p:nvSpPr>
          <p:cNvPr id="696" name="Google Shape;696;p14"/>
          <p:cNvSpPr/>
          <p:nvPr/>
        </p:nvSpPr>
        <p:spPr>
          <a:xfrm>
            <a:off x="3115302" y="5176613"/>
            <a:ext cx="153333" cy="1154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240</a:t>
            </a:r>
            <a:endParaRPr/>
          </a:p>
        </p:txBody>
      </p:sp>
      <p:sp>
        <p:nvSpPr>
          <p:cNvPr id="697" name="Google Shape;697;p14"/>
          <p:cNvSpPr/>
          <p:nvPr/>
        </p:nvSpPr>
        <p:spPr>
          <a:xfrm>
            <a:off x="2827241" y="5176613"/>
            <a:ext cx="153333" cy="1154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210</a:t>
            </a:r>
            <a:endParaRPr/>
          </a:p>
        </p:txBody>
      </p:sp>
      <p:sp>
        <p:nvSpPr>
          <p:cNvPr id="698" name="Google Shape;698;p14"/>
          <p:cNvSpPr/>
          <p:nvPr/>
        </p:nvSpPr>
        <p:spPr>
          <a:xfrm>
            <a:off x="2522890" y="5176613"/>
            <a:ext cx="153333" cy="1154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180</a:t>
            </a:r>
            <a:endParaRPr/>
          </a:p>
        </p:txBody>
      </p:sp>
      <p:sp>
        <p:nvSpPr>
          <p:cNvPr id="699" name="Google Shape;699;p14"/>
          <p:cNvSpPr/>
          <p:nvPr/>
        </p:nvSpPr>
        <p:spPr>
          <a:xfrm>
            <a:off x="2224541" y="5176613"/>
            <a:ext cx="153333" cy="1154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150</a:t>
            </a:r>
            <a:endParaRPr/>
          </a:p>
        </p:txBody>
      </p:sp>
      <p:sp>
        <p:nvSpPr>
          <p:cNvPr id="700" name="Google Shape;700;p14"/>
          <p:cNvSpPr/>
          <p:nvPr/>
        </p:nvSpPr>
        <p:spPr>
          <a:xfrm>
            <a:off x="1930479" y="5176613"/>
            <a:ext cx="153333" cy="1154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120</a:t>
            </a:r>
            <a:endParaRPr/>
          </a:p>
        </p:txBody>
      </p:sp>
      <p:sp>
        <p:nvSpPr>
          <p:cNvPr id="701" name="Google Shape;701;p14"/>
          <p:cNvSpPr/>
          <p:nvPr/>
        </p:nvSpPr>
        <p:spPr>
          <a:xfrm>
            <a:off x="1642417" y="5176613"/>
            <a:ext cx="102221" cy="1154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90</a:t>
            </a:r>
            <a:endParaRPr/>
          </a:p>
        </p:txBody>
      </p:sp>
      <p:sp>
        <p:nvSpPr>
          <p:cNvPr id="702" name="Google Shape;702;p14"/>
          <p:cNvSpPr/>
          <p:nvPr/>
        </p:nvSpPr>
        <p:spPr>
          <a:xfrm>
            <a:off x="1343210" y="5176613"/>
            <a:ext cx="102221" cy="1154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60</a:t>
            </a:r>
            <a:endParaRPr/>
          </a:p>
        </p:txBody>
      </p:sp>
      <p:sp>
        <p:nvSpPr>
          <p:cNvPr id="703" name="Google Shape;703;p14"/>
          <p:cNvSpPr/>
          <p:nvPr/>
        </p:nvSpPr>
        <p:spPr>
          <a:xfrm>
            <a:off x="1044859" y="5176613"/>
            <a:ext cx="102221" cy="1154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endParaRPr/>
          </a:p>
        </p:txBody>
      </p:sp>
      <p:sp>
        <p:nvSpPr>
          <p:cNvPr id="704" name="Google Shape;704;p14"/>
          <p:cNvSpPr/>
          <p:nvPr/>
        </p:nvSpPr>
        <p:spPr>
          <a:xfrm>
            <a:off x="766229" y="5176613"/>
            <a:ext cx="51112" cy="1154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cxnSp>
        <p:nvCxnSpPr>
          <p:cNvPr id="705" name="Google Shape;705;p14"/>
          <p:cNvCxnSpPr/>
          <p:nvPr/>
        </p:nvCxnSpPr>
        <p:spPr>
          <a:xfrm rot="10800000">
            <a:off x="742084" y="5083062"/>
            <a:ext cx="54011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06" name="Google Shape;706;p14"/>
          <p:cNvCxnSpPr/>
          <p:nvPr/>
        </p:nvCxnSpPr>
        <p:spPr>
          <a:xfrm rot="10800000">
            <a:off x="742084" y="4605354"/>
            <a:ext cx="54011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07" name="Google Shape;707;p14"/>
          <p:cNvCxnSpPr/>
          <p:nvPr/>
        </p:nvCxnSpPr>
        <p:spPr>
          <a:xfrm rot="10800000">
            <a:off x="742084" y="4127645"/>
            <a:ext cx="54011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08" name="Google Shape;708;p14"/>
          <p:cNvCxnSpPr/>
          <p:nvPr/>
        </p:nvCxnSpPr>
        <p:spPr>
          <a:xfrm rot="10800000">
            <a:off x="742084" y="3649936"/>
            <a:ext cx="54011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09" name="Google Shape;709;p14"/>
          <p:cNvCxnSpPr/>
          <p:nvPr/>
        </p:nvCxnSpPr>
        <p:spPr>
          <a:xfrm rot="10800000">
            <a:off x="742084" y="3173224"/>
            <a:ext cx="54011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10" name="Google Shape;710;p14"/>
          <p:cNvCxnSpPr/>
          <p:nvPr/>
        </p:nvCxnSpPr>
        <p:spPr>
          <a:xfrm rot="10800000">
            <a:off x="742084" y="2695515"/>
            <a:ext cx="54011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11" name="Google Shape;711;p14"/>
          <p:cNvCxnSpPr/>
          <p:nvPr/>
        </p:nvCxnSpPr>
        <p:spPr>
          <a:xfrm rot="10800000">
            <a:off x="742084" y="2217806"/>
            <a:ext cx="54011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712" name="Google Shape;712;p14"/>
          <p:cNvSpPr/>
          <p:nvPr/>
        </p:nvSpPr>
        <p:spPr>
          <a:xfrm>
            <a:off x="656481" y="2151123"/>
            <a:ext cx="51112" cy="1154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713" name="Google Shape;713;p14"/>
          <p:cNvSpPr/>
          <p:nvPr/>
        </p:nvSpPr>
        <p:spPr>
          <a:xfrm>
            <a:off x="659511" y="2629829"/>
            <a:ext cx="51112" cy="1154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714" name="Google Shape;714;p14"/>
          <p:cNvSpPr/>
          <p:nvPr/>
        </p:nvSpPr>
        <p:spPr>
          <a:xfrm>
            <a:off x="657347" y="3108531"/>
            <a:ext cx="51112" cy="1154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715" name="Google Shape;715;p14"/>
          <p:cNvSpPr/>
          <p:nvPr/>
        </p:nvSpPr>
        <p:spPr>
          <a:xfrm>
            <a:off x="659943" y="3587237"/>
            <a:ext cx="51112" cy="1154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716" name="Google Shape;716;p14"/>
          <p:cNvSpPr/>
          <p:nvPr/>
        </p:nvSpPr>
        <p:spPr>
          <a:xfrm>
            <a:off x="660810" y="4065938"/>
            <a:ext cx="51112" cy="1154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717" name="Google Shape;717;p14"/>
          <p:cNvSpPr/>
          <p:nvPr/>
        </p:nvSpPr>
        <p:spPr>
          <a:xfrm>
            <a:off x="666436" y="4544645"/>
            <a:ext cx="51112" cy="1154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718" name="Google Shape;718;p14"/>
          <p:cNvSpPr/>
          <p:nvPr/>
        </p:nvSpPr>
        <p:spPr>
          <a:xfrm>
            <a:off x="656481" y="5016381"/>
            <a:ext cx="51112" cy="1154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cxnSp>
        <p:nvCxnSpPr>
          <p:cNvPr id="719" name="Google Shape;719;p14"/>
          <p:cNvCxnSpPr/>
          <p:nvPr/>
        </p:nvCxnSpPr>
        <p:spPr>
          <a:xfrm>
            <a:off x="796095" y="5083062"/>
            <a:ext cx="358876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20" name="Google Shape;720;p14"/>
          <p:cNvCxnSpPr/>
          <p:nvPr/>
        </p:nvCxnSpPr>
        <p:spPr>
          <a:xfrm>
            <a:off x="796095" y="2217806"/>
            <a:ext cx="0" cy="2865256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721" name="Google Shape;721;p14"/>
          <p:cNvSpPr txBox="1"/>
          <p:nvPr/>
        </p:nvSpPr>
        <p:spPr>
          <a:xfrm>
            <a:off x="1757570" y="5347841"/>
            <a:ext cx="1857332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Days after index procedure</a:t>
            </a:r>
            <a:endParaRPr b="1"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14"/>
          <p:cNvSpPr txBox="1"/>
          <p:nvPr/>
        </p:nvSpPr>
        <p:spPr>
          <a:xfrm>
            <a:off x="2798306" y="3739623"/>
            <a:ext cx="1338866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Ticagrelor-based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12-month DAPT</a:t>
            </a:r>
            <a:endParaRPr b="1"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14"/>
          <p:cNvSpPr txBox="1"/>
          <p:nvPr/>
        </p:nvSpPr>
        <p:spPr>
          <a:xfrm>
            <a:off x="20905" y="5480006"/>
            <a:ext cx="666298" cy="4385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No. at risk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12-m DAPT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&lt;1-m DAPT</a:t>
            </a:r>
            <a:endParaRPr sz="7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14"/>
          <p:cNvSpPr txBox="1"/>
          <p:nvPr/>
        </p:nvSpPr>
        <p:spPr>
          <a:xfrm rot="-5400000">
            <a:off x="-471523" y="3540745"/>
            <a:ext cx="1814920" cy="245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Cumulative incidence (%)</a:t>
            </a:r>
            <a:endParaRPr b="1"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14"/>
          <p:cNvSpPr txBox="1"/>
          <p:nvPr/>
        </p:nvSpPr>
        <p:spPr>
          <a:xfrm>
            <a:off x="885498" y="2354153"/>
            <a:ext cx="346587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Hazard ratio 0∙84 (95% CI 0∙50–1∙41)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Log-rank, p=0.51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14"/>
          <p:cNvSpPr txBox="1"/>
          <p:nvPr/>
        </p:nvSpPr>
        <p:spPr>
          <a:xfrm>
            <a:off x="927989" y="5588746"/>
            <a:ext cx="396262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1414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1418</a:t>
            </a:r>
            <a:endParaRPr sz="7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14"/>
          <p:cNvSpPr txBox="1"/>
          <p:nvPr/>
        </p:nvSpPr>
        <p:spPr>
          <a:xfrm>
            <a:off x="1228131" y="5588746"/>
            <a:ext cx="396262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1411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1410</a:t>
            </a:r>
            <a:endParaRPr sz="7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14"/>
          <p:cNvSpPr txBox="1"/>
          <p:nvPr/>
        </p:nvSpPr>
        <p:spPr>
          <a:xfrm>
            <a:off x="1528274" y="5588746"/>
            <a:ext cx="396262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1407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1406</a:t>
            </a:r>
            <a:endParaRPr sz="7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14"/>
          <p:cNvSpPr txBox="1"/>
          <p:nvPr/>
        </p:nvSpPr>
        <p:spPr>
          <a:xfrm>
            <a:off x="1828416" y="5588746"/>
            <a:ext cx="396262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1400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1399</a:t>
            </a:r>
            <a:endParaRPr sz="7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14"/>
          <p:cNvSpPr txBox="1"/>
          <p:nvPr/>
        </p:nvSpPr>
        <p:spPr>
          <a:xfrm>
            <a:off x="2128558" y="5588746"/>
            <a:ext cx="396262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1399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1396</a:t>
            </a:r>
            <a:endParaRPr sz="7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14"/>
          <p:cNvSpPr txBox="1"/>
          <p:nvPr/>
        </p:nvSpPr>
        <p:spPr>
          <a:xfrm>
            <a:off x="2428701" y="5588746"/>
            <a:ext cx="396262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1396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1395</a:t>
            </a:r>
            <a:endParaRPr sz="7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14"/>
          <p:cNvSpPr txBox="1"/>
          <p:nvPr/>
        </p:nvSpPr>
        <p:spPr>
          <a:xfrm>
            <a:off x="2728844" y="5588746"/>
            <a:ext cx="396262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1393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1393</a:t>
            </a:r>
            <a:endParaRPr sz="7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14"/>
          <p:cNvSpPr txBox="1"/>
          <p:nvPr/>
        </p:nvSpPr>
        <p:spPr>
          <a:xfrm>
            <a:off x="3028986" y="5588746"/>
            <a:ext cx="396262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1391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1392</a:t>
            </a:r>
            <a:endParaRPr sz="7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14"/>
          <p:cNvSpPr txBox="1"/>
          <p:nvPr/>
        </p:nvSpPr>
        <p:spPr>
          <a:xfrm>
            <a:off x="3329129" y="5588746"/>
            <a:ext cx="396262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1389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1390</a:t>
            </a:r>
            <a:endParaRPr sz="7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14"/>
          <p:cNvSpPr txBox="1"/>
          <p:nvPr/>
        </p:nvSpPr>
        <p:spPr>
          <a:xfrm>
            <a:off x="3629271" y="5588746"/>
            <a:ext cx="396262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1385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1388</a:t>
            </a:r>
            <a:endParaRPr sz="7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14"/>
          <p:cNvSpPr txBox="1"/>
          <p:nvPr/>
        </p:nvSpPr>
        <p:spPr>
          <a:xfrm>
            <a:off x="3929414" y="5588746"/>
            <a:ext cx="396262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1384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1388</a:t>
            </a:r>
            <a:endParaRPr sz="7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14"/>
          <p:cNvSpPr txBox="1"/>
          <p:nvPr/>
        </p:nvSpPr>
        <p:spPr>
          <a:xfrm>
            <a:off x="4229556" y="5588746"/>
            <a:ext cx="396262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1380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1386</a:t>
            </a:r>
            <a:endParaRPr sz="7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14"/>
          <p:cNvSpPr txBox="1"/>
          <p:nvPr/>
        </p:nvSpPr>
        <p:spPr>
          <a:xfrm>
            <a:off x="627846" y="5588746"/>
            <a:ext cx="382865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1424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1426</a:t>
            </a:r>
            <a:endParaRPr sz="7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14"/>
          <p:cNvSpPr txBox="1"/>
          <p:nvPr/>
        </p:nvSpPr>
        <p:spPr>
          <a:xfrm>
            <a:off x="4148010" y="4232022"/>
            <a:ext cx="528165" cy="2539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1.8%</a:t>
            </a:r>
            <a:endParaRPr b="1" sz="105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14"/>
          <p:cNvSpPr txBox="1"/>
          <p:nvPr/>
        </p:nvSpPr>
        <p:spPr>
          <a:xfrm>
            <a:off x="4136827" y="3729864"/>
            <a:ext cx="528165" cy="2539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2.2%</a:t>
            </a:r>
            <a:endParaRPr b="1"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14"/>
          <p:cNvSpPr txBox="1"/>
          <p:nvPr/>
        </p:nvSpPr>
        <p:spPr>
          <a:xfrm>
            <a:off x="109809" y="1627834"/>
            <a:ext cx="3756382" cy="323165"/>
          </a:xfrm>
          <a:prstGeom prst="rect">
            <a:avLst/>
          </a:prstGeom>
          <a:solidFill>
            <a:schemeClr val="dk2">
              <a:alpha val="28627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500">
                <a:solidFill>
                  <a:srgbClr val="FDDF03"/>
                </a:solidFill>
                <a:latin typeface="Arial"/>
                <a:ea typeface="Arial"/>
                <a:cs typeface="Arial"/>
                <a:sym typeface="Arial"/>
              </a:rPr>
              <a:t>Death, MI, Stent thrombosis or Stroke</a:t>
            </a:r>
            <a:endParaRPr b="1" i="1" sz="1500">
              <a:solidFill>
                <a:srgbClr val="FDDF0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2" name="Google Shape;742;p14"/>
          <p:cNvCxnSpPr/>
          <p:nvPr/>
        </p:nvCxnSpPr>
        <p:spPr>
          <a:xfrm>
            <a:off x="5094311" y="5057886"/>
            <a:ext cx="0" cy="63148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43" name="Google Shape;743;p14"/>
          <p:cNvCxnSpPr/>
          <p:nvPr/>
        </p:nvCxnSpPr>
        <p:spPr>
          <a:xfrm>
            <a:off x="5403988" y="5057886"/>
            <a:ext cx="0" cy="63148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44" name="Google Shape;744;p14"/>
          <p:cNvCxnSpPr/>
          <p:nvPr/>
        </p:nvCxnSpPr>
        <p:spPr>
          <a:xfrm>
            <a:off x="5713663" y="5057886"/>
            <a:ext cx="0" cy="63148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45" name="Google Shape;745;p14"/>
          <p:cNvCxnSpPr/>
          <p:nvPr/>
        </p:nvCxnSpPr>
        <p:spPr>
          <a:xfrm>
            <a:off x="6023340" y="5057886"/>
            <a:ext cx="0" cy="63148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46" name="Google Shape;746;p14"/>
          <p:cNvCxnSpPr/>
          <p:nvPr/>
        </p:nvCxnSpPr>
        <p:spPr>
          <a:xfrm>
            <a:off x="6333016" y="5057886"/>
            <a:ext cx="0" cy="63148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47" name="Google Shape;747;p14"/>
          <p:cNvCxnSpPr/>
          <p:nvPr/>
        </p:nvCxnSpPr>
        <p:spPr>
          <a:xfrm>
            <a:off x="6642693" y="5057886"/>
            <a:ext cx="0" cy="63148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48" name="Google Shape;748;p14"/>
          <p:cNvCxnSpPr/>
          <p:nvPr/>
        </p:nvCxnSpPr>
        <p:spPr>
          <a:xfrm>
            <a:off x="6951483" y="5057886"/>
            <a:ext cx="0" cy="63148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49" name="Google Shape;749;p14"/>
          <p:cNvCxnSpPr/>
          <p:nvPr/>
        </p:nvCxnSpPr>
        <p:spPr>
          <a:xfrm>
            <a:off x="7261158" y="5057886"/>
            <a:ext cx="0" cy="63148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50" name="Google Shape;750;p14"/>
          <p:cNvCxnSpPr/>
          <p:nvPr/>
        </p:nvCxnSpPr>
        <p:spPr>
          <a:xfrm>
            <a:off x="7570835" y="5057886"/>
            <a:ext cx="0" cy="63148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51" name="Google Shape;751;p14"/>
          <p:cNvCxnSpPr/>
          <p:nvPr/>
        </p:nvCxnSpPr>
        <p:spPr>
          <a:xfrm>
            <a:off x="7879623" y="5057886"/>
            <a:ext cx="0" cy="63148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52" name="Google Shape;752;p14"/>
          <p:cNvCxnSpPr/>
          <p:nvPr/>
        </p:nvCxnSpPr>
        <p:spPr>
          <a:xfrm>
            <a:off x="8189300" y="5057886"/>
            <a:ext cx="0" cy="63148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53" name="Google Shape;753;p14"/>
          <p:cNvCxnSpPr/>
          <p:nvPr/>
        </p:nvCxnSpPr>
        <p:spPr>
          <a:xfrm>
            <a:off x="8498975" y="5057886"/>
            <a:ext cx="0" cy="63148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54" name="Google Shape;754;p14"/>
          <p:cNvCxnSpPr/>
          <p:nvPr/>
        </p:nvCxnSpPr>
        <p:spPr>
          <a:xfrm>
            <a:off x="8808653" y="5057886"/>
            <a:ext cx="0" cy="63148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755" name="Google Shape;755;p14"/>
          <p:cNvSpPr/>
          <p:nvPr/>
        </p:nvSpPr>
        <p:spPr>
          <a:xfrm>
            <a:off x="8731600" y="5150632"/>
            <a:ext cx="158698" cy="1283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360</a:t>
            </a:r>
            <a:endParaRPr/>
          </a:p>
        </p:txBody>
      </p:sp>
      <p:sp>
        <p:nvSpPr>
          <p:cNvPr id="756" name="Google Shape;756;p14"/>
          <p:cNvSpPr/>
          <p:nvPr/>
        </p:nvSpPr>
        <p:spPr>
          <a:xfrm>
            <a:off x="8427247" y="5150632"/>
            <a:ext cx="158698" cy="1283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330</a:t>
            </a:r>
            <a:endParaRPr/>
          </a:p>
        </p:txBody>
      </p:sp>
      <p:sp>
        <p:nvSpPr>
          <p:cNvPr id="757" name="Google Shape;757;p14"/>
          <p:cNvSpPr/>
          <p:nvPr/>
        </p:nvSpPr>
        <p:spPr>
          <a:xfrm>
            <a:off x="8113135" y="5150632"/>
            <a:ext cx="158698" cy="1283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endParaRPr/>
          </a:p>
        </p:txBody>
      </p:sp>
      <p:sp>
        <p:nvSpPr>
          <p:cNvPr id="758" name="Google Shape;758;p14"/>
          <p:cNvSpPr/>
          <p:nvPr/>
        </p:nvSpPr>
        <p:spPr>
          <a:xfrm>
            <a:off x="7808782" y="5150632"/>
            <a:ext cx="158698" cy="1283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270</a:t>
            </a:r>
            <a:endParaRPr/>
          </a:p>
        </p:txBody>
      </p:sp>
      <p:sp>
        <p:nvSpPr>
          <p:cNvPr id="759" name="Google Shape;759;p14"/>
          <p:cNvSpPr/>
          <p:nvPr/>
        </p:nvSpPr>
        <p:spPr>
          <a:xfrm>
            <a:off x="7494668" y="5150632"/>
            <a:ext cx="158698" cy="1283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240</a:t>
            </a:r>
            <a:endParaRPr/>
          </a:p>
        </p:txBody>
      </p:sp>
      <p:sp>
        <p:nvSpPr>
          <p:cNvPr id="760" name="Google Shape;760;p14"/>
          <p:cNvSpPr/>
          <p:nvPr/>
        </p:nvSpPr>
        <p:spPr>
          <a:xfrm>
            <a:off x="7196528" y="5150632"/>
            <a:ext cx="158698" cy="1283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210</a:t>
            </a:r>
            <a:endParaRPr/>
          </a:p>
        </p:txBody>
      </p:sp>
      <p:sp>
        <p:nvSpPr>
          <p:cNvPr id="761" name="Google Shape;761;p14"/>
          <p:cNvSpPr/>
          <p:nvPr/>
        </p:nvSpPr>
        <p:spPr>
          <a:xfrm>
            <a:off x="6881528" y="5150632"/>
            <a:ext cx="158698" cy="1283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180</a:t>
            </a:r>
            <a:endParaRPr/>
          </a:p>
        </p:txBody>
      </p:sp>
      <p:sp>
        <p:nvSpPr>
          <p:cNvPr id="762" name="Google Shape;762;p14"/>
          <p:cNvSpPr/>
          <p:nvPr/>
        </p:nvSpPr>
        <p:spPr>
          <a:xfrm>
            <a:off x="6572739" y="5150632"/>
            <a:ext cx="158698" cy="1283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150</a:t>
            </a:r>
            <a:endParaRPr/>
          </a:p>
        </p:txBody>
      </p:sp>
      <p:sp>
        <p:nvSpPr>
          <p:cNvPr id="763" name="Google Shape;763;p14"/>
          <p:cNvSpPr/>
          <p:nvPr/>
        </p:nvSpPr>
        <p:spPr>
          <a:xfrm>
            <a:off x="6268388" y="5150632"/>
            <a:ext cx="158698" cy="1283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120</a:t>
            </a:r>
            <a:endParaRPr/>
          </a:p>
        </p:txBody>
      </p:sp>
      <p:sp>
        <p:nvSpPr>
          <p:cNvPr id="764" name="Google Shape;764;p14"/>
          <p:cNvSpPr/>
          <p:nvPr/>
        </p:nvSpPr>
        <p:spPr>
          <a:xfrm>
            <a:off x="5970246" y="5150632"/>
            <a:ext cx="105798" cy="1283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90</a:t>
            </a:r>
            <a:endParaRPr/>
          </a:p>
        </p:txBody>
      </p:sp>
      <p:sp>
        <p:nvSpPr>
          <p:cNvPr id="765" name="Google Shape;765;p14"/>
          <p:cNvSpPr/>
          <p:nvPr/>
        </p:nvSpPr>
        <p:spPr>
          <a:xfrm>
            <a:off x="5660570" y="5150632"/>
            <a:ext cx="105798" cy="1283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60</a:t>
            </a:r>
            <a:endParaRPr/>
          </a:p>
        </p:txBody>
      </p:sp>
      <p:sp>
        <p:nvSpPr>
          <p:cNvPr id="766" name="Google Shape;766;p14"/>
          <p:cNvSpPr/>
          <p:nvPr/>
        </p:nvSpPr>
        <p:spPr>
          <a:xfrm>
            <a:off x="5351780" y="5150632"/>
            <a:ext cx="105798" cy="1283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endParaRPr/>
          </a:p>
        </p:txBody>
      </p:sp>
      <p:sp>
        <p:nvSpPr>
          <p:cNvPr id="767" name="Google Shape;767;p14"/>
          <p:cNvSpPr/>
          <p:nvPr/>
        </p:nvSpPr>
        <p:spPr>
          <a:xfrm>
            <a:off x="5063400" y="5150632"/>
            <a:ext cx="52900" cy="1283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cxnSp>
        <p:nvCxnSpPr>
          <p:cNvPr id="768" name="Google Shape;768;p14"/>
          <p:cNvCxnSpPr/>
          <p:nvPr/>
        </p:nvCxnSpPr>
        <p:spPr>
          <a:xfrm rot="10800000">
            <a:off x="5038410" y="5057884"/>
            <a:ext cx="55901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69" name="Google Shape;769;p14"/>
          <p:cNvCxnSpPr/>
          <p:nvPr/>
        </p:nvCxnSpPr>
        <p:spPr>
          <a:xfrm rot="10800000">
            <a:off x="5038410" y="4584277"/>
            <a:ext cx="55901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70" name="Google Shape;770;p14"/>
          <p:cNvCxnSpPr/>
          <p:nvPr/>
        </p:nvCxnSpPr>
        <p:spPr>
          <a:xfrm rot="10800000">
            <a:off x="5038410" y="4110670"/>
            <a:ext cx="55901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71" name="Google Shape;771;p14"/>
          <p:cNvCxnSpPr/>
          <p:nvPr/>
        </p:nvCxnSpPr>
        <p:spPr>
          <a:xfrm rot="10800000">
            <a:off x="5038410" y="3637063"/>
            <a:ext cx="55901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72" name="Google Shape;772;p14"/>
          <p:cNvCxnSpPr/>
          <p:nvPr/>
        </p:nvCxnSpPr>
        <p:spPr>
          <a:xfrm rot="10800000">
            <a:off x="5038410" y="3164445"/>
            <a:ext cx="55901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73" name="Google Shape;773;p14"/>
          <p:cNvCxnSpPr/>
          <p:nvPr/>
        </p:nvCxnSpPr>
        <p:spPr>
          <a:xfrm rot="10800000">
            <a:off x="5038410" y="2690838"/>
            <a:ext cx="55901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74" name="Google Shape;774;p14"/>
          <p:cNvCxnSpPr/>
          <p:nvPr/>
        </p:nvCxnSpPr>
        <p:spPr>
          <a:xfrm rot="10800000">
            <a:off x="5038410" y="2217231"/>
            <a:ext cx="55901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775" name="Google Shape;775;p14"/>
          <p:cNvSpPr/>
          <p:nvPr/>
        </p:nvSpPr>
        <p:spPr>
          <a:xfrm>
            <a:off x="4949812" y="2151122"/>
            <a:ext cx="52900" cy="1283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776" name="Google Shape;776;p14"/>
          <p:cNvSpPr/>
          <p:nvPr/>
        </p:nvSpPr>
        <p:spPr>
          <a:xfrm>
            <a:off x="4952948" y="2625716"/>
            <a:ext cx="52900" cy="1283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777" name="Google Shape;777;p14"/>
          <p:cNvSpPr/>
          <p:nvPr/>
        </p:nvSpPr>
        <p:spPr>
          <a:xfrm>
            <a:off x="4950708" y="3100309"/>
            <a:ext cx="52900" cy="1283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778" name="Google Shape;778;p14"/>
          <p:cNvSpPr/>
          <p:nvPr/>
        </p:nvSpPr>
        <p:spPr>
          <a:xfrm>
            <a:off x="4953395" y="3574903"/>
            <a:ext cx="52900" cy="1283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779" name="Google Shape;779;p14"/>
          <p:cNvSpPr/>
          <p:nvPr/>
        </p:nvSpPr>
        <p:spPr>
          <a:xfrm>
            <a:off x="4954293" y="4049495"/>
            <a:ext cx="52900" cy="1283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780" name="Google Shape;780;p14"/>
          <p:cNvSpPr/>
          <p:nvPr/>
        </p:nvSpPr>
        <p:spPr>
          <a:xfrm>
            <a:off x="4960115" y="4524090"/>
            <a:ext cx="52900" cy="1283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781" name="Google Shape;781;p14"/>
          <p:cNvSpPr/>
          <p:nvPr/>
        </p:nvSpPr>
        <p:spPr>
          <a:xfrm>
            <a:off x="4949812" y="4991777"/>
            <a:ext cx="52900" cy="1283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cxnSp>
        <p:nvCxnSpPr>
          <p:cNvPr id="782" name="Google Shape;782;p14"/>
          <p:cNvCxnSpPr/>
          <p:nvPr/>
        </p:nvCxnSpPr>
        <p:spPr>
          <a:xfrm>
            <a:off x="5094311" y="5057884"/>
            <a:ext cx="371434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83" name="Google Shape;783;p14"/>
          <p:cNvCxnSpPr/>
          <p:nvPr/>
        </p:nvCxnSpPr>
        <p:spPr>
          <a:xfrm>
            <a:off x="5094311" y="2217231"/>
            <a:ext cx="0" cy="2840653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784" name="Google Shape;784;p14"/>
          <p:cNvSpPr txBox="1"/>
          <p:nvPr/>
        </p:nvSpPr>
        <p:spPr>
          <a:xfrm>
            <a:off x="6089429" y="5320389"/>
            <a:ext cx="1922321" cy="282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Days after index procedure</a:t>
            </a:r>
            <a:endParaRPr b="1"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14"/>
          <p:cNvSpPr txBox="1"/>
          <p:nvPr/>
        </p:nvSpPr>
        <p:spPr>
          <a:xfrm>
            <a:off x="6970812" y="4045091"/>
            <a:ext cx="1952421" cy="4620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&lt;1-month DAPT followed by ticagrelor monotherapy</a:t>
            </a:r>
            <a:endParaRPr b="1" sz="105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14"/>
          <p:cNvSpPr txBox="1"/>
          <p:nvPr/>
        </p:nvSpPr>
        <p:spPr>
          <a:xfrm>
            <a:off x="7225299" y="3118804"/>
            <a:ext cx="1307801" cy="4620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Ticagrelor-based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12-month DAPT</a:t>
            </a:r>
            <a:endParaRPr b="1"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14"/>
          <p:cNvSpPr txBox="1"/>
          <p:nvPr/>
        </p:nvSpPr>
        <p:spPr>
          <a:xfrm rot="-5400000">
            <a:off x="3712480" y="3523465"/>
            <a:ext cx="2018142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Cumulative incidence (%)</a:t>
            </a:r>
            <a:endParaRPr b="1"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14"/>
          <p:cNvSpPr txBox="1"/>
          <p:nvPr/>
        </p:nvSpPr>
        <p:spPr>
          <a:xfrm>
            <a:off x="5277809" y="2354153"/>
            <a:ext cx="2834430" cy="5133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Hazard ratio 0∙35 (95% CI 0∙20–0∙61)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Log-rank, p&lt;0.001</a:t>
            </a:r>
            <a:endParaRPr b="1" sz="12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14"/>
          <p:cNvSpPr/>
          <p:nvPr/>
        </p:nvSpPr>
        <p:spPr>
          <a:xfrm>
            <a:off x="5116415" y="3416995"/>
            <a:ext cx="3692237" cy="1657511"/>
          </a:xfrm>
          <a:custGeom>
            <a:rect b="b" l="l" r="r" t="t"/>
            <a:pathLst>
              <a:path extrusionOk="0" h="1345882" w="4990623">
                <a:moveTo>
                  <a:pt x="0" y="1345883"/>
                </a:moveTo>
                <a:lnTo>
                  <a:pt x="13811" y="1345883"/>
                </a:lnTo>
                <a:lnTo>
                  <a:pt x="13811" y="1263968"/>
                </a:lnTo>
                <a:lnTo>
                  <a:pt x="27813" y="1263968"/>
                </a:lnTo>
                <a:lnTo>
                  <a:pt x="27813" y="1236631"/>
                </a:lnTo>
                <a:lnTo>
                  <a:pt x="41624" y="1236631"/>
                </a:lnTo>
                <a:lnTo>
                  <a:pt x="41624" y="1209199"/>
                </a:lnTo>
                <a:lnTo>
                  <a:pt x="83249" y="1209199"/>
                </a:lnTo>
                <a:lnTo>
                  <a:pt x="83249" y="1154335"/>
                </a:lnTo>
                <a:lnTo>
                  <a:pt x="110966" y="1154335"/>
                </a:lnTo>
                <a:lnTo>
                  <a:pt x="110966" y="1126808"/>
                </a:lnTo>
                <a:lnTo>
                  <a:pt x="249555" y="1126808"/>
                </a:lnTo>
                <a:lnTo>
                  <a:pt x="249555" y="1099376"/>
                </a:lnTo>
                <a:lnTo>
                  <a:pt x="304895" y="1099376"/>
                </a:lnTo>
                <a:lnTo>
                  <a:pt x="318897" y="1099376"/>
                </a:lnTo>
                <a:lnTo>
                  <a:pt x="443675" y="1099376"/>
                </a:lnTo>
                <a:lnTo>
                  <a:pt x="499110" y="1099376"/>
                </a:lnTo>
                <a:lnTo>
                  <a:pt x="499110" y="1071753"/>
                </a:lnTo>
                <a:lnTo>
                  <a:pt x="609981" y="1071753"/>
                </a:lnTo>
                <a:lnTo>
                  <a:pt x="707041" y="1071753"/>
                </a:lnTo>
                <a:lnTo>
                  <a:pt x="748570" y="1071753"/>
                </a:lnTo>
                <a:lnTo>
                  <a:pt x="748570" y="1044131"/>
                </a:lnTo>
                <a:lnTo>
                  <a:pt x="845630" y="1044131"/>
                </a:lnTo>
                <a:lnTo>
                  <a:pt x="845630" y="1016508"/>
                </a:lnTo>
                <a:lnTo>
                  <a:pt x="914972" y="1016508"/>
                </a:lnTo>
                <a:lnTo>
                  <a:pt x="914972" y="988790"/>
                </a:lnTo>
                <a:lnTo>
                  <a:pt x="956596" y="988790"/>
                </a:lnTo>
                <a:lnTo>
                  <a:pt x="956596" y="961168"/>
                </a:lnTo>
                <a:lnTo>
                  <a:pt x="970312" y="961168"/>
                </a:lnTo>
                <a:lnTo>
                  <a:pt x="970312" y="933450"/>
                </a:lnTo>
                <a:lnTo>
                  <a:pt x="1067372" y="933450"/>
                </a:lnTo>
                <a:lnTo>
                  <a:pt x="1247585" y="933450"/>
                </a:lnTo>
                <a:lnTo>
                  <a:pt x="1372457" y="933450"/>
                </a:lnTo>
                <a:lnTo>
                  <a:pt x="1372457" y="905637"/>
                </a:lnTo>
                <a:lnTo>
                  <a:pt x="1386269" y="905637"/>
                </a:lnTo>
                <a:lnTo>
                  <a:pt x="1400175" y="905637"/>
                </a:lnTo>
                <a:lnTo>
                  <a:pt x="1524953" y="905637"/>
                </a:lnTo>
                <a:lnTo>
                  <a:pt x="1538669" y="905637"/>
                </a:lnTo>
                <a:lnTo>
                  <a:pt x="1566386" y="905637"/>
                </a:lnTo>
                <a:lnTo>
                  <a:pt x="1566386" y="877729"/>
                </a:lnTo>
                <a:lnTo>
                  <a:pt x="1580293" y="877729"/>
                </a:lnTo>
                <a:lnTo>
                  <a:pt x="1691259" y="877729"/>
                </a:lnTo>
                <a:lnTo>
                  <a:pt x="1691259" y="849821"/>
                </a:lnTo>
                <a:lnTo>
                  <a:pt x="1732883" y="849821"/>
                </a:lnTo>
                <a:lnTo>
                  <a:pt x="1732883" y="821817"/>
                </a:lnTo>
                <a:lnTo>
                  <a:pt x="1913096" y="821817"/>
                </a:lnTo>
                <a:lnTo>
                  <a:pt x="1913096" y="793909"/>
                </a:lnTo>
                <a:lnTo>
                  <a:pt x="1982438" y="793909"/>
                </a:lnTo>
                <a:lnTo>
                  <a:pt x="1982438" y="765905"/>
                </a:lnTo>
                <a:lnTo>
                  <a:pt x="2010156" y="765905"/>
                </a:lnTo>
                <a:lnTo>
                  <a:pt x="2273522" y="765905"/>
                </a:lnTo>
                <a:lnTo>
                  <a:pt x="2273522" y="737902"/>
                </a:lnTo>
                <a:lnTo>
                  <a:pt x="2384298" y="737902"/>
                </a:lnTo>
                <a:lnTo>
                  <a:pt x="2384298" y="709803"/>
                </a:lnTo>
                <a:lnTo>
                  <a:pt x="2398300" y="709803"/>
                </a:lnTo>
                <a:lnTo>
                  <a:pt x="2453640" y="709803"/>
                </a:lnTo>
                <a:lnTo>
                  <a:pt x="2453640" y="681704"/>
                </a:lnTo>
                <a:lnTo>
                  <a:pt x="2536889" y="681704"/>
                </a:lnTo>
                <a:lnTo>
                  <a:pt x="2536889" y="653606"/>
                </a:lnTo>
                <a:lnTo>
                  <a:pt x="2550700" y="653606"/>
                </a:lnTo>
                <a:lnTo>
                  <a:pt x="2550700" y="597313"/>
                </a:lnTo>
                <a:lnTo>
                  <a:pt x="2564606" y="597313"/>
                </a:lnTo>
                <a:lnTo>
                  <a:pt x="2578418" y="597313"/>
                </a:lnTo>
                <a:lnTo>
                  <a:pt x="2578418" y="569119"/>
                </a:lnTo>
                <a:lnTo>
                  <a:pt x="2758726" y="569119"/>
                </a:lnTo>
                <a:lnTo>
                  <a:pt x="2758726" y="540925"/>
                </a:lnTo>
                <a:lnTo>
                  <a:pt x="2786443" y="540925"/>
                </a:lnTo>
                <a:lnTo>
                  <a:pt x="2786443" y="512731"/>
                </a:lnTo>
                <a:lnTo>
                  <a:pt x="2841784" y="512731"/>
                </a:lnTo>
                <a:lnTo>
                  <a:pt x="2841784" y="484442"/>
                </a:lnTo>
                <a:lnTo>
                  <a:pt x="2980468" y="484442"/>
                </a:lnTo>
                <a:lnTo>
                  <a:pt x="3022092" y="484442"/>
                </a:lnTo>
                <a:lnTo>
                  <a:pt x="3022092" y="456152"/>
                </a:lnTo>
                <a:lnTo>
                  <a:pt x="3188303" y="456152"/>
                </a:lnTo>
                <a:lnTo>
                  <a:pt x="3229928" y="456152"/>
                </a:lnTo>
                <a:lnTo>
                  <a:pt x="3229928" y="427863"/>
                </a:lnTo>
                <a:lnTo>
                  <a:pt x="3354705" y="427863"/>
                </a:lnTo>
                <a:lnTo>
                  <a:pt x="3354705" y="399478"/>
                </a:lnTo>
                <a:lnTo>
                  <a:pt x="3437954" y="399478"/>
                </a:lnTo>
                <a:lnTo>
                  <a:pt x="3437954" y="371189"/>
                </a:lnTo>
                <a:lnTo>
                  <a:pt x="3756755" y="371189"/>
                </a:lnTo>
                <a:lnTo>
                  <a:pt x="3756755" y="342710"/>
                </a:lnTo>
                <a:lnTo>
                  <a:pt x="4034028" y="342710"/>
                </a:lnTo>
                <a:lnTo>
                  <a:pt x="4034028" y="314325"/>
                </a:lnTo>
                <a:lnTo>
                  <a:pt x="4047839" y="314325"/>
                </a:lnTo>
                <a:lnTo>
                  <a:pt x="4144899" y="314325"/>
                </a:lnTo>
                <a:lnTo>
                  <a:pt x="4144899" y="285845"/>
                </a:lnTo>
                <a:lnTo>
                  <a:pt x="4186428" y="285845"/>
                </a:lnTo>
                <a:lnTo>
                  <a:pt x="4186428" y="257366"/>
                </a:lnTo>
                <a:lnTo>
                  <a:pt x="4283488" y="257366"/>
                </a:lnTo>
                <a:lnTo>
                  <a:pt x="4283488" y="228886"/>
                </a:lnTo>
                <a:lnTo>
                  <a:pt x="4311301" y="228886"/>
                </a:lnTo>
                <a:lnTo>
                  <a:pt x="4325112" y="228886"/>
                </a:lnTo>
                <a:lnTo>
                  <a:pt x="4325112" y="171736"/>
                </a:lnTo>
                <a:lnTo>
                  <a:pt x="4380548" y="171736"/>
                </a:lnTo>
                <a:lnTo>
                  <a:pt x="4380548" y="143161"/>
                </a:lnTo>
                <a:lnTo>
                  <a:pt x="4408361" y="143161"/>
                </a:lnTo>
                <a:lnTo>
                  <a:pt x="4408361" y="114586"/>
                </a:lnTo>
                <a:lnTo>
                  <a:pt x="4616292" y="114586"/>
                </a:lnTo>
                <a:lnTo>
                  <a:pt x="4616292" y="85916"/>
                </a:lnTo>
                <a:lnTo>
                  <a:pt x="4810316" y="85916"/>
                </a:lnTo>
                <a:lnTo>
                  <a:pt x="4810316" y="57341"/>
                </a:lnTo>
                <a:lnTo>
                  <a:pt x="4851940" y="57341"/>
                </a:lnTo>
                <a:lnTo>
                  <a:pt x="4865751" y="57341"/>
                </a:lnTo>
                <a:lnTo>
                  <a:pt x="4865751" y="28575"/>
                </a:lnTo>
                <a:lnTo>
                  <a:pt x="4879562" y="28575"/>
                </a:lnTo>
                <a:lnTo>
                  <a:pt x="4949000" y="28575"/>
                </a:lnTo>
                <a:lnTo>
                  <a:pt x="4949000" y="0"/>
                </a:lnTo>
                <a:lnTo>
                  <a:pt x="4990624" y="0"/>
                </a:lnTo>
              </a:path>
            </a:pathLst>
          </a:custGeom>
          <a:noFill/>
          <a:ln cap="flat" cmpd="sng" w="222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14"/>
          <p:cNvSpPr/>
          <p:nvPr/>
        </p:nvSpPr>
        <p:spPr>
          <a:xfrm>
            <a:off x="5116415" y="4495962"/>
            <a:ext cx="3692237" cy="578544"/>
          </a:xfrm>
          <a:custGeom>
            <a:rect b="b" l="l" r="r" t="t"/>
            <a:pathLst>
              <a:path extrusionOk="0" h="469772" w="4990623">
                <a:moveTo>
                  <a:pt x="0" y="469773"/>
                </a:moveTo>
                <a:lnTo>
                  <a:pt x="0" y="469773"/>
                </a:lnTo>
                <a:lnTo>
                  <a:pt x="0" y="442531"/>
                </a:lnTo>
                <a:lnTo>
                  <a:pt x="13811" y="442531"/>
                </a:lnTo>
                <a:lnTo>
                  <a:pt x="13811" y="333280"/>
                </a:lnTo>
                <a:lnTo>
                  <a:pt x="27813" y="333280"/>
                </a:lnTo>
                <a:lnTo>
                  <a:pt x="27813" y="305943"/>
                </a:lnTo>
                <a:lnTo>
                  <a:pt x="69342" y="305943"/>
                </a:lnTo>
                <a:lnTo>
                  <a:pt x="180213" y="305943"/>
                </a:lnTo>
                <a:lnTo>
                  <a:pt x="194120" y="305943"/>
                </a:lnTo>
                <a:lnTo>
                  <a:pt x="208026" y="305943"/>
                </a:lnTo>
                <a:lnTo>
                  <a:pt x="263366" y="305943"/>
                </a:lnTo>
                <a:lnTo>
                  <a:pt x="277273" y="305943"/>
                </a:lnTo>
                <a:lnTo>
                  <a:pt x="277273" y="278416"/>
                </a:lnTo>
                <a:lnTo>
                  <a:pt x="388239" y="278416"/>
                </a:lnTo>
                <a:lnTo>
                  <a:pt x="388239" y="250984"/>
                </a:lnTo>
                <a:lnTo>
                  <a:pt x="415957" y="250984"/>
                </a:lnTo>
                <a:lnTo>
                  <a:pt x="429768" y="250984"/>
                </a:lnTo>
                <a:lnTo>
                  <a:pt x="554546" y="250984"/>
                </a:lnTo>
                <a:lnTo>
                  <a:pt x="568452" y="250984"/>
                </a:lnTo>
                <a:lnTo>
                  <a:pt x="665417" y="250984"/>
                </a:lnTo>
                <a:lnTo>
                  <a:pt x="679228" y="250984"/>
                </a:lnTo>
                <a:lnTo>
                  <a:pt x="679228" y="223266"/>
                </a:lnTo>
                <a:lnTo>
                  <a:pt x="1192244" y="223266"/>
                </a:lnTo>
                <a:lnTo>
                  <a:pt x="1206056" y="223266"/>
                </a:lnTo>
                <a:lnTo>
                  <a:pt x="1275398" y="223266"/>
                </a:lnTo>
                <a:lnTo>
                  <a:pt x="1289304" y="223266"/>
                </a:lnTo>
                <a:lnTo>
                  <a:pt x="1316927" y="223266"/>
                </a:lnTo>
                <a:lnTo>
                  <a:pt x="1316927" y="195548"/>
                </a:lnTo>
                <a:lnTo>
                  <a:pt x="1330833" y="195548"/>
                </a:lnTo>
                <a:lnTo>
                  <a:pt x="1455611" y="195548"/>
                </a:lnTo>
                <a:lnTo>
                  <a:pt x="1455611" y="167735"/>
                </a:lnTo>
                <a:lnTo>
                  <a:pt x="1635728" y="167735"/>
                </a:lnTo>
                <a:lnTo>
                  <a:pt x="1663541" y="167735"/>
                </a:lnTo>
                <a:lnTo>
                  <a:pt x="1705070" y="167735"/>
                </a:lnTo>
                <a:lnTo>
                  <a:pt x="1816037" y="167735"/>
                </a:lnTo>
                <a:lnTo>
                  <a:pt x="1816037" y="139922"/>
                </a:lnTo>
                <a:lnTo>
                  <a:pt x="1871377" y="139922"/>
                </a:lnTo>
                <a:lnTo>
                  <a:pt x="2023872" y="139922"/>
                </a:lnTo>
                <a:lnTo>
                  <a:pt x="2023872" y="112109"/>
                </a:lnTo>
                <a:lnTo>
                  <a:pt x="2121027" y="112109"/>
                </a:lnTo>
                <a:lnTo>
                  <a:pt x="2633948" y="112109"/>
                </a:lnTo>
                <a:lnTo>
                  <a:pt x="2814066" y="112109"/>
                </a:lnTo>
                <a:lnTo>
                  <a:pt x="2814066" y="84011"/>
                </a:lnTo>
                <a:lnTo>
                  <a:pt x="3022092" y="84011"/>
                </a:lnTo>
                <a:lnTo>
                  <a:pt x="3022092" y="56007"/>
                </a:lnTo>
                <a:lnTo>
                  <a:pt x="3063716" y="56007"/>
                </a:lnTo>
                <a:lnTo>
                  <a:pt x="3105245" y="56007"/>
                </a:lnTo>
                <a:lnTo>
                  <a:pt x="3105245" y="28003"/>
                </a:lnTo>
                <a:lnTo>
                  <a:pt x="3424047" y="28003"/>
                </a:lnTo>
                <a:lnTo>
                  <a:pt x="3826097" y="28003"/>
                </a:lnTo>
                <a:lnTo>
                  <a:pt x="3826097" y="0"/>
                </a:lnTo>
                <a:lnTo>
                  <a:pt x="4990624" y="0"/>
                </a:lnTo>
              </a:path>
            </a:pathLst>
          </a:custGeom>
          <a:noFill/>
          <a:ln cap="flat" cmpd="sng" w="22225">
            <a:solidFill>
              <a:srgbClr val="FDDF0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14"/>
          <p:cNvSpPr txBox="1"/>
          <p:nvPr/>
        </p:nvSpPr>
        <p:spPr>
          <a:xfrm>
            <a:off x="5230820" y="5559226"/>
            <a:ext cx="396262" cy="3593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1411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1412</a:t>
            </a:r>
            <a:endParaRPr sz="7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4"/>
          <p:cNvSpPr txBox="1"/>
          <p:nvPr/>
        </p:nvSpPr>
        <p:spPr>
          <a:xfrm>
            <a:off x="5541464" y="5559226"/>
            <a:ext cx="396262" cy="3593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1406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1406</a:t>
            </a:r>
            <a:endParaRPr sz="7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4"/>
          <p:cNvSpPr txBox="1"/>
          <p:nvPr/>
        </p:nvSpPr>
        <p:spPr>
          <a:xfrm>
            <a:off x="5852109" y="5559226"/>
            <a:ext cx="396262" cy="3593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1400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1404</a:t>
            </a:r>
            <a:endParaRPr sz="7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4"/>
          <p:cNvSpPr txBox="1"/>
          <p:nvPr/>
        </p:nvSpPr>
        <p:spPr>
          <a:xfrm>
            <a:off x="6162754" y="5559226"/>
            <a:ext cx="396262" cy="3593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1392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1397</a:t>
            </a:r>
            <a:endParaRPr sz="7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14"/>
          <p:cNvSpPr txBox="1"/>
          <p:nvPr/>
        </p:nvSpPr>
        <p:spPr>
          <a:xfrm>
            <a:off x="6473398" y="5559226"/>
            <a:ext cx="396262" cy="3593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1387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1392</a:t>
            </a:r>
            <a:endParaRPr sz="7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14"/>
          <p:cNvSpPr txBox="1"/>
          <p:nvPr/>
        </p:nvSpPr>
        <p:spPr>
          <a:xfrm>
            <a:off x="6784043" y="5559226"/>
            <a:ext cx="396262" cy="3593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1383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1391</a:t>
            </a:r>
            <a:endParaRPr sz="7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14"/>
          <p:cNvSpPr txBox="1"/>
          <p:nvPr/>
        </p:nvSpPr>
        <p:spPr>
          <a:xfrm>
            <a:off x="7094688" y="5559226"/>
            <a:ext cx="396262" cy="3593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1375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1389</a:t>
            </a:r>
            <a:endParaRPr sz="7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14"/>
          <p:cNvSpPr txBox="1"/>
          <p:nvPr/>
        </p:nvSpPr>
        <p:spPr>
          <a:xfrm>
            <a:off x="7405332" y="5559226"/>
            <a:ext cx="396262" cy="3593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1371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1386</a:t>
            </a:r>
            <a:endParaRPr sz="7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14"/>
          <p:cNvSpPr txBox="1"/>
          <p:nvPr/>
        </p:nvSpPr>
        <p:spPr>
          <a:xfrm>
            <a:off x="7715977" y="5559226"/>
            <a:ext cx="396262" cy="3593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1369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1385</a:t>
            </a:r>
            <a:endParaRPr sz="7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14"/>
          <p:cNvSpPr txBox="1"/>
          <p:nvPr/>
        </p:nvSpPr>
        <p:spPr>
          <a:xfrm>
            <a:off x="8026621" y="5559226"/>
            <a:ext cx="396262" cy="3593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1365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1384</a:t>
            </a:r>
            <a:endParaRPr sz="7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14"/>
          <p:cNvSpPr txBox="1"/>
          <p:nvPr/>
        </p:nvSpPr>
        <p:spPr>
          <a:xfrm>
            <a:off x="8337266" y="5559226"/>
            <a:ext cx="396262" cy="3593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1358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1384</a:t>
            </a:r>
            <a:endParaRPr sz="7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14"/>
          <p:cNvSpPr txBox="1"/>
          <p:nvPr/>
        </p:nvSpPr>
        <p:spPr>
          <a:xfrm>
            <a:off x="8647911" y="5559226"/>
            <a:ext cx="396262" cy="3593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1352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1384</a:t>
            </a:r>
            <a:endParaRPr sz="7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14"/>
          <p:cNvSpPr txBox="1"/>
          <p:nvPr/>
        </p:nvSpPr>
        <p:spPr>
          <a:xfrm>
            <a:off x="4920175" y="5559226"/>
            <a:ext cx="396262" cy="3593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1424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1426</a:t>
            </a:r>
            <a:endParaRPr sz="7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14"/>
          <p:cNvSpPr txBox="1"/>
          <p:nvPr/>
        </p:nvSpPr>
        <p:spPr>
          <a:xfrm>
            <a:off x="8402490" y="4541691"/>
            <a:ext cx="508918" cy="2823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1.2%</a:t>
            </a:r>
            <a:endParaRPr b="1" sz="105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4"/>
          <p:cNvSpPr txBox="1"/>
          <p:nvPr/>
        </p:nvSpPr>
        <p:spPr>
          <a:xfrm>
            <a:off x="8402490" y="3580840"/>
            <a:ext cx="508918" cy="2823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3.4%</a:t>
            </a:r>
            <a:endParaRPr b="1"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14"/>
          <p:cNvSpPr txBox="1"/>
          <p:nvPr/>
        </p:nvSpPr>
        <p:spPr>
          <a:xfrm>
            <a:off x="4717473" y="1627834"/>
            <a:ext cx="2877813" cy="323165"/>
          </a:xfrm>
          <a:prstGeom prst="rect">
            <a:avLst/>
          </a:prstGeom>
          <a:solidFill>
            <a:schemeClr val="dk2">
              <a:alpha val="28627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500">
                <a:solidFill>
                  <a:srgbClr val="FDDF03"/>
                </a:solidFill>
                <a:latin typeface="Arial"/>
                <a:ea typeface="Arial"/>
                <a:cs typeface="Arial"/>
                <a:sym typeface="Arial"/>
              </a:rPr>
              <a:t>Major bleeding </a:t>
            </a:r>
            <a:endParaRPr b="1" i="1" sz="1500">
              <a:solidFill>
                <a:srgbClr val="FDDF0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7" name="Google Shape;807;p14"/>
          <p:cNvGrpSpPr/>
          <p:nvPr/>
        </p:nvGrpSpPr>
        <p:grpSpPr>
          <a:xfrm>
            <a:off x="826257" y="4007993"/>
            <a:ext cx="3558603" cy="1061871"/>
            <a:chOff x="1250950" y="4809551"/>
            <a:chExt cx="6642100" cy="1155700"/>
          </a:xfrm>
        </p:grpSpPr>
        <p:pic>
          <p:nvPicPr>
            <p:cNvPr id="808" name="Google Shape;808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50950" y="4809551"/>
              <a:ext cx="6642100" cy="1155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9" name="Google Shape;809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250950" y="5000051"/>
              <a:ext cx="6642100" cy="965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10" name="Google Shape;810;p14"/>
          <p:cNvSpPr txBox="1"/>
          <p:nvPr/>
        </p:nvSpPr>
        <p:spPr>
          <a:xfrm>
            <a:off x="2371827" y="4446497"/>
            <a:ext cx="1952421" cy="4620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&lt;1-month DAPT followed by ticagrelor monotherapy</a:t>
            </a:r>
            <a:endParaRPr b="1" sz="105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15"/>
          <p:cNvSpPr txBox="1"/>
          <p:nvPr>
            <p:ph type="title"/>
          </p:nvPr>
        </p:nvSpPr>
        <p:spPr>
          <a:xfrm>
            <a:off x="214283" y="201850"/>
            <a:ext cx="8715436" cy="646973"/>
          </a:xfrm>
          <a:prstGeom prst="rect">
            <a:avLst/>
          </a:prstGeom>
          <a:gradFill>
            <a:gsLst>
              <a:gs pos="0">
                <a:srgbClr val="000056"/>
              </a:gs>
              <a:gs pos="50000">
                <a:srgbClr val="000066"/>
              </a:gs>
              <a:gs pos="100000">
                <a:srgbClr val="000056"/>
              </a:gs>
            </a:gsLst>
            <a:lin ang="5400000" scaled="0"/>
          </a:gradFill>
          <a:ln>
            <a:noFill/>
          </a:ln>
        </p:spPr>
        <p:txBody>
          <a:bodyPr anchorCtr="0" anchor="ctr" bIns="46025" lIns="92075" spcFirstLastPara="1" rIns="92075" wrap="square" tIns="46025">
            <a:spAutoFit/>
          </a:bodyPr>
          <a:lstStyle/>
          <a:p>
            <a:pPr indent="-1588" lvl="0" marL="158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Clinical Outcomes at 12 months</a:t>
            </a:r>
            <a:endParaRPr sz="4000"/>
          </a:p>
        </p:txBody>
      </p:sp>
      <p:graphicFrame>
        <p:nvGraphicFramePr>
          <p:cNvPr id="817" name="Google Shape;817;p15"/>
          <p:cNvGraphicFramePr/>
          <p:nvPr/>
        </p:nvGraphicFramePr>
        <p:xfrm>
          <a:off x="214283" y="119675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{2E52F7CD-FF14-46BD-AD3A-73E544F31E64}</a:tableStyleId>
              </a:tblPr>
              <a:tblGrid>
                <a:gridCol w="3061575"/>
                <a:gridCol w="2016225"/>
                <a:gridCol w="1300450"/>
                <a:gridCol w="1541225"/>
                <a:gridCol w="795975"/>
              </a:tblGrid>
              <a:tr h="9095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Outcomes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83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Ticagrelor Monotherapy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after 1-m DAPT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(N=1426)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200" marL="102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Ticagrelor-based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12-m DAPT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(N=1424)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0200" marL="102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Hazard Ratio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(95% CI)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83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</a:t>
                      </a:r>
                      <a:r>
                        <a:rPr b="1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Value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83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CFFF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Primary outcome </a:t>
                      </a:r>
                      <a:endParaRPr sz="1200" u="none" cap="none" strike="noStrike">
                        <a:solidFill>
                          <a:srgbClr val="0CFFF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1350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8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8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8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8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Net adverse clinical event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1350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6D6D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 (2.8%)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8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6D6D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73 (5.2%)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8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6D6D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0.54 (0.37 to 0.80)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8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6D6D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7620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0.002</a:t>
                      </a:r>
                      <a:r>
                        <a:rPr baseline="30000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†</a:t>
                      </a: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8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6D6D">
                        <a:alpha val="49803"/>
                      </a:srgbClr>
                    </a:solidFill>
                  </a:tcPr>
                </a:tc>
              </a:tr>
              <a:tr h="274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CFFF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Secondary outcome </a:t>
                      </a:r>
                      <a:endParaRPr sz="1200" u="none" cap="none" strike="noStrike">
                        <a:solidFill>
                          <a:srgbClr val="0CFFF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1350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8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8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8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8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Major bleeding (BARC type 3 or 5)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1350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6D6D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 (1.7%)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8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6D6D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45 (3.0%)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8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6D6D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0.35 (0.20 to 0.61)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8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6D6D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7620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&lt;0.001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8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6D6D">
                        <a:alpha val="49803"/>
                      </a:srgbClr>
                    </a:solidFill>
                  </a:tcPr>
                </a:tc>
              </a:tr>
              <a:tr h="274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Any bleeding (BARC type ≥2)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1350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28 (2.0%)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8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64 (4.5%)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8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0.43 (0.28 to 0.68)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8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7620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&lt;0.001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8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Major adverse cardiac events 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1350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6D6D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 (1.5%)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8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6D6D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32 (2.2%)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8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6D6D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0.68 (0.39 to 1.18)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8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6D6D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7620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0.17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8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6D6D">
                        <a:alpha val="49803"/>
                      </a:srgbClr>
                    </a:solidFill>
                  </a:tcPr>
                </a:tc>
              </a:tr>
              <a:tr h="274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Death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1350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 (1.0%)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8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 (1.0%)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8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1.00 (0.48 to 2.10)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8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7620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&gt;0.99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8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Cardiac 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1350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8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8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8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8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Acute MI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1350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 (0.5%)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8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 (0.6%)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8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0.88 (0.32 to 2.41)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8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7620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0.80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8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Stent thrombosis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1350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(0.1%)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8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 (0.1%)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8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1.00 (0.14 to 7.09)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8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7620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&gt;0.99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8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Stroke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1350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 (0.6%)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8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11 (0.8%)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8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0.73 (0.29 to 1.81)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8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7620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0.49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8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Ischemic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1350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8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8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8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8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Hemorrhagic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1350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8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8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8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8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Target-vessel revascularization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1350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 (0.8%)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8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18 (1.3%)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8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0.61 (0.29 to 1.29)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8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7620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0.20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25" marB="8350" marR="8350" marL="8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18" name="Google Shape;818;p15"/>
          <p:cNvSpPr/>
          <p:nvPr/>
        </p:nvSpPr>
        <p:spPr>
          <a:xfrm>
            <a:off x="4211961" y="6525344"/>
            <a:ext cx="4932040" cy="304699"/>
          </a:xfrm>
          <a:prstGeom prst="rect">
            <a:avLst/>
          </a:prstGeom>
          <a:gradFill>
            <a:gsLst>
              <a:gs pos="0">
                <a:srgbClr val="00001D"/>
              </a:gs>
              <a:gs pos="100000">
                <a:srgbClr val="00003E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†</a:t>
            </a: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 values for superiority test were derived from the log-rank test.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16"/>
          <p:cNvSpPr txBox="1"/>
          <p:nvPr>
            <p:ph type="title"/>
          </p:nvPr>
        </p:nvSpPr>
        <p:spPr>
          <a:xfrm>
            <a:off x="233518" y="248565"/>
            <a:ext cx="8676964" cy="536173"/>
          </a:xfrm>
          <a:prstGeom prst="rect">
            <a:avLst/>
          </a:prstGeom>
          <a:gradFill>
            <a:gsLst>
              <a:gs pos="0">
                <a:srgbClr val="000056"/>
              </a:gs>
              <a:gs pos="50000">
                <a:srgbClr val="000066"/>
              </a:gs>
              <a:gs pos="100000">
                <a:srgbClr val="000056"/>
              </a:gs>
            </a:gsLst>
            <a:lin ang="5400000" scaled="0"/>
          </a:gradFill>
          <a:ln>
            <a:noFill/>
          </a:ln>
        </p:spPr>
        <p:txBody>
          <a:bodyPr anchorCtr="0" anchor="ctr" bIns="46025" lIns="92075" spcFirstLastPara="1" rIns="92075" wrap="square" tIns="46025">
            <a:spAutoFit/>
          </a:bodyPr>
          <a:lstStyle/>
          <a:p>
            <a:pPr indent="-1588" lvl="0" marL="158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Subgroup analysis for primary outcome</a:t>
            </a:r>
            <a:endParaRPr sz="3200"/>
          </a:p>
        </p:txBody>
      </p:sp>
      <p:graphicFrame>
        <p:nvGraphicFramePr>
          <p:cNvPr id="825" name="Google Shape;825;p16"/>
          <p:cNvGraphicFramePr/>
          <p:nvPr/>
        </p:nvGraphicFramePr>
        <p:xfrm>
          <a:off x="1187624" y="112474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{2E52F7CD-FF14-46BD-AD3A-73E544F31E64}</a:tableStyleId>
              </a:tblPr>
              <a:tblGrid>
                <a:gridCol w="1543475"/>
                <a:gridCol w="483225"/>
                <a:gridCol w="288100"/>
                <a:gridCol w="41400"/>
                <a:gridCol w="631075"/>
                <a:gridCol w="132200"/>
                <a:gridCol w="41400"/>
                <a:gridCol w="931675"/>
                <a:gridCol w="2419325"/>
                <a:gridCol w="626575"/>
              </a:tblGrid>
              <a:tr h="16530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Subgroup</a:t>
                      </a:r>
                      <a:endParaRPr b="1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35025" marB="81025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No. /Total (%)</a:t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2700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7000" marB="2700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HR (</a:t>
                      </a:r>
                      <a:r>
                        <a:rPr b="1" lang="en-US" sz="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95% CI)</a:t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7000" marB="81025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</a:t>
                      </a:r>
                      <a:r>
                        <a:rPr b="1" i="0" lang="en-US" sz="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value for interaction</a:t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81025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9900">
                <a:tc v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Ticagrelor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monotherapy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after &lt;1-month DAPT </a:t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3500" marB="1350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7000" marB="2700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Ticagrelor-based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12-month DAPT</a:t>
                      </a:r>
                      <a:endParaRPr/>
                    </a:p>
                  </a:txBody>
                  <a:tcPr marT="27000" marB="2700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vMerge="1"/>
                <a:tc vMerge="1"/>
                <a:tc vMerge="1"/>
                <a:tc vMerge="1"/>
              </a:tr>
              <a:tr h="181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All patients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40/1426 (2</a:t>
                      </a:r>
                      <a:r>
                        <a:rPr b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.8</a:t>
                      </a:r>
                      <a:r>
                        <a:rPr b="0" i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/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73/1424</a:t>
                      </a:r>
                      <a:r>
                        <a:rPr b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(5.2)</a:t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0.54 (0.37-0.80)</a:t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Age, years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　</a:t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0.67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&lt;65 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17/888 (1.9)</a:t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29/901 (3</a:t>
                      </a:r>
                      <a:r>
                        <a:rPr b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.2</a:t>
                      </a:r>
                      <a:r>
                        <a:rPr b="0" i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0.59 (0.33-1.08)</a:t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≥65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23/538 (4</a:t>
                      </a:r>
                      <a:r>
                        <a:rPr b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.3</a:t>
                      </a:r>
                      <a:r>
                        <a:rPr b="0" i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/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44/523 (8.5)</a:t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0.50 (0.30-0.83)</a:t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Sex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　</a:t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0.52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Men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33/1193 (2.8)</a:t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56/1181 (4</a:t>
                      </a:r>
                      <a:r>
                        <a:rPr b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.8</a:t>
                      </a:r>
                      <a:r>
                        <a:rPr b="0" i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0.58 (0.38-0.89)</a:t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Women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7/233 (3</a:t>
                      </a:r>
                      <a:r>
                        <a:rPr b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.0</a:t>
                      </a:r>
                      <a:r>
                        <a:rPr b="0" i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/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17/243 (7.1)</a:t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0.42 (0.18-1.02) </a:t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Diabetes mellitus</a:t>
                      </a:r>
                      <a:endParaRPr/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　</a:t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0.09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Yes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17/422 (4</a:t>
                      </a:r>
                      <a:r>
                        <a:rPr b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.1</a:t>
                      </a:r>
                      <a:r>
                        <a:rPr b="0" i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/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19/408 (4.7)</a:t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0.87 (0.45-1.68)</a:t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No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23/1004 (2.3)</a:t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54/1016 (5</a:t>
                      </a:r>
                      <a:r>
                        <a:rPr b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.3</a:t>
                      </a:r>
                      <a:r>
                        <a:rPr b="0" i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0.43 (0.26-0.70) </a:t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Hypertension</a:t>
                      </a:r>
                      <a:endParaRPr/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　</a:t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0.67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Yes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21/669 (3</a:t>
                      </a:r>
                      <a:r>
                        <a:rPr b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.2</a:t>
                      </a:r>
                      <a:r>
                        <a:rPr b="0" i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42/679 (6</a:t>
                      </a:r>
                      <a:r>
                        <a:rPr b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.2</a:t>
                      </a:r>
                      <a:r>
                        <a:rPr b="0" i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0.51 (0.30-0.85)</a:t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No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19/757 (2</a:t>
                      </a:r>
                      <a:r>
                        <a:rPr b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.5</a:t>
                      </a:r>
                      <a:r>
                        <a:rPr b="0" i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/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31/745 (4.2)</a:t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0.60 (0.34-1.06) </a:t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Chronic kidney disease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　</a:t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0.23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Yes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10/118 (8</a:t>
                      </a:r>
                      <a:r>
                        <a:rPr b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.6</a:t>
                      </a:r>
                      <a:r>
                        <a:rPr b="0" i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/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10/104 (9</a:t>
                      </a:r>
                      <a:r>
                        <a:rPr b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.7</a:t>
                      </a:r>
                      <a:r>
                        <a:rPr b="0" i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0.87 (0.36-2.10) </a:t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No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30/1308 (2.3)</a:t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63/1320 (4</a:t>
                      </a:r>
                      <a:r>
                        <a:rPr b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.8</a:t>
                      </a:r>
                      <a:r>
                        <a:rPr b="0" i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0.48 (0.31-0.74)</a:t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ST-elevation MI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　</a:t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0.93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Yes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16/572 (2.8)</a:t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29/578 (5</a:t>
                      </a:r>
                      <a:r>
                        <a:rPr b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.0</a:t>
                      </a:r>
                      <a:r>
                        <a:rPr b="0" i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0.56 (0.30-1.02)</a:t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No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24/854 (</a:t>
                      </a:r>
                      <a:r>
                        <a:rPr b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2.8</a:t>
                      </a:r>
                      <a:r>
                        <a:rPr b="0" i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/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44/846 (5</a:t>
                      </a:r>
                      <a:r>
                        <a:rPr b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.2)</a:t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0.54 (0.33-0.88)</a:t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Multivessel disease</a:t>
                      </a:r>
                      <a:endParaRPr/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　</a:t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0.58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Yes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25/749 (3</a:t>
                      </a:r>
                      <a:r>
                        <a:rPr b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.4)</a:t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49/738 (6</a:t>
                      </a:r>
                      <a:r>
                        <a:rPr b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.7)</a:t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0.50 (0.31-0.81) </a:t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No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15/677 (2.2)</a:t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24/686 (3.5)</a:t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0.63 (0.33</a:t>
                      </a:r>
                      <a:r>
                        <a:rPr b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r>
                        <a:rPr b="0" i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1.20)</a:t>
                      </a:r>
                      <a:endParaRPr/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stent length, mm</a:t>
                      </a:r>
                      <a:endParaRPr/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　</a:t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0.86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≥30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24/791 (</a:t>
                      </a:r>
                      <a:r>
                        <a:rPr b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3.1</a:t>
                      </a:r>
                      <a:r>
                        <a:rPr b="0" i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/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45/788 (5</a:t>
                      </a:r>
                      <a:r>
                        <a:rPr b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.7</a:t>
                      </a:r>
                      <a:r>
                        <a:rPr b="0" i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0.53 (0.32-0.87) </a:t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&lt;30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16/635 (2</a:t>
                      </a:r>
                      <a:r>
                        <a:rPr b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.5</a:t>
                      </a:r>
                      <a:r>
                        <a:rPr b="0" i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/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28/636 (4</a:t>
                      </a:r>
                      <a:r>
                        <a:rPr b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.4</a:t>
                      </a:r>
                      <a:r>
                        <a:rPr b="0" i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0.57 (0.31-1.05)</a:t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600" marL="4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826" name="Google Shape;826;p16"/>
          <p:cNvCxnSpPr/>
          <p:nvPr/>
        </p:nvCxnSpPr>
        <p:spPr>
          <a:xfrm rot="10800000">
            <a:off x="6608763" y="1601917"/>
            <a:ext cx="270070" cy="0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827" name="Google Shape;827;p16"/>
          <p:cNvCxnSpPr/>
          <p:nvPr/>
        </p:nvCxnSpPr>
        <p:spPr>
          <a:xfrm>
            <a:off x="6237683" y="1601917"/>
            <a:ext cx="270070" cy="0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med" w="med" type="triangle"/>
            <a:tailEnd len="sm" w="sm" type="none"/>
          </a:ln>
        </p:spPr>
      </p:cxnSp>
      <p:sp>
        <p:nvSpPr>
          <p:cNvPr id="828" name="Google Shape;828;p16"/>
          <p:cNvSpPr txBox="1"/>
          <p:nvPr/>
        </p:nvSpPr>
        <p:spPr>
          <a:xfrm>
            <a:off x="5486823" y="1268553"/>
            <a:ext cx="110479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Favors</a:t>
            </a:r>
            <a:endParaRPr/>
          </a:p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&lt;1-month DAPT</a:t>
            </a:r>
            <a:endParaRPr sz="10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16"/>
          <p:cNvSpPr txBox="1"/>
          <p:nvPr/>
        </p:nvSpPr>
        <p:spPr>
          <a:xfrm>
            <a:off x="6541261" y="1272183"/>
            <a:ext cx="109998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Favors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12-month DAPT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0" name="Google Shape;830;p16"/>
          <p:cNvGrpSpPr/>
          <p:nvPr/>
        </p:nvGrpSpPr>
        <p:grpSpPr>
          <a:xfrm>
            <a:off x="5684203" y="1840079"/>
            <a:ext cx="1715487" cy="4347470"/>
            <a:chOff x="6135869" y="1639299"/>
            <a:chExt cx="1715487" cy="4368747"/>
          </a:xfrm>
        </p:grpSpPr>
        <p:sp>
          <p:nvSpPr>
            <p:cNvPr id="831" name="Google Shape;831;p16"/>
            <p:cNvSpPr/>
            <p:nvPr/>
          </p:nvSpPr>
          <p:spPr>
            <a:xfrm>
              <a:off x="6989547" y="5869547"/>
              <a:ext cx="64120" cy="1384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210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16"/>
            <p:cNvSpPr/>
            <p:nvPr/>
          </p:nvSpPr>
          <p:spPr>
            <a:xfrm>
              <a:off x="6989547" y="5869547"/>
              <a:ext cx="64120" cy="1384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210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16"/>
            <p:cNvSpPr/>
            <p:nvPr/>
          </p:nvSpPr>
          <p:spPr>
            <a:xfrm>
              <a:off x="6989547" y="5869547"/>
              <a:ext cx="64120" cy="1384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210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16"/>
            <p:cNvSpPr/>
            <p:nvPr/>
          </p:nvSpPr>
          <p:spPr>
            <a:xfrm>
              <a:off x="7787236" y="5869547"/>
              <a:ext cx="64120" cy="1384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210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35" name="Google Shape;835;p16"/>
            <p:cNvGrpSpPr/>
            <p:nvPr/>
          </p:nvGrpSpPr>
          <p:grpSpPr>
            <a:xfrm>
              <a:off x="6160656" y="1639299"/>
              <a:ext cx="1223090" cy="4045607"/>
              <a:chOff x="8188319" y="995853"/>
              <a:chExt cx="1630362" cy="5392738"/>
            </a:xfrm>
          </p:grpSpPr>
          <p:cxnSp>
            <p:nvCxnSpPr>
              <p:cNvPr id="836" name="Google Shape;836;p16"/>
              <p:cNvCxnSpPr/>
              <p:nvPr/>
            </p:nvCxnSpPr>
            <p:spPr>
              <a:xfrm>
                <a:off x="9177331" y="995853"/>
                <a:ext cx="0" cy="11271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37" name="Google Shape;837;p16"/>
              <p:cNvCxnSpPr/>
              <p:nvPr/>
            </p:nvCxnSpPr>
            <p:spPr>
              <a:xfrm>
                <a:off x="9377356" y="1445751"/>
                <a:ext cx="0" cy="11271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38" name="Google Shape;838;p16"/>
              <p:cNvCxnSpPr/>
              <p:nvPr/>
            </p:nvCxnSpPr>
            <p:spPr>
              <a:xfrm>
                <a:off x="9202731" y="1671493"/>
                <a:ext cx="0" cy="11271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39" name="Google Shape;839;p16"/>
              <p:cNvCxnSpPr/>
              <p:nvPr/>
            </p:nvCxnSpPr>
            <p:spPr>
              <a:xfrm>
                <a:off x="9248769" y="2101071"/>
                <a:ext cx="0" cy="11271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40" name="Google Shape;840;p16"/>
              <p:cNvCxnSpPr/>
              <p:nvPr/>
            </p:nvCxnSpPr>
            <p:spPr>
              <a:xfrm>
                <a:off x="9339256" y="2315066"/>
                <a:ext cx="0" cy="11271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41" name="Google Shape;841;p16"/>
              <p:cNvCxnSpPr/>
              <p:nvPr/>
            </p:nvCxnSpPr>
            <p:spPr>
              <a:xfrm>
                <a:off x="9671044" y="2756391"/>
                <a:ext cx="0" cy="11271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42" name="Google Shape;842;p16"/>
              <p:cNvCxnSpPr/>
              <p:nvPr/>
            </p:nvCxnSpPr>
            <p:spPr>
              <a:xfrm>
                <a:off x="9088431" y="2980546"/>
                <a:ext cx="0" cy="11271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43" name="Google Shape;843;p16"/>
              <p:cNvCxnSpPr/>
              <p:nvPr/>
            </p:nvCxnSpPr>
            <p:spPr>
              <a:xfrm>
                <a:off x="9366244" y="3646026"/>
                <a:ext cx="0" cy="11271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44" name="Google Shape;844;p16"/>
              <p:cNvCxnSpPr/>
              <p:nvPr/>
            </p:nvCxnSpPr>
            <p:spPr>
              <a:xfrm>
                <a:off x="9818681" y="4075603"/>
                <a:ext cx="0" cy="11271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45" name="Google Shape;845;p16"/>
              <p:cNvCxnSpPr/>
              <p:nvPr/>
            </p:nvCxnSpPr>
            <p:spPr>
              <a:xfrm>
                <a:off x="9126531" y="4296266"/>
                <a:ext cx="0" cy="11271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46" name="Google Shape;846;p16"/>
              <p:cNvCxnSpPr/>
              <p:nvPr/>
            </p:nvCxnSpPr>
            <p:spPr>
              <a:xfrm>
                <a:off x="9339256" y="4736003"/>
                <a:ext cx="0" cy="11271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47" name="Google Shape;847;p16"/>
              <p:cNvCxnSpPr/>
              <p:nvPr/>
            </p:nvCxnSpPr>
            <p:spPr>
              <a:xfrm>
                <a:off x="9242419" y="4955078"/>
                <a:ext cx="0" cy="11271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48" name="Google Shape;848;p16"/>
              <p:cNvCxnSpPr/>
              <p:nvPr/>
            </p:nvCxnSpPr>
            <p:spPr>
              <a:xfrm>
                <a:off x="9186856" y="5394816"/>
                <a:ext cx="0" cy="11271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49" name="Google Shape;849;p16"/>
              <p:cNvCxnSpPr/>
              <p:nvPr/>
            </p:nvCxnSpPr>
            <p:spPr>
              <a:xfrm>
                <a:off x="9447206" y="5615478"/>
                <a:ext cx="0" cy="11271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50" name="Google Shape;850;p16"/>
              <p:cNvCxnSpPr/>
              <p:nvPr/>
            </p:nvCxnSpPr>
            <p:spPr>
              <a:xfrm>
                <a:off x="9226544" y="6055216"/>
                <a:ext cx="0" cy="11271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51" name="Google Shape;851;p16"/>
              <p:cNvCxnSpPr/>
              <p:nvPr/>
            </p:nvCxnSpPr>
            <p:spPr>
              <a:xfrm>
                <a:off x="9366244" y="6275878"/>
                <a:ext cx="0" cy="11271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52" name="Google Shape;852;p16"/>
              <p:cNvCxnSpPr/>
              <p:nvPr/>
            </p:nvCxnSpPr>
            <p:spPr>
              <a:xfrm>
                <a:off x="9218606" y="3425363"/>
                <a:ext cx="0" cy="11271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853" name="Google Shape;853;p16"/>
              <p:cNvSpPr/>
              <p:nvPr/>
            </p:nvSpPr>
            <p:spPr>
              <a:xfrm>
                <a:off x="8869357" y="1003790"/>
                <a:ext cx="96837" cy="96838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350"/>
                  <a:buFont typeface="Gulim"/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16"/>
              <p:cNvSpPr/>
              <p:nvPr/>
            </p:nvSpPr>
            <p:spPr>
              <a:xfrm>
                <a:off x="8928094" y="1453688"/>
                <a:ext cx="96837" cy="96838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350"/>
                  <a:buFont typeface="Gulim"/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16"/>
              <p:cNvSpPr/>
              <p:nvPr/>
            </p:nvSpPr>
            <p:spPr>
              <a:xfrm>
                <a:off x="8818557" y="1679430"/>
                <a:ext cx="96837" cy="96838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350"/>
                  <a:buFont typeface="Gulim"/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16"/>
              <p:cNvSpPr/>
              <p:nvPr/>
            </p:nvSpPr>
            <p:spPr>
              <a:xfrm>
                <a:off x="8915394" y="2109008"/>
                <a:ext cx="96837" cy="96838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350"/>
                  <a:buFont typeface="Gulim"/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16"/>
              <p:cNvSpPr/>
              <p:nvPr/>
            </p:nvSpPr>
            <p:spPr>
              <a:xfrm>
                <a:off x="8701082" y="2323003"/>
                <a:ext cx="96837" cy="96838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350"/>
                  <a:buFont typeface="Gulim"/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16"/>
              <p:cNvSpPr/>
              <p:nvPr/>
            </p:nvSpPr>
            <p:spPr>
              <a:xfrm>
                <a:off x="9185269" y="2764328"/>
                <a:ext cx="96837" cy="9525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350"/>
                  <a:buFont typeface="Gulim"/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16"/>
              <p:cNvSpPr/>
              <p:nvPr/>
            </p:nvSpPr>
            <p:spPr>
              <a:xfrm>
                <a:off x="8716957" y="2988483"/>
                <a:ext cx="96837" cy="96838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350"/>
                  <a:buFont typeface="Gulim"/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16"/>
              <p:cNvSpPr/>
              <p:nvPr/>
            </p:nvSpPr>
            <p:spPr>
              <a:xfrm>
                <a:off x="8939207" y="3653963"/>
                <a:ext cx="96837" cy="96838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350"/>
                  <a:buFont typeface="Gulim"/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16"/>
              <p:cNvSpPr/>
              <p:nvPr/>
            </p:nvSpPr>
            <p:spPr>
              <a:xfrm>
                <a:off x="9185269" y="4083541"/>
                <a:ext cx="96837" cy="96838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350"/>
                  <a:buFont typeface="Gulim"/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16"/>
              <p:cNvSpPr/>
              <p:nvPr/>
            </p:nvSpPr>
            <p:spPr>
              <a:xfrm>
                <a:off x="8789982" y="4304203"/>
                <a:ext cx="96837" cy="9525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350"/>
                  <a:buFont typeface="Gulim"/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16"/>
              <p:cNvSpPr/>
              <p:nvPr/>
            </p:nvSpPr>
            <p:spPr>
              <a:xfrm>
                <a:off x="8893169" y="4743941"/>
                <a:ext cx="96837" cy="96838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350"/>
                  <a:buFont typeface="Gulim"/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16"/>
              <p:cNvSpPr/>
              <p:nvPr/>
            </p:nvSpPr>
            <p:spPr>
              <a:xfrm>
                <a:off x="8869357" y="4963016"/>
                <a:ext cx="96837" cy="96838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350"/>
                  <a:buFont typeface="Gulim"/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16"/>
              <p:cNvSpPr/>
              <p:nvPr/>
            </p:nvSpPr>
            <p:spPr>
              <a:xfrm>
                <a:off x="8818557" y="5402753"/>
                <a:ext cx="96837" cy="96838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350"/>
                  <a:buFont typeface="Gulim"/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16"/>
              <p:cNvSpPr/>
              <p:nvPr/>
            </p:nvSpPr>
            <p:spPr>
              <a:xfrm>
                <a:off x="8970957" y="5623416"/>
                <a:ext cx="96837" cy="96838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350"/>
                  <a:buFont typeface="Gulim"/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16"/>
              <p:cNvSpPr/>
              <p:nvPr/>
            </p:nvSpPr>
            <p:spPr>
              <a:xfrm>
                <a:off x="8843957" y="6063153"/>
                <a:ext cx="96837" cy="96838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350"/>
                  <a:buFont typeface="Gulim"/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16"/>
              <p:cNvSpPr/>
              <p:nvPr/>
            </p:nvSpPr>
            <p:spPr>
              <a:xfrm>
                <a:off x="8915394" y="6283815"/>
                <a:ext cx="96837" cy="96838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350"/>
                  <a:buFont typeface="Gulim"/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16"/>
              <p:cNvSpPr/>
              <p:nvPr/>
            </p:nvSpPr>
            <p:spPr>
              <a:xfrm>
                <a:off x="8829669" y="3433301"/>
                <a:ext cx="96837" cy="96838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350"/>
                  <a:buFont typeface="Gulim"/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870" name="Google Shape;870;p16"/>
              <p:cNvCxnSpPr/>
              <p:nvPr/>
            </p:nvCxnSpPr>
            <p:spPr>
              <a:xfrm>
                <a:off x="8667744" y="995853"/>
                <a:ext cx="0" cy="11271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71" name="Google Shape;871;p16"/>
              <p:cNvCxnSpPr/>
              <p:nvPr/>
            </p:nvCxnSpPr>
            <p:spPr>
              <a:xfrm>
                <a:off x="8589956" y="1445751"/>
                <a:ext cx="0" cy="11271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72" name="Google Shape;872;p16"/>
              <p:cNvCxnSpPr/>
              <p:nvPr/>
            </p:nvCxnSpPr>
            <p:spPr>
              <a:xfrm>
                <a:off x="8528044" y="1671493"/>
                <a:ext cx="0" cy="11271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73" name="Google Shape;873;p16"/>
              <p:cNvCxnSpPr/>
              <p:nvPr/>
            </p:nvCxnSpPr>
            <p:spPr>
              <a:xfrm>
                <a:off x="8685206" y="2101071"/>
                <a:ext cx="0" cy="11271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74" name="Google Shape;874;p16"/>
              <p:cNvCxnSpPr/>
              <p:nvPr/>
            </p:nvCxnSpPr>
            <p:spPr>
              <a:xfrm>
                <a:off x="8188319" y="2315066"/>
                <a:ext cx="0" cy="11271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75" name="Google Shape;875;p16"/>
              <p:cNvCxnSpPr/>
              <p:nvPr/>
            </p:nvCxnSpPr>
            <p:spPr>
              <a:xfrm>
                <a:off x="8796331" y="2756391"/>
                <a:ext cx="0" cy="11271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76" name="Google Shape;876;p16"/>
              <p:cNvCxnSpPr/>
              <p:nvPr/>
            </p:nvCxnSpPr>
            <p:spPr>
              <a:xfrm>
                <a:off x="8432794" y="2980546"/>
                <a:ext cx="0" cy="11271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77" name="Google Shape;877;p16"/>
              <p:cNvCxnSpPr/>
              <p:nvPr/>
            </p:nvCxnSpPr>
            <p:spPr>
              <a:xfrm>
                <a:off x="8610594" y="3646026"/>
                <a:ext cx="0" cy="11271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78" name="Google Shape;878;p16"/>
              <p:cNvCxnSpPr/>
              <p:nvPr/>
            </p:nvCxnSpPr>
            <p:spPr>
              <a:xfrm>
                <a:off x="8648694" y="4075603"/>
                <a:ext cx="0" cy="11271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79" name="Google Shape;879;p16"/>
              <p:cNvCxnSpPr/>
              <p:nvPr/>
            </p:nvCxnSpPr>
            <p:spPr>
              <a:xfrm>
                <a:off x="8548681" y="4296266"/>
                <a:ext cx="0" cy="11271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80" name="Google Shape;880;p16"/>
              <p:cNvCxnSpPr/>
              <p:nvPr/>
            </p:nvCxnSpPr>
            <p:spPr>
              <a:xfrm>
                <a:off x="8528044" y="4736003"/>
                <a:ext cx="0" cy="11271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81" name="Google Shape;881;p16"/>
              <p:cNvCxnSpPr/>
              <p:nvPr/>
            </p:nvCxnSpPr>
            <p:spPr>
              <a:xfrm>
                <a:off x="8589956" y="4955078"/>
                <a:ext cx="0" cy="11271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82" name="Google Shape;882;p16"/>
              <p:cNvCxnSpPr/>
              <p:nvPr/>
            </p:nvCxnSpPr>
            <p:spPr>
              <a:xfrm>
                <a:off x="8548681" y="5394816"/>
                <a:ext cx="0" cy="11271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83" name="Google Shape;883;p16"/>
              <p:cNvCxnSpPr/>
              <p:nvPr/>
            </p:nvCxnSpPr>
            <p:spPr>
              <a:xfrm>
                <a:off x="8589956" y="5615478"/>
                <a:ext cx="0" cy="11271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84" name="Google Shape;884;p16"/>
              <p:cNvCxnSpPr/>
              <p:nvPr/>
            </p:nvCxnSpPr>
            <p:spPr>
              <a:xfrm>
                <a:off x="8570906" y="6055216"/>
                <a:ext cx="0" cy="11271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85" name="Google Shape;885;p16"/>
              <p:cNvCxnSpPr/>
              <p:nvPr/>
            </p:nvCxnSpPr>
            <p:spPr>
              <a:xfrm>
                <a:off x="8548681" y="6275878"/>
                <a:ext cx="0" cy="11271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86" name="Google Shape;886;p16"/>
              <p:cNvCxnSpPr/>
              <p:nvPr/>
            </p:nvCxnSpPr>
            <p:spPr>
              <a:xfrm>
                <a:off x="8528044" y="3425363"/>
                <a:ext cx="0" cy="11271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87" name="Google Shape;887;p16"/>
              <p:cNvCxnSpPr/>
              <p:nvPr/>
            </p:nvCxnSpPr>
            <p:spPr>
              <a:xfrm>
                <a:off x="8667744" y="1052209"/>
                <a:ext cx="50958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88" name="Google Shape;888;p16"/>
              <p:cNvCxnSpPr/>
              <p:nvPr/>
            </p:nvCxnSpPr>
            <p:spPr>
              <a:xfrm>
                <a:off x="8589957" y="1502107"/>
                <a:ext cx="7874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89" name="Google Shape;889;p16"/>
              <p:cNvCxnSpPr/>
              <p:nvPr/>
            </p:nvCxnSpPr>
            <p:spPr>
              <a:xfrm>
                <a:off x="8529631" y="1727849"/>
                <a:ext cx="67468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90" name="Google Shape;890;p16"/>
              <p:cNvCxnSpPr/>
              <p:nvPr/>
            </p:nvCxnSpPr>
            <p:spPr>
              <a:xfrm>
                <a:off x="8682030" y="2157427"/>
                <a:ext cx="563563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91" name="Google Shape;891;p16"/>
              <p:cNvCxnSpPr/>
              <p:nvPr/>
            </p:nvCxnSpPr>
            <p:spPr>
              <a:xfrm>
                <a:off x="8189906" y="2371422"/>
                <a:ext cx="11509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92" name="Google Shape;892;p16"/>
              <p:cNvCxnSpPr/>
              <p:nvPr/>
            </p:nvCxnSpPr>
            <p:spPr>
              <a:xfrm>
                <a:off x="8796331" y="2811953"/>
                <a:ext cx="874713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93" name="Google Shape;893;p16"/>
              <p:cNvCxnSpPr/>
              <p:nvPr/>
            </p:nvCxnSpPr>
            <p:spPr>
              <a:xfrm>
                <a:off x="8427768" y="3034257"/>
                <a:ext cx="660663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94" name="Google Shape;894;p16"/>
              <p:cNvCxnSpPr/>
              <p:nvPr/>
            </p:nvCxnSpPr>
            <p:spPr>
              <a:xfrm>
                <a:off x="8528044" y="3481719"/>
                <a:ext cx="69056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95" name="Google Shape;895;p16"/>
              <p:cNvCxnSpPr/>
              <p:nvPr/>
            </p:nvCxnSpPr>
            <p:spPr>
              <a:xfrm>
                <a:off x="8610594" y="3698364"/>
                <a:ext cx="75565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96" name="Google Shape;896;p16"/>
              <p:cNvCxnSpPr/>
              <p:nvPr/>
            </p:nvCxnSpPr>
            <p:spPr>
              <a:xfrm>
                <a:off x="8648694" y="4131959"/>
                <a:ext cx="116998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97" name="Google Shape;897;p16"/>
              <p:cNvCxnSpPr/>
              <p:nvPr/>
            </p:nvCxnSpPr>
            <p:spPr>
              <a:xfrm>
                <a:off x="8548681" y="4353974"/>
                <a:ext cx="57785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98" name="Google Shape;898;p16"/>
              <p:cNvCxnSpPr/>
              <p:nvPr/>
            </p:nvCxnSpPr>
            <p:spPr>
              <a:xfrm>
                <a:off x="8528044" y="4794259"/>
                <a:ext cx="8112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99" name="Google Shape;899;p16"/>
              <p:cNvCxnSpPr/>
              <p:nvPr/>
            </p:nvCxnSpPr>
            <p:spPr>
              <a:xfrm>
                <a:off x="8589956" y="5011434"/>
                <a:ext cx="652463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00" name="Google Shape;900;p16"/>
              <p:cNvCxnSpPr/>
              <p:nvPr/>
            </p:nvCxnSpPr>
            <p:spPr>
              <a:xfrm>
                <a:off x="8547094" y="5451172"/>
                <a:ext cx="6381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01" name="Google Shape;901;p16"/>
              <p:cNvCxnSpPr/>
              <p:nvPr/>
            </p:nvCxnSpPr>
            <p:spPr>
              <a:xfrm>
                <a:off x="8589956" y="5671834"/>
                <a:ext cx="85725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02" name="Google Shape;902;p16"/>
              <p:cNvCxnSpPr/>
              <p:nvPr/>
            </p:nvCxnSpPr>
            <p:spPr>
              <a:xfrm>
                <a:off x="8565350" y="6111572"/>
                <a:ext cx="65563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03" name="Google Shape;903;p16"/>
              <p:cNvCxnSpPr/>
              <p:nvPr/>
            </p:nvCxnSpPr>
            <p:spPr>
              <a:xfrm>
                <a:off x="8548681" y="6332234"/>
                <a:ext cx="817563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904" name="Google Shape;904;p16"/>
            <p:cNvSpPr/>
            <p:nvPr/>
          </p:nvSpPr>
          <p:spPr>
            <a:xfrm>
              <a:off x="6596776" y="5869547"/>
              <a:ext cx="160300" cy="1384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0.5</a:t>
              </a:r>
              <a:endParaRPr sz="210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16"/>
            <p:cNvSpPr/>
            <p:nvPr/>
          </p:nvSpPr>
          <p:spPr>
            <a:xfrm>
              <a:off x="7332099" y="5869547"/>
              <a:ext cx="64120" cy="1384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210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06" name="Google Shape;906;p16"/>
            <p:cNvCxnSpPr/>
            <p:nvPr/>
          </p:nvCxnSpPr>
          <p:spPr>
            <a:xfrm>
              <a:off x="6670377" y="5762689"/>
              <a:ext cx="0" cy="108028"/>
            </a:xfrm>
            <a:prstGeom prst="straightConnector1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07" name="Google Shape;907;p16"/>
            <p:cNvCxnSpPr/>
            <p:nvPr/>
          </p:nvCxnSpPr>
          <p:spPr>
            <a:xfrm>
              <a:off x="7359751" y="5762689"/>
              <a:ext cx="0" cy="108028"/>
            </a:xfrm>
            <a:prstGeom prst="straightConnector1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08" name="Google Shape;908;p16"/>
            <p:cNvCxnSpPr/>
            <p:nvPr/>
          </p:nvCxnSpPr>
          <p:spPr>
            <a:xfrm>
              <a:off x="7816688" y="5762689"/>
              <a:ext cx="0" cy="108028"/>
            </a:xfrm>
            <a:prstGeom prst="straightConnector1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09" name="Google Shape;909;p16"/>
            <p:cNvSpPr/>
            <p:nvPr/>
          </p:nvSpPr>
          <p:spPr>
            <a:xfrm>
              <a:off x="6135869" y="5869547"/>
              <a:ext cx="160300" cy="1384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0.2</a:t>
              </a:r>
              <a:endParaRPr sz="210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10" name="Google Shape;910;p16"/>
            <p:cNvCxnSpPr/>
            <p:nvPr/>
          </p:nvCxnSpPr>
          <p:spPr>
            <a:xfrm>
              <a:off x="6191183" y="5762689"/>
              <a:ext cx="1652575" cy="0"/>
            </a:xfrm>
            <a:prstGeom prst="straightConnector1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11" name="Google Shape;911;p16"/>
            <p:cNvCxnSpPr/>
            <p:nvPr/>
          </p:nvCxnSpPr>
          <p:spPr>
            <a:xfrm>
              <a:off x="6211498" y="5762689"/>
              <a:ext cx="0" cy="108028"/>
            </a:xfrm>
            <a:prstGeom prst="straightConnector1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12" name="Google Shape;912;p16"/>
            <p:cNvCxnSpPr/>
            <p:nvPr/>
          </p:nvCxnSpPr>
          <p:spPr>
            <a:xfrm>
              <a:off x="7014452" y="5762689"/>
              <a:ext cx="0" cy="108028"/>
            </a:xfrm>
            <a:prstGeom prst="straightConnector1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13" name="Google Shape;913;p16"/>
            <p:cNvCxnSpPr/>
            <p:nvPr/>
          </p:nvCxnSpPr>
          <p:spPr>
            <a:xfrm>
              <a:off x="7563846" y="5762689"/>
              <a:ext cx="0" cy="54014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14" name="Google Shape;914;p16"/>
            <p:cNvCxnSpPr/>
            <p:nvPr/>
          </p:nvCxnSpPr>
          <p:spPr>
            <a:xfrm>
              <a:off x="7706758" y="5762689"/>
              <a:ext cx="0" cy="54014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15" name="Google Shape;915;p16"/>
            <p:cNvCxnSpPr/>
            <p:nvPr/>
          </p:nvCxnSpPr>
          <p:spPr>
            <a:xfrm>
              <a:off x="6964540" y="5762689"/>
              <a:ext cx="0" cy="54014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16" name="Google Shape;916;p16"/>
            <p:cNvCxnSpPr/>
            <p:nvPr/>
          </p:nvCxnSpPr>
          <p:spPr>
            <a:xfrm>
              <a:off x="6835916" y="5762689"/>
              <a:ext cx="0" cy="54014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17" name="Google Shape;917;p16"/>
            <p:cNvCxnSpPr/>
            <p:nvPr/>
          </p:nvCxnSpPr>
          <p:spPr>
            <a:xfrm>
              <a:off x="6902609" y="5762689"/>
              <a:ext cx="0" cy="54014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18" name="Google Shape;918;p16"/>
            <p:cNvCxnSpPr/>
            <p:nvPr/>
          </p:nvCxnSpPr>
          <p:spPr>
            <a:xfrm>
              <a:off x="6415517" y="5762689"/>
              <a:ext cx="0" cy="54014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19" name="Google Shape;919;p16"/>
            <p:cNvCxnSpPr/>
            <p:nvPr/>
          </p:nvCxnSpPr>
          <p:spPr>
            <a:xfrm>
              <a:off x="6557238" y="5762689"/>
              <a:ext cx="0" cy="54014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20" name="Google Shape;920;p16"/>
            <p:cNvCxnSpPr/>
            <p:nvPr/>
          </p:nvCxnSpPr>
          <p:spPr>
            <a:xfrm>
              <a:off x="6758945" y="5762689"/>
              <a:ext cx="0" cy="54014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21" name="Google Shape;921;p16"/>
            <p:cNvCxnSpPr/>
            <p:nvPr/>
          </p:nvCxnSpPr>
          <p:spPr>
            <a:xfrm rot="10800000">
              <a:off x="7014452" y="1639299"/>
              <a:ext cx="0" cy="4152688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22" name="Google Shape;922;p16"/>
            <p:cNvCxnSpPr/>
            <p:nvPr/>
          </p:nvCxnSpPr>
          <p:spPr>
            <a:xfrm rot="10800000">
              <a:off x="7157425" y="1639299"/>
              <a:ext cx="0" cy="4124785"/>
            </a:xfrm>
            <a:prstGeom prst="straightConnector1">
              <a:avLst/>
            </a:prstGeom>
            <a:noFill/>
            <a:ln cap="flat" cmpd="sng" w="9525">
              <a:solidFill>
                <a:srgbClr val="FFCC00"/>
              </a:solidFill>
              <a:prstDash val="dash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17"/>
          <p:cNvSpPr txBox="1"/>
          <p:nvPr>
            <p:ph type="title"/>
          </p:nvPr>
        </p:nvSpPr>
        <p:spPr>
          <a:xfrm>
            <a:off x="0" y="422275"/>
            <a:ext cx="9075738" cy="701675"/>
          </a:xfrm>
          <a:prstGeom prst="rect">
            <a:avLst/>
          </a:prstGeom>
          <a:gradFill>
            <a:gsLst>
              <a:gs pos="0">
                <a:srgbClr val="000056"/>
              </a:gs>
              <a:gs pos="50000">
                <a:srgbClr val="000066"/>
              </a:gs>
              <a:gs pos="100000">
                <a:srgbClr val="000056"/>
              </a:gs>
            </a:gsLst>
            <a:lin ang="5400000" scaled="0"/>
          </a:gradFill>
          <a:ln>
            <a:noFill/>
          </a:ln>
        </p:spPr>
        <p:txBody>
          <a:bodyPr anchorCtr="0" anchor="ctr" bIns="46025" lIns="92075" spcFirstLastPara="1" rIns="92075" wrap="square" tIns="46025">
            <a:spAutoFit/>
          </a:bodyPr>
          <a:lstStyle/>
          <a:p>
            <a:pPr indent="-1588" lvl="0" marL="158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Limitations</a:t>
            </a:r>
            <a:endParaRPr/>
          </a:p>
        </p:txBody>
      </p:sp>
      <p:sp>
        <p:nvSpPr>
          <p:cNvPr id="928" name="Google Shape;928;p17"/>
          <p:cNvSpPr txBox="1"/>
          <p:nvPr/>
        </p:nvSpPr>
        <p:spPr>
          <a:xfrm>
            <a:off x="253539" y="1340768"/>
            <a:ext cx="8636922" cy="48965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-297736" lvl="0" marL="2977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Study power was calculated by estimating the occurrence of NACE.</a:t>
            </a:r>
            <a:endParaRPr/>
          </a:p>
          <a:p>
            <a:pPr indent="-297736" lvl="1" marL="68598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Thus, comparisons of the occurrence of each component, particularly MACE, could be underpowered. </a:t>
            </a:r>
            <a:endParaRPr/>
          </a:p>
          <a:p>
            <a:pPr indent="-246936" lvl="0" marL="297736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7736" lvl="0" marL="297736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Our study was an open-label trial and not placebo-controlled.</a:t>
            </a:r>
            <a:endParaRPr/>
          </a:p>
          <a:p>
            <a:pPr indent="-297736" lvl="1" marL="68598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All clinical outcomes were assessed by members of an independent clinical event adjudication committee.</a:t>
            </a:r>
            <a:endParaRPr/>
          </a:p>
          <a:p>
            <a:pPr indent="-246936" lvl="0" marL="297736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7736" lvl="0" marL="297736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event rates were lower than the previous trials used in sample size calculation</a:t>
            </a:r>
            <a:endParaRPr/>
          </a:p>
          <a:p>
            <a:pPr indent="-297736" lvl="1" marL="68598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primary outcome satisfied the noninferiority and the subsequent superiority test.</a:t>
            </a:r>
            <a:endParaRPr/>
          </a:p>
          <a:p>
            <a:pPr indent="-246936" lvl="0" marL="297736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18"/>
          <p:cNvSpPr txBox="1"/>
          <p:nvPr>
            <p:ph type="title"/>
          </p:nvPr>
        </p:nvSpPr>
        <p:spPr>
          <a:xfrm>
            <a:off x="214283" y="205312"/>
            <a:ext cx="8715436" cy="702373"/>
          </a:xfrm>
          <a:prstGeom prst="rect">
            <a:avLst/>
          </a:prstGeom>
          <a:gradFill>
            <a:gsLst>
              <a:gs pos="0">
                <a:srgbClr val="000056"/>
              </a:gs>
              <a:gs pos="50000">
                <a:srgbClr val="000066"/>
              </a:gs>
              <a:gs pos="100000">
                <a:srgbClr val="000056"/>
              </a:gs>
            </a:gsLst>
            <a:lin ang="5400000" scaled="0"/>
          </a:gradFill>
          <a:ln>
            <a:noFill/>
          </a:ln>
        </p:spPr>
        <p:txBody>
          <a:bodyPr anchorCtr="0" anchor="ctr" bIns="46025" lIns="92075" spcFirstLastPara="1" rIns="92075" wrap="square" tIns="46025">
            <a:spAutoFit/>
          </a:bodyPr>
          <a:lstStyle/>
          <a:p>
            <a:pPr indent="-1588" lvl="0" marL="158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Conclusions</a:t>
            </a:r>
            <a:endParaRPr/>
          </a:p>
        </p:txBody>
      </p:sp>
      <p:sp>
        <p:nvSpPr>
          <p:cNvPr id="934" name="Google Shape;934;p18"/>
          <p:cNvSpPr txBox="1"/>
          <p:nvPr>
            <p:ph idx="1" type="body"/>
          </p:nvPr>
        </p:nvSpPr>
        <p:spPr>
          <a:xfrm>
            <a:off x="214283" y="1052736"/>
            <a:ext cx="8715436" cy="4874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101"/>
              <a:buNone/>
            </a:pPr>
            <a:r>
              <a:rPr b="1" lang="en-US" sz="2101">
                <a:solidFill>
                  <a:schemeClr val="lt1"/>
                </a:solidFill>
              </a:rPr>
              <a:t>Among patients treated with ultrathin biodegradable polymer sirolimus eluting stents for ACS, </a:t>
            </a:r>
            <a:endParaRPr b="1" sz="1350">
              <a:solidFill>
                <a:schemeClr val="lt1"/>
              </a:solidFill>
            </a:endParaRPr>
          </a:p>
          <a:p>
            <a:pPr indent="-370383" lvl="0" marL="608572" rtl="0" algn="l">
              <a:lnSpc>
                <a:spcPct val="125000"/>
              </a:lnSpc>
              <a:spcBef>
                <a:spcPts val="210"/>
              </a:spcBef>
              <a:spcAft>
                <a:spcPts val="0"/>
              </a:spcAft>
              <a:buSzPts val="2101"/>
              <a:buChar char="•"/>
            </a:pPr>
            <a:r>
              <a:rPr b="1" lang="en-US" sz="2101">
                <a:solidFill>
                  <a:schemeClr val="lt1"/>
                </a:solidFill>
              </a:rPr>
              <a:t>&lt;1 month of DAPT followed by ticagrelor monotherapy met a noninferiority threshold and provided evidence of superiority to 12 months of ticagrelor-based DAPT for a 1-year composite outcome of death, myocardial infarction, stent thrombosis, stroke, and major bleeding, primarily due to a significant reduction in bleeding events.</a:t>
            </a:r>
            <a:endParaRPr/>
          </a:p>
          <a:p>
            <a:pPr indent="-370383" lvl="0" marL="608572" rtl="0" algn="l">
              <a:lnSpc>
                <a:spcPct val="125000"/>
              </a:lnSpc>
              <a:spcBef>
                <a:spcPts val="210"/>
              </a:spcBef>
              <a:spcAft>
                <a:spcPts val="0"/>
              </a:spcAft>
              <a:buSzPts val="2101"/>
              <a:buChar char="•"/>
            </a:pPr>
            <a:r>
              <a:rPr b="1" lang="en-US" sz="2101">
                <a:solidFill>
                  <a:schemeClr val="lt1"/>
                </a:solidFill>
              </a:rPr>
              <a:t>This study provides evidence that stopping aspirin within 1 month after implantation of drug-eluting stents for ticagrelor monotherapy is a reasonable alternative to 12-month DAPT as for adverse cardiovascular and bleeding events.</a:t>
            </a:r>
            <a:endParaRPr sz="210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626_korger-4o" id="939" name="Google Shape;93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966788"/>
            <a:ext cx="5740004" cy="4676775"/>
          </a:xfrm>
          <a:prstGeom prst="rect">
            <a:avLst/>
          </a:prstGeom>
          <a:noFill/>
          <a:ln>
            <a:noFill/>
          </a:ln>
        </p:spPr>
      </p:pic>
      <p:sp>
        <p:nvSpPr>
          <p:cNvPr id="940" name="Google Shape;940;p19"/>
          <p:cNvSpPr/>
          <p:nvPr/>
        </p:nvSpPr>
        <p:spPr>
          <a:xfrm>
            <a:off x="1600200" y="966787"/>
            <a:ext cx="5740004" cy="4691063"/>
          </a:xfrm>
          <a:prstGeom prst="rect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19"/>
          <p:cNvSpPr/>
          <p:nvPr/>
        </p:nvSpPr>
        <p:spPr>
          <a:xfrm>
            <a:off x="1995489" y="1139429"/>
            <a:ext cx="5131594" cy="1428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950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Dreams will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950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come true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"/>
          <p:cNvSpPr txBox="1"/>
          <p:nvPr>
            <p:ph type="title"/>
          </p:nvPr>
        </p:nvSpPr>
        <p:spPr>
          <a:xfrm>
            <a:off x="0" y="422275"/>
            <a:ext cx="9075738" cy="701675"/>
          </a:xfrm>
          <a:prstGeom prst="rect">
            <a:avLst/>
          </a:prstGeom>
          <a:gradFill>
            <a:gsLst>
              <a:gs pos="0">
                <a:srgbClr val="000056"/>
              </a:gs>
              <a:gs pos="50000">
                <a:srgbClr val="000066"/>
              </a:gs>
              <a:gs pos="100000">
                <a:srgbClr val="000056"/>
              </a:gs>
            </a:gsLst>
            <a:lin ang="5400000" scaled="0"/>
          </a:gradFill>
          <a:ln>
            <a:noFill/>
          </a:ln>
        </p:spPr>
        <p:txBody>
          <a:bodyPr anchorCtr="0" anchor="ctr" bIns="46025" lIns="92075" spcFirstLastPara="1" rIns="92075" wrap="square" tIns="46025">
            <a:spAutoFit/>
          </a:bodyPr>
          <a:lstStyle/>
          <a:p>
            <a:pPr indent="-1588" lvl="0" marL="158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Disclosure</a:t>
            </a:r>
            <a:endParaRPr/>
          </a:p>
        </p:txBody>
      </p:sp>
      <p:sp>
        <p:nvSpPr>
          <p:cNvPr id="361" name="Google Shape;361;p2"/>
          <p:cNvSpPr txBox="1"/>
          <p:nvPr>
            <p:ph idx="1" type="body"/>
          </p:nvPr>
        </p:nvSpPr>
        <p:spPr>
          <a:xfrm>
            <a:off x="323528" y="1772816"/>
            <a:ext cx="8496944" cy="16650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b="1" lang="en-US" sz="2200">
                <a:solidFill>
                  <a:schemeClr val="lt1"/>
                </a:solidFill>
              </a:rPr>
              <a:t>Funded by Biotronik (Bülach, Switzerland)  </a:t>
            </a:r>
            <a:endParaRPr/>
          </a:p>
          <a:p>
            <a:pPr indent="0" lvl="0" marL="355600" rtl="0" algn="l">
              <a:spcBef>
                <a:spcPts val="22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b="1"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SzPts val="2000"/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have received institutional research grants from Sam Jin Pharmaceutical and Chong Kun Dang Pharmaceutical, and speaker’s fees from Medtronic and Edward Lifesciences</a:t>
            </a: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1" sz="2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"/>
          <p:cNvSpPr txBox="1"/>
          <p:nvPr>
            <p:ph type="title"/>
          </p:nvPr>
        </p:nvSpPr>
        <p:spPr>
          <a:xfrm>
            <a:off x="0" y="216952"/>
            <a:ext cx="9075738" cy="701675"/>
          </a:xfrm>
          <a:prstGeom prst="rect">
            <a:avLst/>
          </a:prstGeom>
          <a:gradFill>
            <a:gsLst>
              <a:gs pos="0">
                <a:srgbClr val="000056"/>
              </a:gs>
              <a:gs pos="50000">
                <a:srgbClr val="000066"/>
              </a:gs>
              <a:gs pos="100000">
                <a:srgbClr val="000056"/>
              </a:gs>
            </a:gsLst>
            <a:lin ang="5400000" scaled="0"/>
          </a:gradFill>
          <a:ln>
            <a:noFill/>
          </a:ln>
        </p:spPr>
        <p:txBody>
          <a:bodyPr anchorCtr="0" anchor="ctr" bIns="46025" lIns="92075" spcFirstLastPara="1" rIns="92075" wrap="square" tIns="46025">
            <a:spAutoFit/>
          </a:bodyPr>
          <a:lstStyle/>
          <a:p>
            <a:pPr indent="-1588" lvl="0" marL="158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Background</a:t>
            </a:r>
            <a:endParaRPr/>
          </a:p>
        </p:txBody>
      </p:sp>
      <p:sp>
        <p:nvSpPr>
          <p:cNvPr id="367" name="Google Shape;367;p3"/>
          <p:cNvSpPr txBox="1"/>
          <p:nvPr>
            <p:ph idx="1" type="body"/>
          </p:nvPr>
        </p:nvSpPr>
        <p:spPr>
          <a:xfrm>
            <a:off x="533399" y="1052736"/>
            <a:ext cx="8077201" cy="453662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363538" lvl="0" marL="363538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b="1" lang="en-US" sz="2200"/>
              <a:t>To achieve an optimal balance between ischemic and bleeding risks, various DAPT regimens have been studied in patients with acute coronary syndrome (ACS) who underwent PCI with DES implantation.</a:t>
            </a:r>
            <a:endParaRPr/>
          </a:p>
          <a:p>
            <a:pPr indent="-223838" lvl="0" marL="363538" rtl="0" algn="l">
              <a:spcBef>
                <a:spcPts val="22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b="1" sz="2200"/>
          </a:p>
          <a:p>
            <a:pPr indent="-363538" lvl="0" marL="363538" rtl="0" algn="l">
              <a:spcBef>
                <a:spcPts val="220"/>
              </a:spcBef>
              <a:spcAft>
                <a:spcPts val="0"/>
              </a:spcAft>
              <a:buSzPts val="2200"/>
              <a:buChar char="•"/>
            </a:pPr>
            <a:r>
              <a:rPr b="1" lang="en-US" sz="2200"/>
              <a:t>The TICO</a:t>
            </a:r>
            <a:r>
              <a:rPr b="1" baseline="30000" lang="en-US" sz="2200"/>
              <a:t>1</a:t>
            </a:r>
            <a:r>
              <a:rPr b="1" lang="en-US" sz="2200"/>
              <a:t> and TWILIGHT</a:t>
            </a:r>
            <a:r>
              <a:rPr b="1" baseline="30000" lang="en-US" sz="2200"/>
              <a:t>2</a:t>
            </a:r>
            <a:r>
              <a:rPr b="1" lang="en-US" sz="2200"/>
              <a:t> trials have demonstrated that ticagrelor monotherapy after 3 months of DAPT significantly reduces bleeding risk without increasing ischemic events after PCI in ACS or high-risk PCI patients </a:t>
            </a:r>
            <a:endParaRPr/>
          </a:p>
          <a:p>
            <a:pPr indent="-223838" lvl="0" marL="363538" rtl="0" algn="l">
              <a:spcBef>
                <a:spcPts val="22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b="1" sz="2200"/>
          </a:p>
          <a:p>
            <a:pPr indent="-363538" lvl="0" marL="363538" rtl="0" algn="l">
              <a:spcBef>
                <a:spcPts val="220"/>
              </a:spcBef>
              <a:spcAft>
                <a:spcPts val="0"/>
              </a:spcAft>
              <a:buSzPts val="2200"/>
              <a:buChar char="•"/>
            </a:pPr>
            <a:r>
              <a:rPr b="1" lang="en-US" sz="2200"/>
              <a:t>However, stopping aspirin less than 1 month after DES implantation for ticagrelor monotherapy has not been sufficiently evaluated for ACS patients</a:t>
            </a:r>
            <a:endParaRPr/>
          </a:p>
        </p:txBody>
      </p:sp>
      <p:sp>
        <p:nvSpPr>
          <p:cNvPr id="368" name="Google Shape;368;p3"/>
          <p:cNvSpPr/>
          <p:nvPr/>
        </p:nvSpPr>
        <p:spPr>
          <a:xfrm>
            <a:off x="4355976" y="6516272"/>
            <a:ext cx="4788024" cy="304699"/>
          </a:xfrm>
          <a:prstGeom prst="rect">
            <a:avLst/>
          </a:prstGeom>
          <a:gradFill>
            <a:gsLst>
              <a:gs pos="0">
                <a:srgbClr val="00001D"/>
              </a:gs>
              <a:gs pos="100000">
                <a:srgbClr val="00003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1. Kim BK &amp; Hong SJ et al. </a:t>
            </a:r>
            <a:r>
              <a:rPr b="1" i="1" lang="en-US" sz="1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JAMA</a:t>
            </a:r>
            <a:r>
              <a:rPr b="1" i="0" lang="en-US" sz="1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2020; 2. R Mehran et al. </a:t>
            </a:r>
            <a:r>
              <a:rPr b="1" i="1" lang="en-US" sz="1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N Engl J Med </a:t>
            </a:r>
            <a:r>
              <a:rPr b="1" i="0" lang="en-US" sz="1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2019</a:t>
            </a:r>
            <a:endParaRPr b="1" i="0" sz="12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"/>
          <p:cNvSpPr txBox="1"/>
          <p:nvPr>
            <p:ph type="title"/>
          </p:nvPr>
        </p:nvSpPr>
        <p:spPr>
          <a:xfrm>
            <a:off x="34130" y="131997"/>
            <a:ext cx="9075738" cy="702373"/>
          </a:xfrm>
          <a:prstGeom prst="rect">
            <a:avLst/>
          </a:prstGeom>
          <a:gradFill>
            <a:gsLst>
              <a:gs pos="0">
                <a:srgbClr val="000056"/>
              </a:gs>
              <a:gs pos="50000">
                <a:srgbClr val="000066"/>
              </a:gs>
              <a:gs pos="100000">
                <a:srgbClr val="000056"/>
              </a:gs>
            </a:gsLst>
            <a:lin ang="5400000" scaled="0"/>
          </a:gradFill>
          <a:ln>
            <a:noFill/>
          </a:ln>
        </p:spPr>
        <p:txBody>
          <a:bodyPr anchorCtr="0" anchor="ctr" bIns="46025" lIns="92075" spcFirstLastPara="1" rIns="92075" wrap="square" tIns="46025">
            <a:spAutoFit/>
          </a:bodyPr>
          <a:lstStyle/>
          <a:p>
            <a:pPr indent="-1588" lvl="0" marL="158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00"/>
                </a:solidFill>
              </a:rPr>
              <a:t>Objective 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374" name="Google Shape;374;p4"/>
          <p:cNvSpPr txBox="1"/>
          <p:nvPr>
            <p:ph idx="1" type="body"/>
          </p:nvPr>
        </p:nvSpPr>
        <p:spPr>
          <a:xfrm>
            <a:off x="533399" y="1297871"/>
            <a:ext cx="8077201" cy="221599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363538" lvl="0" marL="363538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-US" sz="2400">
                <a:solidFill>
                  <a:schemeClr val="lt1"/>
                </a:solidFill>
              </a:rPr>
              <a:t>The aim of this study was to investigate whether ticagrelor monotherapy after &lt;1 month of DAPT is noninferior to 12-month of ticagrelor-based DAPT for adverse cardiovascular and bleeding events (net adverse cardiovascular events, NACE) in patients with ACS who underwent PCI with DES implantation</a:t>
            </a:r>
            <a:endParaRPr/>
          </a:p>
        </p:txBody>
      </p:sp>
      <p:sp>
        <p:nvSpPr>
          <p:cNvPr id="375" name="Google Shape;375;p4"/>
          <p:cNvSpPr/>
          <p:nvPr/>
        </p:nvSpPr>
        <p:spPr>
          <a:xfrm>
            <a:off x="428462" y="4005064"/>
            <a:ext cx="8287074" cy="2046266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Hypothesis</a:t>
            </a:r>
            <a:endParaRPr/>
          </a:p>
          <a:p>
            <a:pPr indent="-342900" lvl="0" marL="342900" marR="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−"/>
            </a:pPr>
            <a:r>
              <a:rPr b="1" i="0" lang="en-US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NACE of ticagrelor monotherapy after &lt;1 month of DAPT would be noninferior to 12-month of ticagrelor-based DAPT after DES implantation in ACS patients. If significant, the superiority hypothesis would then be evaluated.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"/>
          <p:cNvSpPr txBox="1"/>
          <p:nvPr>
            <p:ph type="title"/>
          </p:nvPr>
        </p:nvSpPr>
        <p:spPr>
          <a:xfrm>
            <a:off x="0" y="116283"/>
            <a:ext cx="9075738" cy="702373"/>
          </a:xfrm>
          <a:prstGeom prst="rect">
            <a:avLst/>
          </a:prstGeom>
          <a:gradFill>
            <a:gsLst>
              <a:gs pos="0">
                <a:srgbClr val="000056"/>
              </a:gs>
              <a:gs pos="50000">
                <a:srgbClr val="000066"/>
              </a:gs>
              <a:gs pos="100000">
                <a:srgbClr val="000056"/>
              </a:gs>
            </a:gsLst>
            <a:lin ang="5400000" scaled="0"/>
          </a:gradFill>
          <a:ln>
            <a:noFill/>
          </a:ln>
        </p:spPr>
        <p:txBody>
          <a:bodyPr anchorCtr="0" anchor="ctr" bIns="46025" lIns="92075" spcFirstLastPara="1" rIns="92075" wrap="square" tIns="46025">
            <a:spAutoFit/>
          </a:bodyPr>
          <a:lstStyle/>
          <a:p>
            <a:pPr indent="-1588" lvl="0" marL="158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Study Design</a:t>
            </a:r>
            <a:endParaRPr/>
          </a:p>
        </p:txBody>
      </p:sp>
      <p:sp>
        <p:nvSpPr>
          <p:cNvPr id="381" name="Google Shape;381;p5"/>
          <p:cNvSpPr txBox="1"/>
          <p:nvPr/>
        </p:nvSpPr>
        <p:spPr>
          <a:xfrm>
            <a:off x="539552" y="986998"/>
            <a:ext cx="8344385" cy="11079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363538" lvl="0" marL="363538" marR="0" rtl="0" algn="l">
              <a:spcBef>
                <a:spcPts val="0"/>
              </a:spcBef>
              <a:spcAft>
                <a:spcPts val="0"/>
              </a:spcAft>
              <a:buClr>
                <a:srgbClr val="EF91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prospective, randomized, multi-center trial</a:t>
            </a:r>
            <a:endParaRPr/>
          </a:p>
          <a:p>
            <a:pPr indent="-363538" lvl="0" marL="363538" marR="0" rtl="0" algn="l">
              <a:spcBef>
                <a:spcPts val="0"/>
              </a:spcBef>
              <a:spcAft>
                <a:spcPts val="0"/>
              </a:spcAft>
              <a:buClr>
                <a:srgbClr val="EF91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At 24 centers in Korea</a:t>
            </a:r>
            <a:endParaRPr/>
          </a:p>
          <a:p>
            <a:pPr indent="-363538" lvl="0" marL="363538" marR="0" rtl="0" algn="l">
              <a:spcBef>
                <a:spcPts val="0"/>
              </a:spcBef>
              <a:spcAft>
                <a:spcPts val="0"/>
              </a:spcAft>
              <a:buClr>
                <a:srgbClr val="EF91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Enrollment period: Apr 2019 and May 2022</a:t>
            </a:r>
            <a:endParaRPr/>
          </a:p>
        </p:txBody>
      </p:sp>
      <p:graphicFrame>
        <p:nvGraphicFramePr>
          <p:cNvPr id="382" name="Google Shape;382;p5"/>
          <p:cNvGraphicFramePr/>
          <p:nvPr/>
        </p:nvGraphicFramePr>
        <p:xfrm>
          <a:off x="107504" y="23488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{5F8D439C-1083-408A-BBF8-F0015EBF98C4}</a:tableStyleId>
              </a:tblPr>
              <a:tblGrid>
                <a:gridCol w="3096350"/>
                <a:gridCol w="5680100"/>
              </a:tblGrid>
              <a:tr h="415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Key inclusion criteria</a:t>
                      </a:r>
                      <a:endParaRPr sz="2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Key exclusion criteria </a:t>
                      </a:r>
                      <a:endParaRPr sz="2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22975">
                <a:tc>
                  <a:txBody>
                    <a:bodyPr/>
                    <a:lstStyle/>
                    <a:p>
                      <a:pPr indent="-268288" lvl="0" marL="268288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Arial"/>
                        <a:buAutoNum type="arabicPeriod"/>
                      </a:pPr>
                      <a:r>
                        <a:rPr lang="en-US" sz="15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Age ≥19 years</a:t>
                      </a:r>
                      <a:endParaRPr/>
                    </a:p>
                    <a:p>
                      <a:pPr indent="-268288" lvl="0" marL="268288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Arial"/>
                        <a:buAutoNum type="arabicPeriod"/>
                      </a:pPr>
                      <a:r>
                        <a:rPr lang="en-US" sz="15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Patients who received bioresorbable polymer sirolimus-eluting stent implantation to treat </a:t>
                      </a:r>
                      <a:r>
                        <a:rPr b="1" lang="en-US" sz="1800" u="none" cap="none" strike="noStrike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ACS</a:t>
                      </a:r>
                      <a:endParaRPr b="1" sz="1500" u="none" cap="none" strike="noStrike">
                        <a:solidFill>
                          <a:srgbClr val="FFFF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68288" lvl="0" marL="268288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Arial"/>
                        <a:buAutoNum type="arabicPeriod"/>
                      </a:pPr>
                      <a:r>
                        <a:rPr lang="en-US" sz="15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Provision of informed consent </a:t>
                      </a:r>
                      <a:endParaRPr sz="15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-268288" lvl="0" marL="268288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Arial"/>
                        <a:buAutoNum type="arabicPeriod"/>
                      </a:pPr>
                      <a:r>
                        <a:rPr lang="en-US" sz="15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Age &gt;80 years </a:t>
                      </a:r>
                      <a:endParaRPr sz="15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68288" lvl="0" marL="268288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Arial"/>
                        <a:buAutoNum type="arabicPeriod"/>
                      </a:pPr>
                      <a:r>
                        <a:rPr lang="en-US" sz="15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Increased risk of bleeding due to:</a:t>
                      </a:r>
                      <a:endParaRPr sz="15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1" marL="254563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Any prior event of hemorrhagic stroke; Ischemic stroke, dementia, or impairment of CNS within a year; Traumatic brain injury or surgery within the past 6 months; Known intracranial tumor; Documented or suspected aortic dissection; Internal bleeding within the past 6 weeks; Active bleeding or bleeding diathesis; Anemia (Hb ≤8 g/dL) or thrombocytopenia (Plt &lt;100,000/μL); Surgery or injury resulting in physical activity impairment &lt;3 wks</a:t>
                      </a:r>
                      <a:endParaRPr sz="13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68288" lvl="0" marL="268288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Arial"/>
                        <a:buAutoNum type="arabicPeriod"/>
                      </a:pPr>
                      <a:r>
                        <a:rPr lang="en-US" sz="15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Need for oral anticoagulation therapy</a:t>
                      </a:r>
                      <a:endParaRPr sz="15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68288" lvl="0" marL="268288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Arial"/>
                        <a:buAutoNum type="arabicPeriod"/>
                      </a:pPr>
                      <a:r>
                        <a:rPr lang="en-US" sz="15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Current or potential pregnancy </a:t>
                      </a:r>
                      <a:endParaRPr sz="15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68288" lvl="0" marL="268288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Arial"/>
                        <a:buAutoNum type="arabicPeriod"/>
                      </a:pPr>
                      <a:r>
                        <a:rPr lang="en-US" sz="15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Life expectancy &lt;1 year </a:t>
                      </a:r>
                      <a:endParaRPr sz="15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"/>
          <p:cNvSpPr txBox="1"/>
          <p:nvPr>
            <p:ph type="title"/>
          </p:nvPr>
        </p:nvSpPr>
        <p:spPr>
          <a:xfrm>
            <a:off x="0" y="77841"/>
            <a:ext cx="9075738" cy="702373"/>
          </a:xfrm>
          <a:prstGeom prst="rect">
            <a:avLst/>
          </a:prstGeom>
          <a:gradFill>
            <a:gsLst>
              <a:gs pos="0">
                <a:srgbClr val="000056"/>
              </a:gs>
              <a:gs pos="50000">
                <a:srgbClr val="000066"/>
              </a:gs>
              <a:gs pos="100000">
                <a:srgbClr val="000056"/>
              </a:gs>
            </a:gsLst>
            <a:lin ang="5400000" scaled="0"/>
          </a:gradFill>
          <a:ln>
            <a:noFill/>
          </a:ln>
        </p:spPr>
        <p:txBody>
          <a:bodyPr anchorCtr="0" anchor="ctr" bIns="46025" lIns="92075" spcFirstLastPara="1" rIns="92075" wrap="square" tIns="46025">
            <a:spAutoFit/>
          </a:bodyPr>
          <a:lstStyle/>
          <a:p>
            <a:pPr indent="-1588" lvl="0" marL="158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Schematic Study Design </a:t>
            </a:r>
            <a:endParaRPr/>
          </a:p>
        </p:txBody>
      </p:sp>
      <p:sp>
        <p:nvSpPr>
          <p:cNvPr id="388" name="Google Shape;388;p6"/>
          <p:cNvSpPr/>
          <p:nvPr/>
        </p:nvSpPr>
        <p:spPr>
          <a:xfrm>
            <a:off x="5580112" y="6530122"/>
            <a:ext cx="3563888" cy="276999"/>
          </a:xfrm>
          <a:prstGeom prst="rect">
            <a:avLst/>
          </a:prstGeom>
          <a:gradFill>
            <a:gsLst>
              <a:gs pos="0">
                <a:srgbClr val="00001D"/>
              </a:gs>
              <a:gs pos="100000">
                <a:srgbClr val="00003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Clinicaltrials.gov Identifier: NCT03797651</a:t>
            </a:r>
            <a:endParaRPr b="1" i="0" sz="12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89" name="Google Shape;389;p6"/>
          <p:cNvSpPr/>
          <p:nvPr/>
        </p:nvSpPr>
        <p:spPr>
          <a:xfrm>
            <a:off x="836816" y="990127"/>
            <a:ext cx="6687512" cy="393498"/>
          </a:xfrm>
          <a:prstGeom prst="roundRect">
            <a:avLst>
              <a:gd fmla="val 0" name="adj"/>
            </a:avLst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dir="5400000" dist="38100">
              <a:srgbClr val="000000">
                <a:alpha val="44705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ACS patients undergoing BP-SES (Orsiro, Biotronik, Switzerland)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6"/>
          <p:cNvSpPr/>
          <p:nvPr/>
        </p:nvSpPr>
        <p:spPr>
          <a:xfrm>
            <a:off x="215723" y="2525659"/>
            <a:ext cx="2349612" cy="673507"/>
          </a:xfrm>
          <a:prstGeom prst="rect">
            <a:avLst/>
          </a:prstGeom>
          <a:solidFill>
            <a:srgbClr val="D99593"/>
          </a:solidFill>
          <a:ln>
            <a:noFill/>
          </a:ln>
          <a:effectLst>
            <a:outerShdw blurRad="63500" rotWithShape="0" dir="5400000" dist="38100">
              <a:srgbClr val="000000">
                <a:alpha val="44705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Ticagrelor monotherapy after &lt;1-month DAPT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6"/>
          <p:cNvSpPr/>
          <p:nvPr/>
        </p:nvSpPr>
        <p:spPr>
          <a:xfrm>
            <a:off x="3495114" y="2523289"/>
            <a:ext cx="2349612" cy="673507"/>
          </a:xfrm>
          <a:prstGeom prst="rect">
            <a:avLst/>
          </a:prstGeom>
          <a:solidFill>
            <a:srgbClr val="B6DDE7"/>
          </a:solidFill>
          <a:ln>
            <a:noFill/>
          </a:ln>
          <a:effectLst>
            <a:outerShdw blurRad="63500" rotWithShape="0" dir="5400000" dist="38100">
              <a:srgbClr val="000000">
                <a:alpha val="44705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Ticagrelor-based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12-month DAPT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6"/>
          <p:cNvSpPr/>
          <p:nvPr/>
        </p:nvSpPr>
        <p:spPr>
          <a:xfrm>
            <a:off x="1963721" y="2080577"/>
            <a:ext cx="218842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Stratified by </a:t>
            </a:r>
            <a:r>
              <a:rPr b="1" i="1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DM</a:t>
            </a:r>
            <a:r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i="1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STEMI</a:t>
            </a:r>
            <a:endParaRPr b="0" i="1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3" name="Google Shape;393;p6"/>
          <p:cNvCxnSpPr>
            <a:stCxn id="389" idx="2"/>
            <a:endCxn id="394" idx="0"/>
          </p:cNvCxnSpPr>
          <p:nvPr/>
        </p:nvCxnSpPr>
        <p:spPr>
          <a:xfrm flipH="1">
            <a:off x="3069072" y="1383625"/>
            <a:ext cx="1111500" cy="3333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95" name="Google Shape;395;p6"/>
          <p:cNvCxnSpPr>
            <a:stCxn id="394" idx="1"/>
          </p:cNvCxnSpPr>
          <p:nvPr/>
        </p:nvCxnSpPr>
        <p:spPr>
          <a:xfrm flipH="1">
            <a:off x="1339106" y="1878839"/>
            <a:ext cx="572700" cy="632100"/>
          </a:xfrm>
          <a:prstGeom prst="bentConnector2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96" name="Google Shape;396;p6"/>
          <p:cNvCxnSpPr>
            <a:stCxn id="394" idx="3"/>
            <a:endCxn id="391" idx="0"/>
          </p:cNvCxnSpPr>
          <p:nvPr/>
        </p:nvCxnSpPr>
        <p:spPr>
          <a:xfrm>
            <a:off x="4226333" y="1878839"/>
            <a:ext cx="443700" cy="644400"/>
          </a:xfrm>
          <a:prstGeom prst="bentConnector2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97" name="Google Shape;397;p6"/>
          <p:cNvSpPr/>
          <p:nvPr/>
        </p:nvSpPr>
        <p:spPr>
          <a:xfrm>
            <a:off x="4879863" y="1577582"/>
            <a:ext cx="4233120" cy="69929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18000" spcFirstLastPara="1" rIns="18000" wrap="square" tIns="180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Primary endpoint: </a:t>
            </a:r>
            <a:r>
              <a:rPr b="1" i="0" lang="en-US" sz="13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Net clinical adverse events</a:t>
            </a:r>
            <a:r>
              <a:rPr b="1" i="0" lang="en-US" sz="13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at 12M</a:t>
            </a:r>
            <a:endParaRPr b="0" i="0" sz="1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8149" lvl="0" marL="138149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- A composite of death, MI, stent thrombosis, stroke or major bleeding (BARC type 3 or 5) </a:t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6"/>
          <p:cNvSpPr/>
          <p:nvPr/>
        </p:nvSpPr>
        <p:spPr>
          <a:xfrm>
            <a:off x="1911806" y="1716784"/>
            <a:ext cx="2314527" cy="324109"/>
          </a:xfrm>
          <a:prstGeom prst="roundRect">
            <a:avLst>
              <a:gd fmla="val 50000" name="adj"/>
            </a:avLst>
          </a:prstGeom>
          <a:solidFill>
            <a:srgbClr val="002060"/>
          </a:solidFill>
          <a:ln>
            <a:noFill/>
          </a:ln>
          <a:effectLst>
            <a:outerShdw blurRad="63500" rotWithShape="0" dir="5400000" dist="38100">
              <a:srgbClr val="000000">
                <a:alpha val="44705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1:1 Randomization</a:t>
            </a:r>
            <a:endParaRPr b="0" i="0" sz="1725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6"/>
          <p:cNvSpPr/>
          <p:nvPr/>
        </p:nvSpPr>
        <p:spPr>
          <a:xfrm>
            <a:off x="1682197" y="3501008"/>
            <a:ext cx="7039235" cy="42405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63636">
              <a:alpha val="29803"/>
            </a:srgbClr>
          </a:solidFill>
          <a:ln cap="flat" cmpd="thickThin" w="127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19"/>
              <a:buFont typeface="Gulim"/>
              <a:buNone/>
            </a:pPr>
            <a:r>
              <a:t/>
            </a:r>
            <a:endParaRPr b="0" i="0" sz="2319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99" name="Google Shape;399;p6"/>
          <p:cNvGraphicFramePr/>
          <p:nvPr/>
        </p:nvGraphicFramePr>
        <p:xfrm>
          <a:off x="1682199" y="35799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{2E52F7CD-FF14-46BD-AD3A-73E544F31E64}</a:tableStyleId>
              </a:tblPr>
              <a:tblGrid>
                <a:gridCol w="946175"/>
                <a:gridCol w="996475"/>
                <a:gridCol w="686100"/>
                <a:gridCol w="1127850"/>
                <a:gridCol w="449400"/>
                <a:gridCol w="1051500"/>
                <a:gridCol w="525750"/>
                <a:gridCol w="1051500"/>
              </a:tblGrid>
              <a:tr h="274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D8D8D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0</a:t>
                      </a:r>
                      <a:endParaRPr b="1" sz="1400" u="none" cap="none" strike="noStrike">
                        <a:solidFill>
                          <a:srgbClr val="D8D8D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month</a:t>
                      </a:r>
                      <a:endParaRPr b="1" sz="1400" u="none" cap="none" strike="noStrike">
                        <a:solidFill>
                          <a:srgbClr val="FFFF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rgbClr val="D8D8D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D8D8D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 months</a:t>
                      </a:r>
                      <a:endParaRPr b="1" sz="1400" u="none" cap="none" strike="noStrike">
                        <a:solidFill>
                          <a:srgbClr val="D8D8D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rgbClr val="D8D8D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D8D8D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 months</a:t>
                      </a:r>
                      <a:endParaRPr b="1" sz="1400" u="none" cap="none" strike="noStrike">
                        <a:solidFill>
                          <a:srgbClr val="D8D8D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rgbClr val="D8D8D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D8D8D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 months</a:t>
                      </a:r>
                      <a:endParaRPr b="1" sz="1400" u="none" cap="none" strike="noStrike">
                        <a:solidFill>
                          <a:srgbClr val="D8D8D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400" name="Google Shape;400;p6"/>
          <p:cNvSpPr txBox="1"/>
          <p:nvPr/>
        </p:nvSpPr>
        <p:spPr>
          <a:xfrm>
            <a:off x="1569064" y="4049783"/>
            <a:ext cx="1544012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PCI &amp; Randomization</a:t>
            </a:r>
            <a:endParaRPr b="1" i="1" sz="10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6"/>
          <p:cNvSpPr txBox="1"/>
          <p:nvPr/>
        </p:nvSpPr>
        <p:spPr>
          <a:xfrm>
            <a:off x="551307" y="3583545"/>
            <a:ext cx="116891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Clinical visits</a:t>
            </a:r>
            <a:endParaRPr b="1" i="0" sz="1200" u="none" cap="none" strike="noStrik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6"/>
          <p:cNvSpPr/>
          <p:nvPr/>
        </p:nvSpPr>
        <p:spPr>
          <a:xfrm>
            <a:off x="1667444" y="4848717"/>
            <a:ext cx="1552173" cy="23591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0504D"/>
          </a:solidFill>
          <a:ln cap="flat" cmpd="thickThin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19"/>
              <a:buFont typeface="Gulim"/>
              <a:buNone/>
            </a:pPr>
            <a:r>
              <a:t/>
            </a:r>
            <a:endParaRPr b="0" i="0" sz="2319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6"/>
          <p:cNvSpPr/>
          <p:nvPr/>
        </p:nvSpPr>
        <p:spPr>
          <a:xfrm>
            <a:off x="1667444" y="5038367"/>
            <a:ext cx="7036535" cy="23591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6DDE7"/>
          </a:solidFill>
          <a:ln cap="flat" cmpd="thickThin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19"/>
              <a:buFont typeface="Gulim"/>
              <a:buNone/>
            </a:pPr>
            <a:r>
              <a:t/>
            </a:r>
            <a:endParaRPr b="0" i="0" sz="2319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6"/>
          <p:cNvSpPr/>
          <p:nvPr/>
        </p:nvSpPr>
        <p:spPr>
          <a:xfrm>
            <a:off x="1676172" y="5834645"/>
            <a:ext cx="7036535" cy="23591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6DDE7"/>
          </a:solidFill>
          <a:ln cap="flat" cmpd="thickThin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19"/>
              <a:buFont typeface="Gulim"/>
              <a:buNone/>
            </a:pPr>
            <a:r>
              <a:t/>
            </a:r>
            <a:endParaRPr b="0" i="0" sz="2319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5" name="Google Shape;405;p6"/>
          <p:cNvCxnSpPr/>
          <p:nvPr/>
        </p:nvCxnSpPr>
        <p:spPr>
          <a:xfrm>
            <a:off x="3239998" y="3927377"/>
            <a:ext cx="0" cy="115725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406" name="Google Shape;406;p6"/>
          <p:cNvSpPr/>
          <p:nvPr/>
        </p:nvSpPr>
        <p:spPr>
          <a:xfrm>
            <a:off x="1667445" y="5613868"/>
            <a:ext cx="7036535" cy="23591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0504D"/>
          </a:solidFill>
          <a:ln cap="flat" cmpd="thickThin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19"/>
              <a:buFont typeface="Gulim"/>
              <a:buNone/>
            </a:pPr>
            <a:r>
              <a:t/>
            </a:r>
            <a:endParaRPr b="0" i="0" sz="2319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6"/>
          <p:cNvSpPr txBox="1"/>
          <p:nvPr/>
        </p:nvSpPr>
        <p:spPr>
          <a:xfrm>
            <a:off x="1022104" y="4831678"/>
            <a:ext cx="681597" cy="265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Aspirin</a:t>
            </a:r>
            <a:endParaRPr b="1" i="0" sz="1125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6"/>
          <p:cNvSpPr txBox="1"/>
          <p:nvPr/>
        </p:nvSpPr>
        <p:spPr>
          <a:xfrm>
            <a:off x="821728" y="5027358"/>
            <a:ext cx="881973" cy="265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Ticagrelor</a:t>
            </a:r>
            <a:endParaRPr b="1" i="0" sz="1125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6"/>
          <p:cNvSpPr txBox="1"/>
          <p:nvPr/>
        </p:nvSpPr>
        <p:spPr>
          <a:xfrm>
            <a:off x="1022104" y="5605382"/>
            <a:ext cx="681597" cy="265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Aspirin</a:t>
            </a:r>
            <a:endParaRPr b="1" i="0" sz="1125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6"/>
          <p:cNvSpPr txBox="1"/>
          <p:nvPr/>
        </p:nvSpPr>
        <p:spPr>
          <a:xfrm>
            <a:off x="821728" y="5823420"/>
            <a:ext cx="881973" cy="265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Ticagrelor</a:t>
            </a:r>
            <a:endParaRPr b="1" i="0" sz="1125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6"/>
          <p:cNvSpPr txBox="1"/>
          <p:nvPr/>
        </p:nvSpPr>
        <p:spPr>
          <a:xfrm>
            <a:off x="6422945" y="4800914"/>
            <a:ext cx="2172454" cy="30008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Ticagrelor-monotherapy</a:t>
            </a:r>
            <a:endParaRPr b="1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6"/>
          <p:cNvSpPr txBox="1"/>
          <p:nvPr/>
        </p:nvSpPr>
        <p:spPr>
          <a:xfrm>
            <a:off x="1994447" y="4700348"/>
            <a:ext cx="1209401" cy="1826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18000" lIns="18000" spcFirstLastPara="1" rIns="18000" wrap="square" tIns="18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&lt;1-month DAPT</a:t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6"/>
          <p:cNvSpPr txBox="1"/>
          <p:nvPr/>
        </p:nvSpPr>
        <p:spPr>
          <a:xfrm>
            <a:off x="7110839" y="5370583"/>
            <a:ext cx="1483098" cy="30008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12-month DAPT</a:t>
            </a:r>
            <a:endParaRPr b="1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6"/>
          <p:cNvSpPr/>
          <p:nvPr/>
        </p:nvSpPr>
        <p:spPr>
          <a:xfrm>
            <a:off x="215723" y="5291626"/>
            <a:ext cx="2520242" cy="242798"/>
          </a:xfrm>
          <a:prstGeom prst="rect">
            <a:avLst/>
          </a:prstGeom>
          <a:solidFill>
            <a:srgbClr val="DAEEF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“Conventional treatment"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6"/>
          <p:cNvSpPr/>
          <p:nvPr/>
        </p:nvSpPr>
        <p:spPr>
          <a:xfrm>
            <a:off x="215723" y="4309334"/>
            <a:ext cx="8585391" cy="975953"/>
          </a:xfrm>
          <a:prstGeom prst="rect">
            <a:avLst/>
          </a:prstGeom>
          <a:noFill/>
          <a:ln cap="flat" cmpd="thickThin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Gulim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6"/>
          <p:cNvSpPr/>
          <p:nvPr/>
        </p:nvSpPr>
        <p:spPr>
          <a:xfrm>
            <a:off x="215723" y="5291626"/>
            <a:ext cx="8585391" cy="801670"/>
          </a:xfrm>
          <a:prstGeom prst="rect">
            <a:avLst/>
          </a:prstGeom>
          <a:noFill/>
          <a:ln cap="flat" cmpd="thickThin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Gulim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7" name="Google Shape;417;p6"/>
          <p:cNvCxnSpPr/>
          <p:nvPr/>
        </p:nvCxnSpPr>
        <p:spPr>
          <a:xfrm>
            <a:off x="1991645" y="3867569"/>
            <a:ext cx="0" cy="231818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418" name="Google Shape;418;p6"/>
          <p:cNvSpPr txBox="1"/>
          <p:nvPr/>
        </p:nvSpPr>
        <p:spPr>
          <a:xfrm>
            <a:off x="3271589" y="4826796"/>
            <a:ext cx="2117887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35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Aspirin discontinuation</a:t>
            </a:r>
            <a:endParaRPr b="1" i="1" sz="135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6"/>
          <p:cNvSpPr/>
          <p:nvPr/>
        </p:nvSpPr>
        <p:spPr>
          <a:xfrm>
            <a:off x="215723" y="4309334"/>
            <a:ext cx="2573140" cy="242798"/>
          </a:xfrm>
          <a:prstGeom prst="rect">
            <a:avLst/>
          </a:prstGeom>
          <a:solidFill>
            <a:srgbClr val="F2DADA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“Ticagrelor monotherapy"</a:t>
            </a:r>
            <a:endParaRPr b="0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그래픽, 그래픽 디자인, 디자인, 폰트이(가) 표시된 사진&#10;&#10;자동 생성된 설명" id="420" name="Google Shape;42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40821" y="0"/>
            <a:ext cx="1115616" cy="1092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7"/>
          <p:cNvSpPr txBox="1"/>
          <p:nvPr>
            <p:ph type="title"/>
          </p:nvPr>
        </p:nvSpPr>
        <p:spPr>
          <a:xfrm>
            <a:off x="0" y="188291"/>
            <a:ext cx="9075738" cy="702373"/>
          </a:xfrm>
          <a:prstGeom prst="rect">
            <a:avLst/>
          </a:prstGeom>
          <a:gradFill>
            <a:gsLst>
              <a:gs pos="0">
                <a:srgbClr val="000056"/>
              </a:gs>
              <a:gs pos="50000">
                <a:srgbClr val="000066"/>
              </a:gs>
              <a:gs pos="100000">
                <a:srgbClr val="000056"/>
              </a:gs>
            </a:gsLst>
            <a:lin ang="5400000" scaled="0"/>
          </a:gradFill>
          <a:ln>
            <a:noFill/>
          </a:ln>
        </p:spPr>
        <p:txBody>
          <a:bodyPr anchorCtr="0" anchor="ctr" bIns="46025" lIns="92075" spcFirstLastPara="1" rIns="92075" wrap="square" tIns="46025">
            <a:spAutoFit/>
          </a:bodyPr>
          <a:lstStyle/>
          <a:p>
            <a:pPr indent="-1588" lvl="0" marL="158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Outcomes</a:t>
            </a:r>
            <a:endParaRPr/>
          </a:p>
        </p:txBody>
      </p:sp>
      <p:sp>
        <p:nvSpPr>
          <p:cNvPr id="426" name="Google Shape;426;p7"/>
          <p:cNvSpPr txBox="1"/>
          <p:nvPr/>
        </p:nvSpPr>
        <p:spPr>
          <a:xfrm>
            <a:off x="285635" y="1137620"/>
            <a:ext cx="8246805" cy="4924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363538" lvl="0" marL="363538" marR="0" rtl="0" algn="l">
              <a:spcBef>
                <a:spcPts val="0"/>
              </a:spcBef>
              <a:spcAft>
                <a:spcPts val="0"/>
              </a:spcAft>
              <a:buClr>
                <a:srgbClr val="EF9100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Primary outcome:</a:t>
            </a: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27" name="Google Shape;427;p7"/>
          <p:cNvSpPr/>
          <p:nvPr/>
        </p:nvSpPr>
        <p:spPr>
          <a:xfrm>
            <a:off x="2111144" y="3527395"/>
            <a:ext cx="51488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b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7"/>
          <p:cNvSpPr txBox="1"/>
          <p:nvPr/>
        </p:nvSpPr>
        <p:spPr>
          <a:xfrm>
            <a:off x="123046" y="2934525"/>
            <a:ext cx="8769436" cy="560492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-403225" lvl="0" marL="11652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US" sz="24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Major Bleeding (BARC type 3 or 5) </a:t>
            </a:r>
            <a:endParaRPr b="1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7"/>
          <p:cNvSpPr txBox="1"/>
          <p:nvPr/>
        </p:nvSpPr>
        <p:spPr>
          <a:xfrm>
            <a:off x="1743749" y="5087694"/>
            <a:ext cx="6722830" cy="560492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lang="en-US" sz="1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All-cause death, MI, stent thrombosis, or stroke</a:t>
            </a:r>
            <a:endParaRPr b="0" sz="16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7"/>
          <p:cNvSpPr txBox="1"/>
          <p:nvPr/>
        </p:nvSpPr>
        <p:spPr>
          <a:xfrm>
            <a:off x="123046" y="4521948"/>
            <a:ext cx="8625418" cy="732885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-403225" lvl="0" marL="11652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US" sz="24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Major Adverse Cardiovascular Events</a:t>
            </a:r>
            <a:endParaRPr/>
          </a:p>
        </p:txBody>
      </p:sp>
      <p:sp>
        <p:nvSpPr>
          <p:cNvPr id="431" name="Google Shape;431;p7"/>
          <p:cNvSpPr txBox="1"/>
          <p:nvPr/>
        </p:nvSpPr>
        <p:spPr>
          <a:xfrm>
            <a:off x="467545" y="1988840"/>
            <a:ext cx="842493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None/>
            </a:pPr>
            <a:r>
              <a:rPr b="1" lang="en-US" sz="2800" u="sng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Net adverse clinical event (NACE) at 12 months</a:t>
            </a:r>
            <a:endParaRPr b="1" sz="1800" u="sng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8"/>
          <p:cNvSpPr txBox="1"/>
          <p:nvPr>
            <p:ph type="title"/>
          </p:nvPr>
        </p:nvSpPr>
        <p:spPr>
          <a:xfrm>
            <a:off x="412534" y="269882"/>
            <a:ext cx="8250671" cy="701675"/>
          </a:xfrm>
          <a:prstGeom prst="rect">
            <a:avLst/>
          </a:prstGeom>
          <a:gradFill>
            <a:gsLst>
              <a:gs pos="0">
                <a:srgbClr val="000056"/>
              </a:gs>
              <a:gs pos="50000">
                <a:srgbClr val="000066"/>
              </a:gs>
              <a:gs pos="100000">
                <a:srgbClr val="000056"/>
              </a:gs>
            </a:gsLst>
            <a:lin ang="5400000" scaled="0"/>
          </a:gradFill>
          <a:ln>
            <a:noFill/>
          </a:ln>
        </p:spPr>
        <p:txBody>
          <a:bodyPr anchorCtr="0" anchor="ctr" bIns="46025" lIns="92075" spcFirstLastPara="1" rIns="92075" wrap="square" tIns="46025">
            <a:spAutoFit/>
          </a:bodyPr>
          <a:lstStyle/>
          <a:p>
            <a:pPr indent="-1588" lvl="0" marL="158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Statistical Analysis</a:t>
            </a:r>
            <a:endParaRPr/>
          </a:p>
        </p:txBody>
      </p:sp>
      <p:sp>
        <p:nvSpPr>
          <p:cNvPr id="437" name="Google Shape;437;p8"/>
          <p:cNvSpPr txBox="1"/>
          <p:nvPr/>
        </p:nvSpPr>
        <p:spPr>
          <a:xfrm>
            <a:off x="285721" y="1210705"/>
            <a:ext cx="8643997" cy="2866367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-297736" lvl="0" marL="297736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Sample size calculation</a:t>
            </a:r>
            <a:endParaRPr/>
          </a:p>
          <a:p>
            <a:pPr indent="-229852" lvl="0" marL="502578" marR="0" rtl="0" algn="l">
              <a:lnSpc>
                <a:spcPct val="125000"/>
              </a:lnSpc>
              <a:spcBef>
                <a:spcPts val="45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Power calculations were based on a </a:t>
            </a:r>
            <a:r>
              <a:rPr b="1" i="0" lang="en-US" sz="1800" u="sng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non-inferiority assumption</a:t>
            </a:r>
            <a:r>
              <a:rPr b="1" i="0" lang="en-US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337037" lvl="1" marL="1061130" marR="0" rtl="0" algn="l">
              <a:lnSpc>
                <a:spcPct val="125000"/>
              </a:lnSpc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Non-inferiority margin: hazard ratio (HR) of 1.3 </a:t>
            </a:r>
            <a:endParaRPr/>
          </a:p>
          <a:p>
            <a:pPr indent="-337037" lvl="1" marL="1061130" marR="0" rtl="0" algn="l">
              <a:lnSpc>
                <a:spcPct val="125000"/>
              </a:lnSpc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Expected clinical event rates : 14% in both groups </a:t>
            </a:r>
            <a:endParaRPr/>
          </a:p>
          <a:p>
            <a:pPr indent="-337037" lvl="1" marL="1061130" marR="0" rtl="0" algn="l">
              <a:lnSpc>
                <a:spcPct val="125000"/>
              </a:lnSpc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Expected follow-up loss rate: 10%</a:t>
            </a:r>
            <a:endParaRPr/>
          </a:p>
          <a:p>
            <a:pPr indent="-337037" lvl="2" marL="1319565" marR="0" rtl="0" algn="l">
              <a:lnSpc>
                <a:spcPct val="125000"/>
              </a:lnSpc>
              <a:spcBef>
                <a:spcPts val="45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Noto Sans Symbols"/>
              <a:buChar char="🡪"/>
            </a:pPr>
            <a:r>
              <a:rPr b="1" i="0" lang="en-US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A total of 2,850 patients was required, with a 5% one-sided α error rate and 80% statistical power</a:t>
            </a:r>
            <a:endParaRPr/>
          </a:p>
          <a:p>
            <a:pPr indent="0" lvl="1" marL="724093" marR="0" rtl="0" algn="l">
              <a:lnSpc>
                <a:spcPct val="125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736" lvl="1" marL="1061130" marR="0" rtl="0" algn="l">
              <a:lnSpc>
                <a:spcPct val="125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8"/>
          <p:cNvSpPr txBox="1"/>
          <p:nvPr/>
        </p:nvSpPr>
        <p:spPr>
          <a:xfrm>
            <a:off x="285721" y="4149048"/>
            <a:ext cx="8572560" cy="2088232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27000" spcFirstLastPara="1" rIns="27000" wrap="square" tIns="27000">
            <a:noAutofit/>
          </a:bodyPr>
          <a:lstStyle/>
          <a:p>
            <a:pPr indent="-297736" lvl="0" marL="297736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Primary analysis </a:t>
            </a:r>
            <a:endParaRPr b="1" sz="1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9852" lvl="0" marL="502578" marR="0" rtl="0" algn="l">
              <a:lnSpc>
                <a:spcPct val="125000"/>
              </a:lnSpc>
              <a:spcBef>
                <a:spcPts val="45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Intention-to-treat population </a:t>
            </a:r>
            <a:endParaRPr/>
          </a:p>
          <a:p>
            <a:pPr indent="-229852" lvl="0" marL="502578" marR="0" rtl="0" algn="l">
              <a:lnSpc>
                <a:spcPct val="125000"/>
              </a:lnSpc>
              <a:spcBef>
                <a:spcPts val="45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Kaplan-Meier estimates for the comparisons of the study outcomes </a:t>
            </a:r>
            <a:endParaRPr/>
          </a:p>
          <a:p>
            <a:pPr indent="-229852" lvl="0" marL="502578" marR="0" rtl="0" algn="l">
              <a:lnSpc>
                <a:spcPct val="125000"/>
              </a:lnSpc>
              <a:spcBef>
                <a:spcPts val="45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HR and 95% CI generated with Cox proportional-hazards models</a:t>
            </a:r>
            <a:endParaRPr b="1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9"/>
          <p:cNvSpPr txBox="1"/>
          <p:nvPr>
            <p:ph type="title"/>
          </p:nvPr>
        </p:nvSpPr>
        <p:spPr>
          <a:xfrm>
            <a:off x="214282" y="190443"/>
            <a:ext cx="8715436" cy="702373"/>
          </a:xfrm>
          <a:prstGeom prst="rect">
            <a:avLst/>
          </a:prstGeom>
          <a:gradFill>
            <a:gsLst>
              <a:gs pos="0">
                <a:srgbClr val="000056"/>
              </a:gs>
              <a:gs pos="50000">
                <a:srgbClr val="000066"/>
              </a:gs>
              <a:gs pos="100000">
                <a:srgbClr val="000056"/>
              </a:gs>
            </a:gsLst>
            <a:lin ang="5400000" scaled="0"/>
          </a:gradFill>
          <a:ln>
            <a:noFill/>
          </a:ln>
        </p:spPr>
        <p:txBody>
          <a:bodyPr anchorCtr="0" anchor="ctr" bIns="46025" lIns="92075" spcFirstLastPara="1" rIns="92075" wrap="square" tIns="46025">
            <a:spAutoFit/>
          </a:bodyPr>
          <a:lstStyle/>
          <a:p>
            <a:pPr indent="-1588" lvl="0" marL="158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Study Flow</a:t>
            </a:r>
            <a:endParaRPr/>
          </a:p>
        </p:txBody>
      </p:sp>
      <p:sp>
        <p:nvSpPr>
          <p:cNvPr id="445" name="Google Shape;445;p9"/>
          <p:cNvSpPr/>
          <p:nvPr/>
        </p:nvSpPr>
        <p:spPr>
          <a:xfrm>
            <a:off x="2791973" y="1095277"/>
            <a:ext cx="3560051" cy="760770"/>
          </a:xfrm>
          <a:prstGeom prst="ellipse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2F2F2"/>
                </a:solidFill>
                <a:latin typeface="Gulim"/>
                <a:ea typeface="Gulim"/>
                <a:cs typeface="Gulim"/>
                <a:sym typeface="Gulim"/>
              </a:rPr>
              <a:t>2,850 ACS Patients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2F2F2"/>
                </a:solidFill>
                <a:latin typeface="Gulim"/>
                <a:ea typeface="Gulim"/>
                <a:cs typeface="Gulim"/>
                <a:sym typeface="Gulim"/>
              </a:rPr>
              <a:t>Randomized</a:t>
            </a:r>
            <a:endParaRPr b="1" sz="2000">
              <a:solidFill>
                <a:srgbClr val="F2F2F2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graphicFrame>
        <p:nvGraphicFramePr>
          <p:cNvPr id="446" name="Google Shape;446;p9"/>
          <p:cNvGraphicFramePr/>
          <p:nvPr/>
        </p:nvGraphicFramePr>
        <p:xfrm>
          <a:off x="285993" y="219579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{2E52F7CD-FF14-46BD-AD3A-73E544F31E64}</a:tableStyleId>
              </a:tblPr>
              <a:tblGrid>
                <a:gridCol w="3936600"/>
              </a:tblGrid>
              <a:tr h="591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2F2F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Ticagrelor monotherapy after &lt;1-month DAPT, N=1,426</a:t>
                      </a:r>
                      <a:endParaRPr/>
                    </a:p>
                  </a:txBody>
                  <a:tcPr marT="54025" marB="27000" marR="29700" marL="297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47" name="Google Shape;447;p9"/>
          <p:cNvGraphicFramePr/>
          <p:nvPr/>
        </p:nvGraphicFramePr>
        <p:xfrm>
          <a:off x="4862794" y="219579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{2E52F7CD-FF14-46BD-AD3A-73E544F31E64}</a:tableStyleId>
              </a:tblPr>
              <a:tblGrid>
                <a:gridCol w="3936600"/>
              </a:tblGrid>
              <a:tr h="591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2F2F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Ticagrelor-based 12-month DAPT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2F2F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N=1,424</a:t>
                      </a:r>
                      <a:endParaRPr/>
                    </a:p>
                  </a:txBody>
                  <a:tcPr marT="54025" marB="27000" marR="29700" marL="297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448" name="Google Shape;448;p9"/>
          <p:cNvCxnSpPr>
            <a:stCxn id="445" idx="3"/>
          </p:cNvCxnSpPr>
          <p:nvPr/>
        </p:nvCxnSpPr>
        <p:spPr>
          <a:xfrm flipH="1">
            <a:off x="2254330" y="1744635"/>
            <a:ext cx="1059000" cy="4512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9" name="Google Shape;449;p9"/>
          <p:cNvCxnSpPr>
            <a:stCxn id="445" idx="5"/>
          </p:cNvCxnSpPr>
          <p:nvPr/>
        </p:nvCxnSpPr>
        <p:spPr>
          <a:xfrm>
            <a:off x="5830667" y="1744635"/>
            <a:ext cx="1000500" cy="4512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graphicFrame>
        <p:nvGraphicFramePr>
          <p:cNvPr id="450" name="Google Shape;450;p9"/>
          <p:cNvGraphicFramePr/>
          <p:nvPr/>
        </p:nvGraphicFramePr>
        <p:xfrm>
          <a:off x="285992" y="318372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{2E52F7CD-FF14-46BD-AD3A-73E544F31E64}</a:tableStyleId>
              </a:tblPr>
              <a:tblGrid>
                <a:gridCol w="575025"/>
                <a:gridCol w="587450"/>
                <a:gridCol w="3051500"/>
              </a:tblGrid>
              <a:tr h="2717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205</a:t>
                      </a:r>
                      <a:endParaRPr/>
                    </a:p>
                  </a:txBody>
                  <a:tcPr marT="13500" marB="13500" marR="40500" marL="40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did not receive the allocated therapy</a:t>
                      </a:r>
                      <a:endParaRPr/>
                    </a:p>
                  </a:txBody>
                  <a:tcPr marT="13500" marB="13500" marR="40500" marL="40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71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3500" marB="13500" marR="40500" marL="40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122</a:t>
                      </a:r>
                      <a:endParaRPr/>
                    </a:p>
                  </a:txBody>
                  <a:tcPr marT="13500" marB="13500" marR="40500" marL="40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aspirin &gt;30 days</a:t>
                      </a:r>
                      <a:endParaRPr/>
                    </a:p>
                  </a:txBody>
                  <a:tcPr marT="13500" marB="13500" marR="40500" marL="40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1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3500" marB="13500" marR="40500" marL="40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/>
                    </a:p>
                  </a:txBody>
                  <a:tcPr marT="13500" marB="13500" marR="40500" marL="40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other P2Y12 inhibitor with aspirin</a:t>
                      </a:r>
                      <a:endParaRPr/>
                    </a:p>
                  </a:txBody>
                  <a:tcPr marT="13500" marB="13500" marR="40500" marL="40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1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3500" marB="13500" marR="40500" marL="40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53</a:t>
                      </a:r>
                      <a:endParaRPr/>
                    </a:p>
                  </a:txBody>
                  <a:tcPr marT="13500" marB="13500" marR="40500" marL="40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other P2Y12 inhibitor monotherapy</a:t>
                      </a:r>
                      <a:endParaRPr/>
                    </a:p>
                  </a:txBody>
                  <a:tcPr marT="13500" marB="13500" marR="40500" marL="40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1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3500" marB="13500" marR="40500" marL="40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3500" marB="13500" marR="40500" marL="40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3500" marB="13500" marR="40500" marL="40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1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3500" marB="13500" marR="40500" marL="40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/>
                    </a:p>
                  </a:txBody>
                  <a:tcPr marT="13500" marB="13500" marR="40500" marL="40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died</a:t>
                      </a:r>
                      <a:endParaRPr/>
                    </a:p>
                  </a:txBody>
                  <a:tcPr marT="13500" marB="13500" marR="40500" marL="40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1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3500" marB="13500" marR="40500" marL="40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/>
                    </a:p>
                  </a:txBody>
                  <a:tcPr marT="13500" marB="13500" marR="40500" marL="40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lost to follow-up</a:t>
                      </a:r>
                      <a:endParaRPr/>
                    </a:p>
                  </a:txBody>
                  <a:tcPr marT="13500" marB="13500" marR="40500" marL="40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1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3500" marB="13500" marR="40500" marL="40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T="13500" marB="13500" marR="40500" marL="40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withdrew consent</a:t>
                      </a:r>
                      <a:endParaRPr/>
                    </a:p>
                  </a:txBody>
                  <a:tcPr marT="13500" marB="13500" marR="40500" marL="40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451" name="Google Shape;451;p9"/>
          <p:cNvCxnSpPr/>
          <p:nvPr/>
        </p:nvCxnSpPr>
        <p:spPr>
          <a:xfrm>
            <a:off x="2254296" y="2825451"/>
            <a:ext cx="138600" cy="3582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452" name="Google Shape;452;p9"/>
          <p:cNvCxnSpPr/>
          <p:nvPr/>
        </p:nvCxnSpPr>
        <p:spPr>
          <a:xfrm>
            <a:off x="2392989" y="5357505"/>
            <a:ext cx="36000" cy="4683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lg" w="lg" type="triangle"/>
          </a:ln>
        </p:spPr>
      </p:cxnSp>
      <p:graphicFrame>
        <p:nvGraphicFramePr>
          <p:cNvPr id="453" name="Google Shape;453;p9"/>
          <p:cNvGraphicFramePr/>
          <p:nvPr/>
        </p:nvGraphicFramePr>
        <p:xfrm>
          <a:off x="285992" y="582582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{2E52F7CD-FF14-46BD-AD3A-73E544F31E64}</a:tableStyleId>
              </a:tblPr>
              <a:tblGrid>
                <a:gridCol w="584850"/>
                <a:gridCol w="3701150"/>
              </a:tblGrid>
              <a:tr h="2717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1426</a:t>
                      </a:r>
                      <a:endParaRPr/>
                    </a:p>
                  </a:txBody>
                  <a:tcPr marT="13500" marB="13500" marR="40500" marL="40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were included in intention-to-treat analysis</a:t>
                      </a:r>
                      <a:endParaRPr/>
                    </a:p>
                  </a:txBody>
                  <a:tcPr marT="13500" marB="13500" marR="40500" marL="40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54" name="Google Shape;454;p9"/>
          <p:cNvGraphicFramePr/>
          <p:nvPr/>
        </p:nvGraphicFramePr>
        <p:xfrm>
          <a:off x="4716016" y="318372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{2E52F7CD-FF14-46BD-AD3A-73E544F31E64}</a:tableStyleId>
              </a:tblPr>
              <a:tblGrid>
                <a:gridCol w="557200"/>
                <a:gridCol w="569250"/>
                <a:gridCol w="2956925"/>
              </a:tblGrid>
              <a:tr h="2717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164</a:t>
                      </a:r>
                      <a:endParaRPr/>
                    </a:p>
                  </a:txBody>
                  <a:tcPr marT="13500" marB="13500" marR="40500" marL="40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did not receive the allocated therapy</a:t>
                      </a:r>
                      <a:endParaRPr/>
                    </a:p>
                  </a:txBody>
                  <a:tcPr marT="13500" marB="13500" marR="40500" marL="40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71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3500" marB="13500" marR="40500" marL="40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111</a:t>
                      </a:r>
                      <a:endParaRPr/>
                    </a:p>
                  </a:txBody>
                  <a:tcPr marT="13500" marB="13500" marR="40500" marL="40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other P2Y12 inhibitor with aspirin</a:t>
                      </a:r>
                      <a:endParaRPr/>
                    </a:p>
                  </a:txBody>
                  <a:tcPr marT="13500" marB="13500" marR="40500" marL="40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1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3500" marB="13500" marR="40500" marL="40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</a:t>
                      </a:r>
                      <a:endParaRPr/>
                    </a:p>
                  </a:txBody>
                  <a:tcPr marT="13500" marB="13500" marR="40500" marL="40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P2Y12 inhibitor monotherapy</a:t>
                      </a:r>
                      <a:endParaRPr/>
                    </a:p>
                  </a:txBody>
                  <a:tcPr marT="13500" marB="13500" marR="40500" marL="40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1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3500" marB="13500" marR="40500" marL="40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/>
                    </a:p>
                  </a:txBody>
                  <a:tcPr marT="13500" marB="13500" marR="40500" marL="40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aspirin monotherapy</a:t>
                      </a:r>
                      <a:endParaRPr/>
                    </a:p>
                  </a:txBody>
                  <a:tcPr marT="13500" marB="13500" marR="40500" marL="40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1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3500" marB="13500" marR="40500" marL="40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3500" marB="13500" marR="40500" marL="40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3500" marB="13500" marR="40500" marL="40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1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3500" marB="13500" marR="40500" marL="40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/>
                    </a:p>
                  </a:txBody>
                  <a:tcPr marT="13500" marB="13500" marR="40500" marL="40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died</a:t>
                      </a:r>
                      <a:endParaRPr/>
                    </a:p>
                  </a:txBody>
                  <a:tcPr marT="13500" marB="13500" marR="40500" marL="40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1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3500" marB="13500" marR="40500" marL="40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/>
                    </a:p>
                  </a:txBody>
                  <a:tcPr marT="13500" marB="13500" marR="40500" marL="40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lost to follow-up</a:t>
                      </a:r>
                      <a:endParaRPr/>
                    </a:p>
                  </a:txBody>
                  <a:tcPr marT="13500" marB="13500" marR="40500" marL="40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1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3500" marB="13500" marR="40500" marL="40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13500" marB="13500" marR="40500" marL="40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withdrew consent</a:t>
                      </a:r>
                      <a:endParaRPr/>
                    </a:p>
                  </a:txBody>
                  <a:tcPr marT="13500" marB="13500" marR="40500" marL="40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455" name="Google Shape;455;p9"/>
          <p:cNvCxnSpPr/>
          <p:nvPr/>
        </p:nvCxnSpPr>
        <p:spPr>
          <a:xfrm flipH="1">
            <a:off x="6757597" y="2825451"/>
            <a:ext cx="73500" cy="3582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456" name="Google Shape;456;p9"/>
          <p:cNvCxnSpPr/>
          <p:nvPr/>
        </p:nvCxnSpPr>
        <p:spPr>
          <a:xfrm>
            <a:off x="6757709" y="5357505"/>
            <a:ext cx="172200" cy="4683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lg" w="lg" type="triangle"/>
          </a:ln>
        </p:spPr>
      </p:cxnSp>
      <p:graphicFrame>
        <p:nvGraphicFramePr>
          <p:cNvPr id="457" name="Google Shape;457;p9"/>
          <p:cNvGraphicFramePr/>
          <p:nvPr/>
        </p:nvGraphicFramePr>
        <p:xfrm>
          <a:off x="4716016" y="582582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{2E52F7CD-FF14-46BD-AD3A-73E544F31E64}</a:tableStyleId>
              </a:tblPr>
              <a:tblGrid>
                <a:gridCol w="604225"/>
                <a:gridCol w="3823750"/>
              </a:tblGrid>
              <a:tr h="2717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1424</a:t>
                      </a:r>
                      <a:endParaRPr/>
                    </a:p>
                  </a:txBody>
                  <a:tcPr marT="13500" marB="13500" marR="40500" marL="40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were included in intention-to-treat analysis</a:t>
                      </a:r>
                      <a:endParaRPr/>
                    </a:p>
                  </a:txBody>
                  <a:tcPr marT="13500" marB="13500" marR="40500" marL="40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4_Blank Presentation">
  <a:themeElements>
    <a:clrScheme name="Custom 12">
      <a:dk1>
        <a:srgbClr val="070D17"/>
      </a:dk1>
      <a:lt1>
        <a:srgbClr val="FFFFFF"/>
      </a:lt1>
      <a:dk2>
        <a:srgbClr val="011F58"/>
      </a:dk2>
      <a:lt2>
        <a:srgbClr val="FDCC60"/>
      </a:lt2>
      <a:accent1>
        <a:srgbClr val="EC3A26"/>
      </a:accent1>
      <a:accent2>
        <a:srgbClr val="86B235"/>
      </a:accent2>
      <a:accent3>
        <a:srgbClr val="586CF4"/>
      </a:accent3>
      <a:accent4>
        <a:srgbClr val="FBB71D"/>
      </a:accent4>
      <a:accent5>
        <a:srgbClr val="F3722F"/>
      </a:accent5>
      <a:accent6>
        <a:srgbClr val="1773BE"/>
      </a:accent6>
      <a:hlink>
        <a:srgbClr val="A14DFF"/>
      </a:hlink>
      <a:folHlink>
        <a:srgbClr val="FEB7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6_Default Design">
  <a:themeElements>
    <a:clrScheme name="5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D765"/>
      </a:accent1>
      <a:accent2>
        <a:srgbClr val="EC8B20"/>
      </a:accent2>
      <a:accent3>
        <a:srgbClr val="FFFFFF"/>
      </a:accent3>
      <a:accent4>
        <a:srgbClr val="000000"/>
      </a:accent4>
      <a:accent5>
        <a:srgbClr val="FFE8B8"/>
      </a:accent5>
      <a:accent6>
        <a:srgbClr val="D67D1C"/>
      </a:accent6>
      <a:hlink>
        <a:srgbClr val="55A8C5"/>
      </a:hlink>
      <a:folHlink>
        <a:srgbClr val="44DA7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4_Default Design">
  <a:themeElements>
    <a:clrScheme name="PLATO">
      <a:dk1>
        <a:srgbClr val="3F3F3F"/>
      </a:dk1>
      <a:lt1>
        <a:srgbClr val="FFFFFF"/>
      </a:lt1>
      <a:dk2>
        <a:srgbClr val="000058"/>
      </a:dk2>
      <a:lt2>
        <a:srgbClr val="F5B71E"/>
      </a:lt2>
      <a:accent1>
        <a:srgbClr val="581D77"/>
      </a:accent1>
      <a:accent2>
        <a:srgbClr val="F6881A"/>
      </a:accent2>
      <a:accent3>
        <a:srgbClr val="DFA635"/>
      </a:accent3>
      <a:accent4>
        <a:srgbClr val="B499C2"/>
      </a:accent4>
      <a:accent5>
        <a:srgbClr val="4BACC6"/>
      </a:accent5>
      <a:accent6>
        <a:srgbClr val="E07F1C"/>
      </a:accent6>
      <a:hlink>
        <a:srgbClr val="9999FF"/>
      </a:hlink>
      <a:folHlink>
        <a:srgbClr val="AB73D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테마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7_Default Design">
  <a:themeElements>
    <a:clrScheme name="5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D765"/>
      </a:accent1>
      <a:accent2>
        <a:srgbClr val="EC8B20"/>
      </a:accent2>
      <a:accent3>
        <a:srgbClr val="FFFFFF"/>
      </a:accent3>
      <a:accent4>
        <a:srgbClr val="000000"/>
      </a:accent4>
      <a:accent5>
        <a:srgbClr val="FFE8B8"/>
      </a:accent5>
      <a:accent6>
        <a:srgbClr val="D67D1C"/>
      </a:accent6>
      <a:hlink>
        <a:srgbClr val="55A8C5"/>
      </a:hlink>
      <a:folHlink>
        <a:srgbClr val="44DA7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테마1">
  <a:themeElements>
    <a:clrScheme name="">
      <a:dk1>
        <a:srgbClr val="000066"/>
      </a:dk1>
      <a:lt1>
        <a:srgbClr val="FFFFFF"/>
      </a:lt1>
      <a:dk2>
        <a:srgbClr val="000099"/>
      </a:dk2>
      <a:lt2>
        <a:srgbClr val="FAFD00"/>
      </a:lt2>
      <a:accent1>
        <a:srgbClr val="66FFFF"/>
      </a:accent1>
      <a:accent2>
        <a:srgbClr val="A2C1FE"/>
      </a:accent2>
      <a:accent3>
        <a:srgbClr val="AAAACA"/>
      </a:accent3>
      <a:accent4>
        <a:srgbClr val="DADADA"/>
      </a:accent4>
      <a:accent5>
        <a:srgbClr val="B8FFFF"/>
      </a:accent5>
      <a:accent6>
        <a:srgbClr val="92AFE6"/>
      </a:accent6>
      <a:hlink>
        <a:srgbClr val="D49FFF"/>
      </a:hlink>
      <a:folHlink>
        <a:srgbClr val="618F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2011-10-03T14:07:31Z</dcterms:created>
  <dc:creator>MacBookPro</dc:creator>
</cp:coreProperties>
</file>