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21"/>
  </p:notesMasterIdLst>
  <p:handoutMasterIdLst>
    <p:handoutMasterId r:id="rId22"/>
  </p:handoutMasterIdLst>
  <p:sldIdLst>
    <p:sldId id="261" r:id="rId2"/>
    <p:sldId id="432" r:id="rId3"/>
    <p:sldId id="265" r:id="rId4"/>
    <p:sldId id="275" r:id="rId5"/>
    <p:sldId id="271" r:id="rId6"/>
    <p:sldId id="740" r:id="rId7"/>
    <p:sldId id="741" r:id="rId8"/>
    <p:sldId id="263" r:id="rId9"/>
    <p:sldId id="743" r:id="rId10"/>
    <p:sldId id="744" r:id="rId11"/>
    <p:sldId id="746" r:id="rId12"/>
    <p:sldId id="747" r:id="rId13"/>
    <p:sldId id="748" r:id="rId14"/>
    <p:sldId id="756" r:id="rId15"/>
    <p:sldId id="750" r:id="rId16"/>
    <p:sldId id="755" r:id="rId17"/>
    <p:sldId id="277" r:id="rId18"/>
    <p:sldId id="278" r:id="rId19"/>
    <p:sldId id="757" r:id="rId20"/>
  </p:sldIdLst>
  <p:sldSz cx="9144000" cy="5143500" type="screen16x9"/>
  <p:notesSz cx="7086600" cy="9372600"/>
  <p:custDataLst>
    <p:tags r:id="rId23"/>
  </p:custDataLst>
  <p:defaultTex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p:defaultTextStyle>
  <p:extLst>
    <p:ext uri="{EFAFB233-063F-42B5-8137-9DF3F51BA10A}">
      <p15:sldGuideLst xmlns:p15="http://schemas.microsoft.com/office/powerpoint/2012/main">
        <p15:guide id="1" orient="horz" pos="252" userDrawn="1">
          <p15:clr>
            <a:srgbClr val="A4A3A4"/>
          </p15:clr>
        </p15:guide>
        <p15:guide id="2" orient="horz" pos="492" userDrawn="1">
          <p15:clr>
            <a:srgbClr val="A4A3A4"/>
          </p15:clr>
        </p15:guide>
        <p15:guide id="3" pos="336" userDrawn="1">
          <p15:clr>
            <a:srgbClr val="A4A3A4"/>
          </p15:clr>
        </p15:guide>
        <p15:guide id="4" pos="5617" userDrawn="1">
          <p15:clr>
            <a:srgbClr val="A4A3A4"/>
          </p15:clr>
        </p15:guide>
        <p15:guide id="5" orient="horz" pos="414">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58FCDC-82E0-6A47-0D6E-F13091D20556}" name="Moman Mohammad" initials="MM" userId="S::med-mm11@lu.se::ebfe2966-88cf-4593-b87c-3d490bdbd8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84C"/>
    <a:srgbClr val="4A5F6F"/>
    <a:srgbClr val="011D32"/>
    <a:srgbClr val="002E4B"/>
    <a:srgbClr val="FEB91A"/>
    <a:srgbClr val="203864"/>
    <a:srgbClr val="002060"/>
    <a:srgbClr val="009999"/>
    <a:srgbClr val="315575"/>
    <a:srgbClr val="0A2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52" autoAdjust="0"/>
    <p:restoredTop sz="94437"/>
  </p:normalViewPr>
  <p:slideViewPr>
    <p:cSldViewPr snapToGrid="0">
      <p:cViewPr varScale="1">
        <p:scale>
          <a:sx n="98" d="100"/>
          <a:sy n="98" d="100"/>
        </p:scale>
        <p:origin x="676" y="60"/>
      </p:cViewPr>
      <p:guideLst>
        <p:guide orient="horz" pos="252"/>
        <p:guide orient="horz" pos="492"/>
        <p:guide pos="336"/>
        <p:guide pos="5617"/>
        <p:guide orient="horz" pos="41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2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70225" cy="468313"/>
          </a:xfrm>
          <a:prstGeom prst="rect">
            <a:avLst/>
          </a:prstGeom>
          <a:noFill/>
          <a:ln>
            <a:noFill/>
          </a:ln>
          <a:effectLst/>
        </p:spPr>
        <p:txBody>
          <a:bodyPr vert="horz" wrap="square" lIns="94038" tIns="47020" rIns="94038" bIns="47020" numCol="1" anchor="t" anchorCtr="0" compatLnSpc="1">
            <a:prstTxWarp prst="textNoShape">
              <a:avLst/>
            </a:prstTxWarp>
          </a:bodyPr>
          <a:lstStyle>
            <a:lvl1pPr algn="l" defTabSz="939800">
              <a:defRPr sz="1200" b="0" i="0">
                <a:solidFill>
                  <a:schemeClr val="tx1"/>
                </a:solidFill>
                <a:effectLst/>
                <a:ea typeface="ヒラギノ角ゴ Pro W3" pitchFamily="-111" charset="-128"/>
                <a:cs typeface="+mn-cs"/>
              </a:defRPr>
            </a:lvl1pPr>
          </a:lstStyle>
          <a:p>
            <a:pPr>
              <a:defRPr/>
            </a:pPr>
            <a:endParaRPr lang="en-US"/>
          </a:p>
        </p:txBody>
      </p:sp>
      <p:sp>
        <p:nvSpPr>
          <p:cNvPr id="46083" name="Rectangle 3"/>
          <p:cNvSpPr>
            <a:spLocks noGrp="1" noChangeArrowheads="1"/>
          </p:cNvSpPr>
          <p:nvPr>
            <p:ph type="dt" sz="quarter" idx="1"/>
          </p:nvPr>
        </p:nvSpPr>
        <p:spPr bwMode="auto">
          <a:xfrm>
            <a:off x="4016375" y="0"/>
            <a:ext cx="3070225" cy="468313"/>
          </a:xfrm>
          <a:prstGeom prst="rect">
            <a:avLst/>
          </a:prstGeom>
          <a:noFill/>
          <a:ln>
            <a:noFill/>
          </a:ln>
          <a:effectLst/>
        </p:spPr>
        <p:txBody>
          <a:bodyPr vert="horz" wrap="square" lIns="94038" tIns="47020" rIns="94038" bIns="47020" numCol="1" anchor="t" anchorCtr="0" compatLnSpc="1">
            <a:prstTxWarp prst="textNoShape">
              <a:avLst/>
            </a:prstTxWarp>
          </a:bodyPr>
          <a:lstStyle>
            <a:lvl1pPr algn="r" defTabSz="939800">
              <a:defRPr sz="1200" b="0" i="0">
                <a:solidFill>
                  <a:schemeClr val="tx1"/>
                </a:solidFill>
                <a:effectLst/>
                <a:ea typeface="ヒラギノ角ゴ Pro W3" pitchFamily="-111" charset="-128"/>
                <a:cs typeface="+mn-cs"/>
              </a:defRPr>
            </a:lvl1pPr>
          </a:lstStyle>
          <a:p>
            <a:pPr>
              <a:defRPr/>
            </a:pPr>
            <a:endParaRPr lang="en-US"/>
          </a:p>
        </p:txBody>
      </p:sp>
      <p:sp>
        <p:nvSpPr>
          <p:cNvPr id="46084" name="Rectangle 4"/>
          <p:cNvSpPr>
            <a:spLocks noGrp="1" noChangeArrowheads="1"/>
          </p:cNvSpPr>
          <p:nvPr>
            <p:ph type="ftr" sz="quarter" idx="2"/>
          </p:nvPr>
        </p:nvSpPr>
        <p:spPr bwMode="auto">
          <a:xfrm>
            <a:off x="0" y="8904288"/>
            <a:ext cx="3070225" cy="468312"/>
          </a:xfrm>
          <a:prstGeom prst="rect">
            <a:avLst/>
          </a:prstGeom>
          <a:noFill/>
          <a:ln>
            <a:noFill/>
          </a:ln>
          <a:effectLst/>
        </p:spPr>
        <p:txBody>
          <a:bodyPr vert="horz" wrap="square" lIns="94038" tIns="47020" rIns="94038" bIns="47020" numCol="1" anchor="b" anchorCtr="0" compatLnSpc="1">
            <a:prstTxWarp prst="textNoShape">
              <a:avLst/>
            </a:prstTxWarp>
          </a:bodyPr>
          <a:lstStyle>
            <a:lvl1pPr algn="l" defTabSz="939800">
              <a:defRPr sz="1200" b="0" i="0">
                <a:solidFill>
                  <a:schemeClr val="tx1"/>
                </a:solidFill>
                <a:effectLst/>
                <a:ea typeface="ヒラギノ角ゴ Pro W3" pitchFamily="-111" charset="-128"/>
                <a:cs typeface="+mn-cs"/>
              </a:defRPr>
            </a:lvl1pPr>
          </a:lstStyle>
          <a:p>
            <a:pPr>
              <a:defRPr/>
            </a:pPr>
            <a:endParaRPr lang="en-US"/>
          </a:p>
        </p:txBody>
      </p:sp>
      <p:sp>
        <p:nvSpPr>
          <p:cNvPr id="46085" name="Rectangle 5"/>
          <p:cNvSpPr>
            <a:spLocks noGrp="1" noChangeArrowheads="1"/>
          </p:cNvSpPr>
          <p:nvPr>
            <p:ph type="sldNum" sz="quarter" idx="3"/>
          </p:nvPr>
        </p:nvSpPr>
        <p:spPr bwMode="auto">
          <a:xfrm>
            <a:off x="4016375" y="8904288"/>
            <a:ext cx="3070225" cy="468312"/>
          </a:xfrm>
          <a:prstGeom prst="rect">
            <a:avLst/>
          </a:prstGeom>
          <a:noFill/>
          <a:ln>
            <a:noFill/>
          </a:ln>
          <a:effectLst/>
        </p:spPr>
        <p:txBody>
          <a:bodyPr vert="horz" wrap="square" lIns="94038" tIns="47020" rIns="94038" bIns="47020" numCol="1" anchor="b" anchorCtr="0" compatLnSpc="1">
            <a:prstTxWarp prst="textNoShape">
              <a:avLst/>
            </a:prstTxWarp>
          </a:bodyPr>
          <a:lstStyle>
            <a:lvl1pPr algn="r" defTabSz="939800">
              <a:defRPr sz="1200" b="0" i="0">
                <a:solidFill>
                  <a:schemeClr val="tx1"/>
                </a:solidFill>
                <a:effectLst/>
                <a:ea typeface="ヒラギノ角ゴ Pro W3" pitchFamily="-111" charset="-128"/>
                <a:cs typeface="+mn-cs"/>
              </a:defRPr>
            </a:lvl1pPr>
          </a:lstStyle>
          <a:p>
            <a:pPr>
              <a:defRPr/>
            </a:pPr>
            <a:fld id="{120BD924-28BB-4ACF-9591-266011CB8613}" type="slidenum">
              <a:rPr lang="en-US"/>
              <a:pPr>
                <a:defRPr/>
              </a:pPr>
              <a:t>‹#›</a:t>
            </a:fld>
            <a:endParaRPr lang="en-US"/>
          </a:p>
        </p:txBody>
      </p:sp>
    </p:spTree>
    <p:extLst>
      <p:ext uri="{BB962C8B-B14F-4D97-AF65-F5344CB8AC3E}">
        <p14:creationId xmlns:p14="http://schemas.microsoft.com/office/powerpoint/2010/main" val="1423796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0225" cy="468313"/>
          </a:xfrm>
          <a:prstGeom prst="rect">
            <a:avLst/>
          </a:prstGeom>
          <a:noFill/>
          <a:ln>
            <a:noFill/>
          </a:ln>
          <a:effectLst/>
        </p:spPr>
        <p:txBody>
          <a:bodyPr vert="horz" wrap="square" lIns="94038" tIns="47020" rIns="94038" bIns="47020" numCol="1" anchor="t" anchorCtr="0" compatLnSpc="1">
            <a:prstTxWarp prst="textNoShape">
              <a:avLst/>
            </a:prstTxWarp>
          </a:bodyPr>
          <a:lstStyle>
            <a:lvl1pPr algn="l" defTabSz="939800">
              <a:defRPr sz="1200" b="0" i="0">
                <a:solidFill>
                  <a:schemeClr val="tx1"/>
                </a:solidFill>
                <a:effectLst/>
                <a:ea typeface="ヒラギノ角ゴ Pro W3" pitchFamily="-111" charset="-128"/>
                <a:cs typeface="+mn-cs"/>
              </a:defRPr>
            </a:lvl1pPr>
          </a:lstStyle>
          <a:p>
            <a:pPr>
              <a:defRPr/>
            </a:pPr>
            <a:endParaRPr lang="en-US"/>
          </a:p>
        </p:txBody>
      </p:sp>
      <p:sp>
        <p:nvSpPr>
          <p:cNvPr id="3075" name="Rectangle 3"/>
          <p:cNvSpPr>
            <a:spLocks noGrp="1" noChangeArrowheads="1"/>
          </p:cNvSpPr>
          <p:nvPr>
            <p:ph type="dt" idx="1"/>
          </p:nvPr>
        </p:nvSpPr>
        <p:spPr bwMode="auto">
          <a:xfrm>
            <a:off x="4016375" y="0"/>
            <a:ext cx="3070225" cy="468313"/>
          </a:xfrm>
          <a:prstGeom prst="rect">
            <a:avLst/>
          </a:prstGeom>
          <a:noFill/>
          <a:ln>
            <a:noFill/>
          </a:ln>
          <a:effectLst/>
        </p:spPr>
        <p:txBody>
          <a:bodyPr vert="horz" wrap="square" lIns="94038" tIns="47020" rIns="94038" bIns="47020" numCol="1" anchor="t" anchorCtr="0" compatLnSpc="1">
            <a:prstTxWarp prst="textNoShape">
              <a:avLst/>
            </a:prstTxWarp>
          </a:bodyPr>
          <a:lstStyle>
            <a:lvl1pPr algn="r" defTabSz="939800">
              <a:defRPr sz="1200" b="0" i="0">
                <a:solidFill>
                  <a:schemeClr val="tx1"/>
                </a:solidFill>
                <a:effectLst/>
                <a:ea typeface="ヒラギノ角ゴ Pro W3" pitchFamily="-111" charset="-128"/>
                <a:cs typeface="+mn-cs"/>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419100" y="703263"/>
            <a:ext cx="6248400" cy="3516312"/>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44563" y="4452938"/>
            <a:ext cx="5197475" cy="4216400"/>
          </a:xfrm>
          <a:prstGeom prst="rect">
            <a:avLst/>
          </a:prstGeom>
          <a:noFill/>
          <a:ln>
            <a:noFill/>
          </a:ln>
          <a:effectLst/>
        </p:spPr>
        <p:txBody>
          <a:bodyPr vert="horz" wrap="square" lIns="94038" tIns="47020" rIns="94038" bIns="470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904288"/>
            <a:ext cx="3070225" cy="468312"/>
          </a:xfrm>
          <a:prstGeom prst="rect">
            <a:avLst/>
          </a:prstGeom>
          <a:noFill/>
          <a:ln>
            <a:noFill/>
          </a:ln>
          <a:effectLst/>
        </p:spPr>
        <p:txBody>
          <a:bodyPr vert="horz" wrap="square" lIns="94038" tIns="47020" rIns="94038" bIns="47020" numCol="1" anchor="b" anchorCtr="0" compatLnSpc="1">
            <a:prstTxWarp prst="textNoShape">
              <a:avLst/>
            </a:prstTxWarp>
          </a:bodyPr>
          <a:lstStyle>
            <a:lvl1pPr algn="l" defTabSz="939800">
              <a:defRPr sz="1200" b="0" i="0">
                <a:solidFill>
                  <a:schemeClr val="tx1"/>
                </a:solidFill>
                <a:effectLst/>
                <a:ea typeface="ヒラギノ角ゴ Pro W3" pitchFamily="-111"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4016375" y="8904288"/>
            <a:ext cx="3070225" cy="468312"/>
          </a:xfrm>
          <a:prstGeom prst="rect">
            <a:avLst/>
          </a:prstGeom>
          <a:noFill/>
          <a:ln>
            <a:noFill/>
          </a:ln>
          <a:effectLst/>
        </p:spPr>
        <p:txBody>
          <a:bodyPr vert="horz" wrap="square" lIns="94038" tIns="47020" rIns="94038" bIns="47020" numCol="1" anchor="b" anchorCtr="0" compatLnSpc="1">
            <a:prstTxWarp prst="textNoShape">
              <a:avLst/>
            </a:prstTxWarp>
          </a:bodyPr>
          <a:lstStyle>
            <a:lvl1pPr algn="r" defTabSz="939800">
              <a:defRPr sz="1200" b="0" i="0">
                <a:solidFill>
                  <a:schemeClr val="tx1"/>
                </a:solidFill>
                <a:effectLst/>
                <a:ea typeface="ヒラギノ角ゴ Pro W3" pitchFamily="-111" charset="-128"/>
                <a:cs typeface="+mn-cs"/>
              </a:defRPr>
            </a:lvl1pPr>
          </a:lstStyle>
          <a:p>
            <a:pPr>
              <a:defRPr/>
            </a:pPr>
            <a:fld id="{FAE678BB-763C-40DF-B781-F9D40CCA79A2}" type="slidenum">
              <a:rPr lang="en-US"/>
              <a:pPr>
                <a:defRPr/>
              </a:pPr>
              <a:t>‹#›</a:t>
            </a:fld>
            <a:endParaRPr lang="en-US"/>
          </a:p>
        </p:txBody>
      </p:sp>
    </p:spTree>
    <p:extLst>
      <p:ext uri="{BB962C8B-B14F-4D97-AF65-F5344CB8AC3E}">
        <p14:creationId xmlns:p14="http://schemas.microsoft.com/office/powerpoint/2010/main" val="17622626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42"/>
          <p:cNvSpPr>
            <a:spLocks noChangeArrowheads="1"/>
          </p:cNvSpPr>
          <p:nvPr/>
        </p:nvSpPr>
        <p:spPr bwMode="auto">
          <a:xfrm>
            <a:off x="561975" y="2959894"/>
            <a:ext cx="8185150" cy="709613"/>
          </a:xfrm>
          <a:prstGeom prst="rect">
            <a:avLst/>
          </a:prstGeom>
          <a:noFill/>
          <a:ln>
            <a:noFill/>
          </a:ln>
          <a:effectLst>
            <a:outerShdw dist="45791" dir="8778596" algn="ctr" rotWithShape="0">
              <a:schemeClr val="bg2"/>
            </a:outerShdw>
          </a:effectLst>
        </p:spPr>
        <p:txBody>
          <a:bodyPr anchor="ctr" anchorCtr="1"/>
          <a:lstStyle/>
          <a:p>
            <a:pPr algn="ctr">
              <a:lnSpc>
                <a:spcPct val="95000"/>
              </a:lnSpc>
              <a:buClr>
                <a:schemeClr val="tx2"/>
              </a:buClr>
              <a:defRPr/>
            </a:pPr>
            <a:endParaRPr lang="en-US" sz="1950">
              <a:solidFill>
                <a:srgbClr val="DDDDDD"/>
              </a:solidFill>
              <a:ea typeface="ヒラギノ角ゴ Pro W3" pitchFamily="-111" charset="-128"/>
              <a:cs typeface="+mn-cs"/>
            </a:endParaRPr>
          </a:p>
          <a:p>
            <a:pPr algn="ctr">
              <a:lnSpc>
                <a:spcPct val="95000"/>
              </a:lnSpc>
              <a:buClr>
                <a:schemeClr val="tx2"/>
              </a:buClr>
              <a:defRPr/>
            </a:pPr>
            <a:endParaRPr lang="en-US" sz="1950">
              <a:solidFill>
                <a:srgbClr val="DDDDDD"/>
              </a:solidFill>
              <a:ea typeface="ヒラギノ角ゴ Pro W3" pitchFamily="-111" charset="-128"/>
              <a:cs typeface="+mn-cs"/>
            </a:endParaRPr>
          </a:p>
        </p:txBody>
      </p:sp>
      <p:sp>
        <p:nvSpPr>
          <p:cNvPr id="5123" name="Rectangle 3"/>
          <p:cNvSpPr>
            <a:spLocks noGrp="1" noChangeArrowheads="1"/>
          </p:cNvSpPr>
          <p:nvPr>
            <p:ph type="ctrTitle"/>
          </p:nvPr>
        </p:nvSpPr>
        <p:spPr>
          <a:xfrm>
            <a:off x="792164" y="1056598"/>
            <a:ext cx="7589837" cy="484748"/>
          </a:xfrm>
        </p:spPr>
        <p:txBody>
          <a:bodyPr lIns="0" rIns="0" anchor="ctr">
            <a:spAutoFit/>
          </a:bodyPr>
          <a:lstStyle>
            <a:lvl1pPr>
              <a:lnSpc>
                <a:spcPct val="85000"/>
              </a:lnSpc>
              <a:defRPr sz="3000">
                <a:solidFill>
                  <a:schemeClr val="bg1"/>
                </a:solidFill>
              </a:defRPr>
            </a:lvl1pPr>
          </a:lstStyle>
          <a:p>
            <a:pPr lvl="0"/>
            <a:r>
              <a:rPr lang="en-US" noProof="0" dirty="0"/>
              <a:t>Click to edit Master title style</a:t>
            </a:r>
          </a:p>
        </p:txBody>
      </p:sp>
      <p:sp>
        <p:nvSpPr>
          <p:cNvPr id="5124" name="Rectangle 4"/>
          <p:cNvSpPr>
            <a:spLocks noGrp="1" noChangeArrowheads="1"/>
          </p:cNvSpPr>
          <p:nvPr>
            <p:ph type="subTitle" idx="1"/>
          </p:nvPr>
        </p:nvSpPr>
        <p:spPr>
          <a:xfrm>
            <a:off x="457200" y="2418160"/>
            <a:ext cx="8185150" cy="666750"/>
          </a:xfrm>
        </p:spPr>
        <p:txBody>
          <a:bodyPr anchorCtr="1"/>
          <a:lstStyle>
            <a:lvl1pPr marL="0" indent="0" algn="ctr">
              <a:buSzTx/>
              <a:buFontTx/>
              <a:buNone/>
              <a:defRPr sz="2500" i="1" baseline="0"/>
            </a:lvl1pPr>
          </a:lstStyle>
          <a:p>
            <a:pPr lvl="0"/>
            <a:r>
              <a:rPr lang="en-US" noProof="0" dirty="0"/>
              <a:t>Click to edit Master subtitle style</a:t>
            </a:r>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500" baseline="0"/>
            </a:lvl1pPr>
          </a:lstStyle>
          <a:p>
            <a:r>
              <a:rPr lang="en-US" dirty="0"/>
              <a:t>Click to edit Master title style</a:t>
            </a:r>
          </a:p>
        </p:txBody>
      </p:sp>
      <p:sp>
        <p:nvSpPr>
          <p:cNvPr id="3" name="Content Placeholder 2"/>
          <p:cNvSpPr>
            <a:spLocks noGrp="1"/>
          </p:cNvSpPr>
          <p:nvPr>
            <p:ph idx="1"/>
          </p:nvPr>
        </p:nvSpPr>
        <p:spPr/>
        <p:txBody>
          <a:bodyPr/>
          <a:lstStyle>
            <a:lvl1pPr>
              <a:defRPr sz="2100" baseline="0"/>
            </a:lvl1pPr>
            <a:lvl2pPr>
              <a:defRPr sz="1800" baseline="0"/>
            </a:lvl2pPr>
            <a:lvl3pPr>
              <a:defRPr sz="1600" baseline="0"/>
            </a:lvl3pPr>
            <a:lvl4pPr>
              <a:defRPr sz="14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09663"/>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09663"/>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0B1425-0B95-4318-A202-D8DC079F8609}"/>
              </a:ext>
            </a:extLst>
          </p:cNvPr>
          <p:cNvSpPr>
            <a:spLocks noGrp="1"/>
          </p:cNvSpPr>
          <p:nvPr>
            <p:ph idx="1" hasCustomPrompt="1"/>
          </p:nvPr>
        </p:nvSpPr>
        <p:spPr>
          <a:xfrm>
            <a:off x="628650" y="1281023"/>
            <a:ext cx="7886700" cy="3351700"/>
          </a:xfrm>
        </p:spPr>
        <p:txBody>
          <a:bodyPr/>
          <a:lstStyle/>
          <a:p>
            <a:pPr lvl="0"/>
            <a:r>
              <a:rPr lang="en-US" altLang="ko-KR" dirty="0"/>
              <a:t>Content (24pt / Arial)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CB8267-3F79-4AD9-81F1-179CECB932AC}"/>
              </a:ext>
            </a:extLst>
          </p:cNvPr>
          <p:cNvSpPr>
            <a:spLocks noGrp="1"/>
          </p:cNvSpPr>
          <p:nvPr>
            <p:ph type="dt" sz="half" idx="10"/>
          </p:nvPr>
        </p:nvSpPr>
        <p:spPr/>
        <p:txBody>
          <a:bodyPr/>
          <a:lstStyle/>
          <a:p>
            <a:fld id="{135C9D0A-406E-47EC-8438-9B831B3EAA1B}" type="datetimeFigureOut">
              <a:rPr lang="en-US" smtClean="0"/>
              <a:t>10/25/2023</a:t>
            </a:fld>
            <a:endParaRPr lang="en-US"/>
          </a:p>
        </p:txBody>
      </p:sp>
      <p:sp>
        <p:nvSpPr>
          <p:cNvPr id="5" name="Footer Placeholder 4">
            <a:extLst>
              <a:ext uri="{FF2B5EF4-FFF2-40B4-BE49-F238E27FC236}">
                <a16:creationId xmlns:a16="http://schemas.microsoft.com/office/drawing/2014/main" id="{77CDFCB3-6B4C-4841-AF50-C04A040A5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7B321-F44F-4D35-B984-73F33C3360C5}"/>
              </a:ext>
            </a:extLst>
          </p:cNvPr>
          <p:cNvSpPr>
            <a:spLocks noGrp="1"/>
          </p:cNvSpPr>
          <p:nvPr>
            <p:ph type="sldNum" sz="quarter" idx="12"/>
          </p:nvPr>
        </p:nvSpPr>
        <p:spPr/>
        <p:txBody>
          <a:bodyPr/>
          <a:lstStyle/>
          <a:p>
            <a:fld id="{C0E65B1D-501B-4805-9E7F-23F41DA9BF2C}" type="slidenum">
              <a:rPr lang="en-US" smtClean="0"/>
              <a:t>‹#›</a:t>
            </a:fld>
            <a:endParaRPr lang="en-US"/>
          </a:p>
        </p:txBody>
      </p:sp>
      <p:sp>
        <p:nvSpPr>
          <p:cNvPr id="10" name="제목 1">
            <a:extLst>
              <a:ext uri="{FF2B5EF4-FFF2-40B4-BE49-F238E27FC236}">
                <a16:creationId xmlns:a16="http://schemas.microsoft.com/office/drawing/2014/main" id="{0CA57926-DB40-485C-A0D2-E3371923064C}"/>
              </a:ext>
            </a:extLst>
          </p:cNvPr>
          <p:cNvSpPr>
            <a:spLocks noGrp="1"/>
          </p:cNvSpPr>
          <p:nvPr>
            <p:ph type="title" hasCustomPrompt="1"/>
          </p:nvPr>
        </p:nvSpPr>
        <p:spPr>
          <a:xfrm>
            <a:off x="628650" y="273845"/>
            <a:ext cx="7886700" cy="576262"/>
          </a:xfrm>
        </p:spPr>
        <p:txBody>
          <a:bodyPr anchor="b"/>
          <a:lstStyle>
            <a:lvl1pPr>
              <a:defRPr>
                <a:solidFill>
                  <a:srgbClr val="003D78"/>
                </a:solidFill>
                <a:latin typeface="+mn-lt"/>
                <a:cs typeface="Arial" panose="020B0604020202020204" pitchFamily="34" charset="0"/>
              </a:defRPr>
            </a:lvl1pPr>
          </a:lstStyle>
          <a:p>
            <a:r>
              <a:rPr lang="en-US" altLang="ko-KR" dirty="0"/>
              <a:t>TITLE (36pt / Bold / Arial / #003D78)</a:t>
            </a:r>
            <a:endParaRPr lang="en-US" dirty="0"/>
          </a:p>
        </p:txBody>
      </p:sp>
      <p:sp>
        <p:nvSpPr>
          <p:cNvPr id="11" name="텍스트 개체 틀 10">
            <a:extLst>
              <a:ext uri="{FF2B5EF4-FFF2-40B4-BE49-F238E27FC236}">
                <a16:creationId xmlns:a16="http://schemas.microsoft.com/office/drawing/2014/main" id="{4B46B1AD-5587-42F0-A731-5743EFAC7F07}"/>
              </a:ext>
            </a:extLst>
          </p:cNvPr>
          <p:cNvSpPr>
            <a:spLocks noGrp="1"/>
          </p:cNvSpPr>
          <p:nvPr>
            <p:ph type="body" sz="quarter" idx="13" hasCustomPrompt="1"/>
          </p:nvPr>
        </p:nvSpPr>
        <p:spPr>
          <a:xfrm>
            <a:off x="628650" y="850107"/>
            <a:ext cx="7886700" cy="335756"/>
          </a:xfrm>
        </p:spPr>
        <p:txBody>
          <a:bodyPr anchor="ctr">
            <a:normAutofit/>
          </a:bodyPr>
          <a:lstStyle>
            <a:lvl1pPr marL="0" indent="0" algn="ctr">
              <a:buNone/>
              <a:defRPr sz="1350" b="1" i="1">
                <a:solidFill>
                  <a:srgbClr val="0058A8"/>
                </a:solidFill>
              </a:defRPr>
            </a:lvl1pPr>
          </a:lstStyle>
          <a:p>
            <a:pPr lvl="0"/>
            <a:r>
              <a:rPr lang="en-US" dirty="0"/>
              <a:t>Subtitle (18pt / Bold / Italics / Arial / #0058A8)</a:t>
            </a:r>
          </a:p>
        </p:txBody>
      </p:sp>
    </p:spTree>
    <p:extLst>
      <p:ext uri="{BB962C8B-B14F-4D97-AF65-F5344CB8AC3E}">
        <p14:creationId xmlns:p14="http://schemas.microsoft.com/office/powerpoint/2010/main" val="3480294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4214" y="116681"/>
            <a:ext cx="7769225" cy="566738"/>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09663"/>
            <a:ext cx="77724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57" r:id="rId1"/>
    <p:sldLayoutId id="2147483656" r:id="rId2"/>
    <p:sldLayoutId id="2147483655" r:id="rId3"/>
    <p:sldLayoutId id="2147483654" r:id="rId4"/>
    <p:sldLayoutId id="2147483653" r:id="rId5"/>
    <p:sldLayoutId id="2147483652" r:id="rId6"/>
    <p:sldLayoutId id="2147483651" r:id="rId7"/>
    <p:sldLayoutId id="2147483650" r:id="rId8"/>
    <p:sldLayoutId id="2147483658" r:id="rId9"/>
  </p:sldLayoutIdLst>
  <p:transition>
    <p:wipe dir="r"/>
  </p:transition>
  <p:txStyles>
    <p:titleStyle>
      <a:lvl1pPr algn="ctr" rtl="0" eaLnBrk="0" fontAlgn="base" hangingPunct="0">
        <a:spcBef>
          <a:spcPct val="0"/>
        </a:spcBef>
        <a:spcAft>
          <a:spcPct val="0"/>
        </a:spcAft>
        <a:defRPr sz="2500" b="1" baseline="0">
          <a:solidFill>
            <a:schemeClr val="bg1"/>
          </a:solidFill>
          <a:latin typeface="+mj-lt"/>
          <a:ea typeface="+mj-ea"/>
          <a:cs typeface="+mj-cs"/>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p:titleStyle>
    <p:body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213" indent="-214313" algn="l" rtl="0" eaLnBrk="0" fontAlgn="base" hangingPunct="0">
        <a:spcBef>
          <a:spcPct val="30000"/>
        </a:spcBef>
        <a:spcAft>
          <a:spcPct val="0"/>
        </a:spcAft>
        <a:buClr>
          <a:schemeClr val="accent2"/>
        </a:buClr>
        <a:buSzPct val="70000"/>
        <a:buFont typeface="Wingdings 2"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9.xml"/><Relationship Id="rId4" Type="http://schemas.openxmlformats.org/officeDocument/2006/relationships/image" Target="../media/image17.tiff"/></Relationships>
</file>

<file path=ppt/slides/_rels/slide13.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2B7F58-7462-48EA-AC3D-B47EDB1559C4}"/>
              </a:ext>
            </a:extLst>
          </p:cNvPr>
          <p:cNvSpPr>
            <a:spLocks noGrp="1"/>
          </p:cNvSpPr>
          <p:nvPr>
            <p:ph type="ctrTitle"/>
          </p:nvPr>
        </p:nvSpPr>
        <p:spPr>
          <a:xfrm>
            <a:off x="792164" y="1446338"/>
            <a:ext cx="7589837" cy="484748"/>
          </a:xfrm>
        </p:spPr>
        <p:txBody>
          <a:bodyPr>
            <a:normAutofit fontScale="90000"/>
          </a:bodyPr>
          <a:lstStyle/>
          <a:p>
            <a:r>
              <a:rPr lang="en-US" altLang="ko-KR" sz="2700" dirty="0"/>
              <a:t>Long-term Clinical Outcomes After </a:t>
            </a:r>
            <a:r>
              <a:rPr lang="en-US" altLang="ko-KR" sz="2700" dirty="0" err="1"/>
              <a:t>iFR</a:t>
            </a:r>
            <a:r>
              <a:rPr lang="en-US" altLang="ko-KR" sz="2700" dirty="0"/>
              <a:t> vs. FFR-guided Coronary Revascularization</a:t>
            </a:r>
            <a:br>
              <a:rPr lang="en-US" altLang="ko-KR" sz="2700" dirty="0"/>
            </a:br>
            <a:r>
              <a:rPr lang="en-US" altLang="ko-KR" sz="2700" dirty="0"/>
              <a:t>Insights from the SWEDEHEART National Registry</a:t>
            </a:r>
            <a:br>
              <a:rPr lang="en-US" altLang="ko-KR" dirty="0"/>
            </a:br>
            <a:endParaRPr lang="en-US" dirty="0"/>
          </a:p>
        </p:txBody>
      </p:sp>
      <p:sp>
        <p:nvSpPr>
          <p:cNvPr id="5" name="Subtitle 4">
            <a:extLst>
              <a:ext uri="{FF2B5EF4-FFF2-40B4-BE49-F238E27FC236}">
                <a16:creationId xmlns:a16="http://schemas.microsoft.com/office/drawing/2014/main" id="{CA03DDFF-4474-45EE-A9DB-12143AE7DA59}"/>
              </a:ext>
            </a:extLst>
          </p:cNvPr>
          <p:cNvSpPr>
            <a:spLocks noGrp="1"/>
          </p:cNvSpPr>
          <p:nvPr>
            <p:ph type="subTitle" idx="1"/>
          </p:nvPr>
        </p:nvSpPr>
        <p:spPr>
          <a:xfrm>
            <a:off x="479425" y="2641826"/>
            <a:ext cx="8185150" cy="666750"/>
          </a:xfrm>
        </p:spPr>
        <p:txBody>
          <a:bodyPr/>
          <a:lstStyle/>
          <a:p>
            <a:r>
              <a:rPr lang="en-US" altLang="ko-KR" sz="2000" b="1" dirty="0">
                <a:latin typeface="Arial" panose="020B0604020202020204" pitchFamily="34" charset="0"/>
                <a:cs typeface="Arial" panose="020B0604020202020204" pitchFamily="34" charset="0"/>
              </a:rPr>
              <a:t>Matthias Götberg, MD, Assoc Prof</a:t>
            </a:r>
            <a:r>
              <a:rPr lang="en-US" altLang="ko-KR" sz="2000" dirty="0">
                <a:latin typeface="Arial" panose="020B0604020202020204" pitchFamily="34" charset="0"/>
                <a:cs typeface="Arial" panose="020B0604020202020204" pitchFamily="34" charset="0"/>
              </a:rPr>
              <a:t>. </a:t>
            </a:r>
            <a:r>
              <a:rPr lang="en-US" altLang="ko-KR" sz="2000" b="1" dirty="0">
                <a:latin typeface="Arial" panose="020B0604020202020204" pitchFamily="34" charset="0"/>
                <a:cs typeface="Arial" panose="020B0604020202020204" pitchFamily="34" charset="0"/>
              </a:rPr>
              <a:t>Director Cardiac Cath lab</a:t>
            </a:r>
          </a:p>
          <a:p>
            <a:r>
              <a:rPr lang="en-US" altLang="ko-KR" sz="2000" b="1" dirty="0">
                <a:latin typeface="Arial" panose="020B0604020202020204" pitchFamily="34" charset="0"/>
                <a:cs typeface="Arial" panose="020B0604020202020204" pitchFamily="34" charset="0"/>
              </a:rPr>
              <a:t>Department of Cardiology, </a:t>
            </a:r>
            <a:r>
              <a:rPr lang="en-US" altLang="ko-KR" sz="2000" b="1" dirty="0" err="1">
                <a:latin typeface="Arial" panose="020B0604020202020204" pitchFamily="34" charset="0"/>
                <a:cs typeface="Arial" panose="020B0604020202020204" pitchFamily="34" charset="0"/>
              </a:rPr>
              <a:t>Skane</a:t>
            </a:r>
            <a:r>
              <a:rPr lang="en-US" altLang="ko-KR" sz="2000" b="1" dirty="0">
                <a:latin typeface="Arial" panose="020B0604020202020204" pitchFamily="34" charset="0"/>
                <a:cs typeface="Arial" panose="020B0604020202020204" pitchFamily="34" charset="0"/>
              </a:rPr>
              <a:t> University Hospital</a:t>
            </a:r>
          </a:p>
          <a:p>
            <a:r>
              <a:rPr lang="en-US" altLang="ko-KR" sz="2000" b="1" dirty="0">
                <a:latin typeface="Arial" panose="020B0604020202020204" pitchFamily="34" charset="0"/>
                <a:cs typeface="Arial" panose="020B0604020202020204" pitchFamily="34" charset="0"/>
              </a:rPr>
              <a:t> Lund University, Sweden</a:t>
            </a:r>
          </a:p>
        </p:txBody>
      </p:sp>
      <p:pic>
        <p:nvPicPr>
          <p:cNvPr id="6" name="Bildobjekt 5">
            <a:extLst>
              <a:ext uri="{FF2B5EF4-FFF2-40B4-BE49-F238E27FC236}">
                <a16:creationId xmlns:a16="http://schemas.microsoft.com/office/drawing/2014/main" id="{745FDC18-F738-4351-9719-24F87628F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0550" y="241729"/>
            <a:ext cx="2128838" cy="435769"/>
          </a:xfrm>
          <a:prstGeom prst="rect">
            <a:avLst/>
          </a:prstGeom>
        </p:spPr>
      </p:pic>
    </p:spTree>
    <p:extLst>
      <p:ext uri="{BB962C8B-B14F-4D97-AF65-F5344CB8AC3E}">
        <p14:creationId xmlns:p14="http://schemas.microsoft.com/office/powerpoint/2010/main" val="1552263670"/>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39297388-7F2B-D6CA-DDE5-3FC21137F8C9}"/>
              </a:ext>
            </a:extLst>
          </p:cNvPr>
          <p:cNvSpPr>
            <a:spLocks noGrp="1"/>
          </p:cNvSpPr>
          <p:nvPr>
            <p:ph type="title"/>
          </p:nvPr>
        </p:nvSpPr>
        <p:spPr>
          <a:xfrm>
            <a:off x="628650" y="198982"/>
            <a:ext cx="7886700" cy="576262"/>
          </a:xfrm>
        </p:spPr>
        <p:txBody>
          <a:bodyPr/>
          <a:lstStyle/>
          <a:p>
            <a:r>
              <a:rPr lang="en-US" dirty="0">
                <a:solidFill>
                  <a:schemeClr val="bg1"/>
                </a:solidFill>
              </a:rPr>
              <a:t>Deferred vs. treated</a:t>
            </a:r>
          </a:p>
        </p:txBody>
      </p:sp>
      <p:graphicFrame>
        <p:nvGraphicFramePr>
          <p:cNvPr id="5" name="Tabell 4">
            <a:extLst>
              <a:ext uri="{FF2B5EF4-FFF2-40B4-BE49-F238E27FC236}">
                <a16:creationId xmlns:a16="http://schemas.microsoft.com/office/drawing/2014/main" id="{F1B8DA2B-B453-9E4C-EB6C-4D25F40F4FBE}"/>
              </a:ext>
            </a:extLst>
          </p:cNvPr>
          <p:cNvGraphicFramePr>
            <a:graphicFrameLocks noGrp="1"/>
          </p:cNvGraphicFramePr>
          <p:nvPr>
            <p:extLst>
              <p:ext uri="{D42A27DB-BD31-4B8C-83A1-F6EECF244321}">
                <p14:modId xmlns:p14="http://schemas.microsoft.com/office/powerpoint/2010/main" val="1735776078"/>
              </p:ext>
            </p:extLst>
          </p:nvPr>
        </p:nvGraphicFramePr>
        <p:xfrm>
          <a:off x="-141500" y="892571"/>
          <a:ext cx="4911020" cy="2707692"/>
        </p:xfrm>
        <a:graphic>
          <a:graphicData uri="http://schemas.openxmlformats.org/drawingml/2006/table">
            <a:tbl>
              <a:tblPr firstRow="1" firstCol="1" bandRow="1">
                <a:tableStyleId>{5C22544A-7EE6-4342-B048-85BDC9FD1C3A}</a:tableStyleId>
              </a:tblPr>
              <a:tblGrid>
                <a:gridCol w="1653823">
                  <a:extLst>
                    <a:ext uri="{9D8B030D-6E8A-4147-A177-3AD203B41FA5}">
                      <a16:colId xmlns:a16="http://schemas.microsoft.com/office/drawing/2014/main" val="1173297543"/>
                    </a:ext>
                  </a:extLst>
                </a:gridCol>
                <a:gridCol w="1099963">
                  <a:extLst>
                    <a:ext uri="{9D8B030D-6E8A-4147-A177-3AD203B41FA5}">
                      <a16:colId xmlns:a16="http://schemas.microsoft.com/office/drawing/2014/main" val="782978946"/>
                    </a:ext>
                  </a:extLst>
                </a:gridCol>
                <a:gridCol w="864889">
                  <a:extLst>
                    <a:ext uri="{9D8B030D-6E8A-4147-A177-3AD203B41FA5}">
                      <a16:colId xmlns:a16="http://schemas.microsoft.com/office/drawing/2014/main" val="3347329439"/>
                    </a:ext>
                  </a:extLst>
                </a:gridCol>
                <a:gridCol w="864335">
                  <a:extLst>
                    <a:ext uri="{9D8B030D-6E8A-4147-A177-3AD203B41FA5}">
                      <a16:colId xmlns:a16="http://schemas.microsoft.com/office/drawing/2014/main" val="360134693"/>
                    </a:ext>
                  </a:extLst>
                </a:gridCol>
                <a:gridCol w="428010">
                  <a:extLst>
                    <a:ext uri="{9D8B030D-6E8A-4147-A177-3AD203B41FA5}">
                      <a16:colId xmlns:a16="http://schemas.microsoft.com/office/drawing/2014/main" val="132162999"/>
                    </a:ext>
                  </a:extLst>
                </a:gridCol>
              </a:tblGrid>
              <a:tr h="130453">
                <a:tc>
                  <a:txBody>
                    <a:bodyPr/>
                    <a:lstStyle/>
                    <a:p>
                      <a:r>
                        <a:rPr lang="en-GB" sz="700" kern="0" dirty="0">
                          <a:solidFill>
                            <a:schemeClr val="bg1"/>
                          </a:solidFill>
                          <a:effectLst/>
                        </a:rPr>
                        <a:t> </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gridSpan="4">
                  <a:txBody>
                    <a:bodyPr/>
                    <a:lstStyle/>
                    <a:p>
                      <a:pPr algn="ctr"/>
                      <a:r>
                        <a:rPr lang="en-GB" sz="1100" kern="0" dirty="0">
                          <a:solidFill>
                            <a:schemeClr val="bg1"/>
                          </a:solidFill>
                          <a:effectLst/>
                        </a:rPr>
                        <a:t>Deferred</a:t>
                      </a:r>
                      <a:endParaRPr lang="sv-SE"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3015093202"/>
                  </a:ext>
                </a:extLst>
              </a:tr>
              <a:tr h="181191">
                <a:tc>
                  <a:txBody>
                    <a:bodyPr/>
                    <a:lstStyle/>
                    <a:p>
                      <a:endParaRPr lang="sv-SE" sz="1000" kern="100" dirty="0">
                        <a:solidFill>
                          <a:schemeClr val="bg1"/>
                        </a:solidFill>
                        <a:effectLst/>
                        <a:latin typeface="Calibri" panose="020F0502020204030204" pitchFamily="34" charset="0"/>
                        <a:cs typeface="Times New Roman" panose="02020603050405020304" pitchFamily="18" charset="0"/>
                      </a:endParaRPr>
                    </a:p>
                  </a:txBody>
                  <a:tcPr marL="55301" marR="55301" marT="0" marB="0">
                    <a:noFill/>
                  </a:tcPr>
                </a:tc>
                <a:tc>
                  <a:txBody>
                    <a:bodyPr/>
                    <a:lstStyle/>
                    <a:p>
                      <a:pPr algn="ctr"/>
                      <a:r>
                        <a:rPr lang="en-GB" sz="700" b="1" kern="0" dirty="0">
                          <a:solidFill>
                            <a:schemeClr val="bg1"/>
                          </a:solidFill>
                          <a:effectLst/>
                        </a:rPr>
                        <a:t>Total</a:t>
                      </a:r>
                      <a:endParaRPr lang="sv-SE" sz="1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ctr"/>
                      <a:r>
                        <a:rPr lang="en-GB" sz="700" b="1" kern="0" dirty="0">
                          <a:solidFill>
                            <a:schemeClr val="bg1"/>
                          </a:solidFill>
                          <a:effectLst/>
                        </a:rPr>
                        <a:t>FFR</a:t>
                      </a:r>
                      <a:endParaRPr lang="sv-SE" sz="1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ctr"/>
                      <a:r>
                        <a:rPr lang="en-GB" sz="700" b="1" kern="0" dirty="0" err="1">
                          <a:solidFill>
                            <a:schemeClr val="bg1"/>
                          </a:solidFill>
                          <a:effectLst/>
                        </a:rPr>
                        <a:t>iFR</a:t>
                      </a:r>
                      <a:endParaRPr lang="sv-SE" sz="1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b="1" kern="0" dirty="0">
                          <a:solidFill>
                            <a:schemeClr val="bg1"/>
                          </a:solidFill>
                          <a:effectLst/>
                        </a:rPr>
                        <a:t>P-value</a:t>
                      </a:r>
                      <a:endParaRPr lang="sv-SE" sz="1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3071906199"/>
                  </a:ext>
                </a:extLst>
              </a:tr>
              <a:tr h="130453">
                <a:tc>
                  <a:txBody>
                    <a:bodyPr/>
                    <a:lstStyle/>
                    <a:p>
                      <a:endParaRPr lang="sv-SE" sz="1000" kern="100" dirty="0">
                        <a:solidFill>
                          <a:schemeClr val="bg1"/>
                        </a:solidFill>
                        <a:effectLst/>
                        <a:latin typeface="Calibri" panose="020F0502020204030204" pitchFamily="34" charset="0"/>
                        <a:cs typeface="Times New Roman" panose="02020603050405020304" pitchFamily="18" charset="0"/>
                      </a:endParaRPr>
                    </a:p>
                  </a:txBody>
                  <a:tcPr marL="55301" marR="55301" marT="0" marB="0">
                    <a:noFill/>
                  </a:tcPr>
                </a:tc>
                <a:tc>
                  <a:txBody>
                    <a:bodyPr/>
                    <a:lstStyle/>
                    <a:p>
                      <a:r>
                        <a:rPr lang="en-GB" sz="700" kern="0" dirty="0">
                          <a:solidFill>
                            <a:schemeClr val="bg1"/>
                          </a:solidFill>
                          <a:effectLst/>
                        </a:rPr>
                        <a:t> </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r>
                        <a:rPr lang="en-GB" sz="700" kern="0" dirty="0">
                          <a:solidFill>
                            <a:schemeClr val="bg1"/>
                          </a:solidFill>
                          <a:effectLst/>
                        </a:rPr>
                        <a:t> </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r>
                        <a:rPr lang="en-GB" sz="700" kern="0" dirty="0">
                          <a:solidFill>
                            <a:schemeClr val="bg1"/>
                          </a:solidFill>
                          <a:effectLst/>
                        </a:rPr>
                        <a:t> </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r>
                        <a:rPr lang="en-GB" sz="700" kern="0" dirty="0">
                          <a:solidFill>
                            <a:schemeClr val="bg1"/>
                          </a:solidFill>
                          <a:effectLst/>
                        </a:rPr>
                        <a:t> </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3433915931"/>
                  </a:ext>
                </a:extLst>
              </a:tr>
              <a:tr h="181191">
                <a:tc>
                  <a:txBody>
                    <a:bodyPr/>
                    <a:lstStyle/>
                    <a:p>
                      <a:pPr algn="r"/>
                      <a:r>
                        <a:rPr lang="en-US" sz="700" kern="0" dirty="0">
                          <a:solidFill>
                            <a:schemeClr val="bg1"/>
                          </a:solidFill>
                          <a:effectLst/>
                        </a:rPr>
                        <a:t>Age (years) – median (IQR)</a:t>
                      </a:r>
                      <a:endParaRPr lang="sv-SE" sz="105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69.0 (62.0-75.0)</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69.0 (62.0-75.0)</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69.0 (61.0-75.0)</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0.053</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10660814"/>
                  </a:ext>
                </a:extLst>
              </a:tr>
              <a:tr h="181191">
                <a:tc>
                  <a:txBody>
                    <a:bodyPr/>
                    <a:lstStyle/>
                    <a:p>
                      <a:pPr algn="r"/>
                      <a:r>
                        <a:rPr lang="en-GB" sz="700" kern="0" dirty="0">
                          <a:solidFill>
                            <a:schemeClr val="bg1"/>
                          </a:solidFill>
                          <a:effectLst/>
                        </a:rPr>
                        <a:t>Men</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19983 (71.3%)</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15609 (71.3%)</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4374 (71.1%)</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0.772</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3230551744"/>
                  </a:ext>
                </a:extLst>
              </a:tr>
              <a:tr h="181191">
                <a:tc>
                  <a:txBody>
                    <a:bodyPr/>
                    <a:lstStyle/>
                    <a:p>
                      <a:pPr algn="r"/>
                      <a:r>
                        <a:rPr lang="en-GB" sz="700" kern="0">
                          <a:solidFill>
                            <a:schemeClr val="bg1"/>
                          </a:solidFill>
                          <a:effectLst/>
                        </a:rPr>
                        <a:t>Diabetes</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6464 (23.1%)</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5039 (23.0%)</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1425 (23.2%)</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0.808</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2466676794"/>
                  </a:ext>
                </a:extLst>
              </a:tr>
              <a:tr h="181191">
                <a:tc>
                  <a:txBody>
                    <a:bodyPr/>
                    <a:lstStyle/>
                    <a:p>
                      <a:pPr algn="r"/>
                      <a:r>
                        <a:rPr lang="en-GB" sz="700" kern="0">
                          <a:solidFill>
                            <a:schemeClr val="bg1"/>
                          </a:solidFill>
                          <a:effectLst/>
                        </a:rPr>
                        <a:t>Hypertension</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20837 (74.3%)</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16283 (74.4%)</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4554 (74.0%)</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0.588</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2057647507"/>
                  </a:ext>
                </a:extLst>
              </a:tr>
              <a:tr h="181191">
                <a:tc>
                  <a:txBody>
                    <a:bodyPr/>
                    <a:lstStyle/>
                    <a:p>
                      <a:pPr algn="r"/>
                      <a:r>
                        <a:rPr lang="sv-SE" sz="700" kern="0">
                          <a:solidFill>
                            <a:schemeClr val="bg1"/>
                          </a:solidFill>
                          <a:effectLst/>
                        </a:rPr>
                        <a:t>Previous myocardial infarction</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8282 (29.5%)</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6371 (29.1%)</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1911 (31.1%)</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0.003</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3100227845"/>
                  </a:ext>
                </a:extLst>
              </a:tr>
              <a:tr h="181191">
                <a:tc>
                  <a:txBody>
                    <a:bodyPr/>
                    <a:lstStyle/>
                    <a:p>
                      <a:pPr algn="r"/>
                      <a:r>
                        <a:rPr lang="en-GB" sz="700" kern="0">
                          <a:solidFill>
                            <a:schemeClr val="bg1"/>
                          </a:solidFill>
                          <a:effectLst/>
                        </a:rPr>
                        <a:t>Previous PCI</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10252 (36.6%)</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7998 (36.5%)</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2254 (36.6%)</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0.881</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3850238347"/>
                  </a:ext>
                </a:extLst>
              </a:tr>
              <a:tr h="181191">
                <a:tc>
                  <a:txBody>
                    <a:bodyPr/>
                    <a:lstStyle/>
                    <a:p>
                      <a:pPr algn="r"/>
                      <a:r>
                        <a:rPr lang="en-GB" sz="700" kern="0">
                          <a:solidFill>
                            <a:schemeClr val="bg1"/>
                          </a:solidFill>
                          <a:effectLst/>
                        </a:rPr>
                        <a:t>Stroke</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1753 (6.3%)</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1366 (6.2%)</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387 (6.3%)</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0.882</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3376135845"/>
                  </a:ext>
                </a:extLst>
              </a:tr>
              <a:tr h="181191">
                <a:tc>
                  <a:txBody>
                    <a:bodyPr/>
                    <a:lstStyle/>
                    <a:p>
                      <a:pPr algn="r"/>
                      <a:r>
                        <a:rPr lang="sv-SE" sz="700" kern="0">
                          <a:solidFill>
                            <a:schemeClr val="bg1"/>
                          </a:solidFill>
                          <a:effectLst/>
                        </a:rPr>
                        <a:t>Chronic heart failure</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3026 (10.8%)</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2381 (10.9%)</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645 (10.5%)</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0.384</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1454042694"/>
                  </a:ext>
                </a:extLst>
              </a:tr>
              <a:tr h="181191">
                <a:tc>
                  <a:txBody>
                    <a:bodyPr/>
                    <a:lstStyle/>
                    <a:p>
                      <a:pPr algn="r"/>
                      <a:r>
                        <a:rPr lang="sv-SE" sz="700" kern="0">
                          <a:solidFill>
                            <a:schemeClr val="bg1"/>
                          </a:solidFill>
                          <a:effectLst/>
                        </a:rPr>
                        <a:t>Peripheral artery disease</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1289 (4.6%)</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1012 (4.6%)</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277 (4.5%)</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0.693</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3612137393"/>
                  </a:ext>
                </a:extLst>
              </a:tr>
              <a:tr h="181191">
                <a:tc>
                  <a:txBody>
                    <a:bodyPr/>
                    <a:lstStyle/>
                    <a:p>
                      <a:pPr algn="r"/>
                      <a:r>
                        <a:rPr lang="sv-SE" sz="700" kern="0">
                          <a:solidFill>
                            <a:schemeClr val="bg1"/>
                          </a:solidFill>
                          <a:effectLst/>
                        </a:rPr>
                        <a:t>Chronic obstructive pulmonary disease</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1961 (7.0%)</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1479 (6.8%)</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482 (7.8%)</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0.003</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2392515102"/>
                  </a:ext>
                </a:extLst>
              </a:tr>
              <a:tr h="181191">
                <a:tc>
                  <a:txBody>
                    <a:bodyPr/>
                    <a:lstStyle/>
                    <a:p>
                      <a:pPr algn="r"/>
                      <a:r>
                        <a:rPr lang="en-GB" sz="700" kern="0">
                          <a:solidFill>
                            <a:schemeClr val="bg1"/>
                          </a:solidFill>
                          <a:effectLst/>
                        </a:rPr>
                        <a:t>Renal failure</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1098 (3.9%)</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853 (3.9%)</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245 (4.0%)</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0.757</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4059896400"/>
                  </a:ext>
                </a:extLst>
              </a:tr>
              <a:tr h="181191">
                <a:tc>
                  <a:txBody>
                    <a:bodyPr/>
                    <a:lstStyle/>
                    <a:p>
                      <a:pPr algn="r"/>
                      <a:r>
                        <a:rPr lang="en-GB" sz="700" kern="0">
                          <a:solidFill>
                            <a:schemeClr val="bg1"/>
                          </a:solidFill>
                          <a:effectLst/>
                        </a:rPr>
                        <a:t>Cancer</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1063 (3.8%)</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814 (3.7%)</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249 (4.0%)</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0.231</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454647721"/>
                  </a:ext>
                </a:extLst>
              </a:tr>
            </a:tbl>
          </a:graphicData>
        </a:graphic>
      </p:graphicFrame>
      <p:sp>
        <p:nvSpPr>
          <p:cNvPr id="6" name="Rektangel 5">
            <a:extLst>
              <a:ext uri="{FF2B5EF4-FFF2-40B4-BE49-F238E27FC236}">
                <a16:creationId xmlns:a16="http://schemas.microsoft.com/office/drawing/2014/main" id="{4A67E7D9-8960-8491-63B1-C04401BD39A7}"/>
              </a:ext>
            </a:extLst>
          </p:cNvPr>
          <p:cNvSpPr/>
          <p:nvPr/>
        </p:nvSpPr>
        <p:spPr bwMode="auto">
          <a:xfrm>
            <a:off x="4400271" y="2094105"/>
            <a:ext cx="410808" cy="17920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v-SE"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8" name="Rektangel 7">
            <a:extLst>
              <a:ext uri="{FF2B5EF4-FFF2-40B4-BE49-F238E27FC236}">
                <a16:creationId xmlns:a16="http://schemas.microsoft.com/office/drawing/2014/main" id="{77CCE49F-23B9-6B4D-A4D6-1FB376FE2BB3}"/>
              </a:ext>
            </a:extLst>
          </p:cNvPr>
          <p:cNvSpPr/>
          <p:nvPr/>
        </p:nvSpPr>
        <p:spPr bwMode="auto">
          <a:xfrm>
            <a:off x="4400271" y="2980782"/>
            <a:ext cx="410808" cy="17920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v-SE"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graphicFrame>
        <p:nvGraphicFramePr>
          <p:cNvPr id="11" name="Tabell 10">
            <a:extLst>
              <a:ext uri="{FF2B5EF4-FFF2-40B4-BE49-F238E27FC236}">
                <a16:creationId xmlns:a16="http://schemas.microsoft.com/office/drawing/2014/main" id="{ED4AD941-25D1-B3E5-A31A-1D7BE9A6BB31}"/>
              </a:ext>
            </a:extLst>
          </p:cNvPr>
          <p:cNvGraphicFramePr>
            <a:graphicFrameLocks noGrp="1"/>
          </p:cNvGraphicFramePr>
          <p:nvPr>
            <p:extLst>
              <p:ext uri="{D42A27DB-BD31-4B8C-83A1-F6EECF244321}">
                <p14:modId xmlns:p14="http://schemas.microsoft.com/office/powerpoint/2010/main" val="4201139971"/>
              </p:ext>
            </p:extLst>
          </p:nvPr>
        </p:nvGraphicFramePr>
        <p:xfrm>
          <a:off x="5002276" y="876283"/>
          <a:ext cx="3901442" cy="2677419"/>
        </p:xfrm>
        <a:graphic>
          <a:graphicData uri="http://schemas.openxmlformats.org/drawingml/2006/table">
            <a:tbl>
              <a:tblPr firstRow="1" firstCol="1" bandRow="1">
                <a:tableStyleId>{5C22544A-7EE6-4342-B048-85BDC9FD1C3A}</a:tableStyleId>
              </a:tblPr>
              <a:tblGrid>
                <a:gridCol w="1087298">
                  <a:extLst>
                    <a:ext uri="{9D8B030D-6E8A-4147-A177-3AD203B41FA5}">
                      <a16:colId xmlns:a16="http://schemas.microsoft.com/office/drawing/2014/main" val="1187948639"/>
                    </a:ext>
                  </a:extLst>
                </a:gridCol>
                <a:gridCol w="1087298">
                  <a:extLst>
                    <a:ext uri="{9D8B030D-6E8A-4147-A177-3AD203B41FA5}">
                      <a16:colId xmlns:a16="http://schemas.microsoft.com/office/drawing/2014/main" val="107965587"/>
                    </a:ext>
                  </a:extLst>
                </a:gridCol>
                <a:gridCol w="1087298">
                  <a:extLst>
                    <a:ext uri="{9D8B030D-6E8A-4147-A177-3AD203B41FA5}">
                      <a16:colId xmlns:a16="http://schemas.microsoft.com/office/drawing/2014/main" val="3402479905"/>
                    </a:ext>
                  </a:extLst>
                </a:gridCol>
                <a:gridCol w="639548">
                  <a:extLst>
                    <a:ext uri="{9D8B030D-6E8A-4147-A177-3AD203B41FA5}">
                      <a16:colId xmlns:a16="http://schemas.microsoft.com/office/drawing/2014/main" val="4086947373"/>
                    </a:ext>
                  </a:extLst>
                </a:gridCol>
              </a:tblGrid>
              <a:tr h="184007">
                <a:tc gridSpan="4">
                  <a:txBody>
                    <a:bodyPr/>
                    <a:lstStyle/>
                    <a:p>
                      <a:pPr algn="ctr"/>
                      <a:r>
                        <a:rPr lang="en-GB" sz="1050" kern="0" dirty="0">
                          <a:solidFill>
                            <a:schemeClr val="bg1"/>
                          </a:solidFill>
                          <a:effectLst/>
                        </a:rPr>
                        <a:t>Treated</a:t>
                      </a:r>
                      <a:endParaRPr lang="sv-SE" sz="1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3665849870"/>
                  </a:ext>
                </a:extLst>
              </a:tr>
              <a:tr h="176640">
                <a:tc>
                  <a:txBody>
                    <a:bodyPr/>
                    <a:lstStyle/>
                    <a:p>
                      <a:pPr algn="ctr"/>
                      <a:r>
                        <a:rPr lang="en-GB" sz="700" b="1" kern="0" dirty="0">
                          <a:solidFill>
                            <a:schemeClr val="bg1"/>
                          </a:solidFill>
                          <a:effectLst/>
                        </a:rPr>
                        <a:t>Total</a:t>
                      </a:r>
                      <a:endParaRPr lang="sv-SE" sz="1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ctr"/>
                      <a:r>
                        <a:rPr lang="en-GB" sz="700" b="1" kern="0" dirty="0">
                          <a:solidFill>
                            <a:schemeClr val="bg1"/>
                          </a:solidFill>
                          <a:effectLst/>
                        </a:rPr>
                        <a:t>FFR</a:t>
                      </a:r>
                      <a:endParaRPr lang="sv-SE" sz="1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ctr"/>
                      <a:r>
                        <a:rPr lang="en-GB" sz="700" b="1" kern="0" dirty="0" err="1">
                          <a:solidFill>
                            <a:schemeClr val="bg1"/>
                          </a:solidFill>
                          <a:effectLst/>
                        </a:rPr>
                        <a:t>iFR</a:t>
                      </a:r>
                      <a:endParaRPr lang="sv-SE" sz="1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b="1" kern="0" dirty="0">
                          <a:solidFill>
                            <a:schemeClr val="bg1"/>
                          </a:solidFill>
                          <a:effectLst/>
                        </a:rPr>
                        <a:t>P-value</a:t>
                      </a:r>
                      <a:endParaRPr lang="sv-SE" sz="1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235287452"/>
                  </a:ext>
                </a:extLst>
              </a:tr>
              <a:tr h="176640">
                <a:tc>
                  <a:txBody>
                    <a:bodyPr/>
                    <a:lstStyle/>
                    <a:p>
                      <a:r>
                        <a:rPr lang="en-GB" sz="700" b="1" kern="0">
                          <a:solidFill>
                            <a:schemeClr val="bg1"/>
                          </a:solidFill>
                          <a:effectLst/>
                        </a:rPr>
                        <a:t> </a:t>
                      </a:r>
                      <a:endParaRPr lang="sv-SE" sz="10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r>
                        <a:rPr lang="en-GB" sz="700" b="1" kern="0" dirty="0">
                          <a:solidFill>
                            <a:schemeClr val="bg1"/>
                          </a:solidFill>
                          <a:effectLst/>
                        </a:rPr>
                        <a:t> </a:t>
                      </a:r>
                      <a:endParaRPr lang="sv-SE" sz="1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r>
                        <a:rPr lang="en-GB" sz="700" b="1" kern="0">
                          <a:solidFill>
                            <a:schemeClr val="bg1"/>
                          </a:solidFill>
                          <a:effectLst/>
                        </a:rPr>
                        <a:t> </a:t>
                      </a:r>
                      <a:endParaRPr lang="sv-SE" sz="1000" b="1"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r>
                        <a:rPr lang="en-GB" sz="700" b="1" kern="0" dirty="0">
                          <a:solidFill>
                            <a:schemeClr val="bg1"/>
                          </a:solidFill>
                          <a:effectLst/>
                        </a:rPr>
                        <a:t> </a:t>
                      </a:r>
                      <a:endParaRPr lang="sv-SE" sz="10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2879455617"/>
                  </a:ext>
                </a:extLst>
              </a:tr>
              <a:tr h="176640">
                <a:tc>
                  <a:txBody>
                    <a:bodyPr/>
                    <a:lstStyle/>
                    <a:p>
                      <a:pPr algn="r"/>
                      <a:r>
                        <a:rPr lang="en-GB" sz="700" b="0" kern="0" dirty="0">
                          <a:solidFill>
                            <a:schemeClr val="bg1"/>
                          </a:solidFill>
                          <a:effectLst/>
                        </a:rPr>
                        <a:t>68.0 (61.0-74.0)</a:t>
                      </a:r>
                      <a:endParaRPr lang="sv-SE" sz="1000" b="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b="0" kern="0">
                          <a:solidFill>
                            <a:schemeClr val="bg1"/>
                          </a:solidFill>
                          <a:effectLst/>
                        </a:rPr>
                        <a:t>68.0 (61.0-74.0)</a:t>
                      </a:r>
                      <a:endParaRPr lang="sv-SE" sz="1000" b="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70.0 (61.0-75.0)</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&lt;0.001</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1414937100"/>
                  </a:ext>
                </a:extLst>
              </a:tr>
              <a:tr h="144379">
                <a:tc>
                  <a:txBody>
                    <a:bodyPr/>
                    <a:lstStyle/>
                    <a:p>
                      <a:pPr algn="r"/>
                      <a:r>
                        <a:rPr lang="en-GB" sz="700" b="0" kern="0" dirty="0">
                          <a:solidFill>
                            <a:schemeClr val="bg1"/>
                          </a:solidFill>
                          <a:effectLst/>
                        </a:rPr>
                        <a:t>11814 (79.6%)</a:t>
                      </a:r>
                      <a:endParaRPr lang="sv-SE" sz="1000" b="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b="0" kern="0">
                          <a:solidFill>
                            <a:schemeClr val="bg1"/>
                          </a:solidFill>
                          <a:effectLst/>
                        </a:rPr>
                        <a:t>9900 (80.5%)</a:t>
                      </a:r>
                      <a:endParaRPr lang="sv-SE" sz="1000" b="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1914 (75.3%)</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&lt;0.001</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4234951890"/>
                  </a:ext>
                </a:extLst>
              </a:tr>
              <a:tr h="176640">
                <a:tc>
                  <a:txBody>
                    <a:bodyPr/>
                    <a:lstStyle/>
                    <a:p>
                      <a:pPr algn="r"/>
                      <a:r>
                        <a:rPr lang="en-GB" sz="700" b="0" kern="0">
                          <a:solidFill>
                            <a:schemeClr val="bg1"/>
                          </a:solidFill>
                          <a:effectLst/>
                        </a:rPr>
                        <a:t>3848 (25.9%)</a:t>
                      </a:r>
                      <a:endParaRPr lang="sv-SE" sz="1000" b="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b="0" kern="0" dirty="0">
                          <a:solidFill>
                            <a:schemeClr val="bg1"/>
                          </a:solidFill>
                          <a:effectLst/>
                        </a:rPr>
                        <a:t>3090 (25.1%)</a:t>
                      </a:r>
                      <a:endParaRPr lang="sv-SE" sz="1000" b="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758 (29.8%)</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&lt;0.001</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580623699"/>
                  </a:ext>
                </a:extLst>
              </a:tr>
              <a:tr h="176640">
                <a:tc>
                  <a:txBody>
                    <a:bodyPr/>
                    <a:lstStyle/>
                    <a:p>
                      <a:pPr algn="r"/>
                      <a:r>
                        <a:rPr lang="en-GB" sz="700" b="0" kern="0">
                          <a:solidFill>
                            <a:schemeClr val="bg1"/>
                          </a:solidFill>
                          <a:effectLst/>
                        </a:rPr>
                        <a:t>10888 (73.3%)</a:t>
                      </a:r>
                      <a:endParaRPr lang="sv-SE" sz="1000" b="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b="0" kern="0">
                          <a:solidFill>
                            <a:schemeClr val="bg1"/>
                          </a:solidFill>
                          <a:effectLst/>
                        </a:rPr>
                        <a:t>8963 (72.9%)</a:t>
                      </a:r>
                      <a:endParaRPr lang="sv-SE" sz="1000" b="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1925 (75.7%)</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0.003</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419681912"/>
                  </a:ext>
                </a:extLst>
              </a:tr>
              <a:tr h="176640">
                <a:tc>
                  <a:txBody>
                    <a:bodyPr/>
                    <a:lstStyle/>
                    <a:p>
                      <a:pPr algn="r"/>
                      <a:r>
                        <a:rPr lang="en-GB" sz="700" b="0" kern="0" dirty="0">
                          <a:solidFill>
                            <a:schemeClr val="bg1"/>
                          </a:solidFill>
                          <a:effectLst/>
                        </a:rPr>
                        <a:t>4615 (31.1%)</a:t>
                      </a:r>
                      <a:endParaRPr lang="sv-SE" sz="1000" b="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b="0" kern="0">
                          <a:solidFill>
                            <a:schemeClr val="bg1"/>
                          </a:solidFill>
                          <a:effectLst/>
                        </a:rPr>
                        <a:t>3767 (30.6%)</a:t>
                      </a:r>
                      <a:endParaRPr lang="sv-SE" sz="1000" b="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848 (33.3%)</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0.007</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414601006"/>
                  </a:ext>
                </a:extLst>
              </a:tr>
              <a:tr h="176640">
                <a:tc>
                  <a:txBody>
                    <a:bodyPr/>
                    <a:lstStyle/>
                    <a:p>
                      <a:pPr algn="r"/>
                      <a:r>
                        <a:rPr lang="en-GB" sz="700" b="0" kern="0">
                          <a:solidFill>
                            <a:schemeClr val="bg1"/>
                          </a:solidFill>
                          <a:effectLst/>
                        </a:rPr>
                        <a:t>5611 (37.8%)</a:t>
                      </a:r>
                      <a:endParaRPr lang="sv-SE" sz="1000" b="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b="0" kern="0">
                          <a:solidFill>
                            <a:schemeClr val="bg1"/>
                          </a:solidFill>
                          <a:effectLst/>
                        </a:rPr>
                        <a:t>4642 (37.7%)</a:t>
                      </a:r>
                      <a:endParaRPr lang="sv-SE" sz="1000" b="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969 (38.1%)</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0.732</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2971912967"/>
                  </a:ext>
                </a:extLst>
              </a:tr>
              <a:tr h="176640">
                <a:tc>
                  <a:txBody>
                    <a:bodyPr/>
                    <a:lstStyle/>
                    <a:p>
                      <a:pPr algn="r"/>
                      <a:r>
                        <a:rPr lang="en-GB" sz="700" b="0" kern="0">
                          <a:solidFill>
                            <a:schemeClr val="bg1"/>
                          </a:solidFill>
                          <a:effectLst/>
                        </a:rPr>
                        <a:t>845 (5.7%)</a:t>
                      </a:r>
                      <a:endParaRPr lang="sv-SE" sz="1000" b="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b="0" kern="0">
                          <a:solidFill>
                            <a:schemeClr val="bg1"/>
                          </a:solidFill>
                          <a:effectLst/>
                        </a:rPr>
                        <a:t>660 (5.4%)</a:t>
                      </a:r>
                      <a:endParaRPr lang="sv-SE" sz="1000" b="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185 (7.3%)</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&lt;0.001</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1250237782"/>
                  </a:ext>
                </a:extLst>
              </a:tr>
              <a:tr h="176640">
                <a:tc>
                  <a:txBody>
                    <a:bodyPr/>
                    <a:lstStyle/>
                    <a:p>
                      <a:pPr algn="r"/>
                      <a:r>
                        <a:rPr lang="en-GB" sz="700" b="0" kern="0">
                          <a:solidFill>
                            <a:schemeClr val="bg1"/>
                          </a:solidFill>
                          <a:effectLst/>
                        </a:rPr>
                        <a:t>1384 (9.3%)</a:t>
                      </a:r>
                      <a:endParaRPr lang="sv-SE" sz="1000" b="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b="0" kern="0" dirty="0">
                          <a:solidFill>
                            <a:schemeClr val="bg1"/>
                          </a:solidFill>
                          <a:effectLst/>
                        </a:rPr>
                        <a:t>1129 (9.2%)</a:t>
                      </a:r>
                      <a:endParaRPr lang="sv-SE" sz="1000" b="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255 (10.0%)</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0.180</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1089215753"/>
                  </a:ext>
                </a:extLst>
              </a:tr>
              <a:tr h="176640">
                <a:tc>
                  <a:txBody>
                    <a:bodyPr/>
                    <a:lstStyle/>
                    <a:p>
                      <a:pPr algn="r"/>
                      <a:r>
                        <a:rPr lang="en-GB" sz="700" b="0" kern="0">
                          <a:solidFill>
                            <a:schemeClr val="bg1"/>
                          </a:solidFill>
                          <a:effectLst/>
                        </a:rPr>
                        <a:t>658 (4.4%)</a:t>
                      </a:r>
                      <a:endParaRPr lang="sv-SE" sz="1000" b="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b="0" kern="0">
                          <a:solidFill>
                            <a:schemeClr val="bg1"/>
                          </a:solidFill>
                          <a:effectLst/>
                        </a:rPr>
                        <a:t>537 (4.4%)</a:t>
                      </a:r>
                      <a:endParaRPr lang="sv-SE" sz="1000" b="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121 (4.8%)</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0.381</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299465941"/>
                  </a:ext>
                </a:extLst>
              </a:tr>
              <a:tr h="229353">
                <a:tc>
                  <a:txBody>
                    <a:bodyPr/>
                    <a:lstStyle/>
                    <a:p>
                      <a:pPr algn="r"/>
                      <a:r>
                        <a:rPr lang="en-GB" sz="700" b="0" kern="0" dirty="0">
                          <a:solidFill>
                            <a:schemeClr val="bg1"/>
                          </a:solidFill>
                          <a:effectLst/>
                        </a:rPr>
                        <a:t>810 (5.5%)</a:t>
                      </a:r>
                      <a:endParaRPr lang="sv-SE" sz="1000" b="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b="0" kern="0" dirty="0">
                          <a:solidFill>
                            <a:schemeClr val="bg1"/>
                          </a:solidFill>
                          <a:effectLst/>
                        </a:rPr>
                        <a:t>660 (5.4%)</a:t>
                      </a:r>
                      <a:endParaRPr lang="sv-SE" sz="1000" b="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150 (5.9%)</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0.281</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3860083544"/>
                  </a:ext>
                </a:extLst>
              </a:tr>
              <a:tr h="176640">
                <a:tc>
                  <a:txBody>
                    <a:bodyPr/>
                    <a:lstStyle/>
                    <a:p>
                      <a:pPr algn="r"/>
                      <a:r>
                        <a:rPr lang="en-GB" sz="700" b="0" kern="0" dirty="0">
                          <a:solidFill>
                            <a:schemeClr val="bg1"/>
                          </a:solidFill>
                          <a:effectLst/>
                        </a:rPr>
                        <a:t>539 (3.6%)</a:t>
                      </a:r>
                      <a:endParaRPr lang="sv-SE" sz="1000" b="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b="0" kern="0" dirty="0">
                          <a:solidFill>
                            <a:schemeClr val="bg1"/>
                          </a:solidFill>
                          <a:effectLst/>
                        </a:rPr>
                        <a:t>430 (3.5%)</a:t>
                      </a:r>
                      <a:endParaRPr lang="sv-SE" sz="1000" b="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109 (4.3%)</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0.052</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2043904125"/>
                  </a:ext>
                </a:extLst>
              </a:tr>
              <a:tr h="176640">
                <a:tc>
                  <a:txBody>
                    <a:bodyPr/>
                    <a:lstStyle/>
                    <a:p>
                      <a:pPr algn="r"/>
                      <a:r>
                        <a:rPr lang="en-GB" sz="700" b="0" kern="0" dirty="0">
                          <a:solidFill>
                            <a:schemeClr val="bg1"/>
                          </a:solidFill>
                          <a:effectLst/>
                        </a:rPr>
                        <a:t>484 (3.3%)</a:t>
                      </a:r>
                      <a:endParaRPr lang="sv-SE" sz="1000" b="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b="0" kern="0" dirty="0">
                          <a:solidFill>
                            <a:schemeClr val="bg1"/>
                          </a:solidFill>
                          <a:effectLst/>
                        </a:rPr>
                        <a:t>389 (3.2%)</a:t>
                      </a:r>
                      <a:endParaRPr lang="sv-SE" sz="1000" b="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a:solidFill>
                            <a:schemeClr val="bg1"/>
                          </a:solidFill>
                          <a:effectLst/>
                        </a:rPr>
                        <a:t>95 (3.7%)</a:t>
                      </a:r>
                      <a:endParaRPr lang="sv-SE" sz="1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tc>
                  <a:txBody>
                    <a:bodyPr/>
                    <a:lstStyle/>
                    <a:p>
                      <a:pPr algn="r"/>
                      <a:r>
                        <a:rPr lang="en-GB" sz="700" kern="0" dirty="0">
                          <a:solidFill>
                            <a:schemeClr val="bg1"/>
                          </a:solidFill>
                          <a:effectLst/>
                        </a:rPr>
                        <a:t>0.138</a:t>
                      </a:r>
                      <a:endParaRPr lang="sv-SE" sz="10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5301" marR="55301" marT="0" marB="0">
                    <a:noFill/>
                  </a:tcPr>
                </a:tc>
                <a:extLst>
                  <a:ext uri="{0D108BD9-81ED-4DB2-BD59-A6C34878D82A}">
                    <a16:rowId xmlns:a16="http://schemas.microsoft.com/office/drawing/2014/main" val="734101217"/>
                  </a:ext>
                </a:extLst>
              </a:tr>
            </a:tbl>
          </a:graphicData>
        </a:graphic>
      </p:graphicFrame>
      <p:sp>
        <p:nvSpPr>
          <p:cNvPr id="15" name="Rektangel 14">
            <a:extLst>
              <a:ext uri="{FF2B5EF4-FFF2-40B4-BE49-F238E27FC236}">
                <a16:creationId xmlns:a16="http://schemas.microsoft.com/office/drawing/2014/main" id="{997DBCF6-6058-57FE-805D-B44DCA4892D2}"/>
              </a:ext>
            </a:extLst>
          </p:cNvPr>
          <p:cNvSpPr/>
          <p:nvPr/>
        </p:nvSpPr>
        <p:spPr bwMode="auto">
          <a:xfrm>
            <a:off x="8512211" y="1389759"/>
            <a:ext cx="410808" cy="17920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v-SE"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17" name="Rektangel 16">
            <a:extLst>
              <a:ext uri="{FF2B5EF4-FFF2-40B4-BE49-F238E27FC236}">
                <a16:creationId xmlns:a16="http://schemas.microsoft.com/office/drawing/2014/main" id="{8C8F2DB4-E3E3-EDE1-47A3-A762A3734331}"/>
              </a:ext>
            </a:extLst>
          </p:cNvPr>
          <p:cNvSpPr/>
          <p:nvPr/>
        </p:nvSpPr>
        <p:spPr bwMode="auto">
          <a:xfrm>
            <a:off x="8512211" y="1564636"/>
            <a:ext cx="410808" cy="148753"/>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v-SE"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18" name="Rektangel 17">
            <a:extLst>
              <a:ext uri="{FF2B5EF4-FFF2-40B4-BE49-F238E27FC236}">
                <a16:creationId xmlns:a16="http://schemas.microsoft.com/office/drawing/2014/main" id="{AF3FB268-D4BB-63AF-C5EC-037A136B61E5}"/>
              </a:ext>
            </a:extLst>
          </p:cNvPr>
          <p:cNvSpPr/>
          <p:nvPr/>
        </p:nvSpPr>
        <p:spPr bwMode="auto">
          <a:xfrm>
            <a:off x="8513345" y="1712752"/>
            <a:ext cx="410808" cy="164447"/>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v-SE"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19" name="Rektangel 18">
            <a:extLst>
              <a:ext uri="{FF2B5EF4-FFF2-40B4-BE49-F238E27FC236}">
                <a16:creationId xmlns:a16="http://schemas.microsoft.com/office/drawing/2014/main" id="{A21D29F5-8F7F-1EE4-F32E-02BD6C462CF4}"/>
              </a:ext>
            </a:extLst>
          </p:cNvPr>
          <p:cNvSpPr/>
          <p:nvPr/>
        </p:nvSpPr>
        <p:spPr bwMode="auto">
          <a:xfrm>
            <a:off x="8512211" y="2407297"/>
            <a:ext cx="410808" cy="17920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v-SE"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25" name="Content Placeholder 4">
            <a:extLst>
              <a:ext uri="{FF2B5EF4-FFF2-40B4-BE49-F238E27FC236}">
                <a16:creationId xmlns:a16="http://schemas.microsoft.com/office/drawing/2014/main" id="{187D72B4-33DA-42AA-A2CD-B02EF5EBA2DD}"/>
              </a:ext>
            </a:extLst>
          </p:cNvPr>
          <p:cNvSpPr txBox="1">
            <a:spLocks/>
          </p:cNvSpPr>
          <p:nvPr/>
        </p:nvSpPr>
        <p:spPr bwMode="auto">
          <a:xfrm>
            <a:off x="304862" y="3693311"/>
            <a:ext cx="8566005" cy="1114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213" indent="-214313" algn="l" rtl="0" eaLnBrk="0" fontAlgn="base" hangingPunct="0">
              <a:spcBef>
                <a:spcPct val="30000"/>
              </a:spcBef>
              <a:spcAft>
                <a:spcPct val="0"/>
              </a:spcAft>
              <a:buClr>
                <a:schemeClr val="accent2"/>
              </a:buClr>
              <a:buSzPct val="70000"/>
              <a:buFont typeface="Wingdings 2"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0" indent="0" algn="ctr">
              <a:buNone/>
            </a:pPr>
            <a:r>
              <a:rPr lang="en-US" sz="1600" b="1" i="0" kern="0" dirty="0">
                <a:cs typeface="Arial"/>
              </a:rPr>
              <a:t>Treated </a:t>
            </a:r>
            <a:r>
              <a:rPr lang="en-US" sz="1600" b="1" i="0" kern="0" dirty="0" err="1">
                <a:cs typeface="Arial"/>
              </a:rPr>
              <a:t>iFR</a:t>
            </a:r>
            <a:r>
              <a:rPr lang="en-US" sz="1600" b="1" i="0" kern="0" dirty="0">
                <a:cs typeface="Arial"/>
              </a:rPr>
              <a:t>-group: older, more often women, DM, HT, MI, stroke</a:t>
            </a:r>
            <a:endParaRPr lang="en-US" sz="1600" b="1" i="0" kern="0" dirty="0"/>
          </a:p>
          <a:p>
            <a:pPr marL="0" indent="0" algn="ctr">
              <a:buFontTx/>
              <a:buNone/>
            </a:pPr>
            <a:r>
              <a:rPr lang="en-US" sz="1600" b="1" i="0" kern="0" dirty="0">
                <a:latin typeface="Arial"/>
                <a:cs typeface="Arial"/>
              </a:rPr>
              <a:t>Baseline characteristics influence revascularization decision differently in </a:t>
            </a:r>
            <a:r>
              <a:rPr lang="en-US" sz="1600" b="1" i="0" kern="0" dirty="0" err="1">
                <a:latin typeface="Arial"/>
                <a:cs typeface="Arial"/>
              </a:rPr>
              <a:t>iFR</a:t>
            </a:r>
            <a:r>
              <a:rPr lang="en-US" sz="1600" b="1" i="0" kern="0" dirty="0">
                <a:latin typeface="Arial"/>
                <a:cs typeface="Arial"/>
              </a:rPr>
              <a:t>- vs FFR-group</a:t>
            </a:r>
          </a:p>
        </p:txBody>
      </p:sp>
      <p:sp>
        <p:nvSpPr>
          <p:cNvPr id="2" name="Rektangel 1">
            <a:extLst>
              <a:ext uri="{FF2B5EF4-FFF2-40B4-BE49-F238E27FC236}">
                <a16:creationId xmlns:a16="http://schemas.microsoft.com/office/drawing/2014/main" id="{A64F914B-50CE-EA20-8ACB-DC2088822EDB}"/>
              </a:ext>
            </a:extLst>
          </p:cNvPr>
          <p:cNvSpPr/>
          <p:nvPr/>
        </p:nvSpPr>
        <p:spPr bwMode="auto">
          <a:xfrm>
            <a:off x="8514352" y="1877264"/>
            <a:ext cx="410808" cy="164447"/>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v-SE"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3" name="Rektangel 2">
            <a:extLst>
              <a:ext uri="{FF2B5EF4-FFF2-40B4-BE49-F238E27FC236}">
                <a16:creationId xmlns:a16="http://schemas.microsoft.com/office/drawing/2014/main" id="{79186604-9732-F3A1-62C8-2766CC3F5C3B}"/>
              </a:ext>
            </a:extLst>
          </p:cNvPr>
          <p:cNvSpPr/>
          <p:nvPr/>
        </p:nvSpPr>
        <p:spPr bwMode="auto">
          <a:xfrm>
            <a:off x="8515644" y="2040771"/>
            <a:ext cx="410808" cy="164447"/>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v-SE"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Tree>
    <p:extLst>
      <p:ext uri="{BB962C8B-B14F-4D97-AF65-F5344CB8AC3E}">
        <p14:creationId xmlns:p14="http://schemas.microsoft.com/office/powerpoint/2010/main" val="352786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5" grpId="0" animBg="1"/>
      <p:bldP spid="17" grpId="0" animBg="1"/>
      <p:bldP spid="18" grpId="0" animBg="1"/>
      <p:bldP spid="19" grpId="0" animBg="1"/>
      <p:bldP spid="25" grpId="0"/>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466CE3B-4DA5-4E16-BECA-148C346068C4}"/>
              </a:ext>
            </a:extLst>
          </p:cNvPr>
          <p:cNvSpPr>
            <a:spLocks noGrp="1"/>
          </p:cNvSpPr>
          <p:nvPr>
            <p:ph type="body" sz="quarter" idx="13"/>
          </p:nvPr>
        </p:nvSpPr>
        <p:spPr>
          <a:xfrm>
            <a:off x="628650" y="909277"/>
            <a:ext cx="7886700" cy="335756"/>
          </a:xfrm>
        </p:spPr>
        <p:txBody>
          <a:bodyPr/>
          <a:lstStyle/>
          <a:p>
            <a:r>
              <a:rPr lang="en-US" dirty="0"/>
              <a:t>All-cause death, MI, unplanned revascularization</a:t>
            </a:r>
          </a:p>
          <a:p>
            <a:endParaRPr lang="en-US" dirty="0"/>
          </a:p>
        </p:txBody>
      </p:sp>
      <p:sp>
        <p:nvSpPr>
          <p:cNvPr id="9" name="Title 3">
            <a:extLst>
              <a:ext uri="{FF2B5EF4-FFF2-40B4-BE49-F238E27FC236}">
                <a16:creationId xmlns:a16="http://schemas.microsoft.com/office/drawing/2014/main" id="{10E40D1A-F733-EDF7-A74D-6127D048AE60}"/>
              </a:ext>
            </a:extLst>
          </p:cNvPr>
          <p:cNvSpPr>
            <a:spLocks noGrp="1"/>
          </p:cNvSpPr>
          <p:nvPr>
            <p:ph type="title"/>
          </p:nvPr>
        </p:nvSpPr>
        <p:spPr>
          <a:xfrm>
            <a:off x="678527" y="263549"/>
            <a:ext cx="7886700" cy="576262"/>
          </a:xfrm>
        </p:spPr>
        <p:txBody>
          <a:bodyPr/>
          <a:lstStyle/>
          <a:p>
            <a:r>
              <a:rPr lang="en-US" dirty="0" err="1">
                <a:solidFill>
                  <a:schemeClr val="bg1"/>
                </a:solidFill>
              </a:rPr>
              <a:t>iFR</a:t>
            </a:r>
            <a:r>
              <a:rPr lang="en-US" dirty="0">
                <a:solidFill>
                  <a:schemeClr val="bg1"/>
                </a:solidFill>
              </a:rPr>
              <a:t> vs FFR 5-year MACE</a:t>
            </a:r>
          </a:p>
        </p:txBody>
      </p:sp>
      <p:sp>
        <p:nvSpPr>
          <p:cNvPr id="14" name="Content Placeholder 4">
            <a:extLst>
              <a:ext uri="{FF2B5EF4-FFF2-40B4-BE49-F238E27FC236}">
                <a16:creationId xmlns:a16="http://schemas.microsoft.com/office/drawing/2014/main" id="{E8E80F5A-9E50-1A7E-2A41-142F6800A92E}"/>
              </a:ext>
            </a:extLst>
          </p:cNvPr>
          <p:cNvSpPr txBox="1">
            <a:spLocks/>
          </p:cNvSpPr>
          <p:nvPr/>
        </p:nvSpPr>
        <p:spPr bwMode="auto">
          <a:xfrm>
            <a:off x="520826" y="4046229"/>
            <a:ext cx="8566005" cy="1114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213" indent="-214313" algn="l" rtl="0" eaLnBrk="0" fontAlgn="base" hangingPunct="0">
              <a:spcBef>
                <a:spcPct val="30000"/>
              </a:spcBef>
              <a:spcAft>
                <a:spcPct val="0"/>
              </a:spcAft>
              <a:buClr>
                <a:schemeClr val="accent2"/>
              </a:buClr>
              <a:buSzPct val="70000"/>
              <a:buFont typeface="Wingdings 2"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0" indent="0" algn="ctr">
              <a:buFontTx/>
              <a:buNone/>
            </a:pPr>
            <a:r>
              <a:rPr lang="en-US" sz="1800" b="1" i="0" kern="0" dirty="0">
                <a:latin typeface="Arial"/>
                <a:cs typeface="Arial"/>
              </a:rPr>
              <a:t>No difference in MACE between </a:t>
            </a:r>
            <a:r>
              <a:rPr lang="en-US" sz="1800" b="1" i="0" kern="0" dirty="0" err="1">
                <a:latin typeface="Arial"/>
                <a:cs typeface="Arial"/>
              </a:rPr>
              <a:t>iFR</a:t>
            </a:r>
            <a:r>
              <a:rPr lang="en-US" sz="1800" b="1" i="0" kern="0" dirty="0">
                <a:latin typeface="Arial"/>
                <a:cs typeface="Arial"/>
              </a:rPr>
              <a:t> and FFR </a:t>
            </a:r>
          </a:p>
          <a:p>
            <a:pPr algn="ctr"/>
            <a:endParaRPr lang="en-US" sz="2000" b="1" i="0" kern="0" dirty="0"/>
          </a:p>
        </p:txBody>
      </p:sp>
      <p:pic>
        <p:nvPicPr>
          <p:cNvPr id="5" name="Bildobjekt 4" descr="En bild som visar text, diagram, linje, Teckensnitt&#10;&#10;Automatiskt genererad beskrivning">
            <a:extLst>
              <a:ext uri="{FF2B5EF4-FFF2-40B4-BE49-F238E27FC236}">
                <a16:creationId xmlns:a16="http://schemas.microsoft.com/office/drawing/2014/main" id="{A294B0A9-75C3-7057-0949-0AD3840EC5A3}"/>
              </a:ext>
            </a:extLst>
          </p:cNvPr>
          <p:cNvPicPr>
            <a:picLocks noChangeAspect="1"/>
          </p:cNvPicPr>
          <p:nvPr/>
        </p:nvPicPr>
        <p:blipFill rotWithShape="1">
          <a:blip r:embed="rId2">
            <a:extLst>
              <a:ext uri="{28A0092B-C50C-407E-A947-70E740481C1C}">
                <a14:useLocalDpi xmlns:a14="http://schemas.microsoft.com/office/drawing/2010/main" val="0"/>
              </a:ext>
            </a:extLst>
          </a:blip>
          <a:srcRect t="6052" r="49006" b="51204"/>
          <a:stretch/>
        </p:blipFill>
        <p:spPr>
          <a:xfrm>
            <a:off x="2272144" y="1245033"/>
            <a:ext cx="4112033" cy="2315811"/>
          </a:xfrm>
          <a:prstGeom prst="rect">
            <a:avLst/>
          </a:prstGeom>
        </p:spPr>
      </p:pic>
      <p:sp>
        <p:nvSpPr>
          <p:cNvPr id="12" name="textruta 11">
            <a:extLst>
              <a:ext uri="{FF2B5EF4-FFF2-40B4-BE49-F238E27FC236}">
                <a16:creationId xmlns:a16="http://schemas.microsoft.com/office/drawing/2014/main" id="{89D17387-1C8D-29EE-2005-34F01EA11C34}"/>
              </a:ext>
            </a:extLst>
          </p:cNvPr>
          <p:cNvSpPr txBox="1"/>
          <p:nvPr/>
        </p:nvSpPr>
        <p:spPr>
          <a:xfrm>
            <a:off x="2334492" y="3519813"/>
            <a:ext cx="4574770" cy="461665"/>
          </a:xfrm>
          <a:prstGeom prst="rect">
            <a:avLst/>
          </a:prstGeom>
          <a:noFill/>
        </p:spPr>
        <p:txBody>
          <a:bodyPr wrap="square">
            <a:spAutoFit/>
          </a:bodyPr>
          <a:lstStyle/>
          <a:p>
            <a:pPr marL="0" indent="0" algn="ctr">
              <a:buFontTx/>
              <a:buNone/>
            </a:pPr>
            <a:r>
              <a:rPr lang="en-US" sz="1200" b="1" i="0" kern="0" dirty="0">
                <a:solidFill>
                  <a:schemeClr val="bg1"/>
                </a:solidFill>
                <a:latin typeface="Arial"/>
                <a:cs typeface="Arial"/>
              </a:rPr>
              <a:t>*Adjusted HR 0.99 (0.93-1.05) </a:t>
            </a:r>
          </a:p>
          <a:p>
            <a:pPr marL="0" indent="0" algn="ctr">
              <a:buFontTx/>
              <a:buNone/>
            </a:pPr>
            <a:r>
              <a:rPr lang="en-US" sz="1200" b="1" i="0" kern="0" dirty="0">
                <a:solidFill>
                  <a:schemeClr val="bg1"/>
                </a:solidFill>
                <a:latin typeface="Arial"/>
                <a:cs typeface="Arial"/>
              </a:rPr>
              <a:t>p=0.72</a:t>
            </a:r>
          </a:p>
        </p:txBody>
      </p:sp>
      <p:sp>
        <p:nvSpPr>
          <p:cNvPr id="13" name="textruta 12">
            <a:extLst>
              <a:ext uri="{FF2B5EF4-FFF2-40B4-BE49-F238E27FC236}">
                <a16:creationId xmlns:a16="http://schemas.microsoft.com/office/drawing/2014/main" id="{925630A4-DE4A-08C2-8172-6474614065EC}"/>
              </a:ext>
            </a:extLst>
          </p:cNvPr>
          <p:cNvSpPr txBox="1"/>
          <p:nvPr/>
        </p:nvSpPr>
        <p:spPr>
          <a:xfrm>
            <a:off x="1199409" y="4629357"/>
            <a:ext cx="7887422" cy="707886"/>
          </a:xfrm>
          <a:prstGeom prst="rect">
            <a:avLst/>
          </a:prstGeom>
          <a:noFill/>
        </p:spPr>
        <p:txBody>
          <a:bodyPr wrap="square" rtlCol="0">
            <a:spAutoFit/>
          </a:bodyPr>
          <a:lstStyle/>
          <a:p>
            <a:r>
              <a:rPr lang="en-US" sz="800" i="0" dirty="0">
                <a:solidFill>
                  <a:schemeClr val="tx1"/>
                </a:solidFill>
                <a:effectLst/>
                <a:latin typeface="Times New Roman" panose="02020603050405020304" pitchFamily="18" charset="0"/>
                <a:ea typeface="Times New Roman" panose="02020603050405020304" pitchFamily="18" charset="0"/>
              </a:rPr>
              <a:t>*Adjusted for age, sex, calendar year, smoking, diabetes, hypertension, history of MI, history of stroke, chronic heart failure, renal failure, COPD, cancer, indication for procedure, angiographic findings, periprocedural pharmacotherapy including the use of upstream ticagrelor, aspirin, heparin, upstream fondaparinux, FFR/</a:t>
            </a:r>
            <a:r>
              <a:rPr lang="en-US" sz="800" i="0" dirty="0" err="1">
                <a:solidFill>
                  <a:schemeClr val="tx1"/>
                </a:solidFill>
                <a:effectLst/>
                <a:latin typeface="Times New Roman" panose="02020603050405020304" pitchFamily="18" charset="0"/>
                <a:ea typeface="Times New Roman" panose="02020603050405020304" pitchFamily="18" charset="0"/>
              </a:rPr>
              <a:t>iFR</a:t>
            </a:r>
            <a:r>
              <a:rPr lang="en-US" sz="800" i="0" dirty="0">
                <a:solidFill>
                  <a:schemeClr val="tx1"/>
                </a:solidFill>
                <a:effectLst/>
                <a:latin typeface="Times New Roman" panose="02020603050405020304" pitchFamily="18" charset="0"/>
                <a:ea typeface="Times New Roman" panose="02020603050405020304" pitchFamily="18" charset="0"/>
              </a:rPr>
              <a:t> examined coronary artery segments, treatment strategy (deferral/treatment), PCI treated coronary artery segments, number of stents inserted, use of intravascular imaging during PCI, PCI center and CABG as revascularization method.</a:t>
            </a:r>
            <a:endParaRPr lang="sv-SE" sz="800" i="0" dirty="0">
              <a:solidFill>
                <a:schemeClr val="tx1"/>
              </a:solidFill>
              <a:effectLst/>
              <a:latin typeface="Times New Roman" panose="02020603050405020304" pitchFamily="18" charset="0"/>
              <a:ea typeface="Times New Roman" panose="02020603050405020304" pitchFamily="18" charset="0"/>
            </a:endParaRPr>
          </a:p>
          <a:p>
            <a:endParaRPr lang="sv-SE" sz="800" i="0" dirty="0" err="1">
              <a:solidFill>
                <a:schemeClr val="tx1"/>
              </a:solidFill>
            </a:endParaRPr>
          </a:p>
        </p:txBody>
      </p:sp>
    </p:spTree>
    <p:extLst>
      <p:ext uri="{BB962C8B-B14F-4D97-AF65-F5344CB8AC3E}">
        <p14:creationId xmlns:p14="http://schemas.microsoft.com/office/powerpoint/2010/main" val="1503767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10E40D1A-F733-EDF7-A74D-6127D048AE60}"/>
              </a:ext>
            </a:extLst>
          </p:cNvPr>
          <p:cNvSpPr>
            <a:spLocks noGrp="1"/>
          </p:cNvSpPr>
          <p:nvPr>
            <p:ph type="title"/>
          </p:nvPr>
        </p:nvSpPr>
        <p:spPr>
          <a:xfrm>
            <a:off x="628650" y="273845"/>
            <a:ext cx="7886700" cy="576262"/>
          </a:xfrm>
        </p:spPr>
        <p:txBody>
          <a:bodyPr/>
          <a:lstStyle/>
          <a:p>
            <a:r>
              <a:rPr lang="en-US" dirty="0" err="1">
                <a:solidFill>
                  <a:schemeClr val="bg1"/>
                </a:solidFill>
              </a:rPr>
              <a:t>iFR</a:t>
            </a:r>
            <a:r>
              <a:rPr lang="en-US" dirty="0">
                <a:solidFill>
                  <a:schemeClr val="bg1"/>
                </a:solidFill>
              </a:rPr>
              <a:t> vs FFR 5-year outcomes</a:t>
            </a:r>
          </a:p>
        </p:txBody>
      </p:sp>
      <p:sp>
        <p:nvSpPr>
          <p:cNvPr id="14" name="Content Placeholder 4">
            <a:extLst>
              <a:ext uri="{FF2B5EF4-FFF2-40B4-BE49-F238E27FC236}">
                <a16:creationId xmlns:a16="http://schemas.microsoft.com/office/drawing/2014/main" id="{E8E80F5A-9E50-1A7E-2A41-142F6800A92E}"/>
              </a:ext>
            </a:extLst>
          </p:cNvPr>
          <p:cNvSpPr txBox="1">
            <a:spLocks/>
          </p:cNvSpPr>
          <p:nvPr/>
        </p:nvSpPr>
        <p:spPr bwMode="auto">
          <a:xfrm>
            <a:off x="431693" y="3856004"/>
            <a:ext cx="8566005" cy="1114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213" indent="-214313" algn="l" rtl="0" eaLnBrk="0" fontAlgn="base" hangingPunct="0">
              <a:spcBef>
                <a:spcPct val="30000"/>
              </a:spcBef>
              <a:spcAft>
                <a:spcPct val="0"/>
              </a:spcAft>
              <a:buClr>
                <a:schemeClr val="accent2"/>
              </a:buClr>
              <a:buSzPct val="70000"/>
              <a:buFont typeface="Wingdings 2"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0" indent="0" algn="ctr">
              <a:buFontTx/>
              <a:buNone/>
            </a:pPr>
            <a:r>
              <a:rPr lang="en-US" sz="1800" b="1" i="0" kern="0" dirty="0">
                <a:latin typeface="Arial"/>
                <a:cs typeface="Arial"/>
              </a:rPr>
              <a:t>Similar outcome in all components of MACE </a:t>
            </a:r>
          </a:p>
          <a:p>
            <a:pPr marL="0" indent="0" algn="ctr">
              <a:buFontTx/>
              <a:buNone/>
            </a:pPr>
            <a:r>
              <a:rPr lang="en-US" sz="1800" b="1" i="0" kern="0" dirty="0">
                <a:latin typeface="Arial"/>
                <a:cs typeface="Arial"/>
              </a:rPr>
              <a:t>(all-cause death, MI, or unplanned revascularization)</a:t>
            </a:r>
          </a:p>
          <a:p>
            <a:pPr algn="ctr"/>
            <a:endParaRPr lang="en-US" sz="2000" b="1" i="0" kern="0" dirty="0"/>
          </a:p>
        </p:txBody>
      </p:sp>
      <p:sp>
        <p:nvSpPr>
          <p:cNvPr id="15" name="textruta 14">
            <a:extLst>
              <a:ext uri="{FF2B5EF4-FFF2-40B4-BE49-F238E27FC236}">
                <a16:creationId xmlns:a16="http://schemas.microsoft.com/office/drawing/2014/main" id="{8461AD89-B0D4-FCA5-0765-D01D5E15C563}"/>
              </a:ext>
            </a:extLst>
          </p:cNvPr>
          <p:cNvSpPr txBox="1"/>
          <p:nvPr/>
        </p:nvSpPr>
        <p:spPr>
          <a:xfrm>
            <a:off x="-745641" y="3230415"/>
            <a:ext cx="4574770" cy="461665"/>
          </a:xfrm>
          <a:prstGeom prst="rect">
            <a:avLst/>
          </a:prstGeom>
          <a:noFill/>
        </p:spPr>
        <p:txBody>
          <a:bodyPr wrap="square">
            <a:spAutoFit/>
          </a:bodyPr>
          <a:lstStyle/>
          <a:p>
            <a:pPr marL="0" indent="0" algn="ctr">
              <a:buFontTx/>
              <a:buNone/>
            </a:pPr>
            <a:r>
              <a:rPr lang="en-US" sz="1200" b="1" i="0" kern="0" dirty="0">
                <a:solidFill>
                  <a:schemeClr val="bg1"/>
                </a:solidFill>
                <a:latin typeface="Arial"/>
                <a:cs typeface="Arial"/>
              </a:rPr>
              <a:t>Adjusted HR </a:t>
            </a:r>
            <a:r>
              <a:rPr lang="en-US" sz="1200" i="0" kern="0" dirty="0">
                <a:solidFill>
                  <a:schemeClr val="bg1"/>
                </a:solidFill>
                <a:latin typeface="Arial"/>
                <a:cs typeface="Arial"/>
              </a:rPr>
              <a:t>1.04</a:t>
            </a:r>
            <a:r>
              <a:rPr lang="en-US" sz="1200" b="1" i="0" kern="0" dirty="0">
                <a:solidFill>
                  <a:schemeClr val="bg1"/>
                </a:solidFill>
                <a:latin typeface="Arial"/>
                <a:cs typeface="Arial"/>
              </a:rPr>
              <a:t> (0.94-1.14)</a:t>
            </a:r>
          </a:p>
          <a:p>
            <a:pPr marL="0" indent="0" algn="ctr">
              <a:buFontTx/>
              <a:buNone/>
            </a:pPr>
            <a:r>
              <a:rPr lang="en-US" sz="1200" b="1" i="0" kern="0" dirty="0">
                <a:solidFill>
                  <a:schemeClr val="bg1"/>
                </a:solidFill>
                <a:latin typeface="Arial"/>
                <a:cs typeface="Arial"/>
              </a:rPr>
              <a:t>p=0.43</a:t>
            </a:r>
          </a:p>
        </p:txBody>
      </p:sp>
      <p:sp>
        <p:nvSpPr>
          <p:cNvPr id="16" name="textruta 15">
            <a:extLst>
              <a:ext uri="{FF2B5EF4-FFF2-40B4-BE49-F238E27FC236}">
                <a16:creationId xmlns:a16="http://schemas.microsoft.com/office/drawing/2014/main" id="{6A6F0790-46DD-FA3A-2190-50C9A3DF8F16}"/>
              </a:ext>
            </a:extLst>
          </p:cNvPr>
          <p:cNvSpPr txBox="1"/>
          <p:nvPr/>
        </p:nvSpPr>
        <p:spPr>
          <a:xfrm>
            <a:off x="2276589" y="3237433"/>
            <a:ext cx="4574770" cy="461665"/>
          </a:xfrm>
          <a:prstGeom prst="rect">
            <a:avLst/>
          </a:prstGeom>
          <a:noFill/>
        </p:spPr>
        <p:txBody>
          <a:bodyPr wrap="square">
            <a:spAutoFit/>
          </a:bodyPr>
          <a:lstStyle/>
          <a:p>
            <a:pPr marL="0" indent="0" algn="ctr">
              <a:buFontTx/>
              <a:buNone/>
            </a:pPr>
            <a:r>
              <a:rPr lang="en-US" sz="1200" b="1" i="0" kern="0" dirty="0">
                <a:solidFill>
                  <a:schemeClr val="bg1"/>
                </a:solidFill>
                <a:latin typeface="Arial"/>
                <a:cs typeface="Arial"/>
              </a:rPr>
              <a:t>Adjusted HR 0.94 (0.85-1.05)</a:t>
            </a:r>
          </a:p>
          <a:p>
            <a:pPr marL="0" indent="0" algn="ctr">
              <a:buFontTx/>
              <a:buNone/>
            </a:pPr>
            <a:r>
              <a:rPr lang="en-US" sz="1200" b="1" i="0" kern="0" dirty="0">
                <a:solidFill>
                  <a:schemeClr val="bg1"/>
                </a:solidFill>
                <a:latin typeface="Arial"/>
                <a:cs typeface="Arial"/>
              </a:rPr>
              <a:t>p=0.</a:t>
            </a:r>
            <a:r>
              <a:rPr lang="en-US" sz="1200" i="0" kern="0" dirty="0">
                <a:solidFill>
                  <a:schemeClr val="bg1"/>
                </a:solidFill>
                <a:latin typeface="Arial"/>
                <a:cs typeface="Arial"/>
              </a:rPr>
              <a:t>30</a:t>
            </a:r>
            <a:endParaRPr lang="en-US" sz="1200" b="1" i="0" kern="0" dirty="0">
              <a:solidFill>
                <a:schemeClr val="bg1"/>
              </a:solidFill>
              <a:latin typeface="Arial"/>
              <a:cs typeface="Arial"/>
            </a:endParaRPr>
          </a:p>
        </p:txBody>
      </p:sp>
      <p:sp>
        <p:nvSpPr>
          <p:cNvPr id="17" name="textruta 16">
            <a:extLst>
              <a:ext uri="{FF2B5EF4-FFF2-40B4-BE49-F238E27FC236}">
                <a16:creationId xmlns:a16="http://schemas.microsoft.com/office/drawing/2014/main" id="{80F0B91A-718C-CB0C-C44D-4E0F38F8FDB9}"/>
              </a:ext>
            </a:extLst>
          </p:cNvPr>
          <p:cNvSpPr txBox="1"/>
          <p:nvPr/>
        </p:nvSpPr>
        <p:spPr>
          <a:xfrm>
            <a:off x="5340215" y="3201831"/>
            <a:ext cx="4574770" cy="461665"/>
          </a:xfrm>
          <a:prstGeom prst="rect">
            <a:avLst/>
          </a:prstGeom>
          <a:noFill/>
        </p:spPr>
        <p:txBody>
          <a:bodyPr wrap="square">
            <a:spAutoFit/>
          </a:bodyPr>
          <a:lstStyle/>
          <a:p>
            <a:pPr marL="0" indent="0" algn="ctr">
              <a:buFontTx/>
              <a:buNone/>
            </a:pPr>
            <a:r>
              <a:rPr lang="en-US" sz="1200" b="1" i="0" kern="0" dirty="0">
                <a:solidFill>
                  <a:schemeClr val="bg1"/>
                </a:solidFill>
                <a:latin typeface="Arial"/>
                <a:cs typeface="Arial"/>
              </a:rPr>
              <a:t>Adjusted HR </a:t>
            </a:r>
            <a:r>
              <a:rPr lang="en-US" sz="1200" i="0" kern="0" dirty="0">
                <a:solidFill>
                  <a:schemeClr val="bg1"/>
                </a:solidFill>
                <a:latin typeface="Arial"/>
                <a:cs typeface="Arial"/>
              </a:rPr>
              <a:t>1.00</a:t>
            </a:r>
            <a:r>
              <a:rPr lang="en-US" sz="1200" b="1" i="0" kern="0" dirty="0">
                <a:solidFill>
                  <a:schemeClr val="bg1"/>
                </a:solidFill>
                <a:latin typeface="Arial"/>
                <a:cs typeface="Arial"/>
              </a:rPr>
              <a:t> (0.92-1.08)</a:t>
            </a:r>
          </a:p>
          <a:p>
            <a:pPr marL="0" indent="0" algn="ctr">
              <a:buFontTx/>
              <a:buNone/>
            </a:pPr>
            <a:r>
              <a:rPr lang="en-US" sz="1200" b="1" i="0" kern="0" dirty="0">
                <a:solidFill>
                  <a:schemeClr val="bg1"/>
                </a:solidFill>
                <a:latin typeface="Arial"/>
                <a:cs typeface="Arial"/>
              </a:rPr>
              <a:t>p=0.98</a:t>
            </a:r>
          </a:p>
        </p:txBody>
      </p:sp>
      <p:sp>
        <p:nvSpPr>
          <p:cNvPr id="18" name="textruta 17">
            <a:extLst>
              <a:ext uri="{FF2B5EF4-FFF2-40B4-BE49-F238E27FC236}">
                <a16:creationId xmlns:a16="http://schemas.microsoft.com/office/drawing/2014/main" id="{2FACC05C-FB85-474C-5301-608F7DE6B4CE}"/>
              </a:ext>
            </a:extLst>
          </p:cNvPr>
          <p:cNvSpPr txBox="1"/>
          <p:nvPr/>
        </p:nvSpPr>
        <p:spPr>
          <a:xfrm>
            <a:off x="209850" y="1052816"/>
            <a:ext cx="2804160" cy="276999"/>
          </a:xfrm>
          <a:prstGeom prst="rect">
            <a:avLst/>
          </a:prstGeom>
          <a:solidFill>
            <a:schemeClr val="tx1"/>
          </a:solidFill>
        </p:spPr>
        <p:txBody>
          <a:bodyPr wrap="square">
            <a:spAutoFit/>
          </a:bodyPr>
          <a:lstStyle/>
          <a:p>
            <a:pPr marL="0" indent="0" algn="ctr">
              <a:buFontTx/>
              <a:buNone/>
            </a:pPr>
            <a:r>
              <a:rPr lang="en-US" sz="1200" b="1" i="0" kern="0" dirty="0">
                <a:solidFill>
                  <a:schemeClr val="bg1"/>
                </a:solidFill>
                <a:latin typeface="Arial"/>
                <a:cs typeface="Arial"/>
              </a:rPr>
              <a:t>All-cause death</a:t>
            </a:r>
          </a:p>
        </p:txBody>
      </p:sp>
      <p:sp>
        <p:nvSpPr>
          <p:cNvPr id="19" name="textruta 18">
            <a:extLst>
              <a:ext uri="{FF2B5EF4-FFF2-40B4-BE49-F238E27FC236}">
                <a16:creationId xmlns:a16="http://schemas.microsoft.com/office/drawing/2014/main" id="{8869199C-D90D-8F4C-4C87-BEF929A37A90}"/>
              </a:ext>
            </a:extLst>
          </p:cNvPr>
          <p:cNvSpPr txBox="1"/>
          <p:nvPr/>
        </p:nvSpPr>
        <p:spPr>
          <a:xfrm>
            <a:off x="3152445" y="1062089"/>
            <a:ext cx="2804160" cy="276999"/>
          </a:xfrm>
          <a:prstGeom prst="rect">
            <a:avLst/>
          </a:prstGeom>
          <a:solidFill>
            <a:schemeClr val="tx1"/>
          </a:solidFill>
        </p:spPr>
        <p:txBody>
          <a:bodyPr wrap="square">
            <a:spAutoFit/>
          </a:bodyPr>
          <a:lstStyle/>
          <a:p>
            <a:pPr marL="0" indent="0" algn="ctr">
              <a:buFontTx/>
              <a:buNone/>
            </a:pPr>
            <a:r>
              <a:rPr lang="en-US" sz="1200" b="1" i="0" kern="0" dirty="0">
                <a:solidFill>
                  <a:schemeClr val="bg1"/>
                </a:solidFill>
                <a:latin typeface="Arial"/>
                <a:cs typeface="Arial"/>
              </a:rPr>
              <a:t>Myocardial infarction</a:t>
            </a:r>
          </a:p>
        </p:txBody>
      </p:sp>
      <p:sp>
        <p:nvSpPr>
          <p:cNvPr id="20" name="textruta 19">
            <a:extLst>
              <a:ext uri="{FF2B5EF4-FFF2-40B4-BE49-F238E27FC236}">
                <a16:creationId xmlns:a16="http://schemas.microsoft.com/office/drawing/2014/main" id="{F599249D-10E8-A3CC-E997-487CC1F03569}"/>
              </a:ext>
            </a:extLst>
          </p:cNvPr>
          <p:cNvSpPr txBox="1"/>
          <p:nvPr/>
        </p:nvSpPr>
        <p:spPr>
          <a:xfrm>
            <a:off x="6138112" y="1052817"/>
            <a:ext cx="2804160" cy="276999"/>
          </a:xfrm>
          <a:prstGeom prst="rect">
            <a:avLst/>
          </a:prstGeom>
          <a:solidFill>
            <a:schemeClr val="tx1"/>
          </a:solidFill>
        </p:spPr>
        <p:txBody>
          <a:bodyPr wrap="square">
            <a:spAutoFit/>
          </a:bodyPr>
          <a:lstStyle/>
          <a:p>
            <a:pPr marL="0" indent="0" algn="ctr">
              <a:buFontTx/>
              <a:buNone/>
            </a:pPr>
            <a:r>
              <a:rPr lang="en-US" sz="1200" i="0" kern="0" dirty="0">
                <a:solidFill>
                  <a:schemeClr val="bg1"/>
                </a:solidFill>
                <a:latin typeface="Arial"/>
                <a:cs typeface="Arial"/>
              </a:rPr>
              <a:t>Unplanned revascularization</a:t>
            </a:r>
            <a:endParaRPr lang="en-US" sz="1200" b="1" i="0" kern="0" dirty="0">
              <a:solidFill>
                <a:schemeClr val="bg1"/>
              </a:solidFill>
              <a:latin typeface="Arial"/>
              <a:cs typeface="Arial"/>
            </a:endParaRPr>
          </a:p>
        </p:txBody>
      </p:sp>
      <p:pic>
        <p:nvPicPr>
          <p:cNvPr id="6" name="Bildobjekt 5" descr="En bild som visar text, linje, Teckensnitt, diagram&#10;&#10;Automatiskt genererad beskrivning">
            <a:extLst>
              <a:ext uri="{FF2B5EF4-FFF2-40B4-BE49-F238E27FC236}">
                <a16:creationId xmlns:a16="http://schemas.microsoft.com/office/drawing/2014/main" id="{E8C444BA-9466-6B6C-2D36-E6B2D8AFF8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452" t="6655" b="51759"/>
          <a:stretch/>
        </p:blipFill>
        <p:spPr>
          <a:xfrm>
            <a:off x="85281" y="1377895"/>
            <a:ext cx="3067164" cy="1841737"/>
          </a:xfrm>
          <a:prstGeom prst="rect">
            <a:avLst/>
          </a:prstGeom>
        </p:spPr>
      </p:pic>
      <p:pic>
        <p:nvPicPr>
          <p:cNvPr id="8" name="Bildobjekt 7" descr="En bild som visar text, linje, Teckensnitt, diagram&#10;&#10;Automatiskt genererad beskrivning">
            <a:extLst>
              <a:ext uri="{FF2B5EF4-FFF2-40B4-BE49-F238E27FC236}">
                <a16:creationId xmlns:a16="http://schemas.microsoft.com/office/drawing/2014/main" id="{454006EE-8CC0-E578-591C-D866AF92C8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1" t="54828" r="50537" b="3314"/>
          <a:stretch/>
        </p:blipFill>
        <p:spPr>
          <a:xfrm>
            <a:off x="3013280" y="1382433"/>
            <a:ext cx="3067165" cy="1828130"/>
          </a:xfrm>
          <a:prstGeom prst="rect">
            <a:avLst/>
          </a:prstGeom>
        </p:spPr>
      </p:pic>
      <p:pic>
        <p:nvPicPr>
          <p:cNvPr id="7" name="Bildobjekt 6" descr="En bild som visar text, linje, Teckensnitt, diagram&#10;&#10;Automatiskt genererad beskrivning">
            <a:extLst>
              <a:ext uri="{FF2B5EF4-FFF2-40B4-BE49-F238E27FC236}">
                <a16:creationId xmlns:a16="http://schemas.microsoft.com/office/drawing/2014/main" id="{5EEDA19E-CA9B-60E2-27BA-BCB3922C59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392" t="54503" b="2148"/>
          <a:stretch/>
        </p:blipFill>
        <p:spPr>
          <a:xfrm>
            <a:off x="6100912" y="1382433"/>
            <a:ext cx="3020424" cy="1888156"/>
          </a:xfrm>
          <a:prstGeom prst="rect">
            <a:avLst/>
          </a:prstGeom>
        </p:spPr>
      </p:pic>
    </p:spTree>
    <p:extLst>
      <p:ext uri="{BB962C8B-B14F-4D97-AF65-F5344CB8AC3E}">
        <p14:creationId xmlns:p14="http://schemas.microsoft.com/office/powerpoint/2010/main" val="712981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text, handskrift, Teckensnitt, svart och vit&#10;&#10;Automatiskt genererad beskrivning">
            <a:extLst>
              <a:ext uri="{FF2B5EF4-FFF2-40B4-BE49-F238E27FC236}">
                <a16:creationId xmlns:a16="http://schemas.microsoft.com/office/drawing/2014/main" id="{2E7FE635-6734-7C64-4146-38FDDCA795D6}"/>
              </a:ext>
            </a:extLst>
          </p:cNvPr>
          <p:cNvPicPr>
            <a:picLocks noChangeAspect="1"/>
          </p:cNvPicPr>
          <p:nvPr/>
        </p:nvPicPr>
        <p:blipFill rotWithShape="1">
          <a:blip r:embed="rId2">
            <a:extLst>
              <a:ext uri="{28A0092B-C50C-407E-A947-70E740481C1C}">
                <a14:useLocalDpi xmlns:a14="http://schemas.microsoft.com/office/drawing/2010/main" val="0"/>
              </a:ext>
            </a:extLst>
          </a:blip>
          <a:srcRect l="-1" t="5895" r="1433" b="73349"/>
          <a:stretch/>
        </p:blipFill>
        <p:spPr>
          <a:xfrm>
            <a:off x="695290" y="1290697"/>
            <a:ext cx="7753419" cy="2231642"/>
          </a:xfrm>
          <a:prstGeom prst="rect">
            <a:avLst/>
          </a:prstGeom>
        </p:spPr>
      </p:pic>
      <p:sp>
        <p:nvSpPr>
          <p:cNvPr id="9" name="Title 3">
            <a:extLst>
              <a:ext uri="{FF2B5EF4-FFF2-40B4-BE49-F238E27FC236}">
                <a16:creationId xmlns:a16="http://schemas.microsoft.com/office/drawing/2014/main" id="{10E40D1A-F733-EDF7-A74D-6127D048AE60}"/>
              </a:ext>
            </a:extLst>
          </p:cNvPr>
          <p:cNvSpPr>
            <a:spLocks noGrp="1"/>
          </p:cNvSpPr>
          <p:nvPr>
            <p:ph type="title"/>
          </p:nvPr>
        </p:nvSpPr>
        <p:spPr>
          <a:xfrm>
            <a:off x="628650" y="273845"/>
            <a:ext cx="7886700" cy="576262"/>
          </a:xfrm>
        </p:spPr>
        <p:txBody>
          <a:bodyPr/>
          <a:lstStyle/>
          <a:p>
            <a:r>
              <a:rPr lang="en-US" dirty="0">
                <a:solidFill>
                  <a:schemeClr val="bg1"/>
                </a:solidFill>
              </a:rPr>
              <a:t>Deferred vs. treated patients</a:t>
            </a:r>
          </a:p>
        </p:txBody>
      </p:sp>
      <p:sp>
        <p:nvSpPr>
          <p:cNvPr id="4" name="textruta 3">
            <a:extLst>
              <a:ext uri="{FF2B5EF4-FFF2-40B4-BE49-F238E27FC236}">
                <a16:creationId xmlns:a16="http://schemas.microsoft.com/office/drawing/2014/main" id="{79E256D5-4995-62F5-14EA-8058A2CFFDED}"/>
              </a:ext>
            </a:extLst>
          </p:cNvPr>
          <p:cNvSpPr txBox="1"/>
          <p:nvPr/>
        </p:nvSpPr>
        <p:spPr>
          <a:xfrm>
            <a:off x="1411510" y="945608"/>
            <a:ext cx="2804160" cy="276999"/>
          </a:xfrm>
          <a:prstGeom prst="rect">
            <a:avLst/>
          </a:prstGeom>
          <a:solidFill>
            <a:schemeClr val="tx1"/>
          </a:solidFill>
        </p:spPr>
        <p:txBody>
          <a:bodyPr wrap="square">
            <a:spAutoFit/>
          </a:bodyPr>
          <a:lstStyle/>
          <a:p>
            <a:pPr marL="0" indent="0" algn="ctr">
              <a:buFontTx/>
              <a:buNone/>
            </a:pPr>
            <a:r>
              <a:rPr lang="en-US" sz="1200" i="0" kern="0" dirty="0">
                <a:solidFill>
                  <a:schemeClr val="bg1"/>
                </a:solidFill>
                <a:latin typeface="Arial"/>
                <a:cs typeface="Arial"/>
              </a:rPr>
              <a:t>MACE (Deferred)</a:t>
            </a:r>
            <a:endParaRPr lang="en-US" sz="1200" b="1" i="0" kern="0" dirty="0">
              <a:solidFill>
                <a:schemeClr val="bg1"/>
              </a:solidFill>
              <a:latin typeface="Arial"/>
              <a:cs typeface="Arial"/>
            </a:endParaRPr>
          </a:p>
        </p:txBody>
      </p:sp>
      <p:sp>
        <p:nvSpPr>
          <p:cNvPr id="7" name="textruta 6">
            <a:extLst>
              <a:ext uri="{FF2B5EF4-FFF2-40B4-BE49-F238E27FC236}">
                <a16:creationId xmlns:a16="http://schemas.microsoft.com/office/drawing/2014/main" id="{F607F5BA-CD13-CC4E-887F-6FE788446DAF}"/>
              </a:ext>
            </a:extLst>
          </p:cNvPr>
          <p:cNvSpPr txBox="1"/>
          <p:nvPr/>
        </p:nvSpPr>
        <p:spPr>
          <a:xfrm>
            <a:off x="5494645" y="948178"/>
            <a:ext cx="2804160" cy="276999"/>
          </a:xfrm>
          <a:prstGeom prst="rect">
            <a:avLst/>
          </a:prstGeom>
          <a:solidFill>
            <a:schemeClr val="tx1"/>
          </a:solidFill>
        </p:spPr>
        <p:txBody>
          <a:bodyPr wrap="square">
            <a:spAutoFit/>
          </a:bodyPr>
          <a:lstStyle/>
          <a:p>
            <a:pPr marL="0" indent="0" algn="ctr">
              <a:buFontTx/>
              <a:buNone/>
            </a:pPr>
            <a:r>
              <a:rPr lang="en-US" sz="1200" i="0" kern="0" dirty="0">
                <a:solidFill>
                  <a:schemeClr val="bg1"/>
                </a:solidFill>
                <a:latin typeface="Arial"/>
                <a:cs typeface="Arial"/>
              </a:rPr>
              <a:t>MACE (Treated)</a:t>
            </a:r>
            <a:endParaRPr lang="en-US" sz="1200" b="1" i="0" kern="0" dirty="0">
              <a:solidFill>
                <a:schemeClr val="bg1"/>
              </a:solidFill>
              <a:latin typeface="Arial"/>
              <a:cs typeface="Arial"/>
            </a:endParaRPr>
          </a:p>
        </p:txBody>
      </p:sp>
      <p:sp>
        <p:nvSpPr>
          <p:cNvPr id="10" name="textruta 9">
            <a:extLst>
              <a:ext uri="{FF2B5EF4-FFF2-40B4-BE49-F238E27FC236}">
                <a16:creationId xmlns:a16="http://schemas.microsoft.com/office/drawing/2014/main" id="{5A697BB5-7AA3-4854-D788-96FFE30EF318}"/>
              </a:ext>
            </a:extLst>
          </p:cNvPr>
          <p:cNvSpPr txBox="1"/>
          <p:nvPr/>
        </p:nvSpPr>
        <p:spPr>
          <a:xfrm>
            <a:off x="628649" y="3438035"/>
            <a:ext cx="4574770" cy="461665"/>
          </a:xfrm>
          <a:prstGeom prst="rect">
            <a:avLst/>
          </a:prstGeom>
          <a:noFill/>
        </p:spPr>
        <p:txBody>
          <a:bodyPr wrap="square">
            <a:spAutoFit/>
          </a:bodyPr>
          <a:lstStyle/>
          <a:p>
            <a:pPr marL="0" indent="0" algn="ctr">
              <a:buFontTx/>
              <a:buNone/>
            </a:pPr>
            <a:r>
              <a:rPr lang="en-US" sz="1200" b="1" i="0" kern="0" dirty="0">
                <a:solidFill>
                  <a:schemeClr val="bg1"/>
                </a:solidFill>
                <a:latin typeface="Arial"/>
                <a:cs typeface="Arial"/>
              </a:rPr>
              <a:t>Adjusted HR 0.97 (0.90-1.04)</a:t>
            </a:r>
          </a:p>
          <a:p>
            <a:pPr marL="0" indent="0" algn="ctr">
              <a:buFontTx/>
              <a:buNone/>
            </a:pPr>
            <a:r>
              <a:rPr lang="en-US" sz="1200" b="1" i="0" kern="0" dirty="0">
                <a:solidFill>
                  <a:schemeClr val="bg1"/>
                </a:solidFill>
                <a:latin typeface="Arial"/>
                <a:cs typeface="Arial"/>
              </a:rPr>
              <a:t>p=0.44</a:t>
            </a:r>
          </a:p>
        </p:txBody>
      </p:sp>
      <p:sp>
        <p:nvSpPr>
          <p:cNvPr id="12" name="textruta 11">
            <a:extLst>
              <a:ext uri="{FF2B5EF4-FFF2-40B4-BE49-F238E27FC236}">
                <a16:creationId xmlns:a16="http://schemas.microsoft.com/office/drawing/2014/main" id="{9C7DFF25-E739-AC80-DBBD-AC13367F824A}"/>
              </a:ext>
            </a:extLst>
          </p:cNvPr>
          <p:cNvSpPr txBox="1"/>
          <p:nvPr/>
        </p:nvSpPr>
        <p:spPr>
          <a:xfrm>
            <a:off x="4438121" y="3438035"/>
            <a:ext cx="4574770" cy="461665"/>
          </a:xfrm>
          <a:prstGeom prst="rect">
            <a:avLst/>
          </a:prstGeom>
          <a:noFill/>
        </p:spPr>
        <p:txBody>
          <a:bodyPr wrap="square">
            <a:spAutoFit/>
          </a:bodyPr>
          <a:lstStyle/>
          <a:p>
            <a:pPr marL="0" indent="0" algn="ctr">
              <a:buFontTx/>
              <a:buNone/>
            </a:pPr>
            <a:r>
              <a:rPr lang="en-US" sz="1200" b="1" i="0" kern="0" dirty="0">
                <a:solidFill>
                  <a:schemeClr val="bg1"/>
                </a:solidFill>
                <a:latin typeface="Arial"/>
                <a:cs typeface="Arial"/>
              </a:rPr>
              <a:t>Adjusted HR </a:t>
            </a:r>
            <a:r>
              <a:rPr lang="en-US" sz="1200" i="0" kern="0" dirty="0">
                <a:solidFill>
                  <a:schemeClr val="bg1"/>
                </a:solidFill>
                <a:latin typeface="Arial"/>
                <a:cs typeface="Arial"/>
              </a:rPr>
              <a:t>1.03</a:t>
            </a:r>
            <a:r>
              <a:rPr lang="en-US" sz="1200" b="1" i="0" kern="0" dirty="0">
                <a:solidFill>
                  <a:schemeClr val="bg1"/>
                </a:solidFill>
                <a:latin typeface="Arial"/>
                <a:cs typeface="Arial"/>
              </a:rPr>
              <a:t> (0.92-1.15)</a:t>
            </a:r>
          </a:p>
          <a:p>
            <a:pPr marL="0" indent="0" algn="ctr">
              <a:buFontTx/>
              <a:buNone/>
            </a:pPr>
            <a:r>
              <a:rPr lang="en-US" sz="1200" b="1" i="0" kern="0" dirty="0">
                <a:solidFill>
                  <a:schemeClr val="bg1"/>
                </a:solidFill>
                <a:latin typeface="Arial"/>
                <a:cs typeface="Arial"/>
              </a:rPr>
              <a:t>p=0.</a:t>
            </a:r>
            <a:r>
              <a:rPr lang="en-US" sz="1200" i="0" kern="0" dirty="0">
                <a:solidFill>
                  <a:schemeClr val="bg1"/>
                </a:solidFill>
                <a:latin typeface="Arial"/>
                <a:cs typeface="Arial"/>
              </a:rPr>
              <a:t>60</a:t>
            </a:r>
            <a:endParaRPr lang="en-US" sz="1200" b="1" i="0" kern="0" dirty="0">
              <a:solidFill>
                <a:schemeClr val="bg1"/>
              </a:solidFill>
              <a:latin typeface="Arial"/>
              <a:cs typeface="Arial"/>
            </a:endParaRPr>
          </a:p>
        </p:txBody>
      </p:sp>
      <p:sp>
        <p:nvSpPr>
          <p:cNvPr id="16" name="Content Placeholder 4">
            <a:extLst>
              <a:ext uri="{FF2B5EF4-FFF2-40B4-BE49-F238E27FC236}">
                <a16:creationId xmlns:a16="http://schemas.microsoft.com/office/drawing/2014/main" id="{F9682E2B-ECEB-D2D8-AFA7-3D101C31DA75}"/>
              </a:ext>
            </a:extLst>
          </p:cNvPr>
          <p:cNvSpPr txBox="1">
            <a:spLocks/>
          </p:cNvSpPr>
          <p:nvPr/>
        </p:nvSpPr>
        <p:spPr bwMode="auto">
          <a:xfrm>
            <a:off x="520826" y="3933413"/>
            <a:ext cx="8566005" cy="1114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213" indent="-214313" algn="l" rtl="0" eaLnBrk="0" fontAlgn="base" hangingPunct="0">
              <a:spcBef>
                <a:spcPct val="30000"/>
              </a:spcBef>
              <a:spcAft>
                <a:spcPct val="0"/>
              </a:spcAft>
              <a:buClr>
                <a:schemeClr val="accent2"/>
              </a:buClr>
              <a:buSzPct val="70000"/>
              <a:buFont typeface="Wingdings 2"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0" indent="0" algn="ctr">
              <a:buFontTx/>
              <a:buNone/>
            </a:pPr>
            <a:r>
              <a:rPr lang="en-US" sz="1800" b="1" i="0" kern="0" dirty="0">
                <a:latin typeface="Arial"/>
                <a:cs typeface="Arial"/>
              </a:rPr>
              <a:t>No difference in MACE between </a:t>
            </a:r>
            <a:r>
              <a:rPr lang="en-US" sz="1800" b="1" i="0" kern="0" dirty="0" err="1">
                <a:latin typeface="Arial"/>
                <a:cs typeface="Arial"/>
              </a:rPr>
              <a:t>iFR</a:t>
            </a:r>
            <a:r>
              <a:rPr lang="en-US" sz="1800" b="1" i="0" kern="0" dirty="0">
                <a:latin typeface="Arial"/>
                <a:cs typeface="Arial"/>
              </a:rPr>
              <a:t> and FFR</a:t>
            </a:r>
          </a:p>
          <a:p>
            <a:pPr marL="0" indent="0" algn="ctr">
              <a:buFontTx/>
              <a:buNone/>
            </a:pPr>
            <a:r>
              <a:rPr lang="en-US" sz="1800" b="1" i="0" kern="0" dirty="0">
                <a:latin typeface="Arial"/>
                <a:cs typeface="Arial"/>
              </a:rPr>
              <a:t>No interaction between treatment decision and outcome  </a:t>
            </a:r>
          </a:p>
          <a:p>
            <a:pPr algn="ctr"/>
            <a:endParaRPr lang="en-US" sz="2000" b="1" i="0" kern="0" dirty="0"/>
          </a:p>
        </p:txBody>
      </p:sp>
    </p:spTree>
    <p:extLst>
      <p:ext uri="{BB962C8B-B14F-4D97-AF65-F5344CB8AC3E}">
        <p14:creationId xmlns:p14="http://schemas.microsoft.com/office/powerpoint/2010/main" val="1905502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10E40D1A-F733-EDF7-A74D-6127D048AE60}"/>
              </a:ext>
            </a:extLst>
          </p:cNvPr>
          <p:cNvSpPr>
            <a:spLocks noGrp="1"/>
          </p:cNvSpPr>
          <p:nvPr>
            <p:ph type="title"/>
          </p:nvPr>
        </p:nvSpPr>
        <p:spPr>
          <a:xfrm>
            <a:off x="628650" y="273845"/>
            <a:ext cx="7886700" cy="576262"/>
          </a:xfrm>
        </p:spPr>
        <p:txBody>
          <a:bodyPr/>
          <a:lstStyle/>
          <a:p>
            <a:r>
              <a:rPr lang="en-US" dirty="0">
                <a:solidFill>
                  <a:schemeClr val="bg1"/>
                </a:solidFill>
              </a:rPr>
              <a:t>Deferred vs. treated patients</a:t>
            </a:r>
          </a:p>
        </p:txBody>
      </p:sp>
      <p:sp>
        <p:nvSpPr>
          <p:cNvPr id="4" name="textruta 3">
            <a:extLst>
              <a:ext uri="{FF2B5EF4-FFF2-40B4-BE49-F238E27FC236}">
                <a16:creationId xmlns:a16="http://schemas.microsoft.com/office/drawing/2014/main" id="{79E256D5-4995-62F5-14EA-8058A2CFFDED}"/>
              </a:ext>
            </a:extLst>
          </p:cNvPr>
          <p:cNvSpPr txBox="1"/>
          <p:nvPr/>
        </p:nvSpPr>
        <p:spPr>
          <a:xfrm>
            <a:off x="1660260" y="925023"/>
            <a:ext cx="2804160" cy="276999"/>
          </a:xfrm>
          <a:prstGeom prst="rect">
            <a:avLst/>
          </a:prstGeom>
          <a:solidFill>
            <a:schemeClr val="tx1"/>
          </a:solidFill>
        </p:spPr>
        <p:txBody>
          <a:bodyPr wrap="square">
            <a:spAutoFit/>
          </a:bodyPr>
          <a:lstStyle/>
          <a:p>
            <a:pPr marL="0" indent="0" algn="ctr">
              <a:buFontTx/>
              <a:buNone/>
            </a:pPr>
            <a:r>
              <a:rPr lang="en-US" sz="1200" i="0" kern="0" dirty="0">
                <a:solidFill>
                  <a:schemeClr val="bg1"/>
                </a:solidFill>
                <a:latin typeface="Arial"/>
                <a:cs typeface="Arial"/>
              </a:rPr>
              <a:t>All-cause death (Deferred)</a:t>
            </a:r>
            <a:endParaRPr lang="en-US" sz="1200" b="1" i="0" kern="0" dirty="0">
              <a:solidFill>
                <a:schemeClr val="bg1"/>
              </a:solidFill>
              <a:latin typeface="Arial"/>
              <a:cs typeface="Arial"/>
            </a:endParaRPr>
          </a:p>
        </p:txBody>
      </p:sp>
      <p:sp>
        <p:nvSpPr>
          <p:cNvPr id="7" name="textruta 6">
            <a:extLst>
              <a:ext uri="{FF2B5EF4-FFF2-40B4-BE49-F238E27FC236}">
                <a16:creationId xmlns:a16="http://schemas.microsoft.com/office/drawing/2014/main" id="{F607F5BA-CD13-CC4E-887F-6FE788446DAF}"/>
              </a:ext>
            </a:extLst>
          </p:cNvPr>
          <p:cNvSpPr txBox="1"/>
          <p:nvPr/>
        </p:nvSpPr>
        <p:spPr>
          <a:xfrm>
            <a:off x="5108752" y="941081"/>
            <a:ext cx="2804160" cy="276999"/>
          </a:xfrm>
          <a:prstGeom prst="rect">
            <a:avLst/>
          </a:prstGeom>
          <a:solidFill>
            <a:schemeClr val="tx1"/>
          </a:solidFill>
        </p:spPr>
        <p:txBody>
          <a:bodyPr wrap="square">
            <a:spAutoFit/>
          </a:bodyPr>
          <a:lstStyle/>
          <a:p>
            <a:pPr marL="0" indent="0" algn="ctr">
              <a:buFontTx/>
              <a:buNone/>
            </a:pPr>
            <a:r>
              <a:rPr lang="en-US" sz="1200" i="0" kern="0" dirty="0">
                <a:solidFill>
                  <a:schemeClr val="bg1"/>
                </a:solidFill>
                <a:latin typeface="Arial"/>
                <a:cs typeface="Arial"/>
              </a:rPr>
              <a:t>All-cause death (Treated)</a:t>
            </a:r>
            <a:endParaRPr lang="en-US" sz="1200" b="1" i="0" kern="0" dirty="0">
              <a:solidFill>
                <a:schemeClr val="bg1"/>
              </a:solidFill>
              <a:latin typeface="Arial"/>
              <a:cs typeface="Arial"/>
            </a:endParaRPr>
          </a:p>
        </p:txBody>
      </p:sp>
      <p:sp>
        <p:nvSpPr>
          <p:cNvPr id="10" name="textruta 9">
            <a:extLst>
              <a:ext uri="{FF2B5EF4-FFF2-40B4-BE49-F238E27FC236}">
                <a16:creationId xmlns:a16="http://schemas.microsoft.com/office/drawing/2014/main" id="{5A697BB5-7AA3-4854-D788-96FFE30EF318}"/>
              </a:ext>
            </a:extLst>
          </p:cNvPr>
          <p:cNvSpPr txBox="1"/>
          <p:nvPr/>
        </p:nvSpPr>
        <p:spPr>
          <a:xfrm>
            <a:off x="774955" y="3306392"/>
            <a:ext cx="4574770" cy="461665"/>
          </a:xfrm>
          <a:prstGeom prst="rect">
            <a:avLst/>
          </a:prstGeom>
          <a:noFill/>
        </p:spPr>
        <p:txBody>
          <a:bodyPr wrap="square">
            <a:spAutoFit/>
          </a:bodyPr>
          <a:lstStyle/>
          <a:p>
            <a:pPr marL="0" indent="0" algn="ctr">
              <a:buFontTx/>
              <a:buNone/>
            </a:pPr>
            <a:r>
              <a:rPr lang="en-US" sz="1200" b="1" i="0" kern="0" dirty="0">
                <a:solidFill>
                  <a:schemeClr val="bg1"/>
                </a:solidFill>
                <a:latin typeface="Arial"/>
                <a:cs typeface="Arial"/>
              </a:rPr>
              <a:t>Adjusted HR 1.06 (0.95-1.20)</a:t>
            </a:r>
          </a:p>
          <a:p>
            <a:pPr marL="0" indent="0" algn="ctr">
              <a:buFontTx/>
              <a:buNone/>
            </a:pPr>
            <a:r>
              <a:rPr lang="en-US" sz="1200" b="1" i="0" kern="0" dirty="0">
                <a:solidFill>
                  <a:schemeClr val="bg1"/>
                </a:solidFill>
                <a:latin typeface="Arial"/>
                <a:cs typeface="Arial"/>
              </a:rPr>
              <a:t>p=0.</a:t>
            </a:r>
            <a:r>
              <a:rPr lang="en-US" sz="1200" i="0" kern="0" dirty="0">
                <a:solidFill>
                  <a:schemeClr val="bg1"/>
                </a:solidFill>
                <a:latin typeface="Arial"/>
                <a:cs typeface="Arial"/>
              </a:rPr>
              <a:t>30</a:t>
            </a:r>
            <a:endParaRPr lang="en-US" sz="1200" b="1" i="0" kern="0" dirty="0">
              <a:solidFill>
                <a:schemeClr val="bg1"/>
              </a:solidFill>
              <a:latin typeface="Arial"/>
              <a:cs typeface="Arial"/>
            </a:endParaRPr>
          </a:p>
        </p:txBody>
      </p:sp>
      <p:sp>
        <p:nvSpPr>
          <p:cNvPr id="12" name="textruta 11">
            <a:extLst>
              <a:ext uri="{FF2B5EF4-FFF2-40B4-BE49-F238E27FC236}">
                <a16:creationId xmlns:a16="http://schemas.microsoft.com/office/drawing/2014/main" id="{9C7DFF25-E739-AC80-DBBD-AC13367F824A}"/>
              </a:ext>
            </a:extLst>
          </p:cNvPr>
          <p:cNvSpPr txBox="1"/>
          <p:nvPr/>
        </p:nvSpPr>
        <p:spPr>
          <a:xfrm>
            <a:off x="4223447" y="3306391"/>
            <a:ext cx="4574770" cy="461665"/>
          </a:xfrm>
          <a:prstGeom prst="rect">
            <a:avLst/>
          </a:prstGeom>
          <a:noFill/>
        </p:spPr>
        <p:txBody>
          <a:bodyPr wrap="square">
            <a:spAutoFit/>
          </a:bodyPr>
          <a:lstStyle/>
          <a:p>
            <a:pPr marL="0" indent="0" algn="ctr">
              <a:buFontTx/>
              <a:buNone/>
            </a:pPr>
            <a:r>
              <a:rPr lang="en-US" sz="1200" b="1" i="0" kern="0" dirty="0">
                <a:solidFill>
                  <a:schemeClr val="bg1"/>
                </a:solidFill>
                <a:latin typeface="Arial"/>
                <a:cs typeface="Arial"/>
              </a:rPr>
              <a:t>Adjusted HR </a:t>
            </a:r>
            <a:r>
              <a:rPr lang="en-US" sz="1200" i="0" kern="0" dirty="0">
                <a:solidFill>
                  <a:schemeClr val="bg1"/>
                </a:solidFill>
                <a:latin typeface="Arial"/>
                <a:cs typeface="Arial"/>
              </a:rPr>
              <a:t>1.00</a:t>
            </a:r>
            <a:r>
              <a:rPr lang="en-US" sz="1200" b="1" i="0" kern="0" dirty="0">
                <a:solidFill>
                  <a:schemeClr val="bg1"/>
                </a:solidFill>
                <a:latin typeface="Arial"/>
                <a:cs typeface="Arial"/>
              </a:rPr>
              <a:t> (0.85-1.18)</a:t>
            </a:r>
          </a:p>
          <a:p>
            <a:pPr marL="0" indent="0" algn="ctr">
              <a:buFontTx/>
              <a:buNone/>
            </a:pPr>
            <a:r>
              <a:rPr lang="en-US" sz="1200" b="1" i="0" kern="0" dirty="0">
                <a:solidFill>
                  <a:schemeClr val="bg1"/>
                </a:solidFill>
                <a:latin typeface="Arial"/>
                <a:cs typeface="Arial"/>
              </a:rPr>
              <a:t>p=0.</a:t>
            </a:r>
            <a:r>
              <a:rPr lang="en-US" sz="1200" i="0" kern="0" dirty="0">
                <a:solidFill>
                  <a:schemeClr val="bg1"/>
                </a:solidFill>
                <a:latin typeface="Arial"/>
                <a:cs typeface="Arial"/>
              </a:rPr>
              <a:t>98</a:t>
            </a:r>
            <a:endParaRPr lang="en-US" sz="1200" b="1" i="0" kern="0" dirty="0">
              <a:solidFill>
                <a:schemeClr val="bg1"/>
              </a:solidFill>
              <a:latin typeface="Arial"/>
              <a:cs typeface="Arial"/>
            </a:endParaRPr>
          </a:p>
        </p:txBody>
      </p:sp>
      <p:sp>
        <p:nvSpPr>
          <p:cNvPr id="13" name="Content Placeholder 4">
            <a:extLst>
              <a:ext uri="{FF2B5EF4-FFF2-40B4-BE49-F238E27FC236}">
                <a16:creationId xmlns:a16="http://schemas.microsoft.com/office/drawing/2014/main" id="{3D1973E3-FE57-4233-CCEE-F82ECF79EAF9}"/>
              </a:ext>
            </a:extLst>
          </p:cNvPr>
          <p:cNvSpPr txBox="1">
            <a:spLocks/>
          </p:cNvSpPr>
          <p:nvPr/>
        </p:nvSpPr>
        <p:spPr bwMode="auto">
          <a:xfrm>
            <a:off x="520826" y="3957163"/>
            <a:ext cx="8566005" cy="1114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213" indent="-214313" algn="l" rtl="0" eaLnBrk="0" fontAlgn="base" hangingPunct="0">
              <a:spcBef>
                <a:spcPct val="30000"/>
              </a:spcBef>
              <a:spcAft>
                <a:spcPct val="0"/>
              </a:spcAft>
              <a:buClr>
                <a:schemeClr val="accent2"/>
              </a:buClr>
              <a:buSzPct val="70000"/>
              <a:buFont typeface="Wingdings 2"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0" indent="0" algn="ctr">
              <a:buFontTx/>
              <a:buNone/>
            </a:pPr>
            <a:r>
              <a:rPr lang="en-US" sz="1800" b="1" i="0" kern="0" dirty="0">
                <a:latin typeface="Arial"/>
                <a:cs typeface="Arial"/>
              </a:rPr>
              <a:t>No difference in All-cause death between </a:t>
            </a:r>
            <a:r>
              <a:rPr lang="en-US" sz="1800" b="1" i="0" kern="0" dirty="0" err="1">
                <a:latin typeface="Arial"/>
                <a:cs typeface="Arial"/>
              </a:rPr>
              <a:t>iFR</a:t>
            </a:r>
            <a:r>
              <a:rPr lang="en-US" sz="1800" b="1" i="0" kern="0" dirty="0">
                <a:latin typeface="Arial"/>
                <a:cs typeface="Arial"/>
              </a:rPr>
              <a:t> and FFR </a:t>
            </a:r>
          </a:p>
          <a:p>
            <a:pPr algn="ctr"/>
            <a:endParaRPr lang="en-US" sz="2000" b="1" i="0" kern="0" dirty="0"/>
          </a:p>
        </p:txBody>
      </p:sp>
      <p:pic>
        <p:nvPicPr>
          <p:cNvPr id="5" name="Bildobjekt 4" descr="En bild som visar text, handskrift, Teckensnitt, svart och vit&#10;&#10;Automatiskt genererad beskrivning">
            <a:extLst>
              <a:ext uri="{FF2B5EF4-FFF2-40B4-BE49-F238E27FC236}">
                <a16:creationId xmlns:a16="http://schemas.microsoft.com/office/drawing/2014/main" id="{EBE73A7C-52A5-2EDE-5F12-5DB07C11619E}"/>
              </a:ext>
            </a:extLst>
          </p:cNvPr>
          <p:cNvPicPr>
            <a:picLocks noChangeAspect="1"/>
          </p:cNvPicPr>
          <p:nvPr/>
        </p:nvPicPr>
        <p:blipFill rotWithShape="1">
          <a:blip r:embed="rId2">
            <a:extLst>
              <a:ext uri="{28A0092B-C50C-407E-A947-70E740481C1C}">
                <a14:useLocalDpi xmlns:a14="http://schemas.microsoft.com/office/drawing/2010/main" val="0"/>
              </a:ext>
            </a:extLst>
          </a:blip>
          <a:srcRect t="29433" b="48913"/>
          <a:stretch/>
        </p:blipFill>
        <p:spPr>
          <a:xfrm>
            <a:off x="982668" y="1218081"/>
            <a:ext cx="7187231" cy="2127135"/>
          </a:xfrm>
          <a:prstGeom prst="rect">
            <a:avLst/>
          </a:prstGeom>
        </p:spPr>
      </p:pic>
    </p:spTree>
    <p:extLst>
      <p:ext uri="{BB962C8B-B14F-4D97-AF65-F5344CB8AC3E}">
        <p14:creationId xmlns:p14="http://schemas.microsoft.com/office/powerpoint/2010/main" val="3232425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10E40D1A-F733-EDF7-A74D-6127D048AE60}"/>
              </a:ext>
            </a:extLst>
          </p:cNvPr>
          <p:cNvSpPr>
            <a:spLocks noGrp="1"/>
          </p:cNvSpPr>
          <p:nvPr>
            <p:ph type="title"/>
          </p:nvPr>
        </p:nvSpPr>
        <p:spPr>
          <a:xfrm>
            <a:off x="628650" y="273845"/>
            <a:ext cx="7886700" cy="576262"/>
          </a:xfrm>
        </p:spPr>
        <p:txBody>
          <a:bodyPr/>
          <a:lstStyle/>
          <a:p>
            <a:r>
              <a:rPr lang="en-US" dirty="0">
                <a:solidFill>
                  <a:schemeClr val="bg1"/>
                </a:solidFill>
              </a:rPr>
              <a:t>Deferred vs. treated patients</a:t>
            </a:r>
          </a:p>
        </p:txBody>
      </p:sp>
      <p:sp>
        <p:nvSpPr>
          <p:cNvPr id="4" name="textruta 3">
            <a:extLst>
              <a:ext uri="{FF2B5EF4-FFF2-40B4-BE49-F238E27FC236}">
                <a16:creationId xmlns:a16="http://schemas.microsoft.com/office/drawing/2014/main" id="{79E256D5-4995-62F5-14EA-8058A2CFFDED}"/>
              </a:ext>
            </a:extLst>
          </p:cNvPr>
          <p:cNvSpPr txBox="1"/>
          <p:nvPr/>
        </p:nvSpPr>
        <p:spPr>
          <a:xfrm>
            <a:off x="1541986" y="900365"/>
            <a:ext cx="2804160" cy="276999"/>
          </a:xfrm>
          <a:prstGeom prst="rect">
            <a:avLst/>
          </a:prstGeom>
          <a:solidFill>
            <a:schemeClr val="tx1"/>
          </a:solidFill>
        </p:spPr>
        <p:txBody>
          <a:bodyPr wrap="square">
            <a:spAutoFit/>
          </a:bodyPr>
          <a:lstStyle/>
          <a:p>
            <a:pPr marL="0" indent="0" algn="ctr">
              <a:buFontTx/>
              <a:buNone/>
            </a:pPr>
            <a:r>
              <a:rPr lang="en-US" sz="1200" i="0" kern="0" dirty="0">
                <a:solidFill>
                  <a:schemeClr val="bg1"/>
                </a:solidFill>
                <a:latin typeface="Arial"/>
                <a:cs typeface="Arial"/>
              </a:rPr>
              <a:t>Myocardial infarction (Deferred)</a:t>
            </a:r>
            <a:endParaRPr lang="en-US" sz="1200" b="1" i="0" kern="0" dirty="0">
              <a:solidFill>
                <a:schemeClr val="bg1"/>
              </a:solidFill>
              <a:latin typeface="Arial"/>
              <a:cs typeface="Arial"/>
            </a:endParaRPr>
          </a:p>
        </p:txBody>
      </p:sp>
      <p:sp>
        <p:nvSpPr>
          <p:cNvPr id="7" name="textruta 6">
            <a:extLst>
              <a:ext uri="{FF2B5EF4-FFF2-40B4-BE49-F238E27FC236}">
                <a16:creationId xmlns:a16="http://schemas.microsoft.com/office/drawing/2014/main" id="{F607F5BA-CD13-CC4E-887F-6FE788446DAF}"/>
              </a:ext>
            </a:extLst>
          </p:cNvPr>
          <p:cNvSpPr txBox="1"/>
          <p:nvPr/>
        </p:nvSpPr>
        <p:spPr>
          <a:xfrm>
            <a:off x="5214715" y="890451"/>
            <a:ext cx="2804160" cy="276999"/>
          </a:xfrm>
          <a:prstGeom prst="rect">
            <a:avLst/>
          </a:prstGeom>
          <a:solidFill>
            <a:schemeClr val="tx1"/>
          </a:solidFill>
        </p:spPr>
        <p:txBody>
          <a:bodyPr wrap="square">
            <a:spAutoFit/>
          </a:bodyPr>
          <a:lstStyle/>
          <a:p>
            <a:pPr marL="0" indent="0" algn="ctr">
              <a:buFontTx/>
              <a:buNone/>
            </a:pPr>
            <a:r>
              <a:rPr lang="en-US" sz="1200" i="0" kern="0" dirty="0">
                <a:solidFill>
                  <a:schemeClr val="bg1"/>
                </a:solidFill>
                <a:latin typeface="Arial"/>
                <a:cs typeface="Arial"/>
              </a:rPr>
              <a:t>Myocardial infarction (Treated)</a:t>
            </a:r>
            <a:endParaRPr lang="en-US" sz="1200" b="1" i="0" kern="0" dirty="0">
              <a:solidFill>
                <a:schemeClr val="bg1"/>
              </a:solidFill>
              <a:latin typeface="Arial"/>
              <a:cs typeface="Arial"/>
            </a:endParaRPr>
          </a:p>
        </p:txBody>
      </p:sp>
      <p:sp>
        <p:nvSpPr>
          <p:cNvPr id="10" name="textruta 9">
            <a:extLst>
              <a:ext uri="{FF2B5EF4-FFF2-40B4-BE49-F238E27FC236}">
                <a16:creationId xmlns:a16="http://schemas.microsoft.com/office/drawing/2014/main" id="{5A697BB5-7AA3-4854-D788-96FFE30EF318}"/>
              </a:ext>
            </a:extLst>
          </p:cNvPr>
          <p:cNvSpPr txBox="1"/>
          <p:nvPr/>
        </p:nvSpPr>
        <p:spPr>
          <a:xfrm>
            <a:off x="656681" y="3324904"/>
            <a:ext cx="4574770" cy="461665"/>
          </a:xfrm>
          <a:prstGeom prst="rect">
            <a:avLst/>
          </a:prstGeom>
          <a:noFill/>
        </p:spPr>
        <p:txBody>
          <a:bodyPr wrap="square">
            <a:spAutoFit/>
          </a:bodyPr>
          <a:lstStyle/>
          <a:p>
            <a:pPr marL="0" indent="0" algn="ctr">
              <a:buFontTx/>
              <a:buNone/>
            </a:pPr>
            <a:r>
              <a:rPr lang="en-US" sz="1200" b="1" i="0" kern="0" dirty="0">
                <a:solidFill>
                  <a:schemeClr val="bg1"/>
                </a:solidFill>
                <a:latin typeface="Arial"/>
                <a:cs typeface="Arial"/>
              </a:rPr>
              <a:t>Adjusted HR 0.91 (0.79-1.04)</a:t>
            </a:r>
          </a:p>
          <a:p>
            <a:pPr marL="0" indent="0" algn="ctr">
              <a:buFontTx/>
              <a:buNone/>
            </a:pPr>
            <a:r>
              <a:rPr lang="en-US" sz="1200" b="1" i="0" kern="0" dirty="0">
                <a:solidFill>
                  <a:schemeClr val="bg1"/>
                </a:solidFill>
                <a:latin typeface="Arial"/>
                <a:cs typeface="Arial"/>
              </a:rPr>
              <a:t>p=0.</a:t>
            </a:r>
            <a:r>
              <a:rPr lang="en-US" sz="1200" i="0" kern="0" dirty="0">
                <a:solidFill>
                  <a:schemeClr val="bg1"/>
                </a:solidFill>
                <a:latin typeface="Arial"/>
                <a:cs typeface="Arial"/>
              </a:rPr>
              <a:t>16</a:t>
            </a:r>
            <a:endParaRPr lang="en-US" sz="1200" b="1" i="0" kern="0" dirty="0">
              <a:solidFill>
                <a:schemeClr val="bg1"/>
              </a:solidFill>
              <a:latin typeface="Arial"/>
              <a:cs typeface="Arial"/>
            </a:endParaRPr>
          </a:p>
        </p:txBody>
      </p:sp>
      <p:sp>
        <p:nvSpPr>
          <p:cNvPr id="12" name="textruta 11">
            <a:extLst>
              <a:ext uri="{FF2B5EF4-FFF2-40B4-BE49-F238E27FC236}">
                <a16:creationId xmlns:a16="http://schemas.microsoft.com/office/drawing/2014/main" id="{9C7DFF25-E739-AC80-DBBD-AC13367F824A}"/>
              </a:ext>
            </a:extLst>
          </p:cNvPr>
          <p:cNvSpPr txBox="1"/>
          <p:nvPr/>
        </p:nvSpPr>
        <p:spPr>
          <a:xfrm>
            <a:off x="4329410" y="3324904"/>
            <a:ext cx="4574770" cy="461665"/>
          </a:xfrm>
          <a:prstGeom prst="rect">
            <a:avLst/>
          </a:prstGeom>
          <a:noFill/>
        </p:spPr>
        <p:txBody>
          <a:bodyPr wrap="square">
            <a:spAutoFit/>
          </a:bodyPr>
          <a:lstStyle/>
          <a:p>
            <a:pPr marL="0" indent="0" algn="ctr">
              <a:buFontTx/>
              <a:buNone/>
            </a:pPr>
            <a:r>
              <a:rPr lang="en-US" sz="1200" b="1" i="0" kern="0" dirty="0">
                <a:solidFill>
                  <a:schemeClr val="bg1"/>
                </a:solidFill>
                <a:latin typeface="Arial"/>
                <a:cs typeface="Arial"/>
              </a:rPr>
              <a:t>Adjusted HR </a:t>
            </a:r>
            <a:r>
              <a:rPr lang="en-US" sz="1200" i="0" kern="0" dirty="0">
                <a:solidFill>
                  <a:schemeClr val="bg1"/>
                </a:solidFill>
                <a:latin typeface="Arial"/>
                <a:cs typeface="Arial"/>
              </a:rPr>
              <a:t>1.03</a:t>
            </a:r>
            <a:r>
              <a:rPr lang="en-US" sz="1200" b="1" i="0" kern="0" dirty="0">
                <a:solidFill>
                  <a:schemeClr val="bg1"/>
                </a:solidFill>
                <a:latin typeface="Arial"/>
                <a:cs typeface="Arial"/>
              </a:rPr>
              <a:t> (0.86-1.22)</a:t>
            </a:r>
          </a:p>
          <a:p>
            <a:pPr marL="0" indent="0" algn="ctr">
              <a:buFontTx/>
              <a:buNone/>
            </a:pPr>
            <a:r>
              <a:rPr lang="en-US" sz="1200" b="1" i="0" kern="0" dirty="0">
                <a:solidFill>
                  <a:schemeClr val="bg1"/>
                </a:solidFill>
                <a:latin typeface="Arial"/>
                <a:cs typeface="Arial"/>
              </a:rPr>
              <a:t>p=0.76</a:t>
            </a:r>
          </a:p>
        </p:txBody>
      </p:sp>
      <p:sp>
        <p:nvSpPr>
          <p:cNvPr id="13" name="Content Placeholder 4">
            <a:extLst>
              <a:ext uri="{FF2B5EF4-FFF2-40B4-BE49-F238E27FC236}">
                <a16:creationId xmlns:a16="http://schemas.microsoft.com/office/drawing/2014/main" id="{3D1973E3-FE57-4233-CCEE-F82ECF79EAF9}"/>
              </a:ext>
            </a:extLst>
          </p:cNvPr>
          <p:cNvSpPr txBox="1">
            <a:spLocks/>
          </p:cNvSpPr>
          <p:nvPr/>
        </p:nvSpPr>
        <p:spPr bwMode="auto">
          <a:xfrm>
            <a:off x="520826" y="4046229"/>
            <a:ext cx="8566005" cy="1114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213" indent="-214313" algn="l" rtl="0" eaLnBrk="0" fontAlgn="base" hangingPunct="0">
              <a:spcBef>
                <a:spcPct val="30000"/>
              </a:spcBef>
              <a:spcAft>
                <a:spcPct val="0"/>
              </a:spcAft>
              <a:buClr>
                <a:schemeClr val="accent2"/>
              </a:buClr>
              <a:buSzPct val="70000"/>
              <a:buFont typeface="Wingdings 2"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0" indent="0" algn="ctr">
              <a:buFontTx/>
              <a:buNone/>
            </a:pPr>
            <a:r>
              <a:rPr lang="en-US" sz="1800" b="1" i="0" kern="0" dirty="0">
                <a:latin typeface="Arial"/>
                <a:cs typeface="Arial"/>
              </a:rPr>
              <a:t>No difference in Myocardial infarction between </a:t>
            </a:r>
            <a:r>
              <a:rPr lang="en-US" sz="1800" b="1" i="0" kern="0" dirty="0" err="1">
                <a:latin typeface="Arial"/>
                <a:cs typeface="Arial"/>
              </a:rPr>
              <a:t>iFR</a:t>
            </a:r>
            <a:r>
              <a:rPr lang="en-US" sz="1800" b="1" i="0" kern="0" dirty="0">
                <a:latin typeface="Arial"/>
                <a:cs typeface="Arial"/>
              </a:rPr>
              <a:t> and FFR </a:t>
            </a:r>
          </a:p>
          <a:p>
            <a:pPr algn="ctr"/>
            <a:endParaRPr lang="en-US" sz="2000" b="1" i="0" kern="0" dirty="0"/>
          </a:p>
        </p:txBody>
      </p:sp>
      <p:pic>
        <p:nvPicPr>
          <p:cNvPr id="5" name="Bildobjekt 4" descr="En bild som visar text, handskrift, Teckensnitt, svart och vit&#10;&#10;Automatiskt genererad beskrivning">
            <a:extLst>
              <a:ext uri="{FF2B5EF4-FFF2-40B4-BE49-F238E27FC236}">
                <a16:creationId xmlns:a16="http://schemas.microsoft.com/office/drawing/2014/main" id="{ADA393E5-3E27-98B6-B1BD-258F4C046147}"/>
              </a:ext>
            </a:extLst>
          </p:cNvPr>
          <p:cNvPicPr>
            <a:picLocks noChangeAspect="1"/>
          </p:cNvPicPr>
          <p:nvPr/>
        </p:nvPicPr>
        <p:blipFill rotWithShape="1">
          <a:blip r:embed="rId2">
            <a:extLst>
              <a:ext uri="{28A0092B-C50C-407E-A947-70E740481C1C}">
                <a14:useLocalDpi xmlns:a14="http://schemas.microsoft.com/office/drawing/2010/main" val="0"/>
              </a:ext>
            </a:extLst>
          </a:blip>
          <a:srcRect t="53726" b="24604"/>
          <a:stretch/>
        </p:blipFill>
        <p:spPr>
          <a:xfrm>
            <a:off x="950263" y="1243318"/>
            <a:ext cx="7243473" cy="2145343"/>
          </a:xfrm>
          <a:prstGeom prst="rect">
            <a:avLst/>
          </a:prstGeom>
        </p:spPr>
      </p:pic>
    </p:spTree>
    <p:extLst>
      <p:ext uri="{BB962C8B-B14F-4D97-AF65-F5344CB8AC3E}">
        <p14:creationId xmlns:p14="http://schemas.microsoft.com/office/powerpoint/2010/main" val="813584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handskrift, Teckensnitt, svart och vit&#10;&#10;Automatiskt genererad beskrivning">
            <a:extLst>
              <a:ext uri="{FF2B5EF4-FFF2-40B4-BE49-F238E27FC236}">
                <a16:creationId xmlns:a16="http://schemas.microsoft.com/office/drawing/2014/main" id="{087600B6-9B07-F9DD-F137-0B5F07290F6A}"/>
              </a:ext>
            </a:extLst>
          </p:cNvPr>
          <p:cNvPicPr>
            <a:picLocks noChangeAspect="1"/>
          </p:cNvPicPr>
          <p:nvPr/>
        </p:nvPicPr>
        <p:blipFill rotWithShape="1">
          <a:blip r:embed="rId2">
            <a:extLst>
              <a:ext uri="{28A0092B-C50C-407E-A947-70E740481C1C}">
                <a14:useLocalDpi xmlns:a14="http://schemas.microsoft.com/office/drawing/2010/main" val="0"/>
              </a:ext>
            </a:extLst>
          </a:blip>
          <a:srcRect t="77998"/>
          <a:stretch/>
        </p:blipFill>
        <p:spPr>
          <a:xfrm>
            <a:off x="979057" y="1285321"/>
            <a:ext cx="7199333" cy="2164976"/>
          </a:xfrm>
          <a:prstGeom prst="rect">
            <a:avLst/>
          </a:prstGeom>
        </p:spPr>
      </p:pic>
      <p:sp>
        <p:nvSpPr>
          <p:cNvPr id="9" name="Title 3">
            <a:extLst>
              <a:ext uri="{FF2B5EF4-FFF2-40B4-BE49-F238E27FC236}">
                <a16:creationId xmlns:a16="http://schemas.microsoft.com/office/drawing/2014/main" id="{10E40D1A-F733-EDF7-A74D-6127D048AE60}"/>
              </a:ext>
            </a:extLst>
          </p:cNvPr>
          <p:cNvSpPr>
            <a:spLocks noGrp="1"/>
          </p:cNvSpPr>
          <p:nvPr>
            <p:ph type="title"/>
          </p:nvPr>
        </p:nvSpPr>
        <p:spPr>
          <a:xfrm>
            <a:off x="628650" y="273845"/>
            <a:ext cx="7886700" cy="576262"/>
          </a:xfrm>
        </p:spPr>
        <p:txBody>
          <a:bodyPr/>
          <a:lstStyle/>
          <a:p>
            <a:r>
              <a:rPr lang="en-US" dirty="0">
                <a:solidFill>
                  <a:schemeClr val="bg1"/>
                </a:solidFill>
              </a:rPr>
              <a:t>Deferred vs. treated patients</a:t>
            </a:r>
          </a:p>
        </p:txBody>
      </p:sp>
      <p:sp>
        <p:nvSpPr>
          <p:cNvPr id="4" name="textruta 3">
            <a:extLst>
              <a:ext uri="{FF2B5EF4-FFF2-40B4-BE49-F238E27FC236}">
                <a16:creationId xmlns:a16="http://schemas.microsoft.com/office/drawing/2014/main" id="{79E256D5-4995-62F5-14EA-8058A2CFFDED}"/>
              </a:ext>
            </a:extLst>
          </p:cNvPr>
          <p:cNvSpPr txBox="1"/>
          <p:nvPr/>
        </p:nvSpPr>
        <p:spPr>
          <a:xfrm>
            <a:off x="1540368" y="909042"/>
            <a:ext cx="2804160" cy="276999"/>
          </a:xfrm>
          <a:prstGeom prst="rect">
            <a:avLst/>
          </a:prstGeom>
          <a:solidFill>
            <a:schemeClr val="tx1"/>
          </a:solidFill>
        </p:spPr>
        <p:txBody>
          <a:bodyPr wrap="square">
            <a:spAutoFit/>
          </a:bodyPr>
          <a:lstStyle/>
          <a:p>
            <a:pPr marL="0" indent="0" algn="ctr">
              <a:buFontTx/>
              <a:buNone/>
            </a:pPr>
            <a:r>
              <a:rPr lang="en-US" sz="1200" i="0" kern="0" dirty="0">
                <a:solidFill>
                  <a:schemeClr val="bg1"/>
                </a:solidFill>
                <a:latin typeface="Arial"/>
                <a:cs typeface="Arial"/>
              </a:rPr>
              <a:t>Unplanned </a:t>
            </a:r>
            <a:r>
              <a:rPr lang="en-US" sz="1200" i="0" kern="0" dirty="0" err="1">
                <a:solidFill>
                  <a:schemeClr val="bg1"/>
                </a:solidFill>
                <a:latin typeface="Arial"/>
                <a:cs typeface="Arial"/>
              </a:rPr>
              <a:t>revasc</a:t>
            </a:r>
            <a:r>
              <a:rPr lang="en-US" sz="1200" i="0" kern="0" dirty="0">
                <a:solidFill>
                  <a:schemeClr val="bg1"/>
                </a:solidFill>
                <a:latin typeface="Arial"/>
                <a:cs typeface="Arial"/>
              </a:rPr>
              <a:t>. (Deferred)</a:t>
            </a:r>
            <a:endParaRPr lang="en-US" sz="1200" b="1" i="0" kern="0" dirty="0">
              <a:solidFill>
                <a:schemeClr val="bg1"/>
              </a:solidFill>
              <a:latin typeface="Arial"/>
              <a:cs typeface="Arial"/>
            </a:endParaRPr>
          </a:p>
        </p:txBody>
      </p:sp>
      <p:sp>
        <p:nvSpPr>
          <p:cNvPr id="7" name="textruta 6">
            <a:extLst>
              <a:ext uri="{FF2B5EF4-FFF2-40B4-BE49-F238E27FC236}">
                <a16:creationId xmlns:a16="http://schemas.microsoft.com/office/drawing/2014/main" id="{F607F5BA-CD13-CC4E-887F-6FE788446DAF}"/>
              </a:ext>
            </a:extLst>
          </p:cNvPr>
          <p:cNvSpPr txBox="1"/>
          <p:nvPr/>
        </p:nvSpPr>
        <p:spPr>
          <a:xfrm>
            <a:off x="4985702" y="909042"/>
            <a:ext cx="2804160" cy="276999"/>
          </a:xfrm>
          <a:prstGeom prst="rect">
            <a:avLst/>
          </a:prstGeom>
          <a:solidFill>
            <a:schemeClr val="tx1"/>
          </a:solidFill>
        </p:spPr>
        <p:txBody>
          <a:bodyPr wrap="square">
            <a:spAutoFit/>
          </a:bodyPr>
          <a:lstStyle/>
          <a:p>
            <a:pPr marL="0" indent="0" algn="ctr">
              <a:buFontTx/>
              <a:buNone/>
            </a:pPr>
            <a:r>
              <a:rPr lang="en-US" sz="1200" i="0" kern="0" dirty="0">
                <a:solidFill>
                  <a:schemeClr val="bg1"/>
                </a:solidFill>
                <a:latin typeface="Arial"/>
                <a:cs typeface="Arial"/>
              </a:rPr>
              <a:t>Unplanned </a:t>
            </a:r>
            <a:r>
              <a:rPr lang="en-US" sz="1200" i="0" kern="0" dirty="0" err="1">
                <a:solidFill>
                  <a:schemeClr val="bg1"/>
                </a:solidFill>
                <a:latin typeface="Arial"/>
                <a:cs typeface="Arial"/>
              </a:rPr>
              <a:t>revasc</a:t>
            </a:r>
            <a:r>
              <a:rPr lang="en-US" sz="1200" i="0" kern="0" dirty="0">
                <a:solidFill>
                  <a:schemeClr val="bg1"/>
                </a:solidFill>
                <a:latin typeface="Arial"/>
                <a:cs typeface="Arial"/>
              </a:rPr>
              <a:t>. (Treated)</a:t>
            </a:r>
            <a:endParaRPr lang="en-US" sz="1200" b="1" i="0" kern="0" dirty="0">
              <a:solidFill>
                <a:schemeClr val="bg1"/>
              </a:solidFill>
              <a:latin typeface="Arial"/>
              <a:cs typeface="Arial"/>
            </a:endParaRPr>
          </a:p>
        </p:txBody>
      </p:sp>
      <p:sp>
        <p:nvSpPr>
          <p:cNvPr id="10" name="textruta 9">
            <a:extLst>
              <a:ext uri="{FF2B5EF4-FFF2-40B4-BE49-F238E27FC236}">
                <a16:creationId xmlns:a16="http://schemas.microsoft.com/office/drawing/2014/main" id="{5A697BB5-7AA3-4854-D788-96FFE30EF318}"/>
              </a:ext>
            </a:extLst>
          </p:cNvPr>
          <p:cNvSpPr txBox="1"/>
          <p:nvPr/>
        </p:nvSpPr>
        <p:spPr>
          <a:xfrm>
            <a:off x="747346" y="3330443"/>
            <a:ext cx="4574770" cy="461665"/>
          </a:xfrm>
          <a:prstGeom prst="rect">
            <a:avLst/>
          </a:prstGeom>
          <a:noFill/>
        </p:spPr>
        <p:txBody>
          <a:bodyPr wrap="square">
            <a:spAutoFit/>
          </a:bodyPr>
          <a:lstStyle/>
          <a:p>
            <a:pPr marL="0" indent="0" algn="ctr">
              <a:buFontTx/>
              <a:buNone/>
            </a:pPr>
            <a:r>
              <a:rPr lang="en-US" sz="1200" b="1" i="0" kern="0" dirty="0">
                <a:solidFill>
                  <a:schemeClr val="bg1"/>
                </a:solidFill>
                <a:latin typeface="Arial"/>
                <a:cs typeface="Arial"/>
              </a:rPr>
              <a:t>Adjusted HR 1.00 (0.91-1.09)</a:t>
            </a:r>
          </a:p>
          <a:p>
            <a:pPr marL="0" indent="0" algn="ctr">
              <a:buFontTx/>
              <a:buNone/>
            </a:pPr>
            <a:r>
              <a:rPr lang="en-US" sz="1200" b="1" i="0" kern="0" dirty="0">
                <a:solidFill>
                  <a:schemeClr val="bg1"/>
                </a:solidFill>
                <a:latin typeface="Arial"/>
                <a:cs typeface="Arial"/>
              </a:rPr>
              <a:t>p=0.96</a:t>
            </a:r>
          </a:p>
        </p:txBody>
      </p:sp>
      <p:sp>
        <p:nvSpPr>
          <p:cNvPr id="12" name="textruta 11">
            <a:extLst>
              <a:ext uri="{FF2B5EF4-FFF2-40B4-BE49-F238E27FC236}">
                <a16:creationId xmlns:a16="http://schemas.microsoft.com/office/drawing/2014/main" id="{9C7DFF25-E739-AC80-DBBD-AC13367F824A}"/>
              </a:ext>
            </a:extLst>
          </p:cNvPr>
          <p:cNvSpPr txBox="1"/>
          <p:nvPr/>
        </p:nvSpPr>
        <p:spPr>
          <a:xfrm>
            <a:off x="4382783" y="3330442"/>
            <a:ext cx="4574770" cy="461665"/>
          </a:xfrm>
          <a:prstGeom prst="rect">
            <a:avLst/>
          </a:prstGeom>
          <a:noFill/>
        </p:spPr>
        <p:txBody>
          <a:bodyPr wrap="square">
            <a:spAutoFit/>
          </a:bodyPr>
          <a:lstStyle/>
          <a:p>
            <a:pPr marL="0" indent="0" algn="ctr">
              <a:buFontTx/>
              <a:buNone/>
            </a:pPr>
            <a:r>
              <a:rPr lang="en-US" sz="1200" b="1" i="0" kern="0" dirty="0">
                <a:solidFill>
                  <a:schemeClr val="bg1"/>
                </a:solidFill>
                <a:latin typeface="Arial"/>
                <a:cs typeface="Arial"/>
              </a:rPr>
              <a:t>Adjusted HR 0.99 (0.85-1.15)</a:t>
            </a:r>
          </a:p>
          <a:p>
            <a:pPr marL="0" indent="0" algn="ctr">
              <a:buFontTx/>
              <a:buNone/>
            </a:pPr>
            <a:r>
              <a:rPr lang="en-US" sz="1200" b="1" i="0" kern="0" dirty="0">
                <a:solidFill>
                  <a:schemeClr val="bg1"/>
                </a:solidFill>
                <a:latin typeface="Arial"/>
                <a:cs typeface="Arial"/>
              </a:rPr>
              <a:t>p=0.85</a:t>
            </a:r>
          </a:p>
        </p:txBody>
      </p:sp>
      <p:sp>
        <p:nvSpPr>
          <p:cNvPr id="13" name="Content Placeholder 4">
            <a:extLst>
              <a:ext uri="{FF2B5EF4-FFF2-40B4-BE49-F238E27FC236}">
                <a16:creationId xmlns:a16="http://schemas.microsoft.com/office/drawing/2014/main" id="{3D1973E3-FE57-4233-CCEE-F82ECF79EAF9}"/>
              </a:ext>
            </a:extLst>
          </p:cNvPr>
          <p:cNvSpPr txBox="1">
            <a:spLocks/>
          </p:cNvSpPr>
          <p:nvPr/>
        </p:nvSpPr>
        <p:spPr bwMode="auto">
          <a:xfrm>
            <a:off x="523194" y="4028920"/>
            <a:ext cx="8566005" cy="1114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213" indent="-214313" algn="l" rtl="0" eaLnBrk="0" fontAlgn="base" hangingPunct="0">
              <a:spcBef>
                <a:spcPct val="30000"/>
              </a:spcBef>
              <a:spcAft>
                <a:spcPct val="0"/>
              </a:spcAft>
              <a:buClr>
                <a:schemeClr val="accent2"/>
              </a:buClr>
              <a:buSzPct val="70000"/>
              <a:buFont typeface="Wingdings 2"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0" indent="0" algn="ctr">
              <a:buFontTx/>
              <a:buNone/>
            </a:pPr>
            <a:r>
              <a:rPr lang="en-US" sz="1800" b="1" i="0" kern="0" dirty="0">
                <a:latin typeface="Arial"/>
                <a:cs typeface="Arial"/>
              </a:rPr>
              <a:t>No difference in Unplanned revascularization between </a:t>
            </a:r>
            <a:r>
              <a:rPr lang="en-US" sz="1800" b="1" i="0" kern="0" dirty="0" err="1">
                <a:latin typeface="Arial"/>
                <a:cs typeface="Arial"/>
              </a:rPr>
              <a:t>iFR</a:t>
            </a:r>
            <a:r>
              <a:rPr lang="en-US" sz="1800" b="1" i="0" kern="0" dirty="0">
                <a:latin typeface="Arial"/>
                <a:cs typeface="Arial"/>
              </a:rPr>
              <a:t> and FFR </a:t>
            </a:r>
          </a:p>
          <a:p>
            <a:pPr algn="ctr"/>
            <a:endParaRPr lang="en-US" sz="2000" b="1" i="0" kern="0" dirty="0"/>
          </a:p>
        </p:txBody>
      </p:sp>
    </p:spTree>
    <p:extLst>
      <p:ext uri="{BB962C8B-B14F-4D97-AF65-F5344CB8AC3E}">
        <p14:creationId xmlns:p14="http://schemas.microsoft.com/office/powerpoint/2010/main" val="3046802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D8D39278-643C-43A7-A813-33AFAB2FB06B}"/>
              </a:ext>
            </a:extLst>
          </p:cNvPr>
          <p:cNvSpPr txBox="1"/>
          <p:nvPr/>
        </p:nvSpPr>
        <p:spPr>
          <a:xfrm>
            <a:off x="4628654" y="2342802"/>
            <a:ext cx="3774217" cy="1287532"/>
          </a:xfrm>
          <a:prstGeom prst="rect">
            <a:avLst/>
          </a:prstGeom>
          <a:noFill/>
        </p:spPr>
        <p:txBody>
          <a:bodyPr wrap="square">
            <a:spAutoFit/>
          </a:bodyPr>
          <a:lstStyle/>
          <a:p>
            <a:pPr>
              <a:lnSpc>
                <a:spcPct val="150000"/>
              </a:lnSpc>
            </a:pPr>
            <a:r>
              <a:rPr lang="en-US" i="0" dirty="0">
                <a:solidFill>
                  <a:schemeClr val="bg1"/>
                </a:solidFill>
                <a:latin typeface="Arial"/>
                <a:cs typeface="Arial"/>
              </a:rPr>
              <a:t>No difference in MACE </a:t>
            </a:r>
          </a:p>
          <a:p>
            <a:pPr>
              <a:lnSpc>
                <a:spcPct val="150000"/>
              </a:lnSpc>
            </a:pPr>
            <a:r>
              <a:rPr lang="en-US" i="0" dirty="0">
                <a:solidFill>
                  <a:schemeClr val="bg1"/>
                </a:solidFill>
                <a:latin typeface="Arial"/>
                <a:cs typeface="Arial"/>
              </a:rPr>
              <a:t>between </a:t>
            </a:r>
            <a:r>
              <a:rPr lang="en-US" i="0" dirty="0" err="1">
                <a:solidFill>
                  <a:schemeClr val="bg1"/>
                </a:solidFill>
                <a:latin typeface="Arial"/>
                <a:cs typeface="Arial"/>
              </a:rPr>
              <a:t>iFR</a:t>
            </a:r>
            <a:r>
              <a:rPr lang="en-US" i="0" dirty="0">
                <a:solidFill>
                  <a:schemeClr val="bg1"/>
                </a:solidFill>
                <a:latin typeface="Arial"/>
                <a:cs typeface="Arial"/>
              </a:rPr>
              <a:t> and FFR</a:t>
            </a:r>
          </a:p>
          <a:p>
            <a:pPr>
              <a:lnSpc>
                <a:spcPct val="150000"/>
              </a:lnSpc>
            </a:pPr>
            <a:r>
              <a:rPr lang="en-US" i="0" dirty="0">
                <a:solidFill>
                  <a:schemeClr val="bg1"/>
                </a:solidFill>
                <a:latin typeface="Arial"/>
                <a:cs typeface="Arial"/>
              </a:rPr>
              <a:t>in any of the subgroups</a:t>
            </a:r>
          </a:p>
        </p:txBody>
      </p:sp>
      <p:sp>
        <p:nvSpPr>
          <p:cNvPr id="11" name="Title 3">
            <a:extLst>
              <a:ext uri="{FF2B5EF4-FFF2-40B4-BE49-F238E27FC236}">
                <a16:creationId xmlns:a16="http://schemas.microsoft.com/office/drawing/2014/main" id="{CA4D2DDD-98CF-6C1C-EFEC-923C1DFD0A69}"/>
              </a:ext>
            </a:extLst>
          </p:cNvPr>
          <p:cNvSpPr>
            <a:spLocks noGrp="1"/>
          </p:cNvSpPr>
          <p:nvPr>
            <p:ph type="title"/>
          </p:nvPr>
        </p:nvSpPr>
        <p:spPr>
          <a:xfrm>
            <a:off x="4628654" y="345861"/>
            <a:ext cx="7886700" cy="864587"/>
          </a:xfrm>
        </p:spPr>
        <p:txBody>
          <a:bodyPr/>
          <a:lstStyle/>
          <a:p>
            <a:pPr algn="l"/>
            <a:r>
              <a:rPr lang="en-US" dirty="0">
                <a:solidFill>
                  <a:schemeClr val="bg1"/>
                </a:solidFill>
              </a:rPr>
              <a:t>Subgroup analyses </a:t>
            </a:r>
            <a:br>
              <a:rPr lang="en-US" dirty="0">
                <a:solidFill>
                  <a:schemeClr val="bg1"/>
                </a:solidFill>
              </a:rPr>
            </a:br>
            <a:r>
              <a:rPr lang="en-US" dirty="0">
                <a:solidFill>
                  <a:schemeClr val="bg1"/>
                </a:solidFill>
              </a:rPr>
              <a:t>5-year MACE</a:t>
            </a:r>
          </a:p>
        </p:txBody>
      </p:sp>
      <p:pic>
        <p:nvPicPr>
          <p:cNvPr id="2" name="Bildobjekt 2" descr="En bild som visar text, meny, nummer, skärmbild&#10;&#10;Automatiskt genererad beskrivning">
            <a:extLst>
              <a:ext uri="{FF2B5EF4-FFF2-40B4-BE49-F238E27FC236}">
                <a16:creationId xmlns:a16="http://schemas.microsoft.com/office/drawing/2014/main" id="{CE6BCAAB-738D-5DC1-3189-687108DB7E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5" t="957" r="51506" b="1291"/>
          <a:stretch/>
        </p:blipFill>
        <p:spPr>
          <a:xfrm>
            <a:off x="1611061" y="0"/>
            <a:ext cx="2904286" cy="4595690"/>
          </a:xfrm>
          <a:prstGeom prst="rect">
            <a:avLst/>
          </a:prstGeom>
        </p:spPr>
      </p:pic>
    </p:spTree>
    <p:extLst>
      <p:ext uri="{BB962C8B-B14F-4D97-AF65-F5344CB8AC3E}">
        <p14:creationId xmlns:p14="http://schemas.microsoft.com/office/powerpoint/2010/main" val="3525760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0641ACC-4503-4228-9F05-DFFCCAF212B7}"/>
              </a:ext>
            </a:extLst>
          </p:cNvPr>
          <p:cNvSpPr>
            <a:spLocks noGrp="1"/>
          </p:cNvSpPr>
          <p:nvPr>
            <p:ph idx="1"/>
          </p:nvPr>
        </p:nvSpPr>
        <p:spPr>
          <a:xfrm>
            <a:off x="628650" y="891311"/>
            <a:ext cx="7886700" cy="3351700"/>
          </a:xfrm>
        </p:spPr>
        <p:txBody>
          <a:bodyPr/>
          <a:lstStyle/>
          <a:p>
            <a:pPr marL="0" indent="0" defTabSz="685800">
              <a:buClr>
                <a:srgbClr val="6699FF"/>
              </a:buClr>
              <a:buNone/>
              <a:defRPr/>
            </a:pPr>
            <a:r>
              <a:rPr lang="en-US" sz="1800" b="1" dirty="0">
                <a:latin typeface="Arial"/>
              </a:rPr>
              <a:t>In a national registry analysis of 42 887 patients investigated with </a:t>
            </a:r>
            <a:r>
              <a:rPr lang="en-US" sz="1800" b="1" dirty="0" err="1">
                <a:latin typeface="Arial"/>
              </a:rPr>
              <a:t>iFR</a:t>
            </a:r>
            <a:r>
              <a:rPr lang="en-US" sz="1800" b="1" dirty="0">
                <a:latin typeface="Arial"/>
              </a:rPr>
              <a:t> or FFR with a follow-up up to 5-years:</a:t>
            </a:r>
          </a:p>
          <a:p>
            <a:pPr marL="0" indent="0" defTabSz="685800">
              <a:buClr>
                <a:srgbClr val="6699FF"/>
              </a:buClr>
              <a:buNone/>
              <a:defRPr/>
            </a:pPr>
            <a:endParaRPr lang="en-US" sz="1800" b="1" dirty="0">
              <a:latin typeface="Arial"/>
            </a:endParaRPr>
          </a:p>
          <a:p>
            <a:pPr marL="0" indent="0" defTabSz="685800">
              <a:buClr>
                <a:srgbClr val="6699FF"/>
              </a:buClr>
              <a:buNone/>
              <a:defRPr/>
            </a:pPr>
            <a:r>
              <a:rPr lang="en-US" sz="1800" b="1" dirty="0">
                <a:latin typeface="Arial"/>
              </a:rPr>
              <a:t>Similar outcome between </a:t>
            </a:r>
            <a:r>
              <a:rPr lang="en-US" sz="1800" b="1" dirty="0" err="1">
                <a:latin typeface="Arial"/>
              </a:rPr>
              <a:t>iFR</a:t>
            </a:r>
            <a:r>
              <a:rPr lang="en-US" sz="1800" b="1" dirty="0">
                <a:latin typeface="Arial"/>
              </a:rPr>
              <a:t> and FFR</a:t>
            </a:r>
          </a:p>
          <a:p>
            <a:pPr>
              <a:buClr>
                <a:srgbClr val="6699FF"/>
              </a:buClr>
              <a:defRPr/>
            </a:pPr>
            <a:r>
              <a:rPr lang="en-US" sz="1800" b="1" dirty="0">
                <a:latin typeface="Arial"/>
              </a:rPr>
              <a:t>MACE (all-cause death, MI, unplanned </a:t>
            </a:r>
            <a:r>
              <a:rPr lang="en-US" sz="1800" b="1" dirty="0" err="1">
                <a:latin typeface="Arial"/>
              </a:rPr>
              <a:t>revasc</a:t>
            </a:r>
            <a:r>
              <a:rPr lang="en-US" sz="1800" b="1" dirty="0">
                <a:latin typeface="Arial"/>
              </a:rPr>
              <a:t>) </a:t>
            </a:r>
          </a:p>
          <a:p>
            <a:pPr>
              <a:buClr>
                <a:srgbClr val="6699FF"/>
              </a:buClr>
              <a:defRPr/>
            </a:pPr>
            <a:r>
              <a:rPr lang="en-US" sz="1800" b="1" dirty="0">
                <a:latin typeface="Arial"/>
              </a:rPr>
              <a:t>All-cause death</a:t>
            </a:r>
          </a:p>
          <a:p>
            <a:pPr>
              <a:buClr>
                <a:srgbClr val="6699FF"/>
              </a:buClr>
              <a:defRPr/>
            </a:pPr>
            <a:r>
              <a:rPr lang="en-US" sz="1800" b="1" dirty="0">
                <a:latin typeface="Arial"/>
              </a:rPr>
              <a:t>Myocardial infarction</a:t>
            </a:r>
          </a:p>
          <a:p>
            <a:pPr>
              <a:buClr>
                <a:srgbClr val="6699FF"/>
              </a:buClr>
              <a:defRPr/>
            </a:pPr>
            <a:r>
              <a:rPr lang="en-US" sz="1800" b="1" dirty="0">
                <a:latin typeface="Arial"/>
              </a:rPr>
              <a:t>Unplanned revascularization</a:t>
            </a:r>
          </a:p>
          <a:p>
            <a:pPr>
              <a:buClr>
                <a:srgbClr val="6699FF"/>
              </a:buClr>
              <a:defRPr/>
            </a:pPr>
            <a:r>
              <a:rPr lang="en-US" sz="1800" b="1" dirty="0">
                <a:latin typeface="Arial"/>
              </a:rPr>
              <a:t>Deferred and treated populations</a:t>
            </a:r>
          </a:p>
          <a:p>
            <a:endParaRPr lang="en-US" dirty="0"/>
          </a:p>
        </p:txBody>
      </p:sp>
      <p:sp>
        <p:nvSpPr>
          <p:cNvPr id="4" name="Title 3">
            <a:extLst>
              <a:ext uri="{FF2B5EF4-FFF2-40B4-BE49-F238E27FC236}">
                <a16:creationId xmlns:a16="http://schemas.microsoft.com/office/drawing/2014/main" id="{C667AD3D-6659-47D6-807E-A59D2FA6FECA}"/>
              </a:ext>
            </a:extLst>
          </p:cNvPr>
          <p:cNvSpPr>
            <a:spLocks noGrp="1"/>
          </p:cNvSpPr>
          <p:nvPr>
            <p:ph type="title"/>
          </p:nvPr>
        </p:nvSpPr>
        <p:spPr/>
        <p:txBody>
          <a:bodyPr/>
          <a:lstStyle/>
          <a:p>
            <a:r>
              <a:rPr lang="en-US" dirty="0">
                <a:solidFill>
                  <a:schemeClr val="bg1"/>
                </a:solidFill>
              </a:rPr>
              <a:t>Summary I</a:t>
            </a:r>
          </a:p>
        </p:txBody>
      </p:sp>
    </p:spTree>
    <p:extLst>
      <p:ext uri="{BB962C8B-B14F-4D97-AF65-F5344CB8AC3E}">
        <p14:creationId xmlns:p14="http://schemas.microsoft.com/office/powerpoint/2010/main" val="264714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0641ACC-4503-4228-9F05-DFFCCAF212B7}"/>
              </a:ext>
            </a:extLst>
          </p:cNvPr>
          <p:cNvSpPr>
            <a:spLocks noGrp="1"/>
          </p:cNvSpPr>
          <p:nvPr>
            <p:ph idx="1"/>
          </p:nvPr>
        </p:nvSpPr>
        <p:spPr>
          <a:xfrm>
            <a:off x="1246167" y="1235696"/>
            <a:ext cx="6971558" cy="3253177"/>
          </a:xfrm>
        </p:spPr>
        <p:txBody>
          <a:bodyPr/>
          <a:lstStyle/>
          <a:p>
            <a:pPr marL="0" indent="0" defTabSz="685800">
              <a:lnSpc>
                <a:spcPct val="150000"/>
              </a:lnSpc>
              <a:buClr>
                <a:srgbClr val="6699FF"/>
              </a:buClr>
              <a:buNone/>
              <a:defRPr/>
            </a:pPr>
            <a:r>
              <a:rPr lang="en-US" sz="1800" b="1" dirty="0">
                <a:latin typeface="Arial"/>
              </a:rPr>
              <a:t>The observed difference in mortality between </a:t>
            </a:r>
            <a:r>
              <a:rPr lang="en-US" sz="1800" b="1" dirty="0" err="1">
                <a:latin typeface="Arial"/>
              </a:rPr>
              <a:t>iFR</a:t>
            </a:r>
            <a:r>
              <a:rPr lang="en-US" sz="1800" b="1" dirty="0">
                <a:latin typeface="Arial"/>
              </a:rPr>
              <a:t> and FFR among treated patients in DEFINE-FLAIR could not be verified in this large nation-wide real-world all-comers registry analysis </a:t>
            </a:r>
          </a:p>
          <a:p>
            <a:pPr>
              <a:lnSpc>
                <a:spcPct val="150000"/>
              </a:lnSpc>
            </a:pPr>
            <a:endParaRPr lang="en-US" dirty="0"/>
          </a:p>
        </p:txBody>
      </p:sp>
      <p:sp>
        <p:nvSpPr>
          <p:cNvPr id="4" name="Title 3">
            <a:extLst>
              <a:ext uri="{FF2B5EF4-FFF2-40B4-BE49-F238E27FC236}">
                <a16:creationId xmlns:a16="http://schemas.microsoft.com/office/drawing/2014/main" id="{C667AD3D-6659-47D6-807E-A59D2FA6FECA}"/>
              </a:ext>
            </a:extLst>
          </p:cNvPr>
          <p:cNvSpPr>
            <a:spLocks noGrp="1"/>
          </p:cNvSpPr>
          <p:nvPr>
            <p:ph type="title"/>
          </p:nvPr>
        </p:nvSpPr>
        <p:spPr/>
        <p:txBody>
          <a:bodyPr/>
          <a:lstStyle/>
          <a:p>
            <a:r>
              <a:rPr lang="en-US" dirty="0">
                <a:solidFill>
                  <a:schemeClr val="bg1"/>
                </a:solidFill>
              </a:rPr>
              <a:t>Summary II</a:t>
            </a:r>
          </a:p>
        </p:txBody>
      </p:sp>
      <p:pic>
        <p:nvPicPr>
          <p:cNvPr id="2" name="Bildobjekt 1">
            <a:extLst>
              <a:ext uri="{FF2B5EF4-FFF2-40B4-BE49-F238E27FC236}">
                <a16:creationId xmlns:a16="http://schemas.microsoft.com/office/drawing/2014/main" id="{0462C050-7B76-4DDE-6821-AB39E1D50C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609" y="3001674"/>
            <a:ext cx="4426669" cy="906130"/>
          </a:xfrm>
          <a:prstGeom prst="rect">
            <a:avLst/>
          </a:prstGeom>
        </p:spPr>
      </p:pic>
    </p:spTree>
    <p:extLst>
      <p:ext uri="{BB962C8B-B14F-4D97-AF65-F5344CB8AC3E}">
        <p14:creationId xmlns:p14="http://schemas.microsoft.com/office/powerpoint/2010/main" val="613614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71102" y="820507"/>
            <a:ext cx="7886700" cy="992981"/>
          </a:xfrm>
        </p:spPr>
        <p:txBody>
          <a:bodyPr/>
          <a:lstStyle/>
          <a:p>
            <a:pPr marL="0" indent="0">
              <a:buNone/>
            </a:pPr>
            <a:r>
              <a:rPr lang="en-US" sz="2000" dirty="0"/>
              <a:t>Within the prior 24 months, I have had a relevant financial relationship with a company producing, marketing, selling, re-selling, or distributing healthcare products used by or on patients:</a:t>
            </a:r>
          </a:p>
        </p:txBody>
      </p:sp>
      <p:graphicFrame>
        <p:nvGraphicFramePr>
          <p:cNvPr id="4" name="Table 3"/>
          <p:cNvGraphicFramePr>
            <a:graphicFrameLocks noGrp="1"/>
          </p:cNvGraphicFramePr>
          <p:nvPr>
            <p:extLst>
              <p:ext uri="{D42A27DB-BD31-4B8C-83A1-F6EECF244321}">
                <p14:modId xmlns:p14="http://schemas.microsoft.com/office/powerpoint/2010/main" val="582198932"/>
              </p:ext>
            </p:extLst>
          </p:nvPr>
        </p:nvGraphicFramePr>
        <p:xfrm>
          <a:off x="846931" y="1813488"/>
          <a:ext cx="7450138" cy="2827020"/>
        </p:xfrm>
        <a:graphic>
          <a:graphicData uri="http://schemas.openxmlformats.org/drawingml/2006/table">
            <a:tbl>
              <a:tblPr firstRow="1" bandRow="1">
                <a:tableStyleId>{5C22544A-7EE6-4342-B048-85BDC9FD1C3A}</a:tableStyleId>
              </a:tblPr>
              <a:tblGrid>
                <a:gridCol w="4391845">
                  <a:extLst>
                    <a:ext uri="{9D8B030D-6E8A-4147-A177-3AD203B41FA5}">
                      <a16:colId xmlns:a16="http://schemas.microsoft.com/office/drawing/2014/main" val="20000"/>
                    </a:ext>
                  </a:extLst>
                </a:gridCol>
                <a:gridCol w="3058293">
                  <a:extLst>
                    <a:ext uri="{9D8B030D-6E8A-4147-A177-3AD203B41FA5}">
                      <a16:colId xmlns:a16="http://schemas.microsoft.com/office/drawing/2014/main" val="20001"/>
                    </a:ext>
                  </a:extLst>
                </a:gridCol>
              </a:tblGrid>
              <a:tr h="230981">
                <a:tc>
                  <a:txBody>
                    <a:bodyPr/>
                    <a:lstStyle/>
                    <a:p>
                      <a:r>
                        <a:rPr lang="en-US" sz="1400" u="sng" dirty="0">
                          <a:solidFill>
                            <a:schemeClr val="bg1"/>
                          </a:solidFill>
                          <a:latin typeface="+mn-lt"/>
                        </a:rPr>
                        <a:t>Nature of Financial</a:t>
                      </a:r>
                      <a:r>
                        <a:rPr lang="en-US" sz="1400" u="sng" baseline="0" dirty="0">
                          <a:solidFill>
                            <a:schemeClr val="bg1"/>
                          </a:solidFill>
                          <a:latin typeface="+mn-lt"/>
                        </a:rPr>
                        <a:t> Relationship</a:t>
                      </a:r>
                      <a:endParaRPr lang="en-US" sz="1400" u="sng" dirty="0">
                        <a:solidFill>
                          <a:schemeClr val="bg1"/>
                        </a:solidFill>
                        <a:latin typeface="+mn-lt"/>
                      </a:endParaRPr>
                    </a:p>
                  </a:txBody>
                  <a:tcPr marL="68580" marR="68580" marT="34290" marB="3429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400" u="sng" dirty="0">
                          <a:solidFill>
                            <a:schemeClr val="bg1"/>
                          </a:solidFill>
                          <a:latin typeface="+mn-lt"/>
                        </a:rPr>
                        <a:t>Ineligible Company</a:t>
                      </a:r>
                    </a:p>
                  </a:txBody>
                  <a:tcPr marL="68580" marR="68580" marT="34290" marB="34290"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30981">
                <a:tc>
                  <a:txBody>
                    <a:bodyPr/>
                    <a:lstStyle/>
                    <a:p>
                      <a:endParaRPr lang="en-US" sz="1400" dirty="0">
                        <a:solidFill>
                          <a:schemeClr val="bg1"/>
                        </a:solidFill>
                        <a:latin typeface="+mn-lt"/>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400" dirty="0">
                        <a:solidFill>
                          <a:schemeClr val="accent2"/>
                        </a:solidFill>
                        <a:latin typeface="+mn-lt"/>
                      </a:endParaRP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0981">
                <a:tc>
                  <a:txBody>
                    <a:bodyPr/>
                    <a:lstStyle/>
                    <a:p>
                      <a:r>
                        <a:rPr lang="en-US" sz="1400" dirty="0">
                          <a:solidFill>
                            <a:schemeClr val="bg1"/>
                          </a:solidFill>
                          <a:latin typeface="+mn-lt"/>
                        </a:rPr>
                        <a:t>Consultant Fees</a:t>
                      </a:r>
                      <a:r>
                        <a:rPr lang="en-US" sz="1400" baseline="0" dirty="0">
                          <a:solidFill>
                            <a:schemeClr val="bg1"/>
                          </a:solidFill>
                          <a:latin typeface="+mn-lt"/>
                        </a:rPr>
                        <a:t>/Honoraria</a:t>
                      </a:r>
                      <a:endParaRPr lang="en-US" sz="1400" dirty="0">
                        <a:solidFill>
                          <a:schemeClr val="bg1"/>
                        </a:solidFill>
                        <a:latin typeface="+mn-l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latin typeface="+mn-lt"/>
                        </a:rPr>
                        <a:t>Abbott Vascular, Boston Scientific, Medtronic, Philips IGT</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30981">
                <a:tc>
                  <a:txBody>
                    <a:bodyPr/>
                    <a:lstStyle/>
                    <a:p>
                      <a:endParaRPr lang="en-US" sz="1400" dirty="0">
                        <a:solidFill>
                          <a:schemeClr val="bg1"/>
                        </a:solidFill>
                        <a:latin typeface="+mn-l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2"/>
                        </a:solidFill>
                        <a:latin typeface="+mn-l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0981">
                <a:tc>
                  <a:txBody>
                    <a:bodyPr/>
                    <a:lstStyle/>
                    <a:p>
                      <a:endParaRPr lang="en-US" sz="1400" dirty="0">
                        <a:solidFill>
                          <a:schemeClr val="bg1"/>
                        </a:solidFill>
                        <a:latin typeface="+mn-l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2"/>
                        </a:solidFill>
                        <a:latin typeface="+mn-l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30981">
                <a:tc>
                  <a:txBody>
                    <a:bodyPr/>
                    <a:lstStyle/>
                    <a:p>
                      <a:endParaRPr lang="en-US" sz="1400" dirty="0">
                        <a:solidFill>
                          <a:schemeClr val="bg1"/>
                        </a:solidFill>
                        <a:latin typeface="+mn-l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2"/>
                        </a:solidFill>
                        <a:latin typeface="+mn-l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30981">
                <a:tc>
                  <a:txBody>
                    <a:bodyPr/>
                    <a:lstStyle/>
                    <a:p>
                      <a:endParaRPr lang="en-US" sz="1400" dirty="0">
                        <a:solidFill>
                          <a:schemeClr val="bg1"/>
                        </a:solidFill>
                        <a:latin typeface="+mn-l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2"/>
                        </a:solidFill>
                        <a:latin typeface="+mn-lt"/>
                      </a:endParaRPr>
                    </a:p>
                    <a:p>
                      <a:pPr marL="0" marR="0" lvl="0" indent="0" algn="l">
                        <a:lnSpc>
                          <a:spcPct val="100000"/>
                        </a:lnSpc>
                        <a:spcBef>
                          <a:spcPts val="0"/>
                        </a:spcBef>
                        <a:spcAft>
                          <a:spcPts val="0"/>
                        </a:spcAft>
                        <a:buClrTx/>
                        <a:buSzTx/>
                        <a:buFontTx/>
                        <a:buNone/>
                      </a:pPr>
                      <a:endParaRPr lang="en-US" sz="1400" dirty="0">
                        <a:solidFill>
                          <a:schemeClr val="accent2"/>
                        </a:solidFill>
                        <a:latin typeface="+mn-lt"/>
                      </a:endParaRPr>
                    </a:p>
                    <a:p>
                      <a:pPr marL="0" marR="0" lvl="0" indent="0" algn="l">
                        <a:lnSpc>
                          <a:spcPct val="100000"/>
                        </a:lnSpc>
                        <a:spcBef>
                          <a:spcPts val="0"/>
                        </a:spcBef>
                        <a:spcAft>
                          <a:spcPts val="0"/>
                        </a:spcAft>
                        <a:buClrTx/>
                        <a:buSzTx/>
                        <a:buFontTx/>
                        <a:buNone/>
                      </a:pPr>
                      <a:endParaRPr lang="en-US" sz="1400" dirty="0">
                        <a:solidFill>
                          <a:schemeClr val="accent2"/>
                        </a:solidFill>
                        <a:latin typeface="+mn-lt"/>
                      </a:endParaRPr>
                    </a:p>
                    <a:p>
                      <a:pPr marL="0" marR="0" lvl="0" indent="0" algn="l">
                        <a:lnSpc>
                          <a:spcPct val="100000"/>
                        </a:lnSpc>
                        <a:spcBef>
                          <a:spcPts val="0"/>
                        </a:spcBef>
                        <a:spcAft>
                          <a:spcPts val="0"/>
                        </a:spcAft>
                        <a:buClrTx/>
                        <a:buSzTx/>
                        <a:buFontTx/>
                        <a:buNone/>
                      </a:pPr>
                      <a:endParaRPr lang="en-US" sz="1400" dirty="0">
                        <a:solidFill>
                          <a:schemeClr val="accent2"/>
                        </a:solidFill>
                        <a:latin typeface="+mn-lt"/>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5" name="Rectangle 4"/>
          <p:cNvSpPr txBox="1">
            <a:spLocks noChangeArrowheads="1"/>
          </p:cNvSpPr>
          <p:nvPr/>
        </p:nvSpPr>
        <p:spPr bwMode="auto">
          <a:xfrm>
            <a:off x="464551" y="286343"/>
            <a:ext cx="7769225" cy="425798"/>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lvl1pPr algn="ctr" rtl="0" eaLnBrk="0" fontAlgn="base" hangingPunct="0">
              <a:spcBef>
                <a:spcPct val="0"/>
              </a:spcBef>
              <a:spcAft>
                <a:spcPct val="0"/>
              </a:spcAft>
              <a:defRPr sz="2700" b="1">
                <a:solidFill>
                  <a:schemeClr val="tx1"/>
                </a:solidFill>
                <a:latin typeface="+mj-lt"/>
                <a:ea typeface="+mj-ea"/>
                <a:cs typeface="+mj-cs"/>
              </a:defRPr>
            </a:lvl1pPr>
            <a:lvl2pPr algn="ctr" rtl="0" eaLnBrk="0" fontAlgn="base" hangingPunct="0">
              <a:spcBef>
                <a:spcPct val="0"/>
              </a:spcBef>
              <a:spcAft>
                <a:spcPct val="0"/>
              </a:spcAft>
              <a:defRPr sz="2700" b="1">
                <a:solidFill>
                  <a:schemeClr val="tx1"/>
                </a:solidFill>
                <a:latin typeface="Arial" charset="0"/>
              </a:defRPr>
            </a:lvl2pPr>
            <a:lvl3pPr algn="ctr" rtl="0" eaLnBrk="0" fontAlgn="base" hangingPunct="0">
              <a:spcBef>
                <a:spcPct val="0"/>
              </a:spcBef>
              <a:spcAft>
                <a:spcPct val="0"/>
              </a:spcAft>
              <a:defRPr sz="2700" b="1">
                <a:solidFill>
                  <a:schemeClr val="tx1"/>
                </a:solidFill>
                <a:latin typeface="Arial" charset="0"/>
              </a:defRPr>
            </a:lvl3pPr>
            <a:lvl4pPr algn="ctr" rtl="0" eaLnBrk="0" fontAlgn="base" hangingPunct="0">
              <a:spcBef>
                <a:spcPct val="0"/>
              </a:spcBef>
              <a:spcAft>
                <a:spcPct val="0"/>
              </a:spcAft>
              <a:defRPr sz="2700" b="1">
                <a:solidFill>
                  <a:schemeClr val="tx1"/>
                </a:solidFill>
                <a:latin typeface="Arial" charset="0"/>
              </a:defRPr>
            </a:lvl4pPr>
            <a:lvl5pPr algn="ctr" rtl="0" eaLnBrk="0" fontAlgn="base" hangingPunct="0">
              <a:spcBef>
                <a:spcPct val="0"/>
              </a:spcBef>
              <a:spcAft>
                <a:spcPct val="0"/>
              </a:spcAft>
              <a:defRPr sz="2700" b="1">
                <a:solidFill>
                  <a:schemeClr val="tx1"/>
                </a:solidFill>
                <a:latin typeface="Arial" charset="0"/>
              </a:defRPr>
            </a:lvl5pPr>
            <a:lvl6pPr marL="342900" algn="ctr" rtl="0" fontAlgn="base">
              <a:spcBef>
                <a:spcPct val="0"/>
              </a:spcBef>
              <a:spcAft>
                <a:spcPct val="0"/>
              </a:spcAft>
              <a:defRPr sz="2700" b="1">
                <a:solidFill>
                  <a:schemeClr val="tx1"/>
                </a:solidFill>
                <a:latin typeface="Arial" charset="0"/>
              </a:defRPr>
            </a:lvl6pPr>
            <a:lvl7pPr marL="685800" algn="ctr" rtl="0" fontAlgn="base">
              <a:spcBef>
                <a:spcPct val="0"/>
              </a:spcBef>
              <a:spcAft>
                <a:spcPct val="0"/>
              </a:spcAft>
              <a:defRPr sz="2700" b="1">
                <a:solidFill>
                  <a:schemeClr val="tx1"/>
                </a:solidFill>
                <a:latin typeface="Arial" charset="0"/>
              </a:defRPr>
            </a:lvl7pPr>
            <a:lvl8pPr marL="1028700" algn="ctr" rtl="0" fontAlgn="base">
              <a:spcBef>
                <a:spcPct val="0"/>
              </a:spcBef>
              <a:spcAft>
                <a:spcPct val="0"/>
              </a:spcAft>
              <a:defRPr sz="2700" b="1">
                <a:solidFill>
                  <a:schemeClr val="tx1"/>
                </a:solidFill>
                <a:latin typeface="Arial" charset="0"/>
              </a:defRPr>
            </a:lvl8pPr>
            <a:lvl9pPr marL="1371600" algn="ctr" rtl="0" fontAlgn="base">
              <a:spcBef>
                <a:spcPct val="0"/>
              </a:spcBef>
              <a:spcAft>
                <a:spcPct val="0"/>
              </a:spcAft>
              <a:defRPr sz="27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500" b="1" i="0" u="none" strike="noStrike" kern="0" cap="none" spc="0" normalizeH="0" baseline="0" noProof="0" dirty="0">
                <a:ln>
                  <a:noFill/>
                </a:ln>
                <a:solidFill>
                  <a:srgbClr val="1D384C"/>
                </a:solidFill>
                <a:effectLst/>
                <a:uLnTx/>
                <a:uFillTx/>
                <a:latin typeface="Arial"/>
                <a:ea typeface="+mj-ea"/>
                <a:cs typeface="+mj-cs"/>
              </a:rPr>
              <a:t>Disclosure of Relevant Financial Relationships</a:t>
            </a:r>
          </a:p>
        </p:txBody>
      </p:sp>
      <p:sp>
        <p:nvSpPr>
          <p:cNvPr id="7" name="TextBox 6">
            <a:extLst>
              <a:ext uri="{FF2B5EF4-FFF2-40B4-BE49-F238E27FC236}">
                <a16:creationId xmlns:a16="http://schemas.microsoft.com/office/drawing/2014/main" id="{BBFFAE31-1D81-4333-A0C9-CB6557031261}"/>
              </a:ext>
            </a:extLst>
          </p:cNvPr>
          <p:cNvSpPr txBox="1"/>
          <p:nvPr/>
        </p:nvSpPr>
        <p:spPr>
          <a:xfrm>
            <a:off x="1022748" y="3928597"/>
            <a:ext cx="6558056" cy="523220"/>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D384C"/>
                </a:solidFill>
                <a:effectLst/>
                <a:uLnTx/>
                <a:uFillTx/>
                <a:latin typeface="Arial"/>
                <a:ea typeface="ヒラギノ角ゴ Pro W3"/>
                <a:cs typeface="Arial"/>
              </a:rPr>
              <a:t>All relevant financial relationships have been mitigated.</a:t>
            </a:r>
            <a:endParaRPr kumimoji="0" lang="en-US" sz="1800" b="1" i="1" u="none" strike="noStrike" kern="1200" cap="none" spc="0" normalizeH="0" baseline="0" noProof="0" dirty="0">
              <a:ln>
                <a:noFill/>
              </a:ln>
              <a:solidFill>
                <a:srgbClr val="1D384C"/>
              </a:solidFill>
              <a:effectLst/>
              <a:uLnTx/>
              <a:uFillTx/>
              <a:latin typeface="Arial" charset="0"/>
              <a:ea typeface="ヒラギノ角ゴ Pro W3"/>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1D384C"/>
                </a:solidFill>
                <a:effectLst/>
                <a:uLnTx/>
                <a:uFillTx/>
                <a:latin typeface="Arial"/>
                <a:ea typeface="ヒラギノ角ゴ Pro W3"/>
                <a:cs typeface="Arial"/>
              </a:rPr>
              <a:t>Faculty disclosure information can be found on the app</a:t>
            </a:r>
            <a:endParaRPr kumimoji="0" lang="en-US" sz="1800" b="1" i="1" u="none" strike="noStrike" kern="1200" cap="none" spc="0" normalizeH="0" baseline="0" noProof="0" dirty="0">
              <a:ln>
                <a:noFill/>
              </a:ln>
              <a:solidFill>
                <a:srgbClr val="1D384C"/>
              </a:solidFill>
              <a:effectLst/>
              <a:uLnTx/>
              <a:uFillTx/>
              <a:latin typeface="Arial" charset="0"/>
              <a:ea typeface="ヒラギノ角ゴ Pro W3"/>
              <a:cs typeface="Arial" charset="0"/>
            </a:endParaRPr>
          </a:p>
        </p:txBody>
      </p:sp>
    </p:spTree>
    <p:extLst>
      <p:ext uri="{BB962C8B-B14F-4D97-AF65-F5344CB8AC3E}">
        <p14:creationId xmlns:p14="http://schemas.microsoft.com/office/powerpoint/2010/main" val="611268438"/>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0641ACC-4503-4228-9F05-DFFCCAF212B7}"/>
              </a:ext>
            </a:extLst>
          </p:cNvPr>
          <p:cNvSpPr>
            <a:spLocks noGrp="1"/>
          </p:cNvSpPr>
          <p:nvPr>
            <p:ph idx="1"/>
          </p:nvPr>
        </p:nvSpPr>
        <p:spPr>
          <a:xfrm>
            <a:off x="628650" y="1392328"/>
            <a:ext cx="4748749" cy="2274677"/>
          </a:xfrm>
        </p:spPr>
        <p:txBody>
          <a:bodyPr/>
          <a:lstStyle/>
          <a:p>
            <a:pPr marL="0" indent="0" eaLnBrk="1" hangingPunct="1">
              <a:buNone/>
            </a:pPr>
            <a:r>
              <a:rPr lang="en-US" sz="1800" b="1" dirty="0"/>
              <a:t>Instantaneous Wave-free ratio (</a:t>
            </a:r>
            <a:r>
              <a:rPr lang="en-US" sz="1800" b="1" dirty="0" err="1"/>
              <a:t>iFR</a:t>
            </a:r>
            <a:r>
              <a:rPr lang="en-US" sz="1800" b="1" dirty="0"/>
              <a:t>) is a non-hyperemic index for assessment of coronary lesion severity</a:t>
            </a:r>
          </a:p>
          <a:p>
            <a:pPr marL="0" indent="0" eaLnBrk="1" hangingPunct="1">
              <a:buNone/>
            </a:pPr>
            <a:endParaRPr lang="en-US" sz="1800" b="1" dirty="0"/>
          </a:p>
          <a:p>
            <a:pPr marL="0" indent="0" eaLnBrk="1" hangingPunct="1">
              <a:buNone/>
            </a:pPr>
            <a:endParaRPr lang="en-US" sz="1800" b="1" dirty="0"/>
          </a:p>
          <a:p>
            <a:pPr marL="0" indent="0" eaLnBrk="1" hangingPunct="1">
              <a:buNone/>
            </a:pPr>
            <a:r>
              <a:rPr lang="en-US" sz="1800" b="1" dirty="0" err="1"/>
              <a:t>iFR</a:t>
            </a:r>
            <a:r>
              <a:rPr lang="en-US" sz="1800" b="1" dirty="0"/>
              <a:t>-validation studies have demonstrated ≈85% agreement with Fractional Flow Reserve (FFR). </a:t>
            </a:r>
            <a:r>
              <a:rPr lang="en-US" sz="1800" b="1" dirty="0" err="1"/>
              <a:t>iFR</a:t>
            </a:r>
            <a:r>
              <a:rPr lang="en-US" sz="1800" b="1" dirty="0"/>
              <a:t> and FFR have similar agreement with other ischemic indices</a:t>
            </a:r>
            <a:endParaRPr lang="en-US" sz="2000" dirty="0"/>
          </a:p>
        </p:txBody>
      </p:sp>
      <p:sp>
        <p:nvSpPr>
          <p:cNvPr id="4" name="Title 3">
            <a:extLst>
              <a:ext uri="{FF2B5EF4-FFF2-40B4-BE49-F238E27FC236}">
                <a16:creationId xmlns:a16="http://schemas.microsoft.com/office/drawing/2014/main" id="{C667AD3D-6659-47D6-807E-A59D2FA6FECA}"/>
              </a:ext>
            </a:extLst>
          </p:cNvPr>
          <p:cNvSpPr>
            <a:spLocks noGrp="1"/>
          </p:cNvSpPr>
          <p:nvPr>
            <p:ph type="title"/>
          </p:nvPr>
        </p:nvSpPr>
        <p:spPr/>
        <p:txBody>
          <a:bodyPr/>
          <a:lstStyle/>
          <a:p>
            <a:r>
              <a:rPr lang="en-US" dirty="0">
                <a:solidFill>
                  <a:schemeClr val="bg1"/>
                </a:solidFill>
              </a:rPr>
              <a:t>Background</a:t>
            </a:r>
          </a:p>
        </p:txBody>
      </p:sp>
      <p:pic>
        <p:nvPicPr>
          <p:cNvPr id="2" name="Picture 4">
            <a:extLst>
              <a:ext uri="{FF2B5EF4-FFF2-40B4-BE49-F238E27FC236}">
                <a16:creationId xmlns:a16="http://schemas.microsoft.com/office/drawing/2014/main" id="{368E5355-2C48-81E7-6152-CD383A822FC9}"/>
              </a:ext>
            </a:extLst>
          </p:cNvPr>
          <p:cNvPicPr>
            <a:picLocks noChangeAspect="1"/>
          </p:cNvPicPr>
          <p:nvPr/>
        </p:nvPicPr>
        <p:blipFill>
          <a:blip r:embed="rId2"/>
          <a:stretch>
            <a:fillRect/>
          </a:stretch>
        </p:blipFill>
        <p:spPr>
          <a:xfrm>
            <a:off x="5938454" y="2389194"/>
            <a:ext cx="3095423" cy="1956022"/>
          </a:xfrm>
          <a:prstGeom prst="rect">
            <a:avLst/>
          </a:prstGeom>
        </p:spPr>
      </p:pic>
      <p:pic>
        <p:nvPicPr>
          <p:cNvPr id="178" name="Bildobjekt 177">
            <a:extLst>
              <a:ext uri="{FF2B5EF4-FFF2-40B4-BE49-F238E27FC236}">
                <a16:creationId xmlns:a16="http://schemas.microsoft.com/office/drawing/2014/main" id="{3D99F1BB-5915-B5AA-75F7-38D53F22AFC0}"/>
              </a:ext>
            </a:extLst>
          </p:cNvPr>
          <p:cNvPicPr>
            <a:picLocks noChangeAspect="1"/>
          </p:cNvPicPr>
          <p:nvPr/>
        </p:nvPicPr>
        <p:blipFill>
          <a:blip r:embed="rId3"/>
          <a:stretch>
            <a:fillRect/>
          </a:stretch>
        </p:blipFill>
        <p:spPr>
          <a:xfrm>
            <a:off x="6527088" y="493504"/>
            <a:ext cx="1648937" cy="1736362"/>
          </a:xfrm>
          <a:prstGeom prst="rect">
            <a:avLst/>
          </a:prstGeom>
        </p:spPr>
      </p:pic>
      <p:sp>
        <p:nvSpPr>
          <p:cNvPr id="179" name="Text Placeholder 3">
            <a:extLst>
              <a:ext uri="{FF2B5EF4-FFF2-40B4-BE49-F238E27FC236}">
                <a16:creationId xmlns:a16="http://schemas.microsoft.com/office/drawing/2014/main" id="{847C9DBD-3E5D-98F1-C59C-BA6BE3F03F03}"/>
              </a:ext>
            </a:extLst>
          </p:cNvPr>
          <p:cNvSpPr txBox="1">
            <a:spLocks/>
          </p:cNvSpPr>
          <p:nvPr/>
        </p:nvSpPr>
        <p:spPr>
          <a:xfrm>
            <a:off x="1032799" y="4776788"/>
            <a:ext cx="8427516" cy="366712"/>
          </a:xfrm>
          <a:prstGeom prst="rect">
            <a:avLst/>
          </a:prstGeom>
        </p:spPr>
        <p:txBody>
          <a:bodyPr anchor="b">
            <a:normAutofit fontScale="250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800" b="0" i="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Arial"/>
              <a:buChar char="•"/>
              <a:defRPr sz="2400" b="0" i="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2000" b="0" i="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b="0" i="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 typeface="Arial"/>
              <a:buNone/>
            </a:pPr>
            <a:r>
              <a:rPr lang="en-GB" dirty="0"/>
              <a:t>CFR, Coronary Flow Reserve; HSR, Hyperaemic Stenosis Resistance; PET, positron emission tomography; SPECT, single-photon emission computed tomography </a:t>
            </a:r>
          </a:p>
          <a:p>
            <a:pPr marL="0" indent="0">
              <a:spcBef>
                <a:spcPts val="0"/>
              </a:spcBef>
              <a:buFont typeface="Arial"/>
              <a:buNone/>
            </a:pPr>
            <a:endParaRPr lang="en-GB" dirty="0"/>
          </a:p>
          <a:p>
            <a:pPr marL="0" indent="0">
              <a:spcBef>
                <a:spcPts val="0"/>
              </a:spcBef>
              <a:buFont typeface="Arial"/>
              <a:buNone/>
            </a:pPr>
            <a:r>
              <a:rPr lang="en-GB" dirty="0"/>
              <a:t>1. </a:t>
            </a:r>
            <a:r>
              <a:rPr lang="en-GB" sz="3600" b="1" dirty="0"/>
              <a:t>Van de </a:t>
            </a:r>
            <a:r>
              <a:rPr lang="en-GB" sz="3600" b="1" dirty="0" err="1"/>
              <a:t>Hoef</a:t>
            </a:r>
            <a:r>
              <a:rPr lang="en-GB" sz="3600" b="1" dirty="0"/>
              <a:t> TP et al. </a:t>
            </a:r>
            <a:r>
              <a:rPr lang="en-GB" sz="3600" b="1" dirty="0" err="1"/>
              <a:t>Circ</a:t>
            </a:r>
            <a:r>
              <a:rPr lang="en-GB" sz="3600" b="1" dirty="0"/>
              <a:t> </a:t>
            </a:r>
            <a:r>
              <a:rPr lang="en-GB" sz="3600" b="1" dirty="0" err="1"/>
              <a:t>Cardiovasc</a:t>
            </a:r>
            <a:r>
              <a:rPr lang="en-GB" sz="3600" b="1" dirty="0"/>
              <a:t> </a:t>
            </a:r>
            <a:r>
              <a:rPr lang="en-GB" sz="3600" b="1" dirty="0" err="1"/>
              <a:t>Interv</a:t>
            </a:r>
            <a:r>
              <a:rPr lang="en-GB" sz="3600" b="1" dirty="0"/>
              <a:t>. 2012;5:508-14; 2. Sen S et al. J Am </a:t>
            </a:r>
            <a:r>
              <a:rPr lang="en-GB" sz="3600" b="1" dirty="0" err="1"/>
              <a:t>Coll</a:t>
            </a:r>
            <a:r>
              <a:rPr lang="en-GB" sz="3600" b="1" dirty="0"/>
              <a:t> </a:t>
            </a:r>
            <a:r>
              <a:rPr lang="en-GB" sz="3600" b="1" dirty="0" err="1"/>
              <a:t>Cardiol</a:t>
            </a:r>
            <a:r>
              <a:rPr lang="en-GB" sz="3600" b="1" dirty="0"/>
              <a:t>. 2013;61:1409-20; 3. </a:t>
            </a:r>
            <a:r>
              <a:rPr lang="nl-NL" sz="3600" b="1" dirty="0"/>
              <a:t>Van de Hoef TP et al. </a:t>
            </a:r>
            <a:r>
              <a:rPr lang="en-GB" sz="3600" b="1" dirty="0" err="1"/>
              <a:t>EuroIntervention</a:t>
            </a:r>
            <a:r>
              <a:rPr lang="en-GB" sz="3600" b="1" dirty="0"/>
              <a:t>. </a:t>
            </a:r>
            <a:r>
              <a:rPr lang="nl-NL" sz="3600" b="1" dirty="0"/>
              <a:t>2015;11:914-25; </a:t>
            </a:r>
          </a:p>
          <a:p>
            <a:pPr marL="0" indent="0">
              <a:spcBef>
                <a:spcPts val="0"/>
              </a:spcBef>
              <a:buFont typeface="Arial"/>
              <a:buNone/>
            </a:pPr>
            <a:r>
              <a:rPr lang="nl-NL" sz="3600" b="1" dirty="0"/>
              <a:t>4. Sen S et al. J Am Coll </a:t>
            </a:r>
            <a:r>
              <a:rPr lang="nl-NL" sz="3600" b="1" dirty="0" err="1"/>
              <a:t>Cardiol</a:t>
            </a:r>
            <a:r>
              <a:rPr lang="nl-NL" sz="3600" b="1" dirty="0"/>
              <a:t>. 2013;62:566; 5. </a:t>
            </a:r>
            <a:r>
              <a:rPr lang="nl-NL" sz="3600" b="1" dirty="0" err="1"/>
              <a:t>Petraco</a:t>
            </a:r>
            <a:r>
              <a:rPr lang="nl-NL" sz="3600" b="1" dirty="0"/>
              <a:t> R et al. Circ. Int. 2014;7:492-502; 6. de Waard G et al. </a:t>
            </a:r>
            <a:r>
              <a:rPr lang="en-GB" sz="3600" b="1" dirty="0"/>
              <a:t>J Am </a:t>
            </a:r>
            <a:r>
              <a:rPr lang="en-GB" sz="3600" b="1" dirty="0" err="1"/>
              <a:t>Coll</a:t>
            </a:r>
            <a:r>
              <a:rPr lang="en-GB" sz="3600" b="1" dirty="0"/>
              <a:t> </a:t>
            </a:r>
            <a:r>
              <a:rPr lang="en-GB" sz="3600" b="1" dirty="0" err="1"/>
              <a:t>Cardiol</a:t>
            </a:r>
            <a:r>
              <a:rPr lang="en-GB" sz="3600" b="1" dirty="0"/>
              <a:t>. 2014;63:</a:t>
            </a:r>
            <a:r>
              <a:rPr lang="en-US" sz="3600" b="1" dirty="0"/>
              <a:t>A1692</a:t>
            </a:r>
            <a:r>
              <a:rPr lang="en-GB" sz="3600" b="1" dirty="0"/>
              <a:t>. </a:t>
            </a:r>
            <a:endParaRPr lang="nl-NL" sz="3600" b="1" dirty="0"/>
          </a:p>
        </p:txBody>
      </p:sp>
    </p:spTree>
    <p:extLst>
      <p:ext uri="{BB962C8B-B14F-4D97-AF65-F5344CB8AC3E}">
        <p14:creationId xmlns:p14="http://schemas.microsoft.com/office/powerpoint/2010/main" val="1704742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67AD3D-6659-47D6-807E-A59D2FA6FECA}"/>
              </a:ext>
            </a:extLst>
          </p:cNvPr>
          <p:cNvSpPr>
            <a:spLocks noGrp="1"/>
          </p:cNvSpPr>
          <p:nvPr>
            <p:ph type="title"/>
          </p:nvPr>
        </p:nvSpPr>
        <p:spPr>
          <a:xfrm>
            <a:off x="628650" y="273845"/>
            <a:ext cx="7886700" cy="576262"/>
          </a:xfrm>
        </p:spPr>
        <p:txBody>
          <a:bodyPr/>
          <a:lstStyle/>
          <a:p>
            <a:r>
              <a:rPr lang="en-US" dirty="0" err="1">
                <a:solidFill>
                  <a:schemeClr val="bg1"/>
                </a:solidFill>
              </a:rPr>
              <a:t>iFR</a:t>
            </a:r>
            <a:r>
              <a:rPr lang="en-US" dirty="0">
                <a:solidFill>
                  <a:schemeClr val="bg1"/>
                </a:solidFill>
              </a:rPr>
              <a:t> vs FFR 1-year outcomes</a:t>
            </a:r>
          </a:p>
        </p:txBody>
      </p:sp>
      <p:sp>
        <p:nvSpPr>
          <p:cNvPr id="6" name="Text Placeholder 5">
            <a:extLst>
              <a:ext uri="{FF2B5EF4-FFF2-40B4-BE49-F238E27FC236}">
                <a16:creationId xmlns:a16="http://schemas.microsoft.com/office/drawing/2014/main" id="{8466CE3B-4DA5-4E16-BECA-148C346068C4}"/>
              </a:ext>
            </a:extLst>
          </p:cNvPr>
          <p:cNvSpPr>
            <a:spLocks noGrp="1"/>
          </p:cNvSpPr>
          <p:nvPr>
            <p:ph type="body" sz="quarter" idx="13"/>
          </p:nvPr>
        </p:nvSpPr>
        <p:spPr>
          <a:xfrm>
            <a:off x="628650" y="767662"/>
            <a:ext cx="7886700" cy="335756"/>
          </a:xfrm>
        </p:spPr>
        <p:txBody>
          <a:bodyPr/>
          <a:lstStyle/>
          <a:p>
            <a:r>
              <a:rPr lang="en-US" dirty="0"/>
              <a:t>All-cause death, MI, unplanned revascularization</a:t>
            </a:r>
          </a:p>
        </p:txBody>
      </p:sp>
      <p:sp>
        <p:nvSpPr>
          <p:cNvPr id="10" name="Text Box 14">
            <a:extLst>
              <a:ext uri="{FF2B5EF4-FFF2-40B4-BE49-F238E27FC236}">
                <a16:creationId xmlns:a16="http://schemas.microsoft.com/office/drawing/2014/main" id="{65C5F4B7-21CA-474F-9F29-51C4F2FFFA14}"/>
              </a:ext>
            </a:extLst>
          </p:cNvPr>
          <p:cNvSpPr txBox="1">
            <a:spLocks noChangeArrowheads="1"/>
          </p:cNvSpPr>
          <p:nvPr/>
        </p:nvSpPr>
        <p:spPr bwMode="auto">
          <a:xfrm>
            <a:off x="2556542" y="4687029"/>
            <a:ext cx="4174042" cy="377363"/>
          </a:xfrm>
          <a:prstGeom prst="rect">
            <a:avLst/>
          </a:prstGeom>
          <a:noFill/>
          <a:ln w="9525">
            <a:noFill/>
            <a:miter lim="800000"/>
            <a:headEnd/>
            <a:tailEnd/>
          </a:ln>
        </p:spPr>
        <p:txBody>
          <a:bodyPr/>
          <a:lstStyle/>
          <a:p>
            <a:pPr algn="ctr" fontAlgn="base">
              <a:spcBef>
                <a:spcPct val="0"/>
              </a:spcBef>
              <a:spcAft>
                <a:spcPct val="0"/>
              </a:spcAft>
            </a:pPr>
            <a:r>
              <a:rPr lang="en-US" sz="1050" i="0" dirty="0">
                <a:solidFill>
                  <a:schemeClr val="tx1"/>
                </a:solidFill>
                <a:latin typeface="+mj-lt"/>
              </a:rPr>
              <a:t>Davies et al, N Engl J Med 2017; 376:1824-1834 </a:t>
            </a:r>
          </a:p>
          <a:p>
            <a:pPr algn="ctr" fontAlgn="base">
              <a:spcBef>
                <a:spcPct val="0"/>
              </a:spcBef>
              <a:spcAft>
                <a:spcPct val="0"/>
              </a:spcAft>
            </a:pPr>
            <a:r>
              <a:rPr lang="en-US" sz="1050" i="0" dirty="0">
                <a:solidFill>
                  <a:schemeClr val="tx1"/>
                </a:solidFill>
                <a:latin typeface="+mj-lt"/>
              </a:rPr>
              <a:t>Götberg et al, </a:t>
            </a:r>
            <a:r>
              <a:rPr lang="sv-SE" sz="1050" i="0" dirty="0">
                <a:solidFill>
                  <a:schemeClr val="tx1"/>
                </a:solidFill>
                <a:latin typeface="+mj-lt"/>
              </a:rPr>
              <a:t>N </a:t>
            </a:r>
            <a:r>
              <a:rPr lang="sv-SE" sz="1050" i="0" dirty="0" err="1">
                <a:solidFill>
                  <a:schemeClr val="tx1"/>
                </a:solidFill>
                <a:latin typeface="+mj-lt"/>
              </a:rPr>
              <a:t>Engl</a:t>
            </a:r>
            <a:r>
              <a:rPr lang="sv-SE" sz="1050" i="0" dirty="0">
                <a:solidFill>
                  <a:schemeClr val="tx1"/>
                </a:solidFill>
                <a:latin typeface="+mj-lt"/>
              </a:rPr>
              <a:t> J Med 2017; 376:1813-1823</a:t>
            </a:r>
            <a:endParaRPr lang="en-US" sz="1050" i="0" dirty="0">
              <a:solidFill>
                <a:schemeClr val="tx1"/>
              </a:solidFill>
              <a:latin typeface="+mj-lt"/>
            </a:endParaRPr>
          </a:p>
        </p:txBody>
      </p:sp>
      <p:sp>
        <p:nvSpPr>
          <p:cNvPr id="14" name="Content Placeholder 4">
            <a:extLst>
              <a:ext uri="{FF2B5EF4-FFF2-40B4-BE49-F238E27FC236}">
                <a16:creationId xmlns:a16="http://schemas.microsoft.com/office/drawing/2014/main" id="{CB76A53C-9D19-719F-6A83-113A729903F3}"/>
              </a:ext>
            </a:extLst>
          </p:cNvPr>
          <p:cNvSpPr>
            <a:spLocks noGrp="1"/>
          </p:cNvSpPr>
          <p:nvPr>
            <p:ph idx="1"/>
          </p:nvPr>
        </p:nvSpPr>
        <p:spPr>
          <a:xfrm>
            <a:off x="2198724" y="4194130"/>
            <a:ext cx="4775305" cy="426151"/>
          </a:xfrm>
        </p:spPr>
        <p:txBody>
          <a:bodyPr/>
          <a:lstStyle/>
          <a:p>
            <a:pPr marL="0" indent="0" eaLnBrk="1" hangingPunct="1">
              <a:buNone/>
            </a:pPr>
            <a:r>
              <a:rPr lang="en-US" sz="2000" b="1" dirty="0" err="1"/>
              <a:t>iFR</a:t>
            </a:r>
            <a:r>
              <a:rPr lang="en-US" sz="2000" b="1" dirty="0"/>
              <a:t> was non-inferior to FFR at 1-year</a:t>
            </a:r>
          </a:p>
          <a:p>
            <a:endParaRPr lang="en-US" sz="2000" b="1" dirty="0"/>
          </a:p>
        </p:txBody>
      </p:sp>
      <p:sp>
        <p:nvSpPr>
          <p:cNvPr id="15" name="Content Placeholder 4">
            <a:extLst>
              <a:ext uri="{FF2B5EF4-FFF2-40B4-BE49-F238E27FC236}">
                <a16:creationId xmlns:a16="http://schemas.microsoft.com/office/drawing/2014/main" id="{9291E75D-DF66-ECAE-419C-97135543778E}"/>
              </a:ext>
            </a:extLst>
          </p:cNvPr>
          <p:cNvSpPr txBox="1">
            <a:spLocks/>
          </p:cNvSpPr>
          <p:nvPr/>
        </p:nvSpPr>
        <p:spPr bwMode="auto">
          <a:xfrm>
            <a:off x="1608363" y="1239783"/>
            <a:ext cx="7366852" cy="4261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213" indent="-214313" algn="l" rtl="0" eaLnBrk="0" fontAlgn="base" hangingPunct="0">
              <a:spcBef>
                <a:spcPct val="30000"/>
              </a:spcBef>
              <a:spcAft>
                <a:spcPct val="0"/>
              </a:spcAft>
              <a:buClr>
                <a:schemeClr val="accent2"/>
              </a:buClr>
              <a:buSzPct val="70000"/>
              <a:buFont typeface="Wingdings 2"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0" indent="0" eaLnBrk="1" hangingPunct="1">
              <a:buFontTx/>
              <a:buNone/>
            </a:pPr>
            <a:r>
              <a:rPr lang="en-US" sz="1800" b="1" i="0" kern="0" dirty="0" err="1"/>
              <a:t>iFR</a:t>
            </a:r>
            <a:r>
              <a:rPr lang="en-US" sz="1800" b="1" i="0" kern="0" dirty="0"/>
              <a:t>-SWEDEHEART	          	    DEFINE-FLAIR</a:t>
            </a:r>
          </a:p>
          <a:p>
            <a:endParaRPr lang="en-US" sz="2000" b="1" i="0" kern="0" dirty="0"/>
          </a:p>
        </p:txBody>
      </p:sp>
      <p:sp>
        <p:nvSpPr>
          <p:cNvPr id="5" name="textruta 4">
            <a:extLst>
              <a:ext uri="{FF2B5EF4-FFF2-40B4-BE49-F238E27FC236}">
                <a16:creationId xmlns:a16="http://schemas.microsoft.com/office/drawing/2014/main" id="{F29C1202-3112-E54F-4031-3DED216CDD48}"/>
              </a:ext>
            </a:extLst>
          </p:cNvPr>
          <p:cNvSpPr txBox="1"/>
          <p:nvPr/>
        </p:nvSpPr>
        <p:spPr>
          <a:xfrm>
            <a:off x="287512" y="3581116"/>
            <a:ext cx="4712000" cy="461665"/>
          </a:xfrm>
          <a:prstGeom prst="rect">
            <a:avLst/>
          </a:prstGeom>
          <a:noFill/>
        </p:spPr>
        <p:txBody>
          <a:bodyPr wrap="square">
            <a:spAutoFit/>
          </a:bodyPr>
          <a:lstStyle/>
          <a:p>
            <a:pPr marL="0" indent="0" algn="ctr">
              <a:buFontTx/>
              <a:buNone/>
            </a:pPr>
            <a:r>
              <a:rPr lang="en-US" sz="1200" b="1" i="0" kern="0" dirty="0">
                <a:solidFill>
                  <a:schemeClr val="bg1"/>
                </a:solidFill>
                <a:latin typeface="Arial"/>
                <a:cs typeface="Arial"/>
              </a:rPr>
              <a:t>HR </a:t>
            </a:r>
            <a:r>
              <a:rPr lang="en-US" sz="1200" i="0" kern="0" dirty="0">
                <a:solidFill>
                  <a:schemeClr val="bg1"/>
                </a:solidFill>
                <a:latin typeface="Arial"/>
                <a:cs typeface="Arial"/>
              </a:rPr>
              <a:t>1.12</a:t>
            </a:r>
            <a:r>
              <a:rPr lang="en-US" sz="1200" b="1" i="0" kern="0" dirty="0">
                <a:solidFill>
                  <a:schemeClr val="bg1"/>
                </a:solidFill>
                <a:latin typeface="Arial"/>
                <a:cs typeface="Arial"/>
              </a:rPr>
              <a:t> (0.79-1.58)</a:t>
            </a:r>
          </a:p>
          <a:p>
            <a:pPr marL="0" indent="0" algn="ctr">
              <a:buFontTx/>
              <a:buNone/>
            </a:pPr>
            <a:r>
              <a:rPr lang="en-US" sz="1200" b="1" i="0" kern="0" dirty="0">
                <a:solidFill>
                  <a:schemeClr val="bg1"/>
                </a:solidFill>
                <a:latin typeface="Arial"/>
                <a:cs typeface="Arial"/>
              </a:rPr>
              <a:t>p=0.53</a:t>
            </a:r>
          </a:p>
        </p:txBody>
      </p:sp>
      <p:pic>
        <p:nvPicPr>
          <p:cNvPr id="9" name="Bildobjekt 8">
            <a:extLst>
              <a:ext uri="{FF2B5EF4-FFF2-40B4-BE49-F238E27FC236}">
                <a16:creationId xmlns:a16="http://schemas.microsoft.com/office/drawing/2014/main" id="{1570A55B-F9CA-237C-86BB-14E151C8F1DA}"/>
              </a:ext>
            </a:extLst>
          </p:cNvPr>
          <p:cNvPicPr>
            <a:picLocks noChangeAspect="1"/>
          </p:cNvPicPr>
          <p:nvPr/>
        </p:nvPicPr>
        <p:blipFill>
          <a:blip r:embed="rId2"/>
          <a:stretch>
            <a:fillRect/>
          </a:stretch>
        </p:blipFill>
        <p:spPr>
          <a:xfrm>
            <a:off x="947612" y="1665934"/>
            <a:ext cx="2829519" cy="1954820"/>
          </a:xfrm>
          <a:prstGeom prst="rect">
            <a:avLst/>
          </a:prstGeom>
        </p:spPr>
      </p:pic>
      <p:pic>
        <p:nvPicPr>
          <p:cNvPr id="12" name="Bildobjekt 11">
            <a:extLst>
              <a:ext uri="{FF2B5EF4-FFF2-40B4-BE49-F238E27FC236}">
                <a16:creationId xmlns:a16="http://schemas.microsoft.com/office/drawing/2014/main" id="{2664CFCC-BC74-7D02-E289-D8171992FD2B}"/>
              </a:ext>
            </a:extLst>
          </p:cNvPr>
          <p:cNvPicPr>
            <a:picLocks noChangeAspect="1"/>
          </p:cNvPicPr>
          <p:nvPr/>
        </p:nvPicPr>
        <p:blipFill>
          <a:blip r:embed="rId3"/>
          <a:stretch>
            <a:fillRect/>
          </a:stretch>
        </p:blipFill>
        <p:spPr>
          <a:xfrm>
            <a:off x="4437883" y="1626296"/>
            <a:ext cx="2958028" cy="1954820"/>
          </a:xfrm>
          <a:prstGeom prst="rect">
            <a:avLst/>
          </a:prstGeom>
        </p:spPr>
      </p:pic>
      <p:sp>
        <p:nvSpPr>
          <p:cNvPr id="16" name="textruta 15">
            <a:extLst>
              <a:ext uri="{FF2B5EF4-FFF2-40B4-BE49-F238E27FC236}">
                <a16:creationId xmlns:a16="http://schemas.microsoft.com/office/drawing/2014/main" id="{9642ED26-0CFB-7A03-F568-849ECB2D6C21}"/>
              </a:ext>
            </a:extLst>
          </p:cNvPr>
          <p:cNvSpPr txBox="1"/>
          <p:nvPr/>
        </p:nvSpPr>
        <p:spPr>
          <a:xfrm>
            <a:off x="3830571" y="3581116"/>
            <a:ext cx="4712000" cy="461665"/>
          </a:xfrm>
          <a:prstGeom prst="rect">
            <a:avLst/>
          </a:prstGeom>
          <a:noFill/>
        </p:spPr>
        <p:txBody>
          <a:bodyPr wrap="square">
            <a:spAutoFit/>
          </a:bodyPr>
          <a:lstStyle/>
          <a:p>
            <a:pPr marL="0" indent="0" algn="ctr">
              <a:buFontTx/>
              <a:buNone/>
            </a:pPr>
            <a:r>
              <a:rPr lang="en-US" sz="1200" b="1" i="0" kern="0" dirty="0">
                <a:solidFill>
                  <a:schemeClr val="bg1"/>
                </a:solidFill>
                <a:latin typeface="Arial"/>
                <a:cs typeface="Arial"/>
              </a:rPr>
              <a:t>HR 0.9</a:t>
            </a:r>
            <a:r>
              <a:rPr lang="en-US" sz="1200" i="0" kern="0" dirty="0">
                <a:solidFill>
                  <a:schemeClr val="bg1"/>
                </a:solidFill>
                <a:latin typeface="Arial"/>
                <a:cs typeface="Arial"/>
              </a:rPr>
              <a:t>5</a:t>
            </a:r>
            <a:r>
              <a:rPr lang="en-US" sz="1200" b="1" i="0" kern="0" dirty="0">
                <a:solidFill>
                  <a:schemeClr val="bg1"/>
                </a:solidFill>
                <a:latin typeface="Arial"/>
                <a:cs typeface="Arial"/>
              </a:rPr>
              <a:t> (0.68-1.33)</a:t>
            </a:r>
          </a:p>
          <a:p>
            <a:pPr marL="0" indent="0" algn="ctr">
              <a:buFontTx/>
              <a:buNone/>
            </a:pPr>
            <a:r>
              <a:rPr lang="en-US" sz="1200" b="1" i="0" kern="0" dirty="0">
                <a:solidFill>
                  <a:schemeClr val="bg1"/>
                </a:solidFill>
                <a:latin typeface="Arial"/>
                <a:cs typeface="Arial"/>
              </a:rPr>
              <a:t>p=0.</a:t>
            </a:r>
            <a:r>
              <a:rPr lang="en-US" sz="1200" i="0" kern="0" dirty="0">
                <a:solidFill>
                  <a:schemeClr val="bg1"/>
                </a:solidFill>
                <a:latin typeface="Arial"/>
                <a:cs typeface="Arial"/>
              </a:rPr>
              <a:t>78</a:t>
            </a:r>
            <a:endParaRPr lang="en-US" sz="1200" b="1" i="0" kern="0" dirty="0">
              <a:solidFill>
                <a:schemeClr val="bg1"/>
              </a:solidFill>
              <a:latin typeface="Arial"/>
              <a:cs typeface="Arial"/>
            </a:endParaRPr>
          </a:p>
        </p:txBody>
      </p:sp>
    </p:spTree>
    <p:extLst>
      <p:ext uri="{BB962C8B-B14F-4D97-AF65-F5344CB8AC3E}">
        <p14:creationId xmlns:p14="http://schemas.microsoft.com/office/powerpoint/2010/main" val="1945417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466CE3B-4DA5-4E16-BECA-148C346068C4}"/>
              </a:ext>
            </a:extLst>
          </p:cNvPr>
          <p:cNvSpPr>
            <a:spLocks noGrp="1"/>
          </p:cNvSpPr>
          <p:nvPr>
            <p:ph type="body" sz="quarter" idx="13"/>
          </p:nvPr>
        </p:nvSpPr>
        <p:spPr>
          <a:xfrm>
            <a:off x="628650" y="895077"/>
            <a:ext cx="7886700" cy="335756"/>
          </a:xfrm>
        </p:spPr>
        <p:txBody>
          <a:bodyPr/>
          <a:lstStyle/>
          <a:p>
            <a:r>
              <a:rPr lang="en-US" dirty="0"/>
              <a:t>All-cause death, MI, unplanned revascularization</a:t>
            </a:r>
          </a:p>
          <a:p>
            <a:endParaRPr lang="en-US" dirty="0"/>
          </a:p>
        </p:txBody>
      </p:sp>
      <p:pic>
        <p:nvPicPr>
          <p:cNvPr id="7" name="Bildobjekt 4">
            <a:extLst>
              <a:ext uri="{FF2B5EF4-FFF2-40B4-BE49-F238E27FC236}">
                <a16:creationId xmlns:a16="http://schemas.microsoft.com/office/drawing/2014/main" id="{B9AFE2B2-B2D9-4A8F-A7A7-86C0BB4AC06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55" t="391" r="2568" b="5540"/>
          <a:stretch/>
        </p:blipFill>
        <p:spPr bwMode="auto">
          <a:xfrm>
            <a:off x="2840660" y="1402216"/>
            <a:ext cx="3070071" cy="22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ruta 7">
            <a:extLst>
              <a:ext uri="{FF2B5EF4-FFF2-40B4-BE49-F238E27FC236}">
                <a16:creationId xmlns:a16="http://schemas.microsoft.com/office/drawing/2014/main" id="{AFD65425-7031-4F73-BF43-D4F111DAE447}"/>
              </a:ext>
            </a:extLst>
          </p:cNvPr>
          <p:cNvSpPr txBox="1"/>
          <p:nvPr/>
        </p:nvSpPr>
        <p:spPr>
          <a:xfrm>
            <a:off x="3801596" y="3514229"/>
            <a:ext cx="1540806" cy="461665"/>
          </a:xfrm>
          <a:prstGeom prst="rect">
            <a:avLst/>
          </a:prstGeom>
          <a:noFill/>
        </p:spPr>
        <p:txBody>
          <a:bodyPr wrap="none" rtlCol="0">
            <a:spAutoFit/>
          </a:bodyPr>
          <a:lstStyle/>
          <a:p>
            <a:endParaRPr lang="en-US" sz="1200" i="0" dirty="0">
              <a:solidFill>
                <a:schemeClr val="bg1"/>
              </a:solidFill>
              <a:latin typeface="+mn-lt"/>
              <a:ea typeface="Times New Roman" panose="02020603050405020304" pitchFamily="18" charset="0"/>
            </a:endParaRPr>
          </a:p>
          <a:p>
            <a:r>
              <a:rPr lang="en-US" sz="1200" i="0" dirty="0">
                <a:solidFill>
                  <a:schemeClr val="bg1"/>
                </a:solidFill>
                <a:latin typeface="+mn-lt"/>
                <a:ea typeface="Times New Roman" panose="02020603050405020304" pitchFamily="18" charset="0"/>
              </a:rPr>
              <a:t>HR 1.09 (0.90-1.33)</a:t>
            </a:r>
            <a:endParaRPr lang="sv-SE" sz="1200" i="0" dirty="0" err="1">
              <a:solidFill>
                <a:schemeClr val="bg1"/>
              </a:solidFill>
              <a:latin typeface="+mn-lt"/>
            </a:endParaRPr>
          </a:p>
        </p:txBody>
      </p:sp>
      <p:sp>
        <p:nvSpPr>
          <p:cNvPr id="9" name="Title 3">
            <a:extLst>
              <a:ext uri="{FF2B5EF4-FFF2-40B4-BE49-F238E27FC236}">
                <a16:creationId xmlns:a16="http://schemas.microsoft.com/office/drawing/2014/main" id="{10E40D1A-F733-EDF7-A74D-6127D048AE60}"/>
              </a:ext>
            </a:extLst>
          </p:cNvPr>
          <p:cNvSpPr>
            <a:spLocks noGrp="1"/>
          </p:cNvSpPr>
          <p:nvPr>
            <p:ph type="title"/>
          </p:nvPr>
        </p:nvSpPr>
        <p:spPr>
          <a:xfrm>
            <a:off x="628650" y="273845"/>
            <a:ext cx="7886700" cy="576262"/>
          </a:xfrm>
        </p:spPr>
        <p:txBody>
          <a:bodyPr/>
          <a:lstStyle/>
          <a:p>
            <a:r>
              <a:rPr lang="en-US" dirty="0" err="1">
                <a:solidFill>
                  <a:schemeClr val="bg1"/>
                </a:solidFill>
              </a:rPr>
              <a:t>iFR</a:t>
            </a:r>
            <a:r>
              <a:rPr lang="en-US" dirty="0">
                <a:solidFill>
                  <a:schemeClr val="bg1"/>
                </a:solidFill>
              </a:rPr>
              <a:t> vs FFR 5-year outcomes</a:t>
            </a:r>
          </a:p>
        </p:txBody>
      </p:sp>
      <p:sp>
        <p:nvSpPr>
          <p:cNvPr id="10" name="Content Placeholder 4">
            <a:extLst>
              <a:ext uri="{FF2B5EF4-FFF2-40B4-BE49-F238E27FC236}">
                <a16:creationId xmlns:a16="http://schemas.microsoft.com/office/drawing/2014/main" id="{6DD1AEC3-7E1A-E3DB-4884-51FC3F91045C}"/>
              </a:ext>
            </a:extLst>
          </p:cNvPr>
          <p:cNvSpPr txBox="1">
            <a:spLocks/>
          </p:cNvSpPr>
          <p:nvPr/>
        </p:nvSpPr>
        <p:spPr bwMode="auto">
          <a:xfrm>
            <a:off x="3459970" y="1134553"/>
            <a:ext cx="2540020" cy="3357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213" indent="-214313" algn="l" rtl="0" eaLnBrk="0" fontAlgn="base" hangingPunct="0">
              <a:spcBef>
                <a:spcPct val="30000"/>
              </a:spcBef>
              <a:spcAft>
                <a:spcPct val="0"/>
              </a:spcAft>
              <a:buClr>
                <a:schemeClr val="accent2"/>
              </a:buClr>
              <a:buSzPct val="70000"/>
              <a:buFont typeface="Wingdings 2"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0" indent="0" eaLnBrk="1" hangingPunct="1">
              <a:buFontTx/>
              <a:buNone/>
            </a:pPr>
            <a:r>
              <a:rPr lang="en-US" sz="1800" b="1" i="0" kern="0" dirty="0" err="1"/>
              <a:t>iFR</a:t>
            </a:r>
            <a:r>
              <a:rPr lang="en-US" sz="1800" b="1" i="0" kern="0" dirty="0"/>
              <a:t>-SWEDEHEART			</a:t>
            </a:r>
            <a:endParaRPr lang="en-US" sz="2000" b="1" i="0" kern="0" dirty="0"/>
          </a:p>
        </p:txBody>
      </p:sp>
      <p:sp>
        <p:nvSpPr>
          <p:cNvPr id="11" name="Text Box 14">
            <a:extLst>
              <a:ext uri="{FF2B5EF4-FFF2-40B4-BE49-F238E27FC236}">
                <a16:creationId xmlns:a16="http://schemas.microsoft.com/office/drawing/2014/main" id="{C5201B21-A039-88BD-FDF9-54DE88F9E575}"/>
              </a:ext>
            </a:extLst>
          </p:cNvPr>
          <p:cNvSpPr txBox="1">
            <a:spLocks noChangeArrowheads="1"/>
          </p:cNvSpPr>
          <p:nvPr/>
        </p:nvSpPr>
        <p:spPr bwMode="auto">
          <a:xfrm>
            <a:off x="2312069" y="4804571"/>
            <a:ext cx="4519861" cy="377363"/>
          </a:xfrm>
          <a:prstGeom prst="rect">
            <a:avLst/>
          </a:prstGeom>
          <a:noFill/>
          <a:ln w="9525">
            <a:noFill/>
            <a:miter lim="800000"/>
            <a:headEnd/>
            <a:tailEnd/>
          </a:ln>
        </p:spPr>
        <p:txBody>
          <a:bodyPr/>
          <a:lstStyle/>
          <a:p>
            <a:pPr algn="ctr" fontAlgn="base">
              <a:spcBef>
                <a:spcPct val="0"/>
              </a:spcBef>
              <a:spcAft>
                <a:spcPct val="0"/>
              </a:spcAft>
            </a:pPr>
            <a:r>
              <a:rPr lang="en-US" sz="1050" i="0" dirty="0">
                <a:solidFill>
                  <a:schemeClr val="tx1"/>
                </a:solidFill>
                <a:latin typeface="+mj-lt"/>
              </a:rPr>
              <a:t>Götberg et al, J Am Coll </a:t>
            </a:r>
            <a:r>
              <a:rPr lang="en-US" sz="1050" i="0" dirty="0" err="1">
                <a:solidFill>
                  <a:schemeClr val="tx1"/>
                </a:solidFill>
                <a:latin typeface="+mj-lt"/>
              </a:rPr>
              <a:t>Cardiol</a:t>
            </a:r>
            <a:r>
              <a:rPr lang="en-US" sz="1050" i="0" dirty="0">
                <a:solidFill>
                  <a:schemeClr val="tx1"/>
                </a:solidFill>
                <a:latin typeface="+mj-lt"/>
              </a:rPr>
              <a:t> 2022 Mar 15:79(10):965-974 </a:t>
            </a:r>
          </a:p>
        </p:txBody>
      </p:sp>
      <p:sp>
        <p:nvSpPr>
          <p:cNvPr id="14" name="Content Placeholder 4">
            <a:extLst>
              <a:ext uri="{FF2B5EF4-FFF2-40B4-BE49-F238E27FC236}">
                <a16:creationId xmlns:a16="http://schemas.microsoft.com/office/drawing/2014/main" id="{E8E80F5A-9E50-1A7E-2A41-142F6800A92E}"/>
              </a:ext>
            </a:extLst>
          </p:cNvPr>
          <p:cNvSpPr txBox="1">
            <a:spLocks/>
          </p:cNvSpPr>
          <p:nvPr/>
        </p:nvSpPr>
        <p:spPr bwMode="auto">
          <a:xfrm>
            <a:off x="750186" y="4007804"/>
            <a:ext cx="8566005" cy="1114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213" indent="-214313" algn="l" rtl="0" eaLnBrk="0" fontAlgn="base" hangingPunct="0">
              <a:spcBef>
                <a:spcPct val="30000"/>
              </a:spcBef>
              <a:spcAft>
                <a:spcPct val="0"/>
              </a:spcAft>
              <a:buClr>
                <a:schemeClr val="accent2"/>
              </a:buClr>
              <a:buSzPct val="70000"/>
              <a:buFont typeface="Wingdings 2"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0" indent="0">
              <a:buFontTx/>
              <a:buNone/>
            </a:pPr>
            <a:r>
              <a:rPr lang="en-US" sz="2000" b="1" i="0" kern="0" dirty="0">
                <a:latin typeface="Arial"/>
                <a:cs typeface="Arial"/>
              </a:rPr>
              <a:t>No difference in MACE, death, MI, or unplanned </a:t>
            </a:r>
            <a:r>
              <a:rPr lang="en-US" sz="2000" b="1" i="0" kern="0" dirty="0" err="1">
                <a:latin typeface="Arial"/>
                <a:cs typeface="Arial"/>
              </a:rPr>
              <a:t>revasc</a:t>
            </a:r>
            <a:r>
              <a:rPr lang="en-US" sz="2000" b="1" i="0" kern="0" dirty="0">
                <a:latin typeface="Arial"/>
                <a:cs typeface="Arial"/>
              </a:rPr>
              <a:t>. at 5 years</a:t>
            </a:r>
          </a:p>
          <a:p>
            <a:endParaRPr lang="en-US" sz="2400" b="1" i="0" kern="0" dirty="0"/>
          </a:p>
        </p:txBody>
      </p:sp>
      <p:sp>
        <p:nvSpPr>
          <p:cNvPr id="5" name="textruta 4">
            <a:extLst>
              <a:ext uri="{FF2B5EF4-FFF2-40B4-BE49-F238E27FC236}">
                <a16:creationId xmlns:a16="http://schemas.microsoft.com/office/drawing/2014/main" id="{EDDFCEA1-4B22-549B-F0EB-648B156E9325}"/>
              </a:ext>
            </a:extLst>
          </p:cNvPr>
          <p:cNvSpPr txBox="1"/>
          <p:nvPr/>
        </p:nvSpPr>
        <p:spPr>
          <a:xfrm>
            <a:off x="5999990" y="1339252"/>
            <a:ext cx="962123" cy="830997"/>
          </a:xfrm>
          <a:prstGeom prst="rect">
            <a:avLst/>
          </a:prstGeom>
          <a:noFill/>
        </p:spPr>
        <p:txBody>
          <a:bodyPr wrap="none" rtlCol="0">
            <a:spAutoFit/>
          </a:bodyPr>
          <a:lstStyle/>
          <a:p>
            <a:r>
              <a:rPr lang="en-US" sz="1200" i="0" dirty="0" err="1">
                <a:solidFill>
                  <a:schemeClr val="bg1"/>
                </a:solidFill>
                <a:latin typeface="+mn-lt"/>
                <a:ea typeface="Times New Roman" panose="02020603050405020304" pitchFamily="18" charset="0"/>
              </a:rPr>
              <a:t>iFR</a:t>
            </a:r>
            <a:r>
              <a:rPr lang="en-US" sz="1200" i="0" dirty="0">
                <a:solidFill>
                  <a:schemeClr val="bg1"/>
                </a:solidFill>
                <a:latin typeface="+mn-lt"/>
                <a:ea typeface="Times New Roman" panose="02020603050405020304" pitchFamily="18" charset="0"/>
              </a:rPr>
              <a:t> 21.5%</a:t>
            </a:r>
          </a:p>
          <a:p>
            <a:endParaRPr lang="en-US" sz="1200" i="0" dirty="0">
              <a:solidFill>
                <a:schemeClr val="bg1"/>
              </a:solidFill>
              <a:latin typeface="+mn-lt"/>
              <a:ea typeface="Times New Roman" panose="02020603050405020304" pitchFamily="18" charset="0"/>
            </a:endParaRPr>
          </a:p>
          <a:p>
            <a:r>
              <a:rPr lang="en-US" sz="1200" i="0" dirty="0">
                <a:solidFill>
                  <a:schemeClr val="bg1"/>
                </a:solidFill>
                <a:latin typeface="+mn-lt"/>
                <a:ea typeface="Times New Roman" panose="02020603050405020304" pitchFamily="18" charset="0"/>
              </a:rPr>
              <a:t>FFR 19.9%</a:t>
            </a:r>
          </a:p>
          <a:p>
            <a:endParaRPr lang="en-US" sz="1200" i="0" dirty="0">
              <a:solidFill>
                <a:schemeClr val="bg1"/>
              </a:solidFill>
              <a:latin typeface="+mn-lt"/>
              <a:ea typeface="Times New Roman" panose="02020603050405020304" pitchFamily="18" charset="0"/>
            </a:endParaRPr>
          </a:p>
        </p:txBody>
      </p:sp>
    </p:spTree>
    <p:extLst>
      <p:ext uri="{BB962C8B-B14F-4D97-AF65-F5344CB8AC3E}">
        <p14:creationId xmlns:p14="http://schemas.microsoft.com/office/powerpoint/2010/main" val="2907839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0641ACC-4503-4228-9F05-DFFCCAF212B7}"/>
              </a:ext>
            </a:extLst>
          </p:cNvPr>
          <p:cNvSpPr>
            <a:spLocks noGrp="1"/>
          </p:cNvSpPr>
          <p:nvPr>
            <p:ph idx="1"/>
          </p:nvPr>
        </p:nvSpPr>
        <p:spPr>
          <a:xfrm>
            <a:off x="577995" y="4190076"/>
            <a:ext cx="8566005" cy="1114580"/>
          </a:xfrm>
        </p:spPr>
        <p:txBody>
          <a:bodyPr/>
          <a:lstStyle/>
          <a:p>
            <a:pPr marL="0" indent="0" algn="ctr">
              <a:buNone/>
            </a:pPr>
            <a:r>
              <a:rPr lang="en-US" sz="1800" b="1" dirty="0">
                <a:latin typeface="Arial"/>
                <a:cs typeface="Arial"/>
              </a:rPr>
              <a:t>No difference in MACE at 5 years</a:t>
            </a:r>
            <a:endParaRPr lang="en-US" sz="2000" b="1" dirty="0"/>
          </a:p>
        </p:txBody>
      </p:sp>
      <p:sp>
        <p:nvSpPr>
          <p:cNvPr id="6" name="Text Placeholder 5">
            <a:extLst>
              <a:ext uri="{FF2B5EF4-FFF2-40B4-BE49-F238E27FC236}">
                <a16:creationId xmlns:a16="http://schemas.microsoft.com/office/drawing/2014/main" id="{8466CE3B-4DA5-4E16-BECA-148C346068C4}"/>
              </a:ext>
            </a:extLst>
          </p:cNvPr>
          <p:cNvSpPr>
            <a:spLocks noGrp="1"/>
          </p:cNvSpPr>
          <p:nvPr>
            <p:ph type="body" sz="quarter" idx="13"/>
          </p:nvPr>
        </p:nvSpPr>
        <p:spPr>
          <a:xfrm>
            <a:off x="628650" y="936140"/>
            <a:ext cx="7886700" cy="335756"/>
          </a:xfrm>
        </p:spPr>
        <p:txBody>
          <a:bodyPr/>
          <a:lstStyle/>
          <a:p>
            <a:r>
              <a:rPr lang="en-US" dirty="0"/>
              <a:t>All-cause death, MI, unplanned revascularization</a:t>
            </a:r>
          </a:p>
          <a:p>
            <a:endParaRPr lang="en-US" dirty="0"/>
          </a:p>
        </p:txBody>
      </p:sp>
      <p:sp>
        <p:nvSpPr>
          <p:cNvPr id="9" name="Title 3">
            <a:extLst>
              <a:ext uri="{FF2B5EF4-FFF2-40B4-BE49-F238E27FC236}">
                <a16:creationId xmlns:a16="http://schemas.microsoft.com/office/drawing/2014/main" id="{10E40D1A-F733-EDF7-A74D-6127D048AE60}"/>
              </a:ext>
            </a:extLst>
          </p:cNvPr>
          <p:cNvSpPr>
            <a:spLocks noGrp="1"/>
          </p:cNvSpPr>
          <p:nvPr>
            <p:ph type="title"/>
          </p:nvPr>
        </p:nvSpPr>
        <p:spPr>
          <a:xfrm>
            <a:off x="628650" y="273845"/>
            <a:ext cx="7886700" cy="576262"/>
          </a:xfrm>
        </p:spPr>
        <p:txBody>
          <a:bodyPr/>
          <a:lstStyle/>
          <a:p>
            <a:r>
              <a:rPr lang="en-US" dirty="0" err="1">
                <a:solidFill>
                  <a:schemeClr val="bg1"/>
                </a:solidFill>
              </a:rPr>
              <a:t>iFR</a:t>
            </a:r>
            <a:r>
              <a:rPr lang="en-US" dirty="0">
                <a:solidFill>
                  <a:schemeClr val="bg1"/>
                </a:solidFill>
              </a:rPr>
              <a:t> vs FFR 5-year outcomes</a:t>
            </a:r>
          </a:p>
        </p:txBody>
      </p:sp>
      <p:sp>
        <p:nvSpPr>
          <p:cNvPr id="10" name="Content Placeholder 4">
            <a:extLst>
              <a:ext uri="{FF2B5EF4-FFF2-40B4-BE49-F238E27FC236}">
                <a16:creationId xmlns:a16="http://schemas.microsoft.com/office/drawing/2014/main" id="{6DD1AEC3-7E1A-E3DB-4884-51FC3F91045C}"/>
              </a:ext>
            </a:extLst>
          </p:cNvPr>
          <p:cNvSpPr txBox="1">
            <a:spLocks/>
          </p:cNvSpPr>
          <p:nvPr/>
        </p:nvSpPr>
        <p:spPr bwMode="auto">
          <a:xfrm>
            <a:off x="3305591" y="1134553"/>
            <a:ext cx="2540020" cy="3357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213" indent="-214313" algn="l" rtl="0" eaLnBrk="0" fontAlgn="base" hangingPunct="0">
              <a:spcBef>
                <a:spcPct val="30000"/>
              </a:spcBef>
              <a:spcAft>
                <a:spcPct val="0"/>
              </a:spcAft>
              <a:buClr>
                <a:schemeClr val="accent2"/>
              </a:buClr>
              <a:buSzPct val="70000"/>
              <a:buFont typeface="Wingdings 2"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0" indent="0" algn="ctr" eaLnBrk="1" hangingPunct="1">
              <a:buFontTx/>
              <a:buNone/>
            </a:pPr>
            <a:r>
              <a:rPr lang="en-US" sz="1800" b="1" i="0" kern="0" dirty="0"/>
              <a:t>DEFINE-FLAIR		</a:t>
            </a:r>
            <a:endParaRPr lang="en-US" sz="2000" b="1" i="0" kern="0" dirty="0"/>
          </a:p>
        </p:txBody>
      </p:sp>
      <p:sp>
        <p:nvSpPr>
          <p:cNvPr id="11" name="Text Box 14">
            <a:extLst>
              <a:ext uri="{FF2B5EF4-FFF2-40B4-BE49-F238E27FC236}">
                <a16:creationId xmlns:a16="http://schemas.microsoft.com/office/drawing/2014/main" id="{C5201B21-A039-88BD-FDF9-54DE88F9E575}"/>
              </a:ext>
            </a:extLst>
          </p:cNvPr>
          <p:cNvSpPr txBox="1">
            <a:spLocks noChangeArrowheads="1"/>
          </p:cNvSpPr>
          <p:nvPr/>
        </p:nvSpPr>
        <p:spPr bwMode="auto">
          <a:xfrm>
            <a:off x="3219881" y="4869655"/>
            <a:ext cx="3167901" cy="377363"/>
          </a:xfrm>
          <a:prstGeom prst="rect">
            <a:avLst/>
          </a:prstGeom>
          <a:noFill/>
          <a:ln w="9525">
            <a:noFill/>
            <a:miter lim="800000"/>
            <a:headEnd/>
            <a:tailEnd/>
          </a:ln>
        </p:spPr>
        <p:txBody>
          <a:bodyPr/>
          <a:lstStyle/>
          <a:p>
            <a:pPr algn="ctr" fontAlgn="base">
              <a:spcBef>
                <a:spcPct val="0"/>
              </a:spcBef>
              <a:spcAft>
                <a:spcPct val="0"/>
              </a:spcAft>
            </a:pPr>
            <a:r>
              <a:rPr lang="en-US" sz="1050" i="0" dirty="0" err="1">
                <a:solidFill>
                  <a:schemeClr val="tx1"/>
                </a:solidFill>
                <a:latin typeface="+mj-lt"/>
              </a:rPr>
              <a:t>Escaned</a:t>
            </a:r>
            <a:r>
              <a:rPr lang="en-US" sz="1050" i="0" dirty="0">
                <a:solidFill>
                  <a:schemeClr val="tx1"/>
                </a:solidFill>
                <a:latin typeface="+mj-lt"/>
              </a:rPr>
              <a:t> et al EUROPCR 2023</a:t>
            </a:r>
          </a:p>
        </p:txBody>
      </p:sp>
      <p:pic>
        <p:nvPicPr>
          <p:cNvPr id="2" name="Marcador de contenido 10" descr="Gráfico, Gráfico de líneas&#10;&#10;Descripción generada automáticamente">
            <a:extLst>
              <a:ext uri="{FF2B5EF4-FFF2-40B4-BE49-F238E27FC236}">
                <a16:creationId xmlns:a16="http://schemas.microsoft.com/office/drawing/2014/main" id="{90B9DCAA-8B6E-29DF-7070-34C54D775A1F}"/>
              </a:ext>
            </a:extLst>
          </p:cNvPr>
          <p:cNvPicPr>
            <a:picLocks noChangeAspect="1"/>
          </p:cNvPicPr>
          <p:nvPr/>
        </p:nvPicPr>
        <p:blipFill>
          <a:blip r:embed="rId2"/>
          <a:stretch>
            <a:fillRect/>
          </a:stretch>
        </p:blipFill>
        <p:spPr bwMode="auto">
          <a:xfrm>
            <a:off x="2736285" y="1470309"/>
            <a:ext cx="3419710" cy="2487063"/>
          </a:xfrm>
          <a:prstGeom prst="rect">
            <a:avLst/>
          </a:prstGeom>
          <a:noFill/>
          <a:ln w="9525">
            <a:noFill/>
            <a:miter lim="800000"/>
            <a:headEnd/>
            <a:tailEnd/>
          </a:ln>
        </p:spPr>
      </p:pic>
      <p:sp>
        <p:nvSpPr>
          <p:cNvPr id="12" name="CuadroTexto 13">
            <a:extLst>
              <a:ext uri="{FF2B5EF4-FFF2-40B4-BE49-F238E27FC236}">
                <a16:creationId xmlns:a16="http://schemas.microsoft.com/office/drawing/2014/main" id="{4FF8EBA3-7914-D396-4BC1-EDF2ADB27703}"/>
              </a:ext>
            </a:extLst>
          </p:cNvPr>
          <p:cNvSpPr txBox="1"/>
          <p:nvPr/>
        </p:nvSpPr>
        <p:spPr>
          <a:xfrm>
            <a:off x="6108493" y="1762390"/>
            <a:ext cx="3740045" cy="1015663"/>
          </a:xfrm>
          <a:prstGeom prst="rect">
            <a:avLst/>
          </a:prstGeom>
          <a:noFill/>
        </p:spPr>
        <p:txBody>
          <a:bodyPr wrap="square" rtlCol="0">
            <a:spAutoFit/>
          </a:bodyPr>
          <a:lstStyle/>
          <a:p>
            <a:r>
              <a:rPr lang="en-GB" sz="1200" i="0" dirty="0" err="1">
                <a:solidFill>
                  <a:schemeClr val="bg1"/>
                </a:solidFill>
              </a:rPr>
              <a:t>iFR</a:t>
            </a:r>
            <a:r>
              <a:rPr lang="en-GB" sz="1200" i="0" dirty="0">
                <a:solidFill>
                  <a:schemeClr val="bg1"/>
                </a:solidFill>
              </a:rPr>
              <a:t> 21.1%</a:t>
            </a:r>
          </a:p>
          <a:p>
            <a:endParaRPr lang="en-GB" sz="1200" i="0" dirty="0">
              <a:solidFill>
                <a:schemeClr val="bg1"/>
              </a:solidFill>
            </a:endParaRPr>
          </a:p>
          <a:p>
            <a:r>
              <a:rPr lang="en-GB" sz="1200" i="0" dirty="0">
                <a:solidFill>
                  <a:schemeClr val="bg1"/>
                </a:solidFill>
              </a:rPr>
              <a:t>FFR 18.4%</a:t>
            </a:r>
          </a:p>
          <a:p>
            <a:endParaRPr lang="en-GB" sz="1200" i="0" dirty="0">
              <a:solidFill>
                <a:schemeClr val="bg1"/>
              </a:solidFill>
            </a:endParaRPr>
          </a:p>
          <a:p>
            <a:endParaRPr lang="en-GB" sz="1200" dirty="0">
              <a:solidFill>
                <a:srgbClr val="002060"/>
              </a:solidFill>
            </a:endParaRPr>
          </a:p>
        </p:txBody>
      </p:sp>
      <p:sp>
        <p:nvSpPr>
          <p:cNvPr id="4" name="textruta 3">
            <a:extLst>
              <a:ext uri="{FF2B5EF4-FFF2-40B4-BE49-F238E27FC236}">
                <a16:creationId xmlns:a16="http://schemas.microsoft.com/office/drawing/2014/main" id="{FF39DBCB-714C-925B-F7D8-6DE39D3670D0}"/>
              </a:ext>
            </a:extLst>
          </p:cNvPr>
          <p:cNvSpPr txBox="1"/>
          <p:nvPr/>
        </p:nvSpPr>
        <p:spPr>
          <a:xfrm>
            <a:off x="3270168" y="3857474"/>
            <a:ext cx="4925290" cy="276999"/>
          </a:xfrm>
          <a:prstGeom prst="rect">
            <a:avLst/>
          </a:prstGeom>
          <a:noFill/>
        </p:spPr>
        <p:txBody>
          <a:bodyPr wrap="square">
            <a:spAutoFit/>
          </a:bodyPr>
          <a:lstStyle/>
          <a:p>
            <a:r>
              <a:rPr lang="en-GB" sz="1200" i="0" dirty="0">
                <a:solidFill>
                  <a:schemeClr val="bg1"/>
                </a:solidFill>
              </a:rPr>
              <a:t>HR 1.18 (95%CI 0.99-1.42), p=0.06 </a:t>
            </a:r>
          </a:p>
        </p:txBody>
      </p:sp>
    </p:spTree>
    <p:extLst>
      <p:ext uri="{BB962C8B-B14F-4D97-AF65-F5344CB8AC3E}">
        <p14:creationId xmlns:p14="http://schemas.microsoft.com/office/powerpoint/2010/main" val="1138109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ruta 15">
            <a:extLst>
              <a:ext uri="{FF2B5EF4-FFF2-40B4-BE49-F238E27FC236}">
                <a16:creationId xmlns:a16="http://schemas.microsoft.com/office/drawing/2014/main" id="{54AAAA39-E7B9-5A9F-9789-4E164893BAC2}"/>
              </a:ext>
            </a:extLst>
          </p:cNvPr>
          <p:cNvSpPr txBox="1"/>
          <p:nvPr/>
        </p:nvSpPr>
        <p:spPr>
          <a:xfrm>
            <a:off x="6024041" y="1336845"/>
            <a:ext cx="2804160" cy="276999"/>
          </a:xfrm>
          <a:prstGeom prst="rect">
            <a:avLst/>
          </a:prstGeom>
          <a:solidFill>
            <a:schemeClr val="tx1"/>
          </a:solidFill>
        </p:spPr>
        <p:txBody>
          <a:bodyPr wrap="square">
            <a:spAutoFit/>
          </a:bodyPr>
          <a:lstStyle/>
          <a:p>
            <a:pPr marL="0" indent="0" algn="ctr">
              <a:buFontTx/>
              <a:buNone/>
            </a:pPr>
            <a:r>
              <a:rPr lang="en-US" sz="1200" b="1" i="0" kern="0" dirty="0">
                <a:solidFill>
                  <a:schemeClr val="bg1"/>
                </a:solidFill>
                <a:latin typeface="Arial"/>
                <a:cs typeface="Arial"/>
              </a:rPr>
              <a:t>MACE treated</a:t>
            </a:r>
          </a:p>
        </p:txBody>
      </p:sp>
      <p:sp>
        <p:nvSpPr>
          <p:cNvPr id="5" name="Content Placeholder 4">
            <a:extLst>
              <a:ext uri="{FF2B5EF4-FFF2-40B4-BE49-F238E27FC236}">
                <a16:creationId xmlns:a16="http://schemas.microsoft.com/office/drawing/2014/main" id="{90641ACC-4503-4228-9F05-DFFCCAF212B7}"/>
              </a:ext>
            </a:extLst>
          </p:cNvPr>
          <p:cNvSpPr>
            <a:spLocks noGrp="1"/>
          </p:cNvSpPr>
          <p:nvPr>
            <p:ph idx="1"/>
          </p:nvPr>
        </p:nvSpPr>
        <p:spPr>
          <a:xfrm>
            <a:off x="562491" y="3793438"/>
            <a:ext cx="8566005" cy="1114580"/>
          </a:xfrm>
        </p:spPr>
        <p:txBody>
          <a:bodyPr/>
          <a:lstStyle/>
          <a:p>
            <a:pPr marL="0" indent="0" algn="ctr">
              <a:buNone/>
            </a:pPr>
            <a:r>
              <a:rPr lang="en-US" sz="1400" b="1" dirty="0" err="1">
                <a:latin typeface="Arial"/>
                <a:cs typeface="Arial"/>
              </a:rPr>
              <a:t>DEFINE-FLAIR:Significant</a:t>
            </a:r>
            <a:r>
              <a:rPr lang="en-US" sz="1400" b="1" dirty="0">
                <a:latin typeface="Arial"/>
                <a:cs typeface="Arial"/>
              </a:rPr>
              <a:t> increase in mortality with </a:t>
            </a:r>
            <a:r>
              <a:rPr lang="en-US" sz="1400" b="1" dirty="0" err="1">
                <a:latin typeface="Arial"/>
                <a:cs typeface="Arial"/>
              </a:rPr>
              <a:t>iFR</a:t>
            </a:r>
            <a:r>
              <a:rPr lang="en-US" sz="1400" b="1" dirty="0">
                <a:latin typeface="Arial"/>
                <a:cs typeface="Arial"/>
              </a:rPr>
              <a:t> </a:t>
            </a:r>
          </a:p>
          <a:p>
            <a:pPr marL="0" indent="0" algn="ctr">
              <a:buNone/>
            </a:pPr>
            <a:r>
              <a:rPr lang="en-US" sz="1400" b="1" dirty="0">
                <a:latin typeface="Arial"/>
                <a:cs typeface="Arial"/>
              </a:rPr>
              <a:t>Signal restricted to treated patients driving MACE </a:t>
            </a:r>
          </a:p>
          <a:p>
            <a:pPr marL="0" indent="0" algn="ctr">
              <a:buNone/>
            </a:pPr>
            <a:r>
              <a:rPr lang="en-US" sz="1400" b="1" dirty="0">
                <a:latin typeface="Arial"/>
                <a:cs typeface="Arial"/>
              </a:rPr>
              <a:t>No difference in MI or unplanned revascularization</a:t>
            </a:r>
            <a:endParaRPr lang="en-US" sz="1600" b="1" dirty="0"/>
          </a:p>
        </p:txBody>
      </p:sp>
      <p:sp>
        <p:nvSpPr>
          <p:cNvPr id="9" name="Title 3">
            <a:extLst>
              <a:ext uri="{FF2B5EF4-FFF2-40B4-BE49-F238E27FC236}">
                <a16:creationId xmlns:a16="http://schemas.microsoft.com/office/drawing/2014/main" id="{10E40D1A-F733-EDF7-A74D-6127D048AE60}"/>
              </a:ext>
            </a:extLst>
          </p:cNvPr>
          <p:cNvSpPr>
            <a:spLocks noGrp="1"/>
          </p:cNvSpPr>
          <p:nvPr>
            <p:ph type="title"/>
          </p:nvPr>
        </p:nvSpPr>
        <p:spPr>
          <a:xfrm>
            <a:off x="628650" y="273845"/>
            <a:ext cx="7886700" cy="576262"/>
          </a:xfrm>
        </p:spPr>
        <p:txBody>
          <a:bodyPr/>
          <a:lstStyle/>
          <a:p>
            <a:r>
              <a:rPr lang="en-US" dirty="0" err="1">
                <a:solidFill>
                  <a:schemeClr val="bg1"/>
                </a:solidFill>
              </a:rPr>
              <a:t>iFR</a:t>
            </a:r>
            <a:r>
              <a:rPr lang="en-US" dirty="0">
                <a:solidFill>
                  <a:schemeClr val="bg1"/>
                </a:solidFill>
              </a:rPr>
              <a:t> vs FFR 5-year outcomes</a:t>
            </a:r>
          </a:p>
        </p:txBody>
      </p:sp>
      <p:sp>
        <p:nvSpPr>
          <p:cNvPr id="10" name="Content Placeholder 4">
            <a:extLst>
              <a:ext uri="{FF2B5EF4-FFF2-40B4-BE49-F238E27FC236}">
                <a16:creationId xmlns:a16="http://schemas.microsoft.com/office/drawing/2014/main" id="{6DD1AEC3-7E1A-E3DB-4884-51FC3F91045C}"/>
              </a:ext>
            </a:extLst>
          </p:cNvPr>
          <p:cNvSpPr txBox="1">
            <a:spLocks/>
          </p:cNvSpPr>
          <p:nvPr/>
        </p:nvSpPr>
        <p:spPr bwMode="auto">
          <a:xfrm>
            <a:off x="3699985" y="812137"/>
            <a:ext cx="2540020" cy="3357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213" indent="-214313" algn="l" rtl="0" eaLnBrk="0" fontAlgn="base" hangingPunct="0">
              <a:spcBef>
                <a:spcPct val="30000"/>
              </a:spcBef>
              <a:spcAft>
                <a:spcPct val="0"/>
              </a:spcAft>
              <a:buClr>
                <a:schemeClr val="accent2"/>
              </a:buClr>
              <a:buSzPct val="70000"/>
              <a:buFont typeface="Wingdings 2"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0" indent="0" eaLnBrk="1" hangingPunct="1">
              <a:buFontTx/>
              <a:buNone/>
            </a:pPr>
            <a:r>
              <a:rPr lang="en-US" sz="1800" b="1" i="0" kern="0" dirty="0"/>
              <a:t>DEFINE-FLAIR		</a:t>
            </a:r>
            <a:endParaRPr lang="en-US" sz="2000" b="1" i="0" kern="0" dirty="0"/>
          </a:p>
        </p:txBody>
      </p:sp>
      <p:sp>
        <p:nvSpPr>
          <p:cNvPr id="11" name="Text Box 14">
            <a:extLst>
              <a:ext uri="{FF2B5EF4-FFF2-40B4-BE49-F238E27FC236}">
                <a16:creationId xmlns:a16="http://schemas.microsoft.com/office/drawing/2014/main" id="{C5201B21-A039-88BD-FDF9-54DE88F9E575}"/>
              </a:ext>
            </a:extLst>
          </p:cNvPr>
          <p:cNvSpPr txBox="1">
            <a:spLocks noChangeArrowheads="1"/>
          </p:cNvSpPr>
          <p:nvPr/>
        </p:nvSpPr>
        <p:spPr bwMode="auto">
          <a:xfrm>
            <a:off x="3219881" y="4869655"/>
            <a:ext cx="3167901" cy="377363"/>
          </a:xfrm>
          <a:prstGeom prst="rect">
            <a:avLst/>
          </a:prstGeom>
          <a:noFill/>
          <a:ln w="9525">
            <a:noFill/>
            <a:miter lim="800000"/>
            <a:headEnd/>
            <a:tailEnd/>
          </a:ln>
        </p:spPr>
        <p:txBody>
          <a:bodyPr/>
          <a:lstStyle/>
          <a:p>
            <a:pPr algn="ctr" fontAlgn="base">
              <a:spcBef>
                <a:spcPct val="0"/>
              </a:spcBef>
              <a:spcAft>
                <a:spcPct val="0"/>
              </a:spcAft>
            </a:pPr>
            <a:r>
              <a:rPr lang="en-US" sz="1050" i="0" dirty="0" err="1">
                <a:solidFill>
                  <a:schemeClr val="tx1"/>
                </a:solidFill>
                <a:latin typeface="+mj-lt"/>
              </a:rPr>
              <a:t>Escaned</a:t>
            </a:r>
            <a:r>
              <a:rPr lang="en-US" sz="1050" i="0" dirty="0">
                <a:solidFill>
                  <a:schemeClr val="tx1"/>
                </a:solidFill>
                <a:latin typeface="+mj-lt"/>
              </a:rPr>
              <a:t> et al EUROPCR 2023</a:t>
            </a:r>
          </a:p>
        </p:txBody>
      </p:sp>
      <p:sp>
        <p:nvSpPr>
          <p:cNvPr id="12" name="CuadroTexto 13">
            <a:extLst>
              <a:ext uri="{FF2B5EF4-FFF2-40B4-BE49-F238E27FC236}">
                <a16:creationId xmlns:a16="http://schemas.microsoft.com/office/drawing/2014/main" id="{4FF8EBA3-7914-D396-4BC1-EDF2ADB27703}"/>
              </a:ext>
            </a:extLst>
          </p:cNvPr>
          <p:cNvSpPr txBox="1"/>
          <p:nvPr/>
        </p:nvSpPr>
        <p:spPr>
          <a:xfrm>
            <a:off x="429213" y="3343249"/>
            <a:ext cx="3740045" cy="461665"/>
          </a:xfrm>
          <a:prstGeom prst="rect">
            <a:avLst/>
          </a:prstGeom>
          <a:noFill/>
        </p:spPr>
        <p:txBody>
          <a:bodyPr wrap="square" rtlCol="0">
            <a:spAutoFit/>
          </a:bodyPr>
          <a:lstStyle/>
          <a:p>
            <a:r>
              <a:rPr lang="en-GB" sz="1200" dirty="0">
                <a:solidFill>
                  <a:schemeClr val="bg1"/>
                </a:solidFill>
              </a:rPr>
              <a:t>HR 1.56 (95% CI 1.16-2.09)</a:t>
            </a:r>
          </a:p>
          <a:p>
            <a:r>
              <a:rPr lang="en-GB" sz="1200" i="1" dirty="0">
                <a:solidFill>
                  <a:schemeClr val="bg1"/>
                </a:solidFill>
              </a:rPr>
              <a:t>P</a:t>
            </a:r>
            <a:r>
              <a:rPr lang="en-GB" sz="1200" dirty="0">
                <a:solidFill>
                  <a:schemeClr val="bg1"/>
                </a:solidFill>
              </a:rPr>
              <a:t>&lt;0.01</a:t>
            </a:r>
          </a:p>
        </p:txBody>
      </p:sp>
      <p:pic>
        <p:nvPicPr>
          <p:cNvPr id="3" name="Marcador de contenido 2" descr="Gráfico, Gráfico de líneas&#10;&#10;Descripción generada automáticamente">
            <a:extLst>
              <a:ext uri="{FF2B5EF4-FFF2-40B4-BE49-F238E27FC236}">
                <a16:creationId xmlns:a16="http://schemas.microsoft.com/office/drawing/2014/main" id="{4B05DA51-5A0C-6964-8FEA-18005DD794A7}"/>
              </a:ext>
            </a:extLst>
          </p:cNvPr>
          <p:cNvPicPr>
            <a:picLocks noChangeAspect="1"/>
          </p:cNvPicPr>
          <p:nvPr/>
        </p:nvPicPr>
        <p:blipFill>
          <a:blip r:embed="rId2"/>
          <a:stretch>
            <a:fillRect/>
          </a:stretch>
        </p:blipFill>
        <p:spPr bwMode="auto">
          <a:xfrm>
            <a:off x="94260" y="1456676"/>
            <a:ext cx="2645517" cy="1924614"/>
          </a:xfrm>
          <a:prstGeom prst="rect">
            <a:avLst/>
          </a:prstGeom>
          <a:noFill/>
          <a:ln w="9525">
            <a:noFill/>
            <a:miter lim="800000"/>
            <a:headEnd/>
            <a:tailEnd/>
          </a:ln>
        </p:spPr>
      </p:pic>
      <p:pic>
        <p:nvPicPr>
          <p:cNvPr id="2" name="Imagen 13" descr="Gráfico, Gráfico de líneas&#10;&#10;Descripción generada automáticamente">
            <a:extLst>
              <a:ext uri="{FF2B5EF4-FFF2-40B4-BE49-F238E27FC236}">
                <a16:creationId xmlns:a16="http://schemas.microsoft.com/office/drawing/2014/main" id="{F4AE5C2C-C773-A203-14BD-694B2B281BE2}"/>
              </a:ext>
            </a:extLst>
          </p:cNvPr>
          <p:cNvPicPr>
            <a:picLocks noChangeAspect="1"/>
          </p:cNvPicPr>
          <p:nvPr/>
        </p:nvPicPr>
        <p:blipFill rotWithShape="1">
          <a:blip r:embed="rId3"/>
          <a:srcRect t="2147"/>
          <a:stretch/>
        </p:blipFill>
        <p:spPr>
          <a:xfrm>
            <a:off x="3014831" y="1469043"/>
            <a:ext cx="2703601" cy="1917822"/>
          </a:xfrm>
          <a:prstGeom prst="rect">
            <a:avLst/>
          </a:prstGeom>
        </p:spPr>
      </p:pic>
      <p:sp>
        <p:nvSpPr>
          <p:cNvPr id="4" name="CuadroTexto 10">
            <a:extLst>
              <a:ext uri="{FF2B5EF4-FFF2-40B4-BE49-F238E27FC236}">
                <a16:creationId xmlns:a16="http://schemas.microsoft.com/office/drawing/2014/main" id="{00750BC4-C6D3-971E-8930-A0088E0380A4}"/>
              </a:ext>
            </a:extLst>
          </p:cNvPr>
          <p:cNvSpPr txBox="1"/>
          <p:nvPr/>
        </p:nvSpPr>
        <p:spPr>
          <a:xfrm>
            <a:off x="3479734" y="3344314"/>
            <a:ext cx="2184532" cy="461665"/>
          </a:xfrm>
          <a:prstGeom prst="rect">
            <a:avLst/>
          </a:prstGeom>
          <a:noFill/>
        </p:spPr>
        <p:txBody>
          <a:bodyPr wrap="square" rtlCol="0">
            <a:spAutoFit/>
          </a:bodyPr>
          <a:lstStyle/>
          <a:p>
            <a:r>
              <a:rPr lang="en-GB" sz="1200" dirty="0">
                <a:solidFill>
                  <a:schemeClr val="bg1"/>
                </a:solidFill>
              </a:rPr>
              <a:t>HR 1.03 (95% CI 0.79-1.35)</a:t>
            </a:r>
          </a:p>
          <a:p>
            <a:r>
              <a:rPr lang="en-GB" sz="1200" i="1" dirty="0">
                <a:solidFill>
                  <a:schemeClr val="bg1"/>
                </a:solidFill>
              </a:rPr>
              <a:t>p</a:t>
            </a:r>
            <a:r>
              <a:rPr lang="en-GB" sz="1200" dirty="0">
                <a:solidFill>
                  <a:schemeClr val="bg1"/>
                </a:solidFill>
              </a:rPr>
              <a:t>=0.80</a:t>
            </a:r>
            <a:endParaRPr lang="en-GB" sz="1400" dirty="0">
              <a:solidFill>
                <a:schemeClr val="bg1"/>
              </a:solidFill>
            </a:endParaRPr>
          </a:p>
        </p:txBody>
      </p:sp>
      <p:pic>
        <p:nvPicPr>
          <p:cNvPr id="7" name="Imagen 15" descr="Gráfico, Gráfico de líneas&#10;&#10;Descripción generada automáticamente">
            <a:extLst>
              <a:ext uri="{FF2B5EF4-FFF2-40B4-BE49-F238E27FC236}">
                <a16:creationId xmlns:a16="http://schemas.microsoft.com/office/drawing/2014/main" id="{E460FE7C-DBC5-7D73-2D4F-BA0522FAA62D}"/>
              </a:ext>
            </a:extLst>
          </p:cNvPr>
          <p:cNvPicPr>
            <a:picLocks noChangeAspect="1"/>
          </p:cNvPicPr>
          <p:nvPr/>
        </p:nvPicPr>
        <p:blipFill rotWithShape="1">
          <a:blip r:embed="rId4"/>
          <a:srcRect t="8568"/>
          <a:stretch/>
        </p:blipFill>
        <p:spPr>
          <a:xfrm>
            <a:off x="5993486" y="1660025"/>
            <a:ext cx="2573461" cy="1705732"/>
          </a:xfrm>
          <a:prstGeom prst="rect">
            <a:avLst/>
          </a:prstGeom>
        </p:spPr>
      </p:pic>
      <p:sp>
        <p:nvSpPr>
          <p:cNvPr id="8" name="CuadroTexto 11">
            <a:extLst>
              <a:ext uri="{FF2B5EF4-FFF2-40B4-BE49-F238E27FC236}">
                <a16:creationId xmlns:a16="http://schemas.microsoft.com/office/drawing/2014/main" id="{1FCFAD9B-C4B4-8950-78E4-953EE0883A5F}"/>
              </a:ext>
            </a:extLst>
          </p:cNvPr>
          <p:cNvSpPr txBox="1"/>
          <p:nvPr/>
        </p:nvSpPr>
        <p:spPr>
          <a:xfrm>
            <a:off x="6382415" y="3343249"/>
            <a:ext cx="2184532" cy="461665"/>
          </a:xfrm>
          <a:prstGeom prst="rect">
            <a:avLst/>
          </a:prstGeom>
          <a:noFill/>
        </p:spPr>
        <p:txBody>
          <a:bodyPr wrap="square" rtlCol="0">
            <a:spAutoFit/>
          </a:bodyPr>
          <a:lstStyle/>
          <a:p>
            <a:r>
              <a:rPr lang="en-GB" sz="1200" dirty="0">
                <a:solidFill>
                  <a:schemeClr val="bg1"/>
                </a:solidFill>
              </a:rPr>
              <a:t>HR 1.36 (95% CI 1.07-1.72)</a:t>
            </a:r>
          </a:p>
          <a:p>
            <a:r>
              <a:rPr lang="en-GB" sz="1200" i="1" dirty="0">
                <a:solidFill>
                  <a:schemeClr val="bg1"/>
                </a:solidFill>
              </a:rPr>
              <a:t>p=</a:t>
            </a:r>
            <a:r>
              <a:rPr lang="en-GB" sz="1200" dirty="0">
                <a:solidFill>
                  <a:schemeClr val="bg1"/>
                </a:solidFill>
              </a:rPr>
              <a:t>0.01</a:t>
            </a:r>
          </a:p>
        </p:txBody>
      </p:sp>
      <p:sp>
        <p:nvSpPr>
          <p:cNvPr id="15" name="textruta 14">
            <a:extLst>
              <a:ext uri="{FF2B5EF4-FFF2-40B4-BE49-F238E27FC236}">
                <a16:creationId xmlns:a16="http://schemas.microsoft.com/office/drawing/2014/main" id="{F0629DB0-F4E4-4B8C-2FC3-554EC12D9979}"/>
              </a:ext>
            </a:extLst>
          </p:cNvPr>
          <p:cNvSpPr txBox="1"/>
          <p:nvPr/>
        </p:nvSpPr>
        <p:spPr>
          <a:xfrm>
            <a:off x="3219881" y="1319000"/>
            <a:ext cx="2804160" cy="276999"/>
          </a:xfrm>
          <a:prstGeom prst="rect">
            <a:avLst/>
          </a:prstGeom>
          <a:solidFill>
            <a:schemeClr val="tx1"/>
          </a:solidFill>
        </p:spPr>
        <p:txBody>
          <a:bodyPr wrap="square">
            <a:spAutoFit/>
          </a:bodyPr>
          <a:lstStyle/>
          <a:p>
            <a:pPr marL="0" indent="0" algn="ctr">
              <a:buFontTx/>
              <a:buNone/>
            </a:pPr>
            <a:r>
              <a:rPr lang="en-US" sz="1200" b="1" i="0" kern="0" dirty="0">
                <a:solidFill>
                  <a:schemeClr val="bg1"/>
                </a:solidFill>
                <a:latin typeface="Arial"/>
                <a:cs typeface="Arial"/>
              </a:rPr>
              <a:t>MACE deferred</a:t>
            </a:r>
          </a:p>
        </p:txBody>
      </p:sp>
      <p:sp>
        <p:nvSpPr>
          <p:cNvPr id="17" name="textruta 16">
            <a:extLst>
              <a:ext uri="{FF2B5EF4-FFF2-40B4-BE49-F238E27FC236}">
                <a16:creationId xmlns:a16="http://schemas.microsoft.com/office/drawing/2014/main" id="{B34EE9E7-6099-F503-4096-960B7EED9E31}"/>
              </a:ext>
            </a:extLst>
          </p:cNvPr>
          <p:cNvSpPr txBox="1"/>
          <p:nvPr/>
        </p:nvSpPr>
        <p:spPr>
          <a:xfrm>
            <a:off x="784646" y="1282483"/>
            <a:ext cx="1614171" cy="340335"/>
          </a:xfrm>
          <a:prstGeom prst="rect">
            <a:avLst/>
          </a:prstGeom>
          <a:solidFill>
            <a:schemeClr val="tx1"/>
          </a:solidFill>
        </p:spPr>
        <p:txBody>
          <a:bodyPr wrap="square">
            <a:spAutoFit/>
          </a:bodyPr>
          <a:lstStyle/>
          <a:p>
            <a:pPr marL="0" indent="0" algn="ctr">
              <a:buFontTx/>
              <a:buNone/>
            </a:pPr>
            <a:endParaRPr lang="en-US" sz="1200" b="1" i="0" kern="0" dirty="0">
              <a:solidFill>
                <a:schemeClr val="bg1"/>
              </a:solidFill>
              <a:latin typeface="Arial"/>
              <a:cs typeface="Arial"/>
            </a:endParaRPr>
          </a:p>
        </p:txBody>
      </p:sp>
      <p:sp>
        <p:nvSpPr>
          <p:cNvPr id="14" name="textruta 13">
            <a:extLst>
              <a:ext uri="{FF2B5EF4-FFF2-40B4-BE49-F238E27FC236}">
                <a16:creationId xmlns:a16="http://schemas.microsoft.com/office/drawing/2014/main" id="{D8AEAB9E-9327-EA74-294F-C3409E7AAE1B}"/>
              </a:ext>
            </a:extLst>
          </p:cNvPr>
          <p:cNvSpPr txBox="1"/>
          <p:nvPr/>
        </p:nvSpPr>
        <p:spPr>
          <a:xfrm>
            <a:off x="210671" y="1335869"/>
            <a:ext cx="2804160" cy="276999"/>
          </a:xfrm>
          <a:prstGeom prst="rect">
            <a:avLst/>
          </a:prstGeom>
          <a:solidFill>
            <a:schemeClr val="tx1"/>
          </a:solidFill>
        </p:spPr>
        <p:txBody>
          <a:bodyPr wrap="square">
            <a:spAutoFit/>
          </a:bodyPr>
          <a:lstStyle/>
          <a:p>
            <a:pPr marL="0" indent="0" algn="ctr">
              <a:buFontTx/>
              <a:buNone/>
            </a:pPr>
            <a:r>
              <a:rPr lang="en-US" sz="1200" b="1" i="0" kern="0" dirty="0">
                <a:solidFill>
                  <a:schemeClr val="bg1"/>
                </a:solidFill>
                <a:latin typeface="Arial"/>
                <a:cs typeface="Arial"/>
              </a:rPr>
              <a:t>All-cause death</a:t>
            </a:r>
          </a:p>
        </p:txBody>
      </p:sp>
    </p:spTree>
    <p:extLst>
      <p:ext uri="{BB962C8B-B14F-4D97-AF65-F5344CB8AC3E}">
        <p14:creationId xmlns:p14="http://schemas.microsoft.com/office/powerpoint/2010/main" val="1416913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67AD3D-6659-47D6-807E-A59D2FA6FECA}"/>
              </a:ext>
            </a:extLst>
          </p:cNvPr>
          <p:cNvSpPr>
            <a:spLocks noGrp="1"/>
          </p:cNvSpPr>
          <p:nvPr>
            <p:ph type="title"/>
          </p:nvPr>
        </p:nvSpPr>
        <p:spPr>
          <a:xfrm>
            <a:off x="628650" y="125403"/>
            <a:ext cx="7886700" cy="576262"/>
          </a:xfrm>
        </p:spPr>
        <p:txBody>
          <a:bodyPr/>
          <a:lstStyle/>
          <a:p>
            <a:r>
              <a:rPr lang="en-US" dirty="0" err="1">
                <a:solidFill>
                  <a:schemeClr val="bg1"/>
                </a:solidFill>
              </a:rPr>
              <a:t>Swedeheart</a:t>
            </a:r>
            <a:r>
              <a:rPr lang="en-US" dirty="0">
                <a:solidFill>
                  <a:schemeClr val="bg1"/>
                </a:solidFill>
              </a:rPr>
              <a:t> National Registry Analysis</a:t>
            </a:r>
          </a:p>
        </p:txBody>
      </p:sp>
      <p:pic>
        <p:nvPicPr>
          <p:cNvPr id="12" name="Bildobjekt 11" descr="En bild som visar text, skärmbild, Teckensnitt, linje&#10;&#10;Automatiskt genererad beskrivning">
            <a:extLst>
              <a:ext uri="{FF2B5EF4-FFF2-40B4-BE49-F238E27FC236}">
                <a16:creationId xmlns:a16="http://schemas.microsoft.com/office/drawing/2014/main" id="{D5F0BE7C-7086-F428-B2D6-A25CC488E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42" t="2938" r="2808" b="4076"/>
          <a:stretch/>
        </p:blipFill>
        <p:spPr>
          <a:xfrm>
            <a:off x="1177393" y="846863"/>
            <a:ext cx="3001863" cy="3665912"/>
          </a:xfrm>
          <a:prstGeom prst="rect">
            <a:avLst/>
          </a:prstGeom>
        </p:spPr>
      </p:pic>
      <p:sp>
        <p:nvSpPr>
          <p:cNvPr id="13" name="Content Placeholder 4">
            <a:extLst>
              <a:ext uri="{FF2B5EF4-FFF2-40B4-BE49-F238E27FC236}">
                <a16:creationId xmlns:a16="http://schemas.microsoft.com/office/drawing/2014/main" id="{78DF926F-5A88-63F3-37D6-528A32B22AB4}"/>
              </a:ext>
            </a:extLst>
          </p:cNvPr>
          <p:cNvSpPr>
            <a:spLocks noGrp="1"/>
          </p:cNvSpPr>
          <p:nvPr>
            <p:ph idx="1"/>
          </p:nvPr>
        </p:nvSpPr>
        <p:spPr>
          <a:xfrm>
            <a:off x="4359530" y="1316084"/>
            <a:ext cx="4784470" cy="2274677"/>
          </a:xfrm>
        </p:spPr>
        <p:txBody>
          <a:bodyPr/>
          <a:lstStyle/>
          <a:p>
            <a:pPr marL="0" indent="0" eaLnBrk="1" hangingPunct="1">
              <a:buNone/>
            </a:pPr>
            <a:r>
              <a:rPr lang="en-US" sz="1800" b="1" dirty="0"/>
              <a:t>42887 patients included in the analysis</a:t>
            </a:r>
          </a:p>
          <a:p>
            <a:pPr marL="0" indent="0" eaLnBrk="1" hangingPunct="1">
              <a:buNone/>
            </a:pPr>
            <a:endParaRPr lang="en-US" sz="1800" b="1" dirty="0"/>
          </a:p>
          <a:p>
            <a:pPr marL="0" indent="0" eaLnBrk="1" hangingPunct="1">
              <a:buNone/>
            </a:pPr>
            <a:r>
              <a:rPr lang="en-US" sz="1800" b="1" u="sng" dirty="0"/>
              <a:t>Follow-up up to 5 years:</a:t>
            </a:r>
          </a:p>
          <a:p>
            <a:pPr marL="0" indent="0" eaLnBrk="1" hangingPunct="1">
              <a:buNone/>
            </a:pPr>
            <a:r>
              <a:rPr lang="en-US" sz="1800" b="1" dirty="0"/>
              <a:t>National Population Registry (mortality)</a:t>
            </a:r>
          </a:p>
          <a:p>
            <a:pPr marL="0" indent="0" eaLnBrk="1" hangingPunct="1">
              <a:buNone/>
            </a:pPr>
            <a:r>
              <a:rPr lang="en-US" sz="1800" b="1" dirty="0"/>
              <a:t>SWEDEHEART (</a:t>
            </a:r>
            <a:r>
              <a:rPr lang="en-US" sz="1800" b="1" dirty="0" err="1"/>
              <a:t>revasc</a:t>
            </a:r>
            <a:r>
              <a:rPr lang="en-US" sz="1800" b="1" dirty="0"/>
              <a:t> with PCI)</a:t>
            </a:r>
          </a:p>
          <a:p>
            <a:pPr marL="0" indent="0" eaLnBrk="1" hangingPunct="1">
              <a:buNone/>
            </a:pPr>
            <a:r>
              <a:rPr lang="en-US" sz="1800" b="1" dirty="0"/>
              <a:t>National Patient Registry (MI, </a:t>
            </a:r>
            <a:r>
              <a:rPr lang="en-US" sz="1800" b="1" dirty="0" err="1"/>
              <a:t>revasc</a:t>
            </a:r>
            <a:r>
              <a:rPr lang="en-US" sz="1800" b="1" dirty="0"/>
              <a:t> with CABG)</a:t>
            </a:r>
          </a:p>
          <a:p>
            <a:pPr marL="0" indent="0" eaLnBrk="1" hangingPunct="1">
              <a:buNone/>
            </a:pPr>
            <a:endParaRPr lang="en-US" sz="1800" b="1" dirty="0"/>
          </a:p>
          <a:p>
            <a:pPr marL="0" indent="0" eaLnBrk="1" hangingPunct="1">
              <a:buNone/>
            </a:pPr>
            <a:r>
              <a:rPr lang="en-US" sz="1800" b="1" dirty="0"/>
              <a:t>100% tracking of all patients</a:t>
            </a:r>
          </a:p>
          <a:p>
            <a:endParaRPr lang="en-US" sz="2000" dirty="0"/>
          </a:p>
        </p:txBody>
      </p:sp>
      <p:sp>
        <p:nvSpPr>
          <p:cNvPr id="14" name="Ellips 13">
            <a:extLst>
              <a:ext uri="{FF2B5EF4-FFF2-40B4-BE49-F238E27FC236}">
                <a16:creationId xmlns:a16="http://schemas.microsoft.com/office/drawing/2014/main" id="{C952B835-0892-413D-1F8D-50A9B9333476}"/>
              </a:ext>
            </a:extLst>
          </p:cNvPr>
          <p:cNvSpPr/>
          <p:nvPr/>
        </p:nvSpPr>
        <p:spPr>
          <a:xfrm>
            <a:off x="1689801" y="3371183"/>
            <a:ext cx="1122646" cy="29718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0087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39297388-7F2B-D6CA-DDE5-3FC21137F8C9}"/>
              </a:ext>
            </a:extLst>
          </p:cNvPr>
          <p:cNvSpPr>
            <a:spLocks noGrp="1"/>
          </p:cNvSpPr>
          <p:nvPr>
            <p:ph type="title"/>
          </p:nvPr>
        </p:nvSpPr>
        <p:spPr>
          <a:xfrm>
            <a:off x="628650" y="273845"/>
            <a:ext cx="7886700" cy="576262"/>
          </a:xfrm>
        </p:spPr>
        <p:txBody>
          <a:bodyPr/>
          <a:lstStyle/>
          <a:p>
            <a:r>
              <a:rPr lang="en-US" dirty="0">
                <a:solidFill>
                  <a:schemeClr val="bg1"/>
                </a:solidFill>
              </a:rPr>
              <a:t>Baseline characteristics</a:t>
            </a:r>
          </a:p>
        </p:txBody>
      </p:sp>
      <p:graphicFrame>
        <p:nvGraphicFramePr>
          <p:cNvPr id="16" name="Platshållare för innehåll 15">
            <a:extLst>
              <a:ext uri="{FF2B5EF4-FFF2-40B4-BE49-F238E27FC236}">
                <a16:creationId xmlns:a16="http://schemas.microsoft.com/office/drawing/2014/main" id="{670A557D-EF69-147F-890D-8EA57D9BDD67}"/>
              </a:ext>
            </a:extLst>
          </p:cNvPr>
          <p:cNvGraphicFramePr>
            <a:graphicFrameLocks noGrp="1"/>
          </p:cNvGraphicFramePr>
          <p:nvPr>
            <p:ph idx="1"/>
            <p:extLst>
              <p:ext uri="{D42A27DB-BD31-4B8C-83A1-F6EECF244321}">
                <p14:modId xmlns:p14="http://schemas.microsoft.com/office/powerpoint/2010/main" val="352993640"/>
              </p:ext>
            </p:extLst>
          </p:nvPr>
        </p:nvGraphicFramePr>
        <p:xfrm>
          <a:off x="1368586" y="944316"/>
          <a:ext cx="5552998" cy="2861095"/>
        </p:xfrm>
        <a:graphic>
          <a:graphicData uri="http://schemas.openxmlformats.org/drawingml/2006/table">
            <a:tbl>
              <a:tblPr firstRow="1" firstCol="1" bandRow="1">
                <a:tableStyleId>{5C22544A-7EE6-4342-B048-85BDC9FD1C3A}</a:tableStyleId>
              </a:tblPr>
              <a:tblGrid>
                <a:gridCol w="1914743">
                  <a:extLst>
                    <a:ext uri="{9D8B030D-6E8A-4147-A177-3AD203B41FA5}">
                      <a16:colId xmlns:a16="http://schemas.microsoft.com/office/drawing/2014/main" val="978061101"/>
                    </a:ext>
                  </a:extLst>
                </a:gridCol>
                <a:gridCol w="1076043">
                  <a:extLst>
                    <a:ext uri="{9D8B030D-6E8A-4147-A177-3AD203B41FA5}">
                      <a16:colId xmlns:a16="http://schemas.microsoft.com/office/drawing/2014/main" val="2422489693"/>
                    </a:ext>
                  </a:extLst>
                </a:gridCol>
                <a:gridCol w="1021933">
                  <a:extLst>
                    <a:ext uri="{9D8B030D-6E8A-4147-A177-3AD203B41FA5}">
                      <a16:colId xmlns:a16="http://schemas.microsoft.com/office/drawing/2014/main" val="4161389228"/>
                    </a:ext>
                  </a:extLst>
                </a:gridCol>
                <a:gridCol w="958601">
                  <a:extLst>
                    <a:ext uri="{9D8B030D-6E8A-4147-A177-3AD203B41FA5}">
                      <a16:colId xmlns:a16="http://schemas.microsoft.com/office/drawing/2014/main" val="2258366728"/>
                    </a:ext>
                  </a:extLst>
                </a:gridCol>
                <a:gridCol w="581678">
                  <a:extLst>
                    <a:ext uri="{9D8B030D-6E8A-4147-A177-3AD203B41FA5}">
                      <a16:colId xmlns:a16="http://schemas.microsoft.com/office/drawing/2014/main" val="3286732551"/>
                    </a:ext>
                  </a:extLst>
                </a:gridCol>
              </a:tblGrid>
              <a:tr h="185304">
                <a:tc>
                  <a:txBody>
                    <a:bodyPr/>
                    <a:lstStyle/>
                    <a:p>
                      <a:endParaRPr lang="sv-SE" sz="1100" kern="100">
                        <a:solidFill>
                          <a:schemeClr val="bg1"/>
                        </a:solidFill>
                        <a:effectLst/>
                        <a:latin typeface="Calibri" panose="020F0502020204030204" pitchFamily="34" charset="0"/>
                        <a:cs typeface="Times New Roman" panose="02020603050405020304" pitchFamily="18" charset="0"/>
                      </a:endParaRPr>
                    </a:p>
                  </a:txBody>
                  <a:tcPr marL="62059" marR="62059" marT="0" marB="0">
                    <a:noFill/>
                  </a:tcPr>
                </a:tc>
                <a:tc>
                  <a:txBody>
                    <a:bodyPr/>
                    <a:lstStyle/>
                    <a:p>
                      <a:r>
                        <a:rPr lang="en-US" sz="800" kern="0" dirty="0">
                          <a:solidFill>
                            <a:schemeClr val="bg1"/>
                          </a:solidFill>
                          <a:effectLst/>
                        </a:rPr>
                        <a:t>Total</a:t>
                      </a:r>
                      <a:endParaRPr lang="sv-SE"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r>
                        <a:rPr lang="en-US" sz="800" kern="0">
                          <a:solidFill>
                            <a:schemeClr val="bg1"/>
                          </a:solidFill>
                          <a:effectLst/>
                        </a:rPr>
                        <a:t>FFR</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r>
                        <a:rPr lang="en-US" sz="800" kern="0">
                          <a:solidFill>
                            <a:schemeClr val="bg1"/>
                          </a:solidFill>
                          <a:effectLst/>
                        </a:rPr>
                        <a:t>IFR</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P–value</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extLst>
                  <a:ext uri="{0D108BD9-81ED-4DB2-BD59-A6C34878D82A}">
                    <a16:rowId xmlns:a16="http://schemas.microsoft.com/office/drawing/2014/main" val="549227206"/>
                  </a:ext>
                </a:extLst>
              </a:tr>
              <a:tr h="185304">
                <a:tc>
                  <a:txBody>
                    <a:bodyPr/>
                    <a:lstStyle/>
                    <a:p>
                      <a:pPr algn="r"/>
                      <a:r>
                        <a:rPr lang="en-US" sz="800" kern="0">
                          <a:solidFill>
                            <a:schemeClr val="bg1"/>
                          </a:solidFill>
                          <a:effectLst/>
                        </a:rPr>
                        <a:t> </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42887 (100.0%)</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34193 (79.7%)</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8694 (20.3%)</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endParaRPr lang="sv-SE" sz="1100" kern="100">
                        <a:solidFill>
                          <a:schemeClr val="bg1"/>
                        </a:solidFill>
                        <a:effectLst/>
                        <a:latin typeface="Calibri" panose="020F0502020204030204" pitchFamily="34" charset="0"/>
                        <a:cs typeface="Times New Roman" panose="02020603050405020304" pitchFamily="18" charset="0"/>
                      </a:endParaRPr>
                    </a:p>
                  </a:txBody>
                  <a:tcPr marL="62059" marR="62059" marT="0" marB="0">
                    <a:noFill/>
                  </a:tcPr>
                </a:tc>
                <a:extLst>
                  <a:ext uri="{0D108BD9-81ED-4DB2-BD59-A6C34878D82A}">
                    <a16:rowId xmlns:a16="http://schemas.microsoft.com/office/drawing/2014/main" val="2654275578"/>
                  </a:ext>
                </a:extLst>
              </a:tr>
              <a:tr h="185304">
                <a:tc>
                  <a:txBody>
                    <a:bodyPr/>
                    <a:lstStyle/>
                    <a:p>
                      <a:r>
                        <a:rPr lang="en-US" sz="800" kern="0">
                          <a:solidFill>
                            <a:schemeClr val="bg1"/>
                          </a:solidFill>
                          <a:effectLst/>
                        </a:rPr>
                        <a:t> </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r>
                        <a:rPr lang="en-US" sz="800" kern="0">
                          <a:solidFill>
                            <a:schemeClr val="bg1"/>
                          </a:solidFill>
                          <a:effectLst/>
                        </a:rPr>
                        <a:t> </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endParaRPr lang="sv-SE" sz="1100" kern="100">
                        <a:solidFill>
                          <a:schemeClr val="bg1"/>
                        </a:solidFill>
                        <a:effectLst/>
                        <a:latin typeface="Calibri" panose="020F0502020204030204" pitchFamily="34" charset="0"/>
                        <a:cs typeface="Times New Roman" panose="02020603050405020304" pitchFamily="18" charset="0"/>
                      </a:endParaRPr>
                    </a:p>
                  </a:txBody>
                  <a:tcPr marL="62059" marR="62059" marT="0" marB="0">
                    <a:noFill/>
                  </a:tcPr>
                </a:tc>
                <a:tc>
                  <a:txBody>
                    <a:bodyPr/>
                    <a:lstStyle/>
                    <a:p>
                      <a:endParaRPr lang="sv-SE" sz="1100" kern="100" dirty="0">
                        <a:solidFill>
                          <a:schemeClr val="bg1"/>
                        </a:solidFill>
                        <a:effectLst/>
                        <a:latin typeface="Calibri" panose="020F0502020204030204" pitchFamily="34" charset="0"/>
                        <a:cs typeface="Times New Roman" panose="02020603050405020304" pitchFamily="18" charset="0"/>
                      </a:endParaRPr>
                    </a:p>
                  </a:txBody>
                  <a:tcPr marL="62059" marR="62059" marT="0" marB="0">
                    <a:noFill/>
                  </a:tcPr>
                </a:tc>
                <a:tc>
                  <a:txBody>
                    <a:bodyPr/>
                    <a:lstStyle/>
                    <a:p>
                      <a:endParaRPr lang="sv-SE" sz="1100" kern="100">
                        <a:solidFill>
                          <a:schemeClr val="bg1"/>
                        </a:solidFill>
                        <a:effectLst/>
                        <a:latin typeface="Calibri" panose="020F0502020204030204" pitchFamily="34" charset="0"/>
                        <a:cs typeface="Times New Roman" panose="02020603050405020304" pitchFamily="18" charset="0"/>
                      </a:endParaRPr>
                    </a:p>
                  </a:txBody>
                  <a:tcPr marL="62059" marR="62059" marT="0" marB="0">
                    <a:noFill/>
                  </a:tcPr>
                </a:tc>
                <a:extLst>
                  <a:ext uri="{0D108BD9-81ED-4DB2-BD59-A6C34878D82A}">
                    <a16:rowId xmlns:a16="http://schemas.microsoft.com/office/drawing/2014/main" val="2058896345"/>
                  </a:ext>
                </a:extLst>
              </a:tr>
              <a:tr h="185304">
                <a:tc>
                  <a:txBody>
                    <a:bodyPr/>
                    <a:lstStyle/>
                    <a:p>
                      <a:pPr algn="r"/>
                      <a:r>
                        <a:rPr lang="en-US" sz="800" kern="0" dirty="0">
                          <a:solidFill>
                            <a:schemeClr val="bg1"/>
                          </a:solidFill>
                          <a:effectLst/>
                        </a:rPr>
                        <a:t>Age (years) – median (IQR)</a:t>
                      </a:r>
                      <a:endParaRPr lang="sv-SE"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dirty="0">
                          <a:solidFill>
                            <a:schemeClr val="bg1"/>
                          </a:solidFill>
                          <a:effectLst/>
                        </a:rPr>
                        <a:t>69.0 (61.0–75.0)</a:t>
                      </a:r>
                      <a:endParaRPr lang="sv-SE"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69.0 (61.0–75.0)</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69.0 (61.0–75.0)</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0.08</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extLst>
                  <a:ext uri="{0D108BD9-81ED-4DB2-BD59-A6C34878D82A}">
                    <a16:rowId xmlns:a16="http://schemas.microsoft.com/office/drawing/2014/main" val="655789414"/>
                  </a:ext>
                </a:extLst>
              </a:tr>
              <a:tr h="185304">
                <a:tc>
                  <a:txBody>
                    <a:bodyPr/>
                    <a:lstStyle/>
                    <a:p>
                      <a:pPr algn="r"/>
                      <a:r>
                        <a:rPr lang="en-US" sz="800" kern="0">
                          <a:solidFill>
                            <a:schemeClr val="bg1"/>
                          </a:solidFill>
                          <a:effectLst/>
                        </a:rPr>
                        <a:t>Men</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31797 (74.1%)</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25509 (74.6%)</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6288 (72.3%)</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&lt;0.001</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extLst>
                  <a:ext uri="{0D108BD9-81ED-4DB2-BD59-A6C34878D82A}">
                    <a16:rowId xmlns:a16="http://schemas.microsoft.com/office/drawing/2014/main" val="3550248706"/>
                  </a:ext>
                </a:extLst>
              </a:tr>
              <a:tr h="185304">
                <a:tc>
                  <a:txBody>
                    <a:bodyPr/>
                    <a:lstStyle/>
                    <a:p>
                      <a:pPr algn="r"/>
                      <a:r>
                        <a:rPr lang="en-US" sz="800" kern="0">
                          <a:solidFill>
                            <a:schemeClr val="bg1"/>
                          </a:solidFill>
                          <a:effectLst/>
                        </a:rPr>
                        <a:t>Diabetes</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dirty="0">
                          <a:solidFill>
                            <a:schemeClr val="bg1"/>
                          </a:solidFill>
                          <a:effectLst/>
                        </a:rPr>
                        <a:t>10312 (24.0%)</a:t>
                      </a:r>
                      <a:endParaRPr lang="sv-SE"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8129 (23.8%)</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2183 (25.1%)</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dirty="0">
                          <a:solidFill>
                            <a:schemeClr val="bg1"/>
                          </a:solidFill>
                          <a:effectLst/>
                        </a:rPr>
                        <a:t>0.01</a:t>
                      </a:r>
                      <a:endParaRPr lang="sv-SE"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extLst>
                  <a:ext uri="{0D108BD9-81ED-4DB2-BD59-A6C34878D82A}">
                    <a16:rowId xmlns:a16="http://schemas.microsoft.com/office/drawing/2014/main" val="1223286073"/>
                  </a:ext>
                </a:extLst>
              </a:tr>
              <a:tr h="185304">
                <a:tc>
                  <a:txBody>
                    <a:bodyPr/>
                    <a:lstStyle/>
                    <a:p>
                      <a:pPr algn="r"/>
                      <a:r>
                        <a:rPr lang="en-US" sz="800" kern="0">
                          <a:solidFill>
                            <a:schemeClr val="bg1"/>
                          </a:solidFill>
                          <a:effectLst/>
                        </a:rPr>
                        <a:t>Hypertension</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dirty="0">
                          <a:solidFill>
                            <a:schemeClr val="bg1"/>
                          </a:solidFill>
                          <a:effectLst/>
                        </a:rPr>
                        <a:t>31725 (74.0%)</a:t>
                      </a:r>
                      <a:endParaRPr lang="sv-SE"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25246 (73.8%)</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6479 (74.5%)</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dirty="0">
                          <a:solidFill>
                            <a:schemeClr val="bg1"/>
                          </a:solidFill>
                          <a:effectLst/>
                        </a:rPr>
                        <a:t>0.19</a:t>
                      </a:r>
                      <a:endParaRPr lang="sv-SE"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extLst>
                  <a:ext uri="{0D108BD9-81ED-4DB2-BD59-A6C34878D82A}">
                    <a16:rowId xmlns:a16="http://schemas.microsoft.com/office/drawing/2014/main" val="1524584926"/>
                  </a:ext>
                </a:extLst>
              </a:tr>
              <a:tr h="185304">
                <a:tc>
                  <a:txBody>
                    <a:bodyPr/>
                    <a:lstStyle/>
                    <a:p>
                      <a:pPr algn="r"/>
                      <a:r>
                        <a:rPr lang="en-US" sz="800" kern="0">
                          <a:solidFill>
                            <a:schemeClr val="bg1"/>
                          </a:solidFill>
                          <a:effectLst/>
                        </a:rPr>
                        <a:t>Previous myocardial infarction</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dirty="0">
                          <a:solidFill>
                            <a:schemeClr val="bg1"/>
                          </a:solidFill>
                          <a:effectLst/>
                        </a:rPr>
                        <a:t>12897 (30.1%)</a:t>
                      </a:r>
                      <a:endParaRPr lang="sv-SE"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10138 (29.6%)</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2759 (31.7%)</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&lt;0.001</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extLst>
                  <a:ext uri="{0D108BD9-81ED-4DB2-BD59-A6C34878D82A}">
                    <a16:rowId xmlns:a16="http://schemas.microsoft.com/office/drawing/2014/main" val="3051596844"/>
                  </a:ext>
                </a:extLst>
              </a:tr>
              <a:tr h="185304">
                <a:tc>
                  <a:txBody>
                    <a:bodyPr/>
                    <a:lstStyle/>
                    <a:p>
                      <a:pPr algn="r"/>
                      <a:r>
                        <a:rPr lang="en-US" sz="800" kern="0">
                          <a:solidFill>
                            <a:schemeClr val="bg1"/>
                          </a:solidFill>
                          <a:effectLst/>
                        </a:rPr>
                        <a:t>Previous PCI</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15863 (37.0%)</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12640 (37.0%)</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3223 (37.1%)</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0.87</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extLst>
                  <a:ext uri="{0D108BD9-81ED-4DB2-BD59-A6C34878D82A}">
                    <a16:rowId xmlns:a16="http://schemas.microsoft.com/office/drawing/2014/main" val="3920536693"/>
                  </a:ext>
                </a:extLst>
              </a:tr>
              <a:tr h="185304">
                <a:tc>
                  <a:txBody>
                    <a:bodyPr/>
                    <a:lstStyle/>
                    <a:p>
                      <a:pPr algn="r"/>
                      <a:r>
                        <a:rPr lang="en-US" sz="800" kern="0">
                          <a:solidFill>
                            <a:schemeClr val="bg1"/>
                          </a:solidFill>
                          <a:effectLst/>
                        </a:rPr>
                        <a:t>Stroke</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2598 (6.1%)</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2026 (5.9%)</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572 (6.6%)</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0.02</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extLst>
                  <a:ext uri="{0D108BD9-81ED-4DB2-BD59-A6C34878D82A}">
                    <a16:rowId xmlns:a16="http://schemas.microsoft.com/office/drawing/2014/main" val="317661234"/>
                  </a:ext>
                </a:extLst>
              </a:tr>
              <a:tr h="185304">
                <a:tc>
                  <a:txBody>
                    <a:bodyPr/>
                    <a:lstStyle/>
                    <a:p>
                      <a:pPr algn="r"/>
                      <a:r>
                        <a:rPr lang="en-US" sz="800" kern="0">
                          <a:solidFill>
                            <a:schemeClr val="bg1"/>
                          </a:solidFill>
                          <a:effectLst/>
                        </a:rPr>
                        <a:t>Chronic heart failure</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4410 (10.3%)</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3510 (10.3%)</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900 (10.4%)</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0.81</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extLst>
                  <a:ext uri="{0D108BD9-81ED-4DB2-BD59-A6C34878D82A}">
                    <a16:rowId xmlns:a16="http://schemas.microsoft.com/office/drawing/2014/main" val="1983455229"/>
                  </a:ext>
                </a:extLst>
              </a:tr>
              <a:tr h="185304">
                <a:tc>
                  <a:txBody>
                    <a:bodyPr/>
                    <a:lstStyle/>
                    <a:p>
                      <a:pPr algn="r"/>
                      <a:r>
                        <a:rPr lang="en-US" sz="800" kern="0">
                          <a:solidFill>
                            <a:schemeClr val="bg1"/>
                          </a:solidFill>
                          <a:effectLst/>
                        </a:rPr>
                        <a:t>Peripheral artery disease</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1947 (4.5%)</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1549 (4.5%)</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398 (4.6%)</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0.85</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extLst>
                  <a:ext uri="{0D108BD9-81ED-4DB2-BD59-A6C34878D82A}">
                    <a16:rowId xmlns:a16="http://schemas.microsoft.com/office/drawing/2014/main" val="328765457"/>
                  </a:ext>
                </a:extLst>
              </a:tr>
              <a:tr h="266839">
                <a:tc>
                  <a:txBody>
                    <a:bodyPr/>
                    <a:lstStyle/>
                    <a:p>
                      <a:pPr algn="r"/>
                      <a:r>
                        <a:rPr lang="en-US" sz="800" kern="0">
                          <a:solidFill>
                            <a:schemeClr val="bg1"/>
                          </a:solidFill>
                          <a:effectLst/>
                        </a:rPr>
                        <a:t>Chronic obstructive pulmonary disease</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2771 (6.5%)</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2139 (6.3%)</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632 (7.3%)</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0.001</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extLst>
                  <a:ext uri="{0D108BD9-81ED-4DB2-BD59-A6C34878D82A}">
                    <a16:rowId xmlns:a16="http://schemas.microsoft.com/office/drawing/2014/main" val="2219174191"/>
                  </a:ext>
                </a:extLst>
              </a:tr>
              <a:tr h="185304">
                <a:tc>
                  <a:txBody>
                    <a:bodyPr/>
                    <a:lstStyle/>
                    <a:p>
                      <a:pPr algn="r"/>
                      <a:r>
                        <a:rPr lang="en-US" sz="800" kern="0">
                          <a:solidFill>
                            <a:schemeClr val="bg1"/>
                          </a:solidFill>
                          <a:effectLst/>
                        </a:rPr>
                        <a:t>Renal failure</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1637 (3.8%)</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1283 (3.8%)</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354 (4.1%)</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0.17</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extLst>
                  <a:ext uri="{0D108BD9-81ED-4DB2-BD59-A6C34878D82A}">
                    <a16:rowId xmlns:a16="http://schemas.microsoft.com/office/drawing/2014/main" val="4268232077"/>
                  </a:ext>
                </a:extLst>
              </a:tr>
              <a:tr h="185304">
                <a:tc>
                  <a:txBody>
                    <a:bodyPr/>
                    <a:lstStyle/>
                    <a:p>
                      <a:pPr algn="r"/>
                      <a:r>
                        <a:rPr lang="en-US" sz="800" kern="0">
                          <a:solidFill>
                            <a:schemeClr val="bg1"/>
                          </a:solidFill>
                          <a:effectLst/>
                        </a:rPr>
                        <a:t>Cancer</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1547 (3.6%)</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1203 (3.5%)</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a:solidFill>
                            <a:schemeClr val="bg1"/>
                          </a:solidFill>
                          <a:effectLst/>
                        </a:rPr>
                        <a:t>344 (4.0%)</a:t>
                      </a:r>
                      <a:endParaRPr lang="sv-SE" sz="11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tc>
                  <a:txBody>
                    <a:bodyPr/>
                    <a:lstStyle/>
                    <a:p>
                      <a:pPr algn="r"/>
                      <a:r>
                        <a:rPr lang="en-US" sz="800" kern="0" dirty="0">
                          <a:solidFill>
                            <a:schemeClr val="bg1"/>
                          </a:solidFill>
                          <a:effectLst/>
                        </a:rPr>
                        <a:t>0.05</a:t>
                      </a:r>
                      <a:endParaRPr lang="sv-SE" sz="11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059" marR="62059" marT="0" marB="0">
                    <a:noFill/>
                  </a:tcPr>
                </a:tc>
                <a:extLst>
                  <a:ext uri="{0D108BD9-81ED-4DB2-BD59-A6C34878D82A}">
                    <a16:rowId xmlns:a16="http://schemas.microsoft.com/office/drawing/2014/main" val="3404107037"/>
                  </a:ext>
                </a:extLst>
              </a:tr>
            </a:tbl>
          </a:graphicData>
        </a:graphic>
      </p:graphicFrame>
      <p:sp>
        <p:nvSpPr>
          <p:cNvPr id="26" name="Rektangel 25">
            <a:extLst>
              <a:ext uri="{FF2B5EF4-FFF2-40B4-BE49-F238E27FC236}">
                <a16:creationId xmlns:a16="http://schemas.microsoft.com/office/drawing/2014/main" id="{67F4DBE7-619E-9470-9982-8FFEE2394962}"/>
              </a:ext>
            </a:extLst>
          </p:cNvPr>
          <p:cNvSpPr/>
          <p:nvPr/>
        </p:nvSpPr>
        <p:spPr bwMode="auto">
          <a:xfrm>
            <a:off x="6510776" y="1637704"/>
            <a:ext cx="410808" cy="17920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v-SE"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27" name="Rektangel 26">
            <a:extLst>
              <a:ext uri="{FF2B5EF4-FFF2-40B4-BE49-F238E27FC236}">
                <a16:creationId xmlns:a16="http://schemas.microsoft.com/office/drawing/2014/main" id="{D2F111CB-429B-631B-EDF1-8CFE514197D2}"/>
              </a:ext>
            </a:extLst>
          </p:cNvPr>
          <p:cNvSpPr/>
          <p:nvPr/>
        </p:nvSpPr>
        <p:spPr bwMode="auto">
          <a:xfrm>
            <a:off x="6510776" y="1835293"/>
            <a:ext cx="410808" cy="17920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v-SE"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28" name="Rektangel 27">
            <a:extLst>
              <a:ext uri="{FF2B5EF4-FFF2-40B4-BE49-F238E27FC236}">
                <a16:creationId xmlns:a16="http://schemas.microsoft.com/office/drawing/2014/main" id="{9C779E1D-AD17-25C6-E2F6-5FD639EAE7A7}"/>
              </a:ext>
            </a:extLst>
          </p:cNvPr>
          <p:cNvSpPr/>
          <p:nvPr/>
        </p:nvSpPr>
        <p:spPr bwMode="auto">
          <a:xfrm>
            <a:off x="6510776" y="2215317"/>
            <a:ext cx="410808" cy="17920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v-SE"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29" name="Rektangel 28">
            <a:extLst>
              <a:ext uri="{FF2B5EF4-FFF2-40B4-BE49-F238E27FC236}">
                <a16:creationId xmlns:a16="http://schemas.microsoft.com/office/drawing/2014/main" id="{BBD12B13-1AFC-308D-C340-A142AEFCC7CE}"/>
              </a:ext>
            </a:extLst>
          </p:cNvPr>
          <p:cNvSpPr/>
          <p:nvPr/>
        </p:nvSpPr>
        <p:spPr bwMode="auto">
          <a:xfrm>
            <a:off x="6510776" y="2590088"/>
            <a:ext cx="410808" cy="17920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v-SE"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30" name="Rektangel 29">
            <a:extLst>
              <a:ext uri="{FF2B5EF4-FFF2-40B4-BE49-F238E27FC236}">
                <a16:creationId xmlns:a16="http://schemas.microsoft.com/office/drawing/2014/main" id="{74D9AE56-7C23-76A4-3E1D-05792DC394E0}"/>
              </a:ext>
            </a:extLst>
          </p:cNvPr>
          <p:cNvSpPr/>
          <p:nvPr/>
        </p:nvSpPr>
        <p:spPr bwMode="auto">
          <a:xfrm>
            <a:off x="6510776" y="3150521"/>
            <a:ext cx="410808" cy="179204"/>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sv-SE" sz="1800" b="1" i="1" u="none" strike="noStrike" cap="none" normalizeH="0" baseline="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endParaRPr>
          </a:p>
        </p:txBody>
      </p:sp>
      <p:sp>
        <p:nvSpPr>
          <p:cNvPr id="35" name="Content Placeholder 4">
            <a:extLst>
              <a:ext uri="{FF2B5EF4-FFF2-40B4-BE49-F238E27FC236}">
                <a16:creationId xmlns:a16="http://schemas.microsoft.com/office/drawing/2014/main" id="{0C93F2EE-5CD8-656F-8ACE-C27D8AB594D8}"/>
              </a:ext>
            </a:extLst>
          </p:cNvPr>
          <p:cNvSpPr txBox="1">
            <a:spLocks/>
          </p:cNvSpPr>
          <p:nvPr/>
        </p:nvSpPr>
        <p:spPr bwMode="auto">
          <a:xfrm>
            <a:off x="-50655" y="3829734"/>
            <a:ext cx="8566005" cy="11145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30000"/>
              </a:spcBef>
              <a:spcAft>
                <a:spcPct val="0"/>
              </a:spcAft>
              <a:buClr>
                <a:schemeClr val="accent2"/>
              </a:buClr>
              <a:buSzPct val="110000"/>
              <a:buChar char="•"/>
              <a:defRPr sz="2100" b="0" baseline="0">
                <a:solidFill>
                  <a:schemeClr val="bg1"/>
                </a:solidFill>
                <a:latin typeface="+mn-lt"/>
                <a:ea typeface="+mn-ea"/>
                <a:cs typeface="+mn-cs"/>
              </a:defRPr>
            </a:lvl1pPr>
            <a:lvl2pPr marL="557213" indent="-214313" algn="l" rtl="0" eaLnBrk="0" fontAlgn="base" hangingPunct="0">
              <a:spcBef>
                <a:spcPct val="30000"/>
              </a:spcBef>
              <a:spcAft>
                <a:spcPct val="0"/>
              </a:spcAft>
              <a:buClr>
                <a:schemeClr val="accent2"/>
              </a:buClr>
              <a:buSzPct val="70000"/>
              <a:buFont typeface="Wingdings 2" pitchFamily="18" charset="2"/>
              <a:buChar char="¡"/>
              <a:defRPr sz="1800" b="0" baseline="0">
                <a:solidFill>
                  <a:schemeClr val="bg1"/>
                </a:solidFill>
                <a:latin typeface="+mn-lt"/>
              </a:defRPr>
            </a:lvl2pPr>
            <a:lvl3pPr marL="857250" indent="-171450" algn="l" rtl="0" eaLnBrk="0" fontAlgn="base" hangingPunct="0">
              <a:spcBef>
                <a:spcPct val="30000"/>
              </a:spcBef>
              <a:spcAft>
                <a:spcPct val="0"/>
              </a:spcAft>
              <a:buChar char="•"/>
              <a:defRPr sz="1600" b="0" baseline="0">
                <a:solidFill>
                  <a:schemeClr val="bg1"/>
                </a:solidFill>
                <a:latin typeface="+mn-lt"/>
              </a:defRPr>
            </a:lvl3pPr>
            <a:lvl4pPr marL="1200150" indent="-171450" algn="l" rtl="0" eaLnBrk="0" fontAlgn="base" hangingPunct="0">
              <a:spcBef>
                <a:spcPct val="30000"/>
              </a:spcBef>
              <a:spcAft>
                <a:spcPct val="0"/>
              </a:spcAft>
              <a:buChar char="–"/>
              <a:defRPr sz="1400" b="0" baseline="0">
                <a:solidFill>
                  <a:schemeClr val="bg1"/>
                </a:solidFill>
                <a:latin typeface="+mj-lt"/>
              </a:defRPr>
            </a:lvl4pPr>
            <a:lvl5pPr marL="1543050" indent="-171450" algn="l" rtl="0" eaLnBrk="0" fontAlgn="base" hangingPunct="0">
              <a:spcBef>
                <a:spcPct val="30000"/>
              </a:spcBef>
              <a:spcAft>
                <a:spcPct val="0"/>
              </a:spcAft>
              <a:buChar char="»"/>
              <a:defRPr sz="1200" b="0" baseline="0">
                <a:solidFill>
                  <a:schemeClr val="bg1"/>
                </a:solidFill>
                <a:latin typeface="+mn-lt"/>
              </a:defRPr>
            </a:lvl5pPr>
            <a:lvl6pPr marL="1885950" indent="-171450" algn="l" rtl="0" fontAlgn="base">
              <a:spcBef>
                <a:spcPct val="30000"/>
              </a:spcBef>
              <a:spcAft>
                <a:spcPct val="0"/>
              </a:spcAft>
              <a:buChar char="»"/>
              <a:defRPr sz="1500" b="1">
                <a:solidFill>
                  <a:schemeClr val="tx1"/>
                </a:solidFill>
                <a:latin typeface="+mn-lt"/>
              </a:defRPr>
            </a:lvl6pPr>
            <a:lvl7pPr marL="2228850" indent="-171450" algn="l" rtl="0" fontAlgn="base">
              <a:spcBef>
                <a:spcPct val="30000"/>
              </a:spcBef>
              <a:spcAft>
                <a:spcPct val="0"/>
              </a:spcAft>
              <a:buChar char="»"/>
              <a:defRPr sz="1500" b="1">
                <a:solidFill>
                  <a:schemeClr val="tx1"/>
                </a:solidFill>
                <a:latin typeface="+mn-lt"/>
              </a:defRPr>
            </a:lvl7pPr>
            <a:lvl8pPr marL="2571750" indent="-171450" algn="l" rtl="0" fontAlgn="base">
              <a:spcBef>
                <a:spcPct val="30000"/>
              </a:spcBef>
              <a:spcAft>
                <a:spcPct val="0"/>
              </a:spcAft>
              <a:buChar char="»"/>
              <a:defRPr sz="1500" b="1">
                <a:solidFill>
                  <a:schemeClr val="tx1"/>
                </a:solidFill>
                <a:latin typeface="+mn-lt"/>
              </a:defRPr>
            </a:lvl8pPr>
            <a:lvl9pPr marL="2914650" indent="-171450" algn="l" rtl="0" fontAlgn="base">
              <a:spcBef>
                <a:spcPct val="30000"/>
              </a:spcBef>
              <a:spcAft>
                <a:spcPct val="0"/>
              </a:spcAft>
              <a:buChar char="»"/>
              <a:defRPr sz="1500" b="1">
                <a:solidFill>
                  <a:schemeClr val="tx1"/>
                </a:solidFill>
                <a:latin typeface="+mn-lt"/>
              </a:defRPr>
            </a:lvl9pPr>
          </a:lstStyle>
          <a:p>
            <a:pPr marL="0" indent="0" algn="ctr">
              <a:buFontTx/>
              <a:buNone/>
            </a:pPr>
            <a:r>
              <a:rPr lang="en-US" sz="1800" b="1" i="0" kern="0" dirty="0">
                <a:latin typeface="Arial"/>
                <a:cs typeface="Arial"/>
              </a:rPr>
              <a:t>Baseline differences between </a:t>
            </a:r>
            <a:r>
              <a:rPr lang="en-US" sz="1800" b="1" i="0" kern="0" dirty="0" err="1">
                <a:latin typeface="Arial"/>
                <a:cs typeface="Arial"/>
              </a:rPr>
              <a:t>iFR</a:t>
            </a:r>
            <a:r>
              <a:rPr lang="en-US" sz="1800" b="1" i="0" kern="0" dirty="0">
                <a:latin typeface="Arial"/>
                <a:cs typeface="Arial"/>
              </a:rPr>
              <a:t> vs. FFR</a:t>
            </a:r>
          </a:p>
          <a:p>
            <a:pPr marL="0" indent="0" algn="ctr">
              <a:buFontTx/>
              <a:buNone/>
            </a:pPr>
            <a:r>
              <a:rPr lang="en-US" sz="1400" b="1" i="0" kern="0" dirty="0" err="1">
                <a:latin typeface="Arial"/>
                <a:cs typeface="Arial"/>
              </a:rPr>
              <a:t>iFR</a:t>
            </a:r>
            <a:r>
              <a:rPr lang="en-US" sz="1400" b="1" i="0" kern="0" dirty="0">
                <a:latin typeface="Arial"/>
                <a:cs typeface="Arial"/>
              </a:rPr>
              <a:t> more often utilized in women, DM, MI, stroke, COPD</a:t>
            </a:r>
            <a:endParaRPr lang="en-US" sz="1600" b="1" i="0" kern="0" dirty="0"/>
          </a:p>
        </p:txBody>
      </p:sp>
    </p:spTree>
    <p:extLst>
      <p:ext uri="{BB962C8B-B14F-4D97-AF65-F5344CB8AC3E}">
        <p14:creationId xmlns:p14="http://schemas.microsoft.com/office/powerpoint/2010/main" val="5491118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CRF 2007 Template&amp;#x0D;&amp;#x0A;Title 44 pt Bold Arial&amp;quot;&quot;/&gt;&lt;property id=&quot;20307&quot; value=&quot;404&quot;/&gt;&lt;/object&gt;&lt;object type=&quot;3&quot; unique_id=&quot;10005&quot;&gt;&lt;property id=&quot;20148&quot; value=&quot;5&quot;/&gt;&lt;property id=&quot;20300&quot; value=&quot;Slide 2 - &amp;quot;Text Slide – Titles Need to be Titlecase&amp;quot;&quot;/&gt;&lt;property id=&quot;20307&quot; value=&quot;405&quot;/&gt;&lt;/object&gt;&lt;object type=&quot;3&quot; unique_id=&quot;10006&quot;&gt;&lt;property id=&quot;20148&quot; value=&quot;5&quot;/&gt;&lt;property id=&quot;20300&quot; value=&quot;Slide 3 - &amp;quot;Color Palette&amp;quot;&quot;/&gt;&lt;property id=&quot;20307&quot; value=&quot;409&quot;/&gt;&lt;/object&gt;&lt;object type=&quot;3&quot; unique_id=&quot;10007&quot;&gt;&lt;property id=&quot;20148&quot; value=&quot;5&quot;/&gt;&lt;property id=&quot;20300&quot; value=&quot;Slide 4 - &amp;quot;Charts Slide&amp;quot;&quot;/&gt;&lt;property id=&quot;20307&quot; value=&quot;406&quot;/&gt;&lt;/object&gt;&lt;object type=&quot;3&quot; unique_id=&quot;10008&quot;&gt;&lt;property id=&quot;20148&quot; value=&quot;5&quot;/&gt;&lt;property id=&quot;20300&quot; value=&quot;Slide 6 - &amp;quot;Table Slide&amp;quot;&quot;/&gt;&lt;property id=&quot;20307&quot; value=&quot;398&quot;/&gt;&lt;/object&gt;&lt;object type=&quot;3&quot; unique_id=&quot;10009&quot;&gt;&lt;property id=&quot;20148&quot; value=&quot;5&quot;/&gt;&lt;property id=&quot;20300&quot; value=&quot;Slide 7 - &amp;quot;Sample Org Chart&amp;quot;&quot;/&gt;&lt;property id=&quot;20307&quot; value=&quot;403&quot;/&gt;&lt;/object&gt;&lt;object type=&quot;3&quot; unique_id=&quot;10010&quot;&gt;&lt;property id=&quot;20148&quot; value=&quot;5&quot;/&gt;&lt;property id=&quot;20300&quot; value=&quot;Slide 8 - &amp;quot;Sample Line Chart&amp;quot;&quot;/&gt;&lt;property id=&quot;20307&quot; value=&quot;407&quot;/&gt;&lt;/object&gt;&lt;object type=&quot;3&quot; unique_id=&quot;10011&quot;&gt;&lt;property id=&quot;20148&quot; value=&quot;5&quot;/&gt;&lt;property id=&quot;20300&quot; value=&quot;Slide 10 - &amp;quot;Photos &amp;amp; Bulleted Text&amp;quot;&quot;/&gt;&lt;property id=&quot;20307&quot; value=&quot;410&quot;/&gt;&lt;/object&gt;&lt;object type=&quot;3&quot; unique_id=&quot;10012&quot;&gt;&lt;property id=&quot;20148&quot; value=&quot;5&quot;/&gt;&lt;property id=&quot;20300&quot; value=&quot;Slide 11 - &amp;quot;Photo&amp;quot;&quot;/&gt;&lt;property id=&quot;20307&quot; value=&quot;411&quot;/&gt;&lt;/object&gt;&lt;object type=&quot;3&quot; unique_id=&quot;17581&quot;&gt;&lt;property id=&quot;20148&quot; value=&quot;5&quot;/&gt;&lt;property id=&quot;20300&quot; value=&quot;Slide 5&quot;/&gt;&lt;property id=&quot;20307&quot; value=&quot;414&quot;/&gt;&lt;/object&gt;&lt;object type=&quot;3&quot; unique_id=&quot;17582&quot;&gt;&lt;property id=&quot;20148&quot; value=&quot;5&quot;/&gt;&lt;property id=&quot;20300&quot; value=&quot;Slide 9 - &amp;quot;Sample Line Chart&amp;quot;&quot;/&gt;&lt;property id=&quot;20307&quot; value=&quot;413&quot;/&gt;&lt;/object&gt;&lt;/object&gt;&lt;/object&gt;&lt;/database&gt;"/>
</p:tagLst>
</file>

<file path=ppt/theme/theme1.xml><?xml version="1.0" encoding="utf-8"?>
<a:theme xmlns:a="http://schemas.openxmlformats.org/drawingml/2006/main" name="CRF_2006_background">
  <a:themeElements>
    <a:clrScheme name="Custom 40">
      <a:dk1>
        <a:srgbClr val="000000"/>
      </a:dk1>
      <a:lt1>
        <a:srgbClr val="FFFFFF"/>
      </a:lt1>
      <a:dk2>
        <a:srgbClr val="1D384C"/>
      </a:dk2>
      <a:lt2>
        <a:srgbClr val="FEB91A"/>
      </a:lt2>
      <a:accent1>
        <a:srgbClr val="ED2937"/>
      </a:accent1>
      <a:accent2>
        <a:srgbClr val="6699FF"/>
      </a:accent2>
      <a:accent3>
        <a:srgbClr val="9A9A9C"/>
      </a:accent3>
      <a:accent4>
        <a:srgbClr val="DADADA"/>
      </a:accent4>
      <a:accent5>
        <a:srgbClr val="FFADAA"/>
      </a:accent5>
      <a:accent6>
        <a:srgbClr val="5C8AE7"/>
      </a:accent6>
      <a:hlink>
        <a:srgbClr val="FFCC00"/>
      </a:hlink>
      <a:folHlink>
        <a:srgbClr val="969696"/>
      </a:folHlink>
    </a:clrScheme>
    <a:fontScheme name="CRF_2006_backgrou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1" u="none" strike="noStrike" cap="none" normalizeH="0" baseline="0" smtClean="0">
            <a:ln>
              <a:noFill/>
            </a:ln>
            <a:solidFill>
              <a:srgbClr val="FFCC99"/>
            </a:solidFill>
            <a:effectLst>
              <a:outerShdw blurRad="38100" dist="38100" dir="2700000" algn="tl">
                <a:srgbClr val="000000">
                  <a:alpha val="43137"/>
                </a:srgbClr>
              </a:outerShdw>
            </a:effectLst>
            <a:latin typeface="Arial" charset="0"/>
            <a:ea typeface="ヒラギノ角ゴ Pro W3" pitchFamily="-111" charset="-128"/>
          </a:defRPr>
        </a:defPPr>
      </a:lstStyle>
    </a:lnDef>
    <a:txDef>
      <a:spPr>
        <a:noFill/>
      </a:spPr>
      <a:bodyPr wrap="none" rtlCol="0">
        <a:spAutoFit/>
      </a:bodyPr>
      <a:lstStyle>
        <a:defPPr>
          <a:defRPr i="0" dirty="0" err="1" smtClean="0">
            <a:solidFill>
              <a:schemeClr val="tx1"/>
            </a:solidFill>
          </a:defRPr>
        </a:defPPr>
      </a:lstStyle>
    </a:txDef>
  </a:objectDefaults>
  <a:extraClrSchemeLst>
    <a:extraClrScheme>
      <a:clrScheme name="CRF_2006_backgroun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RF_2006_backgroun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RF_2006_backgroun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RF_2006_backgroun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RF_2006_backgroun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RF_2006_backgroun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RF_2006_backgroun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RF_2006_background 8">
        <a:dk1>
          <a:srgbClr val="000000"/>
        </a:dk1>
        <a:lt1>
          <a:srgbClr val="FFFFFF"/>
        </a:lt1>
        <a:dk2>
          <a:srgbClr val="002E4B"/>
        </a:dk2>
        <a:lt2>
          <a:srgbClr val="FDE25E"/>
        </a:lt2>
        <a:accent1>
          <a:srgbClr val="FF3300"/>
        </a:accent1>
        <a:accent2>
          <a:srgbClr val="3333FF"/>
        </a:accent2>
        <a:accent3>
          <a:srgbClr val="AAADB1"/>
        </a:accent3>
        <a:accent4>
          <a:srgbClr val="DADADA"/>
        </a:accent4>
        <a:accent5>
          <a:srgbClr val="FFADAA"/>
        </a:accent5>
        <a:accent6>
          <a:srgbClr val="2D2DE7"/>
        </a:accent6>
        <a:hlink>
          <a:srgbClr val="FFCC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TotalTime>
  <Words>1634</Words>
  <Application>Microsoft Office PowerPoint</Application>
  <PresentationFormat>On-screen Show (16:9)</PresentationFormat>
  <Paragraphs>345</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Arial Narrow</vt:lpstr>
      <vt:lpstr>Calibri</vt:lpstr>
      <vt:lpstr>Times New Roman</vt:lpstr>
      <vt:lpstr>Wingdings 2</vt:lpstr>
      <vt:lpstr>ヒラギノ角ゴ Pro W3</vt:lpstr>
      <vt:lpstr>CRF_2006_background</vt:lpstr>
      <vt:lpstr>Long-term Clinical Outcomes After iFR vs. FFR-guided Coronary Revascularization Insights from the SWEDEHEART National Registry </vt:lpstr>
      <vt:lpstr>PowerPoint Presentation</vt:lpstr>
      <vt:lpstr>Background</vt:lpstr>
      <vt:lpstr>iFR vs FFR 1-year outcomes</vt:lpstr>
      <vt:lpstr>iFR vs FFR 5-year outcomes</vt:lpstr>
      <vt:lpstr>iFR vs FFR 5-year outcomes</vt:lpstr>
      <vt:lpstr>iFR vs FFR 5-year outcomes</vt:lpstr>
      <vt:lpstr>Swedeheart National Registry Analysis</vt:lpstr>
      <vt:lpstr>Baseline characteristics</vt:lpstr>
      <vt:lpstr>Deferred vs. treated</vt:lpstr>
      <vt:lpstr>iFR vs FFR 5-year MACE</vt:lpstr>
      <vt:lpstr>iFR vs FFR 5-year outcomes</vt:lpstr>
      <vt:lpstr>Deferred vs. treated patients</vt:lpstr>
      <vt:lpstr>Deferred vs. treated patients</vt:lpstr>
      <vt:lpstr>Deferred vs. treated patients</vt:lpstr>
      <vt:lpstr>Deferred vs. treated patients</vt:lpstr>
      <vt:lpstr>Subgroup analyses  5-year MACE</vt:lpstr>
      <vt:lpstr>Summary I</vt:lpstr>
      <vt:lpstr>Summary II</vt:lpstr>
    </vt:vector>
  </TitlesOfParts>
  <Company>CRF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Detrimental Impact of Chronic Renal Insufficiency</dc:title>
  <dc:creator>jzuccardy</dc:creator>
  <cp:lastModifiedBy>Smith, Sydney (BIDMC - Cardiology)</cp:lastModifiedBy>
  <cp:revision>358</cp:revision>
  <dcterms:created xsi:type="dcterms:W3CDTF">2015-03-17T14:58:49Z</dcterms:created>
  <dcterms:modified xsi:type="dcterms:W3CDTF">2023-10-25T13:33:54Z</dcterms:modified>
</cp:coreProperties>
</file>