
<file path=[Content_Types].xml><?xml version="1.0" encoding="utf-8"?>
<Types xmlns="http://schemas.openxmlformats.org/package/2006/content-types">
  <Default ContentType="image/jpeg" Extension="jpg"/>
  <Default ContentType="application/vnd.openxmlformats-officedocument.spreadsheetml.sheet" Extension="xlsx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ms-office.chartcolorstyle+xml" PartName="/ppt/charts/colors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2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firstSlideNum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7086600" cy="9372600"/>
  <p:embeddedFontLst>
    <p:embeddedFont>
      <p:font typeface="Arial Black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52">
          <p15:clr>
            <a:srgbClr val="A4A3A4"/>
          </p15:clr>
        </p15:guide>
        <p15:guide id="2" orient="horz" pos="492">
          <p15:clr>
            <a:srgbClr val="A4A3A4"/>
          </p15:clr>
        </p15:guide>
        <p15:guide id="3" pos="336">
          <p15:clr>
            <a:srgbClr val="A4A3A4"/>
          </p15:clr>
        </p15:guide>
        <p15:guide id="4" pos="5617">
          <p15:clr>
            <a:srgbClr val="A4A3A4"/>
          </p15:clr>
        </p15:guide>
        <p15:guide id="5" orient="horz" pos="414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h6X02kc5nchIDihTtFGNSG+G4F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2F2BEF0-F21F-4F5F-8533-EF6A2714C723}">
  <a:tblStyle styleId="{E2F2BEF0-F21F-4F5F-8533-EF6A2714C723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2" orient="horz"/>
        <p:guide pos="492" orient="horz"/>
        <p:guide pos="336"/>
        <p:guide pos="5617"/>
        <p:guide pos="41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ArialBlack-regular.fntdata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Sheet1.xlsx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Amulet</c:v>
                </c:pt>
                <c:pt idx="1">
                  <c:v>Watchman</c:v>
                </c:pt>
                <c:pt idx="2">
                  <c:v>Amulet</c:v>
                </c:pt>
                <c:pt idx="3">
                  <c:v>Watchman</c:v>
                </c:pt>
                <c:pt idx="4">
                  <c:v>Amulet</c:v>
                </c:pt>
                <c:pt idx="5">
                  <c:v>Watchman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0.9</c:v>
                </c:pt>
                <c:pt idx="2">
                  <c:v>4.5999999999999996</c:v>
                </c:pt>
                <c:pt idx="3">
                  <c:v>5.7</c:v>
                </c:pt>
                <c:pt idx="4">
                  <c:v>27</c:v>
                </c:pt>
                <c:pt idx="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B9-4125-8FEA-2B62E70F18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SAPT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Amulet</c:v>
                </c:pt>
                <c:pt idx="1">
                  <c:v>Watchman</c:v>
                </c:pt>
                <c:pt idx="2">
                  <c:v>Amulet</c:v>
                </c:pt>
                <c:pt idx="3">
                  <c:v>Watchman</c:v>
                </c:pt>
                <c:pt idx="4">
                  <c:v>Amulet</c:v>
                </c:pt>
                <c:pt idx="5">
                  <c:v>Watchman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20.2</c:v>
                </c:pt>
                <c:pt idx="1">
                  <c:v>21.1</c:v>
                </c:pt>
                <c:pt idx="2">
                  <c:v>43.5</c:v>
                </c:pt>
                <c:pt idx="3">
                  <c:v>37.700000000000003</c:v>
                </c:pt>
                <c:pt idx="4">
                  <c:v>66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B9-4125-8FEA-2B62E70F184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DAPT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Amulet</c:v>
                </c:pt>
                <c:pt idx="1">
                  <c:v>Watchman</c:v>
                </c:pt>
                <c:pt idx="2">
                  <c:v>Amulet</c:v>
                </c:pt>
                <c:pt idx="3">
                  <c:v>Watchman</c:v>
                </c:pt>
                <c:pt idx="4">
                  <c:v>Amulet</c:v>
                </c:pt>
                <c:pt idx="5">
                  <c:v>Watchman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71.599999999999994</c:v>
                </c:pt>
                <c:pt idx="1">
                  <c:v>70.599999999999994</c:v>
                </c:pt>
                <c:pt idx="2">
                  <c:v>45.4</c:v>
                </c:pt>
                <c:pt idx="3">
                  <c:v>51.9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B9-4125-8FEA-2B62E70F184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OAC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Amulet</c:v>
                </c:pt>
                <c:pt idx="1">
                  <c:v>Watchman</c:v>
                </c:pt>
                <c:pt idx="2">
                  <c:v>Amulet</c:v>
                </c:pt>
                <c:pt idx="3">
                  <c:v>Watchman</c:v>
                </c:pt>
                <c:pt idx="4">
                  <c:v>Amulet</c:v>
                </c:pt>
                <c:pt idx="5">
                  <c:v>Watchman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7.3</c:v>
                </c:pt>
                <c:pt idx="1">
                  <c:v>3.7</c:v>
                </c:pt>
                <c:pt idx="2">
                  <c:v>4.5999999999999996</c:v>
                </c:pt>
                <c:pt idx="3">
                  <c:v>1.9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B9-4125-8FEA-2B62E70F18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OAC+APT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Amulet</c:v>
                </c:pt>
                <c:pt idx="1">
                  <c:v>Watchman</c:v>
                </c:pt>
                <c:pt idx="2">
                  <c:v>Amulet</c:v>
                </c:pt>
                <c:pt idx="3">
                  <c:v>Watchman</c:v>
                </c:pt>
                <c:pt idx="4">
                  <c:v>Amulet</c:v>
                </c:pt>
                <c:pt idx="5">
                  <c:v>Watchman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0.9</c:v>
                </c:pt>
                <c:pt idx="1">
                  <c:v>3.7</c:v>
                </c:pt>
                <c:pt idx="2">
                  <c:v>1.9</c:v>
                </c:pt>
                <c:pt idx="3">
                  <c:v>2.8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B9-4125-8FEA-2B62E70F18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5741656"/>
        <c:axId val="645744280"/>
      </c:barChart>
      <c:catAx>
        <c:axId val="64574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744280"/>
        <c:crosses val="autoZero"/>
        <c:auto val="1"/>
        <c:lblAlgn val="ctr"/>
        <c:lblOffset val="100"/>
        <c:noMultiLvlLbl val="0"/>
      </c:catAx>
      <c:valAx>
        <c:axId val="645744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741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25246950968735"/>
          <c:y val="0.95203776611256929"/>
          <c:w val="0.60883452602612709"/>
          <c:h val="4.7962233887430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93093832020997"/>
          <c:y val="0.13779699803149603"/>
          <c:w val="0.87831906167979001"/>
          <c:h val="0.7049224901574803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674D-496D-B8E2-E67E902AF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2513248"/>
        <c:axId val="782517184"/>
      </c:barChart>
      <c:catAx>
        <c:axId val="782513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2517184"/>
        <c:crosses val="autoZero"/>
        <c:auto val="1"/>
        <c:lblAlgn val="ctr"/>
        <c:lblOffset val="100"/>
        <c:noMultiLvlLbl val="0"/>
      </c:catAx>
      <c:valAx>
        <c:axId val="7825171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82513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</p:spPr>
        <p:txBody>
          <a:bodyPr anchorCtr="0" anchor="t" bIns="47000" lIns="94025" spcFirstLastPara="1" rIns="94025" wrap="square" tIns="47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</p:spPr>
        <p:txBody>
          <a:bodyPr anchorCtr="0" anchor="t" bIns="47000" lIns="94025" spcFirstLastPara="1" rIns="94025" wrap="square" tIns="470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000" lIns="94025" spcFirstLastPara="1" rIns="94025" wrap="square" tIns="470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spcFirstLastPara="1" rIns="94025" wrap="square" tIns="47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1800" u="none" cap="none" strike="noStrike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spcFirstLastPara="1" rIns="94025" wrap="square" tIns="470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/>
          <p:nvPr>
            <p:ph idx="12" type="sldNum"/>
          </p:nvPr>
        </p:nvSpPr>
        <p:spPr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spcFirstLastPara="1" rIns="94025" wrap="square" tIns="47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:notes"/>
          <p:cNvSpPr/>
          <p:nvPr>
            <p:ph idx="2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" name="Google Shape;44;p1:notes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0:notes"/>
          <p:cNvSpPr txBox="1"/>
          <p:nvPr>
            <p:ph idx="12" type="sldNum"/>
          </p:nvPr>
        </p:nvSpPr>
        <p:spPr>
          <a:xfrm>
            <a:off x="4016375" y="8904288"/>
            <a:ext cx="3070200" cy="468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spcFirstLastPara="1" rIns="94025" wrap="square" tIns="47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4" name="Google Shape;314;p10:notes"/>
          <p:cNvSpPr/>
          <p:nvPr>
            <p:ph idx="2" type="sldImg"/>
          </p:nvPr>
        </p:nvSpPr>
        <p:spPr>
          <a:xfrm>
            <a:off x="419100" y="703263"/>
            <a:ext cx="6248400" cy="351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5" name="Google Shape;315;p10:notes"/>
          <p:cNvSpPr txBox="1"/>
          <p:nvPr>
            <p:ph idx="1" type="body"/>
          </p:nvPr>
        </p:nvSpPr>
        <p:spPr>
          <a:xfrm>
            <a:off x="944563" y="4452938"/>
            <a:ext cx="5197500" cy="42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1:notes"/>
          <p:cNvSpPr txBox="1"/>
          <p:nvPr>
            <p:ph idx="12" type="sldNum"/>
          </p:nvPr>
        </p:nvSpPr>
        <p:spPr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spcFirstLastPara="1" rIns="94025" wrap="square" tIns="47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1" name="Google Shape;331;p11:notes"/>
          <p:cNvSpPr/>
          <p:nvPr>
            <p:ph idx="2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2" name="Google Shape;332;p11:notes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2:notes"/>
          <p:cNvSpPr txBox="1"/>
          <p:nvPr>
            <p:ph idx="12" type="sldNum"/>
          </p:nvPr>
        </p:nvSpPr>
        <p:spPr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spcFirstLastPara="1" rIns="94025" wrap="square" tIns="47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4" name="Google Shape;344;p12:notes"/>
          <p:cNvSpPr/>
          <p:nvPr>
            <p:ph idx="2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5" name="Google Shape;345;p12:notes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3:notes"/>
          <p:cNvSpPr txBox="1"/>
          <p:nvPr>
            <p:ph idx="12" type="sldNum"/>
          </p:nvPr>
        </p:nvSpPr>
        <p:spPr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spcFirstLastPara="1" rIns="94025" wrap="square" tIns="47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1" name="Google Shape;351;p13:notes"/>
          <p:cNvSpPr/>
          <p:nvPr>
            <p:ph idx="2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2" name="Google Shape;352;p13:notes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4:notes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14:notes"/>
          <p:cNvSpPr/>
          <p:nvPr>
            <p:ph idx="2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15:notes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15:notes"/>
          <p:cNvSpPr/>
          <p:nvPr>
            <p:ph idx="2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 txBox="1"/>
          <p:nvPr>
            <p:ph idx="12" type="sldNum"/>
          </p:nvPr>
        </p:nvSpPr>
        <p:spPr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spcFirstLastPara="1" rIns="94025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2:notes"/>
          <p:cNvSpPr/>
          <p:nvPr>
            <p:ph idx="2" type="sldImg"/>
          </p:nvPr>
        </p:nvSpPr>
        <p:spPr>
          <a:xfrm>
            <a:off x="419100" y="703263"/>
            <a:ext cx="6248400" cy="3514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  <a:noFill/>
          <a:ln>
            <a:noFill/>
          </a:ln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/>
          <p:nvPr>
            <p:ph idx="12" type="sldNum"/>
          </p:nvPr>
        </p:nvSpPr>
        <p:spPr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spcFirstLastPara="1" rIns="94025" wrap="square" tIns="47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4:notes"/>
          <p:cNvSpPr/>
          <p:nvPr>
            <p:ph idx="2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2" type="sldNum"/>
          </p:nvPr>
        </p:nvSpPr>
        <p:spPr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spcFirstLastPara="1" rIns="94025" wrap="square" tIns="47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6:notes"/>
          <p:cNvSpPr/>
          <p:nvPr>
            <p:ph idx="2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:notes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7:notes"/>
          <p:cNvSpPr/>
          <p:nvPr>
            <p:ph idx="2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8:notes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</p:spPr>
        <p:txBody>
          <a:bodyPr anchorCtr="0" anchor="t" bIns="47000" lIns="94025" spcFirstLastPara="1" rIns="94025" wrap="square" tIns="470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8:notes"/>
          <p:cNvSpPr/>
          <p:nvPr>
            <p:ph idx="2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9:notes"/>
          <p:cNvSpPr txBox="1"/>
          <p:nvPr>
            <p:ph idx="12" type="sldNum"/>
          </p:nvPr>
        </p:nvSpPr>
        <p:spPr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spcFirstLastPara="1" rIns="94025" wrap="square" tIns="47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4" name="Google Shape;294;p9:notes"/>
          <p:cNvSpPr txBox="1"/>
          <p:nvPr/>
        </p:nvSpPr>
        <p:spPr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4025" spcFirstLastPara="1" rIns="94025" wrap="square" tIns="470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9:notes"/>
          <p:cNvSpPr/>
          <p:nvPr>
            <p:ph idx="2" type="sldImg"/>
          </p:nvPr>
        </p:nvSpPr>
        <p:spPr>
          <a:xfrm>
            <a:off x="419100" y="703263"/>
            <a:ext cx="6248400" cy="3516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6" name="Google Shape;296;p9:notes"/>
          <p:cNvSpPr txBox="1"/>
          <p:nvPr>
            <p:ph idx="1" type="body"/>
          </p:nvPr>
        </p:nvSpPr>
        <p:spPr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7"/>
          <p:cNvSpPr/>
          <p:nvPr/>
        </p:nvSpPr>
        <p:spPr>
          <a:xfrm>
            <a:off x="561975" y="2959894"/>
            <a:ext cx="8185150" cy="709613"/>
          </a:xfrm>
          <a:prstGeom prst="rect">
            <a:avLst/>
          </a:prstGeom>
          <a:noFill/>
          <a:ln>
            <a:noFill/>
          </a:ln>
          <a:effectLst>
            <a:outerShdw rotWithShape="0" algn="ctr" dir="8778596" dist="45791">
              <a:schemeClr val="dk1"/>
            </a:outerShdw>
          </a:effectLst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950" u="none" cap="none" strike="noStrike">
              <a:solidFill>
                <a:srgbClr val="DDDDD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950" u="none" cap="none" strike="noStrike">
              <a:solidFill>
                <a:srgbClr val="DDDDD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7"/>
          <p:cNvSpPr txBox="1"/>
          <p:nvPr>
            <p:ph type="ctrTitle"/>
          </p:nvPr>
        </p:nvSpPr>
        <p:spPr>
          <a:xfrm>
            <a:off x="792164" y="1056598"/>
            <a:ext cx="7589837" cy="4847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sp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7"/>
          <p:cNvSpPr txBox="1"/>
          <p:nvPr>
            <p:ph idx="1" type="subTitle"/>
          </p:nvPr>
        </p:nvSpPr>
        <p:spPr>
          <a:xfrm>
            <a:off x="457200" y="2418160"/>
            <a:ext cx="8185150" cy="666750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>
            <a:lvl1pPr lvl="0" algn="ctr">
              <a:spcBef>
                <a:spcPts val="750"/>
              </a:spcBef>
              <a:spcAft>
                <a:spcPts val="0"/>
              </a:spcAft>
              <a:buSzPts val="2500"/>
              <a:buFont typeface="Arial"/>
              <a:buNone/>
              <a:defRPr i="1" sz="2500"/>
            </a:lvl1pPr>
            <a:lvl2pPr lvl="1" algn="l">
              <a:spcBef>
                <a:spcPts val="540"/>
              </a:spcBef>
              <a:spcAft>
                <a:spcPts val="0"/>
              </a:spcAft>
              <a:buSzPts val="1260"/>
              <a:buChar char="◼"/>
              <a:defRPr/>
            </a:lvl2pPr>
            <a:lvl3pPr lvl="2" algn="l"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lvl="3" algn="l"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lvl="5" algn="l"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lvl="6" algn="l"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lvl="7" algn="l"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lvl="8" algn="l"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/>
          <p:nvPr>
            <p:ph type="title"/>
          </p:nvPr>
        </p:nvSpPr>
        <p:spPr>
          <a:xfrm>
            <a:off x="684214" y="116681"/>
            <a:ext cx="7769225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" type="body"/>
          </p:nvPr>
        </p:nvSpPr>
        <p:spPr>
          <a:xfrm>
            <a:off x="685800" y="1109663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5285" lvl="0" marL="457200" algn="l">
              <a:spcBef>
                <a:spcPts val="630"/>
              </a:spcBef>
              <a:spcAft>
                <a:spcPts val="0"/>
              </a:spcAft>
              <a:buSzPts val="2310"/>
              <a:buFont typeface="Arial"/>
              <a:buChar char="•"/>
              <a:defRPr sz="2100"/>
            </a:lvl1pPr>
            <a:lvl2pPr indent="-308610" lvl="1" marL="914400" algn="l">
              <a:spcBef>
                <a:spcPts val="540"/>
              </a:spcBef>
              <a:spcAft>
                <a:spcPts val="0"/>
              </a:spcAft>
              <a:buSzPts val="1260"/>
              <a:buChar char="◼"/>
              <a:defRPr sz="1800"/>
            </a:lvl2pPr>
            <a:lvl3pPr indent="-330200" lvl="2" marL="1371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/>
            </a:lvl3pPr>
            <a:lvl4pPr indent="-317500" lvl="3" marL="1828800" algn="l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–"/>
              <a:defRPr sz="1400"/>
            </a:lvl4pPr>
            <a:lvl5pPr indent="-3048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»"/>
              <a:defRPr sz="1200"/>
            </a:lvl5pPr>
            <a:lvl6pPr indent="-342900" lvl="5" marL="2743200" algn="l"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/>
          <p:nvPr>
            <p:ph type="title"/>
          </p:nvPr>
        </p:nvSpPr>
        <p:spPr>
          <a:xfrm>
            <a:off x="684214" y="116681"/>
            <a:ext cx="7769225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/>
          <p:nvPr>
            <p:ph type="title"/>
          </p:nvPr>
        </p:nvSpPr>
        <p:spPr>
          <a:xfrm>
            <a:off x="684214" y="116681"/>
            <a:ext cx="7769225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" type="body"/>
          </p:nvPr>
        </p:nvSpPr>
        <p:spPr>
          <a:xfrm>
            <a:off x="685800" y="1109663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5285" lvl="0" marL="457200" algn="l">
              <a:spcBef>
                <a:spcPts val="630"/>
              </a:spcBef>
              <a:spcAft>
                <a:spcPts val="0"/>
              </a:spcAft>
              <a:buSzPts val="2310"/>
              <a:buFont typeface="Arial"/>
              <a:buChar char="•"/>
              <a:defRPr sz="2100"/>
            </a:lvl1pPr>
            <a:lvl2pPr indent="-308610" lvl="1" marL="914400" algn="l">
              <a:spcBef>
                <a:spcPts val="540"/>
              </a:spcBef>
              <a:spcAft>
                <a:spcPts val="0"/>
              </a:spcAft>
              <a:buSzPts val="1260"/>
              <a:buChar char="◼"/>
              <a:defRPr sz="1800"/>
            </a:lvl2pPr>
            <a:lvl3pPr indent="-323850" lvl="2" marL="1371600" algn="l"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/>
            </a:lvl3pPr>
            <a:lvl4pPr indent="-314325" lvl="3" marL="18288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–"/>
              <a:defRPr sz="1350"/>
            </a:lvl4pPr>
            <a:lvl5pPr indent="-314325" lvl="4" marL="22860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»"/>
              <a:defRPr sz="1350"/>
            </a:lvl5pPr>
            <a:lvl6pPr indent="-314325" lvl="5" marL="27432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»"/>
              <a:defRPr sz="1350"/>
            </a:lvl6pPr>
            <a:lvl7pPr indent="-314325" lvl="6" marL="32004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»"/>
              <a:defRPr sz="1350"/>
            </a:lvl7pPr>
            <a:lvl8pPr indent="-314325" lvl="7" marL="36576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»"/>
              <a:defRPr sz="1350"/>
            </a:lvl8pPr>
            <a:lvl9pPr indent="-314325" lvl="8" marL="41148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»"/>
              <a:defRPr sz="1350"/>
            </a:lvl9pPr>
          </a:lstStyle>
          <a:p/>
        </p:txBody>
      </p:sp>
      <p:sp>
        <p:nvSpPr>
          <p:cNvPr id="25" name="Google Shape;25;p20"/>
          <p:cNvSpPr txBox="1"/>
          <p:nvPr>
            <p:ph idx="2" type="body"/>
          </p:nvPr>
        </p:nvSpPr>
        <p:spPr>
          <a:xfrm>
            <a:off x="4648200" y="1109663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5285" lvl="0" marL="457200" algn="l">
              <a:spcBef>
                <a:spcPts val="630"/>
              </a:spcBef>
              <a:spcAft>
                <a:spcPts val="0"/>
              </a:spcAft>
              <a:buSzPts val="2310"/>
              <a:buFont typeface="Arial"/>
              <a:buChar char="•"/>
              <a:defRPr sz="2100"/>
            </a:lvl1pPr>
            <a:lvl2pPr indent="-308610" lvl="1" marL="914400" algn="l">
              <a:spcBef>
                <a:spcPts val="540"/>
              </a:spcBef>
              <a:spcAft>
                <a:spcPts val="0"/>
              </a:spcAft>
              <a:buSzPts val="1260"/>
              <a:buChar char="◼"/>
              <a:defRPr sz="1800"/>
            </a:lvl2pPr>
            <a:lvl3pPr indent="-323850" lvl="2" marL="1371600" algn="l"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/>
            </a:lvl3pPr>
            <a:lvl4pPr indent="-314325" lvl="3" marL="18288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–"/>
              <a:defRPr sz="1350"/>
            </a:lvl4pPr>
            <a:lvl5pPr indent="-314325" lvl="4" marL="22860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»"/>
              <a:defRPr sz="1350"/>
            </a:lvl5pPr>
            <a:lvl6pPr indent="-314325" lvl="5" marL="27432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»"/>
              <a:defRPr sz="1350"/>
            </a:lvl6pPr>
            <a:lvl7pPr indent="-314325" lvl="6" marL="32004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»"/>
              <a:defRPr sz="1350"/>
            </a:lvl7pPr>
            <a:lvl8pPr indent="-314325" lvl="7" marL="36576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»"/>
              <a:defRPr sz="1350"/>
            </a:lvl8pPr>
            <a:lvl9pPr indent="-314325" lvl="8" marL="41148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»"/>
              <a:defRPr sz="1350"/>
            </a:lvl9pPr>
          </a:lstStyle>
          <a:p/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40"/>
              </a:spcBef>
              <a:spcAft>
                <a:spcPts val="0"/>
              </a:spcAft>
              <a:buSzPts val="1980"/>
              <a:buFont typeface="Arial"/>
              <a:buNone/>
              <a:defRPr b="1" sz="1800"/>
            </a:lvl1pPr>
            <a:lvl2pPr indent="-228600" lvl="1" marL="914400" algn="l">
              <a:spcBef>
                <a:spcPts val="450"/>
              </a:spcBef>
              <a:spcAft>
                <a:spcPts val="0"/>
              </a:spcAft>
              <a:buSzPts val="1050"/>
              <a:buNone/>
              <a:defRPr b="1" sz="1500"/>
            </a:lvl2pPr>
            <a:lvl3pPr indent="-228600" lvl="2" marL="13716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b="1" sz="1350"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sz="1200"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sz="1200"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sz="1200"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sz="1200"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sz="1200"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sz="1200"/>
            </a:lvl9pPr>
          </a:lstStyle>
          <a:p/>
        </p:txBody>
      </p:sp>
      <p:sp>
        <p:nvSpPr>
          <p:cNvPr id="29" name="Google Shape;29;p21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330" lvl="0" marL="457200" algn="l">
              <a:spcBef>
                <a:spcPts val="540"/>
              </a:spcBef>
              <a:spcAft>
                <a:spcPts val="0"/>
              </a:spcAft>
              <a:buSzPts val="1980"/>
              <a:buFont typeface="Arial"/>
              <a:buChar char="•"/>
              <a:defRPr sz="1800"/>
            </a:lvl1pPr>
            <a:lvl2pPr indent="-295275" lvl="1" marL="914400" algn="l">
              <a:spcBef>
                <a:spcPts val="450"/>
              </a:spcBef>
              <a:spcAft>
                <a:spcPts val="0"/>
              </a:spcAft>
              <a:buSzPts val="1050"/>
              <a:buChar char="◼"/>
              <a:defRPr sz="1500"/>
            </a:lvl2pPr>
            <a:lvl3pPr indent="-314325" lvl="2" marL="13716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/>
            </a:lvl3pPr>
            <a:lvl4pPr indent="-3048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–"/>
              <a:defRPr sz="1200"/>
            </a:lvl4pPr>
            <a:lvl5pPr indent="-3048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»"/>
              <a:defRPr sz="1200"/>
            </a:lvl5pPr>
            <a:lvl6pPr indent="-3048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»"/>
              <a:defRPr sz="1200"/>
            </a:lvl6pPr>
            <a:lvl7pPr indent="-3048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»"/>
              <a:defRPr sz="1200"/>
            </a:lvl7pPr>
            <a:lvl8pPr indent="-3048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»"/>
              <a:defRPr sz="1200"/>
            </a:lvl8pPr>
            <a:lvl9pPr indent="-3048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»"/>
              <a:defRPr sz="1200"/>
            </a:lvl9pPr>
          </a:lstStyle>
          <a:p/>
        </p:txBody>
      </p:sp>
      <p:sp>
        <p:nvSpPr>
          <p:cNvPr id="30" name="Google Shape;30;p21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40"/>
              </a:spcBef>
              <a:spcAft>
                <a:spcPts val="0"/>
              </a:spcAft>
              <a:buSzPts val="1980"/>
              <a:buFont typeface="Arial"/>
              <a:buNone/>
              <a:defRPr b="1" sz="1800"/>
            </a:lvl1pPr>
            <a:lvl2pPr indent="-228600" lvl="1" marL="914400" algn="l">
              <a:spcBef>
                <a:spcPts val="450"/>
              </a:spcBef>
              <a:spcAft>
                <a:spcPts val="0"/>
              </a:spcAft>
              <a:buSzPts val="1050"/>
              <a:buNone/>
              <a:defRPr b="1" sz="1500"/>
            </a:lvl2pPr>
            <a:lvl3pPr indent="-228600" lvl="2" marL="13716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b="1" sz="1350"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sz="1200"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sz="1200"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sz="1200"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sz="1200"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sz="1200"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sz="1200"/>
            </a:lvl9pPr>
          </a:lstStyle>
          <a:p/>
        </p:txBody>
      </p:sp>
      <p:sp>
        <p:nvSpPr>
          <p:cNvPr id="31" name="Google Shape;31;p21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330" lvl="0" marL="457200" algn="l">
              <a:spcBef>
                <a:spcPts val="540"/>
              </a:spcBef>
              <a:spcAft>
                <a:spcPts val="0"/>
              </a:spcAft>
              <a:buSzPts val="1980"/>
              <a:buFont typeface="Arial"/>
              <a:buChar char="•"/>
              <a:defRPr sz="1800"/>
            </a:lvl1pPr>
            <a:lvl2pPr indent="-295275" lvl="1" marL="914400" algn="l">
              <a:spcBef>
                <a:spcPts val="450"/>
              </a:spcBef>
              <a:spcAft>
                <a:spcPts val="0"/>
              </a:spcAft>
              <a:buSzPts val="1050"/>
              <a:buChar char="◼"/>
              <a:defRPr sz="1500"/>
            </a:lvl2pPr>
            <a:lvl3pPr indent="-314325" lvl="2" marL="1371600" algn="l">
              <a:spcBef>
                <a:spcPts val="40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/>
            </a:lvl3pPr>
            <a:lvl4pPr indent="-3048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–"/>
              <a:defRPr sz="1200"/>
            </a:lvl4pPr>
            <a:lvl5pPr indent="-3048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»"/>
              <a:defRPr sz="1200"/>
            </a:lvl5pPr>
            <a:lvl6pPr indent="-3048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»"/>
              <a:defRPr sz="1200"/>
            </a:lvl6pPr>
            <a:lvl7pPr indent="-3048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»"/>
              <a:defRPr sz="1200"/>
            </a:lvl7pPr>
            <a:lvl8pPr indent="-3048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»"/>
              <a:defRPr sz="1200"/>
            </a:lvl8pPr>
            <a:lvl9pPr indent="-3048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»"/>
              <a:defRPr sz="1200"/>
            </a:lvl9pPr>
          </a:lstStyle>
          <a:p/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240" lvl="0" marL="457200" algn="l">
              <a:spcBef>
                <a:spcPts val="720"/>
              </a:spcBef>
              <a:spcAft>
                <a:spcPts val="0"/>
              </a:spcAft>
              <a:buSzPts val="2640"/>
              <a:buFont typeface="Arial"/>
              <a:buChar char="•"/>
              <a:defRPr sz="2400"/>
            </a:lvl1pPr>
            <a:lvl2pPr indent="-321944" lvl="1" marL="914400" algn="l">
              <a:spcBef>
                <a:spcPts val="630"/>
              </a:spcBef>
              <a:spcAft>
                <a:spcPts val="0"/>
              </a:spcAft>
              <a:buSzPts val="1470"/>
              <a:buChar char="◼"/>
              <a:defRPr sz="2100"/>
            </a:lvl2pPr>
            <a:lvl3pPr indent="-342900" lvl="2" marL="1371600" algn="l"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/>
            </a:lvl3pPr>
            <a:lvl4pPr indent="-323850" lvl="3" marL="1828800" algn="l"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–"/>
              <a:defRPr sz="1500"/>
            </a:lvl4pPr>
            <a:lvl5pPr indent="-323850" lvl="4" marL="2286000" algn="l"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sz="1500"/>
            </a:lvl5pPr>
            <a:lvl6pPr indent="-323850" lvl="5" marL="2743200" algn="l"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sz="1500"/>
            </a:lvl6pPr>
            <a:lvl7pPr indent="-323850" lvl="6" marL="3200400" algn="l"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sz="1500"/>
            </a:lvl7pPr>
            <a:lvl8pPr indent="-323850" lvl="7" marL="3657600" algn="l"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sz="1500"/>
            </a:lvl8pPr>
            <a:lvl9pPr indent="-323850" lvl="8" marL="4114800" algn="l"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sz="1500"/>
            </a:lvl9pPr>
          </a:lstStyle>
          <a:p/>
        </p:txBody>
      </p:sp>
      <p:sp>
        <p:nvSpPr>
          <p:cNvPr id="36" name="Google Shape;36;p23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15"/>
              </a:spcBef>
              <a:spcAft>
                <a:spcPts val="0"/>
              </a:spcAft>
              <a:buSzPts val="1155"/>
              <a:buFont typeface="Arial"/>
              <a:buNone/>
              <a:defRPr sz="1050"/>
            </a:lvl1pPr>
            <a:lvl2pPr indent="-228600" lvl="1" marL="914400" algn="l">
              <a:spcBef>
                <a:spcPts val="270"/>
              </a:spcBef>
              <a:spcAft>
                <a:spcPts val="0"/>
              </a:spcAft>
              <a:buSzPts val="630"/>
              <a:buNone/>
              <a:defRPr sz="900"/>
            </a:lvl2pPr>
            <a:lvl3pPr indent="-228600" lvl="2" marL="137160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750"/>
              <a:buFont typeface="Arial"/>
              <a:buNone/>
              <a:defRPr sz="750"/>
            </a:lvl3pPr>
            <a:lvl4pPr indent="-228600" lvl="3" marL="1828800" algn="l">
              <a:spcBef>
                <a:spcPts val="203"/>
              </a:spcBef>
              <a:spcAft>
                <a:spcPts val="0"/>
              </a:spcAft>
              <a:buClr>
                <a:schemeClr val="lt1"/>
              </a:buClr>
              <a:buSzPts val="675"/>
              <a:buFont typeface="Arial"/>
              <a:buNone/>
              <a:defRPr sz="675"/>
            </a:lvl4pPr>
            <a:lvl5pPr indent="-228600" lvl="4" marL="2286000" algn="l">
              <a:spcBef>
                <a:spcPts val="203"/>
              </a:spcBef>
              <a:spcAft>
                <a:spcPts val="0"/>
              </a:spcAft>
              <a:buClr>
                <a:schemeClr val="lt1"/>
              </a:buClr>
              <a:buSzPts val="675"/>
              <a:buFont typeface="Arial"/>
              <a:buNone/>
              <a:defRPr sz="675"/>
            </a:lvl5pPr>
            <a:lvl6pPr indent="-228600" lvl="5" marL="2743200" algn="l">
              <a:spcBef>
                <a:spcPts val="203"/>
              </a:spcBef>
              <a:spcAft>
                <a:spcPts val="0"/>
              </a:spcAft>
              <a:buClr>
                <a:schemeClr val="lt1"/>
              </a:buClr>
              <a:buSzPts val="675"/>
              <a:buFont typeface="Arial"/>
              <a:buNone/>
              <a:defRPr sz="675"/>
            </a:lvl6pPr>
            <a:lvl7pPr indent="-228600" lvl="6" marL="3200400" algn="l">
              <a:spcBef>
                <a:spcPts val="203"/>
              </a:spcBef>
              <a:spcAft>
                <a:spcPts val="0"/>
              </a:spcAft>
              <a:buClr>
                <a:schemeClr val="lt1"/>
              </a:buClr>
              <a:buSzPts val="675"/>
              <a:buFont typeface="Arial"/>
              <a:buNone/>
              <a:defRPr sz="675"/>
            </a:lvl7pPr>
            <a:lvl8pPr indent="-228600" lvl="7" marL="3657600" algn="l">
              <a:spcBef>
                <a:spcPts val="203"/>
              </a:spcBef>
              <a:spcAft>
                <a:spcPts val="0"/>
              </a:spcAft>
              <a:buClr>
                <a:schemeClr val="lt1"/>
              </a:buClr>
              <a:buSzPts val="675"/>
              <a:buFont typeface="Arial"/>
              <a:buNone/>
              <a:defRPr sz="675"/>
            </a:lvl8pPr>
            <a:lvl9pPr indent="-228600" lvl="8" marL="4114800" algn="l">
              <a:spcBef>
                <a:spcPts val="203"/>
              </a:spcBef>
              <a:spcAft>
                <a:spcPts val="0"/>
              </a:spcAft>
              <a:buClr>
                <a:schemeClr val="lt1"/>
              </a:buClr>
              <a:buSzPts val="675"/>
              <a:buFont typeface="Arial"/>
              <a:buNone/>
              <a:defRPr sz="675"/>
            </a:lvl9pPr>
          </a:lstStyle>
          <a:p/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4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4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24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15"/>
              </a:spcBef>
              <a:spcAft>
                <a:spcPts val="0"/>
              </a:spcAft>
              <a:buSzPts val="1155"/>
              <a:buFont typeface="Arial"/>
              <a:buNone/>
              <a:defRPr sz="1050"/>
            </a:lvl1pPr>
            <a:lvl2pPr indent="-228600" lvl="1" marL="914400" algn="l">
              <a:spcBef>
                <a:spcPts val="270"/>
              </a:spcBef>
              <a:spcAft>
                <a:spcPts val="0"/>
              </a:spcAft>
              <a:buSzPts val="630"/>
              <a:buNone/>
              <a:defRPr sz="900"/>
            </a:lvl2pPr>
            <a:lvl3pPr indent="-228600" lvl="2" marL="137160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750"/>
              <a:buFont typeface="Arial"/>
              <a:buNone/>
              <a:defRPr sz="750"/>
            </a:lvl3pPr>
            <a:lvl4pPr indent="-228600" lvl="3" marL="1828800" algn="l">
              <a:spcBef>
                <a:spcPts val="203"/>
              </a:spcBef>
              <a:spcAft>
                <a:spcPts val="0"/>
              </a:spcAft>
              <a:buClr>
                <a:schemeClr val="lt1"/>
              </a:buClr>
              <a:buSzPts val="675"/>
              <a:buFont typeface="Arial"/>
              <a:buNone/>
              <a:defRPr sz="675"/>
            </a:lvl4pPr>
            <a:lvl5pPr indent="-228600" lvl="4" marL="2286000" algn="l">
              <a:spcBef>
                <a:spcPts val="203"/>
              </a:spcBef>
              <a:spcAft>
                <a:spcPts val="0"/>
              </a:spcAft>
              <a:buClr>
                <a:schemeClr val="lt1"/>
              </a:buClr>
              <a:buSzPts val="675"/>
              <a:buFont typeface="Arial"/>
              <a:buNone/>
              <a:defRPr sz="675"/>
            </a:lvl5pPr>
            <a:lvl6pPr indent="-228600" lvl="5" marL="2743200" algn="l">
              <a:spcBef>
                <a:spcPts val="203"/>
              </a:spcBef>
              <a:spcAft>
                <a:spcPts val="0"/>
              </a:spcAft>
              <a:buClr>
                <a:schemeClr val="lt1"/>
              </a:buClr>
              <a:buSzPts val="675"/>
              <a:buFont typeface="Arial"/>
              <a:buNone/>
              <a:defRPr sz="675"/>
            </a:lvl6pPr>
            <a:lvl7pPr indent="-228600" lvl="6" marL="3200400" algn="l">
              <a:spcBef>
                <a:spcPts val="203"/>
              </a:spcBef>
              <a:spcAft>
                <a:spcPts val="0"/>
              </a:spcAft>
              <a:buClr>
                <a:schemeClr val="lt1"/>
              </a:buClr>
              <a:buSzPts val="675"/>
              <a:buFont typeface="Arial"/>
              <a:buNone/>
              <a:defRPr sz="675"/>
            </a:lvl7pPr>
            <a:lvl8pPr indent="-228600" lvl="7" marL="3657600" algn="l">
              <a:spcBef>
                <a:spcPts val="203"/>
              </a:spcBef>
              <a:spcAft>
                <a:spcPts val="0"/>
              </a:spcAft>
              <a:buClr>
                <a:schemeClr val="lt1"/>
              </a:buClr>
              <a:buSzPts val="675"/>
              <a:buFont typeface="Arial"/>
              <a:buNone/>
              <a:defRPr sz="675"/>
            </a:lvl8pPr>
            <a:lvl9pPr indent="-228600" lvl="8" marL="4114800" algn="l">
              <a:spcBef>
                <a:spcPts val="203"/>
              </a:spcBef>
              <a:spcAft>
                <a:spcPts val="0"/>
              </a:spcAft>
              <a:buClr>
                <a:schemeClr val="lt1"/>
              </a:buClr>
              <a:buSzPts val="675"/>
              <a:buFont typeface="Arial"/>
              <a:buNone/>
              <a:defRPr sz="675"/>
            </a:lvl9pPr>
          </a:lstStyle>
          <a:p/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7.jp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8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pattern&#10;&#10;Description automatically generated" id="10" name="Google Shape;10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54" y="0"/>
            <a:ext cx="914129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6"/>
          <p:cNvSpPr txBox="1"/>
          <p:nvPr>
            <p:ph type="title"/>
          </p:nvPr>
        </p:nvSpPr>
        <p:spPr>
          <a:xfrm>
            <a:off x="684214" y="116681"/>
            <a:ext cx="7769225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" type="body"/>
          </p:nvPr>
        </p:nvSpPr>
        <p:spPr>
          <a:xfrm>
            <a:off x="685800" y="1109663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5285" lvl="0" marL="457200" marR="0" rtl="0" algn="l">
              <a:spcBef>
                <a:spcPts val="630"/>
              </a:spcBef>
              <a:spcAft>
                <a:spcPts val="0"/>
              </a:spcAft>
              <a:buClr>
                <a:schemeClr val="lt2"/>
              </a:buClr>
              <a:buSzPts val="2310"/>
              <a:buFont typeface="Arial"/>
              <a:buChar char="•"/>
              <a:defRPr b="0" i="0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8610" lvl="1" marL="914400" marR="0" rtl="0" algn="l"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260"/>
              <a:buFont typeface="Noto Sans Symbols"/>
              <a:buChar char="◼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b="1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>
    <p:wipe dir="r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2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1.png"/><Relationship Id="rId4" Type="http://schemas.openxmlformats.org/officeDocument/2006/relationships/image" Target="../media/image2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9.png"/><Relationship Id="rId4" Type="http://schemas.openxmlformats.org/officeDocument/2006/relationships/image" Target="../media/image2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2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0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image" Target="../media/image14.png"/><Relationship Id="rId10" Type="http://schemas.openxmlformats.org/officeDocument/2006/relationships/image" Target="../media/image17.png"/><Relationship Id="rId13" Type="http://schemas.openxmlformats.org/officeDocument/2006/relationships/image" Target="../media/image30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Relationship Id="rId4" Type="http://schemas.openxmlformats.org/officeDocument/2006/relationships/image" Target="../media/image9.png"/><Relationship Id="rId9" Type="http://schemas.openxmlformats.org/officeDocument/2006/relationships/image" Target="../media/image10.png"/><Relationship Id="rId5" Type="http://schemas.openxmlformats.org/officeDocument/2006/relationships/image" Target="../media/image16.png"/><Relationship Id="rId6" Type="http://schemas.openxmlformats.org/officeDocument/2006/relationships/image" Target="../media/image23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30.png"/><Relationship Id="rId5" Type="http://schemas.openxmlformats.org/officeDocument/2006/relationships/image" Target="../media/image26.png"/><Relationship Id="rId6" Type="http://schemas.openxmlformats.org/officeDocument/2006/relationships/image" Target="../media/image2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"/>
          <p:cNvSpPr txBox="1"/>
          <p:nvPr>
            <p:ph type="ctrTitle"/>
          </p:nvPr>
        </p:nvSpPr>
        <p:spPr>
          <a:xfrm>
            <a:off x="228600" y="337171"/>
            <a:ext cx="8805041" cy="19236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sp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One-Year Outcomes after </a:t>
            </a:r>
            <a:br>
              <a:rPr lang="en-US"/>
            </a:br>
            <a:r>
              <a:rPr lang="en-US"/>
              <a:t>Amulet or Watchman/FLX Device for </a:t>
            </a:r>
            <a:br>
              <a:rPr lang="en-US"/>
            </a:br>
            <a:r>
              <a:rPr lang="en-US"/>
              <a:t>Percutaneous Left Atrial Appendage Closure:</a:t>
            </a:r>
            <a:br>
              <a:rPr lang="en-US"/>
            </a:br>
            <a:br>
              <a:rPr lang="en-US"/>
            </a:br>
            <a:r>
              <a:rPr lang="en-US" sz="2000"/>
              <a:t>Pre-Specified Analyses of the SWISS-APERO Randomized Clinical Trial</a:t>
            </a:r>
            <a:endParaRPr/>
          </a:p>
        </p:txBody>
      </p:sp>
      <p:sp>
        <p:nvSpPr>
          <p:cNvPr id="47" name="Google Shape;47;p1"/>
          <p:cNvSpPr txBox="1"/>
          <p:nvPr>
            <p:ph idx="1" type="subTitle"/>
          </p:nvPr>
        </p:nvSpPr>
        <p:spPr>
          <a:xfrm>
            <a:off x="-244365" y="2780767"/>
            <a:ext cx="8185150" cy="666750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rPr b="1" lang="en-US" sz="2200"/>
              <a:t>Roberto Galea, MD </a:t>
            </a:r>
            <a:endParaRPr/>
          </a:p>
          <a:p>
            <a:pPr indent="0" lvl="0" marL="0" rtl="0" algn="l">
              <a:spcBef>
                <a:spcPts val="45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rPr b="1" lang="en-US" sz="1500"/>
              <a:t>Department of Cardiology, Bern University Hospital, Bern, Switzerland </a:t>
            </a:r>
            <a:endParaRPr/>
          </a:p>
          <a:p>
            <a:pPr indent="0" lvl="0" marL="0" rtl="0" algn="l">
              <a:spcBef>
                <a:spcPts val="45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rPr b="1" lang="en-US" sz="1500"/>
              <a:t>on behalf of the SWISSAPERO Trial Investigators</a:t>
            </a:r>
            <a:endParaRPr b="1" sz="1500"/>
          </a:p>
        </p:txBody>
      </p:sp>
      <p:sp>
        <p:nvSpPr>
          <p:cNvPr id="48" name="Google Shape;48;p1"/>
          <p:cNvSpPr txBox="1"/>
          <p:nvPr/>
        </p:nvSpPr>
        <p:spPr>
          <a:xfrm>
            <a:off x="3637109" y="4177421"/>
            <a:ext cx="2182761" cy="3536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1" i="1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roberto.galea@insel.ch</a:t>
            </a:r>
            <a:endParaRPr b="1" i="1" sz="1600" u="none" cap="none" strike="noStrik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49" name="Google Shape;49;p1"/>
          <p:cNvGrpSpPr/>
          <p:nvPr/>
        </p:nvGrpSpPr>
        <p:grpSpPr>
          <a:xfrm>
            <a:off x="696840" y="4203705"/>
            <a:ext cx="1936231" cy="346876"/>
            <a:chOff x="2045267" y="4019240"/>
            <a:chExt cx="1936231" cy="346876"/>
          </a:xfrm>
        </p:grpSpPr>
        <p:pic>
          <p:nvPicPr>
            <p:cNvPr id="50" name="Google Shape;50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45267" y="4019240"/>
              <a:ext cx="435159" cy="346876"/>
            </a:xfrm>
            <a:prstGeom prst="ellipse">
              <a:avLst/>
            </a:prstGeom>
            <a:noFill/>
            <a:ln>
              <a:noFill/>
            </a:ln>
          </p:spPr>
        </p:pic>
        <p:sp>
          <p:nvSpPr>
            <p:cNvPr id="51" name="Google Shape;51;p1"/>
            <p:cNvSpPr txBox="1"/>
            <p:nvPr/>
          </p:nvSpPr>
          <p:spPr>
            <a:xfrm>
              <a:off x="2439088" y="4038790"/>
              <a:ext cx="154241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@robertogalea7</a:t>
              </a:r>
              <a:endParaRPr b="1" i="1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2" name="Google Shape;5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71388" y="3729109"/>
            <a:ext cx="1772612" cy="13292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0"/>
          <p:cNvSpPr txBox="1"/>
          <p:nvPr>
            <p:ph type="title"/>
          </p:nvPr>
        </p:nvSpPr>
        <p:spPr>
          <a:xfrm>
            <a:off x="684214" y="282937"/>
            <a:ext cx="77691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Patent Appendage rate at 13-month CCTA </a:t>
            </a:r>
            <a:endParaRPr sz="2500"/>
          </a:p>
        </p:txBody>
      </p:sp>
      <p:graphicFrame>
        <p:nvGraphicFramePr>
          <p:cNvPr id="318" name="Google Shape;318;p10"/>
          <p:cNvGraphicFramePr/>
          <p:nvPr/>
        </p:nvGraphicFramePr>
        <p:xfrm>
          <a:off x="273036" y="28050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{E2F2BEF0-F21F-4F5F-8533-EF6A2714C723}</a:tableStyleId>
              </a:tblPr>
              <a:tblGrid>
                <a:gridCol w="2969850"/>
                <a:gridCol w="1564050"/>
                <a:gridCol w="1524000"/>
                <a:gridCol w="1670250"/>
                <a:gridCol w="910325"/>
              </a:tblGrid>
              <a:tr h="64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430"/>
                        <a:buFont typeface="Arial"/>
                        <a:buNone/>
                      </a:pPr>
                      <a:r>
                        <a:t/>
                      </a:r>
                      <a:endParaRPr b="1" i="0"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Amulet </a:t>
                      </a:r>
                      <a:endParaRPr b="1"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 = 84</a:t>
                      </a:r>
                      <a:endParaRPr b="1"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Watchman/FLX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 = 80</a:t>
                      </a:r>
                      <a:endParaRPr b="1"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Amulet vs Watchman/FLX  Risk Ratio (95% CI)</a:t>
                      </a:r>
                      <a:endParaRPr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value</a:t>
                      </a:r>
                      <a:endParaRPr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</a:tr>
              <a:tr h="438775">
                <a:tc>
                  <a:txBody>
                    <a:bodyPr/>
                    <a:lstStyle/>
                    <a:p>
                      <a:pPr indent="-57150" lvl="0" marL="211455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PDL or MIL, no. (%)</a:t>
                      </a:r>
                      <a:endParaRPr b="1" sz="13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 (28.6%)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 (27.5%)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1.04 (0.64-1.70)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0.879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  <a:tr h="389175">
                <a:tc>
                  <a:txBody>
                    <a:bodyPr/>
                    <a:lstStyle/>
                    <a:p>
                      <a:pPr indent="-57150" lvl="0" marL="211455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IDL, no. (%) </a:t>
                      </a:r>
                      <a:endParaRPr b="1" sz="13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 (23.8%)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 (17.5%)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1.36 (0.74-2.51)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0.319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  <a:tr h="378700">
                <a:tc>
                  <a:txBody>
                    <a:bodyPr/>
                    <a:lstStyle/>
                    <a:p>
                      <a:pPr indent="-57150" lvl="0" marL="211455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PANVL, no. (%)</a:t>
                      </a:r>
                      <a:endParaRPr b="1" sz="13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 (7.1%)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 (12.5%)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0.57 (0.22-1.50)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0.248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</a:tbl>
          </a:graphicData>
        </a:graphic>
      </p:graphicFrame>
      <p:sp>
        <p:nvSpPr>
          <p:cNvPr id="319" name="Google Shape;319;p10"/>
          <p:cNvSpPr txBox="1"/>
          <p:nvPr/>
        </p:nvSpPr>
        <p:spPr>
          <a:xfrm>
            <a:off x="2911164" y="1755198"/>
            <a:ext cx="331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1.10 (0.81-1.48);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P= 0.537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0"/>
          <p:cNvSpPr txBox="1"/>
          <p:nvPr/>
        </p:nvSpPr>
        <p:spPr>
          <a:xfrm>
            <a:off x="5042775" y="1264354"/>
            <a:ext cx="18834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WATCHMAN FLX</a:t>
            </a:r>
            <a:endParaRPr b="1" i="1" sz="16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48.8%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(n=39/80)</a:t>
            </a:r>
            <a:endParaRPr b="0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1" name="Google Shape;321;p10"/>
          <p:cNvGrpSpPr/>
          <p:nvPr/>
        </p:nvGrpSpPr>
        <p:grpSpPr>
          <a:xfrm>
            <a:off x="6954438" y="1178073"/>
            <a:ext cx="1517676" cy="1080767"/>
            <a:chOff x="6979839" y="1178073"/>
            <a:chExt cx="1517676" cy="1080767"/>
          </a:xfrm>
        </p:grpSpPr>
        <p:pic>
          <p:nvPicPr>
            <p:cNvPr id="322" name="Google Shape;322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979839" y="1178073"/>
              <a:ext cx="1517676" cy="1080767"/>
            </a:xfrm>
            <a:prstGeom prst="rect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pic>
        <p:cxnSp>
          <p:nvCxnSpPr>
            <p:cNvPr id="323" name="Google Shape;323;p10"/>
            <p:cNvCxnSpPr/>
            <p:nvPr/>
          </p:nvCxnSpPr>
          <p:spPr>
            <a:xfrm rot="-5400000">
              <a:off x="7100432" y="1644649"/>
              <a:ext cx="324900" cy="191400"/>
            </a:xfrm>
            <a:prstGeom prst="curvedConnector3">
              <a:avLst>
                <a:gd fmla="val 83891" name="adj1"/>
              </a:avLst>
            </a:prstGeom>
            <a:noFill/>
            <a:ln cap="flat" cmpd="sng" w="38100">
              <a:solidFill>
                <a:srgbClr val="FF0000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sp>
        <p:nvSpPr>
          <p:cNvPr id="324" name="Google Shape;324;p10"/>
          <p:cNvSpPr txBox="1"/>
          <p:nvPr/>
        </p:nvSpPr>
        <p:spPr>
          <a:xfrm>
            <a:off x="2329440" y="1264354"/>
            <a:ext cx="18003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AMULET</a:t>
            </a:r>
            <a:endParaRPr b="1" i="1" sz="16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53.6%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(n=45/84)</a:t>
            </a:r>
            <a:endParaRPr b="0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5" name="Google Shape;325;p10"/>
          <p:cNvGrpSpPr/>
          <p:nvPr/>
        </p:nvGrpSpPr>
        <p:grpSpPr>
          <a:xfrm>
            <a:off x="722038" y="1178073"/>
            <a:ext cx="1517676" cy="1084021"/>
            <a:chOff x="722038" y="1178073"/>
            <a:chExt cx="1517676" cy="1084021"/>
          </a:xfrm>
        </p:grpSpPr>
        <p:pic>
          <p:nvPicPr>
            <p:cNvPr id="326" name="Google Shape;326;p1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22038" y="1178073"/>
              <a:ext cx="1517676" cy="1084021"/>
            </a:xfrm>
            <a:prstGeom prst="rect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pic>
        <p:cxnSp>
          <p:nvCxnSpPr>
            <p:cNvPr id="327" name="Google Shape;327;p10"/>
            <p:cNvCxnSpPr/>
            <p:nvPr/>
          </p:nvCxnSpPr>
          <p:spPr>
            <a:xfrm rot="-5400000">
              <a:off x="974553" y="1553413"/>
              <a:ext cx="635100" cy="189900"/>
            </a:xfrm>
            <a:prstGeom prst="curvedConnector3">
              <a:avLst>
                <a:gd fmla="val 50000" name="adj1"/>
              </a:avLst>
            </a:prstGeom>
            <a:noFill/>
            <a:ln cap="flat" cmpd="sng" w="38100">
              <a:solidFill>
                <a:srgbClr val="FF0000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sp>
        <p:nvSpPr>
          <p:cNvPr id="328" name="Google Shape;328;p10"/>
          <p:cNvSpPr txBox="1"/>
          <p:nvPr/>
        </p:nvSpPr>
        <p:spPr>
          <a:xfrm>
            <a:off x="4147194" y="1464409"/>
            <a:ext cx="843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VS.</a:t>
            </a:r>
            <a:endParaRPr b="1" i="1" sz="16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1"/>
          <p:cNvSpPr txBox="1"/>
          <p:nvPr>
            <p:ph type="title"/>
          </p:nvPr>
        </p:nvSpPr>
        <p:spPr>
          <a:xfrm>
            <a:off x="684214" y="282937"/>
            <a:ext cx="7769225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Device Related Thrombus rate at 13-month CCTA</a:t>
            </a:r>
            <a:endParaRPr sz="2500"/>
          </a:p>
        </p:txBody>
      </p:sp>
      <p:graphicFrame>
        <p:nvGraphicFramePr>
          <p:cNvPr id="335" name="Google Shape;335;p11"/>
          <p:cNvGraphicFramePr/>
          <p:nvPr/>
        </p:nvGraphicFramePr>
        <p:xfrm>
          <a:off x="321157" y="30608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{E2F2BEF0-F21F-4F5F-8533-EF6A2714C723}</a:tableStyleId>
              </a:tblPr>
              <a:tblGrid>
                <a:gridCol w="2969850"/>
                <a:gridCol w="1564050"/>
                <a:gridCol w="1524000"/>
                <a:gridCol w="1670250"/>
                <a:gridCol w="910325"/>
              </a:tblGrid>
              <a:tr h="617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430"/>
                        <a:buFont typeface="Arial"/>
                        <a:buNone/>
                      </a:pPr>
                      <a:r>
                        <a:t/>
                      </a:r>
                      <a:endParaRPr b="1" i="0"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Amulet </a:t>
                      </a:r>
                      <a:endParaRPr b="1"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 = 84</a:t>
                      </a:r>
                      <a:endParaRPr b="1"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Watchman/FLX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 = 80</a:t>
                      </a:r>
                      <a:endParaRPr b="1"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Amulet vs Watchman/FLX  Risk Ratio (95% CI)</a:t>
                      </a:r>
                      <a:endParaRPr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value</a:t>
                      </a:r>
                      <a:endParaRPr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</a:tr>
              <a:tr h="370925">
                <a:tc>
                  <a:txBody>
                    <a:bodyPr/>
                    <a:lstStyle/>
                    <a:p>
                      <a:pPr indent="0" lvl="0" marL="97155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Definite or possible DRT, no. (%)</a:t>
                      </a:r>
                      <a:endParaRPr b="1" sz="13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 (2.4%)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 (3.8%)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0.63 (0.11-3.70)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0.610</a:t>
                      </a:r>
                      <a:endParaRPr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</a:tbl>
          </a:graphicData>
        </a:graphic>
      </p:graphicFrame>
      <p:pic>
        <p:nvPicPr>
          <p:cNvPr id="336" name="Google Shape;33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9721" y="1122179"/>
            <a:ext cx="1555500" cy="1192553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37" name="Google Shape;337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26094" y="1122179"/>
            <a:ext cx="1513494" cy="1192553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38" name="Google Shape;338;p11"/>
          <p:cNvSpPr txBox="1"/>
          <p:nvPr/>
        </p:nvSpPr>
        <p:spPr>
          <a:xfrm>
            <a:off x="2911164" y="1755198"/>
            <a:ext cx="331532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0.95 (0.06-14.97);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P= 0.972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1"/>
          <p:cNvSpPr txBox="1"/>
          <p:nvPr/>
        </p:nvSpPr>
        <p:spPr>
          <a:xfrm>
            <a:off x="5042775" y="1264354"/>
            <a:ext cx="1883319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WATCHMAN FLX</a:t>
            </a:r>
            <a:endParaRPr b="1" i="1" sz="16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1.3%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(n=1/80)</a:t>
            </a:r>
            <a:endParaRPr b="0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1"/>
          <p:cNvSpPr txBox="1"/>
          <p:nvPr/>
        </p:nvSpPr>
        <p:spPr>
          <a:xfrm>
            <a:off x="2329440" y="1264354"/>
            <a:ext cx="1800339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AMULET</a:t>
            </a:r>
            <a:endParaRPr b="1" i="1" sz="16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1.2% </a:t>
            </a:r>
            <a:endParaRPr b="1" i="1" sz="16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(n=1/84)</a:t>
            </a:r>
            <a:endParaRPr b="0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11"/>
          <p:cNvSpPr txBox="1"/>
          <p:nvPr/>
        </p:nvSpPr>
        <p:spPr>
          <a:xfrm>
            <a:off x="4147194" y="1464409"/>
            <a:ext cx="84326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VS.</a:t>
            </a:r>
            <a:endParaRPr b="1" i="1" sz="16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2"/>
          <p:cNvSpPr txBox="1"/>
          <p:nvPr>
            <p:ph type="title"/>
          </p:nvPr>
        </p:nvSpPr>
        <p:spPr>
          <a:xfrm>
            <a:off x="0" y="282937"/>
            <a:ext cx="91440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13-Month Clinical Follow-up</a:t>
            </a:r>
            <a:br>
              <a:rPr lang="en-US"/>
            </a:br>
            <a:endParaRPr/>
          </a:p>
        </p:txBody>
      </p:sp>
      <p:graphicFrame>
        <p:nvGraphicFramePr>
          <p:cNvPr id="348" name="Google Shape;348;p12"/>
          <p:cNvGraphicFramePr/>
          <p:nvPr/>
        </p:nvGraphicFramePr>
        <p:xfrm>
          <a:off x="252764" y="849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{E2F2BEF0-F21F-4F5F-8533-EF6A2714C723}</a:tableStyleId>
              </a:tblPr>
              <a:tblGrid>
                <a:gridCol w="3275450"/>
                <a:gridCol w="1457875"/>
                <a:gridCol w="1504175"/>
                <a:gridCol w="1742525"/>
                <a:gridCol w="658450"/>
              </a:tblGrid>
              <a:tr h="59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430"/>
                        <a:buFont typeface="Arial"/>
                        <a:buNone/>
                      </a:pPr>
                      <a:r>
                        <a:t/>
                      </a:r>
                      <a:endParaRPr b="1" i="0" sz="13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Amulet </a:t>
                      </a:r>
                      <a:endParaRPr b="1"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 = 111</a:t>
                      </a:r>
                      <a:endParaRPr b="1"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Watchman/FLX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 = 110</a:t>
                      </a:r>
                      <a:endParaRPr b="1"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Amulet vs Watchman/FLX  Hazard Ratio (95% CI)</a:t>
                      </a:r>
                      <a:endParaRPr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value</a:t>
                      </a:r>
                      <a:endParaRPr sz="12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5F6F"/>
                    </a:solidFill>
                  </a:tcPr>
                </a:tc>
              </a:tr>
              <a:tr h="368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C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Composite of CV death, stroke or systemic embolism, no. (%)</a:t>
                      </a:r>
                      <a:endParaRPr sz="1000" u="none" cap="none" strike="noStrike">
                        <a:solidFill>
                          <a:srgbClr val="FFC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 (9.5%)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 (10.2%)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0.91 (0.39-2.14)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0.829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  <a:tr h="307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C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Death, no. (%)</a:t>
                      </a:r>
                      <a:endParaRPr sz="1000" u="none" cap="none" strike="noStrike">
                        <a:solidFill>
                          <a:srgbClr val="FFC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 (11.7%)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 (10.1%)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1.19 (0.53-2.66)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0.671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  <a:tr h="183875">
                <a:tc>
                  <a:txBody>
                    <a:bodyPr/>
                    <a:lstStyle/>
                    <a:p>
                      <a:pPr indent="0" lvl="0" marL="9906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C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Cardiovascular death, no. (%)</a:t>
                      </a:r>
                      <a:endParaRPr sz="1000" u="none" cap="none" strike="noStrike">
                        <a:solidFill>
                          <a:srgbClr val="FFC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 (7.7%)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 (8.3%)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0.90 (0.35-2.33)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0.823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  <a:tr h="2837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C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Stroke, no. (%) </a:t>
                      </a:r>
                      <a:endParaRPr sz="1000" u="none" cap="none" strike="noStrike">
                        <a:solidFill>
                          <a:srgbClr val="FFC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 (2.7%)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 (3.7%)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0.75 (0.17-3.35)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0.706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  <a:tr h="346325">
                <a:tc>
                  <a:txBody>
                    <a:bodyPr/>
                    <a:lstStyle/>
                    <a:p>
                      <a:pPr indent="0" lvl="0" marL="15621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C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Ischaemic stroke, no. (%)</a:t>
                      </a:r>
                      <a:endParaRPr sz="1000" u="none" cap="none" strike="noStrike">
                        <a:solidFill>
                          <a:srgbClr val="FFC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 (2.7%)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 (2.9%)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1.00 (0.20-4.95)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0.999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  <a:tr h="268350">
                <a:tc>
                  <a:txBody>
                    <a:bodyPr/>
                    <a:lstStyle/>
                    <a:p>
                      <a:pPr indent="0" lvl="0" marL="15621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C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Haemorrhagic stroke, no. (%)</a:t>
                      </a:r>
                      <a:endParaRPr sz="1000" u="none" cap="none" strike="noStrike">
                        <a:solidFill>
                          <a:srgbClr val="FFC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 (0.0%)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(0.9%)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0.33 (0.01-8.01)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0.498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  <a:tr h="29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C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Systemic or Pulmonary embolism, no. (%)</a:t>
                      </a:r>
                      <a:endParaRPr sz="1000" u="none" cap="none" strike="noStrike">
                        <a:solidFill>
                          <a:srgbClr val="FFC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 (2.9%)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(0.9%)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3.00 (0.31-28.88)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0.341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  <a:tr h="273200">
                <a:tc>
                  <a:txBody>
                    <a:bodyPr/>
                    <a:lstStyle/>
                    <a:p>
                      <a:pPr indent="0" lvl="0" marL="202565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C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Systemic embolism, no. (%)</a:t>
                      </a:r>
                      <a:endParaRPr sz="1000" u="none" cap="none" strike="noStrike">
                        <a:solidFill>
                          <a:srgbClr val="FFC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0 (0.0%)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1 (0.9%)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0.33 (0.01-8.01)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0.498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  <a:tr h="257125">
                <a:tc>
                  <a:txBody>
                    <a:bodyPr/>
                    <a:lstStyle/>
                    <a:p>
                      <a:pPr indent="0" lvl="0" marL="202565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C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Pulmonary embolism, no. (%)</a:t>
                      </a:r>
                      <a:endParaRPr sz="1000" u="none" cap="none" strike="noStrike">
                        <a:solidFill>
                          <a:srgbClr val="FFC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3 (3.0%)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0 (0.0%)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6.94 (0.36-132.79)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0.247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  <a:tr h="311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C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Any bleeding, no. (%)</a:t>
                      </a:r>
                      <a:endParaRPr sz="1000" u="none" cap="none" strike="noStrike">
                        <a:solidFill>
                          <a:srgbClr val="FFC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45 (40.8%)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34 (31.4%)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1.46 (0.93-2.28)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0.098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  <a:tr h="252400">
                <a:tc>
                  <a:txBody>
                    <a:bodyPr/>
                    <a:lstStyle/>
                    <a:p>
                      <a:pPr indent="0" lvl="0" marL="15621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C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Minor bleeding (BARC 1-2), no. (%)</a:t>
                      </a:r>
                      <a:endParaRPr sz="1000" u="none" cap="none" strike="noStrike">
                        <a:solidFill>
                          <a:srgbClr val="FFC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32 (29.4%)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 (24.3%)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1.31 (0.78-2.20)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0.302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  <a:tr h="349575">
                <a:tc>
                  <a:txBody>
                    <a:bodyPr/>
                    <a:lstStyle/>
                    <a:p>
                      <a:pPr indent="0" lvl="0" marL="15621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C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Major bleeding (BARC 3-5), no. (%)</a:t>
                      </a:r>
                      <a:endParaRPr sz="1000" u="none" cap="none" strike="noStrike">
                        <a:solidFill>
                          <a:srgbClr val="FFC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 (16.5%)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 (9.3%)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1.84 (0.85-3.99)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0.122</a:t>
                      </a:r>
                      <a:endParaRPr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11D3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3"/>
          <p:cNvSpPr txBox="1"/>
          <p:nvPr>
            <p:ph type="title"/>
          </p:nvPr>
        </p:nvSpPr>
        <p:spPr>
          <a:xfrm>
            <a:off x="0" y="282937"/>
            <a:ext cx="91440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Evolution of Residual LAA Patency </a:t>
            </a:r>
            <a:br>
              <a:rPr lang="en-US"/>
            </a:br>
            <a:r>
              <a:rPr lang="en-US"/>
              <a:t>During the First 13 Months After LAAC</a:t>
            </a:r>
            <a:endParaRPr/>
          </a:p>
        </p:txBody>
      </p:sp>
      <p:sp>
        <p:nvSpPr>
          <p:cNvPr id="355" name="Google Shape;355;p13"/>
          <p:cNvSpPr txBox="1"/>
          <p:nvPr/>
        </p:nvSpPr>
        <p:spPr>
          <a:xfrm>
            <a:off x="514294" y="4108688"/>
            <a:ext cx="2123693" cy="692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3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30.5%</a:t>
            </a:r>
            <a:r>
              <a:rPr b="1" i="1" lang="en-US" sz="1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of 45-day PA</a:t>
            </a:r>
            <a:endParaRPr b="1" i="1" sz="13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1" lang="en-US" sz="1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resolved at 13-months after LAAC</a:t>
            </a:r>
            <a:endParaRPr b="1" i="1" sz="13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13"/>
          <p:cNvSpPr txBox="1"/>
          <p:nvPr/>
        </p:nvSpPr>
        <p:spPr>
          <a:xfrm>
            <a:off x="3042745" y="4108688"/>
            <a:ext cx="2671885" cy="692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Only </a:t>
            </a:r>
            <a:r>
              <a:rPr b="1" i="1" lang="en-US" sz="13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13.2%</a:t>
            </a:r>
            <a:r>
              <a:rPr b="1" i="1" lang="en-US" sz="1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of appendages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became patent </a:t>
            </a:r>
            <a:endParaRPr b="1" i="1" sz="13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later than 45 days</a:t>
            </a:r>
            <a:endParaRPr b="1" i="1" sz="13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13"/>
          <p:cNvSpPr txBox="1"/>
          <p:nvPr/>
        </p:nvSpPr>
        <p:spPr>
          <a:xfrm>
            <a:off x="6134254" y="4108688"/>
            <a:ext cx="2702318" cy="692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1" lang="en-US" sz="1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PDL/MIL was the PA subtype </a:t>
            </a:r>
            <a:r>
              <a:rPr b="1" i="1" lang="en-US" sz="13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more frequently persistent </a:t>
            </a:r>
            <a:endParaRPr b="1" i="1" sz="1300" u="sng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1" lang="en-US" sz="1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over the 1st year</a:t>
            </a:r>
            <a:endParaRPr b="1" i="1" sz="13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8" name="Google Shape;358;p13"/>
          <p:cNvGrpSpPr/>
          <p:nvPr/>
        </p:nvGrpSpPr>
        <p:grpSpPr>
          <a:xfrm>
            <a:off x="5020164" y="1664337"/>
            <a:ext cx="3207199" cy="2276059"/>
            <a:chOff x="4740979" y="1447615"/>
            <a:chExt cx="3207199" cy="2276059"/>
          </a:xfrm>
        </p:grpSpPr>
        <p:sp>
          <p:nvSpPr>
            <p:cNvPr id="359" name="Google Shape;359;p13"/>
            <p:cNvSpPr txBox="1"/>
            <p:nvPr/>
          </p:nvSpPr>
          <p:spPr>
            <a:xfrm>
              <a:off x="5526879" y="1678115"/>
              <a:ext cx="4950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1" lang="en-US" sz="7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22.7</a:t>
              </a: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% </a:t>
              </a:r>
              <a:endParaRPr b="1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3"/>
            <p:cNvSpPr txBox="1"/>
            <p:nvPr/>
          </p:nvSpPr>
          <p:spPr>
            <a:xfrm>
              <a:off x="7495778" y="2903190"/>
              <a:ext cx="4524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87.5%</a:t>
              </a:r>
              <a:endParaRPr b="1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13"/>
            <p:cNvSpPr txBox="1"/>
            <p:nvPr/>
          </p:nvSpPr>
          <p:spPr>
            <a:xfrm>
              <a:off x="6550067" y="2452584"/>
              <a:ext cx="51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56.8%</a:t>
              </a:r>
              <a:r>
                <a:rPr b="0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3"/>
            <p:cNvSpPr/>
            <p:nvPr/>
          </p:nvSpPr>
          <p:spPr>
            <a:xfrm>
              <a:off x="5556104" y="1719940"/>
              <a:ext cx="57600" cy="1518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B9B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13"/>
            <p:cNvSpPr/>
            <p:nvPr/>
          </p:nvSpPr>
          <p:spPr>
            <a:xfrm>
              <a:off x="6550067" y="2409165"/>
              <a:ext cx="57600" cy="1797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B9B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13"/>
            <p:cNvSpPr/>
            <p:nvPr/>
          </p:nvSpPr>
          <p:spPr>
            <a:xfrm>
              <a:off x="7507529" y="2944415"/>
              <a:ext cx="57600" cy="1518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B9B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13"/>
            <p:cNvSpPr txBox="1"/>
            <p:nvPr/>
          </p:nvSpPr>
          <p:spPr>
            <a:xfrm>
              <a:off x="5142154" y="3233965"/>
              <a:ext cx="7719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Side gap-leaks</a:t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(PDL/MIL)</a:t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3"/>
            <p:cNvSpPr txBox="1"/>
            <p:nvPr/>
          </p:nvSpPr>
          <p:spPr>
            <a:xfrm>
              <a:off x="6140475" y="3287815"/>
              <a:ext cx="771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IDL</a:t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3"/>
            <p:cNvSpPr txBox="1"/>
            <p:nvPr/>
          </p:nvSpPr>
          <p:spPr>
            <a:xfrm>
              <a:off x="7073775" y="3284513"/>
              <a:ext cx="771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PANVL</a:t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3"/>
            <p:cNvSpPr txBox="1"/>
            <p:nvPr/>
          </p:nvSpPr>
          <p:spPr>
            <a:xfrm rot="-5400000">
              <a:off x="4259929" y="2118278"/>
              <a:ext cx="1162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Number of patients</a:t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69" name="Google Shape;369;p13"/>
            <p:cNvGrpSpPr/>
            <p:nvPr/>
          </p:nvGrpSpPr>
          <p:grpSpPr>
            <a:xfrm>
              <a:off x="5722233" y="3492160"/>
              <a:ext cx="1296907" cy="231514"/>
              <a:chOff x="-2452896" y="3969170"/>
              <a:chExt cx="1296907" cy="231514"/>
            </a:xfrm>
          </p:grpSpPr>
          <p:grpSp>
            <p:nvGrpSpPr>
              <p:cNvPr id="370" name="Google Shape;370;p13"/>
              <p:cNvGrpSpPr/>
              <p:nvPr/>
            </p:nvGrpSpPr>
            <p:grpSpPr>
              <a:xfrm>
                <a:off x="-1854150" y="3969170"/>
                <a:ext cx="698161" cy="230792"/>
                <a:chOff x="-3406350" y="2690308"/>
                <a:chExt cx="698161" cy="230792"/>
              </a:xfrm>
            </p:grpSpPr>
            <p:sp>
              <p:nvSpPr>
                <p:cNvPr id="371" name="Google Shape;371;p13"/>
                <p:cNvSpPr txBox="1"/>
                <p:nvPr/>
              </p:nvSpPr>
              <p:spPr>
                <a:xfrm>
                  <a:off x="-3377192" y="2690308"/>
                  <a:ext cx="669003" cy="23079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700"/>
                    <a:buFont typeface="Arial"/>
                    <a:buNone/>
                  </a:pPr>
                  <a:r>
                    <a:rPr b="0" i="0" lang="en-US" sz="9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13-month</a:t>
                  </a:r>
                  <a:endParaRPr b="0" i="0" sz="9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2" name="Google Shape;372;p13"/>
                <p:cNvSpPr/>
                <p:nvPr/>
              </p:nvSpPr>
              <p:spPr>
                <a:xfrm>
                  <a:off x="-3406350" y="2750938"/>
                  <a:ext cx="111000" cy="111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73" name="Google Shape;373;p13"/>
              <p:cNvGrpSpPr/>
              <p:nvPr/>
            </p:nvGrpSpPr>
            <p:grpSpPr>
              <a:xfrm>
                <a:off x="-2452896" y="3969892"/>
                <a:ext cx="640325" cy="230792"/>
                <a:chOff x="-4503671" y="2691042"/>
                <a:chExt cx="640325" cy="230792"/>
              </a:xfrm>
            </p:grpSpPr>
            <p:sp>
              <p:nvSpPr>
                <p:cNvPr id="374" name="Google Shape;374;p13"/>
                <p:cNvSpPr txBox="1"/>
                <p:nvPr/>
              </p:nvSpPr>
              <p:spPr>
                <a:xfrm>
                  <a:off x="-4503671" y="2691042"/>
                  <a:ext cx="640325" cy="23079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700"/>
                    <a:buFont typeface="Arial"/>
                    <a:buNone/>
                  </a:pPr>
                  <a:r>
                    <a:rPr b="0" i="0" lang="en-US" sz="9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45-day</a:t>
                  </a:r>
                  <a:endParaRPr b="0" i="0" sz="9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5" name="Google Shape;375;p13"/>
                <p:cNvSpPr/>
                <p:nvPr/>
              </p:nvSpPr>
              <p:spPr>
                <a:xfrm>
                  <a:off x="-4488575" y="2750938"/>
                  <a:ext cx="111000" cy="1110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376" name="Google Shape;376;p13"/>
            <p:cNvSpPr/>
            <p:nvPr/>
          </p:nvSpPr>
          <p:spPr>
            <a:xfrm>
              <a:off x="5155979" y="1447615"/>
              <a:ext cx="358800" cy="18114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FFCC99"/>
                </a:buClr>
                <a:buSzPts val="1800"/>
                <a:buFont typeface="Arial"/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3"/>
            <p:cNvSpPr/>
            <p:nvPr/>
          </p:nvSpPr>
          <p:spPr>
            <a:xfrm>
              <a:off x="5514510" y="1889383"/>
              <a:ext cx="358800" cy="13695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FFCC99"/>
                </a:buClr>
                <a:buSzPts val="1800"/>
                <a:buFont typeface="Arial"/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3"/>
            <p:cNvSpPr/>
            <p:nvPr/>
          </p:nvSpPr>
          <p:spPr>
            <a:xfrm>
              <a:off x="6170737" y="1773583"/>
              <a:ext cx="358800" cy="14853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FFCC99"/>
                </a:buClr>
                <a:buSzPts val="1800"/>
                <a:buFont typeface="Arial"/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3"/>
            <p:cNvSpPr/>
            <p:nvPr/>
          </p:nvSpPr>
          <p:spPr>
            <a:xfrm>
              <a:off x="6529704" y="2617783"/>
              <a:ext cx="358800" cy="6411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FFCC99"/>
                </a:buClr>
                <a:buSzPts val="1800"/>
                <a:buFont typeface="Arial"/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3"/>
            <p:cNvSpPr/>
            <p:nvPr/>
          </p:nvSpPr>
          <p:spPr>
            <a:xfrm>
              <a:off x="7100925" y="2293183"/>
              <a:ext cx="358800" cy="9657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FFCC99"/>
                </a:buClr>
                <a:buSzPts val="1800"/>
                <a:buFont typeface="Arial"/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3"/>
            <p:cNvSpPr/>
            <p:nvPr/>
          </p:nvSpPr>
          <p:spPr>
            <a:xfrm>
              <a:off x="7459892" y="3125112"/>
              <a:ext cx="358800" cy="133800"/>
            </a:xfrm>
            <a:prstGeom prst="rect">
              <a:avLst/>
            </a:prstGeom>
            <a:solidFill>
              <a:srgbClr val="FEB9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FFCC99"/>
                </a:buClr>
                <a:buSzPts val="1800"/>
                <a:buFont typeface="Arial"/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2" name="Google Shape;382;p13"/>
          <p:cNvGrpSpPr/>
          <p:nvPr/>
        </p:nvGrpSpPr>
        <p:grpSpPr>
          <a:xfrm>
            <a:off x="974939" y="1372025"/>
            <a:ext cx="3592056" cy="2437122"/>
            <a:chOff x="394031" y="1223766"/>
            <a:chExt cx="3592056" cy="2437122"/>
          </a:xfrm>
        </p:grpSpPr>
        <p:sp>
          <p:nvSpPr>
            <p:cNvPr id="383" name="Google Shape;383;p13"/>
            <p:cNvSpPr/>
            <p:nvPr/>
          </p:nvSpPr>
          <p:spPr>
            <a:xfrm>
              <a:off x="1035206" y="1853725"/>
              <a:ext cx="481200" cy="14067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FFCC99"/>
                </a:buClr>
                <a:buSzPts val="1800"/>
                <a:buFont typeface="Arial"/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3"/>
            <p:cNvSpPr/>
            <p:nvPr/>
          </p:nvSpPr>
          <p:spPr>
            <a:xfrm>
              <a:off x="1516531" y="2537462"/>
              <a:ext cx="495000" cy="722400"/>
            </a:xfrm>
            <a:prstGeom prst="rect">
              <a:avLst/>
            </a:prstGeom>
            <a:solidFill>
              <a:srgbClr val="F6AD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FFCC99"/>
                </a:buClr>
                <a:buSzPts val="1800"/>
                <a:buFont typeface="Arial"/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3"/>
            <p:cNvSpPr/>
            <p:nvPr/>
          </p:nvSpPr>
          <p:spPr>
            <a:xfrm>
              <a:off x="2209231" y="2187825"/>
              <a:ext cx="481200" cy="10725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FFCC99"/>
                </a:buClr>
                <a:buSzPts val="1800"/>
                <a:buFont typeface="Arial"/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3"/>
            <p:cNvSpPr/>
            <p:nvPr/>
          </p:nvSpPr>
          <p:spPr>
            <a:xfrm>
              <a:off x="2690431" y="2205625"/>
              <a:ext cx="481200" cy="1054800"/>
            </a:xfrm>
            <a:prstGeom prst="rect">
              <a:avLst/>
            </a:prstGeom>
            <a:solidFill>
              <a:srgbClr val="F6AD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FFCC99"/>
                </a:buClr>
                <a:buSzPts val="1800"/>
                <a:buFont typeface="Arial"/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3"/>
            <p:cNvSpPr txBox="1"/>
            <p:nvPr/>
          </p:nvSpPr>
          <p:spPr>
            <a:xfrm rot="-5400000">
              <a:off x="-87019" y="2388063"/>
              <a:ext cx="1162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Number of patients</a:t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3"/>
            <p:cNvSpPr txBox="1"/>
            <p:nvPr/>
          </p:nvSpPr>
          <p:spPr>
            <a:xfrm rot="-5400000">
              <a:off x="922706" y="2593825"/>
              <a:ext cx="722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0" lang="en-US" sz="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Persistent</a:t>
              </a:r>
              <a:endPara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3"/>
            <p:cNvSpPr txBox="1"/>
            <p:nvPr/>
          </p:nvSpPr>
          <p:spPr>
            <a:xfrm>
              <a:off x="2096581" y="2127338"/>
              <a:ext cx="706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"/>
                <a:buFont typeface="Arial"/>
                <a:buNone/>
              </a:pPr>
              <a:r>
                <a:rPr b="1" i="0" lang="en-US" sz="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New-Onset</a:t>
              </a:r>
              <a:endParaRPr b="1" i="0" sz="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390;p13"/>
            <p:cNvSpPr txBox="1"/>
            <p:nvPr/>
          </p:nvSpPr>
          <p:spPr>
            <a:xfrm>
              <a:off x="950256" y="1907025"/>
              <a:ext cx="639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0" lang="en-US" sz="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Transient</a:t>
              </a:r>
              <a:endParaRPr b="1" i="0" sz="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1" name="Google Shape;391;p13"/>
            <p:cNvSpPr txBox="1"/>
            <p:nvPr/>
          </p:nvSpPr>
          <p:spPr>
            <a:xfrm rot="-5400000">
              <a:off x="2148477" y="2642886"/>
              <a:ext cx="624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0" lang="en-US" sz="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Persistent</a:t>
              </a:r>
              <a:endPara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3"/>
            <p:cNvSpPr txBox="1"/>
            <p:nvPr/>
          </p:nvSpPr>
          <p:spPr>
            <a:xfrm>
              <a:off x="1121306" y="3299575"/>
              <a:ext cx="771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45-day CCTA</a:t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3"/>
            <p:cNvSpPr txBox="1"/>
            <p:nvPr/>
          </p:nvSpPr>
          <p:spPr>
            <a:xfrm>
              <a:off x="2244631" y="3315275"/>
              <a:ext cx="99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13-month CCTA</a:t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4" name="Google Shape;394;p13"/>
            <p:cNvGrpSpPr/>
            <p:nvPr/>
          </p:nvGrpSpPr>
          <p:grpSpPr>
            <a:xfrm>
              <a:off x="1065381" y="3460788"/>
              <a:ext cx="2199850" cy="200100"/>
              <a:chOff x="-2437800" y="3106950"/>
              <a:chExt cx="2199850" cy="200100"/>
            </a:xfrm>
          </p:grpSpPr>
          <p:grpSp>
            <p:nvGrpSpPr>
              <p:cNvPr id="395" name="Google Shape;395;p13"/>
              <p:cNvGrpSpPr/>
              <p:nvPr/>
            </p:nvGrpSpPr>
            <p:grpSpPr>
              <a:xfrm>
                <a:off x="-1389150" y="3106950"/>
                <a:ext cx="1151200" cy="200100"/>
                <a:chOff x="-3406350" y="2706388"/>
                <a:chExt cx="1151200" cy="200100"/>
              </a:xfrm>
            </p:grpSpPr>
            <p:sp>
              <p:nvSpPr>
                <p:cNvPr id="396" name="Google Shape;396;p13"/>
                <p:cNvSpPr txBox="1"/>
                <p:nvPr/>
              </p:nvSpPr>
              <p:spPr>
                <a:xfrm>
                  <a:off x="-3380450" y="2706388"/>
                  <a:ext cx="11253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700"/>
                    <a:buFont typeface="Arial"/>
                    <a:buNone/>
                  </a:pPr>
                  <a:r>
                    <a:rPr b="0" i="0" lang="en-US" sz="7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Non Patent Appendage          </a:t>
                  </a:r>
                  <a:endParaRPr b="0" i="0" sz="7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7" name="Google Shape;397;p13"/>
                <p:cNvSpPr/>
                <p:nvPr/>
              </p:nvSpPr>
              <p:spPr>
                <a:xfrm>
                  <a:off x="-3406350" y="2750938"/>
                  <a:ext cx="111000" cy="111000"/>
                </a:xfrm>
                <a:prstGeom prst="rect">
                  <a:avLst/>
                </a:prstGeom>
                <a:solidFill>
                  <a:srgbClr val="F6AD1B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98" name="Google Shape;398;p13"/>
              <p:cNvGrpSpPr/>
              <p:nvPr/>
            </p:nvGrpSpPr>
            <p:grpSpPr>
              <a:xfrm>
                <a:off x="-2437800" y="3106950"/>
                <a:ext cx="963800" cy="200100"/>
                <a:chOff x="-4488575" y="2706400"/>
                <a:chExt cx="963800" cy="200100"/>
              </a:xfrm>
            </p:grpSpPr>
            <p:sp>
              <p:nvSpPr>
                <p:cNvPr id="399" name="Google Shape;399;p13"/>
                <p:cNvSpPr txBox="1"/>
                <p:nvPr/>
              </p:nvSpPr>
              <p:spPr>
                <a:xfrm>
                  <a:off x="-4465575" y="2706400"/>
                  <a:ext cx="9408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700"/>
                    <a:buFont typeface="Arial"/>
                    <a:buNone/>
                  </a:pPr>
                  <a:r>
                    <a:rPr b="0" i="0" lang="en-US" sz="7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Patent Appendage</a:t>
                  </a:r>
                  <a:endParaRPr b="0" i="0" sz="7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0" name="Google Shape;400;p13"/>
                <p:cNvSpPr/>
                <p:nvPr/>
              </p:nvSpPr>
              <p:spPr>
                <a:xfrm>
                  <a:off x="-4488575" y="2750938"/>
                  <a:ext cx="111000" cy="1110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cxnSp>
          <p:nvCxnSpPr>
            <p:cNvPr id="401" name="Google Shape;401;p13"/>
            <p:cNvCxnSpPr/>
            <p:nvPr/>
          </p:nvCxnSpPr>
          <p:spPr>
            <a:xfrm rot="10800000">
              <a:off x="2211056" y="2293675"/>
              <a:ext cx="488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4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402" name="Google Shape;402;p13"/>
            <p:cNvCxnSpPr/>
            <p:nvPr/>
          </p:nvCxnSpPr>
          <p:spPr>
            <a:xfrm rot="10800000">
              <a:off x="1031756" y="2284850"/>
              <a:ext cx="488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4"/>
              </a:solidFill>
              <a:prstDash val="dash"/>
              <a:round/>
              <a:headEnd len="sm" w="sm" type="none"/>
              <a:tailEnd len="sm" w="sm" type="none"/>
            </a:ln>
          </p:spPr>
        </p:cxnSp>
        <p:graphicFrame>
          <p:nvGraphicFramePr>
            <p:cNvPr id="403" name="Google Shape;403;p13"/>
            <p:cNvGraphicFramePr/>
            <p:nvPr/>
          </p:nvGraphicFramePr>
          <p:xfrm>
            <a:off x="407181" y="1223766"/>
            <a:ext cx="3578906" cy="2415123"/>
          </p:xfrm>
          <a:graphic>
            <a:graphicData uri="http://schemas.openxmlformats.org/drawingml/2006/chart">
              <c:chart r:id="rId3"/>
            </a:graphicData>
          </a:graphic>
        </p:graphicFrame>
      </p:grpSp>
      <p:sp>
        <p:nvSpPr>
          <p:cNvPr id="404" name="Google Shape;404;p13"/>
          <p:cNvSpPr txBox="1"/>
          <p:nvPr/>
        </p:nvSpPr>
        <p:spPr>
          <a:xfrm>
            <a:off x="6635273" y="1664337"/>
            <a:ext cx="516900" cy="200014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US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P&lt;0.001</a:t>
            </a:r>
            <a:endParaRPr b="0" i="0" sz="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13"/>
          <p:cNvSpPr/>
          <p:nvPr/>
        </p:nvSpPr>
        <p:spPr>
          <a:xfrm>
            <a:off x="1022213" y="1158718"/>
            <a:ext cx="7099575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(analysis including 158 of 221 randomized patients where LAA patency was assessable by both 45-day and 13-month CCTA)</a:t>
            </a:r>
            <a:endParaRPr b="0" i="1"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14"/>
          <p:cNvSpPr txBox="1"/>
          <p:nvPr>
            <p:ph type="title"/>
          </p:nvPr>
        </p:nvSpPr>
        <p:spPr>
          <a:xfrm>
            <a:off x="684214" y="274076"/>
            <a:ext cx="7769225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Study Limitations</a:t>
            </a:r>
            <a:endParaRPr/>
          </a:p>
        </p:txBody>
      </p:sp>
      <p:sp>
        <p:nvSpPr>
          <p:cNvPr id="411" name="Google Shape;411;p14"/>
          <p:cNvSpPr txBox="1"/>
          <p:nvPr>
            <p:ph idx="1" type="body"/>
          </p:nvPr>
        </p:nvSpPr>
        <p:spPr>
          <a:xfrm>
            <a:off x="552450" y="840814"/>
            <a:ext cx="8383588" cy="3885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4313" lvl="0" marL="214313" rtl="0" algn="l"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sz="2000"/>
              <a:t>Open label study: the two devices can be easily distinguished during CCTA assessment</a:t>
            </a:r>
            <a:endParaRPr sz="2000"/>
          </a:p>
          <a:p>
            <a:pPr indent="-74613" lvl="0" marL="214313" rtl="0" algn="l">
              <a:spcBef>
                <a:spcPts val="60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 sz="2000"/>
          </a:p>
          <a:p>
            <a:pPr indent="-214313" lvl="0" marL="214313" rtl="0" algn="l">
              <a:spcBef>
                <a:spcPts val="6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sz="2000"/>
              <a:t>Trial not powered to show differences with regard to clinical endpoints</a:t>
            </a:r>
            <a:endParaRPr/>
          </a:p>
          <a:p>
            <a:pPr indent="-74613" lvl="0" marL="214313" rtl="0" algn="l">
              <a:spcBef>
                <a:spcPts val="60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 sz="2000"/>
          </a:p>
          <a:p>
            <a:pPr indent="-214313" lvl="0" marL="214313" rtl="0" algn="l">
              <a:spcBef>
                <a:spcPts val="6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sz="2000"/>
              <a:t>Minority yet sizable proportion of Watchman/FLX patients received Watchman 2.5 </a:t>
            </a:r>
            <a:endParaRPr/>
          </a:p>
          <a:p>
            <a:pPr indent="-74613" lvl="0" marL="214313" rtl="0" algn="l">
              <a:spcBef>
                <a:spcPts val="60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t/>
            </a:r>
            <a:endParaRPr sz="2000"/>
          </a:p>
          <a:p>
            <a:pPr indent="-214313" lvl="0" marL="214313" rtl="0" algn="l">
              <a:spcBef>
                <a:spcPts val="6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n-US" sz="2000"/>
              <a:t>A relevant percentage of randomized patients died before undergoing 13-month CCTA follow-up, due to the high-risk population included in this study</a:t>
            </a:r>
            <a:endParaRPr sz="200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5"/>
          <p:cNvSpPr txBox="1"/>
          <p:nvPr>
            <p:ph type="title"/>
          </p:nvPr>
        </p:nvSpPr>
        <p:spPr>
          <a:xfrm>
            <a:off x="684214" y="274076"/>
            <a:ext cx="7769225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Conclusions</a:t>
            </a:r>
            <a:endParaRPr sz="2500"/>
          </a:p>
        </p:txBody>
      </p:sp>
      <p:sp>
        <p:nvSpPr>
          <p:cNvPr id="417" name="Google Shape;417;p15"/>
          <p:cNvSpPr txBox="1"/>
          <p:nvPr>
            <p:ph idx="1" type="body"/>
          </p:nvPr>
        </p:nvSpPr>
        <p:spPr>
          <a:xfrm>
            <a:off x="533400" y="922850"/>
            <a:ext cx="8383588" cy="3885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SzPts val="2310"/>
              <a:buFont typeface="Arial"/>
              <a:buChar char="•"/>
            </a:pPr>
            <a:r>
              <a:rPr lang="en-US"/>
              <a:t>Among patients undergoing clinically indicated LAAC and in whom LAA anatomy was deemed suitable for both Amulet and Watchman FLX devices:</a:t>
            </a:r>
            <a:endParaRPr/>
          </a:p>
          <a:p>
            <a:pPr indent="-110490" lvl="0" marL="257175" rtl="0" algn="l">
              <a:spcBef>
                <a:spcPts val="630"/>
              </a:spcBef>
              <a:spcAft>
                <a:spcPts val="0"/>
              </a:spcAft>
              <a:buSzPts val="2310"/>
              <a:buFont typeface="Arial"/>
              <a:buNone/>
            </a:pPr>
            <a:r>
              <a:t/>
            </a:r>
            <a:endParaRPr/>
          </a:p>
          <a:p>
            <a:pPr indent="-214312" lvl="1" marL="557213" rtl="0" algn="l">
              <a:spcBef>
                <a:spcPts val="540"/>
              </a:spcBef>
              <a:spcAft>
                <a:spcPts val="0"/>
              </a:spcAft>
              <a:buSzPts val="1260"/>
              <a:buChar char="◼"/>
            </a:pPr>
            <a:r>
              <a:rPr lang="en-US"/>
              <a:t>Rates of </a:t>
            </a:r>
            <a:r>
              <a:rPr lang="en-US" u="sng"/>
              <a:t>PA, its subtypes and DRT </a:t>
            </a:r>
            <a:r>
              <a:rPr lang="en-US"/>
              <a:t>at 13-month CCTA were similar between the randomised device groups</a:t>
            </a:r>
            <a:endParaRPr/>
          </a:p>
          <a:p>
            <a:pPr indent="-214312" lvl="1" marL="557213" rtl="0" algn="l">
              <a:spcBef>
                <a:spcPts val="540"/>
              </a:spcBef>
              <a:spcAft>
                <a:spcPts val="0"/>
              </a:spcAft>
              <a:buSzPts val="1260"/>
              <a:buChar char="◼"/>
            </a:pPr>
            <a:r>
              <a:rPr lang="en-US"/>
              <a:t>Rates of </a:t>
            </a:r>
            <a:r>
              <a:rPr lang="en-US" u="sng"/>
              <a:t>clinical outcomes </a:t>
            </a:r>
            <a:r>
              <a:rPr lang="en-US"/>
              <a:t>at 13 months did not differ between the study groups.</a:t>
            </a:r>
            <a:endParaRPr/>
          </a:p>
          <a:p>
            <a:pPr indent="0" lvl="1" marL="342900" rtl="0" algn="l">
              <a:spcBef>
                <a:spcPts val="540"/>
              </a:spcBef>
              <a:spcAft>
                <a:spcPts val="0"/>
              </a:spcAft>
              <a:buSzPts val="1260"/>
              <a:buNone/>
            </a:pPr>
            <a:r>
              <a:t/>
            </a:r>
            <a:endParaRPr/>
          </a:p>
          <a:p>
            <a:pPr indent="0" lvl="1" marL="342900" rtl="0" algn="l">
              <a:spcBef>
                <a:spcPts val="540"/>
              </a:spcBef>
              <a:spcAft>
                <a:spcPts val="0"/>
              </a:spcAft>
              <a:buSzPts val="1260"/>
              <a:buNone/>
            </a:pPr>
            <a:r>
              <a:rPr lang="en-US"/>
              <a:t>Two thirds of 45-day PAs and especially those related to side-gap leaks, persisted at 13 months.</a:t>
            </a:r>
            <a:endParaRPr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"/>
          <p:cNvSpPr txBox="1"/>
          <p:nvPr/>
        </p:nvSpPr>
        <p:spPr>
          <a:xfrm>
            <a:off x="1943100" y="1458516"/>
            <a:ext cx="44577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"/>
          <p:cNvSpPr txBox="1"/>
          <p:nvPr>
            <p:ph idx="1" type="body"/>
          </p:nvPr>
        </p:nvSpPr>
        <p:spPr>
          <a:xfrm>
            <a:off x="533400" y="1145289"/>
            <a:ext cx="8383588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310"/>
              <a:buFont typeface="Arial"/>
              <a:buNone/>
            </a:pPr>
            <a:r>
              <a:rPr lang="en-US"/>
              <a:t>I, Roberto Galea, DO NOT have any relevant financial relationships to disclose.</a:t>
            </a:r>
            <a:endParaRPr/>
          </a:p>
          <a:p>
            <a:pPr indent="0" lvl="0" marL="0" rtl="0" algn="l">
              <a:spcBef>
                <a:spcPts val="630"/>
              </a:spcBef>
              <a:spcAft>
                <a:spcPts val="0"/>
              </a:spcAft>
              <a:buSzPts val="231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30"/>
              </a:spcBef>
              <a:spcAft>
                <a:spcPts val="0"/>
              </a:spcAft>
              <a:buSzPts val="231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30"/>
              </a:spcBef>
              <a:spcAft>
                <a:spcPts val="0"/>
              </a:spcAft>
              <a:buSzPts val="2310"/>
              <a:buFont typeface="Arial"/>
              <a:buNone/>
            </a:pPr>
            <a:r>
              <a:rPr lang="en-US">
                <a:solidFill>
                  <a:srgbClr val="FFC000"/>
                </a:solidFill>
              </a:rPr>
              <a:t>Acknowledgements</a:t>
            </a:r>
            <a:endParaRPr>
              <a:solidFill>
                <a:srgbClr val="FFC000"/>
              </a:solidFill>
            </a:endParaRPr>
          </a:p>
          <a:p>
            <a:pPr indent="0" lvl="0" marL="0" rtl="0" algn="l">
              <a:spcBef>
                <a:spcPts val="630"/>
              </a:spcBef>
              <a:spcAft>
                <a:spcPts val="0"/>
              </a:spcAft>
              <a:buSzPts val="2310"/>
              <a:buFont typeface="Arial"/>
              <a:buNone/>
            </a:pPr>
            <a:r>
              <a:rPr lang="en-US"/>
              <a:t>Images of Amplatzer Amulet device are reproduced with permission of Abbott, © 2021. All rights reserved. Images of Watchman FLX have been provided courtesy of Boston Scientific, ©2021 Boston Scientific Corporation or its affiliates. All rights reserved.</a:t>
            </a:r>
            <a:endParaRPr/>
          </a:p>
          <a:p>
            <a:pPr indent="0" lvl="0" marL="0" rtl="0" algn="l">
              <a:spcBef>
                <a:spcPts val="630"/>
              </a:spcBef>
              <a:spcAft>
                <a:spcPts val="0"/>
              </a:spcAft>
              <a:buSzPts val="231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30"/>
              </a:spcBef>
              <a:spcAft>
                <a:spcPts val="0"/>
              </a:spcAft>
              <a:buSzPts val="231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60" name="Google Shape;60;p2"/>
          <p:cNvSpPr txBox="1"/>
          <p:nvPr/>
        </p:nvSpPr>
        <p:spPr>
          <a:xfrm>
            <a:off x="687388" y="266731"/>
            <a:ext cx="7769225" cy="425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Disclosure of Relevant Financial Relationships</a:t>
            </a:r>
            <a:endParaRPr/>
          </a:p>
        </p:txBody>
      </p:sp>
      <p:pic>
        <p:nvPicPr>
          <p:cNvPr id="61" name="Google Shape;61;p2"/>
          <p:cNvPicPr preferRelativeResize="0"/>
          <p:nvPr/>
        </p:nvPicPr>
        <p:blipFill rotWithShape="1">
          <a:blip r:embed="rId3">
            <a:alphaModFix amt="35000"/>
          </a:blip>
          <a:srcRect b="0" l="0" r="0" t="0"/>
          <a:stretch/>
        </p:blipFill>
        <p:spPr>
          <a:xfrm>
            <a:off x="4761836" y="735314"/>
            <a:ext cx="4048697" cy="3245488"/>
          </a:xfrm>
          <a:custGeom>
            <a:rect b="b" l="l" r="r" t="t"/>
            <a:pathLst>
              <a:path extrusionOk="0" h="5958708" w="7638009">
                <a:moveTo>
                  <a:pt x="0" y="0"/>
                </a:moveTo>
                <a:lnTo>
                  <a:pt x="7638010" y="0"/>
                </a:lnTo>
                <a:lnTo>
                  <a:pt x="7638010" y="5958709"/>
                </a:lnTo>
                <a:lnTo>
                  <a:pt x="0" y="5958709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/>
          <p:nvPr>
            <p:ph type="title"/>
          </p:nvPr>
        </p:nvSpPr>
        <p:spPr>
          <a:xfrm>
            <a:off x="684214" y="274076"/>
            <a:ext cx="7769225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Background and objectives</a:t>
            </a:r>
            <a:endParaRPr sz="2500"/>
          </a:p>
        </p:txBody>
      </p:sp>
      <p:sp>
        <p:nvSpPr>
          <p:cNvPr id="67" name="Google Shape;67;p3"/>
          <p:cNvSpPr txBox="1"/>
          <p:nvPr>
            <p:ph idx="1" type="body"/>
          </p:nvPr>
        </p:nvSpPr>
        <p:spPr>
          <a:xfrm>
            <a:off x="474086" y="1040925"/>
            <a:ext cx="8383588" cy="3885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4313" lvl="0" marL="214313" rtl="0" algn="l">
              <a:spcBef>
                <a:spcPts val="0"/>
              </a:spcBef>
              <a:spcAft>
                <a:spcPts val="0"/>
              </a:spcAft>
              <a:buSzPts val="1980"/>
              <a:buFont typeface="Arial"/>
              <a:buChar char="•"/>
            </a:pPr>
            <a:r>
              <a:rPr lang="en-US" sz="1800"/>
              <a:t>Residual LAA patency after LAAC has been associated with higher thromboembolic risk, especially when detected remotely after the procedure.</a:t>
            </a:r>
            <a:endParaRPr sz="1800"/>
          </a:p>
          <a:p>
            <a:pPr indent="-88583" lvl="0" marL="214313" rtl="0" algn="l">
              <a:spcBef>
                <a:spcPts val="540"/>
              </a:spcBef>
              <a:spcAft>
                <a:spcPts val="0"/>
              </a:spcAft>
              <a:buSzPts val="1980"/>
              <a:buFont typeface="Arial"/>
              <a:buNone/>
            </a:pPr>
            <a:r>
              <a:t/>
            </a:r>
            <a:endParaRPr sz="1800"/>
          </a:p>
          <a:p>
            <a:pPr indent="-214313" lvl="0" marL="214313" rtl="0" algn="l">
              <a:spcBef>
                <a:spcPts val="540"/>
              </a:spcBef>
              <a:spcAft>
                <a:spcPts val="0"/>
              </a:spcAft>
              <a:buSzPts val="1980"/>
              <a:buFont typeface="Arial"/>
              <a:buChar char="•"/>
            </a:pPr>
            <a:r>
              <a:rPr lang="en-US" sz="1800"/>
              <a:t>Watchman FLX and Amulet devices are the two most frequently used devices for LAAC worldwide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and SwissApero Trial is the first randomized comparison between them. The main findings of the study showed a similar LAA sealing performance of the two devices at 45-day CCTA.</a:t>
            </a:r>
            <a:endParaRPr/>
          </a:p>
          <a:p>
            <a:pPr indent="-88583" lvl="0" marL="214313" rtl="0" algn="l">
              <a:spcBef>
                <a:spcPts val="540"/>
              </a:spcBef>
              <a:spcAft>
                <a:spcPts val="0"/>
              </a:spcAft>
              <a:buSzPts val="1980"/>
              <a:buFont typeface="Arial"/>
              <a:buNone/>
            </a:pPr>
            <a:r>
              <a:t/>
            </a:r>
            <a:endParaRPr sz="1800"/>
          </a:p>
          <a:p>
            <a:pPr indent="-214313" lvl="0" marL="214313" rtl="0" algn="l">
              <a:spcBef>
                <a:spcPts val="540"/>
              </a:spcBef>
              <a:spcAft>
                <a:spcPts val="0"/>
              </a:spcAft>
              <a:buSzPts val="1980"/>
              <a:buFont typeface="Arial"/>
              <a:buChar char="•"/>
            </a:pPr>
            <a:r>
              <a:rPr lang="en-US" sz="1800"/>
              <a:t>In these pre-specified subanalyses of SwissApero Trial, we compared Watchman FLX and Amulet in terms of LAA patency and DRT at 13-month CCTA, besides clinical outcomes through 13 months.</a:t>
            </a:r>
            <a:endParaRPr sz="180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/>
          <p:nvPr>
            <p:ph type="title"/>
          </p:nvPr>
        </p:nvSpPr>
        <p:spPr>
          <a:xfrm>
            <a:off x="1658542" y="77267"/>
            <a:ext cx="5826919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SWISS-APERO Trial Design</a:t>
            </a:r>
            <a:endParaRPr/>
          </a:p>
        </p:txBody>
      </p:sp>
      <p:pic>
        <p:nvPicPr>
          <p:cNvPr id="74" name="Google Shape;74;p4"/>
          <p:cNvPicPr preferRelativeResize="0"/>
          <p:nvPr/>
        </p:nvPicPr>
        <p:blipFill rotWithShape="1">
          <a:blip r:embed="rId3">
            <a:alphaModFix amt="35000"/>
          </a:blip>
          <a:srcRect b="0" l="0" r="0" t="0"/>
          <a:stretch/>
        </p:blipFill>
        <p:spPr>
          <a:xfrm>
            <a:off x="5601286" y="689078"/>
            <a:ext cx="1227826" cy="984241"/>
          </a:xfrm>
          <a:custGeom>
            <a:rect b="b" l="l" r="r" t="t"/>
            <a:pathLst>
              <a:path extrusionOk="0" h="5958708" w="7638009">
                <a:moveTo>
                  <a:pt x="0" y="0"/>
                </a:moveTo>
                <a:lnTo>
                  <a:pt x="7638010" y="0"/>
                </a:lnTo>
                <a:lnTo>
                  <a:pt x="7638010" y="5958709"/>
                </a:lnTo>
                <a:lnTo>
                  <a:pt x="0" y="5958709"/>
                </a:lnTo>
                <a:close/>
              </a:path>
            </a:pathLst>
          </a:custGeom>
          <a:noFill/>
          <a:ln>
            <a:noFill/>
          </a:ln>
        </p:spPr>
      </p:pic>
      <p:cxnSp>
        <p:nvCxnSpPr>
          <p:cNvPr id="75" name="Google Shape;75;p4"/>
          <p:cNvCxnSpPr/>
          <p:nvPr/>
        </p:nvCxnSpPr>
        <p:spPr>
          <a:xfrm flipH="1">
            <a:off x="3857131" y="1729032"/>
            <a:ext cx="6387" cy="74794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" name="Google Shape;76;p4"/>
          <p:cNvSpPr/>
          <p:nvPr/>
        </p:nvSpPr>
        <p:spPr>
          <a:xfrm>
            <a:off x="443809" y="1381995"/>
            <a:ext cx="1325609" cy="887263"/>
          </a:xfrm>
          <a:prstGeom prst="flowChartProcess">
            <a:avLst/>
          </a:prstGeom>
          <a:solidFill>
            <a:schemeClr val="dk2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LAAC clinically indicated</a:t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4"/>
          <p:cNvSpPr/>
          <p:nvPr/>
        </p:nvSpPr>
        <p:spPr>
          <a:xfrm>
            <a:off x="198987" y="2677012"/>
            <a:ext cx="1861773" cy="122881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dk2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Eligibility</a:t>
            </a:r>
            <a:endParaRPr b="1" baseline="30000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 bleeding risk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LAA morhology suitable for both devices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 LAA thrombus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4"/>
          <p:cNvSpPr/>
          <p:nvPr/>
        </p:nvSpPr>
        <p:spPr>
          <a:xfrm>
            <a:off x="1810069" y="1999397"/>
            <a:ext cx="439785" cy="20721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4"/>
          <p:cNvSpPr/>
          <p:nvPr/>
        </p:nvSpPr>
        <p:spPr>
          <a:xfrm>
            <a:off x="2263999" y="1712359"/>
            <a:ext cx="1458410" cy="781291"/>
          </a:xfrm>
          <a:prstGeom prst="ellipse">
            <a:avLst/>
          </a:prstGeom>
          <a:solidFill>
            <a:srgbClr val="FFFF00"/>
          </a:solidFill>
          <a:ln cap="flat" cmpd="sng" w="254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200">
              <a:solidFill>
                <a:srgbClr val="0A2D7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200">
                <a:solidFill>
                  <a:srgbClr val="0036A2"/>
                </a:solidFill>
                <a:latin typeface="Arial"/>
                <a:ea typeface="Arial"/>
                <a:cs typeface="Arial"/>
                <a:sym typeface="Arial"/>
              </a:rPr>
              <a:t>LAAC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4"/>
          <p:cNvSpPr/>
          <p:nvPr/>
        </p:nvSpPr>
        <p:spPr>
          <a:xfrm rot="5400000">
            <a:off x="3951251" y="1349825"/>
            <a:ext cx="433636" cy="1506359"/>
          </a:xfrm>
          <a:prstGeom prst="ellipse">
            <a:avLst/>
          </a:prstGeom>
          <a:solidFill>
            <a:srgbClr val="FFFF00"/>
          </a:solidFill>
          <a:ln cap="flat" cmpd="sng" w="25400">
            <a:solidFill>
              <a:srgbClr val="AC1D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"/>
          <p:cNvSpPr txBox="1"/>
          <p:nvPr/>
        </p:nvSpPr>
        <p:spPr>
          <a:xfrm>
            <a:off x="3635490" y="1949691"/>
            <a:ext cx="1065157" cy="3066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900">
                <a:solidFill>
                  <a:srgbClr val="0036A2"/>
                </a:solidFill>
                <a:latin typeface="Arial"/>
                <a:ea typeface="Arial"/>
                <a:cs typeface="Arial"/>
                <a:sym typeface="Arial"/>
              </a:rPr>
              <a:t>DEVICE RANDOMIZATION </a:t>
            </a:r>
            <a:endParaRPr b="1" i="1" sz="900">
              <a:solidFill>
                <a:srgbClr val="0036A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4"/>
          <p:cNvSpPr/>
          <p:nvPr/>
        </p:nvSpPr>
        <p:spPr>
          <a:xfrm>
            <a:off x="3863517" y="1241166"/>
            <a:ext cx="1266494" cy="456141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FFC000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4"/>
          <p:cNvSpPr/>
          <p:nvPr/>
        </p:nvSpPr>
        <p:spPr>
          <a:xfrm flipH="1">
            <a:off x="3857129" y="2465614"/>
            <a:ext cx="1272881" cy="659113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00B0F0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4"/>
          <p:cNvSpPr txBox="1"/>
          <p:nvPr/>
        </p:nvSpPr>
        <p:spPr>
          <a:xfrm>
            <a:off x="3872320" y="1276813"/>
            <a:ext cx="12644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Amulet</a:t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4"/>
          <p:cNvSpPr txBox="1"/>
          <p:nvPr/>
        </p:nvSpPr>
        <p:spPr>
          <a:xfrm>
            <a:off x="3790670" y="2523526"/>
            <a:ext cx="1417899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Watchman</a:t>
            </a:r>
            <a:endParaRPr b="1" i="1" sz="1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FLX</a:t>
            </a:r>
            <a:endParaRPr b="1" i="1" sz="1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4"/>
          <p:cNvSpPr/>
          <p:nvPr/>
        </p:nvSpPr>
        <p:spPr>
          <a:xfrm>
            <a:off x="5446344" y="529998"/>
            <a:ext cx="284718" cy="312456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7" name="Google Shape;87;p4"/>
          <p:cNvGrpSpPr/>
          <p:nvPr/>
        </p:nvGrpSpPr>
        <p:grpSpPr>
          <a:xfrm>
            <a:off x="5716782" y="1792742"/>
            <a:ext cx="1284724" cy="620525"/>
            <a:chOff x="5716782" y="1860544"/>
            <a:chExt cx="1284724" cy="620525"/>
          </a:xfrm>
        </p:grpSpPr>
        <p:sp>
          <p:nvSpPr>
            <p:cNvPr id="88" name="Google Shape;88;p4"/>
            <p:cNvSpPr/>
            <p:nvPr/>
          </p:nvSpPr>
          <p:spPr>
            <a:xfrm>
              <a:off x="5716782" y="2139897"/>
              <a:ext cx="1284724" cy="341172"/>
            </a:xfrm>
            <a:prstGeom prst="flowChartProcess">
              <a:avLst/>
            </a:prstGeom>
            <a:solidFill>
              <a:srgbClr val="FFFF00"/>
            </a:solidFill>
            <a:ln cap="flat" cmpd="sng" w="254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200">
                  <a:solidFill>
                    <a:srgbClr val="0036A2"/>
                  </a:solidFill>
                  <a:latin typeface="Arial"/>
                  <a:ea typeface="Arial"/>
                  <a:cs typeface="Arial"/>
                  <a:sym typeface="Arial"/>
                </a:rPr>
                <a:t>Mid-term LAA PATENCY</a:t>
              </a:r>
              <a:endParaRPr b="1" i="1" sz="1800">
                <a:solidFill>
                  <a:srgbClr val="0036A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5719478" y="1860544"/>
              <a:ext cx="1282028" cy="235725"/>
            </a:xfrm>
            <a:prstGeom prst="flowChartProcess">
              <a:avLst/>
            </a:prstGeom>
            <a:solidFill>
              <a:srgbClr val="FFFF00"/>
            </a:solidFill>
            <a:ln cap="flat" cmpd="sng" w="254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200">
                  <a:solidFill>
                    <a:srgbClr val="0036A2"/>
                  </a:solidFill>
                  <a:latin typeface="Arial"/>
                  <a:ea typeface="Arial"/>
                  <a:cs typeface="Arial"/>
                  <a:sym typeface="Arial"/>
                </a:rPr>
                <a:t>45-DAY fu</a:t>
              </a:r>
              <a:endParaRPr b="1" i="1" sz="1200">
                <a:solidFill>
                  <a:srgbClr val="0036A2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90" name="Google Shape;90;p4"/>
          <p:cNvCxnSpPr/>
          <p:nvPr/>
        </p:nvCxnSpPr>
        <p:spPr>
          <a:xfrm>
            <a:off x="4778431" y="4072694"/>
            <a:ext cx="4488660" cy="2562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1" name="Google Shape;91;p4"/>
          <p:cNvCxnSpPr/>
          <p:nvPr/>
        </p:nvCxnSpPr>
        <p:spPr>
          <a:xfrm>
            <a:off x="4778278" y="3787464"/>
            <a:ext cx="0" cy="28388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2" name="Google Shape;92;p4"/>
          <p:cNvCxnSpPr/>
          <p:nvPr/>
        </p:nvCxnSpPr>
        <p:spPr>
          <a:xfrm>
            <a:off x="6183843" y="3798186"/>
            <a:ext cx="0" cy="28388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3" name="Google Shape;93;p4"/>
          <p:cNvSpPr txBox="1"/>
          <p:nvPr/>
        </p:nvSpPr>
        <p:spPr>
          <a:xfrm>
            <a:off x="4729905" y="4521438"/>
            <a:ext cx="28594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</p:txBody>
      </p:sp>
      <p:sp>
        <p:nvSpPr>
          <p:cNvPr id="94" name="Google Shape;94;p4"/>
          <p:cNvSpPr txBox="1"/>
          <p:nvPr/>
        </p:nvSpPr>
        <p:spPr>
          <a:xfrm>
            <a:off x="5896350" y="4067795"/>
            <a:ext cx="794675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45 ± 7</a:t>
            </a:r>
            <a:endParaRPr/>
          </a:p>
        </p:txBody>
      </p:sp>
      <p:sp>
        <p:nvSpPr>
          <p:cNvPr id="95" name="Google Shape;95;p4"/>
          <p:cNvSpPr txBox="1"/>
          <p:nvPr/>
        </p:nvSpPr>
        <p:spPr>
          <a:xfrm>
            <a:off x="4639396" y="4042735"/>
            <a:ext cx="2695285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(Days after LAAC)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6" name="Google Shape;96;p4"/>
          <p:cNvCxnSpPr/>
          <p:nvPr/>
        </p:nvCxnSpPr>
        <p:spPr>
          <a:xfrm>
            <a:off x="4778279" y="3935734"/>
            <a:ext cx="2340000" cy="17004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p4"/>
          <p:cNvCxnSpPr/>
          <p:nvPr/>
        </p:nvCxnSpPr>
        <p:spPr>
          <a:xfrm>
            <a:off x="4778278" y="3764741"/>
            <a:ext cx="3636000" cy="20954"/>
          </a:xfrm>
          <a:prstGeom prst="straightConnector1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8" name="Google Shape;98;p4"/>
          <p:cNvSpPr txBox="1"/>
          <p:nvPr/>
        </p:nvSpPr>
        <p:spPr>
          <a:xfrm>
            <a:off x="3789101" y="3630352"/>
            <a:ext cx="71303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ASA +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"/>
          <p:cNvSpPr txBox="1"/>
          <p:nvPr/>
        </p:nvSpPr>
        <p:spPr>
          <a:xfrm>
            <a:off x="3178680" y="3806350"/>
            <a:ext cx="158989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Clopidogrel or (N)OAC</a:t>
            </a:r>
            <a:endParaRPr/>
          </a:p>
        </p:txBody>
      </p:sp>
      <p:cxnSp>
        <p:nvCxnSpPr>
          <p:cNvPr id="100" name="Google Shape;100;p4"/>
          <p:cNvCxnSpPr/>
          <p:nvPr/>
        </p:nvCxnSpPr>
        <p:spPr>
          <a:xfrm>
            <a:off x="1118478" y="2308818"/>
            <a:ext cx="1" cy="33511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lgDash"/>
            <a:round/>
            <a:headEnd len="sm" w="sm" type="none"/>
            <a:tailEnd len="sm" w="sm" type="none"/>
          </a:ln>
        </p:spPr>
      </p:cxnSp>
      <p:pic>
        <p:nvPicPr>
          <p:cNvPr id="101" name="Google Shape;10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51695" y="2631684"/>
            <a:ext cx="989081" cy="975654"/>
          </a:xfrm>
          <a:prstGeom prst="rect">
            <a:avLst/>
          </a:prstGeom>
          <a:noFill/>
          <a:ln cap="flat" cmpd="sng" w="9525">
            <a:solidFill>
              <a:srgbClr val="011D3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2" name="Google Shape;102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51695" y="579497"/>
            <a:ext cx="989297" cy="982076"/>
          </a:xfrm>
          <a:prstGeom prst="rect">
            <a:avLst/>
          </a:prstGeom>
          <a:noFill/>
          <a:ln cap="flat" cmpd="sng" w="9525">
            <a:solidFill>
              <a:srgbClr val="011D3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3" name="Google Shape;103;p4"/>
          <p:cNvSpPr txBox="1"/>
          <p:nvPr/>
        </p:nvSpPr>
        <p:spPr>
          <a:xfrm>
            <a:off x="-3488" y="4403230"/>
            <a:ext cx="3052096" cy="707886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Medical and drug history assessment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Laboratory tests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TEE (optional if intraprocedural TEE)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CCTA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4"/>
          <p:cNvSpPr txBox="1"/>
          <p:nvPr/>
        </p:nvSpPr>
        <p:spPr>
          <a:xfrm>
            <a:off x="3047996" y="4394335"/>
            <a:ext cx="2916000" cy="792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Intraprocedural TEE/ICE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Randomization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"/>
          <p:cNvSpPr txBox="1"/>
          <p:nvPr/>
        </p:nvSpPr>
        <p:spPr>
          <a:xfrm>
            <a:off x="5540940" y="4385313"/>
            <a:ext cx="1952991" cy="792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Medical and drug 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history assessment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CCTA</a:t>
            </a:r>
            <a:endParaRPr/>
          </a:p>
        </p:txBody>
      </p:sp>
      <p:cxnSp>
        <p:nvCxnSpPr>
          <p:cNvPr id="106" name="Google Shape;106;p4"/>
          <p:cNvCxnSpPr/>
          <p:nvPr/>
        </p:nvCxnSpPr>
        <p:spPr>
          <a:xfrm flipH="1" rot="10800000">
            <a:off x="-112772" y="4391674"/>
            <a:ext cx="9288000" cy="9379"/>
          </a:xfrm>
          <a:prstGeom prst="straightConnector1">
            <a:avLst/>
          </a:prstGeom>
          <a:solidFill>
            <a:schemeClr val="accent1"/>
          </a:solidFill>
          <a:ln cap="flat" cmpd="sng" w="9525">
            <a:solidFill>
              <a:srgbClr val="FFFF00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07" name="Google Shape;107;p4"/>
          <p:cNvSpPr/>
          <p:nvPr/>
        </p:nvSpPr>
        <p:spPr>
          <a:xfrm>
            <a:off x="303045" y="884120"/>
            <a:ext cx="1666725" cy="296438"/>
          </a:xfrm>
          <a:prstGeom prst="flowChartProcess">
            <a:avLst/>
          </a:prstGeom>
          <a:solidFill>
            <a:schemeClr val="dk2"/>
          </a:solidFill>
          <a:ln cap="flat" cmpd="sng" w="25400">
            <a:solidFill>
              <a:srgbClr val="4A5F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Screening phase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/>
          <p:nvPr/>
        </p:nvSpPr>
        <p:spPr>
          <a:xfrm>
            <a:off x="5036450" y="2012302"/>
            <a:ext cx="278408" cy="1814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4"/>
          <p:cNvPicPr preferRelativeResize="0"/>
          <p:nvPr/>
        </p:nvPicPr>
        <p:blipFill rotWithShape="1">
          <a:blip r:embed="rId3">
            <a:alphaModFix amt="35000"/>
          </a:blip>
          <a:srcRect b="0" l="0" r="0" t="0"/>
          <a:stretch/>
        </p:blipFill>
        <p:spPr>
          <a:xfrm>
            <a:off x="7665259" y="738577"/>
            <a:ext cx="1227826" cy="984241"/>
          </a:xfrm>
          <a:custGeom>
            <a:rect b="b" l="l" r="r" t="t"/>
            <a:pathLst>
              <a:path extrusionOk="0" h="5958708" w="7638009">
                <a:moveTo>
                  <a:pt x="0" y="0"/>
                </a:moveTo>
                <a:lnTo>
                  <a:pt x="7638010" y="0"/>
                </a:lnTo>
                <a:lnTo>
                  <a:pt x="7638010" y="5958709"/>
                </a:lnTo>
                <a:lnTo>
                  <a:pt x="0" y="5958709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10" name="Google Shape;110;p4"/>
          <p:cNvSpPr/>
          <p:nvPr/>
        </p:nvSpPr>
        <p:spPr>
          <a:xfrm>
            <a:off x="7510317" y="579497"/>
            <a:ext cx="284718" cy="312456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4"/>
          <p:cNvGrpSpPr/>
          <p:nvPr/>
        </p:nvGrpSpPr>
        <p:grpSpPr>
          <a:xfrm>
            <a:off x="7784107" y="1792742"/>
            <a:ext cx="1284724" cy="620525"/>
            <a:chOff x="7784107" y="1874077"/>
            <a:chExt cx="1284724" cy="620525"/>
          </a:xfrm>
        </p:grpSpPr>
        <p:sp>
          <p:nvSpPr>
            <p:cNvPr id="112" name="Google Shape;112;p4"/>
            <p:cNvSpPr/>
            <p:nvPr/>
          </p:nvSpPr>
          <p:spPr>
            <a:xfrm>
              <a:off x="7784107" y="2153430"/>
              <a:ext cx="1284724" cy="341172"/>
            </a:xfrm>
            <a:prstGeom prst="flowChartProcess">
              <a:avLst/>
            </a:prstGeom>
            <a:solidFill>
              <a:srgbClr val="FFFF00"/>
            </a:solidFill>
            <a:ln cap="flat" cmpd="sng" w="254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200">
                  <a:solidFill>
                    <a:srgbClr val="0036A2"/>
                  </a:solidFill>
                  <a:latin typeface="Arial"/>
                  <a:ea typeface="Arial"/>
                  <a:cs typeface="Arial"/>
                  <a:sym typeface="Arial"/>
                </a:rPr>
                <a:t>Long-term LAA PATENCY</a:t>
              </a:r>
              <a:endParaRPr b="1" i="1" sz="1800">
                <a:solidFill>
                  <a:srgbClr val="0036A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7786803" y="1874077"/>
              <a:ext cx="1282028" cy="235725"/>
            </a:xfrm>
            <a:prstGeom prst="flowChartProcess">
              <a:avLst/>
            </a:prstGeom>
            <a:solidFill>
              <a:srgbClr val="FFFF00"/>
            </a:solidFill>
            <a:ln cap="flat" cmpd="sng" w="254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200">
                  <a:solidFill>
                    <a:srgbClr val="0036A2"/>
                  </a:solidFill>
                  <a:latin typeface="Arial"/>
                  <a:ea typeface="Arial"/>
                  <a:cs typeface="Arial"/>
                  <a:sym typeface="Arial"/>
                </a:rPr>
                <a:t>13-Month fu</a:t>
              </a:r>
              <a:endParaRPr b="1" i="1" sz="1200">
                <a:solidFill>
                  <a:srgbClr val="0036A2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14" name="Google Shape;11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15668" y="2681183"/>
            <a:ext cx="989081" cy="975654"/>
          </a:xfrm>
          <a:prstGeom prst="rect">
            <a:avLst/>
          </a:prstGeom>
          <a:noFill/>
          <a:ln cap="flat" cmpd="sng" w="9525">
            <a:solidFill>
              <a:srgbClr val="011D3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15" name="Google Shape;115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15668" y="628996"/>
            <a:ext cx="989297" cy="982076"/>
          </a:xfrm>
          <a:prstGeom prst="rect">
            <a:avLst/>
          </a:prstGeom>
          <a:noFill/>
          <a:ln cap="flat" cmpd="sng" w="9525">
            <a:solidFill>
              <a:srgbClr val="011D3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16" name="Google Shape;116;p4"/>
          <p:cNvSpPr/>
          <p:nvPr/>
        </p:nvSpPr>
        <p:spPr>
          <a:xfrm>
            <a:off x="7120927" y="2012302"/>
            <a:ext cx="278408" cy="1814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4"/>
          <p:cNvSpPr txBox="1"/>
          <p:nvPr/>
        </p:nvSpPr>
        <p:spPr>
          <a:xfrm>
            <a:off x="7485461" y="4407800"/>
            <a:ext cx="1778769" cy="792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Medical and drug 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history assessment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CCTA</a:t>
            </a:r>
            <a:endParaRPr/>
          </a:p>
        </p:txBody>
      </p:sp>
      <p:cxnSp>
        <p:nvCxnSpPr>
          <p:cNvPr id="118" name="Google Shape;118;p4"/>
          <p:cNvCxnSpPr/>
          <p:nvPr/>
        </p:nvCxnSpPr>
        <p:spPr>
          <a:xfrm>
            <a:off x="8397567" y="3794277"/>
            <a:ext cx="0" cy="28388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4"/>
          <p:cNvSpPr txBox="1"/>
          <p:nvPr/>
        </p:nvSpPr>
        <p:spPr>
          <a:xfrm>
            <a:off x="8110074" y="4063886"/>
            <a:ext cx="794675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395 ± 30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0" name="Google Shape;120;p4"/>
          <p:cNvCxnSpPr/>
          <p:nvPr/>
        </p:nvCxnSpPr>
        <p:spPr>
          <a:xfrm>
            <a:off x="7116605" y="3794163"/>
            <a:ext cx="0" cy="28388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1" name="Google Shape;121;p4"/>
          <p:cNvSpPr txBox="1"/>
          <p:nvPr/>
        </p:nvSpPr>
        <p:spPr>
          <a:xfrm>
            <a:off x="6829112" y="4063772"/>
            <a:ext cx="794675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90 ± 7</a:t>
            </a:r>
            <a:endParaRPr/>
          </a:p>
        </p:txBody>
      </p:sp>
      <p:cxnSp>
        <p:nvCxnSpPr>
          <p:cNvPr id="122" name="Google Shape;122;p4"/>
          <p:cNvCxnSpPr/>
          <p:nvPr/>
        </p:nvCxnSpPr>
        <p:spPr>
          <a:xfrm>
            <a:off x="8410208" y="3786318"/>
            <a:ext cx="733792" cy="5738"/>
          </a:xfrm>
          <a:prstGeom prst="straightConnector1">
            <a:avLst/>
          </a:prstGeom>
          <a:noFill/>
          <a:ln cap="flat" cmpd="sng" w="19050">
            <a:solidFill>
              <a:schemeClr val="accent6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23" name="Google Shape;123;p4"/>
          <p:cNvSpPr/>
          <p:nvPr/>
        </p:nvSpPr>
        <p:spPr>
          <a:xfrm>
            <a:off x="7457753" y="445977"/>
            <a:ext cx="1664911" cy="3288424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1800"/>
              <a:buFont typeface="Arial"/>
              <a:buNone/>
            </a:pPr>
            <a:r>
              <a:t/>
            </a:r>
            <a:endParaRPr b="1" i="1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 txBox="1"/>
          <p:nvPr>
            <p:ph type="title"/>
          </p:nvPr>
        </p:nvSpPr>
        <p:spPr>
          <a:xfrm>
            <a:off x="1658542" y="77267"/>
            <a:ext cx="5826919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SWISS-APERO Trial Design</a:t>
            </a:r>
            <a:endParaRPr/>
          </a:p>
        </p:txBody>
      </p:sp>
      <p:cxnSp>
        <p:nvCxnSpPr>
          <p:cNvPr id="130" name="Google Shape;130;p5"/>
          <p:cNvCxnSpPr/>
          <p:nvPr/>
        </p:nvCxnSpPr>
        <p:spPr>
          <a:xfrm flipH="1">
            <a:off x="4396148" y="1729032"/>
            <a:ext cx="6387" cy="74794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1" name="Google Shape;131;p5"/>
          <p:cNvSpPr/>
          <p:nvPr/>
        </p:nvSpPr>
        <p:spPr>
          <a:xfrm>
            <a:off x="443809" y="1381995"/>
            <a:ext cx="1325609" cy="887263"/>
          </a:xfrm>
          <a:prstGeom prst="flowChartProcess">
            <a:avLst/>
          </a:prstGeom>
          <a:solidFill>
            <a:schemeClr val="dk2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LAAC clinically indicated</a:t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"/>
          <p:cNvSpPr/>
          <p:nvPr/>
        </p:nvSpPr>
        <p:spPr>
          <a:xfrm>
            <a:off x="198987" y="2677012"/>
            <a:ext cx="1861773" cy="122881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dk2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Eligibility</a:t>
            </a:r>
            <a:endParaRPr b="1" baseline="30000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 bleeding risk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LAA morhology suitable for both devices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 LAA thrombus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5"/>
          <p:cNvSpPr/>
          <p:nvPr/>
        </p:nvSpPr>
        <p:spPr>
          <a:xfrm>
            <a:off x="1810069" y="1999397"/>
            <a:ext cx="935798" cy="19176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2803016" y="1712359"/>
            <a:ext cx="1458410" cy="781291"/>
          </a:xfrm>
          <a:prstGeom prst="ellipse">
            <a:avLst/>
          </a:prstGeom>
          <a:solidFill>
            <a:srgbClr val="FFFF00"/>
          </a:solidFill>
          <a:ln cap="flat" cmpd="sng" w="254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200">
              <a:solidFill>
                <a:srgbClr val="0A2D7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200">
                <a:solidFill>
                  <a:srgbClr val="0036A2"/>
                </a:solidFill>
                <a:latin typeface="Arial"/>
                <a:ea typeface="Arial"/>
                <a:cs typeface="Arial"/>
                <a:sym typeface="Arial"/>
              </a:rPr>
              <a:t>LAAC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5"/>
          <p:cNvSpPr/>
          <p:nvPr/>
        </p:nvSpPr>
        <p:spPr>
          <a:xfrm rot="5400000">
            <a:off x="4490268" y="1349825"/>
            <a:ext cx="433636" cy="1506359"/>
          </a:xfrm>
          <a:prstGeom prst="ellipse">
            <a:avLst/>
          </a:prstGeom>
          <a:solidFill>
            <a:srgbClr val="FFFF00"/>
          </a:solidFill>
          <a:ln cap="flat" cmpd="sng" w="25400">
            <a:solidFill>
              <a:srgbClr val="AC1D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5"/>
          <p:cNvSpPr txBox="1"/>
          <p:nvPr/>
        </p:nvSpPr>
        <p:spPr>
          <a:xfrm>
            <a:off x="4174490" y="1949691"/>
            <a:ext cx="1065157" cy="3066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900">
                <a:solidFill>
                  <a:srgbClr val="0036A2"/>
                </a:solidFill>
                <a:latin typeface="Arial"/>
                <a:ea typeface="Arial"/>
                <a:cs typeface="Arial"/>
                <a:sym typeface="Arial"/>
              </a:rPr>
              <a:t>DEVICE RANDOMIZATION </a:t>
            </a:r>
            <a:endParaRPr b="1" i="1" sz="900">
              <a:solidFill>
                <a:srgbClr val="0036A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/>
          <p:nvPr/>
        </p:nvSpPr>
        <p:spPr>
          <a:xfrm>
            <a:off x="4402534" y="1241166"/>
            <a:ext cx="1266494" cy="456141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FFC000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/>
          <p:nvPr/>
        </p:nvSpPr>
        <p:spPr>
          <a:xfrm flipH="1">
            <a:off x="4396146" y="2465614"/>
            <a:ext cx="1272881" cy="659113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00B0F0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5"/>
          <p:cNvSpPr txBox="1"/>
          <p:nvPr/>
        </p:nvSpPr>
        <p:spPr>
          <a:xfrm>
            <a:off x="4411337" y="1276813"/>
            <a:ext cx="12644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Amulet</a:t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4329687" y="2523526"/>
            <a:ext cx="1417899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Watchman</a:t>
            </a:r>
            <a:endParaRPr b="1" i="1" sz="1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FLX</a:t>
            </a:r>
            <a:endParaRPr b="1" i="1" sz="1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1" name="Google Shape;141;p5"/>
          <p:cNvCxnSpPr/>
          <p:nvPr/>
        </p:nvCxnSpPr>
        <p:spPr>
          <a:xfrm>
            <a:off x="4778431" y="4072694"/>
            <a:ext cx="4488660" cy="2562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2" name="Google Shape;142;p5"/>
          <p:cNvCxnSpPr/>
          <p:nvPr/>
        </p:nvCxnSpPr>
        <p:spPr>
          <a:xfrm>
            <a:off x="4778278" y="3787464"/>
            <a:ext cx="0" cy="28388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3" name="Google Shape;143;p5"/>
          <p:cNvCxnSpPr/>
          <p:nvPr/>
        </p:nvCxnSpPr>
        <p:spPr>
          <a:xfrm>
            <a:off x="6183843" y="3798186"/>
            <a:ext cx="0" cy="28388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4" name="Google Shape;144;p5"/>
          <p:cNvSpPr txBox="1"/>
          <p:nvPr/>
        </p:nvSpPr>
        <p:spPr>
          <a:xfrm>
            <a:off x="4729905" y="4521438"/>
            <a:ext cx="28594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</p:txBody>
      </p:sp>
      <p:sp>
        <p:nvSpPr>
          <p:cNvPr id="145" name="Google Shape;145;p5"/>
          <p:cNvSpPr txBox="1"/>
          <p:nvPr/>
        </p:nvSpPr>
        <p:spPr>
          <a:xfrm>
            <a:off x="5896350" y="4067795"/>
            <a:ext cx="794675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45 ± 7</a:t>
            </a:r>
            <a:endParaRPr/>
          </a:p>
        </p:txBody>
      </p:sp>
      <p:sp>
        <p:nvSpPr>
          <p:cNvPr id="146" name="Google Shape;146;p5"/>
          <p:cNvSpPr txBox="1"/>
          <p:nvPr/>
        </p:nvSpPr>
        <p:spPr>
          <a:xfrm>
            <a:off x="4639396" y="4042735"/>
            <a:ext cx="2695285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(Days after LAAC)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7" name="Google Shape;147;p5"/>
          <p:cNvCxnSpPr/>
          <p:nvPr/>
        </p:nvCxnSpPr>
        <p:spPr>
          <a:xfrm>
            <a:off x="4778279" y="3935734"/>
            <a:ext cx="2340000" cy="17004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8" name="Google Shape;148;p5"/>
          <p:cNvCxnSpPr/>
          <p:nvPr/>
        </p:nvCxnSpPr>
        <p:spPr>
          <a:xfrm>
            <a:off x="4778278" y="3764741"/>
            <a:ext cx="3312000" cy="20954"/>
          </a:xfrm>
          <a:prstGeom prst="straightConnector1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9" name="Google Shape;149;p5"/>
          <p:cNvSpPr txBox="1"/>
          <p:nvPr/>
        </p:nvSpPr>
        <p:spPr>
          <a:xfrm>
            <a:off x="3789101" y="3630352"/>
            <a:ext cx="71303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ASA +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5"/>
          <p:cNvSpPr txBox="1"/>
          <p:nvPr/>
        </p:nvSpPr>
        <p:spPr>
          <a:xfrm>
            <a:off x="3178680" y="3806350"/>
            <a:ext cx="158989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Clopidogrel or (N)OAC</a:t>
            </a:r>
            <a:endParaRPr/>
          </a:p>
        </p:txBody>
      </p:sp>
      <p:cxnSp>
        <p:nvCxnSpPr>
          <p:cNvPr id="151" name="Google Shape;151;p5"/>
          <p:cNvCxnSpPr/>
          <p:nvPr/>
        </p:nvCxnSpPr>
        <p:spPr>
          <a:xfrm>
            <a:off x="1118478" y="2308818"/>
            <a:ext cx="1" cy="33511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152" name="Google Shape;152;p5"/>
          <p:cNvSpPr txBox="1"/>
          <p:nvPr/>
        </p:nvSpPr>
        <p:spPr>
          <a:xfrm>
            <a:off x="-3488" y="4403230"/>
            <a:ext cx="3052096" cy="707886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Medical and drug history assessment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Laboratory tests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TEE (optional if intraprocedural TEE)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CCTA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5"/>
          <p:cNvSpPr txBox="1"/>
          <p:nvPr/>
        </p:nvSpPr>
        <p:spPr>
          <a:xfrm>
            <a:off x="3047996" y="4394335"/>
            <a:ext cx="2916000" cy="792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Intraprocedural TEE/ICE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Randomization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5"/>
          <p:cNvSpPr txBox="1"/>
          <p:nvPr/>
        </p:nvSpPr>
        <p:spPr>
          <a:xfrm>
            <a:off x="5540940" y="4385313"/>
            <a:ext cx="1952991" cy="792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Medical and drug 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history assessment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CCTA</a:t>
            </a:r>
            <a:endParaRPr/>
          </a:p>
        </p:txBody>
      </p:sp>
      <p:cxnSp>
        <p:nvCxnSpPr>
          <p:cNvPr id="155" name="Google Shape;155;p5"/>
          <p:cNvCxnSpPr/>
          <p:nvPr/>
        </p:nvCxnSpPr>
        <p:spPr>
          <a:xfrm flipH="1" rot="10800000">
            <a:off x="-112772" y="4391674"/>
            <a:ext cx="9288000" cy="9379"/>
          </a:xfrm>
          <a:prstGeom prst="straightConnector1">
            <a:avLst/>
          </a:prstGeom>
          <a:solidFill>
            <a:schemeClr val="accent1"/>
          </a:solidFill>
          <a:ln cap="flat" cmpd="sng" w="9525">
            <a:solidFill>
              <a:srgbClr val="FFFF00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56" name="Google Shape;156;p5"/>
          <p:cNvSpPr/>
          <p:nvPr/>
        </p:nvSpPr>
        <p:spPr>
          <a:xfrm>
            <a:off x="303045" y="884120"/>
            <a:ext cx="1666725" cy="296438"/>
          </a:xfrm>
          <a:prstGeom prst="flowChartProcess">
            <a:avLst/>
          </a:prstGeom>
          <a:solidFill>
            <a:schemeClr val="dk2"/>
          </a:solidFill>
          <a:ln cap="flat" cmpd="sng" w="25400">
            <a:solidFill>
              <a:srgbClr val="4A5F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Screening phase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5"/>
          <p:cNvPicPr preferRelativeResize="0"/>
          <p:nvPr/>
        </p:nvPicPr>
        <p:blipFill rotWithShape="1">
          <a:blip r:embed="rId3">
            <a:alphaModFix amt="35000"/>
          </a:blip>
          <a:srcRect b="0" l="0" r="0" t="0"/>
          <a:stretch/>
        </p:blipFill>
        <p:spPr>
          <a:xfrm>
            <a:off x="7511257" y="738577"/>
            <a:ext cx="1227826" cy="984241"/>
          </a:xfrm>
          <a:custGeom>
            <a:rect b="b" l="l" r="r" t="t"/>
            <a:pathLst>
              <a:path extrusionOk="0" h="5958708" w="7638009">
                <a:moveTo>
                  <a:pt x="0" y="0"/>
                </a:moveTo>
                <a:lnTo>
                  <a:pt x="7638010" y="0"/>
                </a:lnTo>
                <a:lnTo>
                  <a:pt x="7638010" y="5958709"/>
                </a:lnTo>
                <a:lnTo>
                  <a:pt x="0" y="5958709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58" name="Google Shape;158;p5"/>
          <p:cNvSpPr/>
          <p:nvPr/>
        </p:nvSpPr>
        <p:spPr>
          <a:xfrm>
            <a:off x="7356315" y="579497"/>
            <a:ext cx="284718" cy="312456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9" name="Google Shape;159;p5"/>
          <p:cNvGrpSpPr/>
          <p:nvPr/>
        </p:nvGrpSpPr>
        <p:grpSpPr>
          <a:xfrm>
            <a:off x="7630105" y="1792742"/>
            <a:ext cx="1284724" cy="620525"/>
            <a:chOff x="7784107" y="1874077"/>
            <a:chExt cx="1284724" cy="620525"/>
          </a:xfrm>
        </p:grpSpPr>
        <p:sp>
          <p:nvSpPr>
            <p:cNvPr id="160" name="Google Shape;160;p5"/>
            <p:cNvSpPr/>
            <p:nvPr/>
          </p:nvSpPr>
          <p:spPr>
            <a:xfrm>
              <a:off x="7784107" y="2153430"/>
              <a:ext cx="1284724" cy="341172"/>
            </a:xfrm>
            <a:prstGeom prst="flowChartProcess">
              <a:avLst/>
            </a:prstGeom>
            <a:solidFill>
              <a:srgbClr val="FFFF00"/>
            </a:solidFill>
            <a:ln cap="flat" cmpd="sng" w="254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200">
                  <a:solidFill>
                    <a:srgbClr val="0036A2"/>
                  </a:solidFill>
                  <a:latin typeface="Arial"/>
                  <a:ea typeface="Arial"/>
                  <a:cs typeface="Arial"/>
                  <a:sym typeface="Arial"/>
                </a:rPr>
                <a:t>Long-term LAA PATENCY</a:t>
              </a:r>
              <a:endParaRPr b="1" i="1" sz="1800">
                <a:solidFill>
                  <a:srgbClr val="0036A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7786803" y="1874077"/>
              <a:ext cx="1282028" cy="235725"/>
            </a:xfrm>
            <a:prstGeom prst="flowChartProcess">
              <a:avLst/>
            </a:prstGeom>
            <a:solidFill>
              <a:srgbClr val="FFFF00"/>
            </a:solidFill>
            <a:ln cap="flat" cmpd="sng" w="254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200">
                  <a:solidFill>
                    <a:srgbClr val="0036A2"/>
                  </a:solidFill>
                  <a:latin typeface="Arial"/>
                  <a:ea typeface="Arial"/>
                  <a:cs typeface="Arial"/>
                  <a:sym typeface="Arial"/>
                </a:rPr>
                <a:t>13-Month fu</a:t>
              </a:r>
              <a:endParaRPr b="1" i="1" sz="1200">
                <a:solidFill>
                  <a:srgbClr val="0036A2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62" name="Google Shape;162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61666" y="2681183"/>
            <a:ext cx="989081" cy="975654"/>
          </a:xfrm>
          <a:prstGeom prst="rect">
            <a:avLst/>
          </a:prstGeom>
          <a:noFill/>
          <a:ln cap="flat" cmpd="sng" w="9525">
            <a:solidFill>
              <a:srgbClr val="011D3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63" name="Google Shape;163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61666" y="628996"/>
            <a:ext cx="989297" cy="982076"/>
          </a:xfrm>
          <a:prstGeom prst="rect">
            <a:avLst/>
          </a:prstGeom>
          <a:noFill/>
          <a:ln cap="flat" cmpd="sng" w="9525">
            <a:solidFill>
              <a:srgbClr val="011D3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64" name="Google Shape;164;p5"/>
          <p:cNvSpPr txBox="1"/>
          <p:nvPr/>
        </p:nvSpPr>
        <p:spPr>
          <a:xfrm>
            <a:off x="7485461" y="4407800"/>
            <a:ext cx="1778769" cy="792000"/>
          </a:xfrm>
          <a:prstGeom prst="rect">
            <a:avLst/>
          </a:prstGeom>
          <a:solidFill>
            <a:srgbClr val="002E4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Medical and drug 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history assessment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-"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CCTA</a:t>
            </a:r>
            <a:endParaRPr/>
          </a:p>
        </p:txBody>
      </p:sp>
      <p:cxnSp>
        <p:nvCxnSpPr>
          <p:cNvPr id="165" name="Google Shape;165;p5"/>
          <p:cNvCxnSpPr/>
          <p:nvPr/>
        </p:nvCxnSpPr>
        <p:spPr>
          <a:xfrm>
            <a:off x="8089564" y="3794277"/>
            <a:ext cx="0" cy="28388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6" name="Google Shape;166;p5"/>
          <p:cNvSpPr txBox="1"/>
          <p:nvPr/>
        </p:nvSpPr>
        <p:spPr>
          <a:xfrm>
            <a:off x="7802071" y="4063886"/>
            <a:ext cx="794675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395 ± 30</a:t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7" name="Google Shape;167;p5"/>
          <p:cNvCxnSpPr/>
          <p:nvPr/>
        </p:nvCxnSpPr>
        <p:spPr>
          <a:xfrm>
            <a:off x="7116605" y="3794163"/>
            <a:ext cx="0" cy="28388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8" name="Google Shape;168;p5"/>
          <p:cNvSpPr txBox="1"/>
          <p:nvPr/>
        </p:nvSpPr>
        <p:spPr>
          <a:xfrm>
            <a:off x="6829112" y="4063772"/>
            <a:ext cx="794675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90 ± 7</a:t>
            </a:r>
            <a:endParaRPr/>
          </a:p>
        </p:txBody>
      </p:sp>
      <p:cxnSp>
        <p:nvCxnSpPr>
          <p:cNvPr id="169" name="Google Shape;169;p5"/>
          <p:cNvCxnSpPr/>
          <p:nvPr/>
        </p:nvCxnSpPr>
        <p:spPr>
          <a:xfrm>
            <a:off x="7948203" y="3786318"/>
            <a:ext cx="733792" cy="5738"/>
          </a:xfrm>
          <a:prstGeom prst="straightConnector1">
            <a:avLst/>
          </a:prstGeom>
          <a:noFill/>
          <a:ln cap="flat" cmpd="sng" w="19050">
            <a:solidFill>
              <a:schemeClr val="accent6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70" name="Google Shape;170;p5"/>
          <p:cNvSpPr/>
          <p:nvPr/>
        </p:nvSpPr>
        <p:spPr>
          <a:xfrm>
            <a:off x="7303751" y="445977"/>
            <a:ext cx="1664911" cy="3288424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1800"/>
              <a:buFont typeface="Arial"/>
              <a:buNone/>
            </a:pPr>
            <a:r>
              <a:t/>
            </a:r>
            <a:endParaRPr b="1" i="1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5"/>
          <p:cNvSpPr/>
          <p:nvPr/>
        </p:nvSpPr>
        <p:spPr>
          <a:xfrm>
            <a:off x="5669026" y="1999397"/>
            <a:ext cx="1548017" cy="24593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"/>
          <p:cNvSpPr txBox="1"/>
          <p:nvPr>
            <p:ph type="title"/>
          </p:nvPr>
        </p:nvSpPr>
        <p:spPr>
          <a:xfrm>
            <a:off x="684214" y="274076"/>
            <a:ext cx="7769225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Pre-specified Analyses</a:t>
            </a:r>
            <a:endParaRPr/>
          </a:p>
        </p:txBody>
      </p:sp>
      <p:pic>
        <p:nvPicPr>
          <p:cNvPr id="177" name="Google Shape;17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62739" y="4276966"/>
            <a:ext cx="1081261" cy="810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6"/>
          <p:cNvPicPr preferRelativeResize="0"/>
          <p:nvPr/>
        </p:nvPicPr>
        <p:blipFill rotWithShape="1">
          <a:blip r:embed="rId4">
            <a:alphaModFix amt="35000"/>
          </a:blip>
          <a:srcRect b="0" l="0" r="0" t="0"/>
          <a:stretch/>
        </p:blipFill>
        <p:spPr>
          <a:xfrm>
            <a:off x="7689162" y="111391"/>
            <a:ext cx="1227826" cy="984241"/>
          </a:xfrm>
          <a:custGeom>
            <a:rect b="b" l="l" r="r" t="t"/>
            <a:pathLst>
              <a:path extrusionOk="0" h="5958708" w="7638009">
                <a:moveTo>
                  <a:pt x="0" y="0"/>
                </a:moveTo>
                <a:lnTo>
                  <a:pt x="7638010" y="0"/>
                </a:lnTo>
                <a:lnTo>
                  <a:pt x="7638010" y="5958709"/>
                </a:lnTo>
                <a:lnTo>
                  <a:pt x="0" y="5958709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79" name="Google Shape;179;p6"/>
          <p:cNvSpPr txBox="1"/>
          <p:nvPr/>
        </p:nvSpPr>
        <p:spPr>
          <a:xfrm>
            <a:off x="77789" y="1460834"/>
            <a:ext cx="2990806" cy="425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Primary Analyses</a:t>
            </a:r>
            <a:endParaRPr b="1" i="1" sz="200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6"/>
          <p:cNvSpPr txBox="1"/>
          <p:nvPr/>
        </p:nvSpPr>
        <p:spPr>
          <a:xfrm>
            <a:off x="77789" y="3715774"/>
            <a:ext cx="2990806" cy="425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Secondary Analysis</a:t>
            </a:r>
            <a:endParaRPr b="1" i="1" sz="200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6"/>
          <p:cNvSpPr txBox="1"/>
          <p:nvPr/>
        </p:nvSpPr>
        <p:spPr>
          <a:xfrm>
            <a:off x="3143023" y="1476738"/>
            <a:ext cx="562228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Comparison of two study groups in terms of:</a:t>
            </a:r>
            <a:endParaRPr b="0" i="0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b="0" i="0"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Residual LAA patency and related subtypes at 13-month CCTA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b="0" i="0"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DRT at 13-month CCTA</a:t>
            </a:r>
            <a:endParaRPr b="0" i="0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b="0" i="0"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13-month clinical outcomes</a:t>
            </a:r>
            <a:endParaRPr b="1" i="0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6"/>
          <p:cNvSpPr txBox="1"/>
          <p:nvPr/>
        </p:nvSpPr>
        <p:spPr>
          <a:xfrm>
            <a:off x="3143023" y="3754637"/>
            <a:ext cx="5622286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b="0" i="0"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Comparison of 45-day and 13-month CCTAs with the aim of exploring the evolution of LAA patency and related subtypes during the first year after procedure</a:t>
            </a:r>
            <a:endParaRPr b="0" i="0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6040047" y="2109763"/>
            <a:ext cx="329822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0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 cause or cardiovascular death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0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 stroke, ischemic or haemorrhagic stroke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0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Systemic or Pulmonary embolism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0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Bleeding according to the BARC classification </a:t>
            </a:r>
            <a:endParaRPr b="0" i="0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6"/>
          <p:cNvSpPr/>
          <p:nvPr/>
        </p:nvSpPr>
        <p:spPr>
          <a:xfrm>
            <a:off x="5821937" y="2133465"/>
            <a:ext cx="226143" cy="660482"/>
          </a:xfrm>
          <a:prstGeom prst="leftBrace">
            <a:avLst>
              <a:gd fmla="val 8333" name="adj1"/>
              <a:gd fmla="val 23297" name="adj2"/>
            </a:avLst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18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FFCC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6"/>
          <p:cNvSpPr/>
          <p:nvPr/>
        </p:nvSpPr>
        <p:spPr>
          <a:xfrm>
            <a:off x="1926250" y="3006615"/>
            <a:ext cx="5285151" cy="307777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Both imaging and clinical endpoints were centrally adjudicated</a:t>
            </a:r>
            <a:endParaRPr b="0" i="0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"/>
          <p:cNvSpPr txBox="1"/>
          <p:nvPr>
            <p:ph type="title"/>
          </p:nvPr>
        </p:nvSpPr>
        <p:spPr>
          <a:xfrm>
            <a:off x="684214" y="116681"/>
            <a:ext cx="7769225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LAA Patency subtypes </a:t>
            </a:r>
            <a:br>
              <a:rPr lang="en-US"/>
            </a:br>
            <a:endParaRPr/>
          </a:p>
        </p:txBody>
      </p:sp>
      <p:cxnSp>
        <p:nvCxnSpPr>
          <p:cNvPr id="191" name="Google Shape;191;p7"/>
          <p:cNvCxnSpPr/>
          <p:nvPr/>
        </p:nvCxnSpPr>
        <p:spPr>
          <a:xfrm flipH="1">
            <a:off x="7120261" y="4132131"/>
            <a:ext cx="1" cy="458388"/>
          </a:xfrm>
          <a:prstGeom prst="straightConnector1">
            <a:avLst/>
          </a:prstGeom>
          <a:solidFill>
            <a:schemeClr val="accent1"/>
          </a:solidFill>
          <a:ln cap="flat" cmpd="sng" w="19050">
            <a:solidFill>
              <a:srgbClr val="FFC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92" name="Google Shape;192;p7"/>
          <p:cNvSpPr/>
          <p:nvPr/>
        </p:nvSpPr>
        <p:spPr>
          <a:xfrm>
            <a:off x="53151" y="564356"/>
            <a:ext cx="1954244" cy="1353153"/>
          </a:xfrm>
          <a:prstGeom prst="rect">
            <a:avLst/>
          </a:prstGeom>
          <a:noFill/>
          <a:ln cap="flat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 PATENCY DEFINITION: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 density ≥ 100 HU and/or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LAA density ≥ 25% of that of the LA</a:t>
            </a:r>
            <a:endParaRPr b="1" i="1"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93" name="Google Shape;193;p7"/>
          <p:cNvGrpSpPr/>
          <p:nvPr/>
        </p:nvGrpSpPr>
        <p:grpSpPr>
          <a:xfrm>
            <a:off x="4066290" y="962547"/>
            <a:ext cx="1266100" cy="1333217"/>
            <a:chOff x="3057646" y="917260"/>
            <a:chExt cx="1266100" cy="1333217"/>
          </a:xfrm>
        </p:grpSpPr>
        <p:sp>
          <p:nvSpPr>
            <p:cNvPr id="194" name="Google Shape;194;p7"/>
            <p:cNvSpPr txBox="1"/>
            <p:nvPr/>
          </p:nvSpPr>
          <p:spPr>
            <a:xfrm>
              <a:off x="3057646" y="1194978"/>
              <a:ext cx="250594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200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 b="1" i="1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3117700" y="917260"/>
              <a:ext cx="999881" cy="363594"/>
            </a:xfrm>
            <a:prstGeom prst="rect">
              <a:avLst/>
            </a:prstGeom>
            <a:noFill/>
            <a:ln cap="flat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PATENT LAA (PA)</a:t>
              </a:r>
              <a:endParaRPr b="1" i="1" sz="1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96" name="Google Shape;196;p7"/>
            <p:cNvCxnSpPr>
              <a:endCxn id="197" idx="3"/>
            </p:cNvCxnSpPr>
            <p:nvPr/>
          </p:nvCxnSpPr>
          <p:spPr>
            <a:xfrm flipH="1" rot="10800000">
              <a:off x="3667674" y="1409368"/>
              <a:ext cx="193800" cy="35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98" name="Google Shape;198;p7"/>
            <p:cNvCxnSpPr/>
            <p:nvPr/>
          </p:nvCxnSpPr>
          <p:spPr>
            <a:xfrm>
              <a:off x="3199202" y="2000619"/>
              <a:ext cx="45428" cy="9728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99" name="Google Shape;199;p7"/>
            <p:cNvSpPr txBox="1"/>
            <p:nvPr/>
          </p:nvSpPr>
          <p:spPr>
            <a:xfrm>
              <a:off x="3411488" y="1418881"/>
              <a:ext cx="331573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1200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457 H</a:t>
              </a:r>
              <a:endParaRPr b="1" i="1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7"/>
            <p:cNvSpPr/>
            <p:nvPr/>
          </p:nvSpPr>
          <p:spPr>
            <a:xfrm>
              <a:off x="3851456" y="1349417"/>
              <a:ext cx="68404" cy="70237"/>
            </a:xfrm>
            <a:prstGeom prst="ellips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7"/>
            <p:cNvSpPr/>
            <p:nvPr/>
          </p:nvSpPr>
          <p:spPr>
            <a:xfrm>
              <a:off x="3118528" y="2000619"/>
              <a:ext cx="154951" cy="139723"/>
            </a:xfrm>
            <a:prstGeom prst="ellips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1" name="Google Shape;201;p7"/>
            <p:cNvCxnSpPr/>
            <p:nvPr/>
          </p:nvCxnSpPr>
          <p:spPr>
            <a:xfrm flipH="1">
              <a:off x="3199879" y="1870624"/>
              <a:ext cx="6983" cy="12368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202" name="Google Shape;202;p7"/>
            <p:cNvSpPr/>
            <p:nvPr/>
          </p:nvSpPr>
          <p:spPr>
            <a:xfrm>
              <a:off x="3791903" y="1280854"/>
              <a:ext cx="54601" cy="57506"/>
            </a:xfrm>
            <a:prstGeom prst="ellips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3" name="Google Shape;203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107628" y="1262111"/>
              <a:ext cx="1020153" cy="96496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04" name="Google Shape;204;p7"/>
            <p:cNvCxnSpPr/>
            <p:nvPr/>
          </p:nvCxnSpPr>
          <p:spPr>
            <a:xfrm>
              <a:off x="3824709" y="1563201"/>
              <a:ext cx="95652" cy="117578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05" name="Google Shape;205;p7"/>
            <p:cNvCxnSpPr/>
            <p:nvPr/>
          </p:nvCxnSpPr>
          <p:spPr>
            <a:xfrm>
              <a:off x="3093556" y="1643500"/>
              <a:ext cx="36261" cy="796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206" name="Google Shape;206;p7"/>
            <p:cNvSpPr txBox="1"/>
            <p:nvPr/>
          </p:nvSpPr>
          <p:spPr>
            <a:xfrm>
              <a:off x="3857254" y="1474223"/>
              <a:ext cx="46649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457 HU</a:t>
              </a:r>
              <a:endParaRPr b="1" i="1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7"/>
            <p:cNvSpPr txBox="1"/>
            <p:nvPr/>
          </p:nvSpPr>
          <p:spPr>
            <a:xfrm>
              <a:off x="3357932" y="2035033"/>
              <a:ext cx="559236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526 HU</a:t>
              </a:r>
              <a:endParaRPr b="1" i="1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7"/>
            <p:cNvSpPr/>
            <p:nvPr/>
          </p:nvSpPr>
          <p:spPr>
            <a:xfrm>
              <a:off x="3121100" y="1702431"/>
              <a:ext cx="123686" cy="114397"/>
            </a:xfrm>
            <a:prstGeom prst="ellips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9" name="Google Shape;209;p7"/>
            <p:cNvCxnSpPr/>
            <p:nvPr/>
          </p:nvCxnSpPr>
          <p:spPr>
            <a:xfrm>
              <a:off x="3215523" y="1817943"/>
              <a:ext cx="249138" cy="26993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210" name="Google Shape;210;p7"/>
            <p:cNvSpPr/>
            <p:nvPr/>
          </p:nvSpPr>
          <p:spPr>
            <a:xfrm>
              <a:off x="3788618" y="1515031"/>
              <a:ext cx="54831" cy="56696"/>
            </a:xfrm>
            <a:prstGeom prst="ellips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1" name="Google Shape;211;p7"/>
          <p:cNvSpPr/>
          <p:nvPr/>
        </p:nvSpPr>
        <p:spPr>
          <a:xfrm>
            <a:off x="7216880" y="962547"/>
            <a:ext cx="1015083" cy="367058"/>
          </a:xfrm>
          <a:prstGeom prst="rect">
            <a:avLst/>
          </a:prstGeom>
          <a:noFill/>
          <a:ln cap="flat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 PATENT  LAA (NPA)</a:t>
            </a:r>
            <a:endParaRPr b="1" i="1" sz="1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2" name="Google Shape;21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14687" y="1325897"/>
            <a:ext cx="1017276" cy="96496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3" name="Google Shape;213;p7"/>
          <p:cNvCxnSpPr>
            <a:stCxn id="214" idx="6"/>
          </p:cNvCxnSpPr>
          <p:nvPr/>
        </p:nvCxnSpPr>
        <p:spPr>
          <a:xfrm flipH="1" rot="10800000">
            <a:off x="7481573" y="2119232"/>
            <a:ext cx="418500" cy="17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214" name="Google Shape;214;p7"/>
          <p:cNvSpPr/>
          <p:nvPr/>
        </p:nvSpPr>
        <p:spPr>
          <a:xfrm>
            <a:off x="7320506" y="2050502"/>
            <a:ext cx="161067" cy="172259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7"/>
          <p:cNvSpPr txBox="1"/>
          <p:nvPr/>
        </p:nvSpPr>
        <p:spPr>
          <a:xfrm>
            <a:off x="7836582" y="1336410"/>
            <a:ext cx="628251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64 HU</a:t>
            </a:r>
            <a:endParaRPr b="1" i="1" sz="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6" name="Google Shape;216;p7"/>
          <p:cNvCxnSpPr/>
          <p:nvPr/>
        </p:nvCxnSpPr>
        <p:spPr>
          <a:xfrm flipH="1" rot="10800000">
            <a:off x="7750405" y="1433285"/>
            <a:ext cx="221022" cy="2169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217" name="Google Shape;217;p7"/>
          <p:cNvSpPr txBox="1"/>
          <p:nvPr/>
        </p:nvSpPr>
        <p:spPr>
          <a:xfrm>
            <a:off x="7781341" y="2011508"/>
            <a:ext cx="779809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421 HU</a:t>
            </a:r>
            <a:endParaRPr b="1" i="1" sz="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7"/>
          <p:cNvSpPr/>
          <p:nvPr/>
        </p:nvSpPr>
        <p:spPr>
          <a:xfrm>
            <a:off x="7664228" y="1423605"/>
            <a:ext cx="86177" cy="88051"/>
          </a:xfrm>
          <a:prstGeom prst="ellipse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9" name="Google Shape;219;p7"/>
          <p:cNvGrpSpPr/>
          <p:nvPr/>
        </p:nvGrpSpPr>
        <p:grpSpPr>
          <a:xfrm>
            <a:off x="5012408" y="2871596"/>
            <a:ext cx="922485" cy="1405369"/>
            <a:chOff x="3494813" y="2613671"/>
            <a:chExt cx="755443" cy="1329510"/>
          </a:xfrm>
        </p:grpSpPr>
        <p:pic>
          <p:nvPicPr>
            <p:cNvPr id="220" name="Google Shape;220;p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494813" y="3265583"/>
              <a:ext cx="755443" cy="6775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1" name="Google Shape;221;p7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3494813" y="2613671"/>
              <a:ext cx="755443" cy="65191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2" name="Google Shape;222;p7"/>
          <p:cNvGrpSpPr/>
          <p:nvPr/>
        </p:nvGrpSpPr>
        <p:grpSpPr>
          <a:xfrm>
            <a:off x="6592158" y="2871597"/>
            <a:ext cx="873794" cy="1405368"/>
            <a:chOff x="4770169" y="2613671"/>
            <a:chExt cx="755443" cy="1298726"/>
          </a:xfrm>
        </p:grpSpPr>
        <p:pic>
          <p:nvPicPr>
            <p:cNvPr id="223" name="Google Shape;223;p7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770169" y="2613671"/>
              <a:ext cx="755443" cy="6409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p7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4770169" y="3237457"/>
              <a:ext cx="755443" cy="6749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5" name="Google Shape;225;p7"/>
          <p:cNvGrpSpPr/>
          <p:nvPr/>
        </p:nvGrpSpPr>
        <p:grpSpPr>
          <a:xfrm>
            <a:off x="3314320" y="2865837"/>
            <a:ext cx="887879" cy="1411128"/>
            <a:chOff x="2127127" y="2608760"/>
            <a:chExt cx="756057" cy="1304273"/>
          </a:xfrm>
        </p:grpSpPr>
        <p:pic>
          <p:nvPicPr>
            <p:cNvPr id="226" name="Google Shape;226;p7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2127127" y="3238663"/>
              <a:ext cx="756057" cy="6743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7" name="Google Shape;227;p7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2131666" y="2608760"/>
              <a:ext cx="750904" cy="64585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8" name="Google Shape;228;p7"/>
          <p:cNvGrpSpPr/>
          <p:nvPr/>
        </p:nvGrpSpPr>
        <p:grpSpPr>
          <a:xfrm>
            <a:off x="1851255" y="2845008"/>
            <a:ext cx="876511" cy="1431957"/>
            <a:chOff x="1188845" y="2604131"/>
            <a:chExt cx="753443" cy="1323422"/>
          </a:xfrm>
        </p:grpSpPr>
        <p:pic>
          <p:nvPicPr>
            <p:cNvPr id="229" name="Google Shape;229;p7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1193099" y="3265582"/>
              <a:ext cx="749189" cy="6619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Google Shape;230;p7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1188845" y="2604131"/>
              <a:ext cx="753443" cy="6504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1" name="Google Shape;231;p7"/>
          <p:cNvSpPr/>
          <p:nvPr/>
        </p:nvSpPr>
        <p:spPr>
          <a:xfrm rot="-5400000">
            <a:off x="2838673" y="3215937"/>
            <a:ext cx="369537" cy="2356075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7"/>
          <p:cNvSpPr/>
          <p:nvPr/>
        </p:nvSpPr>
        <p:spPr>
          <a:xfrm>
            <a:off x="2200269" y="4608695"/>
            <a:ext cx="1837450" cy="475570"/>
          </a:xfrm>
          <a:prstGeom prst="rect">
            <a:avLst/>
          </a:prstGeom>
          <a:noFill/>
          <a:ln cap="flat" cmpd="sng" w="15875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INCOMPLETE SIDE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SEALING (GAP LEAKS</a:t>
            </a:r>
            <a:r>
              <a:rPr b="1" i="1" lang="en-US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b="1" i="1"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7"/>
          <p:cNvSpPr/>
          <p:nvPr/>
        </p:nvSpPr>
        <p:spPr>
          <a:xfrm>
            <a:off x="34706" y="4418877"/>
            <a:ext cx="1045300" cy="673823"/>
          </a:xfrm>
          <a:prstGeom prst="rect">
            <a:avLst/>
          </a:prstGeom>
          <a:solidFill>
            <a:srgbClr val="002E4B"/>
          </a:solidFill>
          <a:ln cap="flat" cmpd="sng" w="15875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Underlying</a:t>
            </a:r>
            <a:endParaRPr b="1" i="1" sz="1200">
              <a:solidFill>
                <a:srgbClr val="FFC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Leak Mechanisms</a:t>
            </a:r>
            <a:endParaRPr b="1" i="1" sz="1200">
              <a:solidFill>
                <a:srgbClr val="FFC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Google Shape;234;p7"/>
          <p:cNvSpPr/>
          <p:nvPr/>
        </p:nvSpPr>
        <p:spPr>
          <a:xfrm>
            <a:off x="1204857" y="4739077"/>
            <a:ext cx="797168" cy="20942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C000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7"/>
          <p:cNvSpPr/>
          <p:nvPr/>
        </p:nvSpPr>
        <p:spPr>
          <a:xfrm>
            <a:off x="4779222" y="4608695"/>
            <a:ext cx="1366357" cy="475570"/>
          </a:xfrm>
          <a:prstGeom prst="rect">
            <a:avLst/>
          </a:prstGeom>
          <a:noFill/>
          <a:ln cap="flat" cmpd="sng" w="15875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DEVICE PERMEABILITY</a:t>
            </a:r>
            <a:endParaRPr b="1" i="1" sz="1200">
              <a:solidFill>
                <a:srgbClr val="FFC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Google Shape;236;p7"/>
          <p:cNvSpPr/>
          <p:nvPr/>
        </p:nvSpPr>
        <p:spPr>
          <a:xfrm>
            <a:off x="6700935" y="4608695"/>
            <a:ext cx="905321" cy="475570"/>
          </a:xfrm>
          <a:prstGeom prst="rect">
            <a:avLst/>
          </a:prstGeom>
          <a:noFill/>
          <a:ln cap="flat" cmpd="sng" w="15875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UNCLEAR</a:t>
            </a:r>
            <a:endParaRPr b="1" i="1" sz="1200">
              <a:solidFill>
                <a:srgbClr val="FFC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37" name="Google Shape;237;p7"/>
          <p:cNvCxnSpPr>
            <a:stCxn id="220" idx="2"/>
            <a:endCxn id="235" idx="0"/>
          </p:cNvCxnSpPr>
          <p:nvPr/>
        </p:nvCxnSpPr>
        <p:spPr>
          <a:xfrm flipH="1">
            <a:off x="5462551" y="4276965"/>
            <a:ext cx="11100" cy="331800"/>
          </a:xfrm>
          <a:prstGeom prst="straightConnector1">
            <a:avLst/>
          </a:prstGeom>
          <a:solidFill>
            <a:schemeClr val="accent1"/>
          </a:solidFill>
          <a:ln cap="flat" cmpd="sng" w="19050">
            <a:solidFill>
              <a:srgbClr val="FFC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38" name="Google Shape;238;p7"/>
          <p:cNvSpPr/>
          <p:nvPr/>
        </p:nvSpPr>
        <p:spPr>
          <a:xfrm>
            <a:off x="1852329" y="2672634"/>
            <a:ext cx="882364" cy="175715"/>
          </a:xfrm>
          <a:prstGeom prst="rect">
            <a:avLst/>
          </a:prstGeom>
          <a:noFill/>
          <a:ln cap="flat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PERIDEVICE</a:t>
            </a:r>
            <a:endParaRPr b="1" i="1" sz="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Google Shape;239;p7"/>
          <p:cNvSpPr/>
          <p:nvPr/>
        </p:nvSpPr>
        <p:spPr>
          <a:xfrm>
            <a:off x="3326553" y="2669293"/>
            <a:ext cx="874925" cy="175715"/>
          </a:xfrm>
          <a:prstGeom prst="rect">
            <a:avLst/>
          </a:prstGeom>
          <a:noFill/>
          <a:ln cap="flat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MIXED</a:t>
            </a:r>
            <a:endParaRPr b="1" i="1" sz="1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p7"/>
          <p:cNvSpPr/>
          <p:nvPr/>
        </p:nvSpPr>
        <p:spPr>
          <a:xfrm>
            <a:off x="5012408" y="2675757"/>
            <a:ext cx="922485" cy="175715"/>
          </a:xfrm>
          <a:prstGeom prst="rect">
            <a:avLst/>
          </a:prstGeom>
          <a:noFill/>
          <a:ln cap="flat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INTRADEVICE</a:t>
            </a:r>
            <a:endParaRPr b="1" i="1" sz="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Google Shape;241;p7"/>
          <p:cNvSpPr/>
          <p:nvPr/>
        </p:nvSpPr>
        <p:spPr>
          <a:xfrm>
            <a:off x="6606012" y="2676195"/>
            <a:ext cx="859940" cy="175715"/>
          </a:xfrm>
          <a:prstGeom prst="rect">
            <a:avLst/>
          </a:prstGeom>
          <a:noFill/>
          <a:ln cap="flat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PANVL</a:t>
            </a:r>
            <a:endParaRPr b="1" i="1" sz="1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2" name="Google Shape;242;p7"/>
          <p:cNvSpPr/>
          <p:nvPr/>
        </p:nvSpPr>
        <p:spPr>
          <a:xfrm rot="-5400000">
            <a:off x="1387244" y="3746557"/>
            <a:ext cx="654934" cy="175715"/>
          </a:xfrm>
          <a:prstGeom prst="rect">
            <a:avLst/>
          </a:prstGeom>
          <a:noFill/>
          <a:ln cap="flat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WATCHMAN</a:t>
            </a:r>
            <a:endParaRPr b="1" i="1" sz="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7"/>
          <p:cNvSpPr/>
          <p:nvPr/>
        </p:nvSpPr>
        <p:spPr>
          <a:xfrm rot="-5400000">
            <a:off x="1398383" y="3091623"/>
            <a:ext cx="626910" cy="175715"/>
          </a:xfrm>
          <a:prstGeom prst="rect">
            <a:avLst/>
          </a:prstGeom>
          <a:noFill/>
          <a:ln cap="flat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AMULET</a:t>
            </a:r>
            <a:endParaRPr/>
          </a:p>
        </p:txBody>
      </p:sp>
      <p:sp>
        <p:nvSpPr>
          <p:cNvPr id="244" name="Google Shape;244;p7"/>
          <p:cNvSpPr/>
          <p:nvPr/>
        </p:nvSpPr>
        <p:spPr>
          <a:xfrm rot="5400000">
            <a:off x="4408476" y="-211644"/>
            <a:ext cx="514594" cy="564074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7"/>
          <p:cNvSpPr txBox="1"/>
          <p:nvPr/>
        </p:nvSpPr>
        <p:spPr>
          <a:xfrm>
            <a:off x="6957543" y="2847462"/>
            <a:ext cx="62825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115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HU</a:t>
            </a:r>
            <a:endParaRPr b="1" i="1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6" name="Google Shape;246;p7"/>
          <p:cNvCxnSpPr/>
          <p:nvPr/>
        </p:nvCxnSpPr>
        <p:spPr>
          <a:xfrm flipH="1" rot="10800000">
            <a:off x="6825109" y="2981076"/>
            <a:ext cx="221022" cy="21694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247" name="Google Shape;247;p7"/>
          <p:cNvSpPr txBox="1"/>
          <p:nvPr/>
        </p:nvSpPr>
        <p:spPr>
          <a:xfrm>
            <a:off x="6529751" y="3528888"/>
            <a:ext cx="628251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132 HU</a:t>
            </a:r>
            <a:endParaRPr b="1" i="1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8" name="Google Shape;248;p7"/>
          <p:cNvCxnSpPr/>
          <p:nvPr/>
        </p:nvCxnSpPr>
        <p:spPr>
          <a:xfrm>
            <a:off x="6807198" y="3671040"/>
            <a:ext cx="176535" cy="19798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249" name="Google Shape;249;p7"/>
          <p:cNvSpPr/>
          <p:nvPr/>
        </p:nvSpPr>
        <p:spPr>
          <a:xfrm>
            <a:off x="6995570" y="3665033"/>
            <a:ext cx="65301" cy="61222"/>
          </a:xfrm>
          <a:prstGeom prst="ellipse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7"/>
          <p:cNvSpPr/>
          <p:nvPr/>
        </p:nvSpPr>
        <p:spPr>
          <a:xfrm>
            <a:off x="6752679" y="2973669"/>
            <a:ext cx="65301" cy="61222"/>
          </a:xfrm>
          <a:prstGeom prst="ellipse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1" name="Google Shape;251;p7"/>
          <p:cNvCxnSpPr/>
          <p:nvPr/>
        </p:nvCxnSpPr>
        <p:spPr>
          <a:xfrm rot="-5400000">
            <a:off x="5203655" y="3867244"/>
            <a:ext cx="357600" cy="65100"/>
          </a:xfrm>
          <a:prstGeom prst="curvedConnector3">
            <a:avLst>
              <a:gd fmla="val 49985" name="adj1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52" name="Google Shape;252;p7"/>
          <p:cNvCxnSpPr/>
          <p:nvPr/>
        </p:nvCxnSpPr>
        <p:spPr>
          <a:xfrm rot="-5400000">
            <a:off x="5172195" y="3053675"/>
            <a:ext cx="358200" cy="102300"/>
          </a:xfrm>
          <a:prstGeom prst="curvedConnector3">
            <a:avLst>
              <a:gd fmla="val 50008" name="adj1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53" name="Google Shape;253;p7"/>
          <p:cNvCxnSpPr/>
          <p:nvPr/>
        </p:nvCxnSpPr>
        <p:spPr>
          <a:xfrm rot="-5400000">
            <a:off x="6719902" y="3326139"/>
            <a:ext cx="125100" cy="112500"/>
          </a:xfrm>
          <a:prstGeom prst="curvedConnector3">
            <a:avLst>
              <a:gd fmla="val 49993" name="adj1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54" name="Google Shape;254;p7"/>
          <p:cNvCxnSpPr/>
          <p:nvPr/>
        </p:nvCxnSpPr>
        <p:spPr>
          <a:xfrm rot="-5400000">
            <a:off x="6847497" y="3359838"/>
            <a:ext cx="163500" cy="101700"/>
          </a:xfrm>
          <a:prstGeom prst="curvedConnector3">
            <a:avLst>
              <a:gd fmla="val 50009" name="adj1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55" name="Google Shape;255;p7"/>
          <p:cNvCxnSpPr/>
          <p:nvPr/>
        </p:nvCxnSpPr>
        <p:spPr>
          <a:xfrm flipH="1" rot="5400000">
            <a:off x="7125991" y="4050458"/>
            <a:ext cx="186300" cy="116700"/>
          </a:xfrm>
          <a:prstGeom prst="curvedConnector3">
            <a:avLst>
              <a:gd fmla="val 49975" name="adj1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56" name="Google Shape;256;p7"/>
          <p:cNvCxnSpPr/>
          <p:nvPr/>
        </p:nvCxnSpPr>
        <p:spPr>
          <a:xfrm flipH="1" rot="5400000">
            <a:off x="7036463" y="4084855"/>
            <a:ext cx="143100" cy="105600"/>
          </a:xfrm>
          <a:prstGeom prst="curvedConnector3">
            <a:avLst>
              <a:gd fmla="val 50029" name="adj1"/>
            </a:avLst>
          </a:prstGeom>
          <a:noFill/>
          <a:ln cap="flat" cmpd="sng" w="9525">
            <a:solidFill>
              <a:srgbClr val="FFC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57" name="Google Shape;257;p7"/>
          <p:cNvSpPr/>
          <p:nvPr/>
        </p:nvSpPr>
        <p:spPr>
          <a:xfrm rot="-4081027">
            <a:off x="6991879" y="3891289"/>
            <a:ext cx="487785" cy="669752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9525">
            <a:solidFill>
              <a:srgbClr val="FF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7"/>
          <p:cNvSpPr/>
          <p:nvPr/>
        </p:nvSpPr>
        <p:spPr>
          <a:xfrm rot="-2655690">
            <a:off x="6713650" y="3234214"/>
            <a:ext cx="487785" cy="669752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9525">
            <a:solidFill>
              <a:srgbClr val="FF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9" name="Google Shape;259;p7"/>
          <p:cNvCxnSpPr/>
          <p:nvPr/>
        </p:nvCxnSpPr>
        <p:spPr>
          <a:xfrm flipH="1" rot="5400000">
            <a:off x="2274134" y="3760110"/>
            <a:ext cx="275400" cy="96000"/>
          </a:xfrm>
          <a:prstGeom prst="curvedConnector3">
            <a:avLst>
              <a:gd fmla="val 49999" name="adj1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60" name="Google Shape;260;p7"/>
          <p:cNvCxnSpPr/>
          <p:nvPr/>
        </p:nvCxnSpPr>
        <p:spPr>
          <a:xfrm rot="-5400000">
            <a:off x="1935729" y="3150013"/>
            <a:ext cx="375000" cy="153300"/>
          </a:xfrm>
          <a:prstGeom prst="curvedConnector3">
            <a:avLst>
              <a:gd fmla="val 83736" name="adj1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61" name="Google Shape;261;p7"/>
          <p:cNvCxnSpPr/>
          <p:nvPr/>
        </p:nvCxnSpPr>
        <p:spPr>
          <a:xfrm rot="-5400000">
            <a:off x="3361362" y="3793634"/>
            <a:ext cx="216300" cy="182100"/>
          </a:xfrm>
          <a:prstGeom prst="curvedConnector3">
            <a:avLst>
              <a:gd fmla="val 83042" name="adj1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62" name="Google Shape;262;p7"/>
          <p:cNvCxnSpPr/>
          <p:nvPr/>
        </p:nvCxnSpPr>
        <p:spPr>
          <a:xfrm rot="-5400000">
            <a:off x="3486370" y="3003904"/>
            <a:ext cx="148200" cy="135900"/>
          </a:xfrm>
          <a:prstGeom prst="curvedConnector3">
            <a:avLst>
              <a:gd fmla="val 114286" name="adj1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263" name="Google Shape;263;p7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8062739" y="4276966"/>
            <a:ext cx="1081261" cy="8108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Google Shape;268;p8"/>
          <p:cNvPicPr preferRelativeResize="0"/>
          <p:nvPr/>
        </p:nvPicPr>
        <p:blipFill rotWithShape="1">
          <a:blip r:embed="rId3">
            <a:alphaModFix amt="35000"/>
          </a:blip>
          <a:srcRect b="0" l="0" r="0" t="0"/>
          <a:stretch/>
        </p:blipFill>
        <p:spPr>
          <a:xfrm>
            <a:off x="6162531" y="3060"/>
            <a:ext cx="1227826" cy="984241"/>
          </a:xfrm>
          <a:custGeom>
            <a:rect b="b" l="l" r="r" t="t"/>
            <a:pathLst>
              <a:path extrusionOk="0" h="5958708" w="7638009">
                <a:moveTo>
                  <a:pt x="0" y="0"/>
                </a:moveTo>
                <a:lnTo>
                  <a:pt x="7638010" y="0"/>
                </a:lnTo>
                <a:lnTo>
                  <a:pt x="7638010" y="5958709"/>
                </a:lnTo>
                <a:lnTo>
                  <a:pt x="0" y="5958709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269" name="Google Shape;269;p8"/>
          <p:cNvSpPr/>
          <p:nvPr/>
        </p:nvSpPr>
        <p:spPr>
          <a:xfrm>
            <a:off x="3266046" y="173508"/>
            <a:ext cx="2480872" cy="332048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000"/>
              <a:buFont typeface="Arial"/>
              <a:buNone/>
            </a:pPr>
            <a:r>
              <a:rPr b="1" i="1" lang="en-US" sz="100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LAA Closure performed </a:t>
            </a:r>
            <a:r>
              <a:rPr b="1" i="0" lang="en-US" sz="10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(n = </a:t>
            </a:r>
            <a:r>
              <a:rPr b="1" i="1" lang="en-US" sz="100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423</a:t>
            </a:r>
            <a:r>
              <a:rPr b="1" i="0" lang="en-US" sz="10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"/>
          <p:cNvSpPr/>
          <p:nvPr/>
        </p:nvSpPr>
        <p:spPr>
          <a:xfrm>
            <a:off x="4998673" y="4208638"/>
            <a:ext cx="2657750" cy="810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Considered for 13-month CCTA analysis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(n = 80)</a:t>
            </a:r>
            <a:endParaRPr/>
          </a:p>
        </p:txBody>
      </p:sp>
      <p:sp>
        <p:nvSpPr>
          <p:cNvPr id="271" name="Google Shape;271;p8"/>
          <p:cNvSpPr/>
          <p:nvPr/>
        </p:nvSpPr>
        <p:spPr>
          <a:xfrm>
            <a:off x="4765407" y="2113543"/>
            <a:ext cx="3102138" cy="69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Allocated to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400"/>
              <a:buFont typeface="Arial"/>
              <a:buNone/>
            </a:pPr>
            <a:r>
              <a:rPr b="1" i="1" lang="en-US" sz="1400" u="sng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Watchman FLX </a:t>
            </a:r>
            <a:r>
              <a:rPr b="1" i="0" lang="en-US" sz="1400" u="sng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(n=</a:t>
            </a:r>
            <a:r>
              <a:rPr b="1" i="1" lang="en-US" sz="1400" u="sng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110</a:t>
            </a:r>
            <a:r>
              <a:rPr b="1" i="0" lang="en-US" sz="1400" u="sng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8"/>
          <p:cNvSpPr/>
          <p:nvPr/>
        </p:nvSpPr>
        <p:spPr>
          <a:xfrm>
            <a:off x="3501408" y="1253122"/>
            <a:ext cx="1993654" cy="342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Randomized (n = </a:t>
            </a:r>
            <a:r>
              <a:rPr b="1" i="1" lang="en-US" sz="100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221</a:t>
            </a:r>
            <a:r>
              <a:rPr b="1" i="0" lang="en-US" sz="10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1" i="0" sz="1800" u="none" cap="none" strike="noStrik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3" name="Google Shape;273;p8"/>
          <p:cNvCxnSpPr/>
          <p:nvPr/>
        </p:nvCxnSpPr>
        <p:spPr>
          <a:xfrm>
            <a:off x="4501533" y="534433"/>
            <a:ext cx="3299" cy="728879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74" name="Google Shape;274;p8"/>
          <p:cNvCxnSpPr/>
          <p:nvPr/>
        </p:nvCxnSpPr>
        <p:spPr>
          <a:xfrm>
            <a:off x="2600075" y="1861396"/>
            <a:ext cx="3744000" cy="12659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5" name="Google Shape;275;p8"/>
          <p:cNvCxnSpPr/>
          <p:nvPr/>
        </p:nvCxnSpPr>
        <p:spPr>
          <a:xfrm>
            <a:off x="6336451" y="1868152"/>
            <a:ext cx="2601" cy="23423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76" name="Google Shape;276;p8"/>
          <p:cNvCxnSpPr/>
          <p:nvPr/>
        </p:nvCxnSpPr>
        <p:spPr>
          <a:xfrm>
            <a:off x="2611387" y="1861396"/>
            <a:ext cx="0" cy="23423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77" name="Google Shape;277;p8"/>
          <p:cNvCxnSpPr/>
          <p:nvPr/>
        </p:nvCxnSpPr>
        <p:spPr>
          <a:xfrm flipH="1">
            <a:off x="4504832" y="1596022"/>
            <a:ext cx="1" cy="27213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78" name="Google Shape;278;p8"/>
          <p:cNvSpPr/>
          <p:nvPr/>
        </p:nvSpPr>
        <p:spPr>
          <a:xfrm>
            <a:off x="6294215" y="18945"/>
            <a:ext cx="2833083" cy="1665522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Excluded (n=202)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b="1" i="1" lang="en-US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Enrolled in other cardiovascular device or an investigational drug trial (n=47)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b="1" i="1" lang="en-US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Patient did not provide consent (n=44)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b="1" i="1" lang="en-US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Severe chronic kidney insufficiency (n=40)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b="1" i="1" lang="en-US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Incomplete screening (n=25)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b="1" i="1" lang="en-US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First operator with limited experience with one of the two LAAC devices (n=18)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b="1" i="1" lang="en-US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Intra-cardiac thrombus (n=10)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b="1" i="1" lang="en-US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LAA morphology not suitable for one of the two devices (n=9)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</a:pPr>
            <a:r>
              <a:rPr b="1" i="1" lang="en-US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Other eligibility criteria not met (n=9)</a:t>
            </a:r>
            <a:endParaRPr/>
          </a:p>
        </p:txBody>
      </p:sp>
      <p:cxnSp>
        <p:nvCxnSpPr>
          <p:cNvPr id="279" name="Google Shape;279;p8"/>
          <p:cNvCxnSpPr/>
          <p:nvPr/>
        </p:nvCxnSpPr>
        <p:spPr>
          <a:xfrm>
            <a:off x="6339866" y="2813533"/>
            <a:ext cx="4209" cy="1388561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80" name="Google Shape;280;p8"/>
          <p:cNvSpPr/>
          <p:nvPr/>
        </p:nvSpPr>
        <p:spPr>
          <a:xfrm>
            <a:off x="1285051" y="4202094"/>
            <a:ext cx="2657750" cy="8234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Considered for 13-month CCTA analysis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(n = 84)</a:t>
            </a:r>
            <a:endParaRPr b="1" i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1" name="Google Shape;281;p8"/>
          <p:cNvCxnSpPr/>
          <p:nvPr/>
        </p:nvCxnSpPr>
        <p:spPr>
          <a:xfrm>
            <a:off x="4504832" y="884351"/>
            <a:ext cx="1500928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82" name="Google Shape;282;p8"/>
          <p:cNvCxnSpPr/>
          <p:nvPr/>
        </p:nvCxnSpPr>
        <p:spPr>
          <a:xfrm>
            <a:off x="6329570" y="3506422"/>
            <a:ext cx="359311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83" name="Google Shape;283;p8"/>
          <p:cNvCxnSpPr/>
          <p:nvPr/>
        </p:nvCxnSpPr>
        <p:spPr>
          <a:xfrm>
            <a:off x="2250270" y="3495030"/>
            <a:ext cx="368260" cy="4542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med" w="med" type="triangle"/>
            <a:tailEnd len="sm" w="sm" type="none"/>
          </a:ln>
        </p:spPr>
      </p:cxnSp>
      <p:cxnSp>
        <p:nvCxnSpPr>
          <p:cNvPr id="284" name="Google Shape;284;p8"/>
          <p:cNvCxnSpPr/>
          <p:nvPr/>
        </p:nvCxnSpPr>
        <p:spPr>
          <a:xfrm>
            <a:off x="2619007" y="2807048"/>
            <a:ext cx="2539" cy="1395046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85" name="Google Shape;285;p8"/>
          <p:cNvSpPr/>
          <p:nvPr/>
        </p:nvSpPr>
        <p:spPr>
          <a:xfrm>
            <a:off x="1060422" y="2118635"/>
            <a:ext cx="3101930" cy="6884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Allocated to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400" u="sng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Amulet (n=111)</a:t>
            </a:r>
            <a:endParaRPr/>
          </a:p>
        </p:txBody>
      </p:sp>
      <p:sp>
        <p:nvSpPr>
          <p:cNvPr id="286" name="Google Shape;286;p8"/>
          <p:cNvSpPr txBox="1"/>
          <p:nvPr/>
        </p:nvSpPr>
        <p:spPr>
          <a:xfrm>
            <a:off x="7822887" y="2165811"/>
            <a:ext cx="124228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From June 2018 until October 2019 only Watchman 2.5 available (n = 25)</a:t>
            </a:r>
            <a:endParaRPr b="1" i="1"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8"/>
          <p:cNvSpPr/>
          <p:nvPr/>
        </p:nvSpPr>
        <p:spPr>
          <a:xfrm>
            <a:off x="-64098" y="2960890"/>
            <a:ext cx="2503089" cy="8782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Death (n = 12)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13-month CCTA refused (n=11)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13-month CCTA not performed for medical reasons (n=1)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Patient withdrew consent  (n = 2)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Patient was lost to follow-up (n = 1)</a:t>
            </a:r>
            <a:endParaRPr/>
          </a:p>
          <a:p>
            <a:pPr indent="-1206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800"/>
              <a:buFont typeface="Arial"/>
              <a:buNone/>
            </a:pPr>
            <a:r>
              <a:t/>
            </a:r>
            <a:endParaRPr b="0" i="1" sz="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8"/>
          <p:cNvSpPr/>
          <p:nvPr/>
        </p:nvSpPr>
        <p:spPr>
          <a:xfrm>
            <a:off x="6688881" y="2960890"/>
            <a:ext cx="2534422" cy="7607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Death (n = 11)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13-month CCTA refused (n=11)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13-month CCTA not performed for medical reasons (n=6)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Patient withdrew consent  (n = 1)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b="0" i="1" lang="en-US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Patient was lost to follow-up (n = 1)</a:t>
            </a:r>
            <a:endParaRPr/>
          </a:p>
          <a:p>
            <a:pPr indent="-1079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1000"/>
              <a:buFont typeface="Arial"/>
              <a:buNone/>
            </a:pPr>
            <a:r>
              <a:t/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79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1000"/>
              <a:buFont typeface="Arial"/>
              <a:buNone/>
            </a:pPr>
            <a:r>
              <a:t/>
            </a:r>
            <a:endParaRPr b="1" i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9" name="Google Shape;289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62739" y="4276966"/>
            <a:ext cx="1081261" cy="810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7881896">
            <a:off x="6863358" y="1995704"/>
            <a:ext cx="1462698" cy="822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2190022">
            <a:off x="3354377" y="2014237"/>
            <a:ext cx="407468" cy="731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9"/>
          <p:cNvSpPr txBox="1"/>
          <p:nvPr>
            <p:ph type="title"/>
          </p:nvPr>
        </p:nvSpPr>
        <p:spPr>
          <a:xfrm>
            <a:off x="684214" y="282936"/>
            <a:ext cx="7769225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Baseline characteristics and post-LAAC antithrombotic therapy regimen</a:t>
            </a:r>
            <a:endParaRPr sz="2500"/>
          </a:p>
        </p:txBody>
      </p:sp>
      <p:sp>
        <p:nvSpPr>
          <p:cNvPr id="299" name="Google Shape;299;p9"/>
          <p:cNvSpPr txBox="1"/>
          <p:nvPr/>
        </p:nvSpPr>
        <p:spPr>
          <a:xfrm rot="-5400000">
            <a:off x="2379290" y="3095700"/>
            <a:ext cx="241267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Percentage of Subjects</a:t>
            </a:r>
            <a:endParaRPr b="0" i="0"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00" name="Google Shape;300;p9"/>
          <p:cNvGraphicFramePr/>
          <p:nvPr/>
        </p:nvGraphicFramePr>
        <p:xfrm>
          <a:off x="3590152" y="1428036"/>
          <a:ext cx="5349240" cy="3566160"/>
        </p:xfrm>
        <a:graphic>
          <a:graphicData uri="http://schemas.openxmlformats.org/drawingml/2006/chart">
            <c:chart r:id="rId3"/>
          </a:graphicData>
        </a:graphic>
      </p:graphicFrame>
      <p:pic>
        <p:nvPicPr>
          <p:cNvPr id="301" name="Google Shape;301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90152" y="1331093"/>
            <a:ext cx="541020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9"/>
          <p:cNvSpPr txBox="1"/>
          <p:nvPr/>
        </p:nvSpPr>
        <p:spPr>
          <a:xfrm>
            <a:off x="4287698" y="1341622"/>
            <a:ext cx="109182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Discharge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9"/>
          <p:cNvSpPr txBox="1"/>
          <p:nvPr/>
        </p:nvSpPr>
        <p:spPr>
          <a:xfrm>
            <a:off x="5906349" y="1341622"/>
            <a:ext cx="10508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45-day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9"/>
          <p:cNvSpPr txBox="1"/>
          <p:nvPr/>
        </p:nvSpPr>
        <p:spPr>
          <a:xfrm>
            <a:off x="7464394" y="1341622"/>
            <a:ext cx="105087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13-month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9"/>
          <p:cNvSpPr/>
          <p:nvPr/>
        </p:nvSpPr>
        <p:spPr>
          <a:xfrm rot="5400000">
            <a:off x="4768140" y="1191818"/>
            <a:ext cx="130937" cy="109182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FEB91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9"/>
          <p:cNvSpPr/>
          <p:nvPr/>
        </p:nvSpPr>
        <p:spPr>
          <a:xfrm rot="5400000">
            <a:off x="6343984" y="1191818"/>
            <a:ext cx="130937" cy="109182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FEB91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9"/>
          <p:cNvSpPr/>
          <p:nvPr/>
        </p:nvSpPr>
        <p:spPr>
          <a:xfrm rot="5400000">
            <a:off x="7919827" y="1191818"/>
            <a:ext cx="130937" cy="109182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FEB91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9"/>
          <p:cNvSpPr txBox="1"/>
          <p:nvPr/>
        </p:nvSpPr>
        <p:spPr>
          <a:xfrm>
            <a:off x="4308169" y="1740500"/>
            <a:ext cx="105087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p=0.499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9"/>
          <p:cNvSpPr txBox="1"/>
          <p:nvPr/>
        </p:nvSpPr>
        <p:spPr>
          <a:xfrm>
            <a:off x="5873777" y="1740500"/>
            <a:ext cx="105087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p=0.650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9"/>
          <p:cNvSpPr txBox="1"/>
          <p:nvPr/>
        </p:nvSpPr>
        <p:spPr>
          <a:xfrm>
            <a:off x="7418912" y="1740500"/>
            <a:ext cx="105087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p=0.720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9"/>
          <p:cNvSpPr txBox="1"/>
          <p:nvPr/>
        </p:nvSpPr>
        <p:spPr>
          <a:xfrm>
            <a:off x="285960" y="1864290"/>
            <a:ext cx="3912988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Mean age: 76.9 years</a:t>
            </a:r>
            <a:endParaRPr/>
          </a:p>
          <a:p>
            <a:pPr indent="-952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1200"/>
              <a:buFont typeface="Arial"/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Male: 70.6%</a:t>
            </a:r>
            <a:endParaRPr/>
          </a:p>
          <a:p>
            <a:pPr indent="-952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1200"/>
              <a:buFont typeface="Arial"/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Prior cerebrovascular event: 39.3%</a:t>
            </a:r>
            <a:endParaRPr/>
          </a:p>
          <a:p>
            <a:pPr indent="-952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1200"/>
              <a:buFont typeface="Arial"/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Mean CHA2DS2-VASc score: 4.3</a:t>
            </a:r>
            <a:endParaRPr/>
          </a:p>
          <a:p>
            <a:pPr indent="-952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1200"/>
              <a:buFont typeface="Arial"/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Mean HASBLED score 3.1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52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FFCC99"/>
              </a:buClr>
              <a:buSzPts val="1200"/>
              <a:buFont typeface="Arial"/>
              <a:buNone/>
            </a:pPr>
            <a:r>
              <a:t/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b="1" i="1"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Prior relevant bleeding: 87.8%</a:t>
            </a:r>
            <a:endParaRPr b="1" i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RF_2006_background">
  <a:themeElements>
    <a:clrScheme name="Custom 39">
      <a:dk1>
        <a:srgbClr val="000000"/>
      </a:dk1>
      <a:lt1>
        <a:srgbClr val="FFFFFF"/>
      </a:lt1>
      <a:dk2>
        <a:srgbClr val="1D384C"/>
      </a:dk2>
      <a:lt2>
        <a:srgbClr val="FEB91A"/>
      </a:lt2>
      <a:accent1>
        <a:srgbClr val="ED2937"/>
      </a:accent1>
      <a:accent2>
        <a:srgbClr val="6699FF"/>
      </a:accent2>
      <a:accent3>
        <a:srgbClr val="9A9A9C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2015-03-17T14:58:49Z</dcterms:created>
  <dc:creator>jzuccardy</dc:creator>
</cp:coreProperties>
</file>