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95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yBNxeo32vONLvtH3njFH6VZ8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05D4C0-EBD0-41D0-AC04-9817245E3525}">
  <a:tblStyle styleId="{5305D4C0-EBD0-41D0-AC04-9817245E35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E6E7"/>
          </a:solidFill>
        </a:fill>
      </a:tcStyle>
    </a:wholeTbl>
    <a:band1H>
      <a:tcTxStyle/>
      <a:tcStyle>
        <a:fill>
          <a:solidFill>
            <a:srgbClr val="E3CACB"/>
          </a:solidFill>
        </a:fill>
      </a:tcStyle>
    </a:band1H>
    <a:band2H>
      <a:tcTxStyle/>
    </a:band2H>
    <a:band1V>
      <a:tcTxStyle/>
      <a:tcStyle>
        <a:fill>
          <a:solidFill>
            <a:srgbClr val="E3CAC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A28ADE3-2030-48A0-8BC8-BDC002D1BE6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A8D913A-AC06-47E1-9DD1-2605124D2EB3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524"/>
        <p:guide pos="2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file\Drives\Statistik\ECLSSHOCK\devl\rprt\NEJM%20Thiele\Graphics\KM\KM_30Death_08052023_zum%20testen.XLS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file\Drives\Statistik\ECLSSHOCK\devl\rprt\NEJM%20Thiele\Graphics\KM\KM_30Death_08052023_zum%20testen.XLS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7334517967865E-2"/>
          <c:y val="9.8579373382522983E-2"/>
          <c:w val="0.85989468707715888"/>
          <c:h val="0.78008791733201177"/>
        </c:manualLayout>
      </c:layout>
      <c:scatterChart>
        <c:scatterStyle val="lineMarker"/>
        <c:varyColors val="0"/>
        <c:ser>
          <c:idx val="0"/>
          <c:order val="0"/>
          <c:tx>
            <c:v>ECLS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sheet1!$A$2:$A$87</c:f>
              <c:numCache>
                <c:formatCode>General</c:formatCode>
                <c:ptCount val="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11</c:v>
                </c:pt>
                <c:pt idx="45">
                  <c:v>11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16</c:v>
                </c:pt>
                <c:pt idx="59">
                  <c:v>16</c:v>
                </c:pt>
                <c:pt idx="60">
                  <c:v>17</c:v>
                </c:pt>
                <c:pt idx="61">
                  <c:v>17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19</c:v>
                </c:pt>
                <c:pt idx="67">
                  <c:v>19</c:v>
                </c:pt>
                <c:pt idx="68">
                  <c:v>21</c:v>
                </c:pt>
                <c:pt idx="69">
                  <c:v>21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26</c:v>
                </c:pt>
                <c:pt idx="79">
                  <c:v>26</c:v>
                </c:pt>
                <c:pt idx="80">
                  <c:v>26</c:v>
                </c:pt>
                <c:pt idx="81">
                  <c:v>26</c:v>
                </c:pt>
                <c:pt idx="82">
                  <c:v>27</c:v>
                </c:pt>
                <c:pt idx="83">
                  <c:v>27</c:v>
                </c:pt>
                <c:pt idx="84">
                  <c:v>30</c:v>
                </c:pt>
                <c:pt idx="85">
                  <c:v>30</c:v>
                </c:pt>
              </c:numCache>
            </c:numRef>
          </c:xVal>
          <c:yVal>
            <c:numRef>
              <c:f>sheet1!$F$2:$F$87</c:f>
            </c:numRef>
          </c:yVal>
          <c:smooth val="0"/>
          <c:extLst>
            <c:ext xmlns:c16="http://schemas.microsoft.com/office/drawing/2014/chart" uri="{C3380CC4-5D6E-409C-BE32-E72D297353CC}">
              <c16:uniqueId val="{00000000-E51D-4B57-8B4A-380C0C96ADD6}"/>
            </c:ext>
          </c:extLst>
        </c:ser>
        <c:ser>
          <c:idx val="1"/>
          <c:order val="1"/>
          <c:tx>
            <c:v>Control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sheet1!$A$2:$A$87</c:f>
              <c:numCache>
                <c:formatCode>General</c:formatCode>
                <c:ptCount val="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11</c:v>
                </c:pt>
                <c:pt idx="45">
                  <c:v>11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16</c:v>
                </c:pt>
                <c:pt idx="59">
                  <c:v>16</c:v>
                </c:pt>
                <c:pt idx="60">
                  <c:v>17</c:v>
                </c:pt>
                <c:pt idx="61">
                  <c:v>17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19</c:v>
                </c:pt>
                <c:pt idx="67">
                  <c:v>19</c:v>
                </c:pt>
                <c:pt idx="68">
                  <c:v>21</c:v>
                </c:pt>
                <c:pt idx="69">
                  <c:v>21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26</c:v>
                </c:pt>
                <c:pt idx="79">
                  <c:v>26</c:v>
                </c:pt>
                <c:pt idx="80">
                  <c:v>26</c:v>
                </c:pt>
                <c:pt idx="81">
                  <c:v>26</c:v>
                </c:pt>
                <c:pt idx="82">
                  <c:v>27</c:v>
                </c:pt>
                <c:pt idx="83">
                  <c:v>27</c:v>
                </c:pt>
                <c:pt idx="84">
                  <c:v>30</c:v>
                </c:pt>
                <c:pt idx="85">
                  <c:v>30</c:v>
                </c:pt>
              </c:numCache>
            </c:numRef>
          </c:xVal>
          <c:yVal>
            <c:numRef>
              <c:f>sheet1!$E$2:$E$87</c:f>
              <c:numCache>
                <c:formatCode>General</c:formatCode>
                <c:ptCount val="86"/>
                <c:pt idx="0">
                  <c:v>0</c:v>
                </c:pt>
                <c:pt idx="1">
                  <c:v>10.576923076923073</c:v>
                </c:pt>
                <c:pt idx="2">
                  <c:v>#N/A</c:v>
                </c:pt>
                <c:pt idx="3">
                  <c:v>#N/A</c:v>
                </c:pt>
                <c:pt idx="4">
                  <c:v>10.576923076923073</c:v>
                </c:pt>
                <c:pt idx="5">
                  <c:v>17.78846153846154</c:v>
                </c:pt>
                <c:pt idx="6">
                  <c:v>#N/A</c:v>
                </c:pt>
                <c:pt idx="7">
                  <c:v>#N/A</c:v>
                </c:pt>
                <c:pt idx="8">
                  <c:v>17.78846153846154</c:v>
                </c:pt>
                <c:pt idx="9">
                  <c:v>19.230769230769241</c:v>
                </c:pt>
                <c:pt idx="10">
                  <c:v>#N/A</c:v>
                </c:pt>
                <c:pt idx="11">
                  <c:v>#N/A</c:v>
                </c:pt>
                <c:pt idx="12">
                  <c:v>19.230769230769241</c:v>
                </c:pt>
                <c:pt idx="13">
                  <c:v>25.480769230769241</c:v>
                </c:pt>
                <c:pt idx="14">
                  <c:v>#N/A</c:v>
                </c:pt>
                <c:pt idx="15">
                  <c:v>#N/A</c:v>
                </c:pt>
                <c:pt idx="16">
                  <c:v>25.480769230769241</c:v>
                </c:pt>
                <c:pt idx="17">
                  <c:v>29.351898101898112</c:v>
                </c:pt>
                <c:pt idx="18">
                  <c:v>#N/A</c:v>
                </c:pt>
                <c:pt idx="19">
                  <c:v>#N/A</c:v>
                </c:pt>
                <c:pt idx="20">
                  <c:v>29.351898101898112</c:v>
                </c:pt>
                <c:pt idx="21">
                  <c:v>31.77135364635366</c:v>
                </c:pt>
                <c:pt idx="22">
                  <c:v>#N/A</c:v>
                </c:pt>
                <c:pt idx="23">
                  <c:v>#N/A</c:v>
                </c:pt>
                <c:pt idx="24">
                  <c:v>31.77135364635366</c:v>
                </c:pt>
                <c:pt idx="25">
                  <c:v>34.190809190809212</c:v>
                </c:pt>
                <c:pt idx="26">
                  <c:v>#N/A</c:v>
                </c:pt>
                <c:pt idx="27">
                  <c:v>#N/A</c:v>
                </c:pt>
                <c:pt idx="28">
                  <c:v>34.190809190809212</c:v>
                </c:pt>
                <c:pt idx="29">
                  <c:v>37.094155844155864</c:v>
                </c:pt>
                <c:pt idx="30">
                  <c:v>#N/A</c:v>
                </c:pt>
                <c:pt idx="31">
                  <c:v>#N/A</c:v>
                </c:pt>
                <c:pt idx="32">
                  <c:v>37.094155844155864</c:v>
                </c:pt>
                <c:pt idx="33">
                  <c:v>39.997502497502509</c:v>
                </c:pt>
                <c:pt idx="34">
                  <c:v>#N/A</c:v>
                </c:pt>
                <c:pt idx="35">
                  <c:v>#N/A</c:v>
                </c:pt>
                <c:pt idx="36">
                  <c:v>39.997502497502509</c:v>
                </c:pt>
                <c:pt idx="37">
                  <c:v>41.460978046343925</c:v>
                </c:pt>
                <c:pt idx="38">
                  <c:v>#N/A</c:v>
                </c:pt>
                <c:pt idx="39">
                  <c:v>#N/A</c:v>
                </c:pt>
                <c:pt idx="40">
                  <c:v>41.460978046343925</c:v>
                </c:pt>
                <c:pt idx="41">
                  <c:v>41.948803229291052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41.948803229291052</c:v>
                </c:pt>
                <c:pt idx="47">
                  <c:v>44.387929144026714</c:v>
                </c:pt>
                <c:pt idx="48">
                  <c:v>#N/A</c:v>
                </c:pt>
                <c:pt idx="49">
                  <c:v>#N/A</c:v>
                </c:pt>
                <c:pt idx="50">
                  <c:v>44.387929144026714</c:v>
                </c:pt>
                <c:pt idx="51">
                  <c:v>44.880071363991078</c:v>
                </c:pt>
                <c:pt idx="52">
                  <c:v>#N/A</c:v>
                </c:pt>
                <c:pt idx="53">
                  <c:v>#N/A</c:v>
                </c:pt>
                <c:pt idx="54">
                  <c:v>44.880071363991078</c:v>
                </c:pt>
                <c:pt idx="55">
                  <c:v>46.356498023884171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46.356498023884171</c:v>
                </c:pt>
                <c:pt idx="63">
                  <c:v>46.857839163847871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46.857839163847871</c:v>
                </c:pt>
                <c:pt idx="71">
                  <c:v>47.363954981335034</c:v>
                </c:pt>
                <c:pt idx="72">
                  <c:v>#N/A</c:v>
                </c:pt>
                <c:pt idx="73">
                  <c:v>#N/A</c:v>
                </c:pt>
                <c:pt idx="74">
                  <c:v>47.363954981335034</c:v>
                </c:pt>
                <c:pt idx="75">
                  <c:v>48.376186616309354</c:v>
                </c:pt>
                <c:pt idx="76">
                  <c:v>#N/A</c:v>
                </c:pt>
                <c:pt idx="77">
                  <c:v>#N/A</c:v>
                </c:pt>
                <c:pt idx="78">
                  <c:v>48.376186616309354</c:v>
                </c:pt>
                <c:pt idx="79">
                  <c:v>48.882302433796518</c:v>
                </c:pt>
                <c:pt idx="80">
                  <c:v>#N/A</c:v>
                </c:pt>
                <c:pt idx="81">
                  <c:v>#N/A</c:v>
                </c:pt>
                <c:pt idx="82">
                  <c:v>48.882302433796518</c:v>
                </c:pt>
                <c:pt idx="83">
                  <c:v>49.388418251283682</c:v>
                </c:pt>
                <c:pt idx="84">
                  <c:v>49.388418251283682</c:v>
                </c:pt>
                <c:pt idx="85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51D-4B57-8B4A-380C0C96A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993968"/>
        <c:axId val="1"/>
      </c:scatterChart>
      <c:valAx>
        <c:axId val="634993968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634993968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11697743262174387"/>
          <c:y val="0.82344486551763874"/>
          <c:w val="0.82505321946486609"/>
          <c:h val="4.0521012714400492E-2"/>
        </c:manualLayout>
      </c:layout>
      <c:overlay val="0"/>
      <c:spPr>
        <a:noFill/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span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7334517967865E-2"/>
          <c:y val="9.8579373382522983E-2"/>
          <c:w val="0.85989468707715888"/>
          <c:h val="0.78008791733201177"/>
        </c:manualLayout>
      </c:layout>
      <c:scatterChart>
        <c:scatterStyle val="lineMarker"/>
        <c:varyColors val="0"/>
        <c:ser>
          <c:idx val="0"/>
          <c:order val="0"/>
          <c:tx>
            <c:v>ECLS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'[KM_30Death_08052023_zum testen.XLS]sheet1'!$A$2:$A$87</c:f>
              <c:numCache>
                <c:formatCode>General</c:formatCode>
                <c:ptCount val="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11</c:v>
                </c:pt>
                <c:pt idx="45">
                  <c:v>11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16</c:v>
                </c:pt>
                <c:pt idx="59">
                  <c:v>16</c:v>
                </c:pt>
                <c:pt idx="60">
                  <c:v>17</c:v>
                </c:pt>
                <c:pt idx="61">
                  <c:v>17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19</c:v>
                </c:pt>
                <c:pt idx="67">
                  <c:v>19</c:v>
                </c:pt>
                <c:pt idx="68">
                  <c:v>21</c:v>
                </c:pt>
                <c:pt idx="69">
                  <c:v>21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26</c:v>
                </c:pt>
                <c:pt idx="79">
                  <c:v>26</c:v>
                </c:pt>
                <c:pt idx="80">
                  <c:v>26</c:v>
                </c:pt>
                <c:pt idx="81">
                  <c:v>26</c:v>
                </c:pt>
                <c:pt idx="82">
                  <c:v>27</c:v>
                </c:pt>
                <c:pt idx="83">
                  <c:v>27</c:v>
                </c:pt>
                <c:pt idx="84">
                  <c:v>30</c:v>
                </c:pt>
                <c:pt idx="85">
                  <c:v>30</c:v>
                </c:pt>
              </c:numCache>
            </c:numRef>
          </c:xVal>
          <c:yVal>
            <c:numRef>
              <c:f>'[KM_30Death_08052023_zum testen.XLS]sheet1'!$F$2:$F$87</c:f>
              <c:numCache>
                <c:formatCode>General</c:formatCode>
                <c:ptCount val="86"/>
                <c:pt idx="0">
                  <c:v>#N/A</c:v>
                </c:pt>
                <c:pt idx="1">
                  <c:v>#N/A</c:v>
                </c:pt>
                <c:pt idx="2">
                  <c:v>0</c:v>
                </c:pt>
                <c:pt idx="3">
                  <c:v>7.1770334928229707</c:v>
                </c:pt>
                <c:pt idx="4">
                  <c:v>#N/A</c:v>
                </c:pt>
                <c:pt idx="5">
                  <c:v>#N/A</c:v>
                </c:pt>
                <c:pt idx="6">
                  <c:v>7.1770334928229707</c:v>
                </c:pt>
                <c:pt idx="7">
                  <c:v>13.397129186602875</c:v>
                </c:pt>
                <c:pt idx="8">
                  <c:v>#N/A</c:v>
                </c:pt>
                <c:pt idx="9">
                  <c:v>#N/A</c:v>
                </c:pt>
                <c:pt idx="10">
                  <c:v>13.397129186602875</c:v>
                </c:pt>
                <c:pt idx="11">
                  <c:v>17.224880382775119</c:v>
                </c:pt>
                <c:pt idx="12">
                  <c:v>#N/A</c:v>
                </c:pt>
                <c:pt idx="13">
                  <c:v>#N/A</c:v>
                </c:pt>
                <c:pt idx="14">
                  <c:v>17.224880382775119</c:v>
                </c:pt>
                <c:pt idx="15">
                  <c:v>19.138755980861244</c:v>
                </c:pt>
                <c:pt idx="16">
                  <c:v>#N/A</c:v>
                </c:pt>
                <c:pt idx="17">
                  <c:v>#N/A</c:v>
                </c:pt>
                <c:pt idx="18">
                  <c:v>19.138755980861244</c:v>
                </c:pt>
                <c:pt idx="19">
                  <c:v>22.966507177033492</c:v>
                </c:pt>
                <c:pt idx="20">
                  <c:v>#N/A</c:v>
                </c:pt>
                <c:pt idx="21">
                  <c:v>#N/A</c:v>
                </c:pt>
                <c:pt idx="22">
                  <c:v>22.966507177033492</c:v>
                </c:pt>
                <c:pt idx="23">
                  <c:v>25.358851674641148</c:v>
                </c:pt>
                <c:pt idx="24">
                  <c:v>#N/A</c:v>
                </c:pt>
                <c:pt idx="25">
                  <c:v>#N/A</c:v>
                </c:pt>
                <c:pt idx="26">
                  <c:v>25.358851674641148</c:v>
                </c:pt>
                <c:pt idx="27">
                  <c:v>28.708133971291861</c:v>
                </c:pt>
                <c:pt idx="28">
                  <c:v>#N/A</c:v>
                </c:pt>
                <c:pt idx="29">
                  <c:v>#N/A</c:v>
                </c:pt>
                <c:pt idx="30">
                  <c:v>28.708133971291861</c:v>
                </c:pt>
                <c:pt idx="31">
                  <c:v>31.100478468899517</c:v>
                </c:pt>
                <c:pt idx="32">
                  <c:v>#N/A</c:v>
                </c:pt>
                <c:pt idx="33">
                  <c:v>#N/A</c:v>
                </c:pt>
                <c:pt idx="34">
                  <c:v>31.100478468899517</c:v>
                </c:pt>
                <c:pt idx="35">
                  <c:v>32.057416267942571</c:v>
                </c:pt>
                <c:pt idx="36">
                  <c:v>#N/A</c:v>
                </c:pt>
                <c:pt idx="37">
                  <c:v>#N/A</c:v>
                </c:pt>
                <c:pt idx="38">
                  <c:v>32.057416267942571</c:v>
                </c:pt>
                <c:pt idx="39">
                  <c:v>34.928229665071761</c:v>
                </c:pt>
                <c:pt idx="40">
                  <c:v>#N/A</c:v>
                </c:pt>
                <c:pt idx="41">
                  <c:v>#N/A</c:v>
                </c:pt>
                <c:pt idx="42">
                  <c:v>34.928229665071761</c:v>
                </c:pt>
                <c:pt idx="43">
                  <c:v>35.406698564593299</c:v>
                </c:pt>
                <c:pt idx="44">
                  <c:v>35.406698564593299</c:v>
                </c:pt>
                <c:pt idx="45">
                  <c:v>38.755980861244012</c:v>
                </c:pt>
                <c:pt idx="46">
                  <c:v>#N/A</c:v>
                </c:pt>
                <c:pt idx="47">
                  <c:v>#N/A</c:v>
                </c:pt>
                <c:pt idx="48">
                  <c:v>38.755980861244012</c:v>
                </c:pt>
                <c:pt idx="49">
                  <c:v>39.720453603586627</c:v>
                </c:pt>
                <c:pt idx="50">
                  <c:v>#N/A</c:v>
                </c:pt>
                <c:pt idx="51">
                  <c:v>#N/A</c:v>
                </c:pt>
                <c:pt idx="52">
                  <c:v>39.720453603586627</c:v>
                </c:pt>
                <c:pt idx="53">
                  <c:v>41.178829726080494</c:v>
                </c:pt>
                <c:pt idx="54">
                  <c:v>#N/A</c:v>
                </c:pt>
                <c:pt idx="55">
                  <c:v>#N/A</c:v>
                </c:pt>
                <c:pt idx="56">
                  <c:v>41.178829726080494</c:v>
                </c:pt>
                <c:pt idx="57">
                  <c:v>41.669006145029819</c:v>
                </c:pt>
                <c:pt idx="58">
                  <c:v>41.669006145029819</c:v>
                </c:pt>
                <c:pt idx="59">
                  <c:v>42.649358982928476</c:v>
                </c:pt>
                <c:pt idx="60">
                  <c:v>42.649358982928476</c:v>
                </c:pt>
                <c:pt idx="61">
                  <c:v>43.629711820827133</c:v>
                </c:pt>
                <c:pt idx="62">
                  <c:v>#N/A</c:v>
                </c:pt>
                <c:pt idx="63">
                  <c:v>#N/A</c:v>
                </c:pt>
                <c:pt idx="64">
                  <c:v>43.629711820827133</c:v>
                </c:pt>
                <c:pt idx="65">
                  <c:v>45.113140457121162</c:v>
                </c:pt>
                <c:pt idx="66">
                  <c:v>45.113140457121162</c:v>
                </c:pt>
                <c:pt idx="67">
                  <c:v>46.102092881317184</c:v>
                </c:pt>
                <c:pt idx="68">
                  <c:v>46.102092881317184</c:v>
                </c:pt>
                <c:pt idx="69">
                  <c:v>46.596569093415184</c:v>
                </c:pt>
                <c:pt idx="70">
                  <c:v>#N/A</c:v>
                </c:pt>
                <c:pt idx="71">
                  <c:v>#N/A</c:v>
                </c:pt>
                <c:pt idx="72">
                  <c:v>46.596569093415184</c:v>
                </c:pt>
                <c:pt idx="73">
                  <c:v>47.091045305513191</c:v>
                </c:pt>
                <c:pt idx="74">
                  <c:v>#N/A</c:v>
                </c:pt>
                <c:pt idx="75">
                  <c:v>#N/A</c:v>
                </c:pt>
                <c:pt idx="76">
                  <c:v>47.091045305513191</c:v>
                </c:pt>
                <c:pt idx="77">
                  <c:v>47.585521517611198</c:v>
                </c:pt>
                <c:pt idx="78">
                  <c:v>#N/A</c:v>
                </c:pt>
                <c:pt idx="79">
                  <c:v>#N/A</c:v>
                </c:pt>
                <c:pt idx="80">
                  <c:v>47.585521517611198</c:v>
                </c:pt>
                <c:pt idx="81">
                  <c:v>48.079997729709198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48.079997729709198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BB-4787-A3A3-9265A1A75F6F}"/>
            </c:ext>
          </c:extLst>
        </c:ser>
        <c:ser>
          <c:idx val="1"/>
          <c:order val="1"/>
          <c:tx>
            <c:v>Control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'[KM_30Death_08052023_zum testen.XLS]sheet1'!$A$2:$A$87</c:f>
              <c:numCache>
                <c:formatCode>General</c:formatCode>
                <c:ptCount val="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11</c:v>
                </c:pt>
                <c:pt idx="45">
                  <c:v>11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16</c:v>
                </c:pt>
                <c:pt idx="59">
                  <c:v>16</c:v>
                </c:pt>
                <c:pt idx="60">
                  <c:v>17</c:v>
                </c:pt>
                <c:pt idx="61">
                  <c:v>17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19</c:v>
                </c:pt>
                <c:pt idx="67">
                  <c:v>19</c:v>
                </c:pt>
                <c:pt idx="68">
                  <c:v>21</c:v>
                </c:pt>
                <c:pt idx="69">
                  <c:v>21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26</c:v>
                </c:pt>
                <c:pt idx="79">
                  <c:v>26</c:v>
                </c:pt>
                <c:pt idx="80">
                  <c:v>26</c:v>
                </c:pt>
                <c:pt idx="81">
                  <c:v>26</c:v>
                </c:pt>
                <c:pt idx="82">
                  <c:v>27</c:v>
                </c:pt>
                <c:pt idx="83">
                  <c:v>27</c:v>
                </c:pt>
                <c:pt idx="84">
                  <c:v>30</c:v>
                </c:pt>
                <c:pt idx="85">
                  <c:v>30</c:v>
                </c:pt>
              </c:numCache>
            </c:numRef>
          </c:xVal>
          <c:yVal>
            <c:numRef>
              <c:f>'[KM_30Death_08052023_zum testen.XLS]sheet1'!$E$2:$E$87</c:f>
            </c:numRef>
          </c:yVal>
          <c:smooth val="0"/>
          <c:extLst>
            <c:ext xmlns:c16="http://schemas.microsoft.com/office/drawing/2014/chart" uri="{C3380CC4-5D6E-409C-BE32-E72D297353CC}">
              <c16:uniqueId val="{00000001-91BB-4787-A3A3-9265A1A75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993968"/>
        <c:axId val="1"/>
      </c:scatterChart>
      <c:valAx>
        <c:axId val="634993968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634993968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253995424484987"/>
          <c:y val="0.82344485246709442"/>
          <c:w val="0.26949769865723305"/>
          <c:h val="4.0521012714400492E-2"/>
        </c:manualLayout>
      </c:layout>
      <c:overlay val="0"/>
      <c:spPr>
        <a:noFill/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span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717847769032E-2"/>
          <c:y val="3.8453248031496065E-2"/>
          <c:w val="0.83559019183144723"/>
          <c:h val="0.74348179133858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ECLS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Stroke</c:v>
                </c:pt>
                <c:pt idx="1">
                  <c:v>Moderate/severe bleeding (BARC 3-5)</c:v>
                </c:pt>
                <c:pt idx="2">
                  <c:v>Peripheral ischemic vascular complication requiring surgical or interventional therapy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3.7999999999999999E-2</c:v>
                </c:pt>
                <c:pt idx="1">
                  <c:v>0.23400000000000001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E39-A115-153AC6B017B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Stroke</c:v>
                </c:pt>
                <c:pt idx="1">
                  <c:v>Moderate/severe bleeding (BARC 3-5)</c:v>
                </c:pt>
                <c:pt idx="2">
                  <c:v>Peripheral ischemic vascular complication requiring surgical or interventional therapy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2.9000000000000001E-2</c:v>
                </c:pt>
                <c:pt idx="1">
                  <c:v>9.6000000000000002E-2</c:v>
                </c:pt>
                <c:pt idx="2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2-4E39-A115-153AC6B01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7216"/>
        <c:axId val="551827576"/>
      </c:barChart>
      <c:catAx>
        <c:axId val="55182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1827576"/>
        <c:crosses val="autoZero"/>
        <c:auto val="1"/>
        <c:lblAlgn val="ctr"/>
        <c:lblOffset val="100"/>
        <c:noMultiLvlLbl val="0"/>
      </c:catAx>
      <c:valAx>
        <c:axId val="551827576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182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0.2265</cdr:x>
      <cdr:y>0</cdr:y>
    </cdr:from>
    <cdr:to>
      <cdr:x>0.22699</cdr:x>
      <cdr:y>0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56588" y="0"/>
          <a:ext cx="2965379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0.2265</cdr:x>
      <cdr:y>0</cdr:y>
    </cdr:from>
    <cdr:to>
      <cdr:x>0.22699</cdr:x>
      <cdr:y>0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356588" y="0"/>
          <a:ext cx="2965379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0.30288</cdr:x>
      <cdr:y>0.9239</cdr:y>
    </cdr:from>
    <cdr:to>
      <cdr:x>0.75507</cdr:x>
      <cdr:y>0.98733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2169933" y="5057776"/>
          <a:ext cx="3244042" cy="322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200" b="1"/>
            <a:t>Days since</a:t>
          </a:r>
          <a:r>
            <a:rPr lang="de-DE" sz="1200" b="1" baseline="0"/>
            <a:t> randomization</a:t>
          </a:r>
          <a:endParaRPr lang="de-DE" sz="1200" b="1"/>
        </a:p>
      </cdr:txBody>
    </cdr:sp>
  </cdr:relSizeAnchor>
  <cdr:relSizeAnchor xmlns:cdr="http://schemas.openxmlformats.org/drawingml/2006/chartDrawing">
    <cdr:from>
      <cdr:x>0.0261</cdr:x>
      <cdr:y>0.35343</cdr:y>
    </cdr:from>
    <cdr:to>
      <cdr:x>0.0726</cdr:x>
      <cdr:y>0.60898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80975" y="1933575"/>
          <a:ext cx="323850" cy="1409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0.2265</cdr:x>
      <cdr:y>0</cdr:y>
    </cdr:from>
    <cdr:to>
      <cdr:x>0.22699</cdr:x>
      <cdr:y>0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56588" y="0"/>
          <a:ext cx="2965379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0.2265</cdr:x>
      <cdr:y>0</cdr:y>
    </cdr:from>
    <cdr:to>
      <cdr:x>0.22699</cdr:x>
      <cdr:y>0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356588" y="0"/>
          <a:ext cx="2965379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0.30288</cdr:x>
      <cdr:y>0.9239</cdr:y>
    </cdr:from>
    <cdr:to>
      <cdr:x>0.75507</cdr:x>
      <cdr:y>0.98733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2169933" y="5057776"/>
          <a:ext cx="3244042" cy="322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de-DE" sz="1200" b="1" dirty="0"/>
        </a:p>
      </cdr:txBody>
    </cdr:sp>
  </cdr:relSizeAnchor>
  <cdr:relSizeAnchor xmlns:cdr="http://schemas.openxmlformats.org/drawingml/2006/chartDrawing">
    <cdr:from>
      <cdr:x>0.0261</cdr:x>
      <cdr:y>0.35343</cdr:y>
    </cdr:from>
    <cdr:to>
      <cdr:x>0.0726</cdr:x>
      <cdr:y>0.60898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80975" y="1933575"/>
          <a:ext cx="323850" cy="1409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139700" y="766763"/>
            <a:ext cx="6823075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709931" y="4860171"/>
            <a:ext cx="5682615" cy="4604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 txBox="1"/>
          <p:nvPr/>
        </p:nvSpPr>
        <p:spPr>
          <a:xfrm>
            <a:off x="4022937" y="9720342"/>
            <a:ext cx="3077951" cy="511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3:notes"/>
          <p:cNvSpPr txBox="1"/>
          <p:nvPr/>
        </p:nvSpPr>
        <p:spPr>
          <a:xfrm>
            <a:off x="4024525" y="9760024"/>
            <a:ext cx="3077951" cy="5063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0500" spcFirstLastPara="1" rIns="205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:notes"/>
          <p:cNvSpPr txBox="1"/>
          <p:nvPr/>
        </p:nvSpPr>
        <p:spPr>
          <a:xfrm>
            <a:off x="4022937" y="9718755"/>
            <a:ext cx="3077951" cy="512682"/>
          </a:xfrm>
          <a:prstGeom prst="rect">
            <a:avLst/>
          </a:prstGeom>
          <a:noFill/>
          <a:ln>
            <a:noFill/>
          </a:ln>
        </p:spPr>
        <p:txBody>
          <a:bodyPr anchorCtr="0" anchor="b" bIns="49225" lIns="98450" spcFirstLastPara="1" rIns="98450" wrap="square" tIns="49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38113" y="765175"/>
            <a:ext cx="6826250" cy="3840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709931" y="4861759"/>
            <a:ext cx="5682615" cy="460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9225" lIns="98450" spcFirstLastPara="1" rIns="98450" wrap="square" tIns="492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4:notes"/>
          <p:cNvSpPr txBox="1"/>
          <p:nvPr/>
        </p:nvSpPr>
        <p:spPr>
          <a:xfrm>
            <a:off x="4024526" y="9760025"/>
            <a:ext cx="3077951" cy="5063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0500" spcFirstLastPara="1" rIns="205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2713" y="733425"/>
            <a:ext cx="6878637" cy="3870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946574" y="4863345"/>
            <a:ext cx="5209328" cy="4642718"/>
          </a:xfrm>
          <a:prstGeom prst="rect">
            <a:avLst/>
          </a:prstGeom>
          <a:noFill/>
          <a:ln>
            <a:noFill/>
          </a:ln>
        </p:spPr>
        <p:txBody>
          <a:bodyPr anchorCtr="0" anchor="t" bIns="49575" lIns="99150" spcFirstLastPara="1" rIns="99150" wrap="square" tIns="49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41288" y="766763"/>
            <a:ext cx="682148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39700" y="766763"/>
            <a:ext cx="6823075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showMasterSp="0">
  <p:cSld name="Title P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2" type="body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0" sz="1600">
                <a:solidFill>
                  <a:srgbClr val="AE1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3" type="body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4" type="body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4800"/>
              <a:buNone/>
              <a:defRPr b="1" i="0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idx="10" type="dt"/>
          </p:nvPr>
        </p:nvSpPr>
        <p:spPr>
          <a:xfrm>
            <a:off x="3505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utzerdefiniertes Layout">
  <p:cSld name="Benutzerdefiniertes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  <a:defRPr sz="26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" type="objOnly">
  <p:cSld name="OBJECT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317501" y="370101"/>
            <a:ext cx="8638117" cy="4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" type="body"/>
          </p:nvPr>
        </p:nvSpPr>
        <p:spPr>
          <a:xfrm>
            <a:off x="324000" y="914400"/>
            <a:ext cx="7886700" cy="36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Content">
  <p:cSld name="Extra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2" type="body"/>
          </p:nvPr>
        </p:nvSpPr>
        <p:spPr>
          <a:xfrm>
            <a:off x="323850" y="915566"/>
            <a:ext cx="7632700" cy="3672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Page">
  <p:cSld name="Heading P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ub-title">
  <p:cSld name="3_Sub-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idx="1" type="body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2" type="body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324000" y="914400"/>
            <a:ext cx="7886700" cy="36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3.png"/><Relationship Id="rId7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idx="2" type="body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26</a:t>
            </a:r>
            <a:r>
              <a:rPr baseline="30000" lang="en-US"/>
              <a:t>th</a:t>
            </a:r>
            <a:r>
              <a:rPr lang="en-US"/>
              <a:t> of August 2023</a:t>
            </a:r>
            <a:endParaRPr/>
          </a:p>
        </p:txBody>
      </p:sp>
      <p:sp>
        <p:nvSpPr>
          <p:cNvPr id="48" name="Google Shape;48;p1"/>
          <p:cNvSpPr txBox="1"/>
          <p:nvPr>
            <p:ph idx="3" type="body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Holger Thiele on behalf of the ECLS-SHOCK Investigators</a:t>
            </a:r>
            <a:endParaRPr/>
          </a:p>
        </p:txBody>
      </p:sp>
      <p:sp>
        <p:nvSpPr>
          <p:cNvPr id="49" name="Google Shape;49;p1"/>
          <p:cNvSpPr txBox="1"/>
          <p:nvPr>
            <p:ph idx="4" type="body"/>
          </p:nvPr>
        </p:nvSpPr>
        <p:spPr>
          <a:xfrm>
            <a:off x="1187630" y="1131351"/>
            <a:ext cx="6768746" cy="171034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US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Extracorporeal life support for acute myocardial infarction complicated by cardiogenic shock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4800"/>
              <a:buNone/>
            </a:pPr>
            <a:r>
              <a:rPr lang="en-US"/>
              <a:t>ECLS-SHOCK</a:t>
            </a:r>
            <a:endParaRPr/>
          </a:p>
        </p:txBody>
      </p:sp>
      <p:pic>
        <p:nvPicPr>
          <p:cNvPr id="50" name="Google Shape;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8384" y="106843"/>
            <a:ext cx="937608" cy="79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353890"/>
            <a:ext cx="1368152" cy="391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scNet.org" id="52" name="Google Shape;5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8064" y="286142"/>
            <a:ext cx="1656184" cy="54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55776" y="191327"/>
            <a:ext cx="1281941" cy="689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/>
        </p:nvSpPr>
        <p:spPr>
          <a:xfrm>
            <a:off x="756667" y="123478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sp>
        <p:nvSpPr>
          <p:cNvPr id="165" name="Google Shape;165;p10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graphicFrame>
        <p:nvGraphicFramePr>
          <p:cNvPr id="166" name="Google Shape;166;p10"/>
          <p:cNvGraphicFramePr/>
          <p:nvPr/>
        </p:nvGraphicFramePr>
        <p:xfrm>
          <a:off x="383167" y="663563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{5305D4C0-EBD0-41D0-AC04-9817245E3525}</a:tableStyleId>
              </a:tblPr>
              <a:tblGrid>
                <a:gridCol w="3960000"/>
                <a:gridCol w="1908650"/>
                <a:gridCol w="1908650"/>
              </a:tblGrid>
              <a:tr h="44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ECLS (n=209)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Control (n=208)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80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Type of inital revascularization;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24155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PCI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24155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CABG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24155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PCI with emergent transfer to CABG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199/208 (95.7)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1/208 (0.5)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2/208 (1.0)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199/204 (97.5)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0/204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0/204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160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ECLS therapy;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2987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Initiation in catheterization laboratory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59055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Prior revascularization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59055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During revascularization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59055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After revascularization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2987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Initiation after catheterization laboratory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59055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&lt;24 hours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59055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≥24 hours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192/209 (91.8)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42/192 (21.9)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50/192 (26.0)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100/192 (52.1)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0/192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0/192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26/208 (12.5)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4/26 (15.4)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8/26 (30.8)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7/26 (26.9)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3/26 (11.5)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4/26 (15.4)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2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Duration of ECLS therapy (days); median (IQR)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2.7 (1.5 - 4.8)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F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2.7 (2.2 – 3.8)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2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Peripheral antegrade perfusion sheath;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183/192 (95.3)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16/19 (84.2)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2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Active left ventricular unloading in ECLS;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11/191 (5.8)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6/19 (31.6)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2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Other MCS in patients without ECLS;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0/17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28/182 (15.4)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2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Invasive mechanical ventilation;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183/203 (90.1)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177/202 (87.6)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725" marL="17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67" name="Google Shape;167;p10"/>
          <p:cNvSpPr/>
          <p:nvPr/>
        </p:nvSpPr>
        <p:spPr>
          <a:xfrm>
            <a:off x="157361" y="3760670"/>
            <a:ext cx="8105402" cy="22122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180400" y="2139702"/>
            <a:ext cx="8105402" cy="792088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180400" y="1269285"/>
            <a:ext cx="8105402" cy="22122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157361" y="3972739"/>
            <a:ext cx="8105402" cy="22122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"/>
          <p:cNvSpPr/>
          <p:nvPr/>
        </p:nvSpPr>
        <p:spPr>
          <a:xfrm>
            <a:off x="139006" y="4222736"/>
            <a:ext cx="8105402" cy="22122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/>
        </p:nvSpPr>
        <p:spPr>
          <a:xfrm>
            <a:off x="756667" y="123478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Primary Endpoint – 30-Day All-Cause Mortality</a:t>
            </a:r>
            <a:endParaRPr/>
          </a:p>
        </p:txBody>
      </p:sp>
      <p:graphicFrame>
        <p:nvGraphicFramePr>
          <p:cNvPr id="178" name="Google Shape;178;p11"/>
          <p:cNvGraphicFramePr/>
          <p:nvPr/>
        </p:nvGraphicFramePr>
        <p:xfrm>
          <a:off x="1400818" y="781944"/>
          <a:ext cx="6186078" cy="323755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79" name="Google Shape;179;p11"/>
          <p:cNvSpPr/>
          <p:nvPr/>
        </p:nvSpPr>
        <p:spPr>
          <a:xfrm>
            <a:off x="1254054" y="4097528"/>
            <a:ext cx="8937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No. at Risk </a:t>
            </a:r>
            <a:endParaRPr/>
          </a:p>
        </p:txBody>
      </p:sp>
      <p:graphicFrame>
        <p:nvGraphicFramePr>
          <p:cNvPr id="180" name="Google Shape;180;p11"/>
          <p:cNvGraphicFramePr/>
          <p:nvPr/>
        </p:nvGraphicFramePr>
        <p:xfrm>
          <a:off x="1317760" y="4296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{6A8D913A-AC06-47E1-9DD1-2605124D2EB3}</a:tableStyleId>
              </a:tblPr>
              <a:tblGrid>
                <a:gridCol w="648375"/>
                <a:gridCol w="245700"/>
                <a:gridCol w="794400"/>
                <a:gridCol w="898275"/>
                <a:gridCol w="864500"/>
                <a:gridCol w="871250"/>
                <a:gridCol w="884750"/>
                <a:gridCol w="866950"/>
              </a:tblGrid>
              <a:tr h="12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ECLS</a:t>
                      </a:r>
                      <a:endParaRPr b="1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209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161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136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119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109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107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105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Control</a:t>
                      </a:r>
                      <a:endParaRPr b="1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208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146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120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109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105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104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100</a:t>
                      </a:r>
                      <a:endParaRPr b="0" i="0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625" marB="0" marR="7625" marL="76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1" name="Google Shape;181;p11"/>
          <p:cNvGraphicFramePr/>
          <p:nvPr/>
        </p:nvGraphicFramePr>
        <p:xfrm>
          <a:off x="1400818" y="781944"/>
          <a:ext cx="6186078" cy="324196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82" name="Google Shape;182;p11"/>
          <p:cNvSpPr txBox="1"/>
          <p:nvPr/>
        </p:nvSpPr>
        <p:spPr>
          <a:xfrm>
            <a:off x="3347864" y="1130489"/>
            <a:ext cx="4029340" cy="3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Relative risk: 0.98 (95% CI 0.80-1.19)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P=0.81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 rot="-5400000">
            <a:off x="127148" y="2199000"/>
            <a:ext cx="2547339" cy="255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Died from Any Cause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(%)</a:t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317760" y="4317484"/>
            <a:ext cx="6134560" cy="15427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idx="1" type="body"/>
          </p:nvPr>
        </p:nvSpPr>
        <p:spPr>
          <a:xfrm>
            <a:off x="756667" y="123478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Key Secondary Endpoints</a:t>
            </a:r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347614"/>
            <a:ext cx="392985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 txBox="1"/>
          <p:nvPr/>
        </p:nvSpPr>
        <p:spPr>
          <a:xfrm>
            <a:off x="1324278" y="915566"/>
            <a:ext cx="1814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Arterial Lactate</a:t>
            </a:r>
            <a:endParaRPr/>
          </a:p>
        </p:txBody>
      </p:sp>
      <p:sp>
        <p:nvSpPr>
          <p:cNvPr id="196" name="Google Shape;196;p12"/>
          <p:cNvSpPr txBox="1"/>
          <p:nvPr/>
        </p:nvSpPr>
        <p:spPr>
          <a:xfrm>
            <a:off x="5776761" y="514323"/>
            <a:ext cx="20507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Renal Function - eGFR</a:t>
            </a:r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8830" y="811674"/>
            <a:ext cx="2646619" cy="198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78830" y="3075806"/>
            <a:ext cx="2646619" cy="198496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/>
          <p:nvPr/>
        </p:nvSpPr>
        <p:spPr>
          <a:xfrm>
            <a:off x="6410493" y="2819658"/>
            <a:ext cx="7832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SAPS-II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755576" y="123478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Safety  </a:t>
            </a:r>
            <a:endParaRPr/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graphicFrame>
        <p:nvGraphicFramePr>
          <p:cNvPr id="207" name="Google Shape;207;p13"/>
          <p:cNvGraphicFramePr/>
          <p:nvPr/>
        </p:nvGraphicFramePr>
        <p:xfrm>
          <a:off x="1111442" y="1059582"/>
          <a:ext cx="6556902" cy="386868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08" name="Google Shape;208;p13"/>
          <p:cNvSpPr txBox="1"/>
          <p:nvPr/>
        </p:nvSpPr>
        <p:spPr>
          <a:xfrm>
            <a:off x="1831522" y="2283718"/>
            <a:ext cx="1571905" cy="56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 1.33</a:t>
            </a:r>
            <a:endParaRPr/>
          </a:p>
          <a:p>
            <a:pPr indent="0" lvl="0" marL="38700" marR="0" rtl="0" algn="ctr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(95% CI 0.47-3</a:t>
            </a:r>
            <a:r>
              <a:rPr b="1"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.76)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5863970" y="1779662"/>
            <a:ext cx="1611980" cy="56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 2.86</a:t>
            </a:r>
            <a:endParaRPr/>
          </a:p>
          <a:p>
            <a:pPr indent="0" lvl="0" marL="38700" marR="0" rtl="0" algn="ctr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(95% CI 1.31-6.25</a:t>
            </a:r>
            <a:r>
              <a:rPr b="1"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3847746" y="803676"/>
            <a:ext cx="1571905" cy="56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 2.44</a:t>
            </a:r>
            <a:endParaRPr/>
          </a:p>
          <a:p>
            <a:pPr indent="0" lvl="0" marL="38700" marR="0" rtl="0" algn="ctr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(95% CI 1.50-3.95</a:t>
            </a:r>
            <a:r>
              <a:rPr b="1"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2617474" y="2931790"/>
            <a:ext cx="56041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2.9%</a:t>
            </a:r>
            <a:endParaRPr b="1" i="0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2057064" y="2859782"/>
            <a:ext cx="56041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3.8%</a:t>
            </a:r>
            <a:endParaRPr b="1" i="0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3995936" y="1419622"/>
            <a:ext cx="64536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23.4%</a:t>
            </a:r>
            <a:endParaRPr b="1" i="0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4633698" y="2425556"/>
            <a:ext cx="56041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9.6%</a:t>
            </a:r>
            <a:endParaRPr b="1" i="0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6012160" y="2348596"/>
            <a:ext cx="64536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11.0%</a:t>
            </a:r>
            <a:endParaRPr b="1" i="0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6657529" y="2889164"/>
            <a:ext cx="56041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3.8%</a:t>
            </a:r>
            <a:endParaRPr b="1" i="0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idx="1" type="body"/>
          </p:nvPr>
        </p:nvSpPr>
        <p:spPr>
          <a:xfrm>
            <a:off x="756667" y="123478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AE1022"/>
                </a:solidFill>
              </a:rPr>
              <a:t>30-Day All-Cause Mortality - Subgroups</a:t>
            </a:r>
            <a:endParaRPr/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3" y="671450"/>
            <a:ext cx="5112569" cy="420455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4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idx="1" type="body"/>
          </p:nvPr>
        </p:nvSpPr>
        <p:spPr>
          <a:xfrm>
            <a:off x="756667" y="51470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IPD Meta-Analysis VA-ECMO vs No VA-ECMO</a:t>
            </a:r>
            <a:endParaRPr/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843558"/>
            <a:ext cx="3744416" cy="388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idx="1" type="body"/>
          </p:nvPr>
        </p:nvSpPr>
        <p:spPr>
          <a:xfrm>
            <a:off x="756667" y="51470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IPD Metaanalysis – 30-Day All-Cause Mortality</a:t>
            </a:r>
            <a:endParaRPr/>
          </a:p>
        </p:txBody>
      </p:sp>
      <p:pic>
        <p:nvPicPr>
          <p:cNvPr id="237" name="Google Shape;237;p16"/>
          <p:cNvPicPr preferRelativeResize="0"/>
          <p:nvPr/>
        </p:nvPicPr>
        <p:blipFill rotWithShape="1">
          <a:blip r:embed="rId3">
            <a:alphaModFix/>
          </a:blip>
          <a:srcRect b="14266" l="0" r="0" t="0"/>
          <a:stretch/>
        </p:blipFill>
        <p:spPr>
          <a:xfrm>
            <a:off x="107504" y="987574"/>
            <a:ext cx="4748008" cy="33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4111" y="824535"/>
            <a:ext cx="4238369" cy="353718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6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>
            <p:ph idx="1" type="body"/>
          </p:nvPr>
        </p:nvSpPr>
        <p:spPr>
          <a:xfrm>
            <a:off x="179512" y="123478"/>
            <a:ext cx="9001000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IPD Metaanalysis – 30-Day Mortality - Subgroups</a:t>
            </a:r>
            <a:endParaRPr/>
          </a:p>
        </p:txBody>
      </p:sp>
      <p:pic>
        <p:nvPicPr>
          <p:cNvPr id="245" name="Google Shape;2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678056"/>
            <a:ext cx="4752528" cy="402530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type="title"/>
          </p:nvPr>
        </p:nvSpPr>
        <p:spPr>
          <a:xfrm>
            <a:off x="684214" y="-2770"/>
            <a:ext cx="7769225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E1022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AE1022"/>
                </a:solidFill>
              </a:rPr>
              <a:t>Summary and Conclusions</a:t>
            </a:r>
            <a:endParaRPr/>
          </a:p>
        </p:txBody>
      </p:sp>
      <p:sp>
        <p:nvSpPr>
          <p:cNvPr id="252" name="Google Shape;252;p18"/>
          <p:cNvSpPr txBox="1"/>
          <p:nvPr>
            <p:ph idx="1" type="body"/>
          </p:nvPr>
        </p:nvSpPr>
        <p:spPr>
          <a:xfrm>
            <a:off x="135173" y="746244"/>
            <a:ext cx="8621349" cy="796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571500" rtl="0" algn="just"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In patients with acute myocardial infarction and cardiogenic shock with planned revascularization ECLS (VA-ECMO) versus control does not reduce 30-day all-cause mortality.</a:t>
            </a:r>
            <a:endParaRPr/>
          </a:p>
        </p:txBody>
      </p:sp>
      <p:pic>
        <p:nvPicPr>
          <p:cNvPr id="253" name="Google Shape;2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8"/>
          <p:cNvSpPr txBox="1"/>
          <p:nvPr/>
        </p:nvSpPr>
        <p:spPr>
          <a:xfrm>
            <a:off x="129254" y="3143779"/>
            <a:ext cx="8621349" cy="796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57150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Noto Sans Symbols"/>
              <a:buChar char="▪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ECLS is associated with higher rates of moderate or severe BARC bleeding and peripheral ischemic complications requiring intervention.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113507" y="2279683"/>
            <a:ext cx="8621349" cy="796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57150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Noto Sans Symbols"/>
              <a:buChar char="▪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lack of mortality benefit is further supported by the fact that there were no differences in the secondary endpoints (e.g. lactate, renal function, duration of catecholamines, etc.).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113507" y="3795886"/>
            <a:ext cx="8621349" cy="796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57150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Noto Sans Symbols"/>
              <a:buChar char="▪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findings challenge current guideline recommendations and clinical practice with increasing rates of mechanical circulatory support in cardiogenic shock.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135173" y="1627576"/>
            <a:ext cx="8621349" cy="796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57150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Noto Sans Symbols"/>
              <a:buChar char="▪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lack of mortality benefit is supported by an IPD metaanalysis of all 4 RCTs comparing ECLS vs control.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/>
          <p:nvPr/>
        </p:nvSpPr>
        <p:spPr>
          <a:xfrm>
            <a:off x="4695823" y="4147167"/>
            <a:ext cx="4460285" cy="719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@thiele_holger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holger.thiele@medizin.uni-leipzig.de</a:t>
            </a:r>
            <a:endParaRPr/>
          </a:p>
        </p:txBody>
      </p:sp>
      <p:pic>
        <p:nvPicPr>
          <p:cNvPr id="263" name="Google Shape;2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5965" y="4074688"/>
            <a:ext cx="412784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 txBox="1"/>
          <p:nvPr/>
        </p:nvSpPr>
        <p:spPr>
          <a:xfrm>
            <a:off x="-3492500" y="3324"/>
            <a:ext cx="16129000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Acknowledgments and Thank You</a:t>
            </a:r>
            <a:endParaRPr/>
          </a:p>
        </p:txBody>
      </p:sp>
      <p:pic>
        <p:nvPicPr>
          <p:cNvPr id="265" name="Google Shape;2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-3275328" y="4631277"/>
            <a:ext cx="16129000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6268243" y="939772"/>
            <a:ext cx="2642850" cy="1654603"/>
          </a:xfrm>
          <a:prstGeom prst="roundRect">
            <a:avLst>
              <a:gd fmla="val 16667" name="adj"/>
            </a:avLst>
          </a:prstGeom>
          <a:solidFill>
            <a:srgbClr val="EF4D60"/>
          </a:solidFill>
          <a:ln cap="flat" cmpd="sng" w="25400">
            <a:solidFill>
              <a:srgbClr val="AE1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greatest thanks go to the 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atients and relatives.</a:t>
            </a:r>
            <a:endParaRPr b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4280" y="833884"/>
            <a:ext cx="2704229" cy="303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965" y="718566"/>
            <a:ext cx="1880006" cy="267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4892" y="3447095"/>
            <a:ext cx="1650844" cy="10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/>
          <p:nvPr/>
        </p:nvSpPr>
        <p:spPr>
          <a:xfrm>
            <a:off x="1562072" y="1923678"/>
            <a:ext cx="57600" cy="57600"/>
          </a:xfrm>
          <a:prstGeom prst="ellipse">
            <a:avLst/>
          </a:prstGeom>
          <a:solidFill>
            <a:srgbClr val="F4889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467544" y="2571750"/>
            <a:ext cx="57600" cy="57600"/>
          </a:xfrm>
          <a:prstGeom prst="ellipse">
            <a:avLst/>
          </a:prstGeom>
          <a:solidFill>
            <a:srgbClr val="F4889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1115616" y="4011910"/>
            <a:ext cx="57600" cy="57600"/>
          </a:xfrm>
          <a:prstGeom prst="ellipse">
            <a:avLst/>
          </a:prstGeom>
          <a:solidFill>
            <a:srgbClr val="F4889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514350"/>
            <a:ext cx="9144000" cy="4629150"/>
          </a:xfrm>
          <a:custGeom>
            <a:rect b="b" l="l" r="r" t="t"/>
            <a:pathLst>
              <a:path extrusionOk="0" h="12468679" w="24629490">
                <a:moveTo>
                  <a:pt x="0" y="0"/>
                </a:moveTo>
                <a:lnTo>
                  <a:pt x="24629490" y="0"/>
                </a:lnTo>
                <a:lnTo>
                  <a:pt x="24629490" y="12468679"/>
                </a:lnTo>
                <a:lnTo>
                  <a:pt x="0" y="12468679"/>
                </a:lnTo>
                <a:close/>
              </a:path>
            </a:pathLst>
          </a:custGeom>
          <a:solidFill>
            <a:srgbClr val="FFFFFF">
              <a:alpha val="7333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492896" y="68360"/>
            <a:ext cx="82296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Conflict of Interest Statement</a:t>
            </a: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538934" y="845522"/>
            <a:ext cx="813752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Funding: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 Research Foundation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 Heart Research Foundation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 Cardiac Society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Union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Else-Kröner-Fresenius-Foundation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Schwiete-Foundation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Boston Scientific</a:t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503239" y="3250845"/>
            <a:ext cx="813752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Consulting:</a:t>
            </a:r>
            <a:br>
              <a:rPr b="0" i="0" lang="en-US" sz="1800" u="none" cap="none" strike="noStrik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endParaRPr/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Speaker Honoraria:</a:t>
            </a:r>
            <a:endParaRPr/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/>
          <p:nvPr>
            <p:ph type="title"/>
          </p:nvPr>
        </p:nvSpPr>
        <p:spPr>
          <a:xfrm>
            <a:off x="899592" y="0"/>
            <a:ext cx="2879674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www.nejm.org	</a:t>
            </a:r>
            <a:endParaRPr/>
          </a:p>
        </p:txBody>
      </p:sp>
      <p:sp>
        <p:nvSpPr>
          <p:cNvPr id="279" name="Google Shape;279;p20"/>
          <p:cNvSpPr txBox="1"/>
          <p:nvPr/>
        </p:nvSpPr>
        <p:spPr>
          <a:xfrm>
            <a:off x="5235901" y="-2770"/>
            <a:ext cx="32576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rPr b="1" i="0" lang="en-US" sz="2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www.thelancet.com</a:t>
            </a:r>
            <a:endParaRPr/>
          </a:p>
        </p:txBody>
      </p:sp>
      <p:pic>
        <p:nvPicPr>
          <p:cNvPr id="280" name="Google Shape;2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44" y="17185"/>
            <a:ext cx="756837" cy="642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251718" y="51470"/>
            <a:ext cx="86407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Cardiogenic Shock - Mortality over Time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4222888" y="4800600"/>
            <a:ext cx="60377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Werdan et al. Eur Heart J 2014;35:156-167</a:t>
            </a:r>
            <a:endParaRPr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 b="22916" l="25078" r="18203" t="30556"/>
          <a:stretch/>
        </p:blipFill>
        <p:spPr>
          <a:xfrm>
            <a:off x="899592" y="1147244"/>
            <a:ext cx="6089976" cy="270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3"/>
          <p:cNvGrpSpPr/>
          <p:nvPr/>
        </p:nvGrpSpPr>
        <p:grpSpPr>
          <a:xfrm>
            <a:off x="6860132" y="2361813"/>
            <a:ext cx="1230757" cy="1604264"/>
            <a:chOff x="7796236" y="2652193"/>
            <a:chExt cx="1230757" cy="1604264"/>
          </a:xfrm>
        </p:grpSpPr>
        <p:sp>
          <p:nvSpPr>
            <p:cNvPr id="75" name="Google Shape;75;p3"/>
            <p:cNvSpPr/>
            <p:nvPr/>
          </p:nvSpPr>
          <p:spPr>
            <a:xfrm rot="-5400000">
              <a:off x="7906058" y="3160708"/>
              <a:ext cx="920108" cy="247018"/>
            </a:xfrm>
            <a:prstGeom prst="rect">
              <a:avLst/>
            </a:prstGeom>
            <a:solidFill>
              <a:srgbClr val="A5A5A5"/>
            </a:solidFill>
            <a:ln cap="flat" cmpd="sng" w="1905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Culprit only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-5400000">
              <a:off x="8078286" y="3077253"/>
              <a:ext cx="1097138" cy="247018"/>
            </a:xfrm>
            <a:prstGeom prst="rect">
              <a:avLst/>
            </a:prstGeom>
            <a:solidFill>
              <a:srgbClr val="D8D8D8"/>
            </a:solidFill>
            <a:ln cap="flat" cmpd="sng" w="1905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Multivessel PCI</a:t>
              </a:r>
              <a:endParaRPr/>
            </a:p>
          </p:txBody>
        </p:sp>
        <p:cxnSp>
          <p:nvCxnSpPr>
            <p:cNvPr id="77" name="Google Shape;77;p3"/>
            <p:cNvCxnSpPr/>
            <p:nvPr/>
          </p:nvCxnSpPr>
          <p:spPr>
            <a:xfrm>
              <a:off x="7796236" y="3744271"/>
              <a:ext cx="1230757" cy="0"/>
            </a:xfrm>
            <a:prstGeom prst="straightConnector1">
              <a:avLst/>
            </a:prstGeom>
            <a:solidFill>
              <a:srgbClr val="FDF0C3"/>
            </a:solidFill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8" name="Google Shape;78;p3"/>
            <p:cNvSpPr txBox="1"/>
            <p:nvPr/>
          </p:nvSpPr>
          <p:spPr>
            <a:xfrm rot="-2959277">
              <a:off x="8265842" y="3883392"/>
              <a:ext cx="447558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/>
            </a:p>
          </p:txBody>
        </p:sp>
      </p:grpSp>
      <p:sp>
        <p:nvSpPr>
          <p:cNvPr id="79" name="Google Shape;79;p3"/>
          <p:cNvSpPr txBox="1"/>
          <p:nvPr/>
        </p:nvSpPr>
        <p:spPr>
          <a:xfrm>
            <a:off x="0" y="948"/>
            <a:ext cx="12359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b="1" i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 txBox="1"/>
          <p:nvPr/>
        </p:nvSpPr>
        <p:spPr>
          <a:xfrm rot="-5400000">
            <a:off x="6992703" y="1440854"/>
            <a:ext cx="1095051" cy="5078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CULRPIT-SHOCK Trial</a:t>
            </a:r>
            <a:endParaRPr b="1" i="0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 txBox="1"/>
          <p:nvPr/>
        </p:nvSpPr>
        <p:spPr>
          <a:xfrm rot="-5400000">
            <a:off x="5337772" y="1566413"/>
            <a:ext cx="1095051" cy="5401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TRIUMPH</a:t>
            </a:r>
            <a:endParaRPr/>
          </a:p>
          <a:p>
            <a:pPr indent="0" lvl="0" marL="38700" marR="0" rtl="0" algn="ctr">
              <a:spcBef>
                <a:spcPts val="21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</a:t>
            </a:r>
            <a:endParaRPr b="1" i="0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/>
        </p:nvSpPr>
        <p:spPr>
          <a:xfrm rot="-5400000">
            <a:off x="4114441" y="1121010"/>
            <a:ext cx="1095051" cy="5401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SHOCK</a:t>
            </a:r>
            <a:endParaRPr/>
          </a:p>
          <a:p>
            <a:pPr indent="0" lvl="0" marL="38700" marR="0" rtl="0" algn="ctr">
              <a:spcBef>
                <a:spcPts val="21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</a:t>
            </a:r>
            <a:endParaRPr b="1" i="0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 txBox="1"/>
          <p:nvPr/>
        </p:nvSpPr>
        <p:spPr>
          <a:xfrm rot="-5400000">
            <a:off x="6050268" y="1682143"/>
            <a:ext cx="1095051" cy="5401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IABP-SHOCK II</a:t>
            </a:r>
            <a:endParaRPr/>
          </a:p>
          <a:p>
            <a:pPr indent="0" lvl="0" marL="38700" marR="0" rtl="0" algn="ctr">
              <a:spcBef>
                <a:spcPts val="21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</a:t>
            </a:r>
            <a:endParaRPr b="1" i="0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"/>
          <p:cNvCxnSpPr/>
          <p:nvPr/>
        </p:nvCxnSpPr>
        <p:spPr>
          <a:xfrm>
            <a:off x="3635896" y="2497394"/>
            <a:ext cx="4415989" cy="0"/>
          </a:xfrm>
          <a:prstGeom prst="straightConnector1">
            <a:avLst/>
          </a:prstGeom>
          <a:solidFill>
            <a:srgbClr val="FDF0C3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/>
        </p:nvSpPr>
        <p:spPr>
          <a:xfrm>
            <a:off x="81024" y="51470"/>
            <a:ext cx="8964612" cy="49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Currently Available MCS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5363285" y="4540859"/>
            <a:ext cx="37807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Thiele et al. Eur Heart J 2019:40:2671-2683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Byrne/Ibanez et al. Eur Heart J 2023;epub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0" y="948"/>
            <a:ext cx="12359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3462" l="0" r="0" t="6330"/>
          <a:stretch/>
        </p:blipFill>
        <p:spPr>
          <a:xfrm>
            <a:off x="755576" y="555526"/>
            <a:ext cx="7036221" cy="39853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/>
          <p:nvPr/>
        </p:nvSpPr>
        <p:spPr>
          <a:xfrm>
            <a:off x="5832767" y="1162267"/>
            <a:ext cx="214506" cy="289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5767370" y="1084132"/>
            <a:ext cx="32244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5.5</a:t>
            </a:r>
            <a:endParaRPr b="1" sz="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619543" y="3075806"/>
            <a:ext cx="90668" cy="144016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533200" y="3006000"/>
            <a:ext cx="32244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8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/>
        </p:nvSpPr>
        <p:spPr>
          <a:xfrm rot="-1250196">
            <a:off x="3983133" y="1591395"/>
            <a:ext cx="1537201" cy="110184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ESC Class III B recommen-</a:t>
            </a:r>
            <a:endParaRPr/>
          </a:p>
          <a:p>
            <a:pPr indent="0" lvl="0" marL="38700" marR="0" rtl="0" algn="ctr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dation </a:t>
            </a:r>
            <a:endParaRPr/>
          </a:p>
          <a:p>
            <a:pPr indent="0" lvl="0" marL="38700" marR="0" rtl="0" algn="ctr"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rPr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(IABP-SHOCK II Trial)</a:t>
            </a:r>
            <a:endParaRPr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539948" y="51470"/>
            <a:ext cx="8064500" cy="359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/>
              <a:t>Increase in VA-ECMO (ECLS) Over Time</a:t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3203575" y="4579263"/>
            <a:ext cx="59404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Karagiannidis et al. Intensive Care Med.2016;42:889–896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Becher et al. Circulation 2018;138:2298-2300</a:t>
            </a:r>
            <a:endParaRPr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51636" l="0" r="0" t="0"/>
          <a:stretch/>
        </p:blipFill>
        <p:spPr>
          <a:xfrm>
            <a:off x="289980" y="1435895"/>
            <a:ext cx="4292461" cy="276463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/>
          <p:nvPr/>
        </p:nvSpPr>
        <p:spPr>
          <a:xfrm>
            <a:off x="289978" y="1435896"/>
            <a:ext cx="300572" cy="214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70291" l="8496" r="0" t="0"/>
          <a:stretch/>
        </p:blipFill>
        <p:spPr>
          <a:xfrm>
            <a:off x="5220072" y="1321568"/>
            <a:ext cx="3740326" cy="2850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0" y="948"/>
            <a:ext cx="12359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b="1" i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1810260" y="1684930"/>
            <a:ext cx="1095051" cy="5401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IABP-SHOCK II</a:t>
            </a:r>
            <a:endParaRPr/>
          </a:p>
          <a:p>
            <a:pPr indent="0" lvl="0" marL="38700" marR="0" rtl="0" algn="ctr">
              <a:spcBef>
                <a:spcPts val="21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rPr b="1" i="0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</a:t>
            </a:r>
            <a:endParaRPr b="1" i="0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179512" y="123478"/>
            <a:ext cx="8589838" cy="509574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25" spcFirstLastPara="1" rIns="77925" wrap="square" tIns="38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AE1022"/>
                </a:solidFill>
                <a:latin typeface="Calibri"/>
                <a:ea typeface="Calibri"/>
                <a:cs typeface="Calibri"/>
                <a:sym typeface="Calibri"/>
              </a:rPr>
              <a:t>Endpoints/Statistical Methodology</a:t>
            </a:r>
            <a:endParaRPr/>
          </a:p>
        </p:txBody>
      </p:sp>
      <p:sp>
        <p:nvSpPr>
          <p:cNvPr id="117" name="Google Shape;117;p6"/>
          <p:cNvSpPr txBox="1"/>
          <p:nvPr/>
        </p:nvSpPr>
        <p:spPr>
          <a:xfrm>
            <a:off x="5868144" y="4825484"/>
            <a:ext cx="33078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Thiele et al. Am Heart J 2021;234: 1-1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" name="Google Shape;118;p6"/>
          <p:cNvGraphicFramePr/>
          <p:nvPr/>
        </p:nvGraphicFramePr>
        <p:xfrm>
          <a:off x="251520" y="79808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{5305D4C0-EBD0-41D0-AC04-9817245E3525}</a:tableStyleId>
              </a:tblPr>
              <a:tblGrid>
                <a:gridCol w="4896550"/>
              </a:tblGrid>
              <a:tr h="313325">
                <a:tc>
                  <a:txBody>
                    <a:bodyPr/>
                    <a:lstStyle/>
                    <a:p>
                      <a:pPr indent="0" lvl="0" marL="87313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endpoint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225">
                <a:tc>
                  <a:txBody>
                    <a:bodyPr/>
                    <a:lstStyle/>
                    <a:p>
                      <a:pPr indent="0" lvl="0" marL="1168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30-day all-cause mortality </a:t>
                      </a:r>
                      <a:endParaRPr sz="14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325">
                <a:tc>
                  <a:txBody>
                    <a:bodyPr/>
                    <a:lstStyle/>
                    <a:p>
                      <a:pPr indent="0" lvl="0" marL="87313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Secondary endpoints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4932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to hemodynamic stabilization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 of catecholamine therapy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9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Serial creatinine-level and creatinine-clearance until hemodynamic stabilization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9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and area under the curve of arterial lactate during 48 hours after PCI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Peak release of myocardial enzymes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Serial SAPS II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Length of mechanical ventilation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Length of ICU stay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Length of hospital stay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9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renal failure requiring renal replacement therapy within 30 days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Recurrent myocardial infarction within 30 days 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 for repeat revascularization (PCI and/or CABG) within 30-days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Rehospitalization for heart failure within 30 days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875">
                <a:tc>
                  <a:txBody>
                    <a:bodyPr/>
                    <a:lstStyle/>
                    <a:p>
                      <a:pPr indent="-171450" lvl="0" marL="2882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50"/>
                        <a:buFont typeface="Noto Sans Symbols"/>
                        <a:buChar char="▪"/>
                      </a:pPr>
                      <a:r>
                        <a:rPr b="0" lang="en-US" sz="10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Cerebral performance category (CPC) at 30 days</a:t>
                      </a:r>
                      <a:endParaRPr b="0" sz="10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1250" marL="212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" name="Google Shape;119;p6"/>
          <p:cNvSpPr txBox="1"/>
          <p:nvPr/>
        </p:nvSpPr>
        <p:spPr>
          <a:xfrm>
            <a:off x="0" y="948"/>
            <a:ext cx="9886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1" i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" name="Google Shape;120;p6"/>
          <p:cNvGraphicFramePr/>
          <p:nvPr/>
        </p:nvGraphicFramePr>
        <p:xfrm>
          <a:off x="5652120" y="113159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{5305D4C0-EBD0-41D0-AC04-9817245E3525}</a:tableStyleId>
              </a:tblPr>
              <a:tblGrid>
                <a:gridCol w="3168350"/>
              </a:tblGrid>
              <a:tr h="312600">
                <a:tc>
                  <a:txBody>
                    <a:bodyPr/>
                    <a:lstStyle/>
                    <a:p>
                      <a:pPr indent="0" lvl="0" marL="873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Sample size</a:t>
                      </a:r>
                      <a:endParaRPr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1250" marL="212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703625">
                <a:tc>
                  <a:txBody>
                    <a:bodyPr/>
                    <a:lstStyle/>
                    <a:p>
                      <a:pPr indent="-174625" lvl="0" marL="35718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Estimated event rate </a:t>
                      </a: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</a:rPr>
                        <a:t>for primary endpoint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: </a:t>
                      </a:r>
                      <a:endParaRPr/>
                    </a:p>
                    <a:p>
                      <a:pPr indent="-184150" lvl="0" marL="6286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49%  </a:t>
                      </a: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</a:rPr>
                        <a:t>in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 control group </a:t>
                      </a: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</a:rPr>
                        <a:t>versus </a:t>
                      </a:r>
                      <a:endParaRPr/>
                    </a:p>
                    <a:p>
                      <a:pPr indent="-184150" lvl="0" marL="6286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35% </a:t>
                      </a: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</a:rPr>
                        <a:t>in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 ECLS group</a:t>
                      </a:r>
                      <a:endParaRPr/>
                    </a:p>
                    <a:p>
                      <a:pPr indent="-174625" lvl="0" marL="357188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</a:rPr>
                        <a:t>1 interim analysis (50% of patients)</a:t>
                      </a:r>
                      <a:endParaRPr/>
                    </a:p>
                    <a:p>
                      <a:pPr indent="-174625" lvl="0" marL="357188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</a:rPr>
                        <a:t>2-sided Chi</a:t>
                      </a:r>
                      <a:r>
                        <a:rPr b="0" baseline="30000" lang="en-US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</a:rPr>
                        <a:t>-test; power: 80%, alpha=0.048 for final analysis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→ 390 patients</a:t>
                      </a:r>
                      <a:endParaRPr/>
                    </a:p>
                    <a:p>
                      <a:pPr indent="-174625" lvl="0" marL="357188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b="0" lang="en-US" sz="1100" u="none" cap="none" strike="noStrike">
                          <a:solidFill>
                            <a:schemeClr val="dk1"/>
                          </a:solidFill>
                        </a:rPr>
                        <a:t>To compensate for losses in follow-up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→ 420 patients</a:t>
                      </a:r>
                      <a:endParaRPr/>
                    </a:p>
                  </a:txBody>
                  <a:tcPr marT="0" marB="0" marR="21250" marL="212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8" name="Google Shape;128;p7"/>
          <p:cNvGraphicFramePr/>
          <p:nvPr/>
        </p:nvGraphicFramePr>
        <p:xfrm>
          <a:off x="622665" y="733641"/>
          <a:ext cx="3000000" cy="3000000"/>
        </p:xfrm>
        <a:graphic>
          <a:graphicData uri="http://schemas.openxmlformats.org/drawingml/2006/table">
            <a:tbl>
              <a:tblPr bandCol="1" bandRow="1" firstCol="1" firstRow="1">
                <a:noFill/>
                <a:tableStyleId>{9A28ADE3-2030-48A0-8BC8-BDC002D1BE62}</a:tableStyleId>
              </a:tblPr>
              <a:tblGrid>
                <a:gridCol w="3958500"/>
                <a:gridCol w="3958500"/>
              </a:tblGrid>
              <a:tr h="23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Inclusion Criteria</a:t>
                      </a:r>
                      <a:endParaRPr/>
                    </a:p>
                  </a:txBody>
                  <a:tcPr marT="48250" marB="48250" marR="0" marL="7197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Exclusion Criteria</a:t>
                      </a:r>
                      <a:endParaRPr/>
                    </a:p>
                  </a:txBody>
                  <a:tcPr marT="48250" marB="48250" marR="0" marL="71975">
                    <a:solidFill>
                      <a:srgbClr val="DDDDDD"/>
                    </a:solidFill>
                  </a:tcPr>
                </a:tc>
              </a:tr>
              <a:tr h="3343175">
                <a:tc>
                  <a:txBody>
                    <a:bodyPr/>
                    <a:lstStyle/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/>
                        <a:t>Cardiogenic shock complicating AMI (STEMI or NSTEMI) plus obligatory:</a:t>
                      </a:r>
                      <a:endParaRPr/>
                    </a:p>
                    <a:p>
                      <a:pPr indent="0" lvl="0" marL="18256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1. Planned revascularization </a:t>
                      </a:r>
                      <a:endParaRPr/>
                    </a:p>
                    <a:p>
                      <a:pPr indent="0" lvl="0" marL="18256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2. SBP &lt;90 mmHg &gt;30 min or catecholamines required to maintain SBP &gt;90 mmHg </a:t>
                      </a:r>
                      <a:endParaRPr/>
                    </a:p>
                    <a:p>
                      <a:pPr indent="0" lvl="0" marL="18256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3. Signs of impaired organ perfusion with at least one of the following criteria:</a:t>
                      </a:r>
                      <a:endParaRPr/>
                    </a:p>
                    <a:p>
                      <a:pPr indent="-271463" lvl="0" marL="541338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⮚"/>
                      </a:pPr>
                      <a:r>
                        <a:rPr lang="en-US" sz="1500" u="none" cap="none" strike="noStrike"/>
                        <a:t>Altered mental status</a:t>
                      </a:r>
                      <a:endParaRPr/>
                    </a:p>
                    <a:p>
                      <a:pPr indent="-271463" lvl="0" marL="541338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⮚"/>
                      </a:pPr>
                      <a:r>
                        <a:rPr lang="en-US" sz="1500" u="none" cap="none" strike="noStrike"/>
                        <a:t>Cold, clammy skin and extremities</a:t>
                      </a:r>
                      <a:endParaRPr/>
                    </a:p>
                    <a:p>
                      <a:pPr indent="-271463" lvl="0" marL="541338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⮚"/>
                      </a:pPr>
                      <a:r>
                        <a:rPr lang="en-US" sz="1500" u="none" cap="none" strike="noStrike"/>
                        <a:t>Oliguria with urine output &lt;30 ml/h</a:t>
                      </a:r>
                      <a:endParaRPr/>
                    </a:p>
                    <a:p>
                      <a:pPr indent="0" lvl="0" marL="18256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4. Arterial lactate </a:t>
                      </a:r>
                      <a:r>
                        <a:rPr lang="en-US" sz="1500" u="none" cap="none" strike="noStrike">
                          <a:solidFill>
                            <a:schemeClr val="accent1"/>
                          </a:solidFill>
                        </a:rPr>
                        <a:t>&gt;3 mmol/l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Informed consent</a:t>
                      </a:r>
                      <a:endParaRPr/>
                    </a:p>
                  </a:txBody>
                  <a:tcPr marT="48250" marB="48250" marR="0" marL="71975"/>
                </a:tc>
                <a:tc>
                  <a:txBody>
                    <a:bodyPr/>
                    <a:lstStyle/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Resuscitation &gt;45 minutes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Mechanical cause of cardiogenic shock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Onset of shock &gt;12 h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Severe peripheral artery disease with impossibility to insert ECLS cannulae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&lt;18 years or &gt;80 years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Shock of other cause (bradycardia, sepsis, hypovolemia, etc.)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severe concomitant disease with limited life expectancy &lt;6 months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Pregnancy</a:t>
                      </a:r>
                      <a:endParaRPr/>
                    </a:p>
                    <a:p>
                      <a:pPr indent="-95250" lvl="0" marL="873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Participation in another trial</a:t>
                      </a:r>
                      <a:endParaRPr/>
                    </a:p>
                  </a:txBody>
                  <a:tcPr marT="48250" marB="48250" marR="0" marL="71975"/>
                </a:tc>
              </a:tr>
            </a:tbl>
          </a:graphicData>
        </a:graphic>
      </p:graphicFrame>
      <p:sp>
        <p:nvSpPr>
          <p:cNvPr id="129" name="Google Shape;129;p7"/>
          <p:cNvSpPr txBox="1"/>
          <p:nvPr/>
        </p:nvSpPr>
        <p:spPr>
          <a:xfrm>
            <a:off x="2190019" y="45952"/>
            <a:ext cx="4782281" cy="509574"/>
          </a:xfrm>
          <a:prstGeom prst="rect">
            <a:avLst/>
          </a:prstGeom>
          <a:noFill/>
          <a:ln>
            <a:noFill/>
          </a:ln>
        </p:spPr>
        <p:txBody>
          <a:bodyPr anchorCtr="0" anchor="t" bIns="38950" lIns="77925" spcFirstLastPara="1" rIns="77925" wrap="square" tIns="38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In- and Exclusion Criteria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622665" y="3939902"/>
            <a:ext cx="3672408" cy="28803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0" y="948"/>
            <a:ext cx="9886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1" i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5868144" y="4825484"/>
            <a:ext cx="33078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Thiele et al. Am Heart J 2021;234: 1-1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/>
        </p:nvSpPr>
        <p:spPr>
          <a:xfrm>
            <a:off x="756667" y="123478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Trial Flow</a:t>
            </a:r>
            <a:endParaRPr/>
          </a:p>
        </p:txBody>
      </p:sp>
      <p:sp>
        <p:nvSpPr>
          <p:cNvPr id="138" name="Google Shape;138;p8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65" y="718566"/>
            <a:ext cx="1880006" cy="267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892" y="3447095"/>
            <a:ext cx="1650844" cy="10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5868144" y="4825484"/>
            <a:ext cx="33078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Thiele et al. Am Heart J 2021;234: 1-1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544892" y="344878"/>
            <a:ext cx="13681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44 study sites</a:t>
            </a:r>
            <a:endParaRPr b="1" i="0"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7823" y="652655"/>
            <a:ext cx="5497891" cy="387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/>
          <p:nvPr/>
        </p:nvSpPr>
        <p:spPr>
          <a:xfrm>
            <a:off x="1562072" y="1923678"/>
            <a:ext cx="57600" cy="57600"/>
          </a:xfrm>
          <a:prstGeom prst="ellipse">
            <a:avLst/>
          </a:prstGeom>
          <a:solidFill>
            <a:srgbClr val="F4889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467544" y="2571750"/>
            <a:ext cx="57600" cy="57600"/>
          </a:xfrm>
          <a:prstGeom prst="ellipse">
            <a:avLst/>
          </a:prstGeom>
          <a:solidFill>
            <a:srgbClr val="F4889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1115616" y="4011910"/>
            <a:ext cx="57600" cy="57600"/>
          </a:xfrm>
          <a:prstGeom prst="ellipse">
            <a:avLst/>
          </a:prstGeom>
          <a:solidFill>
            <a:srgbClr val="F4889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756667" y="123478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Baseline Characteristics</a:t>
            </a:r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0" y="948"/>
            <a:ext cx="8331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graphicFrame>
        <p:nvGraphicFramePr>
          <p:cNvPr id="154" name="Google Shape;154;p9"/>
          <p:cNvGraphicFramePr/>
          <p:nvPr/>
        </p:nvGraphicFramePr>
        <p:xfrm>
          <a:off x="755575" y="667038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{5305D4C0-EBD0-41D0-AC04-9817245E3525}</a:tableStyleId>
              </a:tblPr>
              <a:tblGrid>
                <a:gridCol w="3599525"/>
                <a:gridCol w="1854400"/>
                <a:gridCol w="1962900"/>
              </a:tblGrid>
              <a:tr h="8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ECLS (n=209)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Control (n=208)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15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Age (years); median (IQR)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62 (56 - 69)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63 (57 - 71)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8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Male sex;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170/209 (81.3)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169/208 (81.3)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Signs of impaired organ perfusion;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2698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Altered mental status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2698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Cold, clammy skin and extremities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2698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Oliguria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200/209 (95.7)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202/209 (96.7)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150/209 (71.8)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F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198/208 (95.2)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204/208 (98.1)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150/208 (72.1)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8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Mean blood pressure (mmHg); median (IQR)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71 (61 - 87)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72 (60 - 88)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STEMI;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135/204 (66.2)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141/207 (68.1)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Resuscitation before randomization;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162/209 (77.5)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162/208 (77.9)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No. of diseased vessels; n/total (%)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2698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2698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2698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71/203 (35.0)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71/203 (35.0)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61/203 (30.0)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63/200 (31.5)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53/200 (26.5)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84/200 (42.0)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LVEF (%); median (IQR)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30 (20 - 35)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30 (20 - 40)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  <a:tr h="48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Laboratory values on admission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844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pH; median (IQR)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844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Lactate (mmol/L); median (IQR)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10275" marL="10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7.2 (7.1 - 7.3)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6.8 (4.5 – 9.6)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4D60"/>
                    </a:solidFill>
                  </a:tcPr>
                </a:tc>
                <a:tc>
                  <a:txBody>
                    <a:bodyPr/>
                    <a:lstStyle/>
                    <a:p>
                      <a:pPr indent="-113029" lvl="0" marL="113029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113029" lvl="0" marL="113029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7.2 (7.1 - 7.3)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180340" lvl="0" marL="2838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6.9 (4.6 – 10.0)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0275" marL="102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55" name="Google Shape;155;p9"/>
          <p:cNvSpPr/>
          <p:nvPr/>
        </p:nvSpPr>
        <p:spPr>
          <a:xfrm>
            <a:off x="395536" y="3147814"/>
            <a:ext cx="8105402" cy="64807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395536" y="2715766"/>
            <a:ext cx="8105402" cy="28803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385705" y="987574"/>
            <a:ext cx="8105402" cy="30347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411286" y="4443958"/>
            <a:ext cx="8105402" cy="23146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416" y="7553"/>
            <a:ext cx="827042" cy="79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C_PPT_Light_220817-16-9">
  <a:themeElements>
    <a:clrScheme name="ESC // branding 2017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2021-07-16T09:19:14Z</dcterms:created>
  <dc:creator>Prof. Dr. Holger Thiele</dc:creator>
</cp:coreProperties>
</file>