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77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6" r:id="rId19"/>
    <p:sldId id="274" r:id="rId20"/>
    <p:sldId id="275" r:id="rId2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pos="5524">
          <p15:clr>
            <a:srgbClr val="A4A3A4"/>
          </p15:clr>
        </p15:guide>
        <p15:guide id="4" pos="26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lly COLLINGRIDGE" initials="SC" lastIdx="12" clrIdx="0"/>
  <p:cmAuthor id="2" name="Laure-Emmanuelle PEYRET" initials="LP" lastIdx="7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D0D0"/>
    <a:srgbClr val="878787"/>
    <a:srgbClr val="AE1022"/>
    <a:srgbClr val="D3D3D3"/>
    <a:srgbClr val="E0E0E0"/>
    <a:srgbClr val="F28C26"/>
    <a:srgbClr val="FFBF08"/>
    <a:srgbClr val="B62A79"/>
    <a:srgbClr val="F3BC00"/>
    <a:srgbClr val="D00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B797E4-3B02-4ADE-8602-1DB529960FBA}" v="6" dt="2023-08-16T07:55:02.93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25" autoAdjust="0"/>
    <p:restoredTop sz="90268"/>
  </p:normalViewPr>
  <p:slideViewPr>
    <p:cSldViewPr showGuides="1">
      <p:cViewPr>
        <p:scale>
          <a:sx n="120" d="100"/>
          <a:sy n="120" d="100"/>
        </p:scale>
        <p:origin x="648" y="32"/>
      </p:cViewPr>
      <p:guideLst>
        <p:guide orient="horz" pos="1620"/>
        <p:guide pos="2880"/>
        <p:guide pos="5524"/>
        <p:guide pos="26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123" d="100"/>
          <a:sy n="123" d="100"/>
        </p:scale>
        <p:origin x="412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commentAuthors" Target="commentAuthors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29" Type="http://schemas.microsoft.com/office/2015/10/relationships/revisionInfo" Target="revisionInfo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4CCA8C-2727-A54D-B40F-70CF9669C616}" type="datetimeFigureOut">
              <a:rPr lang="fr-FR"/>
              <a:pPr/>
              <a:t>28/08/2023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CEFCA3-4FB0-F648-923A-3843471D4321}" type="slidenum">
              <a:rPr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42067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47D4E0-ADF2-4269-A368-F8657ABA7EB7}" type="datetimeFigureOut">
              <a:rPr lang="en-US" smtClean="0"/>
              <a:pPr/>
              <a:t>8/28/23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8DCFB2-2FC4-4A48-85D8-914292BD17B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85154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DCFB2-2FC4-4A48-85D8-914292BD17B8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68496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DCFB2-2FC4-4A48-85D8-914292BD17B8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58979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DCFB2-2FC4-4A48-85D8-914292BD17B8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90695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DCFB2-2FC4-4A48-85D8-914292BD17B8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60033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The effect was consistent </a:t>
            </a:r>
            <a:r>
              <a:rPr lang="nl-NL" dirty="0" err="1" smtClean="0"/>
              <a:t>across</a:t>
            </a:r>
            <a:r>
              <a:rPr lang="nl-NL" dirty="0" smtClean="0"/>
              <a:t> </a:t>
            </a:r>
            <a:r>
              <a:rPr lang="nl-NL" dirty="0" err="1" smtClean="0"/>
              <a:t>prespecified</a:t>
            </a:r>
            <a:r>
              <a:rPr lang="nl-NL" dirty="0" smtClean="0"/>
              <a:t> </a:t>
            </a:r>
            <a:r>
              <a:rPr lang="nl-NL" dirty="0" err="1" smtClean="0"/>
              <a:t>subgroups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DCFB2-2FC4-4A48-85D8-914292BD17B8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3153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Pag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Espace réservé du texte 32">
            <a:extLst>
              <a:ext uri="{FF2B5EF4-FFF2-40B4-BE49-F238E27FC236}">
                <a16:creationId xmlns:a16="http://schemas.microsoft.com/office/drawing/2014/main" xmlns="" id="{E87A3DCC-5F52-46C1-83E5-0DCD52BF0AF8}"/>
              </a:ext>
            </a:extLst>
          </p:cNvPr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1039771" y="2517053"/>
            <a:ext cx="6844590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31812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A short description about the subject of the presentation. Can be used as a subtitle. </a:t>
            </a:r>
          </a:p>
        </p:txBody>
      </p:sp>
      <p:sp>
        <p:nvSpPr>
          <p:cNvPr id="36" name="Espace réservé du texte 32">
            <a:extLst>
              <a:ext uri="{FF2B5EF4-FFF2-40B4-BE49-F238E27FC236}">
                <a16:creationId xmlns:a16="http://schemas.microsoft.com/office/drawing/2014/main" xmlns="" id="{16284A64-7B54-461F-9363-2BE4503F91F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43597" y="3961569"/>
            <a:ext cx="5688626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rgbClr val="AE1022"/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31812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Presentation date</a:t>
            </a:r>
          </a:p>
        </p:txBody>
      </p:sp>
      <p:sp>
        <p:nvSpPr>
          <p:cNvPr id="15" name="Espace réservé du texte 32">
            <a:extLst>
              <a:ext uri="{FF2B5EF4-FFF2-40B4-BE49-F238E27FC236}">
                <a16:creationId xmlns:a16="http://schemas.microsoft.com/office/drawing/2014/main" xmlns="" id="{DFFB4CC0-14B2-483B-83A6-DA9CE43781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3610" y="3577877"/>
            <a:ext cx="5688619" cy="29001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31812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7" name="Espace réservé du texte 32">
            <a:extLst>
              <a:ext uri="{FF2B5EF4-FFF2-40B4-BE49-F238E27FC236}">
                <a16:creationId xmlns:a16="http://schemas.microsoft.com/office/drawing/2014/main" xmlns="" id="{495DAAF3-5ADD-3B4B-9B4A-F80003C2F6E4}"/>
              </a:ext>
            </a:extLst>
          </p:cNvPr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1043610" y="927760"/>
            <a:ext cx="6768746" cy="833178"/>
          </a:xfrm>
          <a:prstGeom prst="rect">
            <a:avLst/>
          </a:prstGeom>
        </p:spPr>
        <p:txBody>
          <a:bodyPr wrap="square" lIns="90000" tIns="46800" rIns="90000" bIns="46800">
            <a:spAutoFit/>
          </a:bodyPr>
          <a:lstStyle>
            <a:lvl1pPr marL="0" indent="0">
              <a:spcBef>
                <a:spcPts val="600"/>
              </a:spcBef>
              <a:buNone/>
              <a:defRPr sz="4800" b="1" i="0" baseline="0">
                <a:solidFill>
                  <a:schemeClr val="accent1"/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31812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Presentation Title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ra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5">
            <a:extLst>
              <a:ext uri="{FF2B5EF4-FFF2-40B4-BE49-F238E27FC236}">
                <a16:creationId xmlns:a16="http://schemas.microsoft.com/office/drawing/2014/main" xmlns="" id="{EC9FD404-747D-47CF-8BD6-85DE35A09C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4618" y="339502"/>
            <a:ext cx="7631757" cy="4320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500"/>
              </a:lnSpc>
              <a:spcBef>
                <a:spcPts val="0"/>
              </a:spcBef>
              <a:buNone/>
              <a:defRPr sz="2800" b="1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31812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First line of the headline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xmlns="" id="{448225EB-A123-4416-BF74-09996F92429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23850" y="915566"/>
            <a:ext cx="7632700" cy="3672408"/>
          </a:xfrm>
          <a:prstGeom prst="rect">
            <a:avLst/>
          </a:prstGeom>
        </p:spPr>
        <p:txBody>
          <a:bodyPr/>
          <a:lstStyle>
            <a:lvl1pPr marL="180975" indent="-180975" defTabSz="3600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1pPr>
            <a:lvl2pPr marL="447675" indent="-179388" defTabSz="358775">
              <a:buClr>
                <a:srgbClr val="AE102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2pPr>
            <a:lvl3pPr marL="628650" indent="-179388">
              <a:buClr>
                <a:srgbClr val="AE102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804863" indent="-179388">
              <a:buClr>
                <a:srgbClr val="AE1022"/>
              </a:buClr>
              <a:buFont typeface="Arial" panose="020B0604020202020204" pitchFamily="34" charset="0"/>
              <a:buChar char="•"/>
              <a:tabLst>
                <a:tab pos="804863" algn="l"/>
              </a:tabLst>
              <a:defRPr>
                <a:solidFill>
                  <a:schemeClr val="tx1"/>
                </a:solidFill>
                <a:latin typeface="+mn-lt"/>
              </a:defRPr>
            </a:lvl4pPr>
            <a:lvl5pPr marL="985838" indent="-179388">
              <a:buClr>
                <a:srgbClr val="AE102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5pPr>
            <a:lvl6pPr marL="1166813" indent="-179388">
              <a:buClr>
                <a:srgbClr val="AE1022"/>
              </a:buClr>
              <a:buFont typeface="Arial" panose="020B0604020202020204" pitchFamily="34" charset="0"/>
              <a:buChar char="•"/>
              <a:tabLst>
                <a:tab pos="1076325" algn="l"/>
              </a:tabLst>
              <a:defRPr sz="1800"/>
            </a:lvl6pPr>
            <a:lvl7pPr marL="1346400" indent="-179388">
              <a:buClr>
                <a:srgbClr val="C00000"/>
              </a:buClr>
              <a:defRPr sz="1800"/>
            </a:lvl7pPr>
            <a:lvl8pPr marL="1530000" indent="-179388">
              <a:buClr>
                <a:srgbClr val="C00000"/>
              </a:buClr>
              <a:defRPr sz="1800"/>
            </a:lvl8pPr>
            <a:lvl9pPr marL="2424113" indent="-228600">
              <a:buClr>
                <a:srgbClr val="C00000"/>
              </a:buClr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9463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Pag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5">
            <a:extLst>
              <a:ext uri="{FF2B5EF4-FFF2-40B4-BE49-F238E27FC236}">
                <a16:creationId xmlns:a16="http://schemas.microsoft.com/office/drawing/2014/main" xmlns="" id="{75713D93-C919-4892-838C-B532C4D773A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4618" y="339502"/>
            <a:ext cx="7631757" cy="4320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500"/>
              </a:lnSpc>
              <a:spcBef>
                <a:spcPts val="0"/>
              </a:spcBef>
              <a:buNone/>
              <a:defRPr sz="2800" b="1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31812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Want to use just a headline? =&gt; type here</a:t>
            </a:r>
          </a:p>
        </p:txBody>
      </p:sp>
    </p:spTree>
    <p:extLst>
      <p:ext uri="{BB962C8B-B14F-4D97-AF65-F5344CB8AC3E}">
        <p14:creationId xmlns:p14="http://schemas.microsoft.com/office/powerpoint/2010/main" val="1972944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5">
            <a:extLst>
              <a:ext uri="{FF2B5EF4-FFF2-40B4-BE49-F238E27FC236}">
                <a16:creationId xmlns:a16="http://schemas.microsoft.com/office/drawing/2014/main" xmlns="" id="{8A1CE93C-D99C-4EDD-BA67-BCAAD80495D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8175" y="1364165"/>
            <a:ext cx="6825854" cy="115259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450"/>
              </a:spcBef>
              <a:buNone/>
              <a:defRPr sz="2800" b="1">
                <a:solidFill>
                  <a:schemeClr val="accent1"/>
                </a:solidFill>
                <a:latin typeface="+mj-lt"/>
              </a:defRPr>
            </a:lvl1pPr>
            <a:lvl2pPr marL="266693" indent="0">
              <a:buNone/>
              <a:defRPr/>
            </a:lvl2pPr>
            <a:lvl3pPr marL="531799" indent="0">
              <a:buNone/>
              <a:defRPr/>
            </a:lvl3pPr>
            <a:lvl4pPr marL="809605" indent="0">
              <a:buNone/>
              <a:defRPr/>
            </a:lvl4pPr>
            <a:lvl5pPr marL="1076298" indent="0">
              <a:buNone/>
              <a:defRPr/>
            </a:lvl5pPr>
          </a:lstStyle>
          <a:p>
            <a:pPr lvl="0"/>
            <a:r>
              <a:rPr lang="en-GB" dirty="0"/>
              <a:t>S</a:t>
            </a:r>
            <a:r>
              <a:rPr lang="en-US" dirty="0" err="1"/>
              <a:t>ub</a:t>
            </a:r>
            <a:r>
              <a:rPr lang="en-US" dirty="0"/>
              <a:t>-Title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C2DF46A-1BA8-44CA-B779-2ACC2C3196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8176" y="2571750"/>
            <a:ext cx="6825853" cy="164306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latin typeface="+mn-lt"/>
              </a:defRPr>
            </a:lvl1pPr>
            <a:lvl2pPr indent="-266400">
              <a:buClr>
                <a:srgbClr val="AE1022"/>
              </a:buClr>
              <a:buFont typeface="Arial" panose="020B0604020202020204" pitchFamily="34" charset="0"/>
              <a:buChar char="•"/>
              <a:defRPr>
                <a:latin typeface="+mn-lt"/>
              </a:defRPr>
            </a:lvl2pPr>
            <a:lvl3pPr indent="-266400">
              <a:buClr>
                <a:srgbClr val="AE1022"/>
              </a:buClr>
              <a:buFont typeface="Arial" panose="020B0604020202020204" pitchFamily="34" charset="0"/>
              <a:buChar char="•"/>
              <a:defRPr>
                <a:latin typeface="+mn-lt"/>
              </a:defRPr>
            </a:lvl3pPr>
            <a:lvl4pPr indent="-266400">
              <a:buClr>
                <a:srgbClr val="AE1022"/>
              </a:buClr>
              <a:buFont typeface="Arial" panose="020B0604020202020204" pitchFamily="34" charset="0"/>
              <a:buChar char="•"/>
              <a:defRPr>
                <a:latin typeface="+mn-lt"/>
              </a:defRPr>
            </a:lvl4pPr>
            <a:lvl5pPr indent="-266400">
              <a:buClr>
                <a:srgbClr val="AE1022"/>
              </a:buClr>
              <a:buFont typeface="Arial" panose="020B0604020202020204" pitchFamily="34" charset="0"/>
              <a:buChar char="•"/>
              <a:defRPr>
                <a:latin typeface="+mn-lt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887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2">
            <a:extLst>
              <a:ext uri="{FF2B5EF4-FFF2-40B4-BE49-F238E27FC236}">
                <a16:creationId xmlns:a16="http://schemas.microsoft.com/office/drawing/2014/main" xmlns="" id="{89271022-20A5-4D9A-84BD-CFB63810A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338401"/>
            <a:ext cx="7886700" cy="4095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lvl="0" indent="0">
              <a:lnSpc>
                <a:spcPts val="2500"/>
              </a:lnSpc>
              <a:spcBef>
                <a:spcPts val="0"/>
              </a:spcBef>
              <a:buClr>
                <a:srgbClr val="D00040"/>
              </a:buClr>
              <a:buFont typeface="Arial" pitchFamily="34" charset="0"/>
            </a:pPr>
            <a:r>
              <a:rPr lang="fr-FR"/>
              <a:t>Modifiez le style du titre</a:t>
            </a:r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B374904E-396E-4218-8F2B-633F121269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4000" y="914400"/>
            <a:ext cx="7886700" cy="36735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66700" lvl="0" indent="-266700"/>
            <a:r>
              <a:rPr lang="fr-FR"/>
              <a:t>Cliquez pour modifier les styles du texte du masque</a:t>
            </a:r>
          </a:p>
          <a:p>
            <a:pPr marL="266700" lvl="1" indent="-266700"/>
            <a:r>
              <a:rPr lang="fr-FR"/>
              <a:t>Deuxième niveau</a:t>
            </a:r>
          </a:p>
          <a:p>
            <a:pPr marL="266700" lvl="2" indent="-266700"/>
            <a:r>
              <a:rPr lang="fr-FR"/>
              <a:t>Troisième niveau</a:t>
            </a:r>
          </a:p>
          <a:p>
            <a:pPr marL="266700" lvl="3" indent="-266700"/>
            <a:r>
              <a:rPr lang="fr-FR"/>
              <a:t>Quatrième niveau</a:t>
            </a:r>
          </a:p>
          <a:p>
            <a:pPr marL="266700" lvl="4" indent="-266700"/>
            <a:r>
              <a:rPr lang="fr-FR"/>
              <a:t>Cinquième niveau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65" r:id="rId3"/>
    <p:sldLayoutId id="2147483669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lang="en-US" sz="2800" b="1" i="0" kern="1200" smtClean="0">
          <a:solidFill>
            <a:schemeClr val="accent1"/>
          </a:solidFill>
          <a:latin typeface="+mj-lt"/>
          <a:ea typeface="+mn-ea"/>
          <a:cs typeface="Verdana"/>
        </a:defRPr>
      </a:lvl1pPr>
    </p:titleStyle>
    <p:bodyStyle>
      <a:lvl1pPr marL="0" indent="0" algn="l" defTabSz="3600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None/>
        <a:defRPr lang="en-US" sz="2400" b="1" i="0" kern="1200" dirty="0" smtClean="0">
          <a:solidFill>
            <a:schemeClr val="tx1"/>
          </a:solidFill>
          <a:latin typeface="+mn-lt"/>
          <a:ea typeface="+mn-ea"/>
          <a:cs typeface="Verdana"/>
        </a:defRPr>
      </a:lvl1pPr>
      <a:lvl2pPr marL="266700" indent="0" algn="l" defTabSz="3600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None/>
        <a:defRPr lang="en-US" sz="2000" b="0" i="0" kern="1200" dirty="0" smtClean="0">
          <a:solidFill>
            <a:schemeClr val="tx1"/>
          </a:solidFill>
          <a:latin typeface="+mn-lt"/>
          <a:ea typeface="+mn-ea"/>
          <a:cs typeface="Verdana"/>
        </a:defRPr>
      </a:lvl2pPr>
      <a:lvl3pPr marL="531812" indent="0" algn="l" defTabSz="3600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None/>
        <a:defRPr lang="en-US" sz="1800" b="0" i="0" kern="1200" dirty="0" smtClean="0">
          <a:solidFill>
            <a:schemeClr val="tx1"/>
          </a:solidFill>
          <a:latin typeface="+mn-lt"/>
          <a:ea typeface="+mn-ea"/>
          <a:cs typeface="Verdana"/>
        </a:defRPr>
      </a:lvl3pPr>
      <a:lvl4pPr marL="809625" indent="0" algn="l" defTabSz="3600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None/>
        <a:defRPr lang="en-US" sz="1800" b="0" i="0" kern="1200" dirty="0" smtClean="0">
          <a:solidFill>
            <a:schemeClr val="tx1"/>
          </a:solidFill>
          <a:latin typeface="+mn-lt"/>
          <a:ea typeface="+mn-ea"/>
          <a:cs typeface="Verdana"/>
        </a:defRPr>
      </a:lvl4pPr>
      <a:lvl5pPr marL="1076325" indent="0" algn="l" defTabSz="3600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None/>
        <a:defRPr lang="en-US" sz="1800" b="0" i="0" kern="1200" dirty="0" smtClean="0">
          <a:solidFill>
            <a:schemeClr val="tx1"/>
          </a:solidFill>
          <a:latin typeface="+mn-lt"/>
          <a:ea typeface="+mn-ea"/>
          <a:cs typeface="Verdana"/>
        </a:defRPr>
      </a:lvl5pPr>
      <a:lvl6pPr marL="1981200" indent="0" algn="l" defTabSz="9144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None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tiff"/><Relationship Id="rId5" Type="http://schemas.openxmlformats.org/officeDocument/2006/relationships/image" Target="../media/image3.tif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Relationship Id="rId3" Type="http://schemas.openxmlformats.org/officeDocument/2006/relationships/image" Target="../media/image3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4" Type="http://schemas.openxmlformats.org/officeDocument/2006/relationships/image" Target="../media/image2.tiff"/><Relationship Id="rId5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4" Type="http://schemas.openxmlformats.org/officeDocument/2006/relationships/image" Target="../media/image2.tiff"/><Relationship Id="rId5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4" Type="http://schemas.openxmlformats.org/officeDocument/2006/relationships/image" Target="../media/image11.tiff"/><Relationship Id="rId5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Relationship Id="rId3" Type="http://schemas.openxmlformats.org/officeDocument/2006/relationships/image" Target="../media/image3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Relationship Id="rId3" Type="http://schemas.openxmlformats.org/officeDocument/2006/relationships/image" Target="../media/image3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Relationship Id="rId3" Type="http://schemas.openxmlformats.org/officeDocument/2006/relationships/image" Target="../media/image3.tif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Relationship Id="rId3" Type="http://schemas.openxmlformats.org/officeDocument/2006/relationships/image" Target="../media/image3.tif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Relationship Id="rId3" Type="http://schemas.openxmlformats.org/officeDocument/2006/relationships/image" Target="../media/image3.tif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4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4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Relationship Id="rId3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Relationship Id="rId3" Type="http://schemas.openxmlformats.org/officeDocument/2006/relationships/image" Target="../media/image3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4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Relationship Id="rId3" Type="http://schemas.openxmlformats.org/officeDocument/2006/relationships/image" Target="../media/image3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4" Type="http://schemas.openxmlformats.org/officeDocument/2006/relationships/image" Target="../media/image3.tiff"/><Relationship Id="rId5" Type="http://schemas.openxmlformats.org/officeDocument/2006/relationships/image" Target="../media/image6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4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4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A3EAC423-CA87-4A97-AD0F-1B7CC1FD15C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8303" y="2427734"/>
            <a:ext cx="7927526" cy="1175706"/>
          </a:xfrm>
        </p:spPr>
        <p:txBody>
          <a:bodyPr/>
          <a:lstStyle/>
          <a:p>
            <a:r>
              <a:rPr lang="en-US" dirty="0" err="1">
                <a:solidFill>
                  <a:srgbClr val="C00000"/>
                </a:solidFill>
              </a:rPr>
              <a:t>Jozine</a:t>
            </a:r>
            <a:r>
              <a:rPr lang="en-US" dirty="0">
                <a:solidFill>
                  <a:srgbClr val="C00000"/>
                </a:solidFill>
              </a:rPr>
              <a:t> M. ter Maaten</a:t>
            </a:r>
            <a:r>
              <a:rPr lang="en-US" dirty="0"/>
              <a:t>, Iris E. </a:t>
            </a:r>
            <a:r>
              <a:rPr lang="en-US" dirty="0" err="1"/>
              <a:t>Beldhuis</a:t>
            </a:r>
            <a:r>
              <a:rPr lang="en-US" dirty="0"/>
              <a:t>, Peter van der Meer, Jan A. </a:t>
            </a:r>
            <a:r>
              <a:rPr lang="en-US" dirty="0" err="1"/>
              <a:t>Krikken</a:t>
            </a:r>
            <a:r>
              <a:rPr lang="en-US" dirty="0"/>
              <a:t>, </a:t>
            </a:r>
            <a:r>
              <a:rPr lang="en-US" dirty="0" err="1"/>
              <a:t>Douwe</a:t>
            </a:r>
            <a:r>
              <a:rPr lang="en-US" dirty="0"/>
              <a:t> </a:t>
            </a:r>
            <a:r>
              <a:rPr lang="en-US" dirty="0" err="1"/>
              <a:t>Postmus</a:t>
            </a:r>
            <a:r>
              <a:rPr lang="en-US" dirty="0"/>
              <a:t>, Jenifer E. </a:t>
            </a:r>
            <a:r>
              <a:rPr lang="en-US" dirty="0" err="1"/>
              <a:t>Coster</a:t>
            </a:r>
            <a:r>
              <a:rPr lang="en-US" dirty="0"/>
              <a:t>, </a:t>
            </a:r>
            <a:r>
              <a:rPr lang="en-US" dirty="0" err="1"/>
              <a:t>Wybe</a:t>
            </a:r>
            <a:r>
              <a:rPr lang="en-US" dirty="0"/>
              <a:t> </a:t>
            </a:r>
            <a:r>
              <a:rPr lang="en-US" dirty="0" err="1"/>
              <a:t>Nieuwland</a:t>
            </a:r>
            <a:r>
              <a:rPr lang="en-US" dirty="0"/>
              <a:t>, Dirk J. van </a:t>
            </a:r>
            <a:r>
              <a:rPr lang="en-US" dirty="0" err="1"/>
              <a:t>Veldhuisen</a:t>
            </a:r>
            <a:r>
              <a:rPr lang="en-US" dirty="0"/>
              <a:t>, </a:t>
            </a:r>
            <a:r>
              <a:rPr lang="en-US" dirty="0" err="1"/>
              <a:t>Adriaan</a:t>
            </a:r>
            <a:r>
              <a:rPr lang="en-US" dirty="0"/>
              <a:t> A. Voors, Kevin Damman</a:t>
            </a:r>
          </a:p>
          <a:p>
            <a:endParaRPr lang="en-US" dirty="0"/>
          </a:p>
          <a:p>
            <a:r>
              <a:rPr lang="en-US" dirty="0"/>
              <a:t>University of Groningen, University Medical Center Groningen, The Netherlands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F110484-47B9-407B-AAD0-5EFF6D5A36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8310" y="3793900"/>
            <a:ext cx="5688619" cy="290018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Aug 28</a:t>
            </a:r>
            <a:r>
              <a:rPr lang="en-US" baseline="30000" dirty="0">
                <a:solidFill>
                  <a:srgbClr val="C00000"/>
                </a:solidFill>
              </a:rPr>
              <a:t>th</a:t>
            </a:r>
            <a:r>
              <a:rPr lang="en-US" dirty="0">
                <a:solidFill>
                  <a:srgbClr val="C00000"/>
                </a:solidFill>
              </a:rPr>
              <a:t> 2023 – Hotline Session ESC</a:t>
            </a:r>
          </a:p>
          <a:p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76148CC-D3A4-4136-AA81-28BD3CC083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8303" y="672220"/>
            <a:ext cx="7927526" cy="1664175"/>
          </a:xfrm>
        </p:spPr>
        <p:txBody>
          <a:bodyPr/>
          <a:lstStyle/>
          <a:p>
            <a:r>
              <a:rPr lang="en-US" sz="3400" dirty="0"/>
              <a:t>The Pragmatic Urinary Sodium-based treatment </a:t>
            </a:r>
            <a:r>
              <a:rPr lang="en-US" sz="3400" dirty="0" err="1"/>
              <a:t>algoritHm</a:t>
            </a:r>
            <a:r>
              <a:rPr lang="en-US" sz="3400" dirty="0"/>
              <a:t> in Acute Heart Failure (PUSH-AHF) trial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6336" y="156158"/>
            <a:ext cx="1374800" cy="687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884368" y="4659982"/>
            <a:ext cx="1086768" cy="34370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38700" indent="0" algn="ctr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nl-NL" sz="1600" i="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rPr>
              <a:t>PUSH-AHF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8406" y="241827"/>
            <a:ext cx="339794" cy="51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31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850" y="283834"/>
            <a:ext cx="8567862" cy="432048"/>
          </a:xfrm>
        </p:spPr>
        <p:txBody>
          <a:bodyPr/>
          <a:lstStyle/>
          <a:p>
            <a:pPr algn="ctr"/>
            <a:r>
              <a:rPr lang="en-US" dirty="0" smtClean="0"/>
              <a:t>Results - 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323850" y="915566"/>
            <a:ext cx="8568630" cy="3672408"/>
          </a:xfrm>
        </p:spPr>
        <p:txBody>
          <a:bodyPr/>
          <a:lstStyle/>
          <a:p>
            <a:r>
              <a:rPr lang="en-US" b="0" dirty="0" smtClean="0"/>
              <a:t>Median starting dose in both groups was 2 [1-4] mg of bumetanide bid (furosemide equivalent dose of 80 [40-160] mg)</a:t>
            </a:r>
            <a:endParaRPr lang="en-US" b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6336" y="156158"/>
            <a:ext cx="1374800" cy="687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84368" y="4659982"/>
            <a:ext cx="1086768" cy="34370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38700" indent="0" algn="ctr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nl-NL" sz="1600" i="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rPr>
              <a:t>PUSH-AHF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8406" y="241827"/>
            <a:ext cx="339794" cy="51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57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843558"/>
            <a:ext cx="5374240" cy="381642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2210" y="281817"/>
            <a:ext cx="7631757" cy="432048"/>
          </a:xfrm>
        </p:spPr>
        <p:txBody>
          <a:bodyPr/>
          <a:lstStyle/>
          <a:p>
            <a:pPr algn="ctr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primary endpoint – 24-hours </a:t>
            </a:r>
            <a:r>
              <a:rPr lang="en-US" dirty="0" err="1" smtClean="0"/>
              <a:t>natriuresis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04256" y="1942594"/>
            <a:ext cx="1371600" cy="23682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6" name="TextBox 5"/>
          <p:cNvSpPr txBox="1"/>
          <p:nvPr/>
        </p:nvSpPr>
        <p:spPr>
          <a:xfrm>
            <a:off x="3851920" y="1547598"/>
            <a:ext cx="1353312" cy="27614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7" name="TextBox 6"/>
          <p:cNvSpPr txBox="1"/>
          <p:nvPr/>
        </p:nvSpPr>
        <p:spPr>
          <a:xfrm>
            <a:off x="1907704" y="975246"/>
            <a:ext cx="3115734" cy="6604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8" name="TextBox 7"/>
          <p:cNvSpPr txBox="1"/>
          <p:nvPr/>
        </p:nvSpPr>
        <p:spPr>
          <a:xfrm>
            <a:off x="6138304" y="2243938"/>
            <a:ext cx="2886968" cy="1015663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Estimated difference: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63 (95% CI: 18-109) </a:t>
            </a:r>
            <a:r>
              <a:rPr lang="en-US" sz="2000" dirty="0" err="1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mmol</a:t>
            </a:r>
            <a:endParaRPr lang="en-US" sz="2000" dirty="0" smtClean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u</a:t>
            </a:r>
            <a:r>
              <a:rPr lang="en-US" sz="200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rinary sodium</a:t>
            </a:r>
            <a:endParaRPr lang="nl-NL" sz="20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6336" y="156158"/>
            <a:ext cx="1374800" cy="6874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884368" y="4659982"/>
            <a:ext cx="1086768" cy="34370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38700" indent="0" algn="ctr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nl-NL" sz="1600" i="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rPr>
              <a:t>PUSH-AHF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8406" y="241827"/>
            <a:ext cx="339794" cy="51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671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13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95536" y="283834"/>
            <a:ext cx="7559750" cy="432048"/>
          </a:xfrm>
        </p:spPr>
        <p:txBody>
          <a:bodyPr/>
          <a:lstStyle/>
          <a:p>
            <a:pPr algn="ctr"/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primary endpoint – 180-day all-cause mortality and adjudicated </a:t>
            </a:r>
            <a:r>
              <a:rPr lang="en-US" dirty="0" smtClean="0"/>
              <a:t>HF </a:t>
            </a:r>
            <a:r>
              <a:rPr lang="en-US" dirty="0" err="1" smtClean="0"/>
              <a:t>rehospitalization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292080" y="2321666"/>
            <a:ext cx="3679056" cy="1175706"/>
          </a:xfrm>
          <a:prstGeom prst="rect">
            <a:avLst/>
          </a:prstGeom>
          <a:solidFill>
            <a:schemeClr val="bg1"/>
          </a:solidFill>
          <a:ln w="254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en-US" sz="1600" dirty="0"/>
              <a:t>Significant difference in </a:t>
            </a:r>
            <a:r>
              <a:rPr lang="en-US" sz="1600" dirty="0" err="1"/>
              <a:t>inhospital</a:t>
            </a:r>
            <a:r>
              <a:rPr lang="en-US" sz="1600" dirty="0"/>
              <a:t> death (</a:t>
            </a:r>
            <a:r>
              <a:rPr lang="en-US" sz="1600" i="1" dirty="0"/>
              <a:t>P</a:t>
            </a:r>
            <a:r>
              <a:rPr lang="en-US" sz="1600" dirty="0"/>
              <a:t>=0.0192)</a:t>
            </a:r>
          </a:p>
          <a:p>
            <a:pPr marL="324450" indent="-28575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charset="0"/>
              <a:buChar char="•"/>
            </a:pPr>
            <a:r>
              <a:rPr lang="en-US" sz="1600" dirty="0" err="1"/>
              <a:t>Natriuresis</a:t>
            </a:r>
            <a:r>
              <a:rPr lang="en-US" sz="1600" dirty="0"/>
              <a:t> guided therapy: 1.4% (n=2)</a:t>
            </a:r>
          </a:p>
          <a:p>
            <a:pPr marL="324450" indent="-28575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charset="0"/>
              <a:buChar char="•"/>
            </a:pPr>
            <a:r>
              <a:rPr lang="en-US" sz="1600" dirty="0"/>
              <a:t>Standard of care: 7.5% (n=14)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618" y="1203598"/>
            <a:ext cx="4691954" cy="341184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4618" y="1203598"/>
            <a:ext cx="4691954" cy="3411844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6336" y="156158"/>
            <a:ext cx="1374800" cy="687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884368" y="4659982"/>
            <a:ext cx="1086768" cy="34370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38700" indent="0" algn="ctr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nl-NL" sz="1600" i="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rPr>
              <a:t>PUSH-AHF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8406" y="241827"/>
            <a:ext cx="339794" cy="51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888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8" y="283834"/>
            <a:ext cx="8495854" cy="432048"/>
          </a:xfrm>
        </p:spPr>
        <p:txBody>
          <a:bodyPr/>
          <a:lstStyle/>
          <a:p>
            <a:pPr algn="ctr"/>
            <a:r>
              <a:rPr lang="en-US" dirty="0" smtClean="0"/>
              <a:t>Results– secondary endpoints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1508322"/>
            <a:ext cx="4428890" cy="3151660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630352" y="975179"/>
            <a:ext cx="1368152" cy="338554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38700" indent="0" algn="ctr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nl-NL" sz="1600" i="0" kern="1200">
                <a:solidFill>
                  <a:schemeClr val="tx1"/>
                </a:solidFill>
                <a:latin typeface="+mn-lt"/>
                <a:ea typeface="+mn-ea"/>
              </a:rPr>
              <a:t>Natriuresis</a:t>
            </a:r>
            <a:endParaRPr lang="nl-NL" sz="1600" i="0" kern="1200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74377" y="970659"/>
            <a:ext cx="1368152" cy="338554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38700" indent="0" algn="ctr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nl-NL" sz="1600" i="0" kern="1200" dirty="0" err="1">
                <a:solidFill>
                  <a:schemeClr val="tx1"/>
                </a:solidFill>
                <a:latin typeface="+mn-lt"/>
                <a:ea typeface="+mn-ea"/>
              </a:rPr>
              <a:t>Diuresis</a:t>
            </a:r>
            <a:endParaRPr lang="nl-NL" sz="1600" i="0" kern="1200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6336" y="156158"/>
            <a:ext cx="1374800" cy="687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57" y="1508322"/>
            <a:ext cx="4515143" cy="31516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8406" y="241827"/>
            <a:ext cx="339794" cy="51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694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67544" y="283834"/>
            <a:ext cx="8208912" cy="432048"/>
          </a:xfrm>
        </p:spPr>
        <p:txBody>
          <a:bodyPr/>
          <a:lstStyle/>
          <a:p>
            <a:pPr algn="ctr"/>
            <a:r>
              <a:rPr lang="en-US" dirty="0" smtClean="0"/>
              <a:t>Results – other secondary endpoints</a:t>
            </a:r>
            <a:endParaRPr lang="en-US" dirty="0"/>
          </a:p>
        </p:txBody>
      </p:sp>
      <p:graphicFrame>
        <p:nvGraphicFramePr>
          <p:cNvPr id="4" name="Content Placeholder 5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520369647"/>
              </p:ext>
            </p:extLst>
          </p:nvPr>
        </p:nvGraphicFramePr>
        <p:xfrm>
          <a:off x="179512" y="1769588"/>
          <a:ext cx="8784976" cy="1964364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33123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2938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43061" marR="430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Natriuresis guided therapy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43061" marR="430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Standard of care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43061" marR="430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P-value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43061" marR="43061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05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Length of hospital stay (days)</a:t>
                      </a:r>
                      <a:endParaRPr lang="en-US" sz="1600" b="1" dirty="0">
                        <a:solidFill>
                          <a:srgbClr val="2A4B66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43061" marR="4306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 [5-9]</a:t>
                      </a:r>
                      <a:endParaRPr lang="en-US" sz="1600">
                        <a:solidFill>
                          <a:srgbClr val="2A4B66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43061" marR="4306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7 [5-10]</a:t>
                      </a:r>
                      <a:endParaRPr lang="en-US" sz="1600" dirty="0">
                        <a:solidFill>
                          <a:srgbClr val="2A4B66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43061" marR="4306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0.1436</a:t>
                      </a:r>
                      <a:endParaRPr lang="en-US" sz="1600">
                        <a:solidFill>
                          <a:srgbClr val="2A4B66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43061" marR="43061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57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Heart failure </a:t>
                      </a:r>
                      <a:r>
                        <a:rPr lang="en-US" sz="1600" dirty="0" err="1">
                          <a:effectLst/>
                        </a:rPr>
                        <a:t>rehospitalization</a:t>
                      </a:r>
                      <a:r>
                        <a:rPr lang="en-US" sz="1600" dirty="0">
                          <a:effectLst/>
                        </a:rPr>
                        <a:t> (%(n))</a:t>
                      </a:r>
                      <a:endParaRPr lang="en-US" sz="1600" b="1" dirty="0">
                        <a:solidFill>
                          <a:srgbClr val="2A4B66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43061" marR="4306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17 (25)</a:t>
                      </a:r>
                      <a:endParaRPr lang="en-US" sz="1600">
                        <a:solidFill>
                          <a:srgbClr val="2A4B66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43061" marR="4306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17 (26)</a:t>
                      </a:r>
                      <a:endParaRPr lang="en-US" sz="1600" dirty="0">
                        <a:solidFill>
                          <a:srgbClr val="2A4B66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43061" marR="4306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0.8904</a:t>
                      </a:r>
                      <a:endParaRPr lang="en-US" sz="1600">
                        <a:solidFill>
                          <a:srgbClr val="2A4B66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43061" marR="43061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105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180-day all-cause mortality (%(n))</a:t>
                      </a:r>
                      <a:endParaRPr lang="en-US" sz="1600" b="1" dirty="0">
                        <a:solidFill>
                          <a:srgbClr val="2A4B66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43061" marR="4306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19 (29)</a:t>
                      </a:r>
                      <a:endParaRPr lang="en-US" sz="1600">
                        <a:solidFill>
                          <a:srgbClr val="2A4B66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43061" marR="4306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21 (33)</a:t>
                      </a:r>
                      <a:endParaRPr lang="en-US" sz="1600">
                        <a:solidFill>
                          <a:srgbClr val="2A4B66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43061" marR="4306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0.6369</a:t>
                      </a:r>
                      <a:endParaRPr lang="en-US" sz="1600">
                        <a:solidFill>
                          <a:srgbClr val="2A4B66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43061" marR="43061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105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Percentage change in NT-</a:t>
                      </a:r>
                      <a:r>
                        <a:rPr lang="en-US" sz="1600" dirty="0" err="1">
                          <a:effectLst/>
                        </a:rPr>
                        <a:t>proBNP</a:t>
                      </a:r>
                      <a:r>
                        <a:rPr lang="en-US" sz="1600" dirty="0">
                          <a:effectLst/>
                        </a:rPr>
                        <a:t> (%)</a:t>
                      </a:r>
                      <a:endParaRPr lang="en-US" sz="1600" b="1" dirty="0">
                        <a:solidFill>
                          <a:srgbClr val="2A4B66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43061" marR="4306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rgbClr val="2A4B66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43061" marR="4306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solidFill>
                          <a:srgbClr val="2A4B66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43061" marR="4306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solidFill>
                          <a:srgbClr val="2A4B66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43061" marR="43061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0526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At 48 hours</a:t>
                      </a:r>
                      <a:endParaRPr lang="en-US" sz="1600" b="1">
                        <a:solidFill>
                          <a:srgbClr val="2A4B66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43061" marR="4306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-22 [-48-12]</a:t>
                      </a:r>
                      <a:endParaRPr lang="en-US" sz="1600">
                        <a:solidFill>
                          <a:srgbClr val="2A4B66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43061" marR="4306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-18 [-41-17]</a:t>
                      </a:r>
                      <a:endParaRPr lang="en-US" sz="1600">
                        <a:solidFill>
                          <a:srgbClr val="2A4B66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43061" marR="4306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0.4351</a:t>
                      </a:r>
                      <a:endParaRPr lang="en-US" sz="1600">
                        <a:solidFill>
                          <a:srgbClr val="2A4B66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43061" marR="43061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0526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At 72 hours</a:t>
                      </a:r>
                      <a:endParaRPr lang="en-US" sz="1600" b="1" dirty="0">
                        <a:solidFill>
                          <a:srgbClr val="2A4B66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43061" marR="4306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-33 [-61-0]</a:t>
                      </a:r>
                      <a:endParaRPr lang="en-US" sz="1600" dirty="0">
                        <a:solidFill>
                          <a:srgbClr val="2A4B66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43061" marR="4306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-33 [-58-8]</a:t>
                      </a:r>
                      <a:endParaRPr lang="en-US" sz="1600" dirty="0">
                        <a:solidFill>
                          <a:srgbClr val="2A4B66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43061" marR="4306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0.7881</a:t>
                      </a:r>
                      <a:endParaRPr lang="en-US" sz="1600" dirty="0">
                        <a:solidFill>
                          <a:srgbClr val="2A4B66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43061" marR="43061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884368" y="4659982"/>
            <a:ext cx="1086768" cy="34370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38700" indent="0" algn="ctr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nl-NL" sz="1600" i="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rPr>
              <a:t>PUSH-AHF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6336" y="156158"/>
            <a:ext cx="1374800" cy="687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8406" y="241827"/>
            <a:ext cx="339794" cy="51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27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52065" y="283834"/>
            <a:ext cx="8639870" cy="432048"/>
          </a:xfrm>
        </p:spPr>
        <p:txBody>
          <a:bodyPr/>
          <a:lstStyle/>
          <a:p>
            <a:pPr algn="ctr"/>
            <a:r>
              <a:rPr lang="en-US" dirty="0" smtClean="0"/>
              <a:t>Results – safety endpoints</a:t>
            </a:r>
            <a:endParaRPr lang="en-US" dirty="0"/>
          </a:p>
        </p:txBody>
      </p:sp>
      <p:graphicFrame>
        <p:nvGraphicFramePr>
          <p:cNvPr id="4" name="Content Placeholder 5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625602371"/>
              </p:ext>
            </p:extLst>
          </p:nvPr>
        </p:nvGraphicFramePr>
        <p:xfrm>
          <a:off x="179512" y="1166810"/>
          <a:ext cx="8784976" cy="3169920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33123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Natriuresis guided therapy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Standard of care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P-value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Safety endpoints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>
                    <a:solidFill>
                      <a:srgbClr val="D0D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Serious adverse events (%(n))</a:t>
                      </a:r>
                      <a:endParaRPr lang="en-US" sz="1600" b="1" dirty="0">
                        <a:solidFill>
                          <a:srgbClr val="2A4B66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40 (60)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44 (70)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0.5799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Adverse events (%(n))</a:t>
                      </a:r>
                      <a:endParaRPr lang="en-US" sz="1600" b="1" dirty="0">
                        <a:solidFill>
                          <a:srgbClr val="2A4B66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57 (86)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60 (96)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0.7180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Renal safety events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>
                    <a:solidFill>
                      <a:srgbClr val="D0D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Doubling of serum creatinine at 24 hours from baseline (%</a:t>
                      </a:r>
                      <a:r>
                        <a:rPr lang="en-US" sz="1600" baseline="0" dirty="0">
                          <a:effectLst/>
                        </a:rPr>
                        <a:t>(n))</a:t>
                      </a:r>
                      <a:endParaRPr lang="en-US" sz="1600" b="1" dirty="0">
                        <a:solidFill>
                          <a:srgbClr val="2A4B66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 (0)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 (1)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1.0000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Doubling of serum creatinine at 48 hours from baseline (%(n))</a:t>
                      </a:r>
                      <a:endParaRPr lang="en-US" sz="1600" b="1" dirty="0">
                        <a:solidFill>
                          <a:srgbClr val="2A4B66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 (1)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 (2)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1.0000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Prespecified</a:t>
                      </a:r>
                      <a:r>
                        <a:rPr lang="en-US" sz="1600" dirty="0">
                          <a:effectLst/>
                        </a:rPr>
                        <a:t> AE’s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>
                    <a:solidFill>
                      <a:srgbClr val="D0D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Worsening heart failure (%(n))</a:t>
                      </a:r>
                      <a:endParaRPr lang="en-US" sz="1600" b="1" dirty="0">
                        <a:solidFill>
                          <a:srgbClr val="2A4B66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 (9)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 (15)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0.3689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True worsening renal function (%(n))</a:t>
                      </a:r>
                      <a:endParaRPr lang="en-US" sz="1600" b="1" dirty="0">
                        <a:solidFill>
                          <a:srgbClr val="2A4B66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 (1)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 (2)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1.0000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884368" y="4659982"/>
            <a:ext cx="1086768" cy="34370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38700" indent="0" algn="ctr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nl-NL" sz="1600" i="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rPr>
              <a:t>PUSH-AHF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6336" y="156158"/>
            <a:ext cx="1374800" cy="687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8406" y="241827"/>
            <a:ext cx="339794" cy="51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19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850" y="283834"/>
            <a:ext cx="8495854" cy="432048"/>
          </a:xfrm>
        </p:spPr>
        <p:txBody>
          <a:bodyPr/>
          <a:lstStyle/>
          <a:p>
            <a:pPr algn="ctr"/>
            <a:r>
              <a:rPr lang="en-US" dirty="0" smtClean="0"/>
              <a:t>Strengths and limitations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323850" y="915566"/>
            <a:ext cx="8568630" cy="3672408"/>
          </a:xfrm>
        </p:spPr>
        <p:txBody>
          <a:bodyPr>
            <a:normAutofit/>
          </a:bodyPr>
          <a:lstStyle/>
          <a:p>
            <a:pPr>
              <a:lnSpc>
                <a:spcPts val="2000"/>
              </a:lnSpc>
              <a:spcBef>
                <a:spcPts val="400"/>
              </a:spcBef>
              <a:spcAft>
                <a:spcPts val="1200"/>
              </a:spcAft>
            </a:pPr>
            <a:r>
              <a:rPr lang="en-US" b="0" dirty="0"/>
              <a:t>Single center study in the Netherlands</a:t>
            </a:r>
          </a:p>
          <a:p>
            <a:pPr>
              <a:lnSpc>
                <a:spcPts val="2000"/>
              </a:lnSpc>
              <a:spcBef>
                <a:spcPts val="400"/>
              </a:spcBef>
              <a:spcAft>
                <a:spcPts val="1200"/>
              </a:spcAft>
            </a:pPr>
            <a:r>
              <a:rPr lang="en-US" b="0" dirty="0"/>
              <a:t>Open label design</a:t>
            </a:r>
          </a:p>
          <a:p>
            <a:pPr lvl="1">
              <a:lnSpc>
                <a:spcPts val="2000"/>
              </a:lnSpc>
              <a:spcBef>
                <a:spcPts val="400"/>
              </a:spcBef>
              <a:spcAft>
                <a:spcPts val="1200"/>
              </a:spcAft>
            </a:pPr>
            <a:r>
              <a:rPr lang="en-US" b="0" dirty="0" err="1"/>
              <a:t>Natriuresis</a:t>
            </a:r>
            <a:r>
              <a:rPr lang="en-US" b="0" dirty="0"/>
              <a:t> values in the standard of care group were blinded</a:t>
            </a:r>
          </a:p>
          <a:p>
            <a:pPr lvl="1">
              <a:lnSpc>
                <a:spcPts val="2000"/>
              </a:lnSpc>
              <a:spcBef>
                <a:spcPts val="400"/>
              </a:spcBef>
              <a:spcAft>
                <a:spcPts val="1200"/>
              </a:spcAft>
            </a:pPr>
            <a:r>
              <a:rPr lang="en-US" dirty="0"/>
              <a:t>Heart failure </a:t>
            </a:r>
            <a:r>
              <a:rPr lang="en-US" dirty="0" err="1"/>
              <a:t>rehospitalizations</a:t>
            </a:r>
            <a:r>
              <a:rPr lang="en-US" dirty="0"/>
              <a:t> were adjudicated</a:t>
            </a:r>
          </a:p>
          <a:p>
            <a:pPr lvl="1">
              <a:lnSpc>
                <a:spcPts val="2000"/>
              </a:lnSpc>
              <a:spcBef>
                <a:spcPts val="400"/>
              </a:spcBef>
              <a:spcAft>
                <a:spcPts val="1200"/>
              </a:spcAft>
            </a:pPr>
            <a:r>
              <a:rPr lang="en-US" b="0" dirty="0"/>
              <a:t>Primary endpoint analyses were performed by an independent statistician</a:t>
            </a:r>
          </a:p>
          <a:p>
            <a:pPr>
              <a:lnSpc>
                <a:spcPts val="2000"/>
              </a:lnSpc>
              <a:spcBef>
                <a:spcPts val="400"/>
              </a:spcBef>
              <a:spcAft>
                <a:spcPts val="1200"/>
              </a:spcAft>
            </a:pPr>
            <a:r>
              <a:rPr lang="en-US" b="0" dirty="0"/>
              <a:t>Pragmatic trial</a:t>
            </a:r>
          </a:p>
          <a:p>
            <a:pPr lvl="1">
              <a:lnSpc>
                <a:spcPts val="2000"/>
              </a:lnSpc>
              <a:spcBef>
                <a:spcPts val="400"/>
              </a:spcBef>
              <a:spcAft>
                <a:spcPts val="1200"/>
              </a:spcAft>
            </a:pPr>
            <a:r>
              <a:rPr lang="en-US" dirty="0"/>
              <a:t>Incorporation in the electronic health record</a:t>
            </a:r>
          </a:p>
          <a:p>
            <a:pPr lvl="1">
              <a:lnSpc>
                <a:spcPts val="2000"/>
              </a:lnSpc>
              <a:spcBef>
                <a:spcPts val="400"/>
              </a:spcBef>
              <a:spcAft>
                <a:spcPts val="1200"/>
              </a:spcAft>
            </a:pPr>
            <a:r>
              <a:rPr lang="en-US" dirty="0"/>
              <a:t>Swift enrollment of a g</a:t>
            </a:r>
            <a:r>
              <a:rPr lang="en-US" b="0" dirty="0"/>
              <a:t>eneralizable, all-comer, acute heart failure population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84368" y="4659982"/>
            <a:ext cx="1086768" cy="34370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38700" indent="0" algn="ctr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nl-NL" sz="1600" i="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rPr>
              <a:t>PUSH-AHF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6336" y="156158"/>
            <a:ext cx="1374800" cy="687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8406" y="241827"/>
            <a:ext cx="339794" cy="51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13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96242" y="283834"/>
            <a:ext cx="8423846" cy="432048"/>
          </a:xfrm>
        </p:spPr>
        <p:txBody>
          <a:bodyPr/>
          <a:lstStyle/>
          <a:p>
            <a:pPr algn="ctr"/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323850" y="915566"/>
            <a:ext cx="8568630" cy="3672408"/>
          </a:xfrm>
        </p:spPr>
        <p:txBody>
          <a:bodyPr>
            <a:normAutofit/>
          </a:bodyPr>
          <a:lstStyle/>
          <a:p>
            <a:r>
              <a:rPr lang="en-US" b="0" dirty="0"/>
              <a:t>The PUSH-AHF trial showed that </a:t>
            </a:r>
            <a:r>
              <a:rPr lang="en-US" b="0" dirty="0" err="1"/>
              <a:t>natriuresis</a:t>
            </a:r>
            <a:r>
              <a:rPr lang="en-US" b="0" dirty="0"/>
              <a:t>-guided diuretic therapy </a:t>
            </a:r>
            <a:r>
              <a:rPr lang="en-US" dirty="0"/>
              <a:t>improved </a:t>
            </a:r>
            <a:r>
              <a:rPr lang="en-US" dirty="0" err="1"/>
              <a:t>natriuresis</a:t>
            </a:r>
            <a:r>
              <a:rPr lang="en-US" dirty="0"/>
              <a:t> and diuresis </a:t>
            </a:r>
            <a:r>
              <a:rPr lang="en-US" b="0" dirty="0"/>
              <a:t>in patients with acute heart </a:t>
            </a:r>
            <a:r>
              <a:rPr lang="en-US" b="0" dirty="0" smtClean="0"/>
              <a:t>failure without affecting 180-day outcomes</a:t>
            </a:r>
            <a:endParaRPr lang="en-US" b="0" dirty="0"/>
          </a:p>
          <a:p>
            <a:endParaRPr lang="en-US" b="0" dirty="0"/>
          </a:p>
          <a:p>
            <a:r>
              <a:rPr lang="en-US" b="0" dirty="0" err="1"/>
              <a:t>Natriuresis</a:t>
            </a:r>
            <a:r>
              <a:rPr lang="en-US" b="0" dirty="0"/>
              <a:t>-guided therapy was </a:t>
            </a:r>
            <a:r>
              <a:rPr lang="en-US" dirty="0"/>
              <a:t>safe</a:t>
            </a:r>
            <a:r>
              <a:rPr lang="en-US" b="0" dirty="0"/>
              <a:t> </a:t>
            </a:r>
            <a:r>
              <a:rPr lang="en-US" b="0" dirty="0" smtClean="0"/>
              <a:t>as it did not increase renal and cardiac events</a:t>
            </a:r>
            <a:endParaRPr lang="en-US" b="0" dirty="0"/>
          </a:p>
          <a:p>
            <a:endParaRPr lang="en-US" b="0" dirty="0"/>
          </a:p>
          <a:p>
            <a:endParaRPr lang="en-US" b="0" dirty="0"/>
          </a:p>
        </p:txBody>
      </p:sp>
      <p:sp>
        <p:nvSpPr>
          <p:cNvPr id="5" name="TextBox 4"/>
          <p:cNvSpPr txBox="1"/>
          <p:nvPr/>
        </p:nvSpPr>
        <p:spPr>
          <a:xfrm>
            <a:off x="7884368" y="4659982"/>
            <a:ext cx="1086768" cy="34370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38700" indent="0" algn="ctr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nl-NL" sz="1600" i="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rPr>
              <a:t>PUSH-AHF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6336" y="156158"/>
            <a:ext cx="1374800" cy="687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8406" y="241827"/>
            <a:ext cx="339794" cy="51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82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789430" y="289876"/>
            <a:ext cx="7631757" cy="432048"/>
          </a:xfrm>
        </p:spPr>
        <p:txBody>
          <a:bodyPr/>
          <a:lstStyle/>
          <a:p>
            <a:pPr algn="ctr"/>
            <a:r>
              <a:rPr lang="en-US" dirty="0" smtClean="0"/>
              <a:t>Clinical implications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323850" y="915566"/>
            <a:ext cx="8568630" cy="3672408"/>
          </a:xfrm>
        </p:spPr>
        <p:txBody>
          <a:bodyPr/>
          <a:lstStyle/>
          <a:p>
            <a:r>
              <a:rPr lang="en-US" b="0" dirty="0"/>
              <a:t>The results of the PUSH-AHF trial are </a:t>
            </a:r>
            <a:r>
              <a:rPr lang="en-US" dirty="0"/>
              <a:t>directly implementable </a:t>
            </a:r>
            <a:r>
              <a:rPr lang="en-US" b="0" dirty="0"/>
              <a:t>as spot urinary sodium </a:t>
            </a:r>
            <a:r>
              <a:rPr lang="en-US" b="0" dirty="0" smtClean="0"/>
              <a:t>values </a:t>
            </a:r>
            <a:r>
              <a:rPr lang="en-US" b="0" dirty="0"/>
              <a:t>are easy to obtain, inexpensive and widely available, as are the medications used in the treatment algorithm</a:t>
            </a:r>
          </a:p>
          <a:p>
            <a:endParaRPr lang="en-US" b="0" dirty="0"/>
          </a:p>
          <a:p>
            <a:r>
              <a:rPr lang="en-US" b="0" dirty="0"/>
              <a:t>Our results underscore the use of repeated spot urinary sodium assessments for </a:t>
            </a:r>
            <a:r>
              <a:rPr lang="en-US" dirty="0"/>
              <a:t>personalized treatment targets </a:t>
            </a:r>
            <a:r>
              <a:rPr lang="en-US" b="0" dirty="0"/>
              <a:t>as proposed by the ESC HF guidelines</a:t>
            </a:r>
          </a:p>
          <a:p>
            <a:endParaRPr lang="en-US" b="0" dirty="0"/>
          </a:p>
          <a:p>
            <a:endParaRPr lang="en-US" b="0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5" name="TextBox 4"/>
          <p:cNvSpPr txBox="1"/>
          <p:nvPr/>
        </p:nvSpPr>
        <p:spPr>
          <a:xfrm>
            <a:off x="7884368" y="4659982"/>
            <a:ext cx="1086768" cy="34370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38700" indent="0" algn="ctr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nl-NL" sz="1600" i="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rPr>
              <a:t>PUSH-AHF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6336" y="156158"/>
            <a:ext cx="1374800" cy="687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8406" y="241827"/>
            <a:ext cx="339794" cy="51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08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720278" y="283834"/>
            <a:ext cx="7631757" cy="432048"/>
          </a:xfrm>
        </p:spPr>
        <p:txBody>
          <a:bodyPr/>
          <a:lstStyle/>
          <a:p>
            <a:pPr algn="ctr"/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323850" y="915566"/>
            <a:ext cx="8424614" cy="3672408"/>
          </a:xfrm>
        </p:spPr>
        <p:txBody>
          <a:bodyPr>
            <a:normAutofit/>
          </a:bodyPr>
          <a:lstStyle/>
          <a:p>
            <a:r>
              <a:rPr lang="en-US" sz="2200" b="0" dirty="0"/>
              <a:t>Co-primary investigator: K. </a:t>
            </a:r>
            <a:r>
              <a:rPr lang="en-US" sz="2200" b="0" dirty="0" err="1"/>
              <a:t>Damman</a:t>
            </a:r>
            <a:endParaRPr lang="en-US" sz="2200" b="0" dirty="0"/>
          </a:p>
          <a:p>
            <a:r>
              <a:rPr lang="en-US" sz="2200" b="0" dirty="0" smtClean="0"/>
              <a:t>Steering </a:t>
            </a:r>
            <a:r>
              <a:rPr lang="en-US" sz="2200" b="0" dirty="0"/>
              <a:t>committee: P. van der Meer, </a:t>
            </a:r>
            <a:r>
              <a:rPr lang="en-US" sz="2200" b="0" dirty="0" smtClean="0"/>
              <a:t>I.E. </a:t>
            </a:r>
            <a:r>
              <a:rPr lang="en-US" sz="2200" b="0" dirty="0" err="1" smtClean="0"/>
              <a:t>Beldhuis</a:t>
            </a:r>
            <a:r>
              <a:rPr lang="en-US" sz="2200" b="0" dirty="0" smtClean="0"/>
              <a:t>, J.A</a:t>
            </a:r>
            <a:r>
              <a:rPr lang="en-US" sz="2200" b="0" dirty="0"/>
              <a:t>. </a:t>
            </a:r>
            <a:r>
              <a:rPr lang="en-US" sz="2200" b="0" dirty="0" err="1"/>
              <a:t>Krikken</a:t>
            </a:r>
            <a:r>
              <a:rPr lang="en-US" sz="2200" b="0" dirty="0"/>
              <a:t>, J.E. </a:t>
            </a:r>
            <a:r>
              <a:rPr lang="en-US" sz="2200" b="0" dirty="0" err="1"/>
              <a:t>Coster</a:t>
            </a:r>
            <a:r>
              <a:rPr lang="en-US" sz="2200" b="0" dirty="0"/>
              <a:t>, W. </a:t>
            </a:r>
            <a:r>
              <a:rPr lang="en-US" sz="2200" b="0" dirty="0" err="1"/>
              <a:t>Nieuwland</a:t>
            </a:r>
            <a:r>
              <a:rPr lang="en-US" sz="2200" b="0" dirty="0"/>
              <a:t>, D.J. van </a:t>
            </a:r>
            <a:r>
              <a:rPr lang="en-US" sz="2200" b="0" dirty="0" err="1"/>
              <a:t>Veldhuisen</a:t>
            </a:r>
            <a:r>
              <a:rPr lang="en-US" sz="2200" b="0" dirty="0"/>
              <a:t>, and A.A. </a:t>
            </a:r>
            <a:r>
              <a:rPr lang="en-US" sz="2200" b="0" dirty="0" err="1"/>
              <a:t>Voors</a:t>
            </a:r>
            <a:endParaRPr lang="en-US" sz="2200" b="0" dirty="0"/>
          </a:p>
          <a:p>
            <a:r>
              <a:rPr lang="en-US" sz="2200" b="0" dirty="0"/>
              <a:t>Independent statistician: D. </a:t>
            </a:r>
            <a:r>
              <a:rPr lang="en-US" sz="2200" b="0" dirty="0" err="1"/>
              <a:t>Postmus</a:t>
            </a:r>
            <a:endParaRPr lang="en-US" sz="2200" b="0" dirty="0"/>
          </a:p>
          <a:p>
            <a:endParaRPr lang="en-US" sz="2200" b="0" dirty="0" smtClean="0"/>
          </a:p>
          <a:p>
            <a:endParaRPr lang="en-US" sz="2200" b="0" dirty="0"/>
          </a:p>
          <a:p>
            <a:r>
              <a:rPr lang="en-US" sz="2200" dirty="0"/>
              <a:t>We thank the patients, physicians, nurses, and monitor involved in the trial</a:t>
            </a:r>
          </a:p>
        </p:txBody>
      </p:sp>
      <p:pic>
        <p:nvPicPr>
          <p:cNvPr id="5" name="Picture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5381" y="3696000"/>
            <a:ext cx="2865755" cy="11201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84368" y="4659982"/>
            <a:ext cx="1086768" cy="34370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38700" indent="0" algn="ctr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nl-NL" sz="1600" i="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rPr>
              <a:t>PUSH-AHF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6336" y="156158"/>
            <a:ext cx="1374800" cy="687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8406" y="241827"/>
            <a:ext cx="339794" cy="51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43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8379467-758D-49AF-9F9E-1C26E65138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850" y="283834"/>
            <a:ext cx="8496622" cy="432048"/>
          </a:xfrm>
        </p:spPr>
        <p:txBody>
          <a:bodyPr/>
          <a:lstStyle/>
          <a:p>
            <a:pPr algn="ctr"/>
            <a:r>
              <a:rPr lang="en-US" dirty="0"/>
              <a:t>Disclosures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19A5A98-297F-4C9F-846A-FA7A7E3FD8D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23850" y="915566"/>
            <a:ext cx="8496622" cy="3672408"/>
          </a:xfrm>
        </p:spPr>
        <p:txBody>
          <a:bodyPr/>
          <a:lstStyle/>
          <a:p>
            <a:r>
              <a:rPr lang="en-US" b="0" dirty="0"/>
              <a:t>Investigator initiated trial funded by the </a:t>
            </a:r>
            <a:r>
              <a:rPr lang="en-US" b="0" dirty="0" smtClean="0"/>
              <a:t>Netherlands </a:t>
            </a:r>
            <a:r>
              <a:rPr lang="en-US" b="0" dirty="0"/>
              <a:t>Heart Foundation</a:t>
            </a:r>
          </a:p>
          <a:p>
            <a:pPr lvl="1"/>
            <a:r>
              <a:rPr lang="en-US" dirty="0"/>
              <a:t>No industry funding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6034" y="5313117"/>
            <a:ext cx="2865966" cy="11205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8434" y="5465517"/>
            <a:ext cx="2865966" cy="11205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0834" y="5617917"/>
            <a:ext cx="2865966" cy="11205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3234" y="5770317"/>
            <a:ext cx="2865966" cy="11205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5634" y="5922717"/>
            <a:ext cx="2865966" cy="1120579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1023" y="3675970"/>
            <a:ext cx="2865755" cy="11201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6336" y="156158"/>
            <a:ext cx="1374800" cy="6874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884368" y="4659982"/>
            <a:ext cx="1086768" cy="34370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38700" indent="0" algn="ctr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nl-NL" sz="1600" i="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rPr>
              <a:t>PUSH-AHF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8406" y="241827"/>
            <a:ext cx="339794" cy="51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5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Now online in </a:t>
            </a:r>
            <a:r>
              <a:rPr lang="en-US" i="1" dirty="0" smtClean="0"/>
              <a:t>Nature Medicine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516216" y="4803998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nl-NL" sz="1400" i="0" kern="1200" dirty="0" err="1">
                <a:solidFill>
                  <a:schemeClr val="tx1"/>
                </a:solidFill>
                <a:latin typeface="+mn-lt"/>
                <a:ea typeface="+mn-ea"/>
              </a:rPr>
              <a:t>j.m.ter.maaten@umcg.nl</a:t>
            </a:r>
            <a:endParaRPr lang="nl-NL" sz="1400" i="0" kern="1200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986" y="843558"/>
            <a:ext cx="8428478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2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850" y="283834"/>
            <a:ext cx="8496622" cy="432048"/>
          </a:xfrm>
        </p:spPr>
        <p:txBody>
          <a:bodyPr/>
          <a:lstStyle/>
          <a:p>
            <a:pPr algn="ctr"/>
            <a:r>
              <a:rPr lang="en-US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323850" y="915566"/>
            <a:ext cx="8496622" cy="3888432"/>
          </a:xfrm>
        </p:spPr>
        <p:txBody>
          <a:bodyPr>
            <a:normAutofit/>
          </a:bodyPr>
          <a:lstStyle/>
          <a:p>
            <a:pPr>
              <a:lnSpc>
                <a:spcPts val="2600"/>
              </a:lnSpc>
              <a:spcBef>
                <a:spcPts val="200"/>
              </a:spcBef>
              <a:spcAft>
                <a:spcPts val="1200"/>
              </a:spcAft>
            </a:pPr>
            <a:r>
              <a:rPr lang="en-US" b="0" dirty="0"/>
              <a:t>I</a:t>
            </a:r>
            <a:r>
              <a:rPr lang="en-US" b="0" dirty="0" smtClean="0"/>
              <a:t>n </a:t>
            </a:r>
            <a:r>
              <a:rPr lang="en-US" b="0" dirty="0"/>
              <a:t>acute heart </a:t>
            </a:r>
            <a:r>
              <a:rPr lang="en-US" b="0" dirty="0" smtClean="0"/>
              <a:t>failure, treatment of congestion </a:t>
            </a:r>
            <a:r>
              <a:rPr lang="en-US" b="0" dirty="0"/>
              <a:t>with loop diuretics has remained unchanged over the last 50 years.</a:t>
            </a:r>
          </a:p>
          <a:p>
            <a:pPr>
              <a:lnSpc>
                <a:spcPts val="2600"/>
              </a:lnSpc>
              <a:spcBef>
                <a:spcPts val="200"/>
              </a:spcBef>
              <a:spcAft>
                <a:spcPts val="1200"/>
              </a:spcAft>
            </a:pPr>
            <a:r>
              <a:rPr lang="en-US" b="0" dirty="0"/>
              <a:t>Adequate and quick congestion relief remains difficult and this </a:t>
            </a:r>
            <a:r>
              <a:rPr lang="en-US" dirty="0"/>
              <a:t>one-size-fits-all </a:t>
            </a:r>
            <a:r>
              <a:rPr lang="en-US" b="0" dirty="0"/>
              <a:t>approach falls short in a great number of patients</a:t>
            </a:r>
          </a:p>
          <a:p>
            <a:pPr>
              <a:lnSpc>
                <a:spcPts val="2600"/>
              </a:lnSpc>
              <a:spcBef>
                <a:spcPts val="200"/>
              </a:spcBef>
              <a:spcAft>
                <a:spcPts val="1200"/>
              </a:spcAft>
            </a:pPr>
            <a:r>
              <a:rPr lang="en-US" b="0" dirty="0"/>
              <a:t>A </a:t>
            </a:r>
            <a:r>
              <a:rPr lang="en-US" dirty="0"/>
              <a:t>personalized treatment approach</a:t>
            </a:r>
            <a:r>
              <a:rPr lang="en-US" b="0" dirty="0"/>
              <a:t> is urgently needed to improve effective decongestion</a:t>
            </a:r>
          </a:p>
          <a:p>
            <a:pPr>
              <a:lnSpc>
                <a:spcPts val="2600"/>
              </a:lnSpc>
              <a:spcBef>
                <a:spcPts val="200"/>
              </a:spcBef>
              <a:spcAft>
                <a:spcPts val="1200"/>
              </a:spcAft>
            </a:pPr>
            <a:r>
              <a:rPr lang="en-US" dirty="0"/>
              <a:t>Urinary sodium (</a:t>
            </a:r>
            <a:r>
              <a:rPr lang="en-US" dirty="0" err="1"/>
              <a:t>natriuresis</a:t>
            </a:r>
            <a:r>
              <a:rPr lang="en-US" dirty="0"/>
              <a:t>)</a:t>
            </a:r>
            <a:r>
              <a:rPr lang="en-US" b="0" dirty="0"/>
              <a:t> has been suggested as a potential marker to guide diuretic therapy and has already been incorporated in the ESC HF guidelines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6336" y="156158"/>
            <a:ext cx="1374800" cy="687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84368" y="4659982"/>
            <a:ext cx="1086768" cy="34370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38700" indent="0" algn="ctr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nl-NL" sz="1600" i="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rPr>
              <a:t>PUSH-AHF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8406" y="241827"/>
            <a:ext cx="339794" cy="51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57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849" y="283834"/>
            <a:ext cx="8496623" cy="432048"/>
          </a:xfrm>
        </p:spPr>
        <p:txBody>
          <a:bodyPr/>
          <a:lstStyle/>
          <a:p>
            <a:pPr algn="ctr"/>
            <a:r>
              <a:rPr lang="en-US" dirty="0"/>
              <a:t>Aim and design of the trial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323850" y="915566"/>
            <a:ext cx="8496622" cy="36724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0" dirty="0"/>
              <a:t>The PUSH-AHF trial aimed </a:t>
            </a:r>
            <a:r>
              <a:rPr lang="en-US" sz="2000" b="0" dirty="0"/>
              <a:t>to investigate the </a:t>
            </a:r>
            <a:r>
              <a:rPr lang="en-US" sz="2000" dirty="0"/>
              <a:t>effectiveness and safety of </a:t>
            </a:r>
            <a:r>
              <a:rPr lang="en-US" sz="2000" dirty="0" err="1"/>
              <a:t>natriuresis</a:t>
            </a:r>
            <a:r>
              <a:rPr lang="en-US" sz="2000" dirty="0"/>
              <a:t> guided diuretic therapy in acute heart failure</a:t>
            </a:r>
          </a:p>
          <a:p>
            <a:pPr marL="0" indent="0">
              <a:buNone/>
            </a:pPr>
            <a:endParaRPr lang="en-US" sz="2000" b="0" dirty="0"/>
          </a:p>
          <a:p>
            <a:pPr marL="0" indent="0">
              <a:buNone/>
            </a:pPr>
            <a:endParaRPr lang="en-US" sz="2000" b="0" dirty="0"/>
          </a:p>
          <a:p>
            <a:pPr marL="0" indent="0">
              <a:buNone/>
            </a:pPr>
            <a:r>
              <a:rPr lang="en-US" sz="2200" b="0" dirty="0"/>
              <a:t>Pragmatic, prospective, single-center, open-label, randomized, controlled clinical trial</a:t>
            </a:r>
          </a:p>
          <a:p>
            <a:pPr lvl="1"/>
            <a:r>
              <a:rPr lang="en-US" b="0" dirty="0"/>
              <a:t>Investigator initiated</a:t>
            </a:r>
          </a:p>
          <a:p>
            <a:pPr lvl="1"/>
            <a:r>
              <a:rPr lang="en-US" dirty="0"/>
              <a:t>Enrolment between February 2021 and November 2022</a:t>
            </a:r>
          </a:p>
          <a:p>
            <a:pPr lvl="1"/>
            <a:r>
              <a:rPr lang="en-US" b="0" dirty="0"/>
              <a:t>180-days follow-up (by telephone call)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6336" y="156158"/>
            <a:ext cx="1374800" cy="687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84368" y="4659982"/>
            <a:ext cx="1086768" cy="34370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38700" indent="0" algn="ctr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nl-NL" sz="1600" i="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rPr>
              <a:t>PUSH-AHF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8406" y="241827"/>
            <a:ext cx="339794" cy="51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36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sz="quarter" idx="1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12" y="817516"/>
            <a:ext cx="9180512" cy="388491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8" y="283834"/>
            <a:ext cx="8496944" cy="432048"/>
          </a:xfrm>
        </p:spPr>
        <p:txBody>
          <a:bodyPr/>
          <a:lstStyle/>
          <a:p>
            <a:pPr algn="ctr"/>
            <a:r>
              <a:rPr lang="en-US" dirty="0" smtClean="0"/>
              <a:t>PUSH-AHF study design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139952" y="3449058"/>
            <a:ext cx="4680520" cy="1138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endParaRPr lang="nl-NL" sz="1600" b="1" i="0" kern="1200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3449058"/>
            <a:ext cx="3239270" cy="1138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endParaRPr lang="nl-NL" sz="1600" b="1" i="0" kern="1200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67944" y="920510"/>
            <a:ext cx="4536504" cy="15072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endParaRPr lang="nl-NL" sz="1600" b="1" i="0" kern="1200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6336" y="156158"/>
            <a:ext cx="1374800" cy="687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884368" y="4659982"/>
            <a:ext cx="1086768" cy="34370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38700" indent="0" algn="ctr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nl-NL" sz="1600" i="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rPr>
              <a:t>PUSH-AHF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8406" y="241827"/>
            <a:ext cx="339794" cy="51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093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67705" y="283834"/>
            <a:ext cx="8136904" cy="432048"/>
          </a:xfrm>
        </p:spPr>
        <p:txBody>
          <a:bodyPr/>
          <a:lstStyle/>
          <a:p>
            <a:pPr algn="ctr"/>
            <a:r>
              <a:rPr lang="en-US" dirty="0" smtClean="0"/>
              <a:t>Statistical methods &amp;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323850" y="915566"/>
            <a:ext cx="8424614" cy="3888432"/>
          </a:xfrm>
        </p:spPr>
        <p:txBody>
          <a:bodyPr>
            <a:normAutofit lnSpcReduction="10000"/>
          </a:bodyPr>
          <a:lstStyle/>
          <a:p>
            <a:pPr>
              <a:lnSpc>
                <a:spcPts val="2000"/>
              </a:lnSpc>
              <a:spcBef>
                <a:spcPts val="400"/>
              </a:spcBef>
              <a:spcAft>
                <a:spcPts val="1200"/>
              </a:spcAft>
            </a:pPr>
            <a:r>
              <a:rPr lang="en-US" b="0" dirty="0" smtClean="0"/>
              <a:t>The study was powered for a </a:t>
            </a:r>
            <a:r>
              <a:rPr lang="en-US" dirty="0" smtClean="0"/>
              <a:t>dual primary endpoint </a:t>
            </a:r>
            <a:r>
              <a:rPr lang="en-US" b="0" dirty="0" smtClean="0"/>
              <a:t>(both </a:t>
            </a:r>
            <a:r>
              <a:rPr lang="en-US" b="0" i="1" dirty="0" smtClean="0"/>
              <a:t>P</a:t>
            </a:r>
            <a:r>
              <a:rPr lang="en-US" b="0" dirty="0" smtClean="0"/>
              <a:t>&lt;0.025)</a:t>
            </a:r>
          </a:p>
          <a:p>
            <a:pPr lvl="1">
              <a:lnSpc>
                <a:spcPts val="2000"/>
              </a:lnSpc>
              <a:spcBef>
                <a:spcPts val="400"/>
              </a:spcBef>
              <a:spcAft>
                <a:spcPts val="1200"/>
              </a:spcAft>
            </a:pPr>
            <a:r>
              <a:rPr lang="en-US" dirty="0" smtClean="0"/>
              <a:t>24-hours </a:t>
            </a:r>
            <a:r>
              <a:rPr lang="en-US" dirty="0" err="1" smtClean="0"/>
              <a:t>natriuresis</a:t>
            </a:r>
            <a:endParaRPr lang="en-US" dirty="0" smtClean="0"/>
          </a:p>
          <a:p>
            <a:pPr lvl="1">
              <a:lnSpc>
                <a:spcPts val="2000"/>
              </a:lnSpc>
              <a:spcBef>
                <a:spcPts val="400"/>
              </a:spcBef>
              <a:spcAft>
                <a:spcPts val="1200"/>
              </a:spcAft>
            </a:pPr>
            <a:r>
              <a:rPr lang="en-US" dirty="0" smtClean="0"/>
              <a:t>180-day all-cause mortality and adjudicated heart failure hospitalization</a:t>
            </a:r>
          </a:p>
          <a:p>
            <a:pPr>
              <a:spcBef>
                <a:spcPts val="400"/>
              </a:spcBef>
              <a:spcAft>
                <a:spcPts val="1200"/>
              </a:spcAft>
            </a:pPr>
            <a:r>
              <a:rPr lang="en-US" dirty="0" smtClean="0"/>
              <a:t>Key secondary endpoints:</a:t>
            </a:r>
          </a:p>
          <a:p>
            <a:pPr lvl="1">
              <a:spcBef>
                <a:spcPts val="400"/>
              </a:spcBef>
              <a:spcAft>
                <a:spcPts val="1200"/>
              </a:spcAft>
            </a:pPr>
            <a:r>
              <a:rPr lang="en-US" dirty="0" smtClean="0"/>
              <a:t>48-hour </a:t>
            </a:r>
            <a:r>
              <a:rPr lang="en-US" dirty="0" err="1" smtClean="0"/>
              <a:t>natriuresis</a:t>
            </a:r>
            <a:r>
              <a:rPr lang="en-US" dirty="0" smtClean="0"/>
              <a:t>, 24- and 48-hour diuresis, length of stay, heart failure </a:t>
            </a:r>
            <a:r>
              <a:rPr lang="en-US" dirty="0" err="1" smtClean="0"/>
              <a:t>rehospitalizations</a:t>
            </a:r>
            <a:r>
              <a:rPr lang="en-US" dirty="0" smtClean="0"/>
              <a:t>, all-cause mortality, percentage change in NT-</a:t>
            </a:r>
            <a:r>
              <a:rPr lang="en-US" dirty="0" err="1" smtClean="0"/>
              <a:t>proBNP</a:t>
            </a:r>
            <a:r>
              <a:rPr lang="en-US" dirty="0" smtClean="0"/>
              <a:t> at 48- and 72-hours</a:t>
            </a:r>
          </a:p>
          <a:p>
            <a:pPr>
              <a:spcBef>
                <a:spcPts val="400"/>
              </a:spcBef>
              <a:spcAft>
                <a:spcPts val="1200"/>
              </a:spcAft>
            </a:pPr>
            <a:r>
              <a:rPr lang="en-US" dirty="0" smtClean="0"/>
              <a:t>Safety endpoints: </a:t>
            </a:r>
            <a:r>
              <a:rPr lang="en-US" b="0" dirty="0" smtClean="0"/>
              <a:t>cardiac and renal safety events</a:t>
            </a:r>
          </a:p>
          <a:p>
            <a:pPr>
              <a:spcBef>
                <a:spcPts val="400"/>
              </a:spcBef>
              <a:spcAft>
                <a:spcPts val="1200"/>
              </a:spcAft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6336" y="156158"/>
            <a:ext cx="1374800" cy="687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84368" y="4659982"/>
            <a:ext cx="1086768" cy="34370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38700" indent="0" algn="ctr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nl-NL" sz="1600" i="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rPr>
              <a:t>PUSH-AHF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8406" y="241827"/>
            <a:ext cx="339794" cy="51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89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4618" y="283834"/>
            <a:ext cx="8272777" cy="432048"/>
          </a:xfrm>
        </p:spPr>
        <p:txBody>
          <a:bodyPr/>
          <a:lstStyle/>
          <a:p>
            <a:pPr algn="ctr"/>
            <a:r>
              <a:rPr lang="en-US" dirty="0" smtClean="0"/>
              <a:t>Study flow chart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6336" y="156158"/>
            <a:ext cx="1374800" cy="687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884368" y="4659982"/>
            <a:ext cx="1086768" cy="34370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38700" indent="0" algn="ctr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nl-NL" sz="1600" i="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rPr>
              <a:t>PUSH-AHF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8406" y="241827"/>
            <a:ext cx="339794" cy="516062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sz="quarter" idx="11"/>
          </p:nvPr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3595" y="1047342"/>
            <a:ext cx="7334821" cy="340885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81108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79512" y="283834"/>
            <a:ext cx="8784976" cy="432048"/>
          </a:xfrm>
        </p:spPr>
        <p:txBody>
          <a:bodyPr/>
          <a:lstStyle/>
          <a:p>
            <a:pPr algn="ctr"/>
            <a:r>
              <a:rPr lang="en-US" dirty="0"/>
              <a:t>Results – clinical characteristics</a:t>
            </a:r>
          </a:p>
        </p:txBody>
      </p:sp>
      <p:graphicFrame>
        <p:nvGraphicFramePr>
          <p:cNvPr id="5" name="Content Placeholder 5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78824808"/>
              </p:ext>
            </p:extLst>
          </p:nvPr>
        </p:nvGraphicFramePr>
        <p:xfrm>
          <a:off x="179512" y="956733"/>
          <a:ext cx="8784976" cy="3657600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35283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64005">
                <a:tc>
                  <a:txBody>
                    <a:bodyPr/>
                    <a:lstStyle/>
                    <a:p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Natriuresis</a:t>
                      </a:r>
                      <a:r>
                        <a:rPr lang="en-US" sz="1600" dirty="0">
                          <a:effectLst/>
                        </a:rPr>
                        <a:t> guided therapy (n=150)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Standard of Care (n=160)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200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Demographics</a:t>
                      </a:r>
                      <a:endParaRPr lang="en-US" sz="1600" b="1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>
                    <a:solidFill>
                      <a:srgbClr val="D0D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200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Age (years)</a:t>
                      </a:r>
                      <a:endParaRPr lang="en-US" sz="1600" b="1" dirty="0">
                        <a:solidFill>
                          <a:srgbClr val="2A4B66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74 [66-82]</a:t>
                      </a:r>
                      <a:endParaRPr lang="en-US" sz="1600">
                        <a:solidFill>
                          <a:srgbClr val="2A4B66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74 [65-81.2]</a:t>
                      </a:r>
                      <a:endParaRPr lang="en-US" sz="1600" dirty="0">
                        <a:solidFill>
                          <a:srgbClr val="2A4B66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200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Sex (n (%) female)</a:t>
                      </a:r>
                      <a:endParaRPr lang="en-US" sz="1600" b="1" dirty="0">
                        <a:solidFill>
                          <a:srgbClr val="2A4B66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61</a:t>
                      </a:r>
                      <a:r>
                        <a:rPr lang="en-US" sz="1600" baseline="0" dirty="0">
                          <a:effectLst/>
                        </a:rPr>
                        <a:t> (41%)</a:t>
                      </a:r>
                      <a:endParaRPr lang="en-US" sz="1600" dirty="0">
                        <a:solidFill>
                          <a:srgbClr val="2A4B66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77</a:t>
                      </a:r>
                      <a:r>
                        <a:rPr lang="en-US" sz="1600" baseline="0" dirty="0">
                          <a:effectLst/>
                        </a:rPr>
                        <a:t> </a:t>
                      </a:r>
                      <a:r>
                        <a:rPr lang="en-US" sz="1600" dirty="0">
                          <a:effectLst/>
                        </a:rPr>
                        <a:t>(48%)</a:t>
                      </a:r>
                      <a:endParaRPr lang="en-US" sz="1600" dirty="0">
                        <a:solidFill>
                          <a:srgbClr val="2A4B66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3200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Race (n (%) white)</a:t>
                      </a:r>
                      <a:endParaRPr lang="en-US" sz="1600" b="1" dirty="0">
                        <a:solidFill>
                          <a:srgbClr val="2A4B66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142 (96%)</a:t>
                      </a:r>
                      <a:endParaRPr lang="en-US" sz="1600" dirty="0">
                        <a:solidFill>
                          <a:srgbClr val="2A4B66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155 (98%)</a:t>
                      </a:r>
                      <a:endParaRPr lang="en-US" sz="1600" dirty="0">
                        <a:solidFill>
                          <a:srgbClr val="2A4B66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3200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Physical examination at presentation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>
                    <a:solidFill>
                      <a:srgbClr val="D0D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3200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Rales (n (%))</a:t>
                      </a:r>
                      <a:endParaRPr lang="en-US" sz="1600" b="1" dirty="0">
                        <a:solidFill>
                          <a:srgbClr val="2A4B66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108 (73%)</a:t>
                      </a:r>
                      <a:endParaRPr lang="en-US" sz="1600" dirty="0">
                        <a:solidFill>
                          <a:srgbClr val="2A4B66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109 (71%)</a:t>
                      </a:r>
                      <a:endParaRPr lang="en-US" sz="1600" dirty="0">
                        <a:solidFill>
                          <a:srgbClr val="2A4B66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3200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Ascites (n (%))</a:t>
                      </a:r>
                      <a:endParaRPr lang="en-US" sz="1600" b="1" dirty="0">
                        <a:solidFill>
                          <a:srgbClr val="2A4B66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12 (12%)</a:t>
                      </a:r>
                      <a:endParaRPr lang="en-US" sz="1600" dirty="0">
                        <a:solidFill>
                          <a:srgbClr val="2A4B66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16 (17%)</a:t>
                      </a:r>
                      <a:endParaRPr lang="en-US" sz="1600" dirty="0">
                        <a:solidFill>
                          <a:srgbClr val="2A4B66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3200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Edema (n (%))</a:t>
                      </a:r>
                      <a:endParaRPr lang="en-US" sz="1600" b="1" dirty="0">
                        <a:solidFill>
                          <a:srgbClr val="2A4B66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99 (68%)</a:t>
                      </a:r>
                      <a:endParaRPr lang="en-US" sz="1600" dirty="0">
                        <a:solidFill>
                          <a:srgbClr val="2A4B66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103 (67%)</a:t>
                      </a:r>
                      <a:endParaRPr lang="en-US" sz="1600" dirty="0">
                        <a:solidFill>
                          <a:srgbClr val="2A4B66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3200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Orthopnea (n (%))</a:t>
                      </a:r>
                      <a:endParaRPr lang="en-US" sz="1600" b="1" dirty="0">
                        <a:solidFill>
                          <a:srgbClr val="2A4B66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85 (67%)</a:t>
                      </a:r>
                      <a:endParaRPr lang="en-US" sz="1600" dirty="0">
                        <a:solidFill>
                          <a:srgbClr val="2A4B66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88 (72%)</a:t>
                      </a:r>
                      <a:endParaRPr lang="en-US" sz="1600" dirty="0">
                        <a:solidFill>
                          <a:srgbClr val="2A4B66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3200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NYHA Class (n (%))</a:t>
                      </a:r>
                      <a:endParaRPr lang="en-US" sz="1600" b="1" dirty="0">
                        <a:solidFill>
                          <a:srgbClr val="2A4B66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rgbClr val="2A4B66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rgbClr val="2A4B66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32002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II</a:t>
                      </a:r>
                      <a:endParaRPr lang="en-US" sz="1600" b="1">
                        <a:solidFill>
                          <a:srgbClr val="2A4B66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 (3%)</a:t>
                      </a:r>
                      <a:endParaRPr lang="en-US" sz="1600" dirty="0">
                        <a:solidFill>
                          <a:srgbClr val="2A4B66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11 (7%)</a:t>
                      </a:r>
                      <a:endParaRPr lang="en-US" sz="1600" dirty="0">
                        <a:solidFill>
                          <a:srgbClr val="2A4B66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32002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III</a:t>
                      </a:r>
                      <a:endParaRPr lang="en-US" sz="1600" b="1" dirty="0">
                        <a:solidFill>
                          <a:srgbClr val="2A4B66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39</a:t>
                      </a:r>
                      <a:r>
                        <a:rPr lang="en-US" sz="1600" baseline="0" dirty="0">
                          <a:effectLst/>
                        </a:rPr>
                        <a:t> (</a:t>
                      </a:r>
                      <a:r>
                        <a:rPr lang="en-US" sz="1600" dirty="0">
                          <a:effectLst/>
                        </a:rPr>
                        <a:t>26%)</a:t>
                      </a:r>
                      <a:endParaRPr lang="en-US" sz="1600" dirty="0">
                        <a:solidFill>
                          <a:srgbClr val="2A4B66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29</a:t>
                      </a:r>
                      <a:r>
                        <a:rPr lang="en-US" sz="1600" baseline="0" dirty="0">
                          <a:effectLst/>
                        </a:rPr>
                        <a:t> (</a:t>
                      </a:r>
                      <a:r>
                        <a:rPr lang="en-US" sz="1600" dirty="0">
                          <a:effectLst/>
                        </a:rPr>
                        <a:t>18%)</a:t>
                      </a:r>
                      <a:endParaRPr lang="en-US" sz="1600" dirty="0">
                        <a:solidFill>
                          <a:srgbClr val="2A4B66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32002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IV</a:t>
                      </a:r>
                      <a:endParaRPr lang="en-US" sz="1600" b="1" dirty="0">
                        <a:solidFill>
                          <a:srgbClr val="2A4B66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106</a:t>
                      </a:r>
                      <a:r>
                        <a:rPr lang="en-US" sz="1600" baseline="0" dirty="0">
                          <a:effectLst/>
                        </a:rPr>
                        <a:t> (</a:t>
                      </a:r>
                      <a:r>
                        <a:rPr lang="en-US" sz="1600" dirty="0">
                          <a:effectLst/>
                        </a:rPr>
                        <a:t>71%)</a:t>
                      </a:r>
                      <a:endParaRPr lang="en-US" sz="1600" dirty="0">
                        <a:solidFill>
                          <a:srgbClr val="2A4B66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120</a:t>
                      </a:r>
                      <a:r>
                        <a:rPr lang="en-US" sz="1600" baseline="0" dirty="0">
                          <a:effectLst/>
                        </a:rPr>
                        <a:t> (</a:t>
                      </a:r>
                      <a:r>
                        <a:rPr lang="en-US" sz="1600" dirty="0">
                          <a:effectLst/>
                        </a:rPr>
                        <a:t>75%)</a:t>
                      </a:r>
                      <a:endParaRPr lang="en-US" sz="1600" dirty="0">
                        <a:solidFill>
                          <a:srgbClr val="2A4B66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6336" y="156158"/>
            <a:ext cx="1374800" cy="687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8406" y="241827"/>
            <a:ext cx="339794" cy="51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70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86160" y="283834"/>
            <a:ext cx="8784976" cy="432048"/>
          </a:xfrm>
        </p:spPr>
        <p:txBody>
          <a:bodyPr/>
          <a:lstStyle/>
          <a:p>
            <a:pPr algn="ctr"/>
            <a:r>
              <a:rPr lang="en-US" dirty="0"/>
              <a:t>Results – clinical characteristics</a:t>
            </a:r>
          </a:p>
        </p:txBody>
      </p:sp>
      <p:graphicFrame>
        <p:nvGraphicFramePr>
          <p:cNvPr id="5" name="Content Placeholder 5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727531796"/>
              </p:ext>
            </p:extLst>
          </p:nvPr>
        </p:nvGraphicFramePr>
        <p:xfrm>
          <a:off x="186160" y="886695"/>
          <a:ext cx="8784976" cy="4114800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37444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60039">
                <a:tc>
                  <a:txBody>
                    <a:bodyPr/>
                    <a:lstStyle/>
                    <a:p>
                      <a:endParaRPr lang="en-US" sz="1500" b="1" dirty="0">
                        <a:solidFill>
                          <a:schemeClr val="bg1"/>
                        </a:solidFill>
                        <a:effectLst/>
                        <a:latin typeface="Verdana" charset="0"/>
                        <a:ea typeface="Verdana" charset="0"/>
                        <a:cs typeface="Verdana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effectLst/>
                        </a:rPr>
                        <a:t>Natriuresis</a:t>
                      </a:r>
                      <a:r>
                        <a:rPr lang="en-US" sz="1500" dirty="0">
                          <a:effectLst/>
                        </a:rPr>
                        <a:t> guided therapy (n=150)</a:t>
                      </a:r>
                      <a:endParaRPr lang="en-US" sz="1500" b="1" dirty="0">
                        <a:solidFill>
                          <a:schemeClr val="bg1"/>
                        </a:solidFill>
                        <a:effectLst/>
                        <a:latin typeface="Verdana" charset="0"/>
                        <a:ea typeface="Verdana" charset="0"/>
                        <a:cs typeface="Verdana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Standard of Care (n=160)</a:t>
                      </a:r>
                      <a:endParaRPr lang="en-US" sz="1500" b="1" dirty="0">
                        <a:solidFill>
                          <a:schemeClr val="bg1"/>
                        </a:solidFill>
                        <a:effectLst/>
                        <a:latin typeface="Verdana" charset="0"/>
                        <a:ea typeface="Verdana" charset="0"/>
                        <a:cs typeface="Verdana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Heart failure</a:t>
                      </a:r>
                      <a:endParaRPr lang="en-US" sz="1500" b="1" dirty="0">
                        <a:solidFill>
                          <a:schemeClr val="bg1"/>
                        </a:solidFill>
                        <a:effectLst/>
                        <a:latin typeface="Verdana" charset="0"/>
                        <a:ea typeface="Verdana" charset="0"/>
                        <a:cs typeface="Verdana" charset="0"/>
                      </a:endParaRPr>
                    </a:p>
                  </a:txBody>
                  <a:tcPr marL="68580" marR="68580" marT="0" marB="0"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>
                        <a:effectLst/>
                        <a:latin typeface="Verdana" charset="0"/>
                        <a:ea typeface="Verdana" charset="0"/>
                        <a:cs typeface="Verdana" charset="0"/>
                      </a:endParaRPr>
                    </a:p>
                  </a:txBody>
                  <a:tcPr marL="68580" marR="68580" marT="0" marB="0"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>
                        <a:effectLst/>
                        <a:latin typeface="Verdana" charset="0"/>
                        <a:ea typeface="Verdana" charset="0"/>
                        <a:cs typeface="Verdana" charset="0"/>
                      </a:endParaRPr>
                    </a:p>
                  </a:txBody>
                  <a:tcPr marL="68580" marR="68580" marT="0" marB="0">
                    <a:solidFill>
                      <a:srgbClr val="D0D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LVEF (%)</a:t>
                      </a:r>
                      <a:endParaRPr lang="en-US" sz="1500" b="1">
                        <a:solidFill>
                          <a:srgbClr val="2A4B66"/>
                        </a:solidFill>
                        <a:effectLst/>
                        <a:latin typeface="Verdana" charset="0"/>
                        <a:ea typeface="Verdana" charset="0"/>
                        <a:cs typeface="Verdana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35 [25-53]</a:t>
                      </a:r>
                      <a:endParaRPr lang="en-US" sz="1500">
                        <a:solidFill>
                          <a:srgbClr val="2A4B66"/>
                        </a:solidFill>
                        <a:effectLst/>
                        <a:latin typeface="Verdana" charset="0"/>
                        <a:ea typeface="Verdana" charset="0"/>
                        <a:cs typeface="Verdana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38 [28-48]</a:t>
                      </a:r>
                      <a:endParaRPr lang="en-US" sz="1500">
                        <a:solidFill>
                          <a:srgbClr val="2A4B66"/>
                        </a:solidFill>
                        <a:effectLst/>
                        <a:latin typeface="Verdana" charset="0"/>
                        <a:ea typeface="Verdana" charset="0"/>
                        <a:cs typeface="Verdana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HFpEF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(n (%))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30 (26%)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21 (18%)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New-onset heart failure (n (%))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66 (44%)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69 (43%)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Ischemic etiology (n (%))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56 (37%)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55 (34%)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Laboratory values at baseline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>
                    <a:solidFill>
                      <a:srgbClr val="D0D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effectLst/>
                        </a:rPr>
                        <a:t>eGFR</a:t>
                      </a:r>
                      <a:r>
                        <a:rPr lang="en-US" sz="1500" dirty="0">
                          <a:effectLst/>
                        </a:rPr>
                        <a:t> (ml/min/1.73m2)</a:t>
                      </a:r>
                      <a:endParaRPr lang="en-US" sz="1500" b="1" dirty="0">
                        <a:solidFill>
                          <a:srgbClr val="2A4B66"/>
                        </a:solidFill>
                        <a:effectLst/>
                        <a:latin typeface="Verdana" charset="0"/>
                        <a:ea typeface="Verdana" charset="0"/>
                        <a:cs typeface="Verdana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54 [35-72]</a:t>
                      </a:r>
                      <a:endParaRPr lang="en-US" sz="1500">
                        <a:solidFill>
                          <a:srgbClr val="2A4B66"/>
                        </a:solidFill>
                        <a:effectLst/>
                        <a:latin typeface="Verdana" charset="0"/>
                        <a:ea typeface="Verdana" charset="0"/>
                        <a:cs typeface="Verdana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53 [34.8-73.2]</a:t>
                      </a:r>
                      <a:endParaRPr lang="en-US" sz="1500" dirty="0">
                        <a:solidFill>
                          <a:srgbClr val="2A4B66"/>
                        </a:solidFill>
                        <a:effectLst/>
                        <a:latin typeface="Verdana" charset="0"/>
                        <a:ea typeface="Verdana" charset="0"/>
                        <a:cs typeface="Verdana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NT-proBNP (ng/L)</a:t>
                      </a:r>
                      <a:endParaRPr lang="en-US" sz="1500" b="1">
                        <a:solidFill>
                          <a:srgbClr val="2A4B66"/>
                        </a:solidFill>
                        <a:effectLst/>
                        <a:latin typeface="Verdana" charset="0"/>
                        <a:ea typeface="Verdana" charset="0"/>
                        <a:cs typeface="Verdana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4390 [2554-8226]</a:t>
                      </a:r>
                      <a:endParaRPr lang="en-US" sz="1500">
                        <a:solidFill>
                          <a:srgbClr val="2A4B66"/>
                        </a:solidFill>
                        <a:effectLst/>
                        <a:latin typeface="Verdana" charset="0"/>
                        <a:ea typeface="Verdana" charset="0"/>
                        <a:cs typeface="Verdana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4947 [2607-9809]</a:t>
                      </a:r>
                      <a:endParaRPr lang="en-US" sz="1500" dirty="0">
                        <a:solidFill>
                          <a:srgbClr val="2A4B66"/>
                        </a:solidFill>
                        <a:effectLst/>
                        <a:latin typeface="Verdana" charset="0"/>
                        <a:ea typeface="Verdana" charset="0"/>
                        <a:cs typeface="Verdana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Treatment before admission</a:t>
                      </a:r>
                      <a:endParaRPr lang="en-US" sz="1500" b="1" dirty="0">
                        <a:solidFill>
                          <a:schemeClr val="bg1"/>
                        </a:solidFill>
                        <a:effectLst/>
                        <a:latin typeface="Verdana" charset="0"/>
                        <a:ea typeface="Verdana" charset="0"/>
                        <a:cs typeface="Verdana" charset="0"/>
                      </a:endParaRPr>
                    </a:p>
                  </a:txBody>
                  <a:tcPr marL="68580" marR="68580" marT="0" marB="0"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>
                        <a:solidFill>
                          <a:schemeClr val="bg1"/>
                        </a:solidFill>
                        <a:effectLst/>
                        <a:latin typeface="Verdana" charset="0"/>
                        <a:ea typeface="Verdana" charset="0"/>
                        <a:cs typeface="Verdana" charset="0"/>
                      </a:endParaRPr>
                    </a:p>
                  </a:txBody>
                  <a:tcPr marL="68580" marR="68580" marT="0" marB="0"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Verdana" charset="0"/>
                        <a:ea typeface="Verdana" charset="0"/>
                        <a:cs typeface="Verdana" charset="0"/>
                      </a:endParaRPr>
                    </a:p>
                  </a:txBody>
                  <a:tcPr marL="68580" marR="68580" marT="0" marB="0">
                    <a:solidFill>
                      <a:srgbClr val="D0D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effectLst/>
                        </a:rPr>
                        <a:t>ACEi</a:t>
                      </a:r>
                      <a:r>
                        <a:rPr lang="en-US" sz="1500" dirty="0">
                          <a:effectLst/>
                        </a:rPr>
                        <a:t>/ARB/ARNI </a:t>
                      </a:r>
                      <a:r>
                        <a:rPr lang="en-US" sz="1500" baseline="0" dirty="0">
                          <a:effectLst/>
                        </a:rPr>
                        <a:t>(</a:t>
                      </a:r>
                      <a:r>
                        <a:rPr lang="en-US" sz="1500" dirty="0">
                          <a:effectLst/>
                        </a:rPr>
                        <a:t>n (%))</a:t>
                      </a:r>
                      <a:endParaRPr lang="en-US" sz="1500" b="1" dirty="0">
                        <a:solidFill>
                          <a:srgbClr val="2A4B66"/>
                        </a:solidFill>
                        <a:effectLst/>
                        <a:latin typeface="Verdana" charset="0"/>
                        <a:ea typeface="Verdana" charset="0"/>
                        <a:cs typeface="Verdana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82 (55%)</a:t>
                      </a:r>
                      <a:endParaRPr lang="en-US" sz="1500" dirty="0">
                        <a:solidFill>
                          <a:srgbClr val="2A4B66"/>
                        </a:solidFill>
                        <a:effectLst/>
                        <a:latin typeface="Verdana" charset="0"/>
                        <a:ea typeface="Verdana" charset="0"/>
                        <a:cs typeface="Verdana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87 (54%)</a:t>
                      </a:r>
                      <a:endParaRPr lang="en-US" sz="1500" dirty="0">
                        <a:solidFill>
                          <a:srgbClr val="2A4B66"/>
                        </a:solidFill>
                        <a:effectLst/>
                        <a:latin typeface="Verdana" charset="0"/>
                        <a:ea typeface="Verdana" charset="0"/>
                        <a:cs typeface="Verdana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Beta-blocker (n (%))</a:t>
                      </a:r>
                      <a:endParaRPr lang="en-US" sz="1500" b="1" dirty="0">
                        <a:solidFill>
                          <a:srgbClr val="2A4B66"/>
                        </a:solidFill>
                        <a:effectLst/>
                        <a:latin typeface="Verdana" charset="0"/>
                        <a:ea typeface="Verdana" charset="0"/>
                        <a:cs typeface="Verdana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100 (67%)</a:t>
                      </a:r>
                      <a:endParaRPr lang="en-US" sz="1500" dirty="0">
                        <a:solidFill>
                          <a:srgbClr val="2A4B66"/>
                        </a:solidFill>
                        <a:effectLst/>
                        <a:latin typeface="Verdana" charset="0"/>
                        <a:ea typeface="Verdana" charset="0"/>
                        <a:cs typeface="Verdana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115 (72%)</a:t>
                      </a:r>
                      <a:endParaRPr lang="en-US" sz="1500" dirty="0">
                        <a:solidFill>
                          <a:srgbClr val="2A4B66"/>
                        </a:solidFill>
                        <a:effectLst/>
                        <a:latin typeface="Verdana" charset="0"/>
                        <a:ea typeface="Verdana" charset="0"/>
                        <a:cs typeface="Verdana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MRA (n (%))</a:t>
                      </a:r>
                      <a:endParaRPr lang="en-US" sz="1500" b="1" dirty="0">
                        <a:solidFill>
                          <a:srgbClr val="2A4B66"/>
                        </a:solidFill>
                        <a:effectLst/>
                        <a:latin typeface="Verdana" charset="0"/>
                        <a:ea typeface="Verdana" charset="0"/>
                        <a:cs typeface="Verdana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53</a:t>
                      </a:r>
                      <a:r>
                        <a:rPr lang="en-US" sz="1500" baseline="0" dirty="0">
                          <a:effectLst/>
                        </a:rPr>
                        <a:t> (</a:t>
                      </a:r>
                      <a:r>
                        <a:rPr lang="en-US" sz="1500" dirty="0">
                          <a:effectLst/>
                        </a:rPr>
                        <a:t>35%)</a:t>
                      </a:r>
                      <a:endParaRPr lang="en-US" sz="1500" dirty="0">
                        <a:solidFill>
                          <a:srgbClr val="2A4B66"/>
                        </a:solidFill>
                        <a:effectLst/>
                        <a:latin typeface="Verdana" charset="0"/>
                        <a:ea typeface="Verdana" charset="0"/>
                        <a:cs typeface="Verdana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54</a:t>
                      </a:r>
                      <a:r>
                        <a:rPr lang="en-US" sz="1500" baseline="0" dirty="0">
                          <a:effectLst/>
                        </a:rPr>
                        <a:t> (</a:t>
                      </a:r>
                      <a:r>
                        <a:rPr lang="en-US" sz="1500" dirty="0">
                          <a:effectLst/>
                        </a:rPr>
                        <a:t>34%)</a:t>
                      </a:r>
                      <a:endParaRPr lang="en-US" sz="1500" dirty="0">
                        <a:solidFill>
                          <a:srgbClr val="2A4B66"/>
                        </a:solidFill>
                        <a:effectLst/>
                        <a:latin typeface="Verdana" charset="0"/>
                        <a:ea typeface="Verdana" charset="0"/>
                        <a:cs typeface="Verdana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SGLT2i (n (%))</a:t>
                      </a:r>
                      <a:endParaRPr lang="en-US" sz="1500" b="1" dirty="0">
                        <a:solidFill>
                          <a:srgbClr val="2A4B66"/>
                        </a:solidFill>
                        <a:effectLst/>
                        <a:latin typeface="Verdana" charset="0"/>
                        <a:ea typeface="Verdana" charset="0"/>
                        <a:cs typeface="Verdana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8 (5%)</a:t>
                      </a:r>
                      <a:endParaRPr lang="en-US" sz="1500" dirty="0">
                        <a:solidFill>
                          <a:srgbClr val="2A4B66"/>
                        </a:solidFill>
                        <a:effectLst/>
                        <a:latin typeface="Verdana" charset="0"/>
                        <a:ea typeface="Verdana" charset="0"/>
                        <a:cs typeface="Verdana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12 (8%)</a:t>
                      </a:r>
                      <a:endParaRPr lang="en-US" sz="1500" dirty="0">
                        <a:solidFill>
                          <a:srgbClr val="2A4B66"/>
                        </a:solidFill>
                        <a:effectLst/>
                        <a:latin typeface="Verdana" charset="0"/>
                        <a:ea typeface="Verdana" charset="0"/>
                        <a:cs typeface="Verdana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Home loop diuretic (n (%))</a:t>
                      </a:r>
                      <a:endParaRPr lang="en-US" sz="1500" b="1" dirty="0">
                        <a:solidFill>
                          <a:srgbClr val="2A4B66"/>
                        </a:solidFill>
                        <a:effectLst/>
                        <a:latin typeface="Verdana" charset="0"/>
                        <a:ea typeface="Verdana" charset="0"/>
                        <a:cs typeface="Verdana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84 (56%)</a:t>
                      </a:r>
                      <a:endParaRPr lang="en-US" sz="1500" dirty="0">
                        <a:solidFill>
                          <a:srgbClr val="2A4B66"/>
                        </a:solidFill>
                        <a:effectLst/>
                        <a:latin typeface="Verdana" charset="0"/>
                        <a:ea typeface="Verdana" charset="0"/>
                        <a:cs typeface="Verdana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93 (58%)</a:t>
                      </a:r>
                      <a:endParaRPr lang="en-US" sz="1500" dirty="0">
                        <a:solidFill>
                          <a:srgbClr val="2A4B66"/>
                        </a:solidFill>
                        <a:effectLst/>
                        <a:latin typeface="Verdana" charset="0"/>
                        <a:ea typeface="Verdana" charset="0"/>
                        <a:cs typeface="Verdana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Home loop diuretic dose (mg of bumetanide equivalents)</a:t>
                      </a:r>
                      <a:endParaRPr lang="en-US" sz="1500" b="1" dirty="0">
                        <a:solidFill>
                          <a:srgbClr val="2A4B66"/>
                        </a:solidFill>
                        <a:effectLst/>
                        <a:latin typeface="Verdana" charset="0"/>
                        <a:ea typeface="Verdana" charset="0"/>
                        <a:cs typeface="Verdana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2 [1-4]</a:t>
                      </a:r>
                      <a:endParaRPr lang="en-US" sz="1500" dirty="0">
                        <a:solidFill>
                          <a:srgbClr val="2A4B66"/>
                        </a:solidFill>
                        <a:effectLst/>
                        <a:latin typeface="Verdana" charset="0"/>
                        <a:ea typeface="Verdana" charset="0"/>
                        <a:cs typeface="Verdana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2 [1-4]</a:t>
                      </a:r>
                      <a:endParaRPr lang="en-US" sz="1500" dirty="0">
                        <a:solidFill>
                          <a:srgbClr val="2A4B66"/>
                        </a:solidFill>
                        <a:effectLst/>
                        <a:latin typeface="Verdana" charset="0"/>
                        <a:ea typeface="Verdana" charset="0"/>
                        <a:cs typeface="Verdana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6336" y="156158"/>
            <a:ext cx="1374800" cy="687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8406" y="241827"/>
            <a:ext cx="339794" cy="51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66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C_PPT_Light_220817-16-9">
  <a:themeElements>
    <a:clrScheme name="ESC // branding 2017">
      <a:dk1>
        <a:sysClr val="windowText" lastClr="000000"/>
      </a:dk1>
      <a:lt1>
        <a:sysClr val="window" lastClr="FFFFFF"/>
      </a:lt1>
      <a:dk2>
        <a:srgbClr val="595959"/>
      </a:dk2>
      <a:lt2>
        <a:srgbClr val="F2F2F2"/>
      </a:lt2>
      <a:accent1>
        <a:srgbClr val="AE1022"/>
      </a:accent1>
      <a:accent2>
        <a:srgbClr val="552682"/>
      </a:accent2>
      <a:accent3>
        <a:srgbClr val="00ABAA"/>
      </a:accent3>
      <a:accent4>
        <a:srgbClr val="005694"/>
      </a:accent4>
      <a:accent5>
        <a:srgbClr val="FBB800"/>
      </a:accent5>
      <a:accent6>
        <a:srgbClr val="EF7918"/>
      </a:accent6>
      <a:hlink>
        <a:srgbClr val="F8B836"/>
      </a:hlink>
      <a:folHlink>
        <a:srgbClr val="F5832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spDef>
    <a:txDef>
      <a:spPr>
        <a:noFill/>
      </a:spPr>
      <a:bodyPr wrap="square" rtlCol="0">
        <a:spAutoFit/>
      </a:bodyPr>
      <a:lstStyle>
        <a:defPPr marL="38700" indent="0" algn="l" defTabSz="360000" rtl="0" eaLnBrk="1" latinLnBrk="0" hangingPunct="1">
          <a:spcBef>
            <a:spcPct val="20000"/>
          </a:spcBef>
          <a:buClr>
            <a:srgbClr val="C00000"/>
          </a:buClr>
          <a:buFont typeface="Arial" panose="020B0604020202020204" pitchFamily="34" charset="0"/>
          <a:buNone/>
          <a:defRPr sz="1600" b="1" i="0" kern="1200" dirty="0" smtClean="0">
            <a:solidFill>
              <a:schemeClr val="tx1"/>
            </a:solidFill>
            <a:latin typeface="+mn-lt"/>
            <a:ea typeface="+mn-e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SC_PPT_GENERIC_12012021  -  Read-Only" id="{8CB5A6F9-0108-4F1C-927D-5872DF40D793}" vid="{717AFAD0-94CD-4965-A011-B2544BC0820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ESC_PPT_Light_220817-16-9</Template>
  <TotalTime>864</TotalTime>
  <Words>1160</Words>
  <Application>Microsoft Macintosh PowerPoint</Application>
  <PresentationFormat>On-screen Show (16:9)</PresentationFormat>
  <Paragraphs>237</Paragraphs>
  <Slides>20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Calibri</vt:lpstr>
      <vt:lpstr>Verdana</vt:lpstr>
      <vt:lpstr>Arial</vt:lpstr>
      <vt:lpstr>ESC_PPT_Light_220817-16-9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Roland COLLIN</dc:creator>
  <cp:lastModifiedBy>ter Maaten</cp:lastModifiedBy>
  <cp:revision>138</cp:revision>
  <dcterms:created xsi:type="dcterms:W3CDTF">2021-07-16T09:19:14Z</dcterms:created>
  <dcterms:modified xsi:type="dcterms:W3CDTF">2023-08-28T09:24:18Z</dcterms:modified>
</cp:coreProperties>
</file>