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317" r:id="rId3"/>
    <p:sldId id="259" r:id="rId4"/>
    <p:sldId id="260" r:id="rId5"/>
    <p:sldId id="305" r:id="rId6"/>
    <p:sldId id="264" r:id="rId7"/>
    <p:sldId id="266" r:id="rId8"/>
    <p:sldId id="272" r:id="rId9"/>
    <p:sldId id="321" r:id="rId10"/>
    <p:sldId id="276" r:id="rId11"/>
    <p:sldId id="327" r:id="rId12"/>
    <p:sldId id="333" r:id="rId13"/>
    <p:sldId id="281" r:id="rId14"/>
    <p:sldId id="307" r:id="rId15"/>
    <p:sldId id="315" r:id="rId16"/>
    <p:sldId id="338" r:id="rId17"/>
    <p:sldId id="295" r:id="rId18"/>
    <p:sldId id="336" r:id="rId19"/>
    <p:sldId id="30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58"/>
    <p:restoredTop sz="96327"/>
  </p:normalViewPr>
  <p:slideViewPr>
    <p:cSldViewPr snapToGrid="0">
      <p:cViewPr varScale="1">
        <p:scale>
          <a:sx n="142" d="100"/>
          <a:sy n="142" d="100"/>
        </p:scale>
        <p:origin x="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DE136-2DC8-4DB4-04D5-D71FB007E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1A67E-70E0-589D-0341-BB4E1086B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B25C7-188D-AF47-2460-FF8F39B0F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CA8C-B92C-6941-8EAA-C1294881DDF9}" type="datetimeFigureOut">
              <a:rPr lang="en-US" smtClean="0"/>
              <a:t>8/26/23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968F4-B445-EC8F-DC0A-9D1533E46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43774-F0B1-CF25-7943-3B760952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3B07-4191-6C40-8768-A78556BDB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0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8BEC4-8B3A-C42F-1405-76330450D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20CC21-A90D-189E-38E0-B0771B1C9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5B586-3862-2EC1-6FD4-01B152396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CA8C-B92C-6941-8EAA-C1294881DDF9}" type="datetimeFigureOut">
              <a:rPr lang="en-US" smtClean="0"/>
              <a:t>8/26/23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AD147-1A1B-A700-1742-610EF158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FAE11-B2FF-AFC9-FBD4-FCCE7F3DF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3B07-4191-6C40-8768-A78556BDB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0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6F7126-3785-C003-672E-FB2617FCE5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E49F57-0CF9-099F-7F29-3B9BF9DB0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C6E1F-1F4D-E605-6F75-0A6B5066F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CA8C-B92C-6941-8EAA-C1294881DDF9}" type="datetimeFigureOut">
              <a:rPr lang="en-US" smtClean="0"/>
              <a:t>8/26/23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B4E40-A08C-DA12-1261-A628BD2F6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C6801-6B81-A3E7-7D09-75537E0AB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3B07-4191-6C40-8768-A78556BDB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A341A-F82D-70F2-FCB8-06D72E555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782955"/>
          </a:xfrm>
        </p:spPr>
        <p:txBody>
          <a:bodyPr/>
          <a:lstStyle>
            <a:lvl1pPr algn="ctr"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A8676-233C-D230-77C2-1907D8C18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425"/>
            <a:ext cx="10515600" cy="4351338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3600"/>
            </a:lvl2pPr>
            <a:lvl3pPr marL="914400" indent="0" algn="ctr">
              <a:buNone/>
              <a:defRPr sz="3200"/>
            </a:lvl3pPr>
            <a:lvl4pPr marL="1371600" indent="0" algn="ctr">
              <a:buNone/>
              <a:defRPr sz="2800"/>
            </a:lvl4pPr>
            <a:lvl5pPr marL="1828800" indent="0" algn="ctr">
              <a:buNone/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843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30BA9-2CB4-AB79-B316-6BF20662C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F2658-68F8-4E6D-5B63-158EF0F3E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C33F1-9AC5-142C-490C-BCF690BE5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CA8C-B92C-6941-8EAA-C1294881DDF9}" type="datetimeFigureOut">
              <a:rPr lang="en-US" smtClean="0"/>
              <a:t>8/26/23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54A0B-7490-864F-68C7-502AB6A89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497C-312F-F4A2-819A-11CAB16A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3B07-4191-6C40-8768-A78556BDB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EA7D4-E27A-8D25-F58D-EFAF05047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DC1B9-D197-F07C-D5FD-347A1799A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D720A-C2F9-2B00-5D3D-D5C105FD4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97C2D-D4D7-905E-11CF-94BE0A390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CA8C-B92C-6941-8EAA-C1294881DDF9}" type="datetimeFigureOut">
              <a:rPr lang="en-US" smtClean="0"/>
              <a:t>8/26/23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69DC3-6C60-8C34-D3E3-18EFB6EC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807F1-67AD-8224-F45B-93AE303B8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3B07-4191-6C40-8768-A78556BDB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4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410D5-F9B8-DED6-20C5-C6BA56EE8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9B4C5-DB98-789C-8C40-8DB07D90A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28225-6E5B-579C-AF9D-DB90DCD79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0BF634-E337-1407-A49E-BF35CB72B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7B86A9-49E2-C247-20F3-421107F6E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56DEEA-C3D7-4946-7EC7-84B2D2684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CA8C-B92C-6941-8EAA-C1294881DDF9}" type="datetimeFigureOut">
              <a:rPr lang="en-US" smtClean="0"/>
              <a:t>8/26/23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F3DC4-2DEF-23E3-A7EB-A3F60348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AA438B-52F2-61CE-7624-AC5923547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3B07-4191-6C40-8768-A78556BDB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4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93434-F373-B78D-A55C-1C1E31BF3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641F98-0BE6-AFF5-B4F5-B3B747179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CA8C-B92C-6941-8EAA-C1294881DDF9}" type="datetimeFigureOut">
              <a:rPr lang="en-US" smtClean="0"/>
              <a:t>8/26/23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02143-A669-677C-12E7-648278BFA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639DDB-CF2A-F484-73AB-A6969F02C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3B07-4191-6C40-8768-A78556BDB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1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BAB488-5AF7-DAE7-2B49-887713319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CA8C-B92C-6941-8EAA-C1294881DDF9}" type="datetimeFigureOut">
              <a:rPr lang="en-US" smtClean="0"/>
              <a:t>8/26/23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40E075-D00D-F121-1108-05E7720BB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9006A-A266-1C81-28D4-C99B9E7C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3B07-4191-6C40-8768-A78556BDB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2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E388-17FC-665F-24D0-0354ACD1D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6748A-E002-4142-0181-65E810EC0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66FC3-813D-3846-E1BC-9C13F2DEF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E15D4-C325-4617-1A32-FDD986683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CA8C-B92C-6941-8EAA-C1294881DDF9}" type="datetimeFigureOut">
              <a:rPr lang="en-US" smtClean="0"/>
              <a:t>8/26/23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B699D-A205-32BD-5F63-9E60FBBA2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95A20-5115-9C85-53EA-35C67998B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3B07-4191-6C40-8768-A78556BDB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6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EFD35-AC91-C15A-6CA2-022D986E6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91111-C6D1-EF79-AB0F-7DE9B77063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1CD3B-BC29-1893-0B7C-364A97A08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31304-694E-C2B1-9972-8F016BDC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CA8C-B92C-6941-8EAA-C1294881DDF9}" type="datetimeFigureOut">
              <a:rPr lang="en-US" smtClean="0"/>
              <a:t>8/26/23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B6513-6903-486D-455B-80A14278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5582B-70FA-91D1-2335-A95FB525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3B07-4191-6C40-8768-A78556BDB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3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182299-46D8-E09C-3D97-A94D67368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A1001-6761-A269-063A-45C7EBBD8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AA055-88D8-0CF0-BDB6-693F8C477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FCA8C-B92C-6941-8EAA-C1294881DDF9}" type="datetimeFigureOut">
              <a:rPr lang="en-US" smtClean="0"/>
              <a:t>8/26/23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05E5E-3D71-A4E9-9E87-EBDE2B09B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267C9-9FEB-7C86-7523-0BBE6DBE3A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93B07-4191-6C40-8768-A78556BDB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4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7D5FE-EB93-A1F9-6B10-9412C23BA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034" y="-223552"/>
            <a:ext cx="11489933" cy="36037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Intravascular Imaging Guidance for PCI:</a:t>
            </a:r>
            <a:br>
              <a:rPr lang="en-US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“Real-Time” Updated Network Meta-analysis</a:t>
            </a:r>
            <a:endParaRPr lang="en-US" sz="13800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5F253-D150-B898-4F5B-5E6E56542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86971"/>
            <a:ext cx="9144000" cy="244944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Gregg W. Stone MD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on behalf of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Evald H. Christiansen, Ziad A. Ali,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Lene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N Andreasen,         Akiko Maehara, Yousif Ahmad, Ulf Landmesser, Niels R. Holm </a:t>
            </a:r>
          </a:p>
        </p:txBody>
      </p:sp>
    </p:spTree>
    <p:extLst>
      <p:ext uri="{BB962C8B-B14F-4D97-AF65-F5344CB8AC3E}">
        <p14:creationId xmlns:p14="http://schemas.microsoft.com/office/powerpoint/2010/main" val="373925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8B279-91F0-B4DB-28F9-1C5C4F976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4918"/>
            <a:ext cx="12192000" cy="10341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rgbClr val="0070C0"/>
                </a:solidFill>
              </a:rPr>
              <a:t>TV-MI (Direct Evidence): </a:t>
            </a:r>
            <a:r>
              <a:rPr lang="en-US" sz="4000" dirty="0"/>
              <a:t>IV Imaging vs. Angio</a:t>
            </a:r>
            <a:br>
              <a:rPr lang="en-US" sz="4000" dirty="0"/>
            </a:br>
            <a:r>
              <a:rPr lang="en-US" sz="4000" b="0" dirty="0">
                <a:latin typeface="Calibri" panose="020F0502020204030204" pitchFamily="34" charset="0"/>
                <a:cs typeface="Calibri" panose="020F0502020204030204" pitchFamily="34" charset="0"/>
              </a:rPr>
              <a:t>17 trials, 11,385 patients, 393 events</a:t>
            </a:r>
            <a:endParaRPr lang="en-US" sz="4000" b="0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9BF1B1F-DCCA-083C-BBD5-7D5B1D587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7870" y="1866974"/>
            <a:ext cx="80631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Trial and Year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54">
            <a:extLst>
              <a:ext uri="{FF2B5EF4-FFF2-40B4-BE49-F238E27FC236}">
                <a16:creationId xmlns:a16="http://schemas.microsoft.com/office/drawing/2014/main" id="{CCF69457-04C4-C1C6-FAA9-A266FD84A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9998" y="1866974"/>
            <a:ext cx="3879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73">
            <a:extLst>
              <a:ext uri="{FF2B5EF4-FFF2-40B4-BE49-F238E27FC236}">
                <a16:creationId xmlns:a16="http://schemas.microsoft.com/office/drawing/2014/main" id="{C8151B58-7C14-A7F8-5F83-8066F2545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632" y="1693236"/>
            <a:ext cx="125996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Intravascular Imaging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Rectangle 74">
            <a:extLst>
              <a:ext uri="{FF2B5EF4-FFF2-40B4-BE49-F238E27FC236}">
                <a16:creationId xmlns:a16="http://schemas.microsoft.com/office/drawing/2014/main" id="{809AE807-ABF2-D8D2-E88E-B0AA88825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67" y="1866974"/>
            <a:ext cx="9297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Rectangle 93">
            <a:extLst>
              <a:ext uri="{FF2B5EF4-FFF2-40B4-BE49-F238E27FC236}">
                <a16:creationId xmlns:a16="http://schemas.microsoft.com/office/drawing/2014/main" id="{4CC388CF-54AD-03D8-6B65-65F46732A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368" y="1866974"/>
            <a:ext cx="3879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112">
            <a:extLst>
              <a:ext uri="{FF2B5EF4-FFF2-40B4-BE49-F238E27FC236}">
                <a16:creationId xmlns:a16="http://schemas.microsoft.com/office/drawing/2014/main" id="{328803CC-916E-7011-D3E9-CCCA9D133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2110" y="1693236"/>
            <a:ext cx="74219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Angiography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113">
            <a:extLst>
              <a:ext uri="{FF2B5EF4-FFF2-40B4-BE49-F238E27FC236}">
                <a16:creationId xmlns:a16="http://schemas.microsoft.com/office/drawing/2014/main" id="{EA993274-132C-654A-359D-D2C8859A0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437" y="1866974"/>
            <a:ext cx="9297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Line 132">
            <a:extLst>
              <a:ext uri="{FF2B5EF4-FFF2-40B4-BE49-F238E27FC236}">
                <a16:creationId xmlns:a16="http://schemas.microsoft.com/office/drawing/2014/main" id="{56FCD268-0FD3-ACE8-1149-85DFB6B447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35200" y="2039946"/>
            <a:ext cx="0" cy="3468847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reeform 133">
            <a:extLst>
              <a:ext uri="{FF2B5EF4-FFF2-40B4-BE49-F238E27FC236}">
                <a16:creationId xmlns:a16="http://schemas.microsoft.com/office/drawing/2014/main" id="{91C0B47A-6B6A-86B9-3368-C7B1820A0A66}"/>
              </a:ext>
            </a:extLst>
          </p:cNvPr>
          <p:cNvSpPr>
            <a:spLocks noEditPoints="1"/>
          </p:cNvSpPr>
          <p:nvPr/>
        </p:nvSpPr>
        <p:spPr bwMode="auto">
          <a:xfrm>
            <a:off x="7475971" y="2039946"/>
            <a:ext cx="0" cy="3176650"/>
          </a:xfrm>
          <a:custGeom>
            <a:avLst/>
            <a:gdLst>
              <a:gd name="T0" fmla="*/ 418 h 422"/>
              <a:gd name="T1" fmla="*/ 410 h 422"/>
              <a:gd name="T2" fmla="*/ 402 h 422"/>
              <a:gd name="T3" fmla="*/ 394 h 422"/>
              <a:gd name="T4" fmla="*/ 386 h 422"/>
              <a:gd name="T5" fmla="*/ 378 h 422"/>
              <a:gd name="T6" fmla="*/ 370 h 422"/>
              <a:gd name="T7" fmla="*/ 362 h 422"/>
              <a:gd name="T8" fmla="*/ 354 h 422"/>
              <a:gd name="T9" fmla="*/ 346 h 422"/>
              <a:gd name="T10" fmla="*/ 338 h 422"/>
              <a:gd name="T11" fmla="*/ 330 h 422"/>
              <a:gd name="T12" fmla="*/ 322 h 422"/>
              <a:gd name="T13" fmla="*/ 314 h 422"/>
              <a:gd name="T14" fmla="*/ 306 h 422"/>
              <a:gd name="T15" fmla="*/ 298 h 422"/>
              <a:gd name="T16" fmla="*/ 290 h 422"/>
              <a:gd name="T17" fmla="*/ 282 h 422"/>
              <a:gd name="T18" fmla="*/ 274 h 422"/>
              <a:gd name="T19" fmla="*/ 266 h 422"/>
              <a:gd name="T20" fmla="*/ 258 h 422"/>
              <a:gd name="T21" fmla="*/ 250 h 422"/>
              <a:gd name="T22" fmla="*/ 242 h 422"/>
              <a:gd name="T23" fmla="*/ 234 h 422"/>
              <a:gd name="T24" fmla="*/ 226 h 422"/>
              <a:gd name="T25" fmla="*/ 218 h 422"/>
              <a:gd name="T26" fmla="*/ 210 h 422"/>
              <a:gd name="T27" fmla="*/ 202 h 422"/>
              <a:gd name="T28" fmla="*/ 194 h 422"/>
              <a:gd name="T29" fmla="*/ 186 h 422"/>
              <a:gd name="T30" fmla="*/ 178 h 422"/>
              <a:gd name="T31" fmla="*/ 170 h 422"/>
              <a:gd name="T32" fmla="*/ 162 h 422"/>
              <a:gd name="T33" fmla="*/ 154 h 422"/>
              <a:gd name="T34" fmla="*/ 146 h 422"/>
              <a:gd name="T35" fmla="*/ 138 h 422"/>
              <a:gd name="T36" fmla="*/ 130 h 422"/>
              <a:gd name="T37" fmla="*/ 122 h 422"/>
              <a:gd name="T38" fmla="*/ 114 h 422"/>
              <a:gd name="T39" fmla="*/ 106 h 422"/>
              <a:gd name="T40" fmla="*/ 98 h 422"/>
              <a:gd name="T41" fmla="*/ 90 h 422"/>
              <a:gd name="T42" fmla="*/ 82 h 422"/>
              <a:gd name="T43" fmla="*/ 74 h 422"/>
              <a:gd name="T44" fmla="*/ 66 h 422"/>
              <a:gd name="T45" fmla="*/ 58 h 422"/>
              <a:gd name="T46" fmla="*/ 50 h 422"/>
              <a:gd name="T47" fmla="*/ 42 h 422"/>
              <a:gd name="T48" fmla="*/ 34 h 422"/>
              <a:gd name="T49" fmla="*/ 26 h 422"/>
              <a:gd name="T50" fmla="*/ 18 h 422"/>
              <a:gd name="T51" fmla="*/ 10 h 422"/>
              <a:gd name="T52" fmla="*/ 2 h 42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  <a:cxn ang="0">
                <a:pos x="0" y="T47"/>
              </a:cxn>
              <a:cxn ang="0">
                <a:pos x="0" y="T48"/>
              </a:cxn>
              <a:cxn ang="0">
                <a:pos x="0" y="T49"/>
              </a:cxn>
              <a:cxn ang="0">
                <a:pos x="0" y="T50"/>
              </a:cxn>
              <a:cxn ang="0">
                <a:pos x="0" y="T51"/>
              </a:cxn>
              <a:cxn ang="0">
                <a:pos x="0" y="T52"/>
              </a:cxn>
            </a:cxnLst>
            <a:rect l="0" t="0" r="r" b="b"/>
            <a:pathLst>
              <a:path h="422">
                <a:moveTo>
                  <a:pt x="0" y="418"/>
                </a:moveTo>
                <a:lnTo>
                  <a:pt x="0" y="414"/>
                </a:lnTo>
                <a:moveTo>
                  <a:pt x="0" y="410"/>
                </a:moveTo>
                <a:lnTo>
                  <a:pt x="0" y="406"/>
                </a:lnTo>
                <a:moveTo>
                  <a:pt x="0" y="402"/>
                </a:moveTo>
                <a:lnTo>
                  <a:pt x="0" y="398"/>
                </a:lnTo>
                <a:moveTo>
                  <a:pt x="0" y="394"/>
                </a:moveTo>
                <a:lnTo>
                  <a:pt x="0" y="390"/>
                </a:lnTo>
                <a:moveTo>
                  <a:pt x="0" y="386"/>
                </a:moveTo>
                <a:lnTo>
                  <a:pt x="0" y="382"/>
                </a:lnTo>
                <a:moveTo>
                  <a:pt x="0" y="378"/>
                </a:moveTo>
                <a:lnTo>
                  <a:pt x="0" y="374"/>
                </a:lnTo>
                <a:moveTo>
                  <a:pt x="0" y="370"/>
                </a:moveTo>
                <a:lnTo>
                  <a:pt x="0" y="366"/>
                </a:lnTo>
                <a:moveTo>
                  <a:pt x="0" y="362"/>
                </a:moveTo>
                <a:lnTo>
                  <a:pt x="0" y="358"/>
                </a:lnTo>
                <a:moveTo>
                  <a:pt x="0" y="354"/>
                </a:moveTo>
                <a:lnTo>
                  <a:pt x="0" y="350"/>
                </a:lnTo>
                <a:moveTo>
                  <a:pt x="0" y="346"/>
                </a:moveTo>
                <a:lnTo>
                  <a:pt x="0" y="342"/>
                </a:lnTo>
                <a:moveTo>
                  <a:pt x="0" y="338"/>
                </a:moveTo>
                <a:lnTo>
                  <a:pt x="0" y="334"/>
                </a:lnTo>
                <a:moveTo>
                  <a:pt x="0" y="330"/>
                </a:moveTo>
                <a:lnTo>
                  <a:pt x="0" y="326"/>
                </a:lnTo>
                <a:moveTo>
                  <a:pt x="0" y="322"/>
                </a:moveTo>
                <a:lnTo>
                  <a:pt x="0" y="318"/>
                </a:lnTo>
                <a:moveTo>
                  <a:pt x="0" y="314"/>
                </a:moveTo>
                <a:lnTo>
                  <a:pt x="0" y="310"/>
                </a:lnTo>
                <a:moveTo>
                  <a:pt x="0" y="306"/>
                </a:moveTo>
                <a:lnTo>
                  <a:pt x="0" y="302"/>
                </a:lnTo>
                <a:moveTo>
                  <a:pt x="0" y="298"/>
                </a:moveTo>
                <a:lnTo>
                  <a:pt x="0" y="294"/>
                </a:lnTo>
                <a:moveTo>
                  <a:pt x="0" y="290"/>
                </a:moveTo>
                <a:lnTo>
                  <a:pt x="0" y="286"/>
                </a:lnTo>
                <a:moveTo>
                  <a:pt x="0" y="282"/>
                </a:moveTo>
                <a:lnTo>
                  <a:pt x="0" y="278"/>
                </a:lnTo>
                <a:moveTo>
                  <a:pt x="0" y="274"/>
                </a:moveTo>
                <a:lnTo>
                  <a:pt x="0" y="270"/>
                </a:lnTo>
                <a:moveTo>
                  <a:pt x="0" y="266"/>
                </a:moveTo>
                <a:lnTo>
                  <a:pt x="0" y="262"/>
                </a:lnTo>
                <a:moveTo>
                  <a:pt x="0" y="258"/>
                </a:moveTo>
                <a:lnTo>
                  <a:pt x="0" y="254"/>
                </a:lnTo>
                <a:moveTo>
                  <a:pt x="0" y="250"/>
                </a:moveTo>
                <a:lnTo>
                  <a:pt x="0" y="246"/>
                </a:lnTo>
                <a:moveTo>
                  <a:pt x="0" y="242"/>
                </a:moveTo>
                <a:lnTo>
                  <a:pt x="0" y="238"/>
                </a:lnTo>
                <a:moveTo>
                  <a:pt x="0" y="234"/>
                </a:moveTo>
                <a:lnTo>
                  <a:pt x="0" y="230"/>
                </a:lnTo>
                <a:moveTo>
                  <a:pt x="0" y="226"/>
                </a:moveTo>
                <a:lnTo>
                  <a:pt x="0" y="222"/>
                </a:lnTo>
                <a:moveTo>
                  <a:pt x="0" y="218"/>
                </a:moveTo>
                <a:lnTo>
                  <a:pt x="0" y="214"/>
                </a:lnTo>
                <a:moveTo>
                  <a:pt x="0" y="210"/>
                </a:moveTo>
                <a:lnTo>
                  <a:pt x="0" y="206"/>
                </a:lnTo>
                <a:moveTo>
                  <a:pt x="0" y="202"/>
                </a:moveTo>
                <a:lnTo>
                  <a:pt x="0" y="198"/>
                </a:lnTo>
                <a:moveTo>
                  <a:pt x="0" y="194"/>
                </a:moveTo>
                <a:lnTo>
                  <a:pt x="0" y="190"/>
                </a:lnTo>
                <a:moveTo>
                  <a:pt x="0" y="186"/>
                </a:moveTo>
                <a:lnTo>
                  <a:pt x="0" y="182"/>
                </a:lnTo>
                <a:moveTo>
                  <a:pt x="0" y="178"/>
                </a:moveTo>
                <a:lnTo>
                  <a:pt x="0" y="174"/>
                </a:lnTo>
                <a:moveTo>
                  <a:pt x="0" y="170"/>
                </a:moveTo>
                <a:lnTo>
                  <a:pt x="0" y="166"/>
                </a:lnTo>
                <a:moveTo>
                  <a:pt x="0" y="162"/>
                </a:moveTo>
                <a:lnTo>
                  <a:pt x="0" y="158"/>
                </a:lnTo>
                <a:moveTo>
                  <a:pt x="0" y="154"/>
                </a:moveTo>
                <a:lnTo>
                  <a:pt x="0" y="150"/>
                </a:lnTo>
                <a:moveTo>
                  <a:pt x="0" y="146"/>
                </a:moveTo>
                <a:lnTo>
                  <a:pt x="0" y="142"/>
                </a:lnTo>
                <a:moveTo>
                  <a:pt x="0" y="138"/>
                </a:moveTo>
                <a:lnTo>
                  <a:pt x="0" y="134"/>
                </a:lnTo>
                <a:moveTo>
                  <a:pt x="0" y="130"/>
                </a:moveTo>
                <a:lnTo>
                  <a:pt x="0" y="126"/>
                </a:lnTo>
                <a:moveTo>
                  <a:pt x="0" y="122"/>
                </a:moveTo>
                <a:lnTo>
                  <a:pt x="0" y="118"/>
                </a:lnTo>
                <a:moveTo>
                  <a:pt x="0" y="114"/>
                </a:moveTo>
                <a:lnTo>
                  <a:pt x="0" y="110"/>
                </a:lnTo>
                <a:moveTo>
                  <a:pt x="0" y="106"/>
                </a:moveTo>
                <a:lnTo>
                  <a:pt x="0" y="102"/>
                </a:lnTo>
                <a:moveTo>
                  <a:pt x="0" y="98"/>
                </a:moveTo>
                <a:lnTo>
                  <a:pt x="0" y="94"/>
                </a:lnTo>
                <a:moveTo>
                  <a:pt x="0" y="90"/>
                </a:moveTo>
                <a:lnTo>
                  <a:pt x="0" y="86"/>
                </a:lnTo>
                <a:moveTo>
                  <a:pt x="0" y="82"/>
                </a:moveTo>
                <a:lnTo>
                  <a:pt x="0" y="78"/>
                </a:lnTo>
                <a:moveTo>
                  <a:pt x="0" y="74"/>
                </a:moveTo>
                <a:lnTo>
                  <a:pt x="0" y="70"/>
                </a:lnTo>
                <a:moveTo>
                  <a:pt x="0" y="66"/>
                </a:moveTo>
                <a:lnTo>
                  <a:pt x="0" y="62"/>
                </a:lnTo>
                <a:moveTo>
                  <a:pt x="0" y="58"/>
                </a:moveTo>
                <a:lnTo>
                  <a:pt x="0" y="54"/>
                </a:lnTo>
                <a:moveTo>
                  <a:pt x="0" y="50"/>
                </a:moveTo>
                <a:lnTo>
                  <a:pt x="0" y="46"/>
                </a:lnTo>
                <a:moveTo>
                  <a:pt x="0" y="42"/>
                </a:moveTo>
                <a:lnTo>
                  <a:pt x="0" y="38"/>
                </a:lnTo>
                <a:moveTo>
                  <a:pt x="0" y="34"/>
                </a:moveTo>
                <a:lnTo>
                  <a:pt x="0" y="30"/>
                </a:lnTo>
                <a:moveTo>
                  <a:pt x="0" y="26"/>
                </a:moveTo>
                <a:lnTo>
                  <a:pt x="0" y="22"/>
                </a:lnTo>
                <a:moveTo>
                  <a:pt x="0" y="18"/>
                </a:moveTo>
                <a:lnTo>
                  <a:pt x="0" y="14"/>
                </a:lnTo>
                <a:moveTo>
                  <a:pt x="0" y="10"/>
                </a:moveTo>
                <a:lnTo>
                  <a:pt x="0" y="6"/>
                </a:lnTo>
                <a:moveTo>
                  <a:pt x="0" y="2"/>
                </a:move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Freeform 134">
            <a:extLst>
              <a:ext uri="{FF2B5EF4-FFF2-40B4-BE49-F238E27FC236}">
                <a16:creationId xmlns:a16="http://schemas.microsoft.com/office/drawing/2014/main" id="{736AC952-4EFF-0BFF-767F-560516215263}"/>
              </a:ext>
            </a:extLst>
          </p:cNvPr>
          <p:cNvSpPr>
            <a:spLocks noEditPoints="1"/>
          </p:cNvSpPr>
          <p:nvPr/>
        </p:nvSpPr>
        <p:spPr bwMode="auto">
          <a:xfrm>
            <a:off x="7483868" y="2039946"/>
            <a:ext cx="0" cy="3372106"/>
          </a:xfrm>
          <a:custGeom>
            <a:avLst/>
            <a:gdLst>
              <a:gd name="T0" fmla="*/ 441 h 448"/>
              <a:gd name="T1" fmla="*/ 433 h 448"/>
              <a:gd name="T2" fmla="*/ 425 h 448"/>
              <a:gd name="T3" fmla="*/ 417 h 448"/>
              <a:gd name="T4" fmla="*/ 409 h 448"/>
              <a:gd name="T5" fmla="*/ 401 h 448"/>
              <a:gd name="T6" fmla="*/ 393 h 448"/>
              <a:gd name="T7" fmla="*/ 385 h 448"/>
              <a:gd name="T8" fmla="*/ 377 h 448"/>
              <a:gd name="T9" fmla="*/ 369 h 448"/>
              <a:gd name="T10" fmla="*/ 361 h 448"/>
              <a:gd name="T11" fmla="*/ 353 h 448"/>
              <a:gd name="T12" fmla="*/ 345 h 448"/>
              <a:gd name="T13" fmla="*/ 337 h 448"/>
              <a:gd name="T14" fmla="*/ 329 h 448"/>
              <a:gd name="T15" fmla="*/ 321 h 448"/>
              <a:gd name="T16" fmla="*/ 313 h 448"/>
              <a:gd name="T17" fmla="*/ 305 h 448"/>
              <a:gd name="T18" fmla="*/ 297 h 448"/>
              <a:gd name="T19" fmla="*/ 289 h 448"/>
              <a:gd name="T20" fmla="*/ 281 h 448"/>
              <a:gd name="T21" fmla="*/ 273 h 448"/>
              <a:gd name="T22" fmla="*/ 265 h 448"/>
              <a:gd name="T23" fmla="*/ 257 h 448"/>
              <a:gd name="T24" fmla="*/ 249 h 448"/>
              <a:gd name="T25" fmla="*/ 241 h 448"/>
              <a:gd name="T26" fmla="*/ 233 h 448"/>
              <a:gd name="T27" fmla="*/ 225 h 448"/>
              <a:gd name="T28" fmla="*/ 217 h 448"/>
              <a:gd name="T29" fmla="*/ 209 h 448"/>
              <a:gd name="T30" fmla="*/ 201 h 448"/>
              <a:gd name="T31" fmla="*/ 193 h 448"/>
              <a:gd name="T32" fmla="*/ 185 h 448"/>
              <a:gd name="T33" fmla="*/ 177 h 448"/>
              <a:gd name="T34" fmla="*/ 169 h 448"/>
              <a:gd name="T35" fmla="*/ 161 h 448"/>
              <a:gd name="T36" fmla="*/ 153 h 448"/>
              <a:gd name="T37" fmla="*/ 145 h 448"/>
              <a:gd name="T38" fmla="*/ 137 h 448"/>
              <a:gd name="T39" fmla="*/ 129 h 448"/>
              <a:gd name="T40" fmla="*/ 121 h 448"/>
              <a:gd name="T41" fmla="*/ 113 h 448"/>
              <a:gd name="T42" fmla="*/ 105 h 448"/>
              <a:gd name="T43" fmla="*/ 97 h 448"/>
              <a:gd name="T44" fmla="*/ 89 h 448"/>
              <a:gd name="T45" fmla="*/ 81 h 448"/>
              <a:gd name="T46" fmla="*/ 73 h 448"/>
              <a:gd name="T47" fmla="*/ 65 h 448"/>
              <a:gd name="T48" fmla="*/ 57 h 448"/>
              <a:gd name="T49" fmla="*/ 49 h 448"/>
              <a:gd name="T50" fmla="*/ 41 h 448"/>
              <a:gd name="T51" fmla="*/ 33 h 448"/>
              <a:gd name="T52" fmla="*/ 25 h 448"/>
              <a:gd name="T53" fmla="*/ 17 h 448"/>
              <a:gd name="T54" fmla="*/ 9 h 448"/>
              <a:gd name="T55" fmla="*/ 1 h 44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  <a:cxn ang="0">
                <a:pos x="0" y="T47"/>
              </a:cxn>
              <a:cxn ang="0">
                <a:pos x="0" y="T48"/>
              </a:cxn>
              <a:cxn ang="0">
                <a:pos x="0" y="T49"/>
              </a:cxn>
              <a:cxn ang="0">
                <a:pos x="0" y="T50"/>
              </a:cxn>
              <a:cxn ang="0">
                <a:pos x="0" y="T51"/>
              </a:cxn>
              <a:cxn ang="0">
                <a:pos x="0" y="T52"/>
              </a:cxn>
              <a:cxn ang="0">
                <a:pos x="0" y="T53"/>
              </a:cxn>
              <a:cxn ang="0">
                <a:pos x="0" y="T54"/>
              </a:cxn>
              <a:cxn ang="0">
                <a:pos x="0" y="T55"/>
              </a:cxn>
            </a:cxnLst>
            <a:rect l="0" t="0" r="r" b="b"/>
            <a:pathLst>
              <a:path h="448">
                <a:moveTo>
                  <a:pt x="0" y="445"/>
                </a:moveTo>
                <a:lnTo>
                  <a:pt x="0" y="444"/>
                </a:lnTo>
                <a:moveTo>
                  <a:pt x="0" y="441"/>
                </a:moveTo>
                <a:lnTo>
                  <a:pt x="0" y="440"/>
                </a:lnTo>
                <a:moveTo>
                  <a:pt x="0" y="437"/>
                </a:moveTo>
                <a:lnTo>
                  <a:pt x="0" y="436"/>
                </a:lnTo>
                <a:moveTo>
                  <a:pt x="0" y="433"/>
                </a:moveTo>
                <a:lnTo>
                  <a:pt x="0" y="432"/>
                </a:lnTo>
                <a:moveTo>
                  <a:pt x="0" y="429"/>
                </a:moveTo>
                <a:lnTo>
                  <a:pt x="0" y="428"/>
                </a:lnTo>
                <a:moveTo>
                  <a:pt x="0" y="425"/>
                </a:moveTo>
                <a:lnTo>
                  <a:pt x="0" y="424"/>
                </a:lnTo>
                <a:moveTo>
                  <a:pt x="0" y="421"/>
                </a:moveTo>
                <a:lnTo>
                  <a:pt x="0" y="420"/>
                </a:lnTo>
                <a:moveTo>
                  <a:pt x="0" y="417"/>
                </a:moveTo>
                <a:lnTo>
                  <a:pt x="0" y="416"/>
                </a:lnTo>
                <a:moveTo>
                  <a:pt x="0" y="413"/>
                </a:moveTo>
                <a:lnTo>
                  <a:pt x="0" y="412"/>
                </a:lnTo>
                <a:moveTo>
                  <a:pt x="0" y="409"/>
                </a:moveTo>
                <a:lnTo>
                  <a:pt x="0" y="408"/>
                </a:lnTo>
                <a:moveTo>
                  <a:pt x="0" y="405"/>
                </a:moveTo>
                <a:lnTo>
                  <a:pt x="0" y="404"/>
                </a:lnTo>
                <a:moveTo>
                  <a:pt x="0" y="401"/>
                </a:moveTo>
                <a:lnTo>
                  <a:pt x="0" y="400"/>
                </a:lnTo>
                <a:moveTo>
                  <a:pt x="0" y="397"/>
                </a:moveTo>
                <a:lnTo>
                  <a:pt x="0" y="396"/>
                </a:lnTo>
                <a:moveTo>
                  <a:pt x="0" y="393"/>
                </a:moveTo>
                <a:lnTo>
                  <a:pt x="0" y="392"/>
                </a:lnTo>
                <a:moveTo>
                  <a:pt x="0" y="389"/>
                </a:moveTo>
                <a:lnTo>
                  <a:pt x="0" y="388"/>
                </a:lnTo>
                <a:moveTo>
                  <a:pt x="0" y="385"/>
                </a:moveTo>
                <a:lnTo>
                  <a:pt x="0" y="384"/>
                </a:lnTo>
                <a:moveTo>
                  <a:pt x="0" y="381"/>
                </a:moveTo>
                <a:lnTo>
                  <a:pt x="0" y="380"/>
                </a:lnTo>
                <a:moveTo>
                  <a:pt x="0" y="377"/>
                </a:moveTo>
                <a:lnTo>
                  <a:pt x="0" y="376"/>
                </a:lnTo>
                <a:moveTo>
                  <a:pt x="0" y="373"/>
                </a:moveTo>
                <a:lnTo>
                  <a:pt x="0" y="372"/>
                </a:lnTo>
                <a:moveTo>
                  <a:pt x="0" y="369"/>
                </a:moveTo>
                <a:lnTo>
                  <a:pt x="0" y="368"/>
                </a:lnTo>
                <a:moveTo>
                  <a:pt x="0" y="365"/>
                </a:moveTo>
                <a:lnTo>
                  <a:pt x="0" y="364"/>
                </a:lnTo>
                <a:moveTo>
                  <a:pt x="0" y="361"/>
                </a:moveTo>
                <a:lnTo>
                  <a:pt x="0" y="360"/>
                </a:lnTo>
                <a:moveTo>
                  <a:pt x="0" y="357"/>
                </a:moveTo>
                <a:lnTo>
                  <a:pt x="0" y="356"/>
                </a:lnTo>
                <a:moveTo>
                  <a:pt x="0" y="353"/>
                </a:moveTo>
                <a:lnTo>
                  <a:pt x="0" y="352"/>
                </a:lnTo>
                <a:moveTo>
                  <a:pt x="0" y="349"/>
                </a:moveTo>
                <a:lnTo>
                  <a:pt x="0" y="348"/>
                </a:lnTo>
                <a:moveTo>
                  <a:pt x="0" y="345"/>
                </a:moveTo>
                <a:lnTo>
                  <a:pt x="0" y="344"/>
                </a:lnTo>
                <a:moveTo>
                  <a:pt x="0" y="341"/>
                </a:moveTo>
                <a:lnTo>
                  <a:pt x="0" y="340"/>
                </a:lnTo>
                <a:moveTo>
                  <a:pt x="0" y="337"/>
                </a:moveTo>
                <a:lnTo>
                  <a:pt x="0" y="336"/>
                </a:lnTo>
                <a:moveTo>
                  <a:pt x="0" y="333"/>
                </a:moveTo>
                <a:lnTo>
                  <a:pt x="0" y="332"/>
                </a:lnTo>
                <a:moveTo>
                  <a:pt x="0" y="329"/>
                </a:moveTo>
                <a:lnTo>
                  <a:pt x="0" y="328"/>
                </a:lnTo>
                <a:moveTo>
                  <a:pt x="0" y="325"/>
                </a:moveTo>
                <a:lnTo>
                  <a:pt x="0" y="324"/>
                </a:lnTo>
                <a:moveTo>
                  <a:pt x="0" y="321"/>
                </a:moveTo>
                <a:lnTo>
                  <a:pt x="0" y="320"/>
                </a:lnTo>
                <a:moveTo>
                  <a:pt x="0" y="317"/>
                </a:moveTo>
                <a:lnTo>
                  <a:pt x="0" y="316"/>
                </a:lnTo>
                <a:moveTo>
                  <a:pt x="0" y="313"/>
                </a:moveTo>
                <a:lnTo>
                  <a:pt x="0" y="312"/>
                </a:lnTo>
                <a:moveTo>
                  <a:pt x="0" y="309"/>
                </a:moveTo>
                <a:lnTo>
                  <a:pt x="0" y="308"/>
                </a:lnTo>
                <a:moveTo>
                  <a:pt x="0" y="305"/>
                </a:moveTo>
                <a:lnTo>
                  <a:pt x="0" y="304"/>
                </a:lnTo>
                <a:moveTo>
                  <a:pt x="0" y="301"/>
                </a:moveTo>
                <a:lnTo>
                  <a:pt x="0" y="300"/>
                </a:lnTo>
                <a:moveTo>
                  <a:pt x="0" y="297"/>
                </a:moveTo>
                <a:lnTo>
                  <a:pt x="0" y="296"/>
                </a:lnTo>
                <a:moveTo>
                  <a:pt x="0" y="293"/>
                </a:moveTo>
                <a:lnTo>
                  <a:pt x="0" y="292"/>
                </a:lnTo>
                <a:moveTo>
                  <a:pt x="0" y="289"/>
                </a:moveTo>
                <a:lnTo>
                  <a:pt x="0" y="288"/>
                </a:lnTo>
                <a:moveTo>
                  <a:pt x="0" y="285"/>
                </a:moveTo>
                <a:lnTo>
                  <a:pt x="0" y="284"/>
                </a:lnTo>
                <a:moveTo>
                  <a:pt x="0" y="281"/>
                </a:moveTo>
                <a:lnTo>
                  <a:pt x="0" y="280"/>
                </a:lnTo>
                <a:moveTo>
                  <a:pt x="0" y="277"/>
                </a:moveTo>
                <a:lnTo>
                  <a:pt x="0" y="276"/>
                </a:lnTo>
                <a:moveTo>
                  <a:pt x="0" y="273"/>
                </a:moveTo>
                <a:lnTo>
                  <a:pt x="0" y="272"/>
                </a:lnTo>
                <a:moveTo>
                  <a:pt x="0" y="269"/>
                </a:moveTo>
                <a:lnTo>
                  <a:pt x="0" y="268"/>
                </a:lnTo>
                <a:moveTo>
                  <a:pt x="0" y="265"/>
                </a:moveTo>
                <a:lnTo>
                  <a:pt x="0" y="264"/>
                </a:lnTo>
                <a:moveTo>
                  <a:pt x="0" y="261"/>
                </a:moveTo>
                <a:lnTo>
                  <a:pt x="0" y="260"/>
                </a:lnTo>
                <a:moveTo>
                  <a:pt x="0" y="257"/>
                </a:moveTo>
                <a:lnTo>
                  <a:pt x="0" y="256"/>
                </a:lnTo>
                <a:moveTo>
                  <a:pt x="0" y="253"/>
                </a:moveTo>
                <a:lnTo>
                  <a:pt x="0" y="252"/>
                </a:lnTo>
                <a:moveTo>
                  <a:pt x="0" y="249"/>
                </a:moveTo>
                <a:lnTo>
                  <a:pt x="0" y="248"/>
                </a:lnTo>
                <a:moveTo>
                  <a:pt x="0" y="245"/>
                </a:moveTo>
                <a:lnTo>
                  <a:pt x="0" y="244"/>
                </a:lnTo>
                <a:moveTo>
                  <a:pt x="0" y="241"/>
                </a:moveTo>
                <a:lnTo>
                  <a:pt x="0" y="240"/>
                </a:lnTo>
                <a:moveTo>
                  <a:pt x="0" y="237"/>
                </a:moveTo>
                <a:lnTo>
                  <a:pt x="0" y="236"/>
                </a:lnTo>
                <a:moveTo>
                  <a:pt x="0" y="233"/>
                </a:moveTo>
                <a:lnTo>
                  <a:pt x="0" y="232"/>
                </a:lnTo>
                <a:moveTo>
                  <a:pt x="0" y="229"/>
                </a:moveTo>
                <a:lnTo>
                  <a:pt x="0" y="228"/>
                </a:lnTo>
                <a:moveTo>
                  <a:pt x="0" y="225"/>
                </a:moveTo>
                <a:lnTo>
                  <a:pt x="0" y="224"/>
                </a:lnTo>
                <a:moveTo>
                  <a:pt x="0" y="221"/>
                </a:moveTo>
                <a:lnTo>
                  <a:pt x="0" y="220"/>
                </a:lnTo>
                <a:moveTo>
                  <a:pt x="0" y="217"/>
                </a:moveTo>
                <a:lnTo>
                  <a:pt x="0" y="216"/>
                </a:lnTo>
                <a:moveTo>
                  <a:pt x="0" y="213"/>
                </a:moveTo>
                <a:lnTo>
                  <a:pt x="0" y="212"/>
                </a:lnTo>
                <a:moveTo>
                  <a:pt x="0" y="209"/>
                </a:moveTo>
                <a:lnTo>
                  <a:pt x="0" y="208"/>
                </a:lnTo>
                <a:moveTo>
                  <a:pt x="0" y="205"/>
                </a:moveTo>
                <a:lnTo>
                  <a:pt x="0" y="204"/>
                </a:lnTo>
                <a:moveTo>
                  <a:pt x="0" y="201"/>
                </a:moveTo>
                <a:lnTo>
                  <a:pt x="0" y="200"/>
                </a:lnTo>
                <a:moveTo>
                  <a:pt x="0" y="197"/>
                </a:moveTo>
                <a:lnTo>
                  <a:pt x="0" y="196"/>
                </a:lnTo>
                <a:moveTo>
                  <a:pt x="0" y="193"/>
                </a:moveTo>
                <a:lnTo>
                  <a:pt x="0" y="192"/>
                </a:lnTo>
                <a:moveTo>
                  <a:pt x="0" y="189"/>
                </a:moveTo>
                <a:lnTo>
                  <a:pt x="0" y="188"/>
                </a:lnTo>
                <a:moveTo>
                  <a:pt x="0" y="185"/>
                </a:moveTo>
                <a:lnTo>
                  <a:pt x="0" y="184"/>
                </a:lnTo>
                <a:moveTo>
                  <a:pt x="0" y="181"/>
                </a:moveTo>
                <a:lnTo>
                  <a:pt x="0" y="180"/>
                </a:lnTo>
                <a:moveTo>
                  <a:pt x="0" y="177"/>
                </a:moveTo>
                <a:lnTo>
                  <a:pt x="0" y="176"/>
                </a:lnTo>
                <a:moveTo>
                  <a:pt x="0" y="173"/>
                </a:moveTo>
                <a:lnTo>
                  <a:pt x="0" y="172"/>
                </a:lnTo>
                <a:moveTo>
                  <a:pt x="0" y="169"/>
                </a:moveTo>
                <a:lnTo>
                  <a:pt x="0" y="168"/>
                </a:lnTo>
                <a:moveTo>
                  <a:pt x="0" y="165"/>
                </a:moveTo>
                <a:lnTo>
                  <a:pt x="0" y="164"/>
                </a:lnTo>
                <a:moveTo>
                  <a:pt x="0" y="161"/>
                </a:moveTo>
                <a:lnTo>
                  <a:pt x="0" y="160"/>
                </a:lnTo>
                <a:moveTo>
                  <a:pt x="0" y="157"/>
                </a:moveTo>
                <a:lnTo>
                  <a:pt x="0" y="156"/>
                </a:lnTo>
                <a:moveTo>
                  <a:pt x="0" y="153"/>
                </a:moveTo>
                <a:lnTo>
                  <a:pt x="0" y="152"/>
                </a:lnTo>
                <a:moveTo>
                  <a:pt x="0" y="149"/>
                </a:moveTo>
                <a:lnTo>
                  <a:pt x="0" y="148"/>
                </a:lnTo>
                <a:moveTo>
                  <a:pt x="0" y="145"/>
                </a:moveTo>
                <a:lnTo>
                  <a:pt x="0" y="144"/>
                </a:lnTo>
                <a:moveTo>
                  <a:pt x="0" y="141"/>
                </a:moveTo>
                <a:lnTo>
                  <a:pt x="0" y="140"/>
                </a:lnTo>
                <a:moveTo>
                  <a:pt x="0" y="137"/>
                </a:moveTo>
                <a:lnTo>
                  <a:pt x="0" y="136"/>
                </a:lnTo>
                <a:moveTo>
                  <a:pt x="0" y="133"/>
                </a:moveTo>
                <a:lnTo>
                  <a:pt x="0" y="132"/>
                </a:lnTo>
                <a:moveTo>
                  <a:pt x="0" y="129"/>
                </a:moveTo>
                <a:lnTo>
                  <a:pt x="0" y="128"/>
                </a:lnTo>
                <a:moveTo>
                  <a:pt x="0" y="125"/>
                </a:moveTo>
                <a:lnTo>
                  <a:pt x="0" y="124"/>
                </a:lnTo>
                <a:moveTo>
                  <a:pt x="0" y="121"/>
                </a:moveTo>
                <a:lnTo>
                  <a:pt x="0" y="120"/>
                </a:lnTo>
                <a:moveTo>
                  <a:pt x="0" y="117"/>
                </a:moveTo>
                <a:lnTo>
                  <a:pt x="0" y="116"/>
                </a:lnTo>
                <a:moveTo>
                  <a:pt x="0" y="113"/>
                </a:moveTo>
                <a:lnTo>
                  <a:pt x="0" y="112"/>
                </a:lnTo>
                <a:moveTo>
                  <a:pt x="0" y="109"/>
                </a:moveTo>
                <a:lnTo>
                  <a:pt x="0" y="108"/>
                </a:lnTo>
                <a:moveTo>
                  <a:pt x="0" y="105"/>
                </a:moveTo>
                <a:lnTo>
                  <a:pt x="0" y="104"/>
                </a:lnTo>
                <a:moveTo>
                  <a:pt x="0" y="101"/>
                </a:moveTo>
                <a:lnTo>
                  <a:pt x="0" y="100"/>
                </a:lnTo>
                <a:moveTo>
                  <a:pt x="0" y="97"/>
                </a:moveTo>
                <a:lnTo>
                  <a:pt x="0" y="96"/>
                </a:lnTo>
                <a:moveTo>
                  <a:pt x="0" y="93"/>
                </a:moveTo>
                <a:lnTo>
                  <a:pt x="0" y="92"/>
                </a:lnTo>
                <a:moveTo>
                  <a:pt x="0" y="89"/>
                </a:moveTo>
                <a:lnTo>
                  <a:pt x="0" y="88"/>
                </a:lnTo>
                <a:moveTo>
                  <a:pt x="0" y="85"/>
                </a:moveTo>
                <a:lnTo>
                  <a:pt x="0" y="84"/>
                </a:lnTo>
                <a:moveTo>
                  <a:pt x="0" y="81"/>
                </a:moveTo>
                <a:lnTo>
                  <a:pt x="0" y="80"/>
                </a:lnTo>
                <a:moveTo>
                  <a:pt x="0" y="77"/>
                </a:moveTo>
                <a:lnTo>
                  <a:pt x="0" y="76"/>
                </a:lnTo>
                <a:moveTo>
                  <a:pt x="0" y="73"/>
                </a:moveTo>
                <a:lnTo>
                  <a:pt x="0" y="72"/>
                </a:lnTo>
                <a:moveTo>
                  <a:pt x="0" y="69"/>
                </a:moveTo>
                <a:lnTo>
                  <a:pt x="0" y="68"/>
                </a:lnTo>
                <a:moveTo>
                  <a:pt x="0" y="65"/>
                </a:moveTo>
                <a:lnTo>
                  <a:pt x="0" y="64"/>
                </a:lnTo>
                <a:moveTo>
                  <a:pt x="0" y="61"/>
                </a:moveTo>
                <a:lnTo>
                  <a:pt x="0" y="60"/>
                </a:lnTo>
                <a:moveTo>
                  <a:pt x="0" y="57"/>
                </a:moveTo>
                <a:lnTo>
                  <a:pt x="0" y="56"/>
                </a:lnTo>
                <a:moveTo>
                  <a:pt x="0" y="53"/>
                </a:moveTo>
                <a:lnTo>
                  <a:pt x="0" y="52"/>
                </a:lnTo>
                <a:moveTo>
                  <a:pt x="0" y="49"/>
                </a:moveTo>
                <a:lnTo>
                  <a:pt x="0" y="48"/>
                </a:lnTo>
                <a:moveTo>
                  <a:pt x="0" y="45"/>
                </a:moveTo>
                <a:lnTo>
                  <a:pt x="0" y="44"/>
                </a:lnTo>
                <a:moveTo>
                  <a:pt x="0" y="41"/>
                </a:moveTo>
                <a:lnTo>
                  <a:pt x="0" y="40"/>
                </a:lnTo>
                <a:moveTo>
                  <a:pt x="0" y="37"/>
                </a:moveTo>
                <a:lnTo>
                  <a:pt x="0" y="36"/>
                </a:lnTo>
                <a:moveTo>
                  <a:pt x="0" y="33"/>
                </a:moveTo>
                <a:lnTo>
                  <a:pt x="0" y="32"/>
                </a:lnTo>
                <a:moveTo>
                  <a:pt x="0" y="29"/>
                </a:moveTo>
                <a:lnTo>
                  <a:pt x="0" y="28"/>
                </a:lnTo>
                <a:moveTo>
                  <a:pt x="0" y="25"/>
                </a:moveTo>
                <a:lnTo>
                  <a:pt x="0" y="24"/>
                </a:lnTo>
                <a:moveTo>
                  <a:pt x="0" y="21"/>
                </a:moveTo>
                <a:lnTo>
                  <a:pt x="0" y="20"/>
                </a:lnTo>
                <a:moveTo>
                  <a:pt x="0" y="17"/>
                </a:moveTo>
                <a:lnTo>
                  <a:pt x="0" y="16"/>
                </a:lnTo>
                <a:moveTo>
                  <a:pt x="0" y="13"/>
                </a:moveTo>
                <a:lnTo>
                  <a:pt x="0" y="12"/>
                </a:lnTo>
                <a:moveTo>
                  <a:pt x="0" y="9"/>
                </a:moveTo>
                <a:lnTo>
                  <a:pt x="0" y="8"/>
                </a:lnTo>
                <a:moveTo>
                  <a:pt x="0" y="5"/>
                </a:moveTo>
                <a:lnTo>
                  <a:pt x="0" y="4"/>
                </a:lnTo>
                <a:moveTo>
                  <a:pt x="0" y="1"/>
                </a:move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Line 135">
            <a:extLst>
              <a:ext uri="{FF2B5EF4-FFF2-40B4-BE49-F238E27FC236}">
                <a16:creationId xmlns:a16="http://schemas.microsoft.com/office/drawing/2014/main" id="{0757F763-9187-6E4E-7C18-4A6CF39439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7056" y="5508793"/>
            <a:ext cx="2076964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Line 136">
            <a:extLst>
              <a:ext uri="{FF2B5EF4-FFF2-40B4-BE49-F238E27FC236}">
                <a16:creationId xmlns:a16="http://schemas.microsoft.com/office/drawing/2014/main" id="{0D526073-02E6-234F-B585-27773115FE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7056" y="5508793"/>
            <a:ext cx="0" cy="69101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Line 137">
            <a:extLst>
              <a:ext uri="{FF2B5EF4-FFF2-40B4-BE49-F238E27FC236}">
                <a16:creationId xmlns:a16="http://schemas.microsoft.com/office/drawing/2014/main" id="{8F1EE406-0C1B-9423-A1F7-25C3367F75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7980" y="5508793"/>
            <a:ext cx="0" cy="69101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Line 138">
            <a:extLst>
              <a:ext uri="{FF2B5EF4-FFF2-40B4-BE49-F238E27FC236}">
                <a16:creationId xmlns:a16="http://schemas.microsoft.com/office/drawing/2014/main" id="{2D40FAAC-00A6-A533-AC6F-974682D929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5200" y="5508793"/>
            <a:ext cx="0" cy="69101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Line 139">
            <a:extLst>
              <a:ext uri="{FF2B5EF4-FFF2-40B4-BE49-F238E27FC236}">
                <a16:creationId xmlns:a16="http://schemas.microsoft.com/office/drawing/2014/main" id="{077CB40F-F820-61C4-E48A-397C65F07E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5597" y="5508793"/>
            <a:ext cx="0" cy="69101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ine 140">
            <a:extLst>
              <a:ext uri="{FF2B5EF4-FFF2-40B4-BE49-F238E27FC236}">
                <a16:creationId xmlns:a16="http://schemas.microsoft.com/office/drawing/2014/main" id="{4A8ADE7F-2827-098B-9BE8-BC29870118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4020" y="5508793"/>
            <a:ext cx="0" cy="69101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Rectangle 141">
            <a:extLst>
              <a:ext uri="{FF2B5EF4-FFF2-40B4-BE49-F238E27FC236}">
                <a16:creationId xmlns:a16="http://schemas.microsoft.com/office/drawing/2014/main" id="{46E713DD-FA82-6340-81DB-A5535F922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3883" y="5614964"/>
            <a:ext cx="2516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0.01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 142">
            <a:extLst>
              <a:ext uri="{FF2B5EF4-FFF2-40B4-BE49-F238E27FC236}">
                <a16:creationId xmlns:a16="http://schemas.microsoft.com/office/drawing/2014/main" id="{B38F659A-BEFE-C60D-29DA-7C521690A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4806" y="5614964"/>
            <a:ext cx="2516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0.25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 143">
            <a:extLst>
              <a:ext uri="{FF2B5EF4-FFF2-40B4-BE49-F238E27FC236}">
                <a16:creationId xmlns:a16="http://schemas.microsoft.com/office/drawing/2014/main" id="{A9F65EB7-5121-ADEE-0946-DED9CFEA6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2844" y="5614964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Rectangle 144">
            <a:extLst>
              <a:ext uri="{FF2B5EF4-FFF2-40B4-BE49-F238E27FC236}">
                <a16:creationId xmlns:a16="http://schemas.microsoft.com/office/drawing/2014/main" id="{65C9CC76-0722-2974-2032-CBAC19F19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152" y="5614964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Rectangle 145">
            <a:extLst>
              <a:ext uri="{FF2B5EF4-FFF2-40B4-BE49-F238E27FC236}">
                <a16:creationId xmlns:a16="http://schemas.microsoft.com/office/drawing/2014/main" id="{0844A877-44FF-57D3-D27C-B45E4521E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4517" y="5614964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25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Rectangle 146">
            <a:extLst>
              <a:ext uri="{FF2B5EF4-FFF2-40B4-BE49-F238E27FC236}">
                <a16:creationId xmlns:a16="http://schemas.microsoft.com/office/drawing/2014/main" id="{A69360F8-6B17-C86C-C1CC-0AF599C2E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8904" y="1866974"/>
            <a:ext cx="10595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Relative Risk (RR)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Rectangle 147">
            <a:extLst>
              <a:ext uri="{FF2B5EF4-FFF2-40B4-BE49-F238E27FC236}">
                <a16:creationId xmlns:a16="http://schemas.microsoft.com/office/drawing/2014/main" id="{5E0DE20A-FDFB-6474-7D9D-624196A4B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8201" y="5847932"/>
            <a:ext cx="167353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Favors Intravascular Imaging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148">
            <a:extLst>
              <a:ext uri="{FF2B5EF4-FFF2-40B4-BE49-F238E27FC236}">
                <a16:creationId xmlns:a16="http://schemas.microsoft.com/office/drawing/2014/main" id="{350434C4-786A-26A8-F24A-E798FB7E6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306" y="5847932"/>
            <a:ext cx="11557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Favors Angiography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234">
            <a:extLst>
              <a:ext uri="{FF2B5EF4-FFF2-40B4-BE49-F238E27FC236}">
                <a16:creationId xmlns:a16="http://schemas.microsoft.com/office/drawing/2014/main" id="{66AC1C71-ABF1-1C01-D045-264513A5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6393" y="1866974"/>
            <a:ext cx="67646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RR [95% CI]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254">
            <a:extLst>
              <a:ext uri="{FF2B5EF4-FFF2-40B4-BE49-F238E27FC236}">
                <a16:creationId xmlns:a16="http://schemas.microsoft.com/office/drawing/2014/main" id="{1E9F7026-1D30-83D5-3CC0-DDF22C317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0494" y="1866974"/>
            <a:ext cx="57708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(Random)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274">
            <a:extLst>
              <a:ext uri="{FF2B5EF4-FFF2-40B4-BE49-F238E27FC236}">
                <a16:creationId xmlns:a16="http://schemas.microsoft.com/office/drawing/2014/main" id="{8F4FE904-9571-92D8-EFBF-3D54266E1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5835" y="1693236"/>
            <a:ext cx="4263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275">
            <a:extLst>
              <a:ext uri="{FF2B5EF4-FFF2-40B4-BE49-F238E27FC236}">
                <a16:creationId xmlns:a16="http://schemas.microsoft.com/office/drawing/2014/main" id="{C3C4D9E7-F4B7-AD9D-9F18-69A8A6FDE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1893" y="1866974"/>
            <a:ext cx="3959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(Fixed)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16681FF-FFFB-3296-D862-FFE5743A4B51}"/>
              </a:ext>
            </a:extLst>
          </p:cNvPr>
          <p:cNvGrpSpPr/>
          <p:nvPr/>
        </p:nvGrpSpPr>
        <p:grpSpPr>
          <a:xfrm>
            <a:off x="1337870" y="5152839"/>
            <a:ext cx="9556797" cy="169277"/>
            <a:chOff x="838200" y="5328340"/>
            <a:chExt cx="9556797" cy="169277"/>
          </a:xfrm>
        </p:grpSpPr>
        <p:sp>
          <p:nvSpPr>
            <p:cNvPr id="61" name="Rectangle 6">
              <a:extLst>
                <a:ext uri="{FF2B5EF4-FFF2-40B4-BE49-F238E27FC236}">
                  <a16:creationId xmlns:a16="http://schemas.microsoft.com/office/drawing/2014/main" id="{620EBAE1-BB7C-FF08-7A5B-46D610B0C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5328340"/>
              <a:ext cx="110286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Fixed-Effect Model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55">
              <a:extLst>
                <a:ext uri="{FF2B5EF4-FFF2-40B4-BE49-F238E27FC236}">
                  <a16:creationId xmlns:a16="http://schemas.microsoft.com/office/drawing/2014/main" id="{E34BC298-B873-8B85-9FC4-94AE12395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088" y="532834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186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75">
              <a:extLst>
                <a:ext uri="{FF2B5EF4-FFF2-40B4-BE49-F238E27FC236}">
                  <a16:creationId xmlns:a16="http://schemas.microsoft.com/office/drawing/2014/main" id="{B48DEB63-2F9E-CA8B-6FC4-D4E235B1A3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6614" y="5328340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6054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Rectangle 94">
              <a:extLst>
                <a:ext uri="{FF2B5EF4-FFF2-40B4-BE49-F238E27FC236}">
                  <a16:creationId xmlns:a16="http://schemas.microsoft.com/office/drawing/2014/main" id="{44F1D81A-C081-1CE0-57E3-E2A93FBD8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0458" y="532834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114">
              <a:extLst>
                <a:ext uri="{FF2B5EF4-FFF2-40B4-BE49-F238E27FC236}">
                  <a16:creationId xmlns:a16="http://schemas.microsoft.com/office/drawing/2014/main" id="{BF9842A1-DF63-EE69-5D6A-CE2DD8450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0984" y="5328340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5331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Freeform 149">
              <a:extLst>
                <a:ext uri="{FF2B5EF4-FFF2-40B4-BE49-F238E27FC236}">
                  <a16:creationId xmlns:a16="http://schemas.microsoft.com/office/drawing/2014/main" id="{751D8F34-A0D1-348E-36BD-46FAA3A67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2994" y="5387312"/>
              <a:ext cx="106612" cy="51332"/>
            </a:xfrm>
            <a:custGeom>
              <a:avLst/>
              <a:gdLst>
                <a:gd name="T0" fmla="*/ 0 w 54"/>
                <a:gd name="T1" fmla="*/ 11 h 26"/>
                <a:gd name="T2" fmla="*/ 27 w 54"/>
                <a:gd name="T3" fmla="*/ 0 h 26"/>
                <a:gd name="T4" fmla="*/ 54 w 54"/>
                <a:gd name="T5" fmla="*/ 11 h 26"/>
                <a:gd name="T6" fmla="*/ 27 w 54"/>
                <a:gd name="T7" fmla="*/ 26 h 26"/>
                <a:gd name="T8" fmla="*/ 0 w 54"/>
                <a:gd name="T9" fmla="*/ 1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6">
                  <a:moveTo>
                    <a:pt x="0" y="11"/>
                  </a:moveTo>
                  <a:lnTo>
                    <a:pt x="27" y="0"/>
                  </a:lnTo>
                  <a:lnTo>
                    <a:pt x="54" y="11"/>
                  </a:lnTo>
                  <a:lnTo>
                    <a:pt x="27" y="26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Freeform 150">
              <a:extLst>
                <a:ext uri="{FF2B5EF4-FFF2-40B4-BE49-F238E27FC236}">
                  <a16:creationId xmlns:a16="http://schemas.microsoft.com/office/drawing/2014/main" id="{EFAC355F-54D1-2145-BA48-CF933A540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2994" y="5387312"/>
              <a:ext cx="106612" cy="51332"/>
            </a:xfrm>
            <a:custGeom>
              <a:avLst/>
              <a:gdLst>
                <a:gd name="T0" fmla="*/ 0 w 14"/>
                <a:gd name="T1" fmla="*/ 3 h 7"/>
                <a:gd name="T2" fmla="*/ 7 w 14"/>
                <a:gd name="T3" fmla="*/ 0 h 7"/>
                <a:gd name="T4" fmla="*/ 14 w 14"/>
                <a:gd name="T5" fmla="*/ 3 h 7"/>
                <a:gd name="T6" fmla="*/ 7 w 14"/>
                <a:gd name="T7" fmla="*/ 7 h 7"/>
                <a:gd name="T8" fmla="*/ 0 w 14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7">
                  <a:moveTo>
                    <a:pt x="0" y="3"/>
                  </a:moveTo>
                  <a:lnTo>
                    <a:pt x="7" y="0"/>
                  </a:lnTo>
                  <a:lnTo>
                    <a:pt x="14" y="3"/>
                  </a:lnTo>
                  <a:lnTo>
                    <a:pt x="7" y="7"/>
                  </a:lnTo>
                  <a:lnTo>
                    <a:pt x="0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Rectangle 235">
              <a:extLst>
                <a:ext uri="{FF2B5EF4-FFF2-40B4-BE49-F238E27FC236}">
                  <a16:creationId xmlns:a16="http://schemas.microsoft.com/office/drawing/2014/main" id="{421BE7F6-643F-D794-51B8-2E7F567CD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8827" y="5328340"/>
              <a:ext cx="99225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0.79 [0.65, 0.96]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Rectangle 255">
              <a:extLst>
                <a:ext uri="{FF2B5EF4-FFF2-40B4-BE49-F238E27FC236}">
                  <a16:creationId xmlns:a16="http://schemas.microsoft.com/office/drawing/2014/main" id="{BA1F5CBF-32FB-0472-873F-F64DB2B9D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6083" y="5328340"/>
              <a:ext cx="865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--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Rectangle 276">
              <a:extLst>
                <a:ext uri="{FF2B5EF4-FFF2-40B4-BE49-F238E27FC236}">
                  <a16:creationId xmlns:a16="http://schemas.microsoft.com/office/drawing/2014/main" id="{D74F8BEB-2F83-8125-21F8-49E4E1F13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5392" y="5328340"/>
              <a:ext cx="42960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100.0%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2" name="Rectangle 7">
            <a:extLst>
              <a:ext uri="{FF2B5EF4-FFF2-40B4-BE49-F238E27FC236}">
                <a16:creationId xmlns:a16="http://schemas.microsoft.com/office/drawing/2014/main" id="{2AE47AD9-0E6B-9E52-14DB-69D60231A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7870" y="5324603"/>
            <a:ext cx="23756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Random-Effect Model (primary analysis)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Freeform 151">
            <a:extLst>
              <a:ext uri="{FF2B5EF4-FFF2-40B4-BE49-F238E27FC236}">
                <a16:creationId xmlns:a16="http://schemas.microsoft.com/office/drawing/2014/main" id="{B45B59AB-CAE3-772C-28DC-901C42409791}"/>
              </a:ext>
            </a:extLst>
          </p:cNvPr>
          <p:cNvSpPr>
            <a:spLocks/>
          </p:cNvSpPr>
          <p:nvPr/>
        </p:nvSpPr>
        <p:spPr bwMode="auto">
          <a:xfrm>
            <a:off x="7430562" y="5382588"/>
            <a:ext cx="98715" cy="53306"/>
          </a:xfrm>
          <a:custGeom>
            <a:avLst/>
            <a:gdLst>
              <a:gd name="T0" fmla="*/ 0 w 50"/>
              <a:gd name="T1" fmla="*/ 12 h 27"/>
              <a:gd name="T2" fmla="*/ 27 w 50"/>
              <a:gd name="T3" fmla="*/ 0 h 27"/>
              <a:gd name="T4" fmla="*/ 50 w 50"/>
              <a:gd name="T5" fmla="*/ 12 h 27"/>
              <a:gd name="T6" fmla="*/ 27 w 50"/>
              <a:gd name="T7" fmla="*/ 27 h 27"/>
              <a:gd name="T8" fmla="*/ 0 w 50"/>
              <a:gd name="T9" fmla="*/ 1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27">
                <a:moveTo>
                  <a:pt x="0" y="12"/>
                </a:moveTo>
                <a:lnTo>
                  <a:pt x="27" y="0"/>
                </a:lnTo>
                <a:lnTo>
                  <a:pt x="50" y="12"/>
                </a:lnTo>
                <a:lnTo>
                  <a:pt x="27" y="27"/>
                </a:lnTo>
                <a:lnTo>
                  <a:pt x="0" y="1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Freeform 152">
            <a:extLst>
              <a:ext uri="{FF2B5EF4-FFF2-40B4-BE49-F238E27FC236}">
                <a16:creationId xmlns:a16="http://schemas.microsoft.com/office/drawing/2014/main" id="{F71AC202-CD61-3D70-6D0A-D6EE915A84FE}"/>
              </a:ext>
            </a:extLst>
          </p:cNvPr>
          <p:cNvSpPr>
            <a:spLocks/>
          </p:cNvSpPr>
          <p:nvPr/>
        </p:nvSpPr>
        <p:spPr bwMode="auto">
          <a:xfrm>
            <a:off x="7430562" y="5382588"/>
            <a:ext cx="98715" cy="53306"/>
          </a:xfrm>
          <a:custGeom>
            <a:avLst/>
            <a:gdLst>
              <a:gd name="T0" fmla="*/ 0 w 13"/>
              <a:gd name="T1" fmla="*/ 3 h 7"/>
              <a:gd name="T2" fmla="*/ 7 w 13"/>
              <a:gd name="T3" fmla="*/ 0 h 7"/>
              <a:gd name="T4" fmla="*/ 13 w 13"/>
              <a:gd name="T5" fmla="*/ 3 h 7"/>
              <a:gd name="T6" fmla="*/ 7 w 13"/>
              <a:gd name="T7" fmla="*/ 7 h 7"/>
              <a:gd name="T8" fmla="*/ 0 w 13"/>
              <a:gd name="T9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7">
                <a:moveTo>
                  <a:pt x="0" y="3"/>
                </a:moveTo>
                <a:lnTo>
                  <a:pt x="7" y="0"/>
                </a:lnTo>
                <a:lnTo>
                  <a:pt x="13" y="3"/>
                </a:lnTo>
                <a:lnTo>
                  <a:pt x="7" y="7"/>
                </a:lnTo>
                <a:lnTo>
                  <a:pt x="0" y="3"/>
                </a:lnTo>
              </a:path>
            </a:pathLst>
          </a:custGeom>
          <a:solidFill>
            <a:srgbClr val="FF0000"/>
          </a:solidFill>
          <a:ln w="6350" cap="rnd">
            <a:solidFill>
              <a:srgbClr val="C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36">
            <a:extLst>
              <a:ext uri="{FF2B5EF4-FFF2-40B4-BE49-F238E27FC236}">
                <a16:creationId xmlns:a16="http://schemas.microsoft.com/office/drawing/2014/main" id="{649D58DE-D3CC-A6B3-8040-DC9E4E92F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8497" y="5324603"/>
            <a:ext cx="99225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0.80 [0.66, 0.97]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256">
            <a:extLst>
              <a:ext uri="{FF2B5EF4-FFF2-40B4-BE49-F238E27FC236}">
                <a16:creationId xmlns:a16="http://schemas.microsoft.com/office/drawing/2014/main" id="{3636EA50-D8E0-8E60-106B-0EAEF6DC6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4232" y="5324603"/>
            <a:ext cx="42960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100.0%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77">
            <a:extLst>
              <a:ext uri="{FF2B5EF4-FFF2-40B4-BE49-F238E27FC236}">
                <a16:creationId xmlns:a16="http://schemas.microsoft.com/office/drawing/2014/main" id="{4AB83034-26A1-A06D-6E9F-941EE5E8E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583" y="5324603"/>
            <a:ext cx="8656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8645EA1-444A-268D-B179-E7E5CBBBEC49}"/>
              </a:ext>
            </a:extLst>
          </p:cNvPr>
          <p:cNvGrpSpPr/>
          <p:nvPr/>
        </p:nvGrpSpPr>
        <p:grpSpPr>
          <a:xfrm>
            <a:off x="1337870" y="2079432"/>
            <a:ext cx="9482257" cy="169277"/>
            <a:chOff x="838200" y="2212893"/>
            <a:chExt cx="9482257" cy="169277"/>
          </a:xfrm>
        </p:grpSpPr>
        <p:sp>
          <p:nvSpPr>
            <p:cNvPr id="79" name="Rectangle 37">
              <a:extLst>
                <a:ext uri="{FF2B5EF4-FFF2-40B4-BE49-F238E27FC236}">
                  <a16:creationId xmlns:a16="http://schemas.microsoft.com/office/drawing/2014/main" id="{9E157F33-3AE9-40F6-5582-B8300C45E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212893"/>
              <a:ext cx="127919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HOME DES IVUS, 2010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" name="Rectangle 56">
              <a:extLst>
                <a:ext uri="{FF2B5EF4-FFF2-40B4-BE49-F238E27FC236}">
                  <a16:creationId xmlns:a16="http://schemas.microsoft.com/office/drawing/2014/main" id="{C785881E-4D51-7B67-0958-4E3EFFC53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223" y="2212893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" name="Rectangle 76">
              <a:extLst>
                <a:ext uri="{FF2B5EF4-FFF2-40B4-BE49-F238E27FC236}">
                  <a16:creationId xmlns:a16="http://schemas.microsoft.com/office/drawing/2014/main" id="{BB8F7C0C-3044-ED89-5AFE-1745D7CE6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681" y="2212893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Rectangle 95">
              <a:extLst>
                <a:ext uri="{FF2B5EF4-FFF2-40B4-BE49-F238E27FC236}">
                  <a16:creationId xmlns:a16="http://schemas.microsoft.com/office/drawing/2014/main" id="{D76AEF56-A632-23CF-A9DD-0C3AEA995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593" y="2212893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" name="Rectangle 115">
              <a:extLst>
                <a:ext uri="{FF2B5EF4-FFF2-40B4-BE49-F238E27FC236}">
                  <a16:creationId xmlns:a16="http://schemas.microsoft.com/office/drawing/2014/main" id="{A936F27F-2711-6CB9-8971-4DE362107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7051" y="2212893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" name="Rectangle 153">
              <a:extLst>
                <a:ext uri="{FF2B5EF4-FFF2-40B4-BE49-F238E27FC236}">
                  <a16:creationId xmlns:a16="http://schemas.microsoft.com/office/drawing/2014/main" id="{51FB6258-E3D6-8CD4-F6A0-E1FE8848A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0412" y="2289634"/>
              <a:ext cx="15794" cy="157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5" name="Rectangle 154">
              <a:extLst>
                <a:ext uri="{FF2B5EF4-FFF2-40B4-BE49-F238E27FC236}">
                  <a16:creationId xmlns:a16="http://schemas.microsoft.com/office/drawing/2014/main" id="{A62279B3-E5D1-B0CA-2E1B-73A300F02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0412" y="2289634"/>
              <a:ext cx="15794" cy="15794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6" name="Line 155">
              <a:extLst>
                <a:ext uri="{FF2B5EF4-FFF2-40B4-BE49-F238E27FC236}">
                  <a16:creationId xmlns:a16="http://schemas.microsoft.com/office/drawing/2014/main" id="{5FFFDFA9-19B7-6EF9-516A-24531F9531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68310" y="2278775"/>
              <a:ext cx="0" cy="3751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7" name="Line 156">
              <a:extLst>
                <a:ext uri="{FF2B5EF4-FFF2-40B4-BE49-F238E27FC236}">
                  <a16:creationId xmlns:a16="http://schemas.microsoft.com/office/drawing/2014/main" id="{38BB1044-2426-282D-F0EE-33810A677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6580" y="2297531"/>
              <a:ext cx="1060199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8" name="Line 157">
              <a:extLst>
                <a:ext uri="{FF2B5EF4-FFF2-40B4-BE49-F238E27FC236}">
                  <a16:creationId xmlns:a16="http://schemas.microsoft.com/office/drawing/2014/main" id="{2B94AE40-A8C8-86A8-AF0E-B5CED49C90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6580" y="2297531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9" name="Freeform 158">
              <a:extLst>
                <a:ext uri="{FF2B5EF4-FFF2-40B4-BE49-F238E27FC236}">
                  <a16:creationId xmlns:a16="http://schemas.microsoft.com/office/drawing/2014/main" id="{34EA2701-1937-CF94-C79A-4443B62FB3B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6580" y="2278775"/>
              <a:ext cx="29615" cy="37512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3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3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0" name="Rectangle 237">
              <a:extLst>
                <a:ext uri="{FF2B5EF4-FFF2-40B4-BE49-F238E27FC236}">
                  <a16:creationId xmlns:a16="http://schemas.microsoft.com/office/drawing/2014/main" id="{35B5558D-D038-6B5B-C365-0FDA1E08C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842" y="2212893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0.25 [0.03, 2.20]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1" name="Rectangle 257">
              <a:extLst>
                <a:ext uri="{FF2B5EF4-FFF2-40B4-BE49-F238E27FC236}">
                  <a16:creationId xmlns:a16="http://schemas.microsoft.com/office/drawing/2014/main" id="{F047DCC0-4FBA-E84B-A9CD-FCB07CF22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9101" y="2212893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0.8%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" name="Rectangle 278">
              <a:extLst>
                <a:ext uri="{FF2B5EF4-FFF2-40B4-BE49-F238E27FC236}">
                  <a16:creationId xmlns:a16="http://schemas.microsoft.com/office/drawing/2014/main" id="{871885FB-9BAB-1EFB-831E-123CFA082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931" y="2212893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1.8%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6145C12-1DBE-4876-E211-39C4EDE1A156}"/>
              </a:ext>
            </a:extLst>
          </p:cNvPr>
          <p:cNvGrpSpPr/>
          <p:nvPr/>
        </p:nvGrpSpPr>
        <p:grpSpPr>
          <a:xfrm>
            <a:off x="1337870" y="2252924"/>
            <a:ext cx="9482257" cy="169277"/>
            <a:chOff x="838200" y="2384657"/>
            <a:chExt cx="9482257" cy="169277"/>
          </a:xfrm>
        </p:grpSpPr>
        <p:sp>
          <p:nvSpPr>
            <p:cNvPr id="94" name="Rectangle 38">
              <a:extLst>
                <a:ext uri="{FF2B5EF4-FFF2-40B4-BE49-F238E27FC236}">
                  <a16:creationId xmlns:a16="http://schemas.microsoft.com/office/drawing/2014/main" id="{60AE0F5B-EDF9-6BDD-6D41-F213F08E6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384657"/>
              <a:ext cx="64601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AVIO, 2013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5" name="Rectangle 57">
              <a:extLst>
                <a:ext uri="{FF2B5EF4-FFF2-40B4-BE49-F238E27FC236}">
                  <a16:creationId xmlns:a16="http://schemas.microsoft.com/office/drawing/2014/main" id="{B9D058DC-B042-416E-D059-89B521435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156" y="2384657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6" name="Rectangle 77">
              <a:extLst>
                <a:ext uri="{FF2B5EF4-FFF2-40B4-BE49-F238E27FC236}">
                  <a16:creationId xmlns:a16="http://schemas.microsoft.com/office/drawing/2014/main" id="{7E4CFAF4-0B2F-AE10-F061-B21F1D16A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681" y="238465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A2DCF0EA-D7C4-DA45-4887-BC6EFE19D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6526" y="2384657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116">
              <a:extLst>
                <a:ext uri="{FF2B5EF4-FFF2-40B4-BE49-F238E27FC236}">
                  <a16:creationId xmlns:a16="http://schemas.microsoft.com/office/drawing/2014/main" id="{F87DC71D-4881-F5A1-FB37-2B6B0458F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7051" y="238465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9" name="Rectangle 159">
              <a:extLst>
                <a:ext uri="{FF2B5EF4-FFF2-40B4-BE49-F238E27FC236}">
                  <a16:creationId xmlns:a16="http://schemas.microsoft.com/office/drawing/2014/main" id="{4BD5C202-91B6-D237-F52A-931E2FFD6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8403" y="2450539"/>
              <a:ext cx="45409" cy="375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160">
              <a:extLst>
                <a:ext uri="{FF2B5EF4-FFF2-40B4-BE49-F238E27FC236}">
                  <a16:creationId xmlns:a16="http://schemas.microsoft.com/office/drawing/2014/main" id="{085D2EB6-F407-150C-917B-F4F7E84D8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8403" y="2450539"/>
              <a:ext cx="45409" cy="3751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1" name="Line 161">
              <a:extLst>
                <a:ext uri="{FF2B5EF4-FFF2-40B4-BE49-F238E27FC236}">
                  <a16:creationId xmlns:a16="http://schemas.microsoft.com/office/drawing/2014/main" id="{05D5D86A-4C77-9D64-E8DB-9E5D172CF0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92095" y="2450539"/>
              <a:ext cx="0" cy="3751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Line 162">
              <a:extLst>
                <a:ext uri="{FF2B5EF4-FFF2-40B4-BE49-F238E27FC236}">
                  <a16:creationId xmlns:a16="http://schemas.microsoft.com/office/drawing/2014/main" id="{4983CB1D-DEBF-4CBA-7023-C65C3DF672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2948" y="2469295"/>
              <a:ext cx="42842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3" name="Rectangle 238">
              <a:extLst>
                <a:ext uri="{FF2B5EF4-FFF2-40B4-BE49-F238E27FC236}">
                  <a16:creationId xmlns:a16="http://schemas.microsoft.com/office/drawing/2014/main" id="{7C414BAF-14FB-74AF-0712-052132169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842" y="2384657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0.83 [0.37, 1.87]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258">
              <a:extLst>
                <a:ext uri="{FF2B5EF4-FFF2-40B4-BE49-F238E27FC236}">
                  <a16:creationId xmlns:a16="http://schemas.microsoft.com/office/drawing/2014/main" id="{2ABD32E4-D1F7-CD8B-C927-75035CBF7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9101" y="2384657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5.8%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5" name="Rectangle 279">
              <a:extLst>
                <a:ext uri="{FF2B5EF4-FFF2-40B4-BE49-F238E27FC236}">
                  <a16:creationId xmlns:a16="http://schemas.microsoft.com/office/drawing/2014/main" id="{C388A7F0-AA57-FB17-E08A-14D73E183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931" y="2384657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5.5%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E79EF8A-0A4E-FF8D-1071-FB200AF169A3}"/>
              </a:ext>
            </a:extLst>
          </p:cNvPr>
          <p:cNvGrpSpPr/>
          <p:nvPr/>
        </p:nvGrpSpPr>
        <p:grpSpPr>
          <a:xfrm>
            <a:off x="1337870" y="2426416"/>
            <a:ext cx="9482257" cy="169277"/>
            <a:chOff x="838200" y="2558396"/>
            <a:chExt cx="9482257" cy="169277"/>
          </a:xfrm>
        </p:grpSpPr>
        <p:sp>
          <p:nvSpPr>
            <p:cNvPr id="107" name="Rectangle 39">
              <a:extLst>
                <a:ext uri="{FF2B5EF4-FFF2-40B4-BE49-F238E27FC236}">
                  <a16:creationId xmlns:a16="http://schemas.microsoft.com/office/drawing/2014/main" id="{2E3916C5-DB35-A0F3-A44F-EFC1C59B9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558396"/>
              <a:ext cx="70371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RESET, 2013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58">
              <a:extLst>
                <a:ext uri="{FF2B5EF4-FFF2-40B4-BE49-F238E27FC236}">
                  <a16:creationId xmlns:a16="http://schemas.microsoft.com/office/drawing/2014/main" id="{299D8983-817F-0B87-DC1A-63DF6826B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223" y="255839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9" name="Rectangle 78">
              <a:extLst>
                <a:ext uri="{FF2B5EF4-FFF2-40B4-BE49-F238E27FC236}">
                  <a16:creationId xmlns:a16="http://schemas.microsoft.com/office/drawing/2014/main" id="{C2515084-FD6F-DEE2-D8D5-FE6029B06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681" y="255839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269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97">
              <a:extLst>
                <a:ext uri="{FF2B5EF4-FFF2-40B4-BE49-F238E27FC236}">
                  <a16:creationId xmlns:a16="http://schemas.microsoft.com/office/drawing/2014/main" id="{12F0FCE6-F0D8-E6B7-1B76-EF8C4BDA8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593" y="255839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1" name="Rectangle 117">
              <a:extLst>
                <a:ext uri="{FF2B5EF4-FFF2-40B4-BE49-F238E27FC236}">
                  <a16:creationId xmlns:a16="http://schemas.microsoft.com/office/drawing/2014/main" id="{A7049738-1D9B-E8F9-3F41-898382B9D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7051" y="255839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274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163">
              <a:extLst>
                <a:ext uri="{FF2B5EF4-FFF2-40B4-BE49-F238E27FC236}">
                  <a16:creationId xmlns:a16="http://schemas.microsoft.com/office/drawing/2014/main" id="{8F2CC8CD-8AA9-3974-9090-D58183462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5004" y="2640073"/>
              <a:ext cx="7897" cy="59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" name="Rectangle 164">
              <a:extLst>
                <a:ext uri="{FF2B5EF4-FFF2-40B4-BE49-F238E27FC236}">
                  <a16:creationId xmlns:a16="http://schemas.microsoft.com/office/drawing/2014/main" id="{7F47B2FF-236B-CA46-C5AE-632AE71EC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5004" y="2640073"/>
              <a:ext cx="7897" cy="592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Line 165">
              <a:extLst>
                <a:ext uri="{FF2B5EF4-FFF2-40B4-BE49-F238E27FC236}">
                  <a16:creationId xmlns:a16="http://schemas.microsoft.com/office/drawing/2014/main" id="{78F8D962-A0A1-11D2-9BBA-C7B89ED01A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5004" y="2624278"/>
              <a:ext cx="0" cy="3751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5" name="Line 166">
              <a:extLst>
                <a:ext uri="{FF2B5EF4-FFF2-40B4-BE49-F238E27FC236}">
                  <a16:creationId xmlns:a16="http://schemas.microsoft.com/office/drawing/2014/main" id="{F7F6F861-70F9-4A4F-1765-1ADE6184D5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6580" y="2643034"/>
              <a:ext cx="123393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Line 167">
              <a:extLst>
                <a:ext uri="{FF2B5EF4-FFF2-40B4-BE49-F238E27FC236}">
                  <a16:creationId xmlns:a16="http://schemas.microsoft.com/office/drawing/2014/main" id="{0B07D1AB-490C-2CEF-D0DA-1A26787AC5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6580" y="2643034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7" name="Freeform 168">
              <a:extLst>
                <a:ext uri="{FF2B5EF4-FFF2-40B4-BE49-F238E27FC236}">
                  <a16:creationId xmlns:a16="http://schemas.microsoft.com/office/drawing/2014/main" id="{29298CEA-5307-4017-BC44-0AB23737C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6580" y="2624278"/>
              <a:ext cx="29615" cy="37512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3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3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239">
              <a:extLst>
                <a:ext uri="{FF2B5EF4-FFF2-40B4-BE49-F238E27FC236}">
                  <a16:creationId xmlns:a16="http://schemas.microsoft.com/office/drawing/2014/main" id="{5E56ACAD-7C33-E28E-C6EC-33778E2CD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842" y="2558396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0.20 [0.01, 4.22]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9" name="Rectangle 259">
              <a:extLst>
                <a:ext uri="{FF2B5EF4-FFF2-40B4-BE49-F238E27FC236}">
                  <a16:creationId xmlns:a16="http://schemas.microsoft.com/office/drawing/2014/main" id="{4D6DB379-8840-43E6-793D-EEDADA8767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9101" y="255839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280">
              <a:extLst>
                <a:ext uri="{FF2B5EF4-FFF2-40B4-BE49-F238E27FC236}">
                  <a16:creationId xmlns:a16="http://schemas.microsoft.com/office/drawing/2014/main" id="{984727DE-0719-15CF-D0F3-F1B1D3EB0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931" y="255839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0.9%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8BC0C3B-5302-E8E6-7BE7-42235F5BAEF2}"/>
              </a:ext>
            </a:extLst>
          </p:cNvPr>
          <p:cNvGrpSpPr/>
          <p:nvPr/>
        </p:nvGrpSpPr>
        <p:grpSpPr>
          <a:xfrm>
            <a:off x="1337870" y="2599908"/>
            <a:ext cx="9482257" cy="169277"/>
            <a:chOff x="838200" y="2732134"/>
            <a:chExt cx="9482257" cy="169277"/>
          </a:xfrm>
        </p:grpSpPr>
        <p:sp>
          <p:nvSpPr>
            <p:cNvPr id="122" name="Rectangle 40">
              <a:extLst>
                <a:ext uri="{FF2B5EF4-FFF2-40B4-BE49-F238E27FC236}">
                  <a16:creationId xmlns:a16="http://schemas.microsoft.com/office/drawing/2014/main" id="{18AFC76C-94EB-32DC-F2EA-DBB35048F3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732134"/>
              <a:ext cx="83035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AIR-CTO,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3" name="Rectangle 59">
              <a:extLst>
                <a:ext uri="{FF2B5EF4-FFF2-40B4-BE49-F238E27FC236}">
                  <a16:creationId xmlns:a16="http://schemas.microsoft.com/office/drawing/2014/main" id="{692C3D09-3E2A-DF85-3EE4-FB2A903CB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156" y="2732134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4" name="Rectangle 79">
              <a:extLst>
                <a:ext uri="{FF2B5EF4-FFF2-40B4-BE49-F238E27FC236}">
                  <a16:creationId xmlns:a16="http://schemas.microsoft.com/office/drawing/2014/main" id="{29C7F48F-12C4-8D46-A56E-D4F8E9D2B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681" y="273213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5" name="Rectangle 98">
              <a:extLst>
                <a:ext uri="{FF2B5EF4-FFF2-40B4-BE49-F238E27FC236}">
                  <a16:creationId xmlns:a16="http://schemas.microsoft.com/office/drawing/2014/main" id="{2799E0DC-B355-9BED-5C66-13EE4EEE5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6526" y="2732134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6" name="Rectangle 118">
              <a:extLst>
                <a:ext uri="{FF2B5EF4-FFF2-40B4-BE49-F238E27FC236}">
                  <a16:creationId xmlns:a16="http://schemas.microsoft.com/office/drawing/2014/main" id="{823270F0-3129-8169-EEFB-DE2E7D725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7051" y="273213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7" name="Rectangle 169">
              <a:extLst>
                <a:ext uri="{FF2B5EF4-FFF2-40B4-BE49-F238E27FC236}">
                  <a16:creationId xmlns:a16="http://schemas.microsoft.com/office/drawing/2014/main" id="{36334506-EE8D-9FCB-71DC-39016650A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8836" y="2791106"/>
              <a:ext cx="53306" cy="513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8" name="Rectangle 170">
              <a:extLst>
                <a:ext uri="{FF2B5EF4-FFF2-40B4-BE49-F238E27FC236}">
                  <a16:creationId xmlns:a16="http://schemas.microsoft.com/office/drawing/2014/main" id="{59C61B23-13BD-10FB-07C0-3094F33A3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8836" y="2791106"/>
              <a:ext cx="53306" cy="5133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9" name="Line 171">
              <a:extLst>
                <a:ext uri="{FF2B5EF4-FFF2-40B4-BE49-F238E27FC236}">
                  <a16:creationId xmlns:a16="http://schemas.microsoft.com/office/drawing/2014/main" id="{96FA37C5-E1A4-F49B-62E8-C06D164739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12527" y="2798016"/>
              <a:ext cx="0" cy="3751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0" name="Line 172">
              <a:extLst>
                <a:ext uri="{FF2B5EF4-FFF2-40B4-BE49-F238E27FC236}">
                  <a16:creationId xmlns:a16="http://schemas.microsoft.com/office/drawing/2014/main" id="{3A8087FB-6E82-F7D7-5E66-0743BC123E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54583" y="2816772"/>
              <a:ext cx="321811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1" name="Rectangle 240">
              <a:extLst>
                <a:ext uri="{FF2B5EF4-FFF2-40B4-BE49-F238E27FC236}">
                  <a16:creationId xmlns:a16="http://schemas.microsoft.com/office/drawing/2014/main" id="{F6284882-1204-5116-868B-12B5D06B7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842" y="2732134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1.33 [0.72, 2.47]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2" name="Rectangle 260">
              <a:extLst>
                <a:ext uri="{FF2B5EF4-FFF2-40B4-BE49-F238E27FC236}">
                  <a16:creationId xmlns:a16="http://schemas.microsoft.com/office/drawing/2014/main" id="{CAA26EED-E6FA-CAB7-C9BD-2E098E200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9101" y="273213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9.8%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" name="Rectangle 281">
              <a:extLst>
                <a:ext uri="{FF2B5EF4-FFF2-40B4-BE49-F238E27FC236}">
                  <a16:creationId xmlns:a16="http://schemas.microsoft.com/office/drawing/2014/main" id="{D27EBD30-1477-F911-2D00-AE3C18BBD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931" y="273213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6.9%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0F270E19-A476-DA7B-2547-0E3261E01368}"/>
              </a:ext>
            </a:extLst>
          </p:cNvPr>
          <p:cNvGrpSpPr/>
          <p:nvPr/>
        </p:nvGrpSpPr>
        <p:grpSpPr>
          <a:xfrm>
            <a:off x="1337870" y="2773400"/>
            <a:ext cx="9482257" cy="169277"/>
            <a:chOff x="838200" y="2903898"/>
            <a:chExt cx="9482257" cy="169277"/>
          </a:xfrm>
        </p:grpSpPr>
        <p:sp>
          <p:nvSpPr>
            <p:cNvPr id="135" name="Rectangle 41">
              <a:extLst>
                <a:ext uri="{FF2B5EF4-FFF2-40B4-BE49-F238E27FC236}">
                  <a16:creationId xmlns:a16="http://schemas.microsoft.com/office/drawing/2014/main" id="{6C561DFA-7356-A837-B77A-AB846251A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903898"/>
              <a:ext cx="84638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Tan et al,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6" name="Rectangle 60">
              <a:extLst>
                <a:ext uri="{FF2B5EF4-FFF2-40B4-BE49-F238E27FC236}">
                  <a16:creationId xmlns:a16="http://schemas.microsoft.com/office/drawing/2014/main" id="{C21BE244-C679-8537-AF97-A1637E1C8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223" y="290389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7" name="Rectangle 80">
              <a:extLst>
                <a:ext uri="{FF2B5EF4-FFF2-40B4-BE49-F238E27FC236}">
                  <a16:creationId xmlns:a16="http://schemas.microsoft.com/office/drawing/2014/main" id="{367C8F55-0216-B39F-0BDA-B344DB9D6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8749" y="2903898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8" name="Rectangle 99">
              <a:extLst>
                <a:ext uri="{FF2B5EF4-FFF2-40B4-BE49-F238E27FC236}">
                  <a16:creationId xmlns:a16="http://schemas.microsoft.com/office/drawing/2014/main" id="{4E6CEEEB-7633-2A7B-9DCD-3017DA547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593" y="290389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9" name="Rectangle 119">
              <a:extLst>
                <a:ext uri="{FF2B5EF4-FFF2-40B4-BE49-F238E27FC236}">
                  <a16:creationId xmlns:a16="http://schemas.microsoft.com/office/drawing/2014/main" id="{506DF7C2-BA4F-0981-4CD3-CEE034D68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3119" y="2903898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0" name="Rectangle 173">
              <a:extLst>
                <a:ext uri="{FF2B5EF4-FFF2-40B4-BE49-F238E27FC236}">
                  <a16:creationId xmlns:a16="http://schemas.microsoft.com/office/drawing/2014/main" id="{FA16A424-C6FC-696C-5696-20D860122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5868" y="2949307"/>
              <a:ext cx="7897" cy="157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1" name="Rectangle 174">
              <a:extLst>
                <a:ext uri="{FF2B5EF4-FFF2-40B4-BE49-F238E27FC236}">
                  <a16:creationId xmlns:a16="http://schemas.microsoft.com/office/drawing/2014/main" id="{6FF9E598-C210-77DE-168A-FA45CBD99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5868" y="2949307"/>
              <a:ext cx="7897" cy="15794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2" name="Line 175">
              <a:extLst>
                <a:ext uri="{FF2B5EF4-FFF2-40B4-BE49-F238E27FC236}">
                  <a16:creationId xmlns:a16="http://schemas.microsoft.com/office/drawing/2014/main" id="{3E84E7AE-F0F4-7595-90B2-96FF1FF89D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55868" y="2933513"/>
              <a:ext cx="0" cy="3751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3" name="Line 176">
              <a:extLst>
                <a:ext uri="{FF2B5EF4-FFF2-40B4-BE49-F238E27FC236}">
                  <a16:creationId xmlns:a16="http://schemas.microsoft.com/office/drawing/2014/main" id="{3814A15E-56CD-55E1-BFE1-5409F3B480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1989" y="2957205"/>
              <a:ext cx="125565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4" name="Rectangle 241">
              <a:extLst>
                <a:ext uri="{FF2B5EF4-FFF2-40B4-BE49-F238E27FC236}">
                  <a16:creationId xmlns:a16="http://schemas.microsoft.com/office/drawing/2014/main" id="{788DDB99-DA19-EFBE-7B74-580F4806C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842" y="2903898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0.51 [0.05, 5.46]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5" name="Rectangle 261">
              <a:extLst>
                <a:ext uri="{FF2B5EF4-FFF2-40B4-BE49-F238E27FC236}">
                  <a16:creationId xmlns:a16="http://schemas.microsoft.com/office/drawing/2014/main" id="{82D393EC-4A13-E90B-F3B8-378CD3BD5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9101" y="290389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6" name="Rectangle 282">
              <a:extLst>
                <a:ext uri="{FF2B5EF4-FFF2-40B4-BE49-F238E27FC236}">
                  <a16:creationId xmlns:a16="http://schemas.microsoft.com/office/drawing/2014/main" id="{ED03D42E-ED18-35A6-5D1E-671C35413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931" y="290389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0.9%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7ECD0801-3E27-060F-142A-B331243D2ADB}"/>
              </a:ext>
            </a:extLst>
          </p:cNvPr>
          <p:cNvGrpSpPr/>
          <p:nvPr/>
        </p:nvGrpSpPr>
        <p:grpSpPr>
          <a:xfrm>
            <a:off x="1337870" y="2946892"/>
            <a:ext cx="9482257" cy="169277"/>
            <a:chOff x="838200" y="3077637"/>
            <a:chExt cx="9482257" cy="169277"/>
          </a:xfrm>
        </p:grpSpPr>
        <p:sp>
          <p:nvSpPr>
            <p:cNvPr id="148" name="Rectangle 42">
              <a:extLst>
                <a:ext uri="{FF2B5EF4-FFF2-40B4-BE49-F238E27FC236}">
                  <a16:creationId xmlns:a16="http://schemas.microsoft.com/office/drawing/2014/main" id="{56FBBC6F-A62D-4314-B8F2-32D520D71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077637"/>
              <a:ext cx="90569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CTO-IVUS, 2015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9" name="Rectangle 61">
              <a:extLst>
                <a:ext uri="{FF2B5EF4-FFF2-40B4-BE49-F238E27FC236}">
                  <a16:creationId xmlns:a16="http://schemas.microsoft.com/office/drawing/2014/main" id="{B56830C3-E950-9444-1A41-4F056A8EF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223" y="3077637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0" name="Rectangle 81">
              <a:extLst>
                <a:ext uri="{FF2B5EF4-FFF2-40B4-BE49-F238E27FC236}">
                  <a16:creationId xmlns:a16="http://schemas.microsoft.com/office/drawing/2014/main" id="{B517F05B-F620-99EE-2FAE-451D6388A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681" y="307763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1" name="Rectangle 100">
              <a:extLst>
                <a:ext uri="{FF2B5EF4-FFF2-40B4-BE49-F238E27FC236}">
                  <a16:creationId xmlns:a16="http://schemas.microsoft.com/office/drawing/2014/main" id="{FA32A472-66E5-0C11-0731-ACB219C56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593" y="3077637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2" name="Rectangle 120">
              <a:extLst>
                <a:ext uri="{FF2B5EF4-FFF2-40B4-BE49-F238E27FC236}">
                  <a16:creationId xmlns:a16="http://schemas.microsoft.com/office/drawing/2014/main" id="{E9DC82B9-ED2B-7437-A980-50D87B72B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7051" y="307763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77">
              <a:extLst>
                <a:ext uri="{FF2B5EF4-FFF2-40B4-BE49-F238E27FC236}">
                  <a16:creationId xmlns:a16="http://schemas.microsoft.com/office/drawing/2014/main" id="{FD68A13F-2248-EE98-B00F-FC0793651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7106" y="3155365"/>
              <a:ext cx="7897" cy="138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4" name="Rectangle 178">
              <a:extLst>
                <a:ext uri="{FF2B5EF4-FFF2-40B4-BE49-F238E27FC236}">
                  <a16:creationId xmlns:a16="http://schemas.microsoft.com/office/drawing/2014/main" id="{EAE76C13-87D6-405A-1A2C-2D750267C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7106" y="3155365"/>
              <a:ext cx="7897" cy="13820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5" name="Line 179">
              <a:extLst>
                <a:ext uri="{FF2B5EF4-FFF2-40B4-BE49-F238E27FC236}">
                  <a16:creationId xmlns:a16="http://schemas.microsoft.com/office/drawing/2014/main" id="{9545B588-7AE2-83B5-B194-6FEA320AD5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5004" y="3143519"/>
              <a:ext cx="0" cy="3751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Line 180">
              <a:extLst>
                <a:ext uri="{FF2B5EF4-FFF2-40B4-BE49-F238E27FC236}">
                  <a16:creationId xmlns:a16="http://schemas.microsoft.com/office/drawing/2014/main" id="{FC047F54-D128-EF5A-2C7C-9E64AE5FC3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6580" y="3162275"/>
              <a:ext cx="1226041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7" name="Line 181">
              <a:extLst>
                <a:ext uri="{FF2B5EF4-FFF2-40B4-BE49-F238E27FC236}">
                  <a16:creationId xmlns:a16="http://schemas.microsoft.com/office/drawing/2014/main" id="{B618A0BE-E096-12D5-C1FB-EE3DC6623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6580" y="3162275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8" name="Freeform 182">
              <a:extLst>
                <a:ext uri="{FF2B5EF4-FFF2-40B4-BE49-F238E27FC236}">
                  <a16:creationId xmlns:a16="http://schemas.microsoft.com/office/drawing/2014/main" id="{5D7CBF27-1399-874C-B56A-5BFF38765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6580" y="3143519"/>
              <a:ext cx="29615" cy="37512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3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3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242">
              <a:extLst>
                <a:ext uri="{FF2B5EF4-FFF2-40B4-BE49-F238E27FC236}">
                  <a16:creationId xmlns:a16="http://schemas.microsoft.com/office/drawing/2014/main" id="{C707DFFE-B3E7-7598-8F57-65B72EDD7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842" y="3077637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0.20 [0.01, 4.14]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0" name="Rectangle 262">
              <a:extLst>
                <a:ext uri="{FF2B5EF4-FFF2-40B4-BE49-F238E27FC236}">
                  <a16:creationId xmlns:a16="http://schemas.microsoft.com/office/drawing/2014/main" id="{7F07812B-9E88-F7F2-7859-9473FF7DF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9101" y="3077637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1" name="Rectangle 283">
              <a:extLst>
                <a:ext uri="{FF2B5EF4-FFF2-40B4-BE49-F238E27FC236}">
                  <a16:creationId xmlns:a16="http://schemas.microsoft.com/office/drawing/2014/main" id="{FA3DAA56-04ED-24C5-43DC-757E6F46D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931" y="3077637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0.9%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F2DE01F-4800-E9A3-E006-4C5CC5EAAAA2}"/>
              </a:ext>
            </a:extLst>
          </p:cNvPr>
          <p:cNvGrpSpPr/>
          <p:nvPr/>
        </p:nvGrpSpPr>
        <p:grpSpPr>
          <a:xfrm>
            <a:off x="1337870" y="3120384"/>
            <a:ext cx="9482257" cy="169277"/>
            <a:chOff x="838200" y="3251375"/>
            <a:chExt cx="9482257" cy="169277"/>
          </a:xfrm>
        </p:grpSpPr>
        <p:sp>
          <p:nvSpPr>
            <p:cNvPr id="163" name="Rectangle 43">
              <a:extLst>
                <a:ext uri="{FF2B5EF4-FFF2-40B4-BE49-F238E27FC236}">
                  <a16:creationId xmlns:a16="http://schemas.microsoft.com/office/drawing/2014/main" id="{1C97B2E8-7116-3956-0002-296C070EF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251375"/>
              <a:ext cx="81432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OCTACS,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4" name="Rectangle 62">
              <a:extLst>
                <a:ext uri="{FF2B5EF4-FFF2-40B4-BE49-F238E27FC236}">
                  <a16:creationId xmlns:a16="http://schemas.microsoft.com/office/drawing/2014/main" id="{9C637C58-AE36-DA5F-9B7F-657769AA4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223" y="3251375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5" name="Rectangle 82">
              <a:extLst>
                <a:ext uri="{FF2B5EF4-FFF2-40B4-BE49-F238E27FC236}">
                  <a16:creationId xmlns:a16="http://schemas.microsoft.com/office/drawing/2014/main" id="{B3344F96-E67E-6D29-30A6-9DADECB6B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8749" y="3251375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6" name="Rectangle 101">
              <a:extLst>
                <a:ext uri="{FF2B5EF4-FFF2-40B4-BE49-F238E27FC236}">
                  <a16:creationId xmlns:a16="http://schemas.microsoft.com/office/drawing/2014/main" id="{DF135A2E-4F69-A8D7-3B18-C430DA19B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593" y="3251375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7" name="Rectangle 121">
              <a:extLst>
                <a:ext uri="{FF2B5EF4-FFF2-40B4-BE49-F238E27FC236}">
                  <a16:creationId xmlns:a16="http://schemas.microsoft.com/office/drawing/2014/main" id="{F4CF5055-2735-1BED-8145-1EA5C807A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3119" y="3251375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8" name="Rectangle 183">
              <a:extLst>
                <a:ext uri="{FF2B5EF4-FFF2-40B4-BE49-F238E27FC236}">
                  <a16:creationId xmlns:a16="http://schemas.microsoft.com/office/drawing/2014/main" id="{B8703F05-0B70-AFCA-2760-502E70F41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7118" y="3332065"/>
              <a:ext cx="7897" cy="78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9" name="Rectangle 184">
              <a:extLst>
                <a:ext uri="{FF2B5EF4-FFF2-40B4-BE49-F238E27FC236}">
                  <a16:creationId xmlns:a16="http://schemas.microsoft.com/office/drawing/2014/main" id="{3D7E1C4C-2A8C-1A6D-9DED-33F0984F2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7118" y="3332065"/>
              <a:ext cx="7897" cy="789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0" name="Line 185">
              <a:extLst>
                <a:ext uri="{FF2B5EF4-FFF2-40B4-BE49-F238E27FC236}">
                  <a16:creationId xmlns:a16="http://schemas.microsoft.com/office/drawing/2014/main" id="{EC4D402A-471B-2463-F247-C5ACF5AAAE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67118" y="3320219"/>
              <a:ext cx="0" cy="3158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1" name="Line 186">
              <a:extLst>
                <a:ext uri="{FF2B5EF4-FFF2-40B4-BE49-F238E27FC236}">
                  <a16:creationId xmlns:a16="http://schemas.microsoft.com/office/drawing/2014/main" id="{500BF81D-033E-5E4E-27EF-C65FA38B1A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6580" y="3336013"/>
              <a:ext cx="170777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2" name="Line 187">
              <a:extLst>
                <a:ext uri="{FF2B5EF4-FFF2-40B4-BE49-F238E27FC236}">
                  <a16:creationId xmlns:a16="http://schemas.microsoft.com/office/drawing/2014/main" id="{D998ADCC-9D42-BEC3-2837-6556531DB6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6580" y="3336013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3" name="Freeform 188">
              <a:extLst>
                <a:ext uri="{FF2B5EF4-FFF2-40B4-BE49-F238E27FC236}">
                  <a16:creationId xmlns:a16="http://schemas.microsoft.com/office/drawing/2014/main" id="{FAD77BA2-0EE4-8810-C297-5421ABD3A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6580" y="3317257"/>
              <a:ext cx="29615" cy="37512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3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3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4" name="Line 189">
              <a:extLst>
                <a:ext uri="{FF2B5EF4-FFF2-40B4-BE49-F238E27FC236}">
                  <a16:creationId xmlns:a16="http://schemas.microsoft.com/office/drawing/2014/main" id="{4BE6FAD3-346F-81C6-8135-E9DEB47F07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4350" y="3336013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5" name="Freeform 190">
              <a:extLst>
                <a:ext uri="{FF2B5EF4-FFF2-40B4-BE49-F238E27FC236}">
                  <a16:creationId xmlns:a16="http://schemas.microsoft.com/office/drawing/2014/main" id="{5D45753F-A9BF-BE19-3034-15B697DAE9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4736" y="3317257"/>
              <a:ext cx="29615" cy="37512"/>
            </a:xfrm>
            <a:custGeom>
              <a:avLst/>
              <a:gdLst>
                <a:gd name="T0" fmla="*/ 0 w 4"/>
                <a:gd name="T1" fmla="*/ 5 h 5"/>
                <a:gd name="T2" fmla="*/ 4 w 4"/>
                <a:gd name="T3" fmla="*/ 3 h 5"/>
                <a:gd name="T4" fmla="*/ 0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lnTo>
                    <a:pt x="4" y="3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6" name="Rectangle 243">
              <a:extLst>
                <a:ext uri="{FF2B5EF4-FFF2-40B4-BE49-F238E27FC236}">
                  <a16:creationId xmlns:a16="http://schemas.microsoft.com/office/drawing/2014/main" id="{1D01D723-7D26-E2D7-28B2-7E9DC7711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6804" y="3251375"/>
              <a:ext cx="101630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1.12 [0.02, 55.33]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7" name="Rectangle 263">
              <a:extLst>
                <a:ext uri="{FF2B5EF4-FFF2-40B4-BE49-F238E27FC236}">
                  <a16:creationId xmlns:a16="http://schemas.microsoft.com/office/drawing/2014/main" id="{3EF04AA6-DDA6-AA09-A2C1-89841E302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9101" y="325137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0.2%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8" name="Rectangle 284">
              <a:extLst>
                <a:ext uri="{FF2B5EF4-FFF2-40B4-BE49-F238E27FC236}">
                  <a16:creationId xmlns:a16="http://schemas.microsoft.com/office/drawing/2014/main" id="{2454DA75-7722-0355-1A39-DE3B39F49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931" y="325137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4CD9611A-5580-6DD1-E6E5-878A239581E2}"/>
              </a:ext>
            </a:extLst>
          </p:cNvPr>
          <p:cNvGrpSpPr/>
          <p:nvPr/>
        </p:nvGrpSpPr>
        <p:grpSpPr>
          <a:xfrm>
            <a:off x="1337870" y="3293876"/>
            <a:ext cx="9482257" cy="169277"/>
            <a:chOff x="838200" y="3423140"/>
            <a:chExt cx="9482257" cy="169277"/>
          </a:xfrm>
        </p:grpSpPr>
        <p:sp>
          <p:nvSpPr>
            <p:cNvPr id="180" name="Rectangle 44">
              <a:extLst>
                <a:ext uri="{FF2B5EF4-FFF2-40B4-BE49-F238E27FC236}">
                  <a16:creationId xmlns:a16="http://schemas.microsoft.com/office/drawing/2014/main" id="{3DEB53B8-5AA7-48A9-7F88-031757736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423140"/>
              <a:ext cx="91371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DOCTORS, 2016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1" name="Rectangle 63">
              <a:extLst>
                <a:ext uri="{FF2B5EF4-FFF2-40B4-BE49-F238E27FC236}">
                  <a16:creationId xmlns:a16="http://schemas.microsoft.com/office/drawing/2014/main" id="{7B685CE6-D80A-BAB4-0664-A11A1FD21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223" y="3423140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2" name="Rectangle 83">
              <a:extLst>
                <a:ext uri="{FF2B5EF4-FFF2-40B4-BE49-F238E27FC236}">
                  <a16:creationId xmlns:a16="http://schemas.microsoft.com/office/drawing/2014/main" id="{16FF6A81-EE65-CA18-88F1-AC5AAB966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681" y="342314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3" name="Rectangle 102">
              <a:extLst>
                <a:ext uri="{FF2B5EF4-FFF2-40B4-BE49-F238E27FC236}">
                  <a16:creationId xmlns:a16="http://schemas.microsoft.com/office/drawing/2014/main" id="{BD5B3C4B-B6BD-D4EC-4AA5-777A90447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593" y="3423140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" name="Rectangle 122">
              <a:extLst>
                <a:ext uri="{FF2B5EF4-FFF2-40B4-BE49-F238E27FC236}">
                  <a16:creationId xmlns:a16="http://schemas.microsoft.com/office/drawing/2014/main" id="{5E95763C-F3F0-4F5A-866A-2F47B59AF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7051" y="342314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5" name="Rectangle 191">
              <a:extLst>
                <a:ext uri="{FF2B5EF4-FFF2-40B4-BE49-F238E27FC236}">
                  <a16:creationId xmlns:a16="http://schemas.microsoft.com/office/drawing/2014/main" id="{472DAA6E-8438-00B7-4FCF-2DAD4B12D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5530" y="3499881"/>
              <a:ext cx="7897" cy="157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6" name="Rectangle 192">
              <a:extLst>
                <a:ext uri="{FF2B5EF4-FFF2-40B4-BE49-F238E27FC236}">
                  <a16:creationId xmlns:a16="http://schemas.microsoft.com/office/drawing/2014/main" id="{92F33B84-ED90-7C34-1520-2EA253282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5530" y="3499881"/>
              <a:ext cx="7897" cy="15794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7" name="Line 193">
              <a:extLst>
                <a:ext uri="{FF2B5EF4-FFF2-40B4-BE49-F238E27FC236}">
                  <a16:creationId xmlns:a16="http://schemas.microsoft.com/office/drawing/2014/main" id="{ED937D2C-EE03-DCA5-8028-66776BA3D5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35530" y="3492971"/>
              <a:ext cx="0" cy="2961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8" name="Line 194">
              <a:extLst>
                <a:ext uri="{FF2B5EF4-FFF2-40B4-BE49-F238E27FC236}">
                  <a16:creationId xmlns:a16="http://schemas.microsoft.com/office/drawing/2014/main" id="{2063E8B2-AFA2-5F7C-4068-525CBFBEA1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07013" y="3507778"/>
              <a:ext cx="146690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9" name="Rectangle 244">
              <a:extLst>
                <a:ext uri="{FF2B5EF4-FFF2-40B4-BE49-F238E27FC236}">
                  <a16:creationId xmlns:a16="http://schemas.microsoft.com/office/drawing/2014/main" id="{6753B448-A33B-4E1E-5318-EC444FC24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6804" y="3423140"/>
              <a:ext cx="101630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1.00 [0.06, 15.80]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0" name="Rectangle 264">
              <a:extLst>
                <a:ext uri="{FF2B5EF4-FFF2-40B4-BE49-F238E27FC236}">
                  <a16:creationId xmlns:a16="http://schemas.microsoft.com/office/drawing/2014/main" id="{F37EC15D-A16C-7E3C-9257-DB7A7A7B9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9101" y="342314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1" name="Rectangle 285">
              <a:extLst>
                <a:ext uri="{FF2B5EF4-FFF2-40B4-BE49-F238E27FC236}">
                  <a16:creationId xmlns:a16="http://schemas.microsoft.com/office/drawing/2014/main" id="{592342B8-E86C-5A29-3AB9-CA89DF850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931" y="342314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B8220C69-6A8A-1769-EF68-10858275EF96}"/>
              </a:ext>
            </a:extLst>
          </p:cNvPr>
          <p:cNvGrpSpPr/>
          <p:nvPr/>
        </p:nvGrpSpPr>
        <p:grpSpPr>
          <a:xfrm>
            <a:off x="1337870" y="3467368"/>
            <a:ext cx="9482257" cy="169277"/>
            <a:chOff x="838200" y="3596878"/>
            <a:chExt cx="9482257" cy="169277"/>
          </a:xfrm>
        </p:grpSpPr>
        <p:sp>
          <p:nvSpPr>
            <p:cNvPr id="193" name="Rectangle 45">
              <a:extLst>
                <a:ext uri="{FF2B5EF4-FFF2-40B4-BE49-F238E27FC236}">
                  <a16:creationId xmlns:a16="http://schemas.microsoft.com/office/drawing/2014/main" id="{E17BB47E-DD7C-1BD8-25B0-3A77ABEDD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596878"/>
              <a:ext cx="82554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ROBUST, 2018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" name="Rectangle 64">
              <a:extLst>
                <a:ext uri="{FF2B5EF4-FFF2-40B4-BE49-F238E27FC236}">
                  <a16:creationId xmlns:a16="http://schemas.microsoft.com/office/drawing/2014/main" id="{6479C939-54C6-1B73-4EC0-41E57A448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223" y="359687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5" name="Rectangle 84">
              <a:extLst>
                <a:ext uri="{FF2B5EF4-FFF2-40B4-BE49-F238E27FC236}">
                  <a16:creationId xmlns:a16="http://schemas.microsoft.com/office/drawing/2014/main" id="{7F1B07D5-A54C-3D67-A0F6-32D25EF30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681" y="359687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6" name="Rectangle 103">
              <a:extLst>
                <a:ext uri="{FF2B5EF4-FFF2-40B4-BE49-F238E27FC236}">
                  <a16:creationId xmlns:a16="http://schemas.microsoft.com/office/drawing/2014/main" id="{2B1227EE-6B9D-4C9C-3F06-85F1C3E07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593" y="359687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7" name="Rectangle 123">
              <a:extLst>
                <a:ext uri="{FF2B5EF4-FFF2-40B4-BE49-F238E27FC236}">
                  <a16:creationId xmlns:a16="http://schemas.microsoft.com/office/drawing/2014/main" id="{ECC71C60-D6F7-07C5-A1A5-55E071F49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3119" y="3596878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8" name="Rectangle 195">
              <a:extLst>
                <a:ext uri="{FF2B5EF4-FFF2-40B4-BE49-F238E27FC236}">
                  <a16:creationId xmlns:a16="http://schemas.microsoft.com/office/drawing/2014/main" id="{2CC906B1-C3E5-4AAC-24A3-6B5B38F3F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4338" y="3674606"/>
              <a:ext cx="15794" cy="138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9" name="Rectangle 196">
              <a:extLst>
                <a:ext uri="{FF2B5EF4-FFF2-40B4-BE49-F238E27FC236}">
                  <a16:creationId xmlns:a16="http://schemas.microsoft.com/office/drawing/2014/main" id="{6C08F705-BD71-BCCB-B5BE-DCD0F3C9D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4338" y="3674606"/>
              <a:ext cx="15794" cy="13820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0" name="Line 197">
              <a:extLst>
                <a:ext uri="{FF2B5EF4-FFF2-40B4-BE49-F238E27FC236}">
                  <a16:creationId xmlns:a16="http://schemas.microsoft.com/office/drawing/2014/main" id="{542C50F2-4341-CCFB-CA90-2E85F5892E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42235" y="3666709"/>
              <a:ext cx="0" cy="2961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1" name="Line 198">
              <a:extLst>
                <a:ext uri="{FF2B5EF4-FFF2-40B4-BE49-F238E27FC236}">
                  <a16:creationId xmlns:a16="http://schemas.microsoft.com/office/drawing/2014/main" id="{9BDA63F2-0D3E-991C-1002-1F91ECA37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8695" y="3681516"/>
              <a:ext cx="125565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2" name="Line 199">
              <a:extLst>
                <a:ext uri="{FF2B5EF4-FFF2-40B4-BE49-F238E27FC236}">
                  <a16:creationId xmlns:a16="http://schemas.microsoft.com/office/drawing/2014/main" id="{6E7E1452-F75C-1256-D715-42D99EDFF1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4350" y="3681516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3" name="Freeform 200">
              <a:extLst>
                <a:ext uri="{FF2B5EF4-FFF2-40B4-BE49-F238E27FC236}">
                  <a16:creationId xmlns:a16="http://schemas.microsoft.com/office/drawing/2014/main" id="{08340494-F3A7-DCF4-F9BC-9CDCD9CCC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4736" y="3666709"/>
              <a:ext cx="29615" cy="29615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2 h 4"/>
                <a:gd name="T4" fmla="*/ 0 w 4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4" name="Rectangle 245">
              <a:extLst>
                <a:ext uri="{FF2B5EF4-FFF2-40B4-BE49-F238E27FC236}">
                  <a16:creationId xmlns:a16="http://schemas.microsoft.com/office/drawing/2014/main" id="{5F562637-CD6C-D0F7-DFDC-F9940FC3E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6804" y="3596878"/>
              <a:ext cx="101630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4.57 [0.22, 94.07]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" name="Rectangle 265">
              <a:extLst>
                <a:ext uri="{FF2B5EF4-FFF2-40B4-BE49-F238E27FC236}">
                  <a16:creationId xmlns:a16="http://schemas.microsoft.com/office/drawing/2014/main" id="{8B3087EF-A307-2B60-8CCB-0CF71C75C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9101" y="359687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6" name="Rectangle 286">
              <a:extLst>
                <a:ext uri="{FF2B5EF4-FFF2-40B4-BE49-F238E27FC236}">
                  <a16:creationId xmlns:a16="http://schemas.microsoft.com/office/drawing/2014/main" id="{6E752B18-4D7C-513B-FED0-ABFEBFD41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931" y="359687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E5353429-4148-DA01-803E-2CF80FE2F16E}"/>
              </a:ext>
            </a:extLst>
          </p:cNvPr>
          <p:cNvGrpSpPr/>
          <p:nvPr/>
        </p:nvGrpSpPr>
        <p:grpSpPr>
          <a:xfrm>
            <a:off x="1337870" y="3640860"/>
            <a:ext cx="9518325" cy="169277"/>
            <a:chOff x="838200" y="3770617"/>
            <a:chExt cx="9518325" cy="169277"/>
          </a:xfrm>
        </p:grpSpPr>
        <p:sp>
          <p:nvSpPr>
            <p:cNvPr id="208" name="Rectangle 46">
              <a:extLst>
                <a:ext uri="{FF2B5EF4-FFF2-40B4-BE49-F238E27FC236}">
                  <a16:creationId xmlns:a16="http://schemas.microsoft.com/office/drawing/2014/main" id="{17BAD89C-F5E8-43E9-57B4-EE78FAAE3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770617"/>
              <a:ext cx="80150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Liu et al, 2019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9" name="Rectangle 65">
              <a:extLst>
                <a:ext uri="{FF2B5EF4-FFF2-40B4-BE49-F238E27FC236}">
                  <a16:creationId xmlns:a16="http://schemas.microsoft.com/office/drawing/2014/main" id="{6EAFF478-676B-124D-8EA4-D9E461F07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156" y="3770617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0" name="Rectangle 85">
              <a:extLst>
                <a:ext uri="{FF2B5EF4-FFF2-40B4-BE49-F238E27FC236}">
                  <a16:creationId xmlns:a16="http://schemas.microsoft.com/office/drawing/2014/main" id="{F695E1D1-A0DC-B72E-0216-BD7751DB9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681" y="377061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1" name="Rectangle 104">
              <a:extLst>
                <a:ext uri="{FF2B5EF4-FFF2-40B4-BE49-F238E27FC236}">
                  <a16:creationId xmlns:a16="http://schemas.microsoft.com/office/drawing/2014/main" id="{9E4F6820-0831-6341-8D23-24125CC5B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6526" y="3770617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2" name="Rectangle 124">
              <a:extLst>
                <a:ext uri="{FF2B5EF4-FFF2-40B4-BE49-F238E27FC236}">
                  <a16:creationId xmlns:a16="http://schemas.microsoft.com/office/drawing/2014/main" id="{10668D03-068A-E52C-5789-3E9685FC8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7051" y="377061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3" name="Rectangle 201">
              <a:extLst>
                <a:ext uri="{FF2B5EF4-FFF2-40B4-BE49-F238E27FC236}">
                  <a16:creationId xmlns:a16="http://schemas.microsoft.com/office/drawing/2014/main" id="{7E5CEDB8-17DD-374A-D0F6-9266A4CB6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0506" y="3825641"/>
              <a:ext cx="61203" cy="592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4" name="Rectangle 202">
              <a:extLst>
                <a:ext uri="{FF2B5EF4-FFF2-40B4-BE49-F238E27FC236}">
                  <a16:creationId xmlns:a16="http://schemas.microsoft.com/office/drawing/2014/main" id="{71440177-04CC-1C70-5CC4-138891F08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0506" y="3825641"/>
              <a:ext cx="61203" cy="5922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" name="Line 203">
              <a:extLst>
                <a:ext uri="{FF2B5EF4-FFF2-40B4-BE49-F238E27FC236}">
                  <a16:creationId xmlns:a16="http://schemas.microsoft.com/office/drawing/2014/main" id="{F93C64DE-C300-55F1-3FAA-A24E12D07A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92095" y="3839461"/>
              <a:ext cx="0" cy="3158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6" name="Line 204">
              <a:extLst>
                <a:ext uri="{FF2B5EF4-FFF2-40B4-BE49-F238E27FC236}">
                  <a16:creationId xmlns:a16="http://schemas.microsoft.com/office/drawing/2014/main" id="{4ED8566C-A7B6-365A-8C86-C926233676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0074" y="3855255"/>
              <a:ext cx="30206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7" name="Rectangle 246">
              <a:extLst>
                <a:ext uri="{FF2B5EF4-FFF2-40B4-BE49-F238E27FC236}">
                  <a16:creationId xmlns:a16="http://schemas.microsoft.com/office/drawing/2014/main" id="{33E31E38-BA71-F243-DC45-C50D37175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842" y="3770617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0.84 [0.47, 1.48]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8" name="Rectangle 266">
              <a:extLst>
                <a:ext uri="{FF2B5EF4-FFF2-40B4-BE49-F238E27FC236}">
                  <a16:creationId xmlns:a16="http://schemas.microsoft.com/office/drawing/2014/main" id="{4A82EF17-694A-BEEA-CF0A-22FE06A63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3034" y="3770617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11.6%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9" name="Rectangle 287">
              <a:extLst>
                <a:ext uri="{FF2B5EF4-FFF2-40B4-BE49-F238E27FC236}">
                  <a16:creationId xmlns:a16="http://schemas.microsoft.com/office/drawing/2014/main" id="{BEC47FF7-206F-56C1-453D-E77D6D6B9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3864" y="3770617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10.5%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5FE62690-9BA7-31D8-E88F-3C2477B07172}"/>
              </a:ext>
            </a:extLst>
          </p:cNvPr>
          <p:cNvGrpSpPr/>
          <p:nvPr/>
        </p:nvGrpSpPr>
        <p:grpSpPr>
          <a:xfrm>
            <a:off x="1337870" y="3814352"/>
            <a:ext cx="9482257" cy="169277"/>
            <a:chOff x="838200" y="3970278"/>
            <a:chExt cx="9482257" cy="169277"/>
          </a:xfrm>
        </p:grpSpPr>
        <p:sp>
          <p:nvSpPr>
            <p:cNvPr id="221" name="Rectangle 47">
              <a:extLst>
                <a:ext uri="{FF2B5EF4-FFF2-40B4-BE49-F238E27FC236}">
                  <a16:creationId xmlns:a16="http://schemas.microsoft.com/office/drawing/2014/main" id="{20D7B317-0FC1-2B76-4A58-1E16BAF13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970278"/>
              <a:ext cx="87363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IVUS-XPL, 2020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2" name="Rectangle 66">
              <a:extLst>
                <a:ext uri="{FF2B5EF4-FFF2-40B4-BE49-F238E27FC236}">
                  <a16:creationId xmlns:a16="http://schemas.microsoft.com/office/drawing/2014/main" id="{13059847-C61E-76B7-3416-33CF35B85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223" y="397027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3" name="Rectangle 86">
              <a:extLst>
                <a:ext uri="{FF2B5EF4-FFF2-40B4-BE49-F238E27FC236}">
                  <a16:creationId xmlns:a16="http://schemas.microsoft.com/office/drawing/2014/main" id="{5B21EF05-A0B8-19B0-3065-66E4FE3C5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681" y="397027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4" name="Rectangle 105">
              <a:extLst>
                <a:ext uri="{FF2B5EF4-FFF2-40B4-BE49-F238E27FC236}">
                  <a16:creationId xmlns:a16="http://schemas.microsoft.com/office/drawing/2014/main" id="{B0D98611-B7F0-EC59-E268-B246F2752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593" y="397027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" name="Rectangle 125">
              <a:extLst>
                <a:ext uri="{FF2B5EF4-FFF2-40B4-BE49-F238E27FC236}">
                  <a16:creationId xmlns:a16="http://schemas.microsoft.com/office/drawing/2014/main" id="{2F2AF4E3-2624-18B4-017E-C8406043A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7051" y="397027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6" name="Rectangle 206">
              <a:extLst>
                <a:ext uri="{FF2B5EF4-FFF2-40B4-BE49-F238E27FC236}">
                  <a16:creationId xmlns:a16="http://schemas.microsoft.com/office/drawing/2014/main" id="{755FB559-C7AA-846E-041C-B0FD9C2D3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7072" y="4040109"/>
              <a:ext cx="29615" cy="296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7" name="Rectangle 207">
              <a:extLst>
                <a:ext uri="{FF2B5EF4-FFF2-40B4-BE49-F238E27FC236}">
                  <a16:creationId xmlns:a16="http://schemas.microsoft.com/office/drawing/2014/main" id="{59CE3494-4E38-2B7B-E8EF-EFD9DB8F9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7072" y="4040109"/>
              <a:ext cx="29615" cy="2961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8" name="Line 208">
              <a:extLst>
                <a:ext uri="{FF2B5EF4-FFF2-40B4-BE49-F238E27FC236}">
                  <a16:creationId xmlns:a16="http://schemas.microsoft.com/office/drawing/2014/main" id="{BCBABB1F-BE2C-EE13-18B1-D2BE071BB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30892" y="4040109"/>
              <a:ext cx="0" cy="2961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9" name="Line 209">
              <a:extLst>
                <a:ext uri="{FF2B5EF4-FFF2-40B4-BE49-F238E27FC236}">
                  <a16:creationId xmlns:a16="http://schemas.microsoft.com/office/drawing/2014/main" id="{733CD388-CD85-3A5A-1209-B02D8D82B4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01184" y="4054916"/>
              <a:ext cx="661391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0" name="Line 213">
              <a:extLst>
                <a:ext uri="{FF2B5EF4-FFF2-40B4-BE49-F238E27FC236}">
                  <a16:creationId xmlns:a16="http://schemas.microsoft.com/office/drawing/2014/main" id="{B733C465-9892-AD83-8867-609D461710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97831" y="4054916"/>
              <a:ext cx="12694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1" name="Rectangle 247">
              <a:extLst>
                <a:ext uri="{FF2B5EF4-FFF2-40B4-BE49-F238E27FC236}">
                  <a16:creationId xmlns:a16="http://schemas.microsoft.com/office/drawing/2014/main" id="{7D64412D-6662-29EA-D51A-A50FEFE01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842" y="3970278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0.67 [0.19, 2.35]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2" name="Rectangle 267">
              <a:extLst>
                <a:ext uri="{FF2B5EF4-FFF2-40B4-BE49-F238E27FC236}">
                  <a16:creationId xmlns:a16="http://schemas.microsoft.com/office/drawing/2014/main" id="{4AFDDBC6-DD77-F422-9658-F49C9F5B5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9101" y="397027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3" name="Rectangle 288">
              <a:extLst>
                <a:ext uri="{FF2B5EF4-FFF2-40B4-BE49-F238E27FC236}">
                  <a16:creationId xmlns:a16="http://schemas.microsoft.com/office/drawing/2014/main" id="{26DD447F-665E-9A86-14FD-340B0D186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931" y="397027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2.8%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BD46A13C-41D6-9957-6EB1-6E16DDA26A65}"/>
              </a:ext>
            </a:extLst>
          </p:cNvPr>
          <p:cNvGrpSpPr/>
          <p:nvPr/>
        </p:nvGrpSpPr>
        <p:grpSpPr>
          <a:xfrm>
            <a:off x="1337870" y="3987844"/>
            <a:ext cx="9482257" cy="169277"/>
            <a:chOff x="838200" y="4124016"/>
            <a:chExt cx="9482257" cy="169277"/>
          </a:xfrm>
        </p:grpSpPr>
        <p:sp>
          <p:nvSpPr>
            <p:cNvPr id="235" name="Rectangle 48">
              <a:extLst>
                <a:ext uri="{FF2B5EF4-FFF2-40B4-BE49-F238E27FC236}">
                  <a16:creationId xmlns:a16="http://schemas.microsoft.com/office/drawing/2014/main" id="{4F203BED-59F2-FD83-3428-7C8C87B25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124016"/>
              <a:ext cx="9938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ILUMIEN III, 2021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" name="Rectangle 67">
              <a:extLst>
                <a:ext uri="{FF2B5EF4-FFF2-40B4-BE49-F238E27FC236}">
                  <a16:creationId xmlns:a16="http://schemas.microsoft.com/office/drawing/2014/main" id="{4260A60F-6204-5C65-364D-221A3FB74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223" y="412401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7" name="Rectangle 87">
              <a:extLst>
                <a:ext uri="{FF2B5EF4-FFF2-40B4-BE49-F238E27FC236}">
                  <a16:creationId xmlns:a16="http://schemas.microsoft.com/office/drawing/2014/main" id="{23F4ED89-918F-8D27-2505-B04429D06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681" y="412401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289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8" name="Rectangle 106">
              <a:extLst>
                <a:ext uri="{FF2B5EF4-FFF2-40B4-BE49-F238E27FC236}">
                  <a16:creationId xmlns:a16="http://schemas.microsoft.com/office/drawing/2014/main" id="{48FE6555-7FBD-ABFC-236B-A2D4AF611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593" y="412401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9" name="Rectangle 126">
              <a:extLst>
                <a:ext uri="{FF2B5EF4-FFF2-40B4-BE49-F238E27FC236}">
                  <a16:creationId xmlns:a16="http://schemas.microsoft.com/office/drawing/2014/main" id="{CE44ACAE-2A5F-3EE7-F838-7D2809D5C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7051" y="412401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0" name="Rectangle 210">
              <a:extLst>
                <a:ext uri="{FF2B5EF4-FFF2-40B4-BE49-F238E27FC236}">
                  <a16:creationId xmlns:a16="http://schemas.microsoft.com/office/drawing/2014/main" id="{A224F1C7-F52B-DFF0-F502-D2DB1DD0E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9607" y="4201744"/>
              <a:ext cx="13820" cy="138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1" name="Rectangle 211">
              <a:extLst>
                <a:ext uri="{FF2B5EF4-FFF2-40B4-BE49-F238E27FC236}">
                  <a16:creationId xmlns:a16="http://schemas.microsoft.com/office/drawing/2014/main" id="{F2655609-F5E1-9E55-3A37-0FE9563F5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9607" y="4201744"/>
              <a:ext cx="13820" cy="13820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2" name="Line 212">
              <a:extLst>
                <a:ext uri="{FF2B5EF4-FFF2-40B4-BE49-F238E27FC236}">
                  <a16:creationId xmlns:a16="http://schemas.microsoft.com/office/drawing/2014/main" id="{024746C6-3476-4060-1C70-75CFA64A19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35530" y="4193847"/>
              <a:ext cx="0" cy="2961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3" name="Rectangle 248">
              <a:extLst>
                <a:ext uri="{FF2B5EF4-FFF2-40B4-BE49-F238E27FC236}">
                  <a16:creationId xmlns:a16="http://schemas.microsoft.com/office/drawing/2014/main" id="{0A3EE076-7225-A5C4-749A-CE984A0B3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6804" y="4124016"/>
              <a:ext cx="101630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0.98 [0.09, 10.75]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4" name="Rectangle 268">
              <a:extLst>
                <a:ext uri="{FF2B5EF4-FFF2-40B4-BE49-F238E27FC236}">
                  <a16:creationId xmlns:a16="http://schemas.microsoft.com/office/drawing/2014/main" id="{FA8F0C7F-5782-1DC7-0726-CEBC2669B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9101" y="412401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" name="Rectangle 289">
              <a:extLst>
                <a:ext uri="{FF2B5EF4-FFF2-40B4-BE49-F238E27FC236}">
                  <a16:creationId xmlns:a16="http://schemas.microsoft.com/office/drawing/2014/main" id="{DC5FF325-E564-CD39-C414-DFB240CE9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931" y="412401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B755C8B6-3086-60C6-9954-FF30F71A6516}"/>
              </a:ext>
            </a:extLst>
          </p:cNvPr>
          <p:cNvGrpSpPr/>
          <p:nvPr/>
        </p:nvGrpSpPr>
        <p:grpSpPr>
          <a:xfrm>
            <a:off x="1337870" y="4161336"/>
            <a:ext cx="9482257" cy="169277"/>
            <a:chOff x="838200" y="4297755"/>
            <a:chExt cx="9482257" cy="169277"/>
          </a:xfrm>
        </p:grpSpPr>
        <p:sp>
          <p:nvSpPr>
            <p:cNvPr id="247" name="Rectangle 49">
              <a:extLst>
                <a:ext uri="{FF2B5EF4-FFF2-40B4-BE49-F238E27FC236}">
                  <a16:creationId xmlns:a16="http://schemas.microsoft.com/office/drawing/2014/main" id="{9D97301F-8874-1BDB-E661-87CCB52EC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297755"/>
              <a:ext cx="94897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ULTIMATE, 2021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8" name="Rectangle 68">
              <a:extLst>
                <a:ext uri="{FF2B5EF4-FFF2-40B4-BE49-F238E27FC236}">
                  <a16:creationId xmlns:a16="http://schemas.microsoft.com/office/drawing/2014/main" id="{8ACECDB1-24DA-7309-D550-86B5C1266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223" y="4297755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9" name="Rectangle 88">
              <a:extLst>
                <a:ext uri="{FF2B5EF4-FFF2-40B4-BE49-F238E27FC236}">
                  <a16:creationId xmlns:a16="http://schemas.microsoft.com/office/drawing/2014/main" id="{20DC2D1F-806B-10E3-E195-A7FA8A8F6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681" y="4297755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714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0" name="Rectangle 107">
              <a:extLst>
                <a:ext uri="{FF2B5EF4-FFF2-40B4-BE49-F238E27FC236}">
                  <a16:creationId xmlns:a16="http://schemas.microsoft.com/office/drawing/2014/main" id="{4D06EB6A-91D8-737F-A9AE-D042C5F4B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6526" y="4297755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1" name="Rectangle 127">
              <a:extLst>
                <a:ext uri="{FF2B5EF4-FFF2-40B4-BE49-F238E27FC236}">
                  <a16:creationId xmlns:a16="http://schemas.microsoft.com/office/drawing/2014/main" id="{A3557160-4142-AD90-2887-793D88DC6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7051" y="4297755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2" name="Rectangle 214">
              <a:extLst>
                <a:ext uri="{FF2B5EF4-FFF2-40B4-BE49-F238E27FC236}">
                  <a16:creationId xmlns:a16="http://schemas.microsoft.com/office/drawing/2014/main" id="{A50D9CCF-1F70-687D-4948-6D5F8071D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8357" y="4363637"/>
              <a:ext cx="37512" cy="375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3" name="Rectangle 215">
              <a:extLst>
                <a:ext uri="{FF2B5EF4-FFF2-40B4-BE49-F238E27FC236}">
                  <a16:creationId xmlns:a16="http://schemas.microsoft.com/office/drawing/2014/main" id="{340F4CBA-A565-9B8F-5015-7F1A4642A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8357" y="4363637"/>
              <a:ext cx="37512" cy="3751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4" name="Line 216">
              <a:extLst>
                <a:ext uri="{FF2B5EF4-FFF2-40B4-BE49-F238E27FC236}">
                  <a16:creationId xmlns:a16="http://schemas.microsoft.com/office/drawing/2014/main" id="{4EAF8B2F-4C2B-53FE-541D-A5AB2108A9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34151" y="4366599"/>
              <a:ext cx="0" cy="3158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5" name="Line 217">
              <a:extLst>
                <a:ext uri="{FF2B5EF4-FFF2-40B4-BE49-F238E27FC236}">
                  <a16:creationId xmlns:a16="http://schemas.microsoft.com/office/drawing/2014/main" id="{89199C04-552A-85B9-711A-D4BC0273BD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01184" y="4382393"/>
              <a:ext cx="473832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6" name="Rectangle 249">
              <a:extLst>
                <a:ext uri="{FF2B5EF4-FFF2-40B4-BE49-F238E27FC236}">
                  <a16:creationId xmlns:a16="http://schemas.microsoft.com/office/drawing/2014/main" id="{E3FF307E-48D3-DE4F-A79C-960A972C0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842" y="4297755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0.46 [0.19, 1.13]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7" name="Rectangle 269">
              <a:extLst>
                <a:ext uri="{FF2B5EF4-FFF2-40B4-BE49-F238E27FC236}">
                  <a16:creationId xmlns:a16="http://schemas.microsoft.com/office/drawing/2014/main" id="{9092AB9B-7BBF-4936-FE88-1063BA689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9101" y="429775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8" name="Rectangle 290">
              <a:extLst>
                <a:ext uri="{FF2B5EF4-FFF2-40B4-BE49-F238E27FC236}">
                  <a16:creationId xmlns:a16="http://schemas.microsoft.com/office/drawing/2014/main" id="{00217EDE-E54A-4D6B-2A19-6BD2CD663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931" y="429775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6.9%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F8FC9FF7-D215-D6B7-ABF2-7F926EE672B3}"/>
              </a:ext>
            </a:extLst>
          </p:cNvPr>
          <p:cNvGrpSpPr/>
          <p:nvPr/>
        </p:nvGrpSpPr>
        <p:grpSpPr>
          <a:xfrm>
            <a:off x="1337870" y="4334828"/>
            <a:ext cx="9482257" cy="169277"/>
            <a:chOff x="838200" y="4469519"/>
            <a:chExt cx="9482257" cy="169277"/>
          </a:xfrm>
        </p:grpSpPr>
        <p:sp>
          <p:nvSpPr>
            <p:cNvPr id="260" name="Rectangle 50">
              <a:extLst>
                <a:ext uri="{FF2B5EF4-FFF2-40B4-BE49-F238E27FC236}">
                  <a16:creationId xmlns:a16="http://schemas.microsoft.com/office/drawing/2014/main" id="{DAFCF71F-5C04-71DD-204C-E14AF154B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469519"/>
              <a:ext cx="73417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iSIGHT, 2021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1" name="Rectangle 69">
              <a:extLst>
                <a:ext uri="{FF2B5EF4-FFF2-40B4-BE49-F238E27FC236}">
                  <a16:creationId xmlns:a16="http://schemas.microsoft.com/office/drawing/2014/main" id="{D9F7C337-5F21-F0C0-E5B5-94C00E97E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223" y="4469519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2" name="Rectangle 89">
              <a:extLst>
                <a:ext uri="{FF2B5EF4-FFF2-40B4-BE49-F238E27FC236}">
                  <a16:creationId xmlns:a16="http://schemas.microsoft.com/office/drawing/2014/main" id="{3D1E4FC6-C761-2D65-9621-4E29E2A78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681" y="4469519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3" name="Rectangle 108">
              <a:extLst>
                <a:ext uri="{FF2B5EF4-FFF2-40B4-BE49-F238E27FC236}">
                  <a16:creationId xmlns:a16="http://schemas.microsoft.com/office/drawing/2014/main" id="{CEDFD73A-CE78-AF09-524C-3D2A71FAE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593" y="4469519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4" name="Rectangle 128">
              <a:extLst>
                <a:ext uri="{FF2B5EF4-FFF2-40B4-BE49-F238E27FC236}">
                  <a16:creationId xmlns:a16="http://schemas.microsoft.com/office/drawing/2014/main" id="{BF87ED8A-239D-99E0-6733-470BAB31F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3119" y="4469519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5" name="Rectangle 218">
              <a:extLst>
                <a:ext uri="{FF2B5EF4-FFF2-40B4-BE49-F238E27FC236}">
                  <a16:creationId xmlns:a16="http://schemas.microsoft.com/office/drawing/2014/main" id="{22FB76AF-6E5C-3FE0-2CD3-D6E30E371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1710" y="4546260"/>
              <a:ext cx="21717" cy="157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" name="Rectangle 219">
              <a:extLst>
                <a:ext uri="{FF2B5EF4-FFF2-40B4-BE49-F238E27FC236}">
                  <a16:creationId xmlns:a16="http://schemas.microsoft.com/office/drawing/2014/main" id="{3BA821EF-6144-2400-EC3A-DDC6A57DF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1710" y="4546260"/>
              <a:ext cx="21717" cy="15794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7" name="Line 220">
              <a:extLst>
                <a:ext uri="{FF2B5EF4-FFF2-40B4-BE49-F238E27FC236}">
                  <a16:creationId xmlns:a16="http://schemas.microsoft.com/office/drawing/2014/main" id="{9ACD3F95-5A9C-B4DD-E3FB-6AE43F69AE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29607" y="4539350"/>
              <a:ext cx="0" cy="2961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8" name="Line 221">
              <a:extLst>
                <a:ext uri="{FF2B5EF4-FFF2-40B4-BE49-F238E27FC236}">
                  <a16:creationId xmlns:a16="http://schemas.microsoft.com/office/drawing/2014/main" id="{B026B780-C03A-63A6-E5C0-00C90B6FC2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93287" y="4554157"/>
              <a:ext cx="87856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9" name="Rectangle 250">
              <a:extLst>
                <a:ext uri="{FF2B5EF4-FFF2-40B4-BE49-F238E27FC236}">
                  <a16:creationId xmlns:a16="http://schemas.microsoft.com/office/drawing/2014/main" id="{A31EA892-0555-9264-42B4-9779DB66B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842" y="4469519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0.97 [0.18, 5.12]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0" name="Rectangle 270">
              <a:extLst>
                <a:ext uri="{FF2B5EF4-FFF2-40B4-BE49-F238E27FC236}">
                  <a16:creationId xmlns:a16="http://schemas.microsoft.com/office/drawing/2014/main" id="{8C0D1FBC-6AE8-7BFD-2F02-375284FAB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9101" y="4469519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1" name="Rectangle 291">
              <a:extLst>
                <a:ext uri="{FF2B5EF4-FFF2-40B4-BE49-F238E27FC236}">
                  <a16:creationId xmlns:a16="http://schemas.microsoft.com/office/drawing/2014/main" id="{647E89C9-5951-7525-89D5-EE69111B3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931" y="4469519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1.2%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F0A2490F-B849-7624-2EDB-58D1E364445E}"/>
              </a:ext>
            </a:extLst>
          </p:cNvPr>
          <p:cNvGrpSpPr/>
          <p:nvPr/>
        </p:nvGrpSpPr>
        <p:grpSpPr>
          <a:xfrm>
            <a:off x="1337870" y="4508320"/>
            <a:ext cx="9518325" cy="169277"/>
            <a:chOff x="838200" y="4643258"/>
            <a:chExt cx="9518325" cy="169277"/>
          </a:xfrm>
        </p:grpSpPr>
        <p:sp>
          <p:nvSpPr>
            <p:cNvPr id="273" name="Rectangle 51">
              <a:extLst>
                <a:ext uri="{FF2B5EF4-FFF2-40B4-BE49-F238E27FC236}">
                  <a16:creationId xmlns:a16="http://schemas.microsoft.com/office/drawing/2014/main" id="{A099C7A0-132E-B306-62C3-B0D7E3F3A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643258"/>
              <a:ext cx="181780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RENOVATE-COMPLEX-PCI, 2023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4" name="Rectangle 70">
              <a:extLst>
                <a:ext uri="{FF2B5EF4-FFF2-40B4-BE49-F238E27FC236}">
                  <a16:creationId xmlns:a16="http://schemas.microsoft.com/office/drawing/2014/main" id="{E8C9DA8D-EF21-48AD-20D6-5D62CC5D1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156" y="4643258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5" name="Rectangle 90">
              <a:extLst>
                <a:ext uri="{FF2B5EF4-FFF2-40B4-BE49-F238E27FC236}">
                  <a16:creationId xmlns:a16="http://schemas.microsoft.com/office/drawing/2014/main" id="{A494D9F6-DC7A-7F0C-ABDC-6F969040B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6614" y="4643258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1092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6" name="Rectangle 109">
              <a:extLst>
                <a:ext uri="{FF2B5EF4-FFF2-40B4-BE49-F238E27FC236}">
                  <a16:creationId xmlns:a16="http://schemas.microsoft.com/office/drawing/2014/main" id="{F33CBF13-0B0A-F13E-82E1-0A26F02B0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6526" y="4643258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7" name="Rectangle 129">
              <a:extLst>
                <a:ext uri="{FF2B5EF4-FFF2-40B4-BE49-F238E27FC236}">
                  <a16:creationId xmlns:a16="http://schemas.microsoft.com/office/drawing/2014/main" id="{EF69E5C5-398E-546B-6718-91371D264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7051" y="464325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547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8" name="Rectangle 222">
              <a:extLst>
                <a:ext uri="{FF2B5EF4-FFF2-40B4-BE49-F238E27FC236}">
                  <a16:creationId xmlns:a16="http://schemas.microsoft.com/office/drawing/2014/main" id="{A123F2C8-DBDF-8216-86FE-8D762DF71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5483" y="4690385"/>
              <a:ext cx="69101" cy="750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9" name="Rectangle 223">
              <a:extLst>
                <a:ext uri="{FF2B5EF4-FFF2-40B4-BE49-F238E27FC236}">
                  <a16:creationId xmlns:a16="http://schemas.microsoft.com/office/drawing/2014/main" id="{09551697-3291-D334-24F7-746C99794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5483" y="4690385"/>
              <a:ext cx="69101" cy="7502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0" name="Line 224">
              <a:extLst>
                <a:ext uri="{FF2B5EF4-FFF2-40B4-BE49-F238E27FC236}">
                  <a16:creationId xmlns:a16="http://schemas.microsoft.com/office/drawing/2014/main" id="{CAB8AF2E-617D-23F3-5E8D-D2128784E2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17072" y="4713089"/>
              <a:ext cx="0" cy="2961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1" name="Line 225">
              <a:extLst>
                <a:ext uri="{FF2B5EF4-FFF2-40B4-BE49-F238E27FC236}">
                  <a16:creationId xmlns:a16="http://schemas.microsoft.com/office/drawing/2014/main" id="{2B38E2CF-3C4B-5E88-1E5F-2F6A7A2BD2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96640" y="4727896"/>
              <a:ext cx="24678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2" name="Rectangle 251">
              <a:extLst>
                <a:ext uri="{FF2B5EF4-FFF2-40B4-BE49-F238E27FC236}">
                  <a16:creationId xmlns:a16="http://schemas.microsoft.com/office/drawing/2014/main" id="{FCF43EAC-4FA7-DF8E-615F-213743580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842" y="4643258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0.63 [0.40, 1.01]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3" name="Rectangle 271">
              <a:extLst>
                <a:ext uri="{FF2B5EF4-FFF2-40B4-BE49-F238E27FC236}">
                  <a16:creationId xmlns:a16="http://schemas.microsoft.com/office/drawing/2014/main" id="{0189A0F9-6CE1-D28B-A33D-997E9E0EF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3034" y="4643258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17.1%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4" name="Rectangle 292">
              <a:extLst>
                <a:ext uri="{FF2B5EF4-FFF2-40B4-BE49-F238E27FC236}">
                  <a16:creationId xmlns:a16="http://schemas.microsoft.com/office/drawing/2014/main" id="{65904826-330A-AA06-0315-B4919AA00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3864" y="4643258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18.4%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2F0755DD-A689-6E33-6434-BE3BEB8808E6}"/>
              </a:ext>
            </a:extLst>
          </p:cNvPr>
          <p:cNvGrpSpPr/>
          <p:nvPr/>
        </p:nvGrpSpPr>
        <p:grpSpPr>
          <a:xfrm>
            <a:off x="1337870" y="4681812"/>
            <a:ext cx="9518325" cy="169277"/>
            <a:chOff x="838200" y="4840944"/>
            <a:chExt cx="9518325" cy="169277"/>
          </a:xfrm>
        </p:grpSpPr>
        <p:sp>
          <p:nvSpPr>
            <p:cNvPr id="286" name="Rectangle 52">
              <a:extLst>
                <a:ext uri="{FF2B5EF4-FFF2-40B4-BE49-F238E27FC236}">
                  <a16:creationId xmlns:a16="http://schemas.microsoft.com/office/drawing/2014/main" id="{D6A6F516-26D0-BCF5-66AC-1E02F0DC8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840944"/>
              <a:ext cx="100348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ILUMIEN IV, 2023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7" name="Rectangle 71">
              <a:extLst>
                <a:ext uri="{FF2B5EF4-FFF2-40B4-BE49-F238E27FC236}">
                  <a16:creationId xmlns:a16="http://schemas.microsoft.com/office/drawing/2014/main" id="{DE2E0355-75F7-E989-9F49-396077B9F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156" y="4840944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8" name="Rectangle 91">
              <a:extLst>
                <a:ext uri="{FF2B5EF4-FFF2-40B4-BE49-F238E27FC236}">
                  <a16:creationId xmlns:a16="http://schemas.microsoft.com/office/drawing/2014/main" id="{408FF96B-5DB3-7CBC-23C8-0BDDA499D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6614" y="4840944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1233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9" name="Rectangle 110">
              <a:extLst>
                <a:ext uri="{FF2B5EF4-FFF2-40B4-BE49-F238E27FC236}">
                  <a16:creationId xmlns:a16="http://schemas.microsoft.com/office/drawing/2014/main" id="{FA01C403-D12F-1796-0F80-FF1CA1866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6526" y="4840944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0" name="Rectangle 130">
              <a:extLst>
                <a:ext uri="{FF2B5EF4-FFF2-40B4-BE49-F238E27FC236}">
                  <a16:creationId xmlns:a16="http://schemas.microsoft.com/office/drawing/2014/main" id="{A890E740-9D30-43F3-2382-64D033FD4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0984" y="4840944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1254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1" name="Rectangle 226">
              <a:extLst>
                <a:ext uri="{FF2B5EF4-FFF2-40B4-BE49-F238E27FC236}">
                  <a16:creationId xmlns:a16="http://schemas.microsoft.com/office/drawing/2014/main" id="{6429F1A1-A6B1-CBE0-F412-28963CE59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0892" y="4888071"/>
              <a:ext cx="75023" cy="750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2" name="Rectangle 227">
              <a:extLst>
                <a:ext uri="{FF2B5EF4-FFF2-40B4-BE49-F238E27FC236}">
                  <a16:creationId xmlns:a16="http://schemas.microsoft.com/office/drawing/2014/main" id="{B22A7429-F288-6661-CBF1-2FF1F11DC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0892" y="4888071"/>
              <a:ext cx="75023" cy="7502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3" name="Line 228">
              <a:extLst>
                <a:ext uri="{FF2B5EF4-FFF2-40B4-BE49-F238E27FC236}">
                  <a16:creationId xmlns:a16="http://schemas.microsoft.com/office/drawing/2014/main" id="{75739572-C47A-04DA-8022-465501AEEA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68404" y="4906826"/>
              <a:ext cx="0" cy="3751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4" name="Line 229">
              <a:extLst>
                <a:ext uri="{FF2B5EF4-FFF2-40B4-BE49-F238E27FC236}">
                  <a16:creationId xmlns:a16="http://schemas.microsoft.com/office/drawing/2014/main" id="{AB13A9CA-B0B9-4BF8-CEB9-54EF926417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7971" y="4925582"/>
              <a:ext cx="24086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5" name="Line 233">
              <a:extLst>
                <a:ext uri="{FF2B5EF4-FFF2-40B4-BE49-F238E27FC236}">
                  <a16:creationId xmlns:a16="http://schemas.microsoft.com/office/drawing/2014/main" id="{A031BB16-DE0B-C704-66E9-919794DF86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09175" y="4925582"/>
              <a:ext cx="20335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6" name="Rectangle 252">
              <a:extLst>
                <a:ext uri="{FF2B5EF4-FFF2-40B4-BE49-F238E27FC236}">
                  <a16:creationId xmlns:a16="http://schemas.microsoft.com/office/drawing/2014/main" id="{576820F5-57AC-0377-BA18-FE915FD5B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842" y="4840944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0.77 [0.49, 1.22]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7" name="Rectangle 272">
              <a:extLst>
                <a:ext uri="{FF2B5EF4-FFF2-40B4-BE49-F238E27FC236}">
                  <a16:creationId xmlns:a16="http://schemas.microsoft.com/office/drawing/2014/main" id="{8EC9E857-0EC1-F132-BEC0-F89D712EB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3034" y="4840944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17.7%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8" name="Rectangle 293">
              <a:extLst>
                <a:ext uri="{FF2B5EF4-FFF2-40B4-BE49-F238E27FC236}">
                  <a16:creationId xmlns:a16="http://schemas.microsoft.com/office/drawing/2014/main" id="{7FE70859-F6C6-97ED-6432-78803D7A9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3864" y="4840944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18.7%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34E35512-195F-7334-084C-75EEEDA2F571}"/>
              </a:ext>
            </a:extLst>
          </p:cNvPr>
          <p:cNvGrpSpPr/>
          <p:nvPr/>
        </p:nvGrpSpPr>
        <p:grpSpPr>
          <a:xfrm>
            <a:off x="1337870" y="4855299"/>
            <a:ext cx="9518325" cy="169277"/>
            <a:chOff x="838200" y="4988760"/>
            <a:chExt cx="9518325" cy="169277"/>
          </a:xfrm>
        </p:grpSpPr>
        <p:sp>
          <p:nvSpPr>
            <p:cNvPr id="300" name="Rectangle 53">
              <a:extLst>
                <a:ext uri="{FF2B5EF4-FFF2-40B4-BE49-F238E27FC236}">
                  <a16:creationId xmlns:a16="http://schemas.microsoft.com/office/drawing/2014/main" id="{90365037-062F-2281-D014-D61E50387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988760"/>
              <a:ext cx="90890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OCTOBER, 2023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1" name="Rectangle 72">
              <a:extLst>
                <a:ext uri="{FF2B5EF4-FFF2-40B4-BE49-F238E27FC236}">
                  <a16:creationId xmlns:a16="http://schemas.microsoft.com/office/drawing/2014/main" id="{6E762EC2-DBB1-07DE-CF70-2D256ACA8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156" y="498876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2" name="Rectangle 92">
              <a:extLst>
                <a:ext uri="{FF2B5EF4-FFF2-40B4-BE49-F238E27FC236}">
                  <a16:creationId xmlns:a16="http://schemas.microsoft.com/office/drawing/2014/main" id="{6BE31AFB-09F5-4278-3705-965442094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681" y="498876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3" name="Rectangle 111">
              <a:extLst>
                <a:ext uri="{FF2B5EF4-FFF2-40B4-BE49-F238E27FC236}">
                  <a16:creationId xmlns:a16="http://schemas.microsoft.com/office/drawing/2014/main" id="{C824C31B-67E4-B630-ACE5-0E26ADD42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6526" y="498876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4" name="Rectangle 131">
              <a:extLst>
                <a:ext uri="{FF2B5EF4-FFF2-40B4-BE49-F238E27FC236}">
                  <a16:creationId xmlns:a16="http://schemas.microsoft.com/office/drawing/2014/main" id="{46BA8AA2-0461-2B87-5531-29AF22067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7051" y="498876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5" name="Rectangle 230">
              <a:extLst>
                <a:ext uri="{FF2B5EF4-FFF2-40B4-BE49-F238E27FC236}">
                  <a16:creationId xmlns:a16="http://schemas.microsoft.com/office/drawing/2014/main" id="{CD0EF304-227D-52A5-2E6E-040657E39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8404" y="5027989"/>
              <a:ext cx="82921" cy="908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6" name="Rectangle 231">
              <a:extLst>
                <a:ext uri="{FF2B5EF4-FFF2-40B4-BE49-F238E27FC236}">
                  <a16:creationId xmlns:a16="http://schemas.microsoft.com/office/drawing/2014/main" id="{39C871D2-5EE7-11B2-1522-345763D94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8404" y="5027989"/>
              <a:ext cx="82921" cy="9081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7" name="Line 232">
              <a:extLst>
                <a:ext uri="{FF2B5EF4-FFF2-40B4-BE49-F238E27FC236}">
                  <a16:creationId xmlns:a16="http://schemas.microsoft.com/office/drawing/2014/main" id="{1FF1DB7E-B67D-9256-CB53-55A1E63D2C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13813" y="5054642"/>
              <a:ext cx="0" cy="3751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8" name="Rectangle 253">
              <a:extLst>
                <a:ext uri="{FF2B5EF4-FFF2-40B4-BE49-F238E27FC236}">
                  <a16:creationId xmlns:a16="http://schemas.microsoft.com/office/drawing/2014/main" id="{6E887B43-558D-8748-CC77-1D5BDA376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842" y="4988760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0.90 [0.62, 1.32]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9" name="Rectangle 273">
              <a:extLst>
                <a:ext uri="{FF2B5EF4-FFF2-40B4-BE49-F238E27FC236}">
                  <a16:creationId xmlns:a16="http://schemas.microsoft.com/office/drawing/2014/main" id="{21F95590-EE8E-56EF-F5FC-6C0EF77FD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3034" y="4988760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25.6%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0" name="Rectangle 294">
              <a:extLst>
                <a:ext uri="{FF2B5EF4-FFF2-40B4-BE49-F238E27FC236}">
                  <a16:creationId xmlns:a16="http://schemas.microsoft.com/office/drawing/2014/main" id="{FFAA9630-C599-ABF9-098B-974062C6F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3864" y="4988760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23.4%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11" name="Rectangle 295">
            <a:extLst>
              <a:ext uri="{FF2B5EF4-FFF2-40B4-BE49-F238E27FC236}">
                <a16:creationId xmlns:a16="http://schemas.microsoft.com/office/drawing/2014/main" id="{2406F7DC-C99B-6791-6E24-358F40082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6665" y="1693236"/>
            <a:ext cx="4263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" name="Line 296">
            <a:extLst>
              <a:ext uri="{FF2B5EF4-FFF2-40B4-BE49-F238E27FC236}">
                <a16:creationId xmlns:a16="http://schemas.microsoft.com/office/drawing/2014/main" id="{1EE88B0E-D2AB-C8A8-BD1E-F30ABB3B02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7870" y="2039946"/>
            <a:ext cx="9631166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98759DCC-786D-FAA3-600D-C33ACCC8FDE0}"/>
              </a:ext>
            </a:extLst>
          </p:cNvPr>
          <p:cNvGrpSpPr/>
          <p:nvPr/>
        </p:nvGrpSpPr>
        <p:grpSpPr>
          <a:xfrm>
            <a:off x="1329367" y="5530670"/>
            <a:ext cx="2982488" cy="557223"/>
            <a:chOff x="838199" y="4636716"/>
            <a:chExt cx="2982488" cy="557223"/>
          </a:xfrm>
        </p:grpSpPr>
        <p:sp>
          <p:nvSpPr>
            <p:cNvPr id="315" name="Rectangle 8">
              <a:extLst>
                <a:ext uri="{FF2B5EF4-FFF2-40B4-BE49-F238E27FC236}">
                  <a16:creationId xmlns:a16="http://schemas.microsoft.com/office/drawing/2014/main" id="{ED3AB92F-4317-343D-E933-415DC96853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199" y="4636716"/>
              <a:ext cx="13497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heterogeneity: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6" name="Rectangle 9">
              <a:extLst>
                <a:ext uri="{FF2B5EF4-FFF2-40B4-BE49-F238E27FC236}">
                  <a16:creationId xmlns:a16="http://schemas.microsoft.com/office/drawing/2014/main" id="{17EA7210-90FE-E607-F00E-CA4A50416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672" y="4636716"/>
              <a:ext cx="3526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" name="Rectangle 10">
              <a:extLst>
                <a:ext uri="{FF2B5EF4-FFF2-40B4-BE49-F238E27FC236}">
                  <a16:creationId xmlns:a16="http://schemas.microsoft.com/office/drawing/2014/main" id="{EBDD2C4E-6F29-1CE9-440C-714287F59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6332" y="465595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" name="Rectangle 11">
              <a:extLst>
                <a:ext uri="{FF2B5EF4-FFF2-40B4-BE49-F238E27FC236}">
                  <a16:creationId xmlns:a16="http://schemas.microsoft.com/office/drawing/2014/main" id="{D521A2BA-C98C-7460-15EC-B9A832A82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993" y="4636716"/>
              <a:ext cx="34304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0%,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9" name="Rectangle 13">
              <a:extLst>
                <a:ext uri="{FF2B5EF4-FFF2-40B4-BE49-F238E27FC236}">
                  <a16:creationId xmlns:a16="http://schemas.microsoft.com/office/drawing/2014/main" id="{6FB91FB2-21E2-2DF6-B79C-04FE906C0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4575" y="4636716"/>
              <a:ext cx="6091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ꭓ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0" name="Rectangle 15">
              <a:extLst>
                <a:ext uri="{FF2B5EF4-FFF2-40B4-BE49-F238E27FC236}">
                  <a16:creationId xmlns:a16="http://schemas.microsoft.com/office/drawing/2014/main" id="{F4B431FF-3E1B-5891-C80D-2CEECCE03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5029" y="465595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1" name="Rectangle 16">
              <a:extLst>
                <a:ext uri="{FF2B5EF4-FFF2-40B4-BE49-F238E27FC236}">
                  <a16:creationId xmlns:a16="http://schemas.microsoft.com/office/drawing/2014/main" id="{6553DC66-931B-9D64-F2FB-2C7429F16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804" y="4636716"/>
              <a:ext cx="38632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9.81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2" name="Rectangle 19">
              <a:extLst>
                <a:ext uri="{FF2B5EF4-FFF2-40B4-BE49-F238E27FC236}">
                  <a16:creationId xmlns:a16="http://schemas.microsoft.com/office/drawing/2014/main" id="{DF9BBA35-5705-4868-B3C0-9E1990435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498" y="4636716"/>
              <a:ext cx="5129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(P=0.88)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3" name="Rectangle 21">
              <a:extLst>
                <a:ext uri="{FF2B5EF4-FFF2-40B4-BE49-F238E27FC236}">
                  <a16:creationId xmlns:a16="http://schemas.microsoft.com/office/drawing/2014/main" id="{BE65D8A3-F481-5FD9-F5B5-F6900C5C7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199" y="4830689"/>
              <a:ext cx="171681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overall effect (Fixed):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4" name="Rectangle 22">
              <a:extLst>
                <a:ext uri="{FF2B5EF4-FFF2-40B4-BE49-F238E27FC236}">
                  <a16:creationId xmlns:a16="http://schemas.microsoft.com/office/drawing/2014/main" id="{5F69F7C7-13ED-7A5E-743F-9670D902C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4473" y="4830689"/>
              <a:ext cx="561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z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5" name="Rectangle 23">
              <a:extLst>
                <a:ext uri="{FF2B5EF4-FFF2-40B4-BE49-F238E27FC236}">
                  <a16:creationId xmlns:a16="http://schemas.microsoft.com/office/drawing/2014/main" id="{3791C4A6-C017-2CF5-2A01-B171F1CD4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28" y="4830689"/>
              <a:ext cx="1346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6" name="Rectangle 24">
              <a:extLst>
                <a:ext uri="{FF2B5EF4-FFF2-40B4-BE49-F238E27FC236}">
                  <a16:creationId xmlns:a16="http://schemas.microsoft.com/office/drawing/2014/main" id="{669F2F3A-6D0F-120C-E3E7-9B4BEFA54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9894" y="4830689"/>
              <a:ext cx="2949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-2.42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7" name="Rectangle 25">
              <a:extLst>
                <a:ext uri="{FF2B5EF4-FFF2-40B4-BE49-F238E27FC236}">
                  <a16:creationId xmlns:a16="http://schemas.microsoft.com/office/drawing/2014/main" id="{CB828C72-CF62-3E02-A8C8-215307841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244" y="4830689"/>
              <a:ext cx="320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8" name="Rectangle 27">
              <a:extLst>
                <a:ext uri="{FF2B5EF4-FFF2-40B4-BE49-F238E27FC236}">
                  <a16:creationId xmlns:a16="http://schemas.microsoft.com/office/drawing/2014/main" id="{B27D9B53-2AB0-6435-890E-C03F20841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5379" y="4830689"/>
              <a:ext cx="5129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=0.02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9" name="Rectangle 29">
              <a:extLst>
                <a:ext uri="{FF2B5EF4-FFF2-40B4-BE49-F238E27FC236}">
                  <a16:creationId xmlns:a16="http://schemas.microsoft.com/office/drawing/2014/main" id="{E34ABDAA-7DF2-998D-9141-231178907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199" y="5024662"/>
              <a:ext cx="189314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overall effect (Random):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0" name="Rectangle 30">
              <a:extLst>
                <a:ext uri="{FF2B5EF4-FFF2-40B4-BE49-F238E27FC236}">
                  <a16:creationId xmlns:a16="http://schemas.microsoft.com/office/drawing/2014/main" id="{34B8B91F-19B3-1357-0207-D1BBFD44D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2508" y="5024662"/>
              <a:ext cx="561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z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1" name="Rectangle 31">
              <a:extLst>
                <a:ext uri="{FF2B5EF4-FFF2-40B4-BE49-F238E27FC236}">
                  <a16:creationId xmlns:a16="http://schemas.microsoft.com/office/drawing/2014/main" id="{78338B8E-6A47-EA9F-2AC9-82056FAAB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963" y="5024662"/>
              <a:ext cx="1346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2" name="Rectangle 32">
              <a:extLst>
                <a:ext uri="{FF2B5EF4-FFF2-40B4-BE49-F238E27FC236}">
                  <a16:creationId xmlns:a16="http://schemas.microsoft.com/office/drawing/2014/main" id="{153B79AE-2117-88E9-49DE-04C438126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7930" y="5024662"/>
              <a:ext cx="2949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-2.25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3" name="Rectangle 35">
              <a:extLst>
                <a:ext uri="{FF2B5EF4-FFF2-40B4-BE49-F238E27FC236}">
                  <a16:creationId xmlns:a16="http://schemas.microsoft.com/office/drawing/2014/main" id="{4AA47B32-3BA6-E22D-8D94-A356C373C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7726" y="5024662"/>
              <a:ext cx="5129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</a:t>
              </a:r>
              <a:r>
                <a:rPr lang="en-US" alt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=0.02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34" name="TextBox 333">
            <a:extLst>
              <a:ext uri="{FF2B5EF4-FFF2-40B4-BE49-F238E27FC236}">
                <a16:creationId xmlns:a16="http://schemas.microsoft.com/office/drawing/2014/main" id="{47CEF0CE-9E5B-0FD9-5CD3-81D7F531B27F}"/>
              </a:ext>
            </a:extLst>
          </p:cNvPr>
          <p:cNvSpPr txBox="1"/>
          <p:nvPr/>
        </p:nvSpPr>
        <p:spPr>
          <a:xfrm>
            <a:off x="8391994" y="6092678"/>
            <a:ext cx="2893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RR 0.80, 95% CI 0.66-0.97</a:t>
            </a:r>
          </a:p>
        </p:txBody>
      </p:sp>
    </p:spTree>
    <p:extLst>
      <p:ext uri="{BB962C8B-B14F-4D97-AF65-F5344CB8AC3E}">
        <p14:creationId xmlns:p14="http://schemas.microsoft.com/office/powerpoint/2010/main" val="81495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8B279-91F0-B4DB-28F9-1C5C4F976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4918"/>
            <a:ext cx="12192000" cy="10341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rgbClr val="0070C0"/>
                </a:solidFill>
              </a:rPr>
              <a:t>All MI (Direct Evidence): </a:t>
            </a:r>
            <a:r>
              <a:rPr lang="en-US" sz="4000" dirty="0"/>
              <a:t>IV Imaging vs. Angio</a:t>
            </a:r>
            <a:br>
              <a:rPr lang="en-US" sz="4000" dirty="0"/>
            </a:br>
            <a:r>
              <a:rPr lang="en-US" sz="4000" b="0" dirty="0">
                <a:latin typeface="Calibri" panose="020F0502020204030204" pitchFamily="34" charset="0"/>
                <a:cs typeface="Calibri" panose="020F0502020204030204" pitchFamily="34" charset="0"/>
              </a:rPr>
              <a:t>17 trials, 11,385 patients, 480 events</a:t>
            </a:r>
            <a:endParaRPr lang="en-US" sz="4000" b="0" dirty="0"/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47CEF0CE-9E5B-0FD9-5CD3-81D7F531B27F}"/>
              </a:ext>
            </a:extLst>
          </p:cNvPr>
          <p:cNvSpPr txBox="1"/>
          <p:nvPr/>
        </p:nvSpPr>
        <p:spPr>
          <a:xfrm>
            <a:off x="8196051" y="5964775"/>
            <a:ext cx="28761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RR 0.82, 95% CI 0.69-0.98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955E251-F622-47FD-BF8D-0EFC2731C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105" y="1868214"/>
            <a:ext cx="80631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Trial and Year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54">
            <a:extLst>
              <a:ext uri="{FF2B5EF4-FFF2-40B4-BE49-F238E27FC236}">
                <a16:creationId xmlns:a16="http://schemas.microsoft.com/office/drawing/2014/main" id="{7388AB2D-FB50-8651-EA6C-CE6A48A93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404" y="1868214"/>
            <a:ext cx="3879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73">
            <a:extLst>
              <a:ext uri="{FF2B5EF4-FFF2-40B4-BE49-F238E27FC236}">
                <a16:creationId xmlns:a16="http://schemas.microsoft.com/office/drawing/2014/main" id="{77908AEA-AA02-7CC4-2F2D-DB60D0DA2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0803" y="1712088"/>
            <a:ext cx="125996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Intravascular Imaging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74">
            <a:extLst>
              <a:ext uri="{FF2B5EF4-FFF2-40B4-BE49-F238E27FC236}">
                <a16:creationId xmlns:a16="http://schemas.microsoft.com/office/drawing/2014/main" id="{0374A4D8-054E-F55F-EF41-5D5883F06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3494" y="1868214"/>
            <a:ext cx="9297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93">
            <a:extLst>
              <a:ext uri="{FF2B5EF4-FFF2-40B4-BE49-F238E27FC236}">
                <a16:creationId xmlns:a16="http://schemas.microsoft.com/office/drawing/2014/main" id="{C6029C2C-41D6-D8A9-7338-5EB1373E3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696" y="1868214"/>
            <a:ext cx="3879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112">
            <a:extLst>
              <a:ext uri="{FF2B5EF4-FFF2-40B4-BE49-F238E27FC236}">
                <a16:creationId xmlns:a16="http://schemas.microsoft.com/office/drawing/2014/main" id="{B4290E32-41FF-0D0F-38DB-747D37A68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719" y="1712088"/>
            <a:ext cx="74219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Angiography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113">
            <a:extLst>
              <a:ext uri="{FF2B5EF4-FFF2-40B4-BE49-F238E27FC236}">
                <a16:creationId xmlns:a16="http://schemas.microsoft.com/office/drawing/2014/main" id="{7C34C122-755B-2897-2BDA-F241A695B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4786" y="1868214"/>
            <a:ext cx="9297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132">
            <a:extLst>
              <a:ext uri="{FF2B5EF4-FFF2-40B4-BE49-F238E27FC236}">
                <a16:creationId xmlns:a16="http://schemas.microsoft.com/office/drawing/2014/main" id="{161D5CB8-34E3-7E4A-841E-E19044E578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46528" y="2080231"/>
            <a:ext cx="0" cy="329184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Freeform 133">
            <a:extLst>
              <a:ext uri="{FF2B5EF4-FFF2-40B4-BE49-F238E27FC236}">
                <a16:creationId xmlns:a16="http://schemas.microsoft.com/office/drawing/2014/main" id="{AA95CE91-E4C9-3189-1CAF-D41C5328361E}"/>
              </a:ext>
            </a:extLst>
          </p:cNvPr>
          <p:cNvSpPr>
            <a:spLocks noEditPoints="1"/>
          </p:cNvSpPr>
          <p:nvPr/>
        </p:nvSpPr>
        <p:spPr bwMode="auto">
          <a:xfrm>
            <a:off x="7298724" y="2218777"/>
            <a:ext cx="0" cy="2854618"/>
          </a:xfrm>
          <a:custGeom>
            <a:avLst/>
            <a:gdLst>
              <a:gd name="T0" fmla="*/ 418 h 422"/>
              <a:gd name="T1" fmla="*/ 410 h 422"/>
              <a:gd name="T2" fmla="*/ 402 h 422"/>
              <a:gd name="T3" fmla="*/ 394 h 422"/>
              <a:gd name="T4" fmla="*/ 386 h 422"/>
              <a:gd name="T5" fmla="*/ 378 h 422"/>
              <a:gd name="T6" fmla="*/ 370 h 422"/>
              <a:gd name="T7" fmla="*/ 362 h 422"/>
              <a:gd name="T8" fmla="*/ 354 h 422"/>
              <a:gd name="T9" fmla="*/ 346 h 422"/>
              <a:gd name="T10" fmla="*/ 338 h 422"/>
              <a:gd name="T11" fmla="*/ 330 h 422"/>
              <a:gd name="T12" fmla="*/ 322 h 422"/>
              <a:gd name="T13" fmla="*/ 314 h 422"/>
              <a:gd name="T14" fmla="*/ 306 h 422"/>
              <a:gd name="T15" fmla="*/ 298 h 422"/>
              <a:gd name="T16" fmla="*/ 290 h 422"/>
              <a:gd name="T17" fmla="*/ 282 h 422"/>
              <a:gd name="T18" fmla="*/ 274 h 422"/>
              <a:gd name="T19" fmla="*/ 266 h 422"/>
              <a:gd name="T20" fmla="*/ 258 h 422"/>
              <a:gd name="T21" fmla="*/ 250 h 422"/>
              <a:gd name="T22" fmla="*/ 242 h 422"/>
              <a:gd name="T23" fmla="*/ 234 h 422"/>
              <a:gd name="T24" fmla="*/ 226 h 422"/>
              <a:gd name="T25" fmla="*/ 218 h 422"/>
              <a:gd name="T26" fmla="*/ 210 h 422"/>
              <a:gd name="T27" fmla="*/ 202 h 422"/>
              <a:gd name="T28" fmla="*/ 194 h 422"/>
              <a:gd name="T29" fmla="*/ 186 h 422"/>
              <a:gd name="T30" fmla="*/ 178 h 422"/>
              <a:gd name="T31" fmla="*/ 170 h 422"/>
              <a:gd name="T32" fmla="*/ 162 h 422"/>
              <a:gd name="T33" fmla="*/ 154 h 422"/>
              <a:gd name="T34" fmla="*/ 146 h 422"/>
              <a:gd name="T35" fmla="*/ 138 h 422"/>
              <a:gd name="T36" fmla="*/ 130 h 422"/>
              <a:gd name="T37" fmla="*/ 122 h 422"/>
              <a:gd name="T38" fmla="*/ 114 h 422"/>
              <a:gd name="T39" fmla="*/ 106 h 422"/>
              <a:gd name="T40" fmla="*/ 98 h 422"/>
              <a:gd name="T41" fmla="*/ 90 h 422"/>
              <a:gd name="T42" fmla="*/ 82 h 422"/>
              <a:gd name="T43" fmla="*/ 74 h 422"/>
              <a:gd name="T44" fmla="*/ 66 h 422"/>
              <a:gd name="T45" fmla="*/ 58 h 422"/>
              <a:gd name="T46" fmla="*/ 50 h 422"/>
              <a:gd name="T47" fmla="*/ 42 h 422"/>
              <a:gd name="T48" fmla="*/ 34 h 422"/>
              <a:gd name="T49" fmla="*/ 26 h 422"/>
              <a:gd name="T50" fmla="*/ 18 h 422"/>
              <a:gd name="T51" fmla="*/ 10 h 422"/>
              <a:gd name="T52" fmla="*/ 2 h 42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  <a:cxn ang="0">
                <a:pos x="0" y="T47"/>
              </a:cxn>
              <a:cxn ang="0">
                <a:pos x="0" y="T48"/>
              </a:cxn>
              <a:cxn ang="0">
                <a:pos x="0" y="T49"/>
              </a:cxn>
              <a:cxn ang="0">
                <a:pos x="0" y="T50"/>
              </a:cxn>
              <a:cxn ang="0">
                <a:pos x="0" y="T51"/>
              </a:cxn>
              <a:cxn ang="0">
                <a:pos x="0" y="T52"/>
              </a:cxn>
            </a:cxnLst>
            <a:rect l="0" t="0" r="r" b="b"/>
            <a:pathLst>
              <a:path h="422">
                <a:moveTo>
                  <a:pt x="0" y="418"/>
                </a:moveTo>
                <a:lnTo>
                  <a:pt x="0" y="414"/>
                </a:lnTo>
                <a:moveTo>
                  <a:pt x="0" y="410"/>
                </a:moveTo>
                <a:lnTo>
                  <a:pt x="0" y="406"/>
                </a:lnTo>
                <a:moveTo>
                  <a:pt x="0" y="402"/>
                </a:moveTo>
                <a:lnTo>
                  <a:pt x="0" y="398"/>
                </a:lnTo>
                <a:moveTo>
                  <a:pt x="0" y="394"/>
                </a:moveTo>
                <a:lnTo>
                  <a:pt x="0" y="390"/>
                </a:lnTo>
                <a:moveTo>
                  <a:pt x="0" y="386"/>
                </a:moveTo>
                <a:lnTo>
                  <a:pt x="0" y="382"/>
                </a:lnTo>
                <a:moveTo>
                  <a:pt x="0" y="378"/>
                </a:moveTo>
                <a:lnTo>
                  <a:pt x="0" y="374"/>
                </a:lnTo>
                <a:moveTo>
                  <a:pt x="0" y="370"/>
                </a:moveTo>
                <a:lnTo>
                  <a:pt x="0" y="366"/>
                </a:lnTo>
                <a:moveTo>
                  <a:pt x="0" y="362"/>
                </a:moveTo>
                <a:lnTo>
                  <a:pt x="0" y="358"/>
                </a:lnTo>
                <a:moveTo>
                  <a:pt x="0" y="354"/>
                </a:moveTo>
                <a:lnTo>
                  <a:pt x="0" y="350"/>
                </a:lnTo>
                <a:moveTo>
                  <a:pt x="0" y="346"/>
                </a:moveTo>
                <a:lnTo>
                  <a:pt x="0" y="342"/>
                </a:lnTo>
                <a:moveTo>
                  <a:pt x="0" y="338"/>
                </a:moveTo>
                <a:lnTo>
                  <a:pt x="0" y="334"/>
                </a:lnTo>
                <a:moveTo>
                  <a:pt x="0" y="330"/>
                </a:moveTo>
                <a:lnTo>
                  <a:pt x="0" y="326"/>
                </a:lnTo>
                <a:moveTo>
                  <a:pt x="0" y="322"/>
                </a:moveTo>
                <a:lnTo>
                  <a:pt x="0" y="318"/>
                </a:lnTo>
                <a:moveTo>
                  <a:pt x="0" y="314"/>
                </a:moveTo>
                <a:lnTo>
                  <a:pt x="0" y="310"/>
                </a:lnTo>
                <a:moveTo>
                  <a:pt x="0" y="306"/>
                </a:moveTo>
                <a:lnTo>
                  <a:pt x="0" y="302"/>
                </a:lnTo>
                <a:moveTo>
                  <a:pt x="0" y="298"/>
                </a:moveTo>
                <a:lnTo>
                  <a:pt x="0" y="294"/>
                </a:lnTo>
                <a:moveTo>
                  <a:pt x="0" y="290"/>
                </a:moveTo>
                <a:lnTo>
                  <a:pt x="0" y="286"/>
                </a:lnTo>
                <a:moveTo>
                  <a:pt x="0" y="282"/>
                </a:moveTo>
                <a:lnTo>
                  <a:pt x="0" y="278"/>
                </a:lnTo>
                <a:moveTo>
                  <a:pt x="0" y="274"/>
                </a:moveTo>
                <a:lnTo>
                  <a:pt x="0" y="270"/>
                </a:lnTo>
                <a:moveTo>
                  <a:pt x="0" y="266"/>
                </a:moveTo>
                <a:lnTo>
                  <a:pt x="0" y="262"/>
                </a:lnTo>
                <a:moveTo>
                  <a:pt x="0" y="258"/>
                </a:moveTo>
                <a:lnTo>
                  <a:pt x="0" y="254"/>
                </a:lnTo>
                <a:moveTo>
                  <a:pt x="0" y="250"/>
                </a:moveTo>
                <a:lnTo>
                  <a:pt x="0" y="246"/>
                </a:lnTo>
                <a:moveTo>
                  <a:pt x="0" y="242"/>
                </a:moveTo>
                <a:lnTo>
                  <a:pt x="0" y="238"/>
                </a:lnTo>
                <a:moveTo>
                  <a:pt x="0" y="234"/>
                </a:moveTo>
                <a:lnTo>
                  <a:pt x="0" y="230"/>
                </a:lnTo>
                <a:moveTo>
                  <a:pt x="0" y="226"/>
                </a:moveTo>
                <a:lnTo>
                  <a:pt x="0" y="222"/>
                </a:lnTo>
                <a:moveTo>
                  <a:pt x="0" y="218"/>
                </a:moveTo>
                <a:lnTo>
                  <a:pt x="0" y="214"/>
                </a:lnTo>
                <a:moveTo>
                  <a:pt x="0" y="210"/>
                </a:moveTo>
                <a:lnTo>
                  <a:pt x="0" y="206"/>
                </a:lnTo>
                <a:moveTo>
                  <a:pt x="0" y="202"/>
                </a:moveTo>
                <a:lnTo>
                  <a:pt x="0" y="198"/>
                </a:lnTo>
                <a:moveTo>
                  <a:pt x="0" y="194"/>
                </a:moveTo>
                <a:lnTo>
                  <a:pt x="0" y="190"/>
                </a:lnTo>
                <a:moveTo>
                  <a:pt x="0" y="186"/>
                </a:moveTo>
                <a:lnTo>
                  <a:pt x="0" y="182"/>
                </a:lnTo>
                <a:moveTo>
                  <a:pt x="0" y="178"/>
                </a:moveTo>
                <a:lnTo>
                  <a:pt x="0" y="174"/>
                </a:lnTo>
                <a:moveTo>
                  <a:pt x="0" y="170"/>
                </a:moveTo>
                <a:lnTo>
                  <a:pt x="0" y="166"/>
                </a:lnTo>
                <a:moveTo>
                  <a:pt x="0" y="162"/>
                </a:moveTo>
                <a:lnTo>
                  <a:pt x="0" y="158"/>
                </a:lnTo>
                <a:moveTo>
                  <a:pt x="0" y="154"/>
                </a:moveTo>
                <a:lnTo>
                  <a:pt x="0" y="150"/>
                </a:lnTo>
                <a:moveTo>
                  <a:pt x="0" y="146"/>
                </a:moveTo>
                <a:lnTo>
                  <a:pt x="0" y="142"/>
                </a:lnTo>
                <a:moveTo>
                  <a:pt x="0" y="138"/>
                </a:moveTo>
                <a:lnTo>
                  <a:pt x="0" y="134"/>
                </a:lnTo>
                <a:moveTo>
                  <a:pt x="0" y="130"/>
                </a:moveTo>
                <a:lnTo>
                  <a:pt x="0" y="126"/>
                </a:lnTo>
                <a:moveTo>
                  <a:pt x="0" y="122"/>
                </a:moveTo>
                <a:lnTo>
                  <a:pt x="0" y="118"/>
                </a:lnTo>
                <a:moveTo>
                  <a:pt x="0" y="114"/>
                </a:moveTo>
                <a:lnTo>
                  <a:pt x="0" y="110"/>
                </a:lnTo>
                <a:moveTo>
                  <a:pt x="0" y="106"/>
                </a:moveTo>
                <a:lnTo>
                  <a:pt x="0" y="102"/>
                </a:lnTo>
                <a:moveTo>
                  <a:pt x="0" y="98"/>
                </a:moveTo>
                <a:lnTo>
                  <a:pt x="0" y="94"/>
                </a:lnTo>
                <a:moveTo>
                  <a:pt x="0" y="90"/>
                </a:moveTo>
                <a:lnTo>
                  <a:pt x="0" y="86"/>
                </a:lnTo>
                <a:moveTo>
                  <a:pt x="0" y="82"/>
                </a:moveTo>
                <a:lnTo>
                  <a:pt x="0" y="78"/>
                </a:lnTo>
                <a:moveTo>
                  <a:pt x="0" y="74"/>
                </a:moveTo>
                <a:lnTo>
                  <a:pt x="0" y="70"/>
                </a:lnTo>
                <a:moveTo>
                  <a:pt x="0" y="66"/>
                </a:moveTo>
                <a:lnTo>
                  <a:pt x="0" y="62"/>
                </a:lnTo>
                <a:moveTo>
                  <a:pt x="0" y="58"/>
                </a:moveTo>
                <a:lnTo>
                  <a:pt x="0" y="54"/>
                </a:lnTo>
                <a:moveTo>
                  <a:pt x="0" y="50"/>
                </a:moveTo>
                <a:lnTo>
                  <a:pt x="0" y="46"/>
                </a:lnTo>
                <a:moveTo>
                  <a:pt x="0" y="42"/>
                </a:moveTo>
                <a:lnTo>
                  <a:pt x="0" y="38"/>
                </a:lnTo>
                <a:moveTo>
                  <a:pt x="0" y="34"/>
                </a:moveTo>
                <a:lnTo>
                  <a:pt x="0" y="30"/>
                </a:lnTo>
                <a:moveTo>
                  <a:pt x="0" y="26"/>
                </a:moveTo>
                <a:lnTo>
                  <a:pt x="0" y="22"/>
                </a:lnTo>
                <a:moveTo>
                  <a:pt x="0" y="18"/>
                </a:moveTo>
                <a:lnTo>
                  <a:pt x="0" y="14"/>
                </a:lnTo>
                <a:moveTo>
                  <a:pt x="0" y="10"/>
                </a:moveTo>
                <a:lnTo>
                  <a:pt x="0" y="6"/>
                </a:lnTo>
                <a:moveTo>
                  <a:pt x="0" y="2"/>
                </a:move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reeform 134">
            <a:extLst>
              <a:ext uri="{FF2B5EF4-FFF2-40B4-BE49-F238E27FC236}">
                <a16:creationId xmlns:a16="http://schemas.microsoft.com/office/drawing/2014/main" id="{1CAA33C3-20EA-9742-5E99-371AF0F48430}"/>
              </a:ext>
            </a:extLst>
          </p:cNvPr>
          <p:cNvSpPr>
            <a:spLocks noEditPoints="1"/>
          </p:cNvSpPr>
          <p:nvPr/>
        </p:nvSpPr>
        <p:spPr bwMode="auto">
          <a:xfrm>
            <a:off x="7298724" y="2063602"/>
            <a:ext cx="0" cy="3200400"/>
          </a:xfrm>
          <a:custGeom>
            <a:avLst/>
            <a:gdLst>
              <a:gd name="T0" fmla="*/ 441 h 448"/>
              <a:gd name="T1" fmla="*/ 433 h 448"/>
              <a:gd name="T2" fmla="*/ 425 h 448"/>
              <a:gd name="T3" fmla="*/ 417 h 448"/>
              <a:gd name="T4" fmla="*/ 409 h 448"/>
              <a:gd name="T5" fmla="*/ 401 h 448"/>
              <a:gd name="T6" fmla="*/ 393 h 448"/>
              <a:gd name="T7" fmla="*/ 385 h 448"/>
              <a:gd name="T8" fmla="*/ 377 h 448"/>
              <a:gd name="T9" fmla="*/ 369 h 448"/>
              <a:gd name="T10" fmla="*/ 361 h 448"/>
              <a:gd name="T11" fmla="*/ 353 h 448"/>
              <a:gd name="T12" fmla="*/ 345 h 448"/>
              <a:gd name="T13" fmla="*/ 337 h 448"/>
              <a:gd name="T14" fmla="*/ 329 h 448"/>
              <a:gd name="T15" fmla="*/ 321 h 448"/>
              <a:gd name="T16" fmla="*/ 313 h 448"/>
              <a:gd name="T17" fmla="*/ 305 h 448"/>
              <a:gd name="T18" fmla="*/ 297 h 448"/>
              <a:gd name="T19" fmla="*/ 289 h 448"/>
              <a:gd name="T20" fmla="*/ 281 h 448"/>
              <a:gd name="T21" fmla="*/ 273 h 448"/>
              <a:gd name="T22" fmla="*/ 265 h 448"/>
              <a:gd name="T23" fmla="*/ 257 h 448"/>
              <a:gd name="T24" fmla="*/ 249 h 448"/>
              <a:gd name="T25" fmla="*/ 241 h 448"/>
              <a:gd name="T26" fmla="*/ 233 h 448"/>
              <a:gd name="T27" fmla="*/ 225 h 448"/>
              <a:gd name="T28" fmla="*/ 217 h 448"/>
              <a:gd name="T29" fmla="*/ 209 h 448"/>
              <a:gd name="T30" fmla="*/ 201 h 448"/>
              <a:gd name="T31" fmla="*/ 193 h 448"/>
              <a:gd name="T32" fmla="*/ 185 h 448"/>
              <a:gd name="T33" fmla="*/ 177 h 448"/>
              <a:gd name="T34" fmla="*/ 169 h 448"/>
              <a:gd name="T35" fmla="*/ 161 h 448"/>
              <a:gd name="T36" fmla="*/ 153 h 448"/>
              <a:gd name="T37" fmla="*/ 145 h 448"/>
              <a:gd name="T38" fmla="*/ 137 h 448"/>
              <a:gd name="T39" fmla="*/ 129 h 448"/>
              <a:gd name="T40" fmla="*/ 121 h 448"/>
              <a:gd name="T41" fmla="*/ 113 h 448"/>
              <a:gd name="T42" fmla="*/ 105 h 448"/>
              <a:gd name="T43" fmla="*/ 97 h 448"/>
              <a:gd name="T44" fmla="*/ 89 h 448"/>
              <a:gd name="T45" fmla="*/ 81 h 448"/>
              <a:gd name="T46" fmla="*/ 73 h 448"/>
              <a:gd name="T47" fmla="*/ 65 h 448"/>
              <a:gd name="T48" fmla="*/ 57 h 448"/>
              <a:gd name="T49" fmla="*/ 49 h 448"/>
              <a:gd name="T50" fmla="*/ 41 h 448"/>
              <a:gd name="T51" fmla="*/ 33 h 448"/>
              <a:gd name="T52" fmla="*/ 25 h 448"/>
              <a:gd name="T53" fmla="*/ 17 h 448"/>
              <a:gd name="T54" fmla="*/ 9 h 448"/>
              <a:gd name="T55" fmla="*/ 1 h 44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  <a:cxn ang="0">
                <a:pos x="0" y="T47"/>
              </a:cxn>
              <a:cxn ang="0">
                <a:pos x="0" y="T48"/>
              </a:cxn>
              <a:cxn ang="0">
                <a:pos x="0" y="T49"/>
              </a:cxn>
              <a:cxn ang="0">
                <a:pos x="0" y="T50"/>
              </a:cxn>
              <a:cxn ang="0">
                <a:pos x="0" y="T51"/>
              </a:cxn>
              <a:cxn ang="0">
                <a:pos x="0" y="T52"/>
              </a:cxn>
              <a:cxn ang="0">
                <a:pos x="0" y="T53"/>
              </a:cxn>
              <a:cxn ang="0">
                <a:pos x="0" y="T54"/>
              </a:cxn>
              <a:cxn ang="0">
                <a:pos x="0" y="T55"/>
              </a:cxn>
            </a:cxnLst>
            <a:rect l="0" t="0" r="r" b="b"/>
            <a:pathLst>
              <a:path h="448">
                <a:moveTo>
                  <a:pt x="0" y="445"/>
                </a:moveTo>
                <a:lnTo>
                  <a:pt x="0" y="444"/>
                </a:lnTo>
                <a:moveTo>
                  <a:pt x="0" y="441"/>
                </a:moveTo>
                <a:lnTo>
                  <a:pt x="0" y="440"/>
                </a:lnTo>
                <a:moveTo>
                  <a:pt x="0" y="437"/>
                </a:moveTo>
                <a:lnTo>
                  <a:pt x="0" y="436"/>
                </a:lnTo>
                <a:moveTo>
                  <a:pt x="0" y="433"/>
                </a:moveTo>
                <a:lnTo>
                  <a:pt x="0" y="432"/>
                </a:lnTo>
                <a:moveTo>
                  <a:pt x="0" y="429"/>
                </a:moveTo>
                <a:lnTo>
                  <a:pt x="0" y="428"/>
                </a:lnTo>
                <a:moveTo>
                  <a:pt x="0" y="425"/>
                </a:moveTo>
                <a:lnTo>
                  <a:pt x="0" y="424"/>
                </a:lnTo>
                <a:moveTo>
                  <a:pt x="0" y="421"/>
                </a:moveTo>
                <a:lnTo>
                  <a:pt x="0" y="420"/>
                </a:lnTo>
                <a:moveTo>
                  <a:pt x="0" y="417"/>
                </a:moveTo>
                <a:lnTo>
                  <a:pt x="0" y="416"/>
                </a:lnTo>
                <a:moveTo>
                  <a:pt x="0" y="413"/>
                </a:moveTo>
                <a:lnTo>
                  <a:pt x="0" y="412"/>
                </a:lnTo>
                <a:moveTo>
                  <a:pt x="0" y="409"/>
                </a:moveTo>
                <a:lnTo>
                  <a:pt x="0" y="408"/>
                </a:lnTo>
                <a:moveTo>
                  <a:pt x="0" y="405"/>
                </a:moveTo>
                <a:lnTo>
                  <a:pt x="0" y="404"/>
                </a:lnTo>
                <a:moveTo>
                  <a:pt x="0" y="401"/>
                </a:moveTo>
                <a:lnTo>
                  <a:pt x="0" y="400"/>
                </a:lnTo>
                <a:moveTo>
                  <a:pt x="0" y="397"/>
                </a:moveTo>
                <a:lnTo>
                  <a:pt x="0" y="396"/>
                </a:lnTo>
                <a:moveTo>
                  <a:pt x="0" y="393"/>
                </a:moveTo>
                <a:lnTo>
                  <a:pt x="0" y="392"/>
                </a:lnTo>
                <a:moveTo>
                  <a:pt x="0" y="389"/>
                </a:moveTo>
                <a:lnTo>
                  <a:pt x="0" y="388"/>
                </a:lnTo>
                <a:moveTo>
                  <a:pt x="0" y="385"/>
                </a:moveTo>
                <a:lnTo>
                  <a:pt x="0" y="384"/>
                </a:lnTo>
                <a:moveTo>
                  <a:pt x="0" y="381"/>
                </a:moveTo>
                <a:lnTo>
                  <a:pt x="0" y="380"/>
                </a:lnTo>
                <a:moveTo>
                  <a:pt x="0" y="377"/>
                </a:moveTo>
                <a:lnTo>
                  <a:pt x="0" y="376"/>
                </a:lnTo>
                <a:moveTo>
                  <a:pt x="0" y="373"/>
                </a:moveTo>
                <a:lnTo>
                  <a:pt x="0" y="372"/>
                </a:lnTo>
                <a:moveTo>
                  <a:pt x="0" y="369"/>
                </a:moveTo>
                <a:lnTo>
                  <a:pt x="0" y="368"/>
                </a:lnTo>
                <a:moveTo>
                  <a:pt x="0" y="365"/>
                </a:moveTo>
                <a:lnTo>
                  <a:pt x="0" y="364"/>
                </a:lnTo>
                <a:moveTo>
                  <a:pt x="0" y="361"/>
                </a:moveTo>
                <a:lnTo>
                  <a:pt x="0" y="360"/>
                </a:lnTo>
                <a:moveTo>
                  <a:pt x="0" y="357"/>
                </a:moveTo>
                <a:lnTo>
                  <a:pt x="0" y="356"/>
                </a:lnTo>
                <a:moveTo>
                  <a:pt x="0" y="353"/>
                </a:moveTo>
                <a:lnTo>
                  <a:pt x="0" y="352"/>
                </a:lnTo>
                <a:moveTo>
                  <a:pt x="0" y="349"/>
                </a:moveTo>
                <a:lnTo>
                  <a:pt x="0" y="348"/>
                </a:lnTo>
                <a:moveTo>
                  <a:pt x="0" y="345"/>
                </a:moveTo>
                <a:lnTo>
                  <a:pt x="0" y="344"/>
                </a:lnTo>
                <a:moveTo>
                  <a:pt x="0" y="341"/>
                </a:moveTo>
                <a:lnTo>
                  <a:pt x="0" y="340"/>
                </a:lnTo>
                <a:moveTo>
                  <a:pt x="0" y="337"/>
                </a:moveTo>
                <a:lnTo>
                  <a:pt x="0" y="336"/>
                </a:lnTo>
                <a:moveTo>
                  <a:pt x="0" y="333"/>
                </a:moveTo>
                <a:lnTo>
                  <a:pt x="0" y="332"/>
                </a:lnTo>
                <a:moveTo>
                  <a:pt x="0" y="329"/>
                </a:moveTo>
                <a:lnTo>
                  <a:pt x="0" y="328"/>
                </a:lnTo>
                <a:moveTo>
                  <a:pt x="0" y="325"/>
                </a:moveTo>
                <a:lnTo>
                  <a:pt x="0" y="324"/>
                </a:lnTo>
                <a:moveTo>
                  <a:pt x="0" y="321"/>
                </a:moveTo>
                <a:lnTo>
                  <a:pt x="0" y="320"/>
                </a:lnTo>
                <a:moveTo>
                  <a:pt x="0" y="317"/>
                </a:moveTo>
                <a:lnTo>
                  <a:pt x="0" y="316"/>
                </a:lnTo>
                <a:moveTo>
                  <a:pt x="0" y="313"/>
                </a:moveTo>
                <a:lnTo>
                  <a:pt x="0" y="312"/>
                </a:lnTo>
                <a:moveTo>
                  <a:pt x="0" y="309"/>
                </a:moveTo>
                <a:lnTo>
                  <a:pt x="0" y="308"/>
                </a:lnTo>
                <a:moveTo>
                  <a:pt x="0" y="305"/>
                </a:moveTo>
                <a:lnTo>
                  <a:pt x="0" y="304"/>
                </a:lnTo>
                <a:moveTo>
                  <a:pt x="0" y="301"/>
                </a:moveTo>
                <a:lnTo>
                  <a:pt x="0" y="300"/>
                </a:lnTo>
                <a:moveTo>
                  <a:pt x="0" y="297"/>
                </a:moveTo>
                <a:lnTo>
                  <a:pt x="0" y="296"/>
                </a:lnTo>
                <a:moveTo>
                  <a:pt x="0" y="293"/>
                </a:moveTo>
                <a:lnTo>
                  <a:pt x="0" y="292"/>
                </a:lnTo>
                <a:moveTo>
                  <a:pt x="0" y="289"/>
                </a:moveTo>
                <a:lnTo>
                  <a:pt x="0" y="288"/>
                </a:lnTo>
                <a:moveTo>
                  <a:pt x="0" y="285"/>
                </a:moveTo>
                <a:lnTo>
                  <a:pt x="0" y="284"/>
                </a:lnTo>
                <a:moveTo>
                  <a:pt x="0" y="281"/>
                </a:moveTo>
                <a:lnTo>
                  <a:pt x="0" y="280"/>
                </a:lnTo>
                <a:moveTo>
                  <a:pt x="0" y="277"/>
                </a:moveTo>
                <a:lnTo>
                  <a:pt x="0" y="276"/>
                </a:lnTo>
                <a:moveTo>
                  <a:pt x="0" y="273"/>
                </a:moveTo>
                <a:lnTo>
                  <a:pt x="0" y="272"/>
                </a:lnTo>
                <a:moveTo>
                  <a:pt x="0" y="269"/>
                </a:moveTo>
                <a:lnTo>
                  <a:pt x="0" y="268"/>
                </a:lnTo>
                <a:moveTo>
                  <a:pt x="0" y="265"/>
                </a:moveTo>
                <a:lnTo>
                  <a:pt x="0" y="264"/>
                </a:lnTo>
                <a:moveTo>
                  <a:pt x="0" y="261"/>
                </a:moveTo>
                <a:lnTo>
                  <a:pt x="0" y="260"/>
                </a:lnTo>
                <a:moveTo>
                  <a:pt x="0" y="257"/>
                </a:moveTo>
                <a:lnTo>
                  <a:pt x="0" y="256"/>
                </a:lnTo>
                <a:moveTo>
                  <a:pt x="0" y="253"/>
                </a:moveTo>
                <a:lnTo>
                  <a:pt x="0" y="252"/>
                </a:lnTo>
                <a:moveTo>
                  <a:pt x="0" y="249"/>
                </a:moveTo>
                <a:lnTo>
                  <a:pt x="0" y="248"/>
                </a:lnTo>
                <a:moveTo>
                  <a:pt x="0" y="245"/>
                </a:moveTo>
                <a:lnTo>
                  <a:pt x="0" y="244"/>
                </a:lnTo>
                <a:moveTo>
                  <a:pt x="0" y="241"/>
                </a:moveTo>
                <a:lnTo>
                  <a:pt x="0" y="240"/>
                </a:lnTo>
                <a:moveTo>
                  <a:pt x="0" y="237"/>
                </a:moveTo>
                <a:lnTo>
                  <a:pt x="0" y="236"/>
                </a:lnTo>
                <a:moveTo>
                  <a:pt x="0" y="233"/>
                </a:moveTo>
                <a:lnTo>
                  <a:pt x="0" y="232"/>
                </a:lnTo>
                <a:moveTo>
                  <a:pt x="0" y="229"/>
                </a:moveTo>
                <a:lnTo>
                  <a:pt x="0" y="228"/>
                </a:lnTo>
                <a:moveTo>
                  <a:pt x="0" y="225"/>
                </a:moveTo>
                <a:lnTo>
                  <a:pt x="0" y="224"/>
                </a:lnTo>
                <a:moveTo>
                  <a:pt x="0" y="221"/>
                </a:moveTo>
                <a:lnTo>
                  <a:pt x="0" y="220"/>
                </a:lnTo>
                <a:moveTo>
                  <a:pt x="0" y="217"/>
                </a:moveTo>
                <a:lnTo>
                  <a:pt x="0" y="216"/>
                </a:lnTo>
                <a:moveTo>
                  <a:pt x="0" y="213"/>
                </a:moveTo>
                <a:lnTo>
                  <a:pt x="0" y="212"/>
                </a:lnTo>
                <a:moveTo>
                  <a:pt x="0" y="209"/>
                </a:moveTo>
                <a:lnTo>
                  <a:pt x="0" y="208"/>
                </a:lnTo>
                <a:moveTo>
                  <a:pt x="0" y="205"/>
                </a:moveTo>
                <a:lnTo>
                  <a:pt x="0" y="204"/>
                </a:lnTo>
                <a:moveTo>
                  <a:pt x="0" y="201"/>
                </a:moveTo>
                <a:lnTo>
                  <a:pt x="0" y="200"/>
                </a:lnTo>
                <a:moveTo>
                  <a:pt x="0" y="197"/>
                </a:moveTo>
                <a:lnTo>
                  <a:pt x="0" y="196"/>
                </a:lnTo>
                <a:moveTo>
                  <a:pt x="0" y="193"/>
                </a:moveTo>
                <a:lnTo>
                  <a:pt x="0" y="192"/>
                </a:lnTo>
                <a:moveTo>
                  <a:pt x="0" y="189"/>
                </a:moveTo>
                <a:lnTo>
                  <a:pt x="0" y="188"/>
                </a:lnTo>
                <a:moveTo>
                  <a:pt x="0" y="185"/>
                </a:moveTo>
                <a:lnTo>
                  <a:pt x="0" y="184"/>
                </a:lnTo>
                <a:moveTo>
                  <a:pt x="0" y="181"/>
                </a:moveTo>
                <a:lnTo>
                  <a:pt x="0" y="180"/>
                </a:lnTo>
                <a:moveTo>
                  <a:pt x="0" y="177"/>
                </a:moveTo>
                <a:lnTo>
                  <a:pt x="0" y="176"/>
                </a:lnTo>
                <a:moveTo>
                  <a:pt x="0" y="173"/>
                </a:moveTo>
                <a:lnTo>
                  <a:pt x="0" y="172"/>
                </a:lnTo>
                <a:moveTo>
                  <a:pt x="0" y="169"/>
                </a:moveTo>
                <a:lnTo>
                  <a:pt x="0" y="168"/>
                </a:lnTo>
                <a:moveTo>
                  <a:pt x="0" y="165"/>
                </a:moveTo>
                <a:lnTo>
                  <a:pt x="0" y="164"/>
                </a:lnTo>
                <a:moveTo>
                  <a:pt x="0" y="161"/>
                </a:moveTo>
                <a:lnTo>
                  <a:pt x="0" y="160"/>
                </a:lnTo>
                <a:moveTo>
                  <a:pt x="0" y="157"/>
                </a:moveTo>
                <a:lnTo>
                  <a:pt x="0" y="156"/>
                </a:lnTo>
                <a:moveTo>
                  <a:pt x="0" y="153"/>
                </a:moveTo>
                <a:lnTo>
                  <a:pt x="0" y="152"/>
                </a:lnTo>
                <a:moveTo>
                  <a:pt x="0" y="149"/>
                </a:moveTo>
                <a:lnTo>
                  <a:pt x="0" y="148"/>
                </a:lnTo>
                <a:moveTo>
                  <a:pt x="0" y="145"/>
                </a:moveTo>
                <a:lnTo>
                  <a:pt x="0" y="144"/>
                </a:lnTo>
                <a:moveTo>
                  <a:pt x="0" y="141"/>
                </a:moveTo>
                <a:lnTo>
                  <a:pt x="0" y="140"/>
                </a:lnTo>
                <a:moveTo>
                  <a:pt x="0" y="137"/>
                </a:moveTo>
                <a:lnTo>
                  <a:pt x="0" y="136"/>
                </a:lnTo>
                <a:moveTo>
                  <a:pt x="0" y="133"/>
                </a:moveTo>
                <a:lnTo>
                  <a:pt x="0" y="132"/>
                </a:lnTo>
                <a:moveTo>
                  <a:pt x="0" y="129"/>
                </a:moveTo>
                <a:lnTo>
                  <a:pt x="0" y="128"/>
                </a:lnTo>
                <a:moveTo>
                  <a:pt x="0" y="125"/>
                </a:moveTo>
                <a:lnTo>
                  <a:pt x="0" y="124"/>
                </a:lnTo>
                <a:moveTo>
                  <a:pt x="0" y="121"/>
                </a:moveTo>
                <a:lnTo>
                  <a:pt x="0" y="120"/>
                </a:lnTo>
                <a:moveTo>
                  <a:pt x="0" y="117"/>
                </a:moveTo>
                <a:lnTo>
                  <a:pt x="0" y="116"/>
                </a:lnTo>
                <a:moveTo>
                  <a:pt x="0" y="113"/>
                </a:moveTo>
                <a:lnTo>
                  <a:pt x="0" y="112"/>
                </a:lnTo>
                <a:moveTo>
                  <a:pt x="0" y="109"/>
                </a:moveTo>
                <a:lnTo>
                  <a:pt x="0" y="108"/>
                </a:lnTo>
                <a:moveTo>
                  <a:pt x="0" y="105"/>
                </a:moveTo>
                <a:lnTo>
                  <a:pt x="0" y="104"/>
                </a:lnTo>
                <a:moveTo>
                  <a:pt x="0" y="101"/>
                </a:moveTo>
                <a:lnTo>
                  <a:pt x="0" y="100"/>
                </a:lnTo>
                <a:moveTo>
                  <a:pt x="0" y="97"/>
                </a:moveTo>
                <a:lnTo>
                  <a:pt x="0" y="96"/>
                </a:lnTo>
                <a:moveTo>
                  <a:pt x="0" y="93"/>
                </a:moveTo>
                <a:lnTo>
                  <a:pt x="0" y="92"/>
                </a:lnTo>
                <a:moveTo>
                  <a:pt x="0" y="89"/>
                </a:moveTo>
                <a:lnTo>
                  <a:pt x="0" y="88"/>
                </a:lnTo>
                <a:moveTo>
                  <a:pt x="0" y="85"/>
                </a:moveTo>
                <a:lnTo>
                  <a:pt x="0" y="84"/>
                </a:lnTo>
                <a:moveTo>
                  <a:pt x="0" y="81"/>
                </a:moveTo>
                <a:lnTo>
                  <a:pt x="0" y="80"/>
                </a:lnTo>
                <a:moveTo>
                  <a:pt x="0" y="77"/>
                </a:moveTo>
                <a:lnTo>
                  <a:pt x="0" y="76"/>
                </a:lnTo>
                <a:moveTo>
                  <a:pt x="0" y="73"/>
                </a:moveTo>
                <a:lnTo>
                  <a:pt x="0" y="72"/>
                </a:lnTo>
                <a:moveTo>
                  <a:pt x="0" y="69"/>
                </a:moveTo>
                <a:lnTo>
                  <a:pt x="0" y="68"/>
                </a:lnTo>
                <a:moveTo>
                  <a:pt x="0" y="65"/>
                </a:moveTo>
                <a:lnTo>
                  <a:pt x="0" y="64"/>
                </a:lnTo>
                <a:moveTo>
                  <a:pt x="0" y="61"/>
                </a:moveTo>
                <a:lnTo>
                  <a:pt x="0" y="60"/>
                </a:lnTo>
                <a:moveTo>
                  <a:pt x="0" y="57"/>
                </a:moveTo>
                <a:lnTo>
                  <a:pt x="0" y="56"/>
                </a:lnTo>
                <a:moveTo>
                  <a:pt x="0" y="53"/>
                </a:moveTo>
                <a:lnTo>
                  <a:pt x="0" y="52"/>
                </a:lnTo>
                <a:moveTo>
                  <a:pt x="0" y="49"/>
                </a:moveTo>
                <a:lnTo>
                  <a:pt x="0" y="48"/>
                </a:lnTo>
                <a:moveTo>
                  <a:pt x="0" y="45"/>
                </a:moveTo>
                <a:lnTo>
                  <a:pt x="0" y="44"/>
                </a:lnTo>
                <a:moveTo>
                  <a:pt x="0" y="41"/>
                </a:moveTo>
                <a:lnTo>
                  <a:pt x="0" y="40"/>
                </a:lnTo>
                <a:moveTo>
                  <a:pt x="0" y="37"/>
                </a:moveTo>
                <a:lnTo>
                  <a:pt x="0" y="36"/>
                </a:lnTo>
                <a:moveTo>
                  <a:pt x="0" y="33"/>
                </a:moveTo>
                <a:lnTo>
                  <a:pt x="0" y="32"/>
                </a:lnTo>
                <a:moveTo>
                  <a:pt x="0" y="29"/>
                </a:moveTo>
                <a:lnTo>
                  <a:pt x="0" y="28"/>
                </a:lnTo>
                <a:moveTo>
                  <a:pt x="0" y="25"/>
                </a:moveTo>
                <a:lnTo>
                  <a:pt x="0" y="24"/>
                </a:lnTo>
                <a:moveTo>
                  <a:pt x="0" y="21"/>
                </a:moveTo>
                <a:lnTo>
                  <a:pt x="0" y="20"/>
                </a:lnTo>
                <a:moveTo>
                  <a:pt x="0" y="17"/>
                </a:moveTo>
                <a:lnTo>
                  <a:pt x="0" y="16"/>
                </a:lnTo>
                <a:moveTo>
                  <a:pt x="0" y="13"/>
                </a:moveTo>
                <a:lnTo>
                  <a:pt x="0" y="12"/>
                </a:lnTo>
                <a:moveTo>
                  <a:pt x="0" y="9"/>
                </a:moveTo>
                <a:lnTo>
                  <a:pt x="0" y="8"/>
                </a:lnTo>
                <a:moveTo>
                  <a:pt x="0" y="5"/>
                </a:moveTo>
                <a:lnTo>
                  <a:pt x="0" y="4"/>
                </a:lnTo>
                <a:moveTo>
                  <a:pt x="0" y="1"/>
                </a:move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Line 135">
            <a:extLst>
              <a:ext uri="{FF2B5EF4-FFF2-40B4-BE49-F238E27FC236}">
                <a16:creationId xmlns:a16="http://schemas.microsoft.com/office/drawing/2014/main" id="{D0E845D8-CDC0-F158-807C-C75F31F3F9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2100" y="5335970"/>
            <a:ext cx="1934226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Line 136">
            <a:extLst>
              <a:ext uri="{FF2B5EF4-FFF2-40B4-BE49-F238E27FC236}">
                <a16:creationId xmlns:a16="http://schemas.microsoft.com/office/drawing/2014/main" id="{AFC031E8-8CF7-46F3-9C3B-59B18231F8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2100" y="5335970"/>
            <a:ext cx="0" cy="62095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Line 137">
            <a:extLst>
              <a:ext uri="{FF2B5EF4-FFF2-40B4-BE49-F238E27FC236}">
                <a16:creationId xmlns:a16="http://schemas.microsoft.com/office/drawing/2014/main" id="{1ED5BDD6-488C-4878-8170-4210EC5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4545" y="5335970"/>
            <a:ext cx="0" cy="62095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Line 138">
            <a:extLst>
              <a:ext uri="{FF2B5EF4-FFF2-40B4-BE49-F238E27FC236}">
                <a16:creationId xmlns:a16="http://schemas.microsoft.com/office/drawing/2014/main" id="{FFB0B997-AE27-BBFB-2EB6-B0FF2AC2D9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46528" y="5335970"/>
            <a:ext cx="0" cy="62095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Line 139">
            <a:extLst>
              <a:ext uri="{FF2B5EF4-FFF2-40B4-BE49-F238E27FC236}">
                <a16:creationId xmlns:a16="http://schemas.microsoft.com/office/drawing/2014/main" id="{298D7B55-7CBE-6061-53A1-3B84A39D9DC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7347" y="5335970"/>
            <a:ext cx="0" cy="62095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Line 140">
            <a:extLst>
              <a:ext uri="{FF2B5EF4-FFF2-40B4-BE49-F238E27FC236}">
                <a16:creationId xmlns:a16="http://schemas.microsoft.com/office/drawing/2014/main" id="{EFEF3DCF-96EF-BA81-088B-4A9B8757F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6327" y="5335970"/>
            <a:ext cx="0" cy="62095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41">
            <a:extLst>
              <a:ext uri="{FF2B5EF4-FFF2-40B4-BE49-F238E27FC236}">
                <a16:creationId xmlns:a16="http://schemas.microsoft.com/office/drawing/2014/main" id="{F66F98A9-8CC4-F59C-6242-83DE303E6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7741" y="5450561"/>
            <a:ext cx="2516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0.01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142">
            <a:extLst>
              <a:ext uri="{FF2B5EF4-FFF2-40B4-BE49-F238E27FC236}">
                <a16:creationId xmlns:a16="http://schemas.microsoft.com/office/drawing/2014/main" id="{73F22DD1-FF19-CF98-C2DE-5F40D2BCE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9239" y="5450561"/>
            <a:ext cx="2516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0.25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143">
            <a:extLst>
              <a:ext uri="{FF2B5EF4-FFF2-40B4-BE49-F238E27FC236}">
                <a16:creationId xmlns:a16="http://schemas.microsoft.com/office/drawing/2014/main" id="{9CDCB8C2-CC12-5581-C19D-03B5FEF94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057" y="5450561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144">
            <a:extLst>
              <a:ext uri="{FF2B5EF4-FFF2-40B4-BE49-F238E27FC236}">
                <a16:creationId xmlns:a16="http://schemas.microsoft.com/office/drawing/2014/main" id="{64516C28-29C5-42F1-353F-120133359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5479" y="5450561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145">
            <a:extLst>
              <a:ext uri="{FF2B5EF4-FFF2-40B4-BE49-F238E27FC236}">
                <a16:creationId xmlns:a16="http://schemas.microsoft.com/office/drawing/2014/main" id="{4B470E15-EE6A-21ED-1718-40CF49E24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234" y="5450561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25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id="{B52B7037-5CA3-63C1-0E18-70D685736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244" y="1868214"/>
            <a:ext cx="10595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Relative Risk (RR)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147">
            <a:extLst>
              <a:ext uri="{FF2B5EF4-FFF2-40B4-BE49-F238E27FC236}">
                <a16:creationId xmlns:a16="http://schemas.microsoft.com/office/drawing/2014/main" id="{A0702127-E5FB-906F-ADEF-16A822424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6644" y="5623700"/>
            <a:ext cx="167353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Favors Intravascular Imaging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148">
            <a:extLst>
              <a:ext uri="{FF2B5EF4-FFF2-40B4-BE49-F238E27FC236}">
                <a16:creationId xmlns:a16="http://schemas.microsoft.com/office/drawing/2014/main" id="{05C2AE9F-179C-8C18-6B80-1D65D710C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3525" y="5623700"/>
            <a:ext cx="11557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Favors Angiography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234">
            <a:extLst>
              <a:ext uri="{FF2B5EF4-FFF2-40B4-BE49-F238E27FC236}">
                <a16:creationId xmlns:a16="http://schemas.microsoft.com/office/drawing/2014/main" id="{39FAED09-C9BD-4BED-E88A-553638A04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8372" y="1868214"/>
            <a:ext cx="67646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RR [95% CI]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54">
            <a:extLst>
              <a:ext uri="{FF2B5EF4-FFF2-40B4-BE49-F238E27FC236}">
                <a16:creationId xmlns:a16="http://schemas.microsoft.com/office/drawing/2014/main" id="{93A71DF4-AFDA-E06E-3393-D8F15C333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510" y="1868214"/>
            <a:ext cx="57708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(Random)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 274">
            <a:extLst>
              <a:ext uri="{FF2B5EF4-FFF2-40B4-BE49-F238E27FC236}">
                <a16:creationId xmlns:a16="http://schemas.microsoft.com/office/drawing/2014/main" id="{AA78EF6E-1AB3-06E2-CCF1-726277369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3851" y="1712088"/>
            <a:ext cx="4263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 275">
            <a:extLst>
              <a:ext uri="{FF2B5EF4-FFF2-40B4-BE49-F238E27FC236}">
                <a16:creationId xmlns:a16="http://schemas.microsoft.com/office/drawing/2014/main" id="{4005D104-33A1-EDA3-0868-B5EDF2291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9948" y="1868214"/>
            <a:ext cx="3959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(Fixed)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EC61106-5E8A-0E4D-994F-C36E371DA939}"/>
              </a:ext>
            </a:extLst>
          </p:cNvPr>
          <p:cNvGrpSpPr/>
          <p:nvPr/>
        </p:nvGrpSpPr>
        <p:grpSpPr>
          <a:xfrm>
            <a:off x="1575105" y="5025527"/>
            <a:ext cx="8987617" cy="169277"/>
            <a:chOff x="1873684" y="5153686"/>
            <a:chExt cx="8987617" cy="169277"/>
          </a:xfrm>
        </p:grpSpPr>
        <p:sp>
          <p:nvSpPr>
            <p:cNvPr id="71" name="Rectangle 6">
              <a:extLst>
                <a:ext uri="{FF2B5EF4-FFF2-40B4-BE49-F238E27FC236}">
                  <a16:creationId xmlns:a16="http://schemas.microsoft.com/office/drawing/2014/main" id="{F5A4DBF7-77D5-2F5A-608F-B0AF7418A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5153686"/>
              <a:ext cx="110286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Fixed-Effect Model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5" name="Rectangle 55">
              <a:extLst>
                <a:ext uri="{FF2B5EF4-FFF2-40B4-BE49-F238E27FC236}">
                  <a16:creationId xmlns:a16="http://schemas.microsoft.com/office/drawing/2014/main" id="{FAEC80FA-0FE1-5901-CF1A-A784DC244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268" y="515368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231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6" name="Rectangle 75">
              <a:extLst>
                <a:ext uri="{FF2B5EF4-FFF2-40B4-BE49-F238E27FC236}">
                  <a16:creationId xmlns:a16="http://schemas.microsoft.com/office/drawing/2014/main" id="{A3E505C6-BE29-2BD0-21B0-73DDC3412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981" y="5153686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6054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7" name="Rectangle 94">
              <a:extLst>
                <a:ext uri="{FF2B5EF4-FFF2-40B4-BE49-F238E27FC236}">
                  <a16:creationId xmlns:a16="http://schemas.microsoft.com/office/drawing/2014/main" id="{2B910F65-1F92-D0EB-2148-D48C5CCCE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7561" y="515368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249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8" name="Rectangle 114">
              <a:extLst>
                <a:ext uri="{FF2B5EF4-FFF2-40B4-BE49-F238E27FC236}">
                  <a16:creationId xmlns:a16="http://schemas.microsoft.com/office/drawing/2014/main" id="{D54DF996-BE5C-DC46-C50A-685880EED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3273" y="5153686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5331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9" name="Freeform 149">
              <a:extLst>
                <a:ext uri="{FF2B5EF4-FFF2-40B4-BE49-F238E27FC236}">
                  <a16:creationId xmlns:a16="http://schemas.microsoft.com/office/drawing/2014/main" id="{B7B94A66-37A0-E596-DB98-2C77520C1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5015" y="5215260"/>
              <a:ext cx="84576" cy="46128"/>
            </a:xfrm>
            <a:custGeom>
              <a:avLst/>
              <a:gdLst>
                <a:gd name="T0" fmla="*/ 0 w 46"/>
                <a:gd name="T1" fmla="*/ 11 h 26"/>
                <a:gd name="T2" fmla="*/ 23 w 46"/>
                <a:gd name="T3" fmla="*/ 0 h 26"/>
                <a:gd name="T4" fmla="*/ 46 w 46"/>
                <a:gd name="T5" fmla="*/ 11 h 26"/>
                <a:gd name="T6" fmla="*/ 23 w 46"/>
                <a:gd name="T7" fmla="*/ 26 h 26"/>
                <a:gd name="T8" fmla="*/ 0 w 46"/>
                <a:gd name="T9" fmla="*/ 1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26">
                  <a:moveTo>
                    <a:pt x="0" y="11"/>
                  </a:moveTo>
                  <a:lnTo>
                    <a:pt x="23" y="0"/>
                  </a:lnTo>
                  <a:lnTo>
                    <a:pt x="46" y="11"/>
                  </a:lnTo>
                  <a:lnTo>
                    <a:pt x="23" y="26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0" name="Freeform 150">
              <a:extLst>
                <a:ext uri="{FF2B5EF4-FFF2-40B4-BE49-F238E27FC236}">
                  <a16:creationId xmlns:a16="http://schemas.microsoft.com/office/drawing/2014/main" id="{44FDEB43-D9AE-79B8-CCAA-1C05DBAEA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5015" y="5215260"/>
              <a:ext cx="84576" cy="46128"/>
            </a:xfrm>
            <a:custGeom>
              <a:avLst/>
              <a:gdLst>
                <a:gd name="T0" fmla="*/ 0 w 12"/>
                <a:gd name="T1" fmla="*/ 3 h 7"/>
                <a:gd name="T2" fmla="*/ 6 w 12"/>
                <a:gd name="T3" fmla="*/ 0 h 7"/>
                <a:gd name="T4" fmla="*/ 12 w 12"/>
                <a:gd name="T5" fmla="*/ 3 h 7"/>
                <a:gd name="T6" fmla="*/ 6 w 12"/>
                <a:gd name="T7" fmla="*/ 7 h 7"/>
                <a:gd name="T8" fmla="*/ 0 w 12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7">
                  <a:moveTo>
                    <a:pt x="0" y="3"/>
                  </a:moveTo>
                  <a:lnTo>
                    <a:pt x="6" y="0"/>
                  </a:lnTo>
                  <a:lnTo>
                    <a:pt x="12" y="3"/>
                  </a:lnTo>
                  <a:lnTo>
                    <a:pt x="6" y="7"/>
                  </a:lnTo>
                  <a:lnTo>
                    <a:pt x="0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1" name="Rectangle 235">
              <a:extLst>
                <a:ext uri="{FF2B5EF4-FFF2-40B4-BE49-F238E27FC236}">
                  <a16:creationId xmlns:a16="http://schemas.microsoft.com/office/drawing/2014/main" id="{696A553C-7CEB-729C-9A4B-B7BAB4B47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5886" y="5153686"/>
              <a:ext cx="95859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0.81 [0.68, 0.97]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2" name="Rectangle 255">
              <a:extLst>
                <a:ext uri="{FF2B5EF4-FFF2-40B4-BE49-F238E27FC236}">
                  <a16:creationId xmlns:a16="http://schemas.microsoft.com/office/drawing/2014/main" id="{9FCFFA21-515B-CE33-5EFA-BF7800856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92348" y="5153686"/>
              <a:ext cx="865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--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3" name="Rectangle 276">
              <a:extLst>
                <a:ext uri="{FF2B5EF4-FFF2-40B4-BE49-F238E27FC236}">
                  <a16:creationId xmlns:a16="http://schemas.microsoft.com/office/drawing/2014/main" id="{4288C181-5EAC-9DEA-1A59-EFE61E6C9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1696" y="5153686"/>
              <a:ext cx="42960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100.0%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C5185268-B617-29C2-1428-9BC5196D70E7}"/>
              </a:ext>
            </a:extLst>
          </p:cNvPr>
          <p:cNvGrpSpPr/>
          <p:nvPr/>
        </p:nvGrpSpPr>
        <p:grpSpPr>
          <a:xfrm>
            <a:off x="1575105" y="5179879"/>
            <a:ext cx="8816095" cy="169277"/>
            <a:chOff x="1873684" y="5308038"/>
            <a:chExt cx="8816095" cy="169277"/>
          </a:xfrm>
        </p:grpSpPr>
        <p:sp>
          <p:nvSpPr>
            <p:cNvPr id="345" name="Rectangle 7">
              <a:extLst>
                <a:ext uri="{FF2B5EF4-FFF2-40B4-BE49-F238E27FC236}">
                  <a16:creationId xmlns:a16="http://schemas.microsoft.com/office/drawing/2014/main" id="{B028AC13-6E1F-AC6A-588D-F668F6D66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5308038"/>
              <a:ext cx="235962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Random-Effect Model (primary analysis)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6" name="Freeform 151">
              <a:extLst>
                <a:ext uri="{FF2B5EF4-FFF2-40B4-BE49-F238E27FC236}">
                  <a16:creationId xmlns:a16="http://schemas.microsoft.com/office/drawing/2014/main" id="{6B0AEC9B-FEB1-E1BC-8F2D-7C41EF03F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5015" y="5368725"/>
              <a:ext cx="90092" cy="47902"/>
            </a:xfrm>
            <a:custGeom>
              <a:avLst/>
              <a:gdLst>
                <a:gd name="T0" fmla="*/ 0 w 49"/>
                <a:gd name="T1" fmla="*/ 12 h 27"/>
                <a:gd name="T2" fmla="*/ 23 w 49"/>
                <a:gd name="T3" fmla="*/ 0 h 27"/>
                <a:gd name="T4" fmla="*/ 49 w 49"/>
                <a:gd name="T5" fmla="*/ 12 h 27"/>
                <a:gd name="T6" fmla="*/ 23 w 49"/>
                <a:gd name="T7" fmla="*/ 27 h 27"/>
                <a:gd name="T8" fmla="*/ 0 w 49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27">
                  <a:moveTo>
                    <a:pt x="0" y="12"/>
                  </a:moveTo>
                  <a:lnTo>
                    <a:pt x="23" y="0"/>
                  </a:lnTo>
                  <a:lnTo>
                    <a:pt x="49" y="12"/>
                  </a:lnTo>
                  <a:lnTo>
                    <a:pt x="23" y="2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7" name="Freeform 152">
              <a:extLst>
                <a:ext uri="{FF2B5EF4-FFF2-40B4-BE49-F238E27FC236}">
                  <a16:creationId xmlns:a16="http://schemas.microsoft.com/office/drawing/2014/main" id="{2F70808B-058F-B8C0-1958-954D64168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5015" y="5368725"/>
              <a:ext cx="90092" cy="47902"/>
            </a:xfrm>
            <a:custGeom>
              <a:avLst/>
              <a:gdLst>
                <a:gd name="T0" fmla="*/ 0 w 13"/>
                <a:gd name="T1" fmla="*/ 3 h 7"/>
                <a:gd name="T2" fmla="*/ 6 w 13"/>
                <a:gd name="T3" fmla="*/ 0 h 7"/>
                <a:gd name="T4" fmla="*/ 13 w 13"/>
                <a:gd name="T5" fmla="*/ 3 h 7"/>
                <a:gd name="T6" fmla="*/ 6 w 13"/>
                <a:gd name="T7" fmla="*/ 7 h 7"/>
                <a:gd name="T8" fmla="*/ 0 w 1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">
                  <a:moveTo>
                    <a:pt x="0" y="3"/>
                  </a:moveTo>
                  <a:lnTo>
                    <a:pt x="6" y="0"/>
                  </a:lnTo>
                  <a:lnTo>
                    <a:pt x="13" y="3"/>
                  </a:lnTo>
                  <a:lnTo>
                    <a:pt x="6" y="7"/>
                  </a:lnTo>
                  <a:lnTo>
                    <a:pt x="0" y="3"/>
                  </a:lnTo>
                </a:path>
              </a:pathLst>
            </a:custGeom>
            <a:solidFill>
              <a:srgbClr val="FF0000"/>
            </a:solidFill>
            <a:ln w="6350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8" name="Rectangle 236">
              <a:extLst>
                <a:ext uri="{FF2B5EF4-FFF2-40B4-BE49-F238E27FC236}">
                  <a16:creationId xmlns:a16="http://schemas.microsoft.com/office/drawing/2014/main" id="{8D07C178-3E55-2345-D64C-CD02C679A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5886" y="5308038"/>
              <a:ext cx="95859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0.82 [0.69, 0.98]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9" name="Rectangle 256">
              <a:extLst>
                <a:ext uri="{FF2B5EF4-FFF2-40B4-BE49-F238E27FC236}">
                  <a16:creationId xmlns:a16="http://schemas.microsoft.com/office/drawing/2014/main" id="{BC7A2E94-1CD7-077E-05DA-A5BCCE464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0827" y="5308038"/>
              <a:ext cx="42960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100.0%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0" name="Rectangle 277">
              <a:extLst>
                <a:ext uri="{FF2B5EF4-FFF2-40B4-BE49-F238E27FC236}">
                  <a16:creationId xmlns:a16="http://schemas.microsoft.com/office/drawing/2014/main" id="{72A4656C-F9CE-9CB3-F0EF-176F5E968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3217" y="5308038"/>
              <a:ext cx="865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--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FEDB8B6B-60C6-C258-B5A3-1A3E80657B2B}"/>
              </a:ext>
            </a:extLst>
          </p:cNvPr>
          <p:cNvGrpSpPr/>
          <p:nvPr/>
        </p:nvGrpSpPr>
        <p:grpSpPr>
          <a:xfrm>
            <a:off x="1575105" y="2067648"/>
            <a:ext cx="8913077" cy="169277"/>
            <a:chOff x="1873684" y="2354067"/>
            <a:chExt cx="8913077" cy="169277"/>
          </a:xfrm>
        </p:grpSpPr>
        <p:sp>
          <p:nvSpPr>
            <p:cNvPr id="352" name="Rectangle 37">
              <a:extLst>
                <a:ext uri="{FF2B5EF4-FFF2-40B4-BE49-F238E27FC236}">
                  <a16:creationId xmlns:a16="http://schemas.microsoft.com/office/drawing/2014/main" id="{ACDA655F-226B-8348-F03B-3BB46CE08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2354067"/>
              <a:ext cx="127919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HOME DES IVUS, 2010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3" name="Rectangle 56">
              <a:extLst>
                <a:ext uri="{FF2B5EF4-FFF2-40B4-BE49-F238E27FC236}">
                  <a16:creationId xmlns:a16="http://schemas.microsoft.com/office/drawing/2014/main" id="{375A29E9-7B3B-B4FC-B03E-98EC17BCA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459" y="2354067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4" name="Rectangle 76">
              <a:extLst>
                <a:ext uri="{FF2B5EF4-FFF2-40B4-BE49-F238E27FC236}">
                  <a16:creationId xmlns:a16="http://schemas.microsoft.com/office/drawing/2014/main" id="{FB0E2504-9E99-7A08-4F44-8679D042C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914" y="235406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5" name="Rectangle 95">
              <a:extLst>
                <a:ext uri="{FF2B5EF4-FFF2-40B4-BE49-F238E27FC236}">
                  <a16:creationId xmlns:a16="http://schemas.microsoft.com/office/drawing/2014/main" id="{5548016B-AC7C-F013-EAB9-A8FC8166B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751" y="2354067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6" name="Rectangle 115">
              <a:extLst>
                <a:ext uri="{FF2B5EF4-FFF2-40B4-BE49-F238E27FC236}">
                  <a16:creationId xmlns:a16="http://schemas.microsoft.com/office/drawing/2014/main" id="{90A63E89-241F-CE67-E0D5-BA2F222C5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207" y="235406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7" name="Rectangle 153">
              <a:extLst>
                <a:ext uri="{FF2B5EF4-FFF2-40B4-BE49-F238E27FC236}">
                  <a16:creationId xmlns:a16="http://schemas.microsoft.com/office/drawing/2014/main" id="{087D02DD-75A6-E4CA-F3D8-BAE6A2A9A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3124" y="2435157"/>
              <a:ext cx="7354" cy="70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" name="Rectangle 154">
              <a:extLst>
                <a:ext uri="{FF2B5EF4-FFF2-40B4-BE49-F238E27FC236}">
                  <a16:creationId xmlns:a16="http://schemas.microsoft.com/office/drawing/2014/main" id="{1585820E-E674-30FD-DDC7-63F3386EF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3124" y="2435157"/>
              <a:ext cx="7354" cy="709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9" name="Line 155">
              <a:extLst>
                <a:ext uri="{FF2B5EF4-FFF2-40B4-BE49-F238E27FC236}">
                  <a16:creationId xmlns:a16="http://schemas.microsoft.com/office/drawing/2014/main" id="{B2B55473-BFD7-0A18-C63A-99083DCE23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03124" y="2421851"/>
              <a:ext cx="0" cy="3370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0" name="Line 156">
              <a:extLst>
                <a:ext uri="{FF2B5EF4-FFF2-40B4-BE49-F238E27FC236}">
                  <a16:creationId xmlns:a16="http://schemas.microsoft.com/office/drawing/2014/main" id="{0E97F12C-8AA0-CE65-E8E2-4676125DC7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4501" y="2438705"/>
              <a:ext cx="98733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1" name="Line 157">
              <a:extLst>
                <a:ext uri="{FF2B5EF4-FFF2-40B4-BE49-F238E27FC236}">
                  <a16:creationId xmlns:a16="http://schemas.microsoft.com/office/drawing/2014/main" id="{1EA3A020-802D-F076-077D-BC92FA6062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4501" y="2438705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2" name="Freeform 158">
              <a:extLst>
                <a:ext uri="{FF2B5EF4-FFF2-40B4-BE49-F238E27FC236}">
                  <a16:creationId xmlns:a16="http://schemas.microsoft.com/office/drawing/2014/main" id="{444DCDB5-90D3-1745-51F3-6C772AB53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4501" y="2421851"/>
              <a:ext cx="27579" cy="33709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3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3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3" name="Rectangle 237">
              <a:extLst>
                <a:ext uri="{FF2B5EF4-FFF2-40B4-BE49-F238E27FC236}">
                  <a16:creationId xmlns:a16="http://schemas.microsoft.com/office/drawing/2014/main" id="{450118FB-A706-4781-C6FA-18ADF9F93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4703" y="2354067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0.25 [0.03, 2.20]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4" name="Rectangle 257">
              <a:extLst>
                <a:ext uri="{FF2B5EF4-FFF2-40B4-BE49-F238E27FC236}">
                  <a16:creationId xmlns:a16="http://schemas.microsoft.com/office/drawing/2014/main" id="{742506C7-FAF6-5379-4DED-53B45BD19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5366" y="2354067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5" name="Rectangle 278">
              <a:extLst>
                <a:ext uri="{FF2B5EF4-FFF2-40B4-BE49-F238E27FC236}">
                  <a16:creationId xmlns:a16="http://schemas.microsoft.com/office/drawing/2014/main" id="{78ABA295-947C-5CDA-49B4-438FE3F20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235" y="2354067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1.5%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47E6989F-BED3-9975-803B-923B112271CB}"/>
              </a:ext>
            </a:extLst>
          </p:cNvPr>
          <p:cNvGrpSpPr/>
          <p:nvPr/>
        </p:nvGrpSpPr>
        <p:grpSpPr>
          <a:xfrm>
            <a:off x="1575105" y="2235215"/>
            <a:ext cx="8913077" cy="169277"/>
            <a:chOff x="1873684" y="2508419"/>
            <a:chExt cx="8913077" cy="169277"/>
          </a:xfrm>
        </p:grpSpPr>
        <p:sp>
          <p:nvSpPr>
            <p:cNvPr id="367" name="Rectangle 38">
              <a:extLst>
                <a:ext uri="{FF2B5EF4-FFF2-40B4-BE49-F238E27FC236}">
                  <a16:creationId xmlns:a16="http://schemas.microsoft.com/office/drawing/2014/main" id="{98E91D95-0F38-0B33-7B27-E4C7304DC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2508419"/>
              <a:ext cx="64601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AVIO, 2013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8" name="Rectangle 57">
              <a:extLst>
                <a:ext uri="{FF2B5EF4-FFF2-40B4-BE49-F238E27FC236}">
                  <a16:creationId xmlns:a16="http://schemas.microsoft.com/office/drawing/2014/main" id="{4F8DA6EB-56AA-5CE9-0370-08A929D51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525" y="2508419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" name="Rectangle 77">
              <a:extLst>
                <a:ext uri="{FF2B5EF4-FFF2-40B4-BE49-F238E27FC236}">
                  <a16:creationId xmlns:a16="http://schemas.microsoft.com/office/drawing/2014/main" id="{A6A038CC-B437-2D56-0B47-6366A553D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914" y="2508419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0" name="Rectangle 96">
              <a:extLst>
                <a:ext uri="{FF2B5EF4-FFF2-40B4-BE49-F238E27FC236}">
                  <a16:creationId xmlns:a16="http://schemas.microsoft.com/office/drawing/2014/main" id="{9F36BE34-4233-7177-D746-7BD6F07FE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8817" y="2508419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1" name="Rectangle 116">
              <a:extLst>
                <a:ext uri="{FF2B5EF4-FFF2-40B4-BE49-F238E27FC236}">
                  <a16:creationId xmlns:a16="http://schemas.microsoft.com/office/drawing/2014/main" id="{16E507F2-0938-0EEE-3243-5BFF75534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207" y="2508419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2" name="Rectangle 159">
              <a:extLst>
                <a:ext uri="{FF2B5EF4-FFF2-40B4-BE49-F238E27FC236}">
                  <a16:creationId xmlns:a16="http://schemas.microsoft.com/office/drawing/2014/main" id="{6B14B077-E4BF-316D-9117-3F4101597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594" y="2576203"/>
              <a:ext cx="34934" cy="3370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3" name="Rectangle 160">
              <a:extLst>
                <a:ext uri="{FF2B5EF4-FFF2-40B4-BE49-F238E27FC236}">
                  <a16:creationId xmlns:a16="http://schemas.microsoft.com/office/drawing/2014/main" id="{B45F73C4-AA1E-4533-51F0-050D5C362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594" y="2576203"/>
              <a:ext cx="34934" cy="3370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4" name="Line 161">
              <a:extLst>
                <a:ext uri="{FF2B5EF4-FFF2-40B4-BE49-F238E27FC236}">
                  <a16:creationId xmlns:a16="http://schemas.microsoft.com/office/drawing/2014/main" id="{E7C24D5D-4420-38AE-FD4F-3AA73CEA6C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04657" y="2576203"/>
              <a:ext cx="0" cy="3370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5" name="Line 162">
              <a:extLst>
                <a:ext uri="{FF2B5EF4-FFF2-40B4-BE49-F238E27FC236}">
                  <a16:creationId xmlns:a16="http://schemas.microsoft.com/office/drawing/2014/main" id="{4BCB797E-CA1D-E360-DA2A-2622167952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0571" y="2593057"/>
              <a:ext cx="39898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6" name="Rectangle 238">
              <a:extLst>
                <a:ext uri="{FF2B5EF4-FFF2-40B4-BE49-F238E27FC236}">
                  <a16:creationId xmlns:a16="http://schemas.microsoft.com/office/drawing/2014/main" id="{1E323121-6F4D-D861-5922-5C7FCEE0E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4703" y="2508419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0.83 [0.37, 1.87]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7" name="Rectangle 258">
              <a:extLst>
                <a:ext uri="{FF2B5EF4-FFF2-40B4-BE49-F238E27FC236}">
                  <a16:creationId xmlns:a16="http://schemas.microsoft.com/office/drawing/2014/main" id="{439825F9-99C8-34A8-3179-F9CBDC88A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5366" y="2508419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8" name="Rectangle 279">
              <a:extLst>
                <a:ext uri="{FF2B5EF4-FFF2-40B4-BE49-F238E27FC236}">
                  <a16:creationId xmlns:a16="http://schemas.microsoft.com/office/drawing/2014/main" id="{B0A091F4-F7C1-1B30-8333-BFEBE6DC7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235" y="2508419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4.6%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3DD9EE7D-5F84-AAF7-A6F6-DBF36FA7036F}"/>
              </a:ext>
            </a:extLst>
          </p:cNvPr>
          <p:cNvGrpSpPr/>
          <p:nvPr/>
        </p:nvGrpSpPr>
        <p:grpSpPr>
          <a:xfrm>
            <a:off x="1575105" y="2402782"/>
            <a:ext cx="8913077" cy="169277"/>
            <a:chOff x="1873684" y="2664545"/>
            <a:chExt cx="8913077" cy="169277"/>
          </a:xfrm>
        </p:grpSpPr>
        <p:sp>
          <p:nvSpPr>
            <p:cNvPr id="380" name="Rectangle 39">
              <a:extLst>
                <a:ext uri="{FF2B5EF4-FFF2-40B4-BE49-F238E27FC236}">
                  <a16:creationId xmlns:a16="http://schemas.microsoft.com/office/drawing/2014/main" id="{F507015A-E1BD-BD43-6E0A-201CBF8FB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2664545"/>
              <a:ext cx="70371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RESET, 2013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1" name="Rectangle 58">
              <a:extLst>
                <a:ext uri="{FF2B5EF4-FFF2-40B4-BE49-F238E27FC236}">
                  <a16:creationId xmlns:a16="http://schemas.microsoft.com/office/drawing/2014/main" id="{B42B4169-43BD-419C-94BF-92BD600FA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459" y="2664545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2" name="Rectangle 78">
              <a:extLst>
                <a:ext uri="{FF2B5EF4-FFF2-40B4-BE49-F238E27FC236}">
                  <a16:creationId xmlns:a16="http://schemas.microsoft.com/office/drawing/2014/main" id="{D66A7009-0AE1-29E7-E319-3780F8E64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914" y="2664545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269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3" name="Rectangle 97">
              <a:extLst>
                <a:ext uri="{FF2B5EF4-FFF2-40B4-BE49-F238E27FC236}">
                  <a16:creationId xmlns:a16="http://schemas.microsoft.com/office/drawing/2014/main" id="{05E68AB2-DEB0-9B26-92D2-EAC97CDF5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751" y="2664545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4" name="Rectangle 117">
              <a:extLst>
                <a:ext uri="{FF2B5EF4-FFF2-40B4-BE49-F238E27FC236}">
                  <a16:creationId xmlns:a16="http://schemas.microsoft.com/office/drawing/2014/main" id="{970D9A2A-986D-DE81-D99A-E087E178F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207" y="2664545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274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5" name="Rectangle 163">
              <a:extLst>
                <a:ext uri="{FF2B5EF4-FFF2-40B4-BE49-F238E27FC236}">
                  <a16:creationId xmlns:a16="http://schemas.microsoft.com/office/drawing/2014/main" id="{37192E80-582E-B261-2EC8-95737F964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3481" y="2746522"/>
              <a:ext cx="7354" cy="53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6" name="Rectangle 164">
              <a:extLst>
                <a:ext uri="{FF2B5EF4-FFF2-40B4-BE49-F238E27FC236}">
                  <a16:creationId xmlns:a16="http://schemas.microsoft.com/office/drawing/2014/main" id="{DA22A1EB-4F6B-6073-016E-E21670F2A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3481" y="2746522"/>
              <a:ext cx="7354" cy="532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7" name="Line 165">
              <a:extLst>
                <a:ext uri="{FF2B5EF4-FFF2-40B4-BE49-F238E27FC236}">
                  <a16:creationId xmlns:a16="http://schemas.microsoft.com/office/drawing/2014/main" id="{2738A857-661F-1C58-4CEE-B02BDD9F45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53481" y="2732329"/>
              <a:ext cx="0" cy="3370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8" name="Line 166">
              <a:extLst>
                <a:ext uri="{FF2B5EF4-FFF2-40B4-BE49-F238E27FC236}">
                  <a16:creationId xmlns:a16="http://schemas.microsoft.com/office/drawing/2014/main" id="{40F76A0A-969A-5248-92D3-4EF3DF6A3B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4501" y="2749183"/>
              <a:ext cx="1149136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" name="Line 167">
              <a:extLst>
                <a:ext uri="{FF2B5EF4-FFF2-40B4-BE49-F238E27FC236}">
                  <a16:creationId xmlns:a16="http://schemas.microsoft.com/office/drawing/2014/main" id="{695B7FB4-5ABC-73CB-0A12-9B0C3071C9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4501" y="2749183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0" name="Freeform 168">
              <a:extLst>
                <a:ext uri="{FF2B5EF4-FFF2-40B4-BE49-F238E27FC236}">
                  <a16:creationId xmlns:a16="http://schemas.microsoft.com/office/drawing/2014/main" id="{0FFC6511-FDB7-FC3E-2455-81B8B0AF0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4501" y="2732329"/>
              <a:ext cx="27579" cy="33709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3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3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1" name="Rectangle 239">
              <a:extLst>
                <a:ext uri="{FF2B5EF4-FFF2-40B4-BE49-F238E27FC236}">
                  <a16:creationId xmlns:a16="http://schemas.microsoft.com/office/drawing/2014/main" id="{612AA175-9FCD-D539-268C-D13215928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4703" y="2664545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0.20 [0.01, 4.22]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2" name="Rectangle 259">
              <a:extLst>
                <a:ext uri="{FF2B5EF4-FFF2-40B4-BE49-F238E27FC236}">
                  <a16:creationId xmlns:a16="http://schemas.microsoft.com/office/drawing/2014/main" id="{76BF01AE-9E2E-2B8E-F06B-E58BA4F23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5366" y="266454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0.3%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3" name="Rectangle 280">
              <a:extLst>
                <a:ext uri="{FF2B5EF4-FFF2-40B4-BE49-F238E27FC236}">
                  <a16:creationId xmlns:a16="http://schemas.microsoft.com/office/drawing/2014/main" id="{20DBABA7-950F-6A37-2228-7B159C275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235" y="266454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0.8%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94" name="Group 393">
            <a:extLst>
              <a:ext uri="{FF2B5EF4-FFF2-40B4-BE49-F238E27FC236}">
                <a16:creationId xmlns:a16="http://schemas.microsoft.com/office/drawing/2014/main" id="{97F26064-411F-05FA-0653-FB2264420553}"/>
              </a:ext>
            </a:extLst>
          </p:cNvPr>
          <p:cNvGrpSpPr/>
          <p:nvPr/>
        </p:nvGrpSpPr>
        <p:grpSpPr>
          <a:xfrm>
            <a:off x="1575105" y="2570349"/>
            <a:ext cx="8913077" cy="169277"/>
            <a:chOff x="1873684" y="2820670"/>
            <a:chExt cx="8913077" cy="169277"/>
          </a:xfrm>
        </p:grpSpPr>
        <p:sp>
          <p:nvSpPr>
            <p:cNvPr id="395" name="Rectangle 40">
              <a:extLst>
                <a:ext uri="{FF2B5EF4-FFF2-40B4-BE49-F238E27FC236}">
                  <a16:creationId xmlns:a16="http://schemas.microsoft.com/office/drawing/2014/main" id="{51535316-E1E8-FF70-F384-D733DB405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2820670"/>
              <a:ext cx="83035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AIR-CTO,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6" name="Rectangle 59">
              <a:extLst>
                <a:ext uri="{FF2B5EF4-FFF2-40B4-BE49-F238E27FC236}">
                  <a16:creationId xmlns:a16="http://schemas.microsoft.com/office/drawing/2014/main" id="{63B1681F-2CAB-3771-847E-C7DABAA21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525" y="282067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7" name="Rectangle 79">
              <a:extLst>
                <a:ext uri="{FF2B5EF4-FFF2-40B4-BE49-F238E27FC236}">
                  <a16:creationId xmlns:a16="http://schemas.microsoft.com/office/drawing/2014/main" id="{483C2086-53ED-B011-A710-AC6018653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914" y="282067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8" name="Rectangle 98">
              <a:extLst>
                <a:ext uri="{FF2B5EF4-FFF2-40B4-BE49-F238E27FC236}">
                  <a16:creationId xmlns:a16="http://schemas.microsoft.com/office/drawing/2014/main" id="{DFBB0ABD-A78A-C1B6-4A53-F66103F90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8817" y="282067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9" name="Rectangle 118">
              <a:extLst>
                <a:ext uri="{FF2B5EF4-FFF2-40B4-BE49-F238E27FC236}">
                  <a16:creationId xmlns:a16="http://schemas.microsoft.com/office/drawing/2014/main" id="{4264E538-5A02-1D42-E74B-399395845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207" y="282067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0" name="Rectangle 169">
              <a:extLst>
                <a:ext uri="{FF2B5EF4-FFF2-40B4-BE49-F238E27FC236}">
                  <a16:creationId xmlns:a16="http://schemas.microsoft.com/office/drawing/2014/main" id="{DBC28D15-105B-F9A8-94AC-118C44678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4750" y="2885793"/>
              <a:ext cx="49643" cy="390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1" name="Rectangle 170">
              <a:extLst>
                <a:ext uri="{FF2B5EF4-FFF2-40B4-BE49-F238E27FC236}">
                  <a16:creationId xmlns:a16="http://schemas.microsoft.com/office/drawing/2014/main" id="{1409D0F5-9302-DA66-6E8E-82AC924A3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4750" y="2885793"/>
              <a:ext cx="49643" cy="3903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2" name="Line 171">
              <a:extLst>
                <a:ext uri="{FF2B5EF4-FFF2-40B4-BE49-F238E27FC236}">
                  <a16:creationId xmlns:a16="http://schemas.microsoft.com/office/drawing/2014/main" id="{94209FED-BA78-3CFC-6D2C-B9C0A466A2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16813" y="2888454"/>
              <a:ext cx="0" cy="3370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3" name="Line 172">
              <a:extLst>
                <a:ext uri="{FF2B5EF4-FFF2-40B4-BE49-F238E27FC236}">
                  <a16:creationId xmlns:a16="http://schemas.microsoft.com/office/drawing/2014/main" id="{18CF67CA-9839-FA33-F073-5D29A75ED1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69724" y="2905308"/>
              <a:ext cx="29969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4" name="Rectangle 240">
              <a:extLst>
                <a:ext uri="{FF2B5EF4-FFF2-40B4-BE49-F238E27FC236}">
                  <a16:creationId xmlns:a16="http://schemas.microsoft.com/office/drawing/2014/main" id="{9C34AAFB-9015-FE6D-8FEA-5BCE46B58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4703" y="2820670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1.33 [0.72, 2.47]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5" name="Rectangle 260">
              <a:extLst>
                <a:ext uri="{FF2B5EF4-FFF2-40B4-BE49-F238E27FC236}">
                  <a16:creationId xmlns:a16="http://schemas.microsoft.com/office/drawing/2014/main" id="{7790EBA8-864C-9E4E-E3EE-6C36602E0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5366" y="282067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8.0%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6" name="Rectangle 281">
              <a:extLst>
                <a:ext uri="{FF2B5EF4-FFF2-40B4-BE49-F238E27FC236}">
                  <a16:creationId xmlns:a16="http://schemas.microsoft.com/office/drawing/2014/main" id="{2A023F59-4BD0-8324-C198-450CF9E45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235" y="282067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6ED4BEB2-4E6E-8A49-29CC-F58C0CAEDA2E}"/>
              </a:ext>
            </a:extLst>
          </p:cNvPr>
          <p:cNvGrpSpPr/>
          <p:nvPr/>
        </p:nvGrpSpPr>
        <p:grpSpPr>
          <a:xfrm>
            <a:off x="1575105" y="2737916"/>
            <a:ext cx="8913077" cy="169277"/>
            <a:chOff x="1873684" y="2975022"/>
            <a:chExt cx="8913077" cy="169277"/>
          </a:xfrm>
        </p:grpSpPr>
        <p:sp>
          <p:nvSpPr>
            <p:cNvPr id="408" name="Rectangle 41">
              <a:extLst>
                <a:ext uri="{FF2B5EF4-FFF2-40B4-BE49-F238E27FC236}">
                  <a16:creationId xmlns:a16="http://schemas.microsoft.com/office/drawing/2014/main" id="{DDDAEAE9-B906-3EE4-1884-A75D16AE0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2975022"/>
              <a:ext cx="84638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Tan et al,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9" name="Rectangle 60">
              <a:extLst>
                <a:ext uri="{FF2B5EF4-FFF2-40B4-BE49-F238E27FC236}">
                  <a16:creationId xmlns:a16="http://schemas.microsoft.com/office/drawing/2014/main" id="{8EB782DC-658E-813F-DFE6-58BDB81F7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459" y="2975022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0" name="Rectangle 80">
              <a:extLst>
                <a:ext uri="{FF2B5EF4-FFF2-40B4-BE49-F238E27FC236}">
                  <a16:creationId xmlns:a16="http://schemas.microsoft.com/office/drawing/2014/main" id="{DA159950-41C5-15C4-2F94-63DE4A344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8171" y="2975022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1" name="Rectangle 99">
              <a:extLst>
                <a:ext uri="{FF2B5EF4-FFF2-40B4-BE49-F238E27FC236}">
                  <a16:creationId xmlns:a16="http://schemas.microsoft.com/office/drawing/2014/main" id="{A06793C5-6A46-86C4-B23E-F73B05BB8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751" y="2975022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2" name="Rectangle 119">
              <a:extLst>
                <a:ext uri="{FF2B5EF4-FFF2-40B4-BE49-F238E27FC236}">
                  <a16:creationId xmlns:a16="http://schemas.microsoft.com/office/drawing/2014/main" id="{43A20997-5565-29BD-39A1-523E11266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9463" y="2975022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3" name="Rectangle 173">
              <a:extLst>
                <a:ext uri="{FF2B5EF4-FFF2-40B4-BE49-F238E27FC236}">
                  <a16:creationId xmlns:a16="http://schemas.microsoft.com/office/drawing/2014/main" id="{041DC037-33A8-8B10-4507-472B193C8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7793" y="3052564"/>
              <a:ext cx="7354" cy="141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4" name="Rectangle 174">
              <a:extLst>
                <a:ext uri="{FF2B5EF4-FFF2-40B4-BE49-F238E27FC236}">
                  <a16:creationId xmlns:a16="http://schemas.microsoft.com/office/drawing/2014/main" id="{97F4687D-8652-07DB-7341-2C1EC82BD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7793" y="3052564"/>
              <a:ext cx="7354" cy="1419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5" name="Line 175">
              <a:extLst>
                <a:ext uri="{FF2B5EF4-FFF2-40B4-BE49-F238E27FC236}">
                  <a16:creationId xmlns:a16="http://schemas.microsoft.com/office/drawing/2014/main" id="{1373C579-DDB3-D648-C296-958C0092C7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77793" y="3042806"/>
              <a:ext cx="0" cy="3370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6" name="Line 176">
              <a:extLst>
                <a:ext uri="{FF2B5EF4-FFF2-40B4-BE49-F238E27FC236}">
                  <a16:creationId xmlns:a16="http://schemas.microsoft.com/office/drawing/2014/main" id="{9E438A69-B084-1CA7-2BB6-2C643112BF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6789" y="3059660"/>
              <a:ext cx="1169361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7" name="Rectangle 241">
              <a:extLst>
                <a:ext uri="{FF2B5EF4-FFF2-40B4-BE49-F238E27FC236}">
                  <a16:creationId xmlns:a16="http://schemas.microsoft.com/office/drawing/2014/main" id="{105A57CC-31AB-93F0-282A-4D6D8C427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4703" y="2975022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0.51 [0.05, 5.46]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8" name="Rectangle 261">
              <a:extLst>
                <a:ext uri="{FF2B5EF4-FFF2-40B4-BE49-F238E27FC236}">
                  <a16:creationId xmlns:a16="http://schemas.microsoft.com/office/drawing/2014/main" id="{453C7251-5286-5805-5D60-4EECAA12E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5366" y="2975022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9" name="Rectangle 282">
              <a:extLst>
                <a:ext uri="{FF2B5EF4-FFF2-40B4-BE49-F238E27FC236}">
                  <a16:creationId xmlns:a16="http://schemas.microsoft.com/office/drawing/2014/main" id="{DCA9CCFC-F653-CE1D-B928-7B06A00B5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235" y="2975022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0.8%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171E890E-F351-A5E6-2D7B-2E99CD4E7C97}"/>
              </a:ext>
            </a:extLst>
          </p:cNvPr>
          <p:cNvGrpSpPr/>
          <p:nvPr/>
        </p:nvGrpSpPr>
        <p:grpSpPr>
          <a:xfrm>
            <a:off x="1575105" y="2905483"/>
            <a:ext cx="8913077" cy="169277"/>
            <a:chOff x="1873684" y="3131148"/>
            <a:chExt cx="8913077" cy="169277"/>
          </a:xfrm>
        </p:grpSpPr>
        <p:sp>
          <p:nvSpPr>
            <p:cNvPr id="421" name="Rectangle 42">
              <a:extLst>
                <a:ext uri="{FF2B5EF4-FFF2-40B4-BE49-F238E27FC236}">
                  <a16:creationId xmlns:a16="http://schemas.microsoft.com/office/drawing/2014/main" id="{E2B03A57-65C2-F45F-E55D-10462760A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3131148"/>
              <a:ext cx="90569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CTO-IVUS,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" name="Rectangle 61">
              <a:extLst>
                <a:ext uri="{FF2B5EF4-FFF2-40B4-BE49-F238E27FC236}">
                  <a16:creationId xmlns:a16="http://schemas.microsoft.com/office/drawing/2014/main" id="{3178E0C9-B54B-D09B-173F-347A81FD0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459" y="313114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3" name="Rectangle 81">
              <a:extLst>
                <a:ext uri="{FF2B5EF4-FFF2-40B4-BE49-F238E27FC236}">
                  <a16:creationId xmlns:a16="http://schemas.microsoft.com/office/drawing/2014/main" id="{3E9FAAA1-DFC9-3011-705E-E466079E4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914" y="313114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4" name="Rectangle 100">
              <a:extLst>
                <a:ext uri="{FF2B5EF4-FFF2-40B4-BE49-F238E27FC236}">
                  <a16:creationId xmlns:a16="http://schemas.microsoft.com/office/drawing/2014/main" id="{31A1FF99-3863-50A4-1D57-D3D92E1F7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751" y="313114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5" name="Rectangle 120">
              <a:extLst>
                <a:ext uri="{FF2B5EF4-FFF2-40B4-BE49-F238E27FC236}">
                  <a16:creationId xmlns:a16="http://schemas.microsoft.com/office/drawing/2014/main" id="{86812F91-E57B-1F87-D2AB-B0A2315C9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207" y="313114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6" name="Rectangle 177">
              <a:extLst>
                <a:ext uri="{FF2B5EF4-FFF2-40B4-BE49-F238E27FC236}">
                  <a16:creationId xmlns:a16="http://schemas.microsoft.com/office/drawing/2014/main" id="{13DDBBE9-6AC3-806D-0F4C-38E5ED771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6127" y="3213125"/>
              <a:ext cx="7354" cy="53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7" name="Rectangle 178">
              <a:extLst>
                <a:ext uri="{FF2B5EF4-FFF2-40B4-BE49-F238E27FC236}">
                  <a16:creationId xmlns:a16="http://schemas.microsoft.com/office/drawing/2014/main" id="{D6B6D010-D4B7-63D1-346E-917976A5C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6127" y="3213125"/>
              <a:ext cx="7354" cy="532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8" name="Line 179">
              <a:extLst>
                <a:ext uri="{FF2B5EF4-FFF2-40B4-BE49-F238E27FC236}">
                  <a16:creationId xmlns:a16="http://schemas.microsoft.com/office/drawing/2014/main" id="{4C1F388D-2317-6361-657E-66038BA789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53481" y="3198932"/>
              <a:ext cx="0" cy="3370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9" name="Line 180">
              <a:extLst>
                <a:ext uri="{FF2B5EF4-FFF2-40B4-BE49-F238E27FC236}">
                  <a16:creationId xmlns:a16="http://schemas.microsoft.com/office/drawing/2014/main" id="{94A340EC-A7B1-0554-BFEB-17D4356DED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4501" y="3215786"/>
              <a:ext cx="1141782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0" name="Line 181">
              <a:extLst>
                <a:ext uri="{FF2B5EF4-FFF2-40B4-BE49-F238E27FC236}">
                  <a16:creationId xmlns:a16="http://schemas.microsoft.com/office/drawing/2014/main" id="{78071910-CA54-7D85-F4CD-FC0435D652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4501" y="3215786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1" name="Freeform 182">
              <a:extLst>
                <a:ext uri="{FF2B5EF4-FFF2-40B4-BE49-F238E27FC236}">
                  <a16:creationId xmlns:a16="http://schemas.microsoft.com/office/drawing/2014/main" id="{AF005ECD-5D78-1CF7-0752-199F2AA1B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4501" y="3198932"/>
              <a:ext cx="27579" cy="33709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3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3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2" name="Rectangle 242">
              <a:extLst>
                <a:ext uri="{FF2B5EF4-FFF2-40B4-BE49-F238E27FC236}">
                  <a16:creationId xmlns:a16="http://schemas.microsoft.com/office/drawing/2014/main" id="{E4B8A283-7690-996D-A1B5-B87FFA3F7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4703" y="3131148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0.20 [0.01, 4.14]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3" name="Rectangle 262">
              <a:extLst>
                <a:ext uri="{FF2B5EF4-FFF2-40B4-BE49-F238E27FC236}">
                  <a16:creationId xmlns:a16="http://schemas.microsoft.com/office/drawing/2014/main" id="{10106B02-7CEA-692A-0CA2-E3A60CE8C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5366" y="313114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0.3%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4" name="Rectangle 283">
              <a:extLst>
                <a:ext uri="{FF2B5EF4-FFF2-40B4-BE49-F238E27FC236}">
                  <a16:creationId xmlns:a16="http://schemas.microsoft.com/office/drawing/2014/main" id="{B031DB0E-8B1B-A31B-0801-F7B30E650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235" y="313114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0.8%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56D843D2-DC15-A558-3B4A-642140E485AB}"/>
              </a:ext>
            </a:extLst>
          </p:cNvPr>
          <p:cNvGrpSpPr/>
          <p:nvPr/>
        </p:nvGrpSpPr>
        <p:grpSpPr>
          <a:xfrm>
            <a:off x="1575105" y="3073050"/>
            <a:ext cx="8913077" cy="169277"/>
            <a:chOff x="1873684" y="3287273"/>
            <a:chExt cx="8913077" cy="169277"/>
          </a:xfrm>
        </p:grpSpPr>
        <p:sp>
          <p:nvSpPr>
            <p:cNvPr id="436" name="Rectangle 43">
              <a:extLst>
                <a:ext uri="{FF2B5EF4-FFF2-40B4-BE49-F238E27FC236}">
                  <a16:creationId xmlns:a16="http://schemas.microsoft.com/office/drawing/2014/main" id="{3C027E34-DEC4-593A-0441-42BCA6A50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3287273"/>
              <a:ext cx="81432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OCTACS,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7" name="Rectangle 62">
              <a:extLst>
                <a:ext uri="{FF2B5EF4-FFF2-40B4-BE49-F238E27FC236}">
                  <a16:creationId xmlns:a16="http://schemas.microsoft.com/office/drawing/2014/main" id="{EE7CE6B5-3E9E-EA0F-9698-D3B624A79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459" y="3287273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8" name="Rectangle 82">
              <a:extLst>
                <a:ext uri="{FF2B5EF4-FFF2-40B4-BE49-F238E27FC236}">
                  <a16:creationId xmlns:a16="http://schemas.microsoft.com/office/drawing/2014/main" id="{E93396C3-474D-77DF-B0E2-D4EA9AB77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8171" y="3287273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9" name="Rectangle 101">
              <a:extLst>
                <a:ext uri="{FF2B5EF4-FFF2-40B4-BE49-F238E27FC236}">
                  <a16:creationId xmlns:a16="http://schemas.microsoft.com/office/drawing/2014/main" id="{1C8EEC5F-522D-3C6D-D4A8-1645E7824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751" y="3287273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0" name="Rectangle 121">
              <a:extLst>
                <a:ext uri="{FF2B5EF4-FFF2-40B4-BE49-F238E27FC236}">
                  <a16:creationId xmlns:a16="http://schemas.microsoft.com/office/drawing/2014/main" id="{4EFCF1EB-0C91-4046-EC34-0A2DA0316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9463" y="3287273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1" name="Rectangle 183">
              <a:extLst>
                <a:ext uri="{FF2B5EF4-FFF2-40B4-BE49-F238E27FC236}">
                  <a16:creationId xmlns:a16="http://schemas.microsoft.com/office/drawing/2014/main" id="{09301BE1-2E5C-2EB1-B934-00EF85394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4525" y="3368363"/>
              <a:ext cx="7354" cy="70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2" name="Rectangle 184">
              <a:extLst>
                <a:ext uri="{FF2B5EF4-FFF2-40B4-BE49-F238E27FC236}">
                  <a16:creationId xmlns:a16="http://schemas.microsoft.com/office/drawing/2014/main" id="{DDC9C9ED-771B-58B1-560E-01FAF449D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4525" y="3368363"/>
              <a:ext cx="7354" cy="709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3" name="Line 185">
              <a:extLst>
                <a:ext uri="{FF2B5EF4-FFF2-40B4-BE49-F238E27FC236}">
                  <a16:creationId xmlns:a16="http://schemas.microsoft.com/office/drawing/2014/main" id="{DFF72097-8BCF-1B26-FCF2-C2373C4675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74525" y="3357718"/>
              <a:ext cx="0" cy="28387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4" name="Line 186">
              <a:extLst>
                <a:ext uri="{FF2B5EF4-FFF2-40B4-BE49-F238E27FC236}">
                  <a16:creationId xmlns:a16="http://schemas.microsoft.com/office/drawing/2014/main" id="{9C27B51C-7F2D-7794-123C-81FA966136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4501" y="3371911"/>
              <a:ext cx="159040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5" name="Line 187">
              <a:extLst>
                <a:ext uri="{FF2B5EF4-FFF2-40B4-BE49-F238E27FC236}">
                  <a16:creationId xmlns:a16="http://schemas.microsoft.com/office/drawing/2014/main" id="{7E00E07B-6594-ABDE-A89B-3A195C4811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4501" y="3371911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6" name="Freeform 188">
              <a:extLst>
                <a:ext uri="{FF2B5EF4-FFF2-40B4-BE49-F238E27FC236}">
                  <a16:creationId xmlns:a16="http://schemas.microsoft.com/office/drawing/2014/main" id="{9EE9BA47-F0EA-A881-0C19-A3E878420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4501" y="3355057"/>
              <a:ext cx="27579" cy="33709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3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3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7" name="Line 189">
              <a:extLst>
                <a:ext uri="{FF2B5EF4-FFF2-40B4-BE49-F238E27FC236}">
                  <a16:creationId xmlns:a16="http://schemas.microsoft.com/office/drawing/2014/main" id="{839CBDBE-D9B1-6724-C90B-FCA6202A97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44906" y="3371911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8" name="Freeform 190">
              <a:extLst>
                <a:ext uri="{FF2B5EF4-FFF2-40B4-BE49-F238E27FC236}">
                  <a16:creationId xmlns:a16="http://schemas.microsoft.com/office/drawing/2014/main" id="{EEC38A26-C06D-4587-687F-FD8321BA5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7327" y="3355057"/>
              <a:ext cx="27579" cy="33709"/>
            </a:xfrm>
            <a:custGeom>
              <a:avLst/>
              <a:gdLst>
                <a:gd name="T0" fmla="*/ 0 w 4"/>
                <a:gd name="T1" fmla="*/ 5 h 5"/>
                <a:gd name="T2" fmla="*/ 4 w 4"/>
                <a:gd name="T3" fmla="*/ 3 h 5"/>
                <a:gd name="T4" fmla="*/ 0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lnTo>
                    <a:pt x="4" y="3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9" name="Rectangle 243">
              <a:extLst>
                <a:ext uri="{FF2B5EF4-FFF2-40B4-BE49-F238E27FC236}">
                  <a16:creationId xmlns:a16="http://schemas.microsoft.com/office/drawing/2014/main" id="{D22DEEC6-CAB4-F177-3AE3-5C9A8F7C1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8635" y="3287273"/>
              <a:ext cx="101309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1.12 [0.02, 55.33]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" name="Rectangle 263">
              <a:extLst>
                <a:ext uri="{FF2B5EF4-FFF2-40B4-BE49-F238E27FC236}">
                  <a16:creationId xmlns:a16="http://schemas.microsoft.com/office/drawing/2014/main" id="{668231A4-F2B4-0DC6-8F2A-23C34AB38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5366" y="3287273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0.2%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1" name="Rectangle 284">
              <a:extLst>
                <a:ext uri="{FF2B5EF4-FFF2-40B4-BE49-F238E27FC236}">
                  <a16:creationId xmlns:a16="http://schemas.microsoft.com/office/drawing/2014/main" id="{BF64F65E-EA1A-A85A-9279-404FC43ED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235" y="3287273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B74478A5-A131-0DEC-1943-088CD93A676A}"/>
              </a:ext>
            </a:extLst>
          </p:cNvPr>
          <p:cNvGrpSpPr/>
          <p:nvPr/>
        </p:nvGrpSpPr>
        <p:grpSpPr>
          <a:xfrm>
            <a:off x="1575105" y="3240617"/>
            <a:ext cx="8913077" cy="169277"/>
            <a:chOff x="1873684" y="3441625"/>
            <a:chExt cx="8913077" cy="169277"/>
          </a:xfrm>
        </p:grpSpPr>
        <p:sp>
          <p:nvSpPr>
            <p:cNvPr id="453" name="Rectangle 44">
              <a:extLst>
                <a:ext uri="{FF2B5EF4-FFF2-40B4-BE49-F238E27FC236}">
                  <a16:creationId xmlns:a16="http://schemas.microsoft.com/office/drawing/2014/main" id="{4BF88C3A-7B6B-1665-C894-FD58E9114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3441625"/>
              <a:ext cx="91371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DOCTORS, 2016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4" name="Rectangle 63">
              <a:extLst>
                <a:ext uri="{FF2B5EF4-FFF2-40B4-BE49-F238E27FC236}">
                  <a16:creationId xmlns:a16="http://schemas.microsoft.com/office/drawing/2014/main" id="{A1A7F803-48A8-52B8-67A6-740727660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459" y="3441625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5" name="Rectangle 83">
              <a:extLst>
                <a:ext uri="{FF2B5EF4-FFF2-40B4-BE49-F238E27FC236}">
                  <a16:creationId xmlns:a16="http://schemas.microsoft.com/office/drawing/2014/main" id="{43A54C27-911F-9440-0F19-4B7958AF3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914" y="3441625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6" name="Rectangle 102">
              <a:extLst>
                <a:ext uri="{FF2B5EF4-FFF2-40B4-BE49-F238E27FC236}">
                  <a16:creationId xmlns:a16="http://schemas.microsoft.com/office/drawing/2014/main" id="{F970C40E-6588-AA60-585A-3211776DD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751" y="3441625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7" name="Rectangle 122">
              <a:extLst>
                <a:ext uri="{FF2B5EF4-FFF2-40B4-BE49-F238E27FC236}">
                  <a16:creationId xmlns:a16="http://schemas.microsoft.com/office/drawing/2014/main" id="{9F61F4EA-4C68-5B7B-D372-A1379C18C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207" y="3441625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8" name="Rectangle 191">
              <a:extLst>
                <a:ext uri="{FF2B5EF4-FFF2-40B4-BE49-F238E27FC236}">
                  <a16:creationId xmlns:a16="http://schemas.microsoft.com/office/drawing/2014/main" id="{C1B4B7EB-AC9F-EA39-DC61-7C959E84C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5107" y="3519167"/>
              <a:ext cx="7354" cy="141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9" name="Rectangle 192">
              <a:extLst>
                <a:ext uri="{FF2B5EF4-FFF2-40B4-BE49-F238E27FC236}">
                  <a16:creationId xmlns:a16="http://schemas.microsoft.com/office/drawing/2014/main" id="{11DBEFF2-AD7E-1C2E-E4D6-B7BECF967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5107" y="3519167"/>
              <a:ext cx="7354" cy="1419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0" name="Line 193">
              <a:extLst>
                <a:ext uri="{FF2B5EF4-FFF2-40B4-BE49-F238E27FC236}">
                  <a16:creationId xmlns:a16="http://schemas.microsoft.com/office/drawing/2014/main" id="{EC0EE679-A671-4F8B-C958-FA6C52D3C6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45107" y="3512957"/>
              <a:ext cx="0" cy="2661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1" name="Line 194">
              <a:extLst>
                <a:ext uri="{FF2B5EF4-FFF2-40B4-BE49-F238E27FC236}">
                  <a16:creationId xmlns:a16="http://schemas.microsoft.com/office/drawing/2014/main" id="{D6043D1B-E4EF-7DF0-A8FF-C750D2AE5C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66657" y="3526263"/>
              <a:ext cx="136609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2" name="Rectangle 244">
              <a:extLst>
                <a:ext uri="{FF2B5EF4-FFF2-40B4-BE49-F238E27FC236}">
                  <a16:creationId xmlns:a16="http://schemas.microsoft.com/office/drawing/2014/main" id="{BD32F913-72FC-3F17-2363-16F6ED51E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8635" y="3441625"/>
              <a:ext cx="101309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1.00 [0.06, 15.80]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3" name="Rectangle 264">
              <a:extLst>
                <a:ext uri="{FF2B5EF4-FFF2-40B4-BE49-F238E27FC236}">
                  <a16:creationId xmlns:a16="http://schemas.microsoft.com/office/drawing/2014/main" id="{883B3D01-5C8D-5F6C-D90B-ADA89DCD5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5366" y="344162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4" name="Rectangle 285">
              <a:extLst>
                <a:ext uri="{FF2B5EF4-FFF2-40B4-BE49-F238E27FC236}">
                  <a16:creationId xmlns:a16="http://schemas.microsoft.com/office/drawing/2014/main" id="{28271998-D6EC-ABE6-8110-CF9074419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235" y="344162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65" name="Group 464">
            <a:extLst>
              <a:ext uri="{FF2B5EF4-FFF2-40B4-BE49-F238E27FC236}">
                <a16:creationId xmlns:a16="http://schemas.microsoft.com/office/drawing/2014/main" id="{AC1822C3-61CF-2848-1320-001271556C60}"/>
              </a:ext>
            </a:extLst>
          </p:cNvPr>
          <p:cNvGrpSpPr/>
          <p:nvPr/>
        </p:nvGrpSpPr>
        <p:grpSpPr>
          <a:xfrm>
            <a:off x="1575105" y="3408184"/>
            <a:ext cx="8913077" cy="169277"/>
            <a:chOff x="1873684" y="3597751"/>
            <a:chExt cx="8913077" cy="169277"/>
          </a:xfrm>
        </p:grpSpPr>
        <p:sp>
          <p:nvSpPr>
            <p:cNvPr id="466" name="Rectangle 45">
              <a:extLst>
                <a:ext uri="{FF2B5EF4-FFF2-40B4-BE49-F238E27FC236}">
                  <a16:creationId xmlns:a16="http://schemas.microsoft.com/office/drawing/2014/main" id="{5AF07297-31D2-D410-022F-042490C93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3597751"/>
              <a:ext cx="82554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ROBUST, 2018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7" name="Rectangle 64">
              <a:extLst>
                <a:ext uri="{FF2B5EF4-FFF2-40B4-BE49-F238E27FC236}">
                  <a16:creationId xmlns:a16="http://schemas.microsoft.com/office/drawing/2014/main" id="{1B7F6640-7702-ECF8-37E6-F1DC21AD2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459" y="3597751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8" name="Rectangle 84">
              <a:extLst>
                <a:ext uri="{FF2B5EF4-FFF2-40B4-BE49-F238E27FC236}">
                  <a16:creationId xmlns:a16="http://schemas.microsoft.com/office/drawing/2014/main" id="{E2E293FF-3FE6-7B8D-7995-66D427E5F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914" y="3597751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9" name="Rectangle 103">
              <a:extLst>
                <a:ext uri="{FF2B5EF4-FFF2-40B4-BE49-F238E27FC236}">
                  <a16:creationId xmlns:a16="http://schemas.microsoft.com/office/drawing/2014/main" id="{4457429B-563A-1321-B452-60305DDA4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751" y="3597751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0" name="Rectangle 123">
              <a:extLst>
                <a:ext uri="{FF2B5EF4-FFF2-40B4-BE49-F238E27FC236}">
                  <a16:creationId xmlns:a16="http://schemas.microsoft.com/office/drawing/2014/main" id="{AE2BA963-FA17-B533-D77C-25A1551D3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9463" y="3597751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1" name="Rectangle 195">
              <a:extLst>
                <a:ext uri="{FF2B5EF4-FFF2-40B4-BE49-F238E27FC236}">
                  <a16:creationId xmlns:a16="http://schemas.microsoft.com/office/drawing/2014/main" id="{A02EB6E1-64D6-1579-4A8B-C6427A361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6508" y="3676180"/>
              <a:ext cx="7354" cy="124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2" name="Rectangle 196">
              <a:extLst>
                <a:ext uri="{FF2B5EF4-FFF2-40B4-BE49-F238E27FC236}">
                  <a16:creationId xmlns:a16="http://schemas.microsoft.com/office/drawing/2014/main" id="{8F46F47E-A5CD-9218-5F3B-DAD680E15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6508" y="3676180"/>
              <a:ext cx="7354" cy="1241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3" name="Line 197">
              <a:extLst>
                <a:ext uri="{FF2B5EF4-FFF2-40B4-BE49-F238E27FC236}">
                  <a16:creationId xmlns:a16="http://schemas.microsoft.com/office/drawing/2014/main" id="{9ECCE4CF-6949-2A3F-7558-BC626EB7BC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23862" y="3669083"/>
              <a:ext cx="0" cy="2661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4" name="Line 198">
              <a:extLst>
                <a:ext uri="{FF2B5EF4-FFF2-40B4-BE49-F238E27FC236}">
                  <a16:creationId xmlns:a16="http://schemas.microsoft.com/office/drawing/2014/main" id="{A2C2E5C7-BB53-CF5C-D1C4-D73633F20E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75545" y="3682389"/>
              <a:ext cx="1169361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5" name="Line 199">
              <a:extLst>
                <a:ext uri="{FF2B5EF4-FFF2-40B4-BE49-F238E27FC236}">
                  <a16:creationId xmlns:a16="http://schemas.microsoft.com/office/drawing/2014/main" id="{3C4068AB-3DA6-8F1A-A5EF-04F6F08635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44906" y="3682389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6" name="Freeform 200">
              <a:extLst>
                <a:ext uri="{FF2B5EF4-FFF2-40B4-BE49-F238E27FC236}">
                  <a16:creationId xmlns:a16="http://schemas.microsoft.com/office/drawing/2014/main" id="{54F78016-5F27-CC1F-4078-1114D5FB0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7327" y="3669083"/>
              <a:ext cx="27579" cy="26612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2 h 4"/>
                <a:gd name="T4" fmla="*/ 0 w 4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7" name="Rectangle 245">
              <a:extLst>
                <a:ext uri="{FF2B5EF4-FFF2-40B4-BE49-F238E27FC236}">
                  <a16:creationId xmlns:a16="http://schemas.microsoft.com/office/drawing/2014/main" id="{3B70409F-999F-456A-CB55-B52C39FC2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8635" y="3597751"/>
              <a:ext cx="101309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4.57 [0.22, 94.07]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8" name="Rectangle 265">
              <a:extLst>
                <a:ext uri="{FF2B5EF4-FFF2-40B4-BE49-F238E27FC236}">
                  <a16:creationId xmlns:a16="http://schemas.microsoft.com/office/drawing/2014/main" id="{E703F8E2-2356-F9F3-88AA-E1706FA1E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5366" y="3597751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0.3%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9" name="Rectangle 286">
              <a:extLst>
                <a:ext uri="{FF2B5EF4-FFF2-40B4-BE49-F238E27FC236}">
                  <a16:creationId xmlns:a16="http://schemas.microsoft.com/office/drawing/2014/main" id="{B33BFF73-725B-4F5B-4E2B-1A204732A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235" y="3597751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8766A445-A6C2-B71E-5372-DE009B6A6060}"/>
              </a:ext>
            </a:extLst>
          </p:cNvPr>
          <p:cNvGrpSpPr/>
          <p:nvPr/>
        </p:nvGrpSpPr>
        <p:grpSpPr>
          <a:xfrm>
            <a:off x="1575105" y="3575751"/>
            <a:ext cx="8913077" cy="169277"/>
            <a:chOff x="1873684" y="3753877"/>
            <a:chExt cx="8913077" cy="169277"/>
          </a:xfrm>
        </p:grpSpPr>
        <p:sp>
          <p:nvSpPr>
            <p:cNvPr id="481" name="Rectangle 46">
              <a:extLst>
                <a:ext uri="{FF2B5EF4-FFF2-40B4-BE49-F238E27FC236}">
                  <a16:creationId xmlns:a16="http://schemas.microsoft.com/office/drawing/2014/main" id="{D56BF63C-66BF-F1C3-D200-71D188F23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3753877"/>
              <a:ext cx="80150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Liu et al, 2019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2" name="Rectangle 65">
              <a:extLst>
                <a:ext uri="{FF2B5EF4-FFF2-40B4-BE49-F238E27FC236}">
                  <a16:creationId xmlns:a16="http://schemas.microsoft.com/office/drawing/2014/main" id="{B8D87926-77D8-03A9-D535-D692C11EA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525" y="3753877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3" name="Rectangle 85">
              <a:extLst>
                <a:ext uri="{FF2B5EF4-FFF2-40B4-BE49-F238E27FC236}">
                  <a16:creationId xmlns:a16="http://schemas.microsoft.com/office/drawing/2014/main" id="{FA33FDD2-5C4D-F200-52F2-96B7B32C8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914" y="375387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4" name="Rectangle 104">
              <a:extLst>
                <a:ext uri="{FF2B5EF4-FFF2-40B4-BE49-F238E27FC236}">
                  <a16:creationId xmlns:a16="http://schemas.microsoft.com/office/drawing/2014/main" id="{247958A2-5726-8362-D0C7-FF88C2FB5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8817" y="3753877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5" name="Rectangle 124">
              <a:extLst>
                <a:ext uri="{FF2B5EF4-FFF2-40B4-BE49-F238E27FC236}">
                  <a16:creationId xmlns:a16="http://schemas.microsoft.com/office/drawing/2014/main" id="{B4CF1659-4815-6D74-3E5E-2864B951D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207" y="375387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6" name="Rectangle 201">
              <a:extLst>
                <a:ext uri="{FF2B5EF4-FFF2-40B4-BE49-F238E27FC236}">
                  <a16:creationId xmlns:a16="http://schemas.microsoft.com/office/drawing/2014/main" id="{AA4199C1-933F-6645-CB11-42D9E2BF23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594" y="3819000"/>
              <a:ext cx="42288" cy="390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7" name="Rectangle 202">
              <a:extLst>
                <a:ext uri="{FF2B5EF4-FFF2-40B4-BE49-F238E27FC236}">
                  <a16:creationId xmlns:a16="http://schemas.microsoft.com/office/drawing/2014/main" id="{358C174F-C077-A369-22EB-4988B19C5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594" y="3819000"/>
              <a:ext cx="42288" cy="3903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8" name="Line 203">
              <a:extLst>
                <a:ext uri="{FF2B5EF4-FFF2-40B4-BE49-F238E27FC236}">
                  <a16:creationId xmlns:a16="http://schemas.microsoft.com/office/drawing/2014/main" id="{ADEAAC83-2E38-2F82-FB0A-065AA9067C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04657" y="3824322"/>
              <a:ext cx="0" cy="28387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9" name="Line 204">
              <a:extLst>
                <a:ext uri="{FF2B5EF4-FFF2-40B4-BE49-F238E27FC236}">
                  <a16:creationId xmlns:a16="http://schemas.microsoft.com/office/drawing/2014/main" id="{578DAAF4-5031-BA66-77A0-07855B7FB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3084" y="3838515"/>
              <a:ext cx="281309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0" name="Rectangle 246">
              <a:extLst>
                <a:ext uri="{FF2B5EF4-FFF2-40B4-BE49-F238E27FC236}">
                  <a16:creationId xmlns:a16="http://schemas.microsoft.com/office/drawing/2014/main" id="{418B6A30-EC1A-A06D-2B34-81FAA16E0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4703" y="3753877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0.84 [0.47, 1.48]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1" name="Rectangle 266">
              <a:extLst>
                <a:ext uri="{FF2B5EF4-FFF2-40B4-BE49-F238E27FC236}">
                  <a16:creationId xmlns:a16="http://schemas.microsoft.com/office/drawing/2014/main" id="{00E5DD5B-D4F1-90E5-722D-3CC5C9910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5366" y="3753877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9.4%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2" name="Rectangle 287">
              <a:extLst>
                <a:ext uri="{FF2B5EF4-FFF2-40B4-BE49-F238E27FC236}">
                  <a16:creationId xmlns:a16="http://schemas.microsoft.com/office/drawing/2014/main" id="{5B540734-E9A0-0CD6-B270-53E6135D7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235" y="3753877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8.7%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3" name="Group 492">
            <a:extLst>
              <a:ext uri="{FF2B5EF4-FFF2-40B4-BE49-F238E27FC236}">
                <a16:creationId xmlns:a16="http://schemas.microsoft.com/office/drawing/2014/main" id="{ED93404F-8E44-F80F-EFA2-F3F5D398D2D0}"/>
              </a:ext>
            </a:extLst>
          </p:cNvPr>
          <p:cNvGrpSpPr/>
          <p:nvPr/>
        </p:nvGrpSpPr>
        <p:grpSpPr>
          <a:xfrm>
            <a:off x="1575105" y="3743318"/>
            <a:ext cx="8913077" cy="169277"/>
            <a:chOff x="1873684" y="3908228"/>
            <a:chExt cx="8913077" cy="169277"/>
          </a:xfrm>
        </p:grpSpPr>
        <p:sp>
          <p:nvSpPr>
            <p:cNvPr id="494" name="Rectangle 47">
              <a:extLst>
                <a:ext uri="{FF2B5EF4-FFF2-40B4-BE49-F238E27FC236}">
                  <a16:creationId xmlns:a16="http://schemas.microsoft.com/office/drawing/2014/main" id="{4CF55EBC-ECF3-2182-4044-DEF5C7949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3908228"/>
              <a:ext cx="87363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IVUS-XPL, 2020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5" name="Rectangle 66">
              <a:extLst>
                <a:ext uri="{FF2B5EF4-FFF2-40B4-BE49-F238E27FC236}">
                  <a16:creationId xmlns:a16="http://schemas.microsoft.com/office/drawing/2014/main" id="{3AF05AEC-8BFE-C71C-D91D-240996FBB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459" y="390822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6" name="Rectangle 86">
              <a:extLst>
                <a:ext uri="{FF2B5EF4-FFF2-40B4-BE49-F238E27FC236}">
                  <a16:creationId xmlns:a16="http://schemas.microsoft.com/office/drawing/2014/main" id="{7C6D8AF2-5EAE-1FBF-B376-AFA7BC496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914" y="390822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7" name="Rectangle 105">
              <a:extLst>
                <a:ext uri="{FF2B5EF4-FFF2-40B4-BE49-F238E27FC236}">
                  <a16:creationId xmlns:a16="http://schemas.microsoft.com/office/drawing/2014/main" id="{1A4F9780-9FD8-CE53-B81E-515B1786D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751" y="390822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8" name="Rectangle 125">
              <a:extLst>
                <a:ext uri="{FF2B5EF4-FFF2-40B4-BE49-F238E27FC236}">
                  <a16:creationId xmlns:a16="http://schemas.microsoft.com/office/drawing/2014/main" id="{052F7D51-FE1D-A34E-404D-5E3CF06D5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207" y="390822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9" name="Rectangle 206">
              <a:extLst>
                <a:ext uri="{FF2B5EF4-FFF2-40B4-BE49-F238E27FC236}">
                  <a16:creationId xmlns:a16="http://schemas.microsoft.com/office/drawing/2014/main" id="{8D61735D-1E19-53A0-CADE-7E3E6CD6C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4790" y="3979560"/>
              <a:ext cx="27579" cy="266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0" name="Rectangle 207">
              <a:extLst>
                <a:ext uri="{FF2B5EF4-FFF2-40B4-BE49-F238E27FC236}">
                  <a16:creationId xmlns:a16="http://schemas.microsoft.com/office/drawing/2014/main" id="{E2C0EC2C-5ED8-E181-34AE-A4DE9B05A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4790" y="3979560"/>
              <a:ext cx="27579" cy="2661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1" name="Line 208">
              <a:extLst>
                <a:ext uri="{FF2B5EF4-FFF2-40B4-BE49-F238E27FC236}">
                  <a16:creationId xmlns:a16="http://schemas.microsoft.com/office/drawing/2014/main" id="{53BA5B47-F6EC-EE80-CCB0-6FBC93ACEB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7660" y="3979560"/>
              <a:ext cx="0" cy="2661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2" name="Line 209">
              <a:extLst>
                <a:ext uri="{FF2B5EF4-FFF2-40B4-BE49-F238E27FC236}">
                  <a16:creationId xmlns:a16="http://schemas.microsoft.com/office/drawing/2014/main" id="{19946BC0-A4CA-673C-929D-D8399D2460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40611" y="3992866"/>
              <a:ext cx="615937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3" name="Rectangle 247">
              <a:extLst>
                <a:ext uri="{FF2B5EF4-FFF2-40B4-BE49-F238E27FC236}">
                  <a16:creationId xmlns:a16="http://schemas.microsoft.com/office/drawing/2014/main" id="{291361FF-F118-C805-2CF8-DF96E84FF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4703" y="3908228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0.67 [0.19, 2.35]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4" name="Rectangle 267">
              <a:extLst>
                <a:ext uri="{FF2B5EF4-FFF2-40B4-BE49-F238E27FC236}">
                  <a16:creationId xmlns:a16="http://schemas.microsoft.com/office/drawing/2014/main" id="{D79E8DA7-ED56-15D5-EBE9-9A19924C0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5366" y="390822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1.9%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5" name="Rectangle 288">
              <a:extLst>
                <a:ext uri="{FF2B5EF4-FFF2-40B4-BE49-F238E27FC236}">
                  <a16:creationId xmlns:a16="http://schemas.microsoft.com/office/drawing/2014/main" id="{2390D9D2-E70F-02EA-83D4-0F3CF97BC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235" y="390822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2.3%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3532753D-5C15-3580-C0F0-0982CD09054B}"/>
              </a:ext>
            </a:extLst>
          </p:cNvPr>
          <p:cNvGrpSpPr/>
          <p:nvPr/>
        </p:nvGrpSpPr>
        <p:grpSpPr>
          <a:xfrm>
            <a:off x="1575105" y="3910885"/>
            <a:ext cx="8913077" cy="169277"/>
            <a:chOff x="1873684" y="4071451"/>
            <a:chExt cx="8913077" cy="169277"/>
          </a:xfrm>
        </p:grpSpPr>
        <p:sp>
          <p:nvSpPr>
            <p:cNvPr id="507" name="Rectangle 48">
              <a:extLst>
                <a:ext uri="{FF2B5EF4-FFF2-40B4-BE49-F238E27FC236}">
                  <a16:creationId xmlns:a16="http://schemas.microsoft.com/office/drawing/2014/main" id="{9733677D-82FD-95C4-44DC-F051EB5F6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4071451"/>
              <a:ext cx="9938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ILUMIEN III, 2021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8" name="Rectangle 67">
              <a:extLst>
                <a:ext uri="{FF2B5EF4-FFF2-40B4-BE49-F238E27FC236}">
                  <a16:creationId xmlns:a16="http://schemas.microsoft.com/office/drawing/2014/main" id="{7847AA1F-4D0C-EC99-0F23-34CB778E2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459" y="4071451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9" name="Rectangle 87">
              <a:extLst>
                <a:ext uri="{FF2B5EF4-FFF2-40B4-BE49-F238E27FC236}">
                  <a16:creationId xmlns:a16="http://schemas.microsoft.com/office/drawing/2014/main" id="{AE59195A-5AF7-3F80-803A-4D3A39D52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914" y="4071451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289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0" name="Rectangle 106">
              <a:extLst>
                <a:ext uri="{FF2B5EF4-FFF2-40B4-BE49-F238E27FC236}">
                  <a16:creationId xmlns:a16="http://schemas.microsoft.com/office/drawing/2014/main" id="{8BB6107E-DE34-FEFD-0B1B-D9153057E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751" y="4071451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1" name="Rectangle 126">
              <a:extLst>
                <a:ext uri="{FF2B5EF4-FFF2-40B4-BE49-F238E27FC236}">
                  <a16:creationId xmlns:a16="http://schemas.microsoft.com/office/drawing/2014/main" id="{F0B12F90-57DC-FE87-298D-643BEF742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207" y="4071451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2" name="Rectangle 210">
              <a:extLst>
                <a:ext uri="{FF2B5EF4-FFF2-40B4-BE49-F238E27FC236}">
                  <a16:creationId xmlns:a16="http://schemas.microsoft.com/office/drawing/2014/main" id="{4B668CFA-A060-308D-17A0-6A8C900DA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4525" y="4149880"/>
              <a:ext cx="20225" cy="124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3" name="Rectangle 211">
              <a:extLst>
                <a:ext uri="{FF2B5EF4-FFF2-40B4-BE49-F238E27FC236}">
                  <a16:creationId xmlns:a16="http://schemas.microsoft.com/office/drawing/2014/main" id="{11BD8E9A-E6C7-C88D-5130-8AA77EDD1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4525" y="4149880"/>
              <a:ext cx="20225" cy="1241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4" name="Line 212">
              <a:extLst>
                <a:ext uri="{FF2B5EF4-FFF2-40B4-BE49-F238E27FC236}">
                  <a16:creationId xmlns:a16="http://schemas.microsoft.com/office/drawing/2014/main" id="{B1D79B89-1AED-8615-9AD4-9B75C48D35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81879" y="4142783"/>
              <a:ext cx="0" cy="2661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5" name="Line 213">
              <a:extLst>
                <a:ext uri="{FF2B5EF4-FFF2-40B4-BE49-F238E27FC236}">
                  <a16:creationId xmlns:a16="http://schemas.microsoft.com/office/drawing/2014/main" id="{235FF064-7591-85CA-56A2-A4907B7E07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50928" y="4156089"/>
              <a:ext cx="66006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6" name="Rectangle 248">
              <a:extLst>
                <a:ext uri="{FF2B5EF4-FFF2-40B4-BE49-F238E27FC236}">
                  <a16:creationId xmlns:a16="http://schemas.microsoft.com/office/drawing/2014/main" id="{374AE32E-864B-B895-AEF9-28507C7A6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4703" y="4071451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1.15 [0.30, 4.37]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7" name="Rectangle 268">
              <a:extLst>
                <a:ext uri="{FF2B5EF4-FFF2-40B4-BE49-F238E27FC236}">
                  <a16:creationId xmlns:a16="http://schemas.microsoft.com/office/drawing/2014/main" id="{2EFD95CD-C2D2-12A5-B6B2-E3F723B23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5366" y="4071451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8" name="Rectangle 289">
              <a:extLst>
                <a:ext uri="{FF2B5EF4-FFF2-40B4-BE49-F238E27FC236}">
                  <a16:creationId xmlns:a16="http://schemas.microsoft.com/office/drawing/2014/main" id="{2BD9737B-F67C-5905-CFBF-DC8D3D7C4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235" y="4071451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1.5%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19" name="Group 518">
            <a:extLst>
              <a:ext uri="{FF2B5EF4-FFF2-40B4-BE49-F238E27FC236}">
                <a16:creationId xmlns:a16="http://schemas.microsoft.com/office/drawing/2014/main" id="{8A15B10A-85E4-866C-BD25-913BDD01D338}"/>
              </a:ext>
            </a:extLst>
          </p:cNvPr>
          <p:cNvGrpSpPr/>
          <p:nvPr/>
        </p:nvGrpSpPr>
        <p:grpSpPr>
          <a:xfrm>
            <a:off x="1575105" y="4078452"/>
            <a:ext cx="8913077" cy="169277"/>
            <a:chOff x="1873684" y="4227576"/>
            <a:chExt cx="8913077" cy="169277"/>
          </a:xfrm>
        </p:grpSpPr>
        <p:sp>
          <p:nvSpPr>
            <p:cNvPr id="520" name="Rectangle 49">
              <a:extLst>
                <a:ext uri="{FF2B5EF4-FFF2-40B4-BE49-F238E27FC236}">
                  <a16:creationId xmlns:a16="http://schemas.microsoft.com/office/drawing/2014/main" id="{924FC158-855D-DB89-A97D-A8B5BEA78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4227576"/>
              <a:ext cx="94897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ULTIMATE, 2021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1" name="Rectangle 68">
              <a:extLst>
                <a:ext uri="{FF2B5EF4-FFF2-40B4-BE49-F238E27FC236}">
                  <a16:creationId xmlns:a16="http://schemas.microsoft.com/office/drawing/2014/main" id="{A84D5C79-D357-CA24-52AD-AA1F96344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459" y="422757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2" name="Rectangle 88">
              <a:extLst>
                <a:ext uri="{FF2B5EF4-FFF2-40B4-BE49-F238E27FC236}">
                  <a16:creationId xmlns:a16="http://schemas.microsoft.com/office/drawing/2014/main" id="{C8E1C933-34BB-1C38-343F-80BDDFCAB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914" y="422757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714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3" name="Rectangle 107">
              <a:extLst>
                <a:ext uri="{FF2B5EF4-FFF2-40B4-BE49-F238E27FC236}">
                  <a16:creationId xmlns:a16="http://schemas.microsoft.com/office/drawing/2014/main" id="{0A327D7B-99D0-4B90-832D-5A3FBF501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8817" y="4227576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4" name="Rectangle 127">
              <a:extLst>
                <a:ext uri="{FF2B5EF4-FFF2-40B4-BE49-F238E27FC236}">
                  <a16:creationId xmlns:a16="http://schemas.microsoft.com/office/drawing/2014/main" id="{00A0F86C-252E-132C-1842-D1EF8B6B8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207" y="422757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5" name="Rectangle 214">
              <a:extLst>
                <a:ext uri="{FF2B5EF4-FFF2-40B4-BE49-F238E27FC236}">
                  <a16:creationId xmlns:a16="http://schemas.microsoft.com/office/drawing/2014/main" id="{A11C3C1A-C8C0-D386-76E3-0B52D622C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2859" y="4298021"/>
              <a:ext cx="27579" cy="283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6" name="Rectangle 215">
              <a:extLst>
                <a:ext uri="{FF2B5EF4-FFF2-40B4-BE49-F238E27FC236}">
                  <a16:creationId xmlns:a16="http://schemas.microsoft.com/office/drawing/2014/main" id="{43A54151-9FE8-25DA-ADE2-E9A600944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2859" y="4298021"/>
              <a:ext cx="27579" cy="2838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7" name="Line 216">
              <a:extLst>
                <a:ext uri="{FF2B5EF4-FFF2-40B4-BE49-F238E27FC236}">
                  <a16:creationId xmlns:a16="http://schemas.microsoft.com/office/drawing/2014/main" id="{CFF3A5AD-5657-8D90-51C7-E119806743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57568" y="4298021"/>
              <a:ext cx="0" cy="28387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8" name="Line 217">
              <a:extLst>
                <a:ext uri="{FF2B5EF4-FFF2-40B4-BE49-F238E27FC236}">
                  <a16:creationId xmlns:a16="http://schemas.microsoft.com/office/drawing/2014/main" id="{86BCDFCE-81C7-8B1A-E1C4-1BAC1297B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40611" y="4312214"/>
              <a:ext cx="44126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9" name="Rectangle 249">
              <a:extLst>
                <a:ext uri="{FF2B5EF4-FFF2-40B4-BE49-F238E27FC236}">
                  <a16:creationId xmlns:a16="http://schemas.microsoft.com/office/drawing/2014/main" id="{6E808C11-BA50-EDE2-2DC5-C9C5E1FB9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4703" y="4227576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0.46 [0.19, 1.13]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0" name="Rectangle 269">
              <a:extLst>
                <a:ext uri="{FF2B5EF4-FFF2-40B4-BE49-F238E27FC236}">
                  <a16:creationId xmlns:a16="http://schemas.microsoft.com/office/drawing/2014/main" id="{1C32227A-6FA8-2BF8-0C87-0048F46C7E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5366" y="422757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3.8%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1" name="Rectangle 290">
              <a:extLst>
                <a:ext uri="{FF2B5EF4-FFF2-40B4-BE49-F238E27FC236}">
                  <a16:creationId xmlns:a16="http://schemas.microsoft.com/office/drawing/2014/main" id="{ACC7517B-6F03-1EBB-AA75-5688D1694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235" y="422757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6EE773F5-74AF-16EF-001B-80CB40906D6A}"/>
              </a:ext>
            </a:extLst>
          </p:cNvPr>
          <p:cNvGrpSpPr/>
          <p:nvPr/>
        </p:nvGrpSpPr>
        <p:grpSpPr>
          <a:xfrm>
            <a:off x="1575105" y="4246019"/>
            <a:ext cx="8913077" cy="169277"/>
            <a:chOff x="1873684" y="4381928"/>
            <a:chExt cx="8913077" cy="169277"/>
          </a:xfrm>
        </p:grpSpPr>
        <p:sp>
          <p:nvSpPr>
            <p:cNvPr id="533" name="Rectangle 50">
              <a:extLst>
                <a:ext uri="{FF2B5EF4-FFF2-40B4-BE49-F238E27FC236}">
                  <a16:creationId xmlns:a16="http://schemas.microsoft.com/office/drawing/2014/main" id="{831554A5-14D7-6A0C-A3E3-3BDF7D7D5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4381928"/>
              <a:ext cx="73417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iSIGHT, 2021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4" name="Rectangle 69">
              <a:extLst>
                <a:ext uri="{FF2B5EF4-FFF2-40B4-BE49-F238E27FC236}">
                  <a16:creationId xmlns:a16="http://schemas.microsoft.com/office/drawing/2014/main" id="{9055EBB7-6087-C6E8-4A25-D54DC1FDA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459" y="438192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5" name="Rectangle 89">
              <a:extLst>
                <a:ext uri="{FF2B5EF4-FFF2-40B4-BE49-F238E27FC236}">
                  <a16:creationId xmlns:a16="http://schemas.microsoft.com/office/drawing/2014/main" id="{58D60949-4E63-C125-351E-60986C2DA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914" y="438192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6" name="Rectangle 108">
              <a:extLst>
                <a:ext uri="{FF2B5EF4-FFF2-40B4-BE49-F238E27FC236}">
                  <a16:creationId xmlns:a16="http://schemas.microsoft.com/office/drawing/2014/main" id="{C229D0ED-CBED-28D1-43BE-1AFBA779E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751" y="438192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7" name="Rectangle 128">
              <a:extLst>
                <a:ext uri="{FF2B5EF4-FFF2-40B4-BE49-F238E27FC236}">
                  <a16:creationId xmlns:a16="http://schemas.microsoft.com/office/drawing/2014/main" id="{3CE94B76-9DC3-82C3-BAA5-D0741D044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9463" y="4381928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8" name="Rectangle 218">
              <a:extLst>
                <a:ext uri="{FF2B5EF4-FFF2-40B4-BE49-F238E27FC236}">
                  <a16:creationId xmlns:a16="http://schemas.microsoft.com/office/drawing/2014/main" id="{BBC35A04-7A7F-05F9-B86D-DFA2647D9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279" y="4453260"/>
              <a:ext cx="20225" cy="266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9" name="Rectangle 219">
              <a:extLst>
                <a:ext uri="{FF2B5EF4-FFF2-40B4-BE49-F238E27FC236}">
                  <a16:creationId xmlns:a16="http://schemas.microsoft.com/office/drawing/2014/main" id="{4508F8B1-ED1E-5D69-68DF-BDF54C8E5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279" y="4453260"/>
              <a:ext cx="20225" cy="2661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0" name="Line 220">
              <a:extLst>
                <a:ext uri="{FF2B5EF4-FFF2-40B4-BE49-F238E27FC236}">
                  <a16:creationId xmlns:a16="http://schemas.microsoft.com/office/drawing/2014/main" id="{C6B863A9-61FD-E735-8B27-FE39490F71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22634" y="4453260"/>
              <a:ext cx="0" cy="2661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1" name="Line 221">
              <a:extLst>
                <a:ext uri="{FF2B5EF4-FFF2-40B4-BE49-F238E27FC236}">
                  <a16:creationId xmlns:a16="http://schemas.microsoft.com/office/drawing/2014/main" id="{28982E68-ED7F-CF07-8122-4AF87037A8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41325" y="4466566"/>
              <a:ext cx="560779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2" name="Rectangle 250">
              <a:extLst>
                <a:ext uri="{FF2B5EF4-FFF2-40B4-BE49-F238E27FC236}">
                  <a16:creationId xmlns:a16="http://schemas.microsoft.com/office/drawing/2014/main" id="{03D4E689-89BB-65D8-ACF1-55844C9A5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4703" y="4381928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0.40 [0.13, 1.26]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" name="Rectangle 270">
              <a:extLst>
                <a:ext uri="{FF2B5EF4-FFF2-40B4-BE49-F238E27FC236}">
                  <a16:creationId xmlns:a16="http://schemas.microsoft.com/office/drawing/2014/main" id="{7A508B86-3C2D-709D-B643-D0E599374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5366" y="438192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4" name="Rectangle 291">
              <a:extLst>
                <a:ext uri="{FF2B5EF4-FFF2-40B4-BE49-F238E27FC236}">
                  <a16:creationId xmlns:a16="http://schemas.microsoft.com/office/drawing/2014/main" id="{A72CE281-B031-C2E2-51A1-A4257605C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235" y="438192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3.1%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45" name="Group 544">
            <a:extLst>
              <a:ext uri="{FF2B5EF4-FFF2-40B4-BE49-F238E27FC236}">
                <a16:creationId xmlns:a16="http://schemas.microsoft.com/office/drawing/2014/main" id="{55D218D5-99B7-F9DD-C0DE-ACB2B749542F}"/>
              </a:ext>
            </a:extLst>
          </p:cNvPr>
          <p:cNvGrpSpPr/>
          <p:nvPr/>
        </p:nvGrpSpPr>
        <p:grpSpPr>
          <a:xfrm>
            <a:off x="1575105" y="4413586"/>
            <a:ext cx="8949145" cy="169277"/>
            <a:chOff x="1873684" y="4538054"/>
            <a:chExt cx="8949145" cy="169277"/>
          </a:xfrm>
        </p:grpSpPr>
        <p:sp>
          <p:nvSpPr>
            <p:cNvPr id="546" name="Rectangle 51">
              <a:extLst>
                <a:ext uri="{FF2B5EF4-FFF2-40B4-BE49-F238E27FC236}">
                  <a16:creationId xmlns:a16="http://schemas.microsoft.com/office/drawing/2014/main" id="{4513A3F2-CCC5-2157-26C8-49AEC3671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4538054"/>
              <a:ext cx="181780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RENOVATE-COMPLEX-PCI, 2023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7" name="Rectangle 70">
              <a:extLst>
                <a:ext uri="{FF2B5EF4-FFF2-40B4-BE49-F238E27FC236}">
                  <a16:creationId xmlns:a16="http://schemas.microsoft.com/office/drawing/2014/main" id="{FB1DF105-1DAA-9366-A256-29F7CEC6F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525" y="4538054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8" name="Rectangle 90">
              <a:extLst>
                <a:ext uri="{FF2B5EF4-FFF2-40B4-BE49-F238E27FC236}">
                  <a16:creationId xmlns:a16="http://schemas.microsoft.com/office/drawing/2014/main" id="{EF2A7D2E-D3C6-CE43-9074-CF9DD7177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981" y="4538054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1092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9" name="Rectangle 109">
              <a:extLst>
                <a:ext uri="{FF2B5EF4-FFF2-40B4-BE49-F238E27FC236}">
                  <a16:creationId xmlns:a16="http://schemas.microsoft.com/office/drawing/2014/main" id="{CF4D04B7-D3B5-AB82-7AA3-573FE7D7F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8817" y="4538054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0" name="Rectangle 129">
              <a:extLst>
                <a:ext uri="{FF2B5EF4-FFF2-40B4-BE49-F238E27FC236}">
                  <a16:creationId xmlns:a16="http://schemas.microsoft.com/office/drawing/2014/main" id="{39050CAA-7548-20CA-3074-F22930EDB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207" y="453805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547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1" name="Rectangle 222">
              <a:extLst>
                <a:ext uri="{FF2B5EF4-FFF2-40B4-BE49-F238E27FC236}">
                  <a16:creationId xmlns:a16="http://schemas.microsoft.com/office/drawing/2014/main" id="{ABC6D354-64B6-2EFA-9CEF-4E42C2C58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0081" y="4592532"/>
              <a:ext cx="62513" cy="603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2" name="Rectangle 223">
              <a:extLst>
                <a:ext uri="{FF2B5EF4-FFF2-40B4-BE49-F238E27FC236}">
                  <a16:creationId xmlns:a16="http://schemas.microsoft.com/office/drawing/2014/main" id="{84127506-1DB1-295D-7E55-F22272613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0081" y="4592532"/>
              <a:ext cx="62513" cy="6032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3" name="Line 224">
              <a:extLst>
                <a:ext uri="{FF2B5EF4-FFF2-40B4-BE49-F238E27FC236}">
                  <a16:creationId xmlns:a16="http://schemas.microsoft.com/office/drawing/2014/main" id="{F7D66CBC-ED0A-6F88-138F-2FFD39E4CD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7660" y="4609386"/>
              <a:ext cx="0" cy="2661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4" name="Line 225">
              <a:extLst>
                <a:ext uri="{FF2B5EF4-FFF2-40B4-BE49-F238E27FC236}">
                  <a16:creationId xmlns:a16="http://schemas.microsoft.com/office/drawing/2014/main" id="{55B0C14C-B7E5-2D7E-1469-ECB9306D4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42859" y="4622692"/>
              <a:ext cx="216957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5" name="Rectangle 251">
              <a:extLst>
                <a:ext uri="{FF2B5EF4-FFF2-40B4-BE49-F238E27FC236}">
                  <a16:creationId xmlns:a16="http://schemas.microsoft.com/office/drawing/2014/main" id="{061838DE-15BD-75E5-465B-6ABB93C81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4703" y="4538054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0.67 [0.43, 1.05]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6" name="Rectangle 271">
              <a:extLst>
                <a:ext uri="{FF2B5EF4-FFF2-40B4-BE49-F238E27FC236}">
                  <a16:creationId xmlns:a16="http://schemas.microsoft.com/office/drawing/2014/main" id="{5F6679D0-92D0-C118-C350-2D0CCBB0F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9299" y="4538054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15.3%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7" name="Rectangle 292">
              <a:extLst>
                <a:ext uri="{FF2B5EF4-FFF2-40B4-BE49-F238E27FC236}">
                  <a16:creationId xmlns:a16="http://schemas.microsoft.com/office/drawing/2014/main" id="{E450BE6A-1B6C-59F4-E5B3-9498B0AA0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0168" y="4538054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16.3%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58" name="Group 557">
            <a:extLst>
              <a:ext uri="{FF2B5EF4-FFF2-40B4-BE49-F238E27FC236}">
                <a16:creationId xmlns:a16="http://schemas.microsoft.com/office/drawing/2014/main" id="{4EF898BE-53B7-F6A1-E766-810626696264}"/>
              </a:ext>
            </a:extLst>
          </p:cNvPr>
          <p:cNvGrpSpPr/>
          <p:nvPr/>
        </p:nvGrpSpPr>
        <p:grpSpPr>
          <a:xfrm>
            <a:off x="1575105" y="4581153"/>
            <a:ext cx="8949145" cy="169277"/>
            <a:chOff x="1873684" y="4693293"/>
            <a:chExt cx="8949145" cy="169277"/>
          </a:xfrm>
        </p:grpSpPr>
        <p:sp>
          <p:nvSpPr>
            <p:cNvPr id="559" name="Rectangle 52">
              <a:extLst>
                <a:ext uri="{FF2B5EF4-FFF2-40B4-BE49-F238E27FC236}">
                  <a16:creationId xmlns:a16="http://schemas.microsoft.com/office/drawing/2014/main" id="{079FEB7F-534D-913A-2A9C-CAD8209E6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4693293"/>
              <a:ext cx="100348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ILUMIEN IV, 2023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0" name="Rectangle 71">
              <a:extLst>
                <a:ext uri="{FF2B5EF4-FFF2-40B4-BE49-F238E27FC236}">
                  <a16:creationId xmlns:a16="http://schemas.microsoft.com/office/drawing/2014/main" id="{1E1BC367-F81C-D0ED-46B2-BD18954E5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525" y="4693293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1" name="Rectangle 91">
              <a:extLst>
                <a:ext uri="{FF2B5EF4-FFF2-40B4-BE49-F238E27FC236}">
                  <a16:creationId xmlns:a16="http://schemas.microsoft.com/office/drawing/2014/main" id="{D46F6BC0-E364-FD16-2E33-769224F7F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981" y="4693293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1233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2" name="Rectangle 110">
              <a:extLst>
                <a:ext uri="{FF2B5EF4-FFF2-40B4-BE49-F238E27FC236}">
                  <a16:creationId xmlns:a16="http://schemas.microsoft.com/office/drawing/2014/main" id="{B0A161D2-066D-6269-6E4F-4A9ACDCA0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8817" y="4693293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" name="Rectangle 130">
              <a:extLst>
                <a:ext uri="{FF2B5EF4-FFF2-40B4-BE49-F238E27FC236}">
                  <a16:creationId xmlns:a16="http://schemas.microsoft.com/office/drawing/2014/main" id="{42215F78-6700-0C38-E715-9D7F7B886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3273" y="4693293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1254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4" name="Rectangle 226">
              <a:extLst>
                <a:ext uri="{FF2B5EF4-FFF2-40B4-BE49-F238E27FC236}">
                  <a16:creationId xmlns:a16="http://schemas.microsoft.com/office/drawing/2014/main" id="{D593EA97-C0A2-D611-D862-AD57CB04B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5014" y="4737126"/>
              <a:ext cx="77222" cy="816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5" name="Rectangle 227">
              <a:extLst>
                <a:ext uri="{FF2B5EF4-FFF2-40B4-BE49-F238E27FC236}">
                  <a16:creationId xmlns:a16="http://schemas.microsoft.com/office/drawing/2014/main" id="{ECF555E6-9BC9-AA0C-2983-EA1956185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5014" y="4737126"/>
              <a:ext cx="77222" cy="8161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6" name="Line 228">
              <a:extLst>
                <a:ext uri="{FF2B5EF4-FFF2-40B4-BE49-F238E27FC236}">
                  <a16:creationId xmlns:a16="http://schemas.microsoft.com/office/drawing/2014/main" id="{EB89398C-4BF3-1AB7-A497-6643C15F9E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97303" y="4761077"/>
              <a:ext cx="0" cy="3370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7" name="Line 229">
              <a:extLst>
                <a:ext uri="{FF2B5EF4-FFF2-40B4-BE49-F238E27FC236}">
                  <a16:creationId xmlns:a16="http://schemas.microsoft.com/office/drawing/2014/main" id="{A2B3B9EC-94C2-2C8F-7FA6-CB26372DC6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2726" y="4777931"/>
              <a:ext cx="16915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8" name="Rectangle 252">
              <a:extLst>
                <a:ext uri="{FF2B5EF4-FFF2-40B4-BE49-F238E27FC236}">
                  <a16:creationId xmlns:a16="http://schemas.microsoft.com/office/drawing/2014/main" id="{61B2F7E3-ED05-80F5-8DBB-423A19A83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4703" y="4693293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0.81 [0.57, 1.13]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9" name="Rectangle 272">
              <a:extLst>
                <a:ext uri="{FF2B5EF4-FFF2-40B4-BE49-F238E27FC236}">
                  <a16:creationId xmlns:a16="http://schemas.microsoft.com/office/drawing/2014/main" id="{BBD9989E-4ACD-7F9F-E048-7B48C46A0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9299" y="4693293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26.6%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0" name="Rectangle 293">
              <a:extLst>
                <a:ext uri="{FF2B5EF4-FFF2-40B4-BE49-F238E27FC236}">
                  <a16:creationId xmlns:a16="http://schemas.microsoft.com/office/drawing/2014/main" id="{EB3E5A1A-7A63-607E-5B96-7C75A444C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0168" y="4693293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27.3%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71" name="Group 570">
            <a:extLst>
              <a:ext uri="{FF2B5EF4-FFF2-40B4-BE49-F238E27FC236}">
                <a16:creationId xmlns:a16="http://schemas.microsoft.com/office/drawing/2014/main" id="{F91D9C5D-A16E-D56F-F02B-1FDC8DAEF7D5}"/>
              </a:ext>
            </a:extLst>
          </p:cNvPr>
          <p:cNvGrpSpPr/>
          <p:nvPr/>
        </p:nvGrpSpPr>
        <p:grpSpPr>
          <a:xfrm>
            <a:off x="1575105" y="4748724"/>
            <a:ext cx="8949145" cy="169277"/>
            <a:chOff x="1873684" y="4848531"/>
            <a:chExt cx="8949145" cy="169277"/>
          </a:xfrm>
        </p:grpSpPr>
        <p:sp>
          <p:nvSpPr>
            <p:cNvPr id="572" name="Rectangle 53">
              <a:extLst>
                <a:ext uri="{FF2B5EF4-FFF2-40B4-BE49-F238E27FC236}">
                  <a16:creationId xmlns:a16="http://schemas.microsoft.com/office/drawing/2014/main" id="{C05EE98A-C301-B3E3-D0A2-A2E95653A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84" y="4848531"/>
              <a:ext cx="90890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OCTOBER, 2023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3" name="Rectangle 72">
              <a:extLst>
                <a:ext uri="{FF2B5EF4-FFF2-40B4-BE49-F238E27FC236}">
                  <a16:creationId xmlns:a16="http://schemas.microsoft.com/office/drawing/2014/main" id="{D8540832-AA28-3A64-0E57-A662B2385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525" y="4848531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4" name="Rectangle 92">
              <a:extLst>
                <a:ext uri="{FF2B5EF4-FFF2-40B4-BE49-F238E27FC236}">
                  <a16:creationId xmlns:a16="http://schemas.microsoft.com/office/drawing/2014/main" id="{FCCF6B34-A9CD-33B0-41F3-AE973AAF3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914" y="4848531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5" name="Rectangle 111">
              <a:extLst>
                <a:ext uri="{FF2B5EF4-FFF2-40B4-BE49-F238E27FC236}">
                  <a16:creationId xmlns:a16="http://schemas.microsoft.com/office/drawing/2014/main" id="{DE74BAA7-F29E-8585-2FB2-A5F2214EB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8817" y="4848531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6" name="Rectangle 131">
              <a:extLst>
                <a:ext uri="{FF2B5EF4-FFF2-40B4-BE49-F238E27FC236}">
                  <a16:creationId xmlns:a16="http://schemas.microsoft.com/office/drawing/2014/main" id="{FD6AD15C-2E87-5DAB-8D5E-A6C8677D7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207" y="4848531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7" name="Rectangle 230">
              <a:extLst>
                <a:ext uri="{FF2B5EF4-FFF2-40B4-BE49-F238E27FC236}">
                  <a16:creationId xmlns:a16="http://schemas.microsoft.com/office/drawing/2014/main" id="{0BE1D01E-316A-BF5C-56F9-2B25C9D02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0173" y="4895912"/>
              <a:ext cx="77222" cy="745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8" name="Rectangle 231">
              <a:extLst>
                <a:ext uri="{FF2B5EF4-FFF2-40B4-BE49-F238E27FC236}">
                  <a16:creationId xmlns:a16="http://schemas.microsoft.com/office/drawing/2014/main" id="{83D65CB7-3990-C8F7-EDD5-AB40A959F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0173" y="4895912"/>
              <a:ext cx="77222" cy="7451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9" name="Line 232">
              <a:extLst>
                <a:ext uri="{FF2B5EF4-FFF2-40B4-BE49-F238E27FC236}">
                  <a16:creationId xmlns:a16="http://schemas.microsoft.com/office/drawing/2014/main" id="{10BF82BA-25CD-6904-7687-42AAC2B758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45107" y="4916315"/>
              <a:ext cx="0" cy="3370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0" name="Line 233">
              <a:extLst>
                <a:ext uri="{FF2B5EF4-FFF2-40B4-BE49-F238E27FC236}">
                  <a16:creationId xmlns:a16="http://schemas.microsoft.com/office/drawing/2014/main" id="{EAF1AAF2-588B-0253-450E-EE16F7235C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62369" y="4933169"/>
              <a:ext cx="174669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1" name="Rectangle 253">
              <a:extLst>
                <a:ext uri="{FF2B5EF4-FFF2-40B4-BE49-F238E27FC236}">
                  <a16:creationId xmlns:a16="http://schemas.microsoft.com/office/drawing/2014/main" id="{2CC142A1-E71E-B83F-5748-C83295B35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4703" y="4848531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1.00 [0.70, 1.44]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2" name="Rectangle 273">
              <a:extLst>
                <a:ext uri="{FF2B5EF4-FFF2-40B4-BE49-F238E27FC236}">
                  <a16:creationId xmlns:a16="http://schemas.microsoft.com/office/drawing/2014/main" id="{DB87CD27-B362-1C8C-C5B2-385D73E9C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9299" y="4848531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23.5%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3" name="Rectangle 294">
              <a:extLst>
                <a:ext uri="{FF2B5EF4-FFF2-40B4-BE49-F238E27FC236}">
                  <a16:creationId xmlns:a16="http://schemas.microsoft.com/office/drawing/2014/main" id="{3DC6ABA3-D8A3-31BB-C4FA-EC52F57BC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0168" y="4848531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20.6%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84" name="Rectangle 295">
            <a:extLst>
              <a:ext uri="{FF2B5EF4-FFF2-40B4-BE49-F238E27FC236}">
                <a16:creationId xmlns:a16="http://schemas.microsoft.com/office/drawing/2014/main" id="{7AB615C2-44B0-F927-2FEB-1E46AADB5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720" y="1712088"/>
            <a:ext cx="4263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5" name="Line 296">
            <a:extLst>
              <a:ext uri="{FF2B5EF4-FFF2-40B4-BE49-F238E27FC236}">
                <a16:creationId xmlns:a16="http://schemas.microsoft.com/office/drawing/2014/main" id="{E97C9616-90EA-D914-43FC-BB700B40DE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5105" y="2032165"/>
            <a:ext cx="9053849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86" name="Group 585">
            <a:extLst>
              <a:ext uri="{FF2B5EF4-FFF2-40B4-BE49-F238E27FC236}">
                <a16:creationId xmlns:a16="http://schemas.microsoft.com/office/drawing/2014/main" id="{3A745E18-126A-50B5-1AD8-7930BE1F00E4}"/>
              </a:ext>
            </a:extLst>
          </p:cNvPr>
          <p:cNvGrpSpPr/>
          <p:nvPr/>
        </p:nvGrpSpPr>
        <p:grpSpPr>
          <a:xfrm>
            <a:off x="1566955" y="5362458"/>
            <a:ext cx="3010357" cy="557223"/>
            <a:chOff x="838199" y="4636716"/>
            <a:chExt cx="3010357" cy="557223"/>
          </a:xfrm>
        </p:grpSpPr>
        <p:sp>
          <p:nvSpPr>
            <p:cNvPr id="587" name="Rectangle 8">
              <a:extLst>
                <a:ext uri="{FF2B5EF4-FFF2-40B4-BE49-F238E27FC236}">
                  <a16:creationId xmlns:a16="http://schemas.microsoft.com/office/drawing/2014/main" id="{6B81F613-31CD-1A91-512B-645404322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199" y="4636716"/>
              <a:ext cx="13497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heterogeneity: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8" name="Rectangle 9">
              <a:extLst>
                <a:ext uri="{FF2B5EF4-FFF2-40B4-BE49-F238E27FC236}">
                  <a16:creationId xmlns:a16="http://schemas.microsoft.com/office/drawing/2014/main" id="{2F18958E-1DF6-0D45-8C69-089089349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672" y="4636716"/>
              <a:ext cx="3526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9" name="Rectangle 10">
              <a:extLst>
                <a:ext uri="{FF2B5EF4-FFF2-40B4-BE49-F238E27FC236}">
                  <a16:creationId xmlns:a16="http://schemas.microsoft.com/office/drawing/2014/main" id="{40AEA268-14DE-BFAF-9CD2-5DAEFC3CA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6332" y="465595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0" name="Rectangle 11">
              <a:extLst>
                <a:ext uri="{FF2B5EF4-FFF2-40B4-BE49-F238E27FC236}">
                  <a16:creationId xmlns:a16="http://schemas.microsoft.com/office/drawing/2014/main" id="{7A2B49C8-6FE7-19BA-B966-D956857FD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993" y="4636716"/>
              <a:ext cx="34304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0%,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1" name="Rectangle 13">
              <a:extLst>
                <a:ext uri="{FF2B5EF4-FFF2-40B4-BE49-F238E27FC236}">
                  <a16:creationId xmlns:a16="http://schemas.microsoft.com/office/drawing/2014/main" id="{FCDE651A-EADC-12D0-8077-F74F181BC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4575" y="4636716"/>
              <a:ext cx="6091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ꭓ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2" name="Rectangle 15">
              <a:extLst>
                <a:ext uri="{FF2B5EF4-FFF2-40B4-BE49-F238E27FC236}">
                  <a16:creationId xmlns:a16="http://schemas.microsoft.com/office/drawing/2014/main" id="{3BB199EE-75CC-EA39-9546-ACF707560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5029" y="465595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3" name="Rectangle 16">
              <a:extLst>
                <a:ext uri="{FF2B5EF4-FFF2-40B4-BE49-F238E27FC236}">
                  <a16:creationId xmlns:a16="http://schemas.microsoft.com/office/drawing/2014/main" id="{87DBB574-B98E-E157-ACAF-B7A41589B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804" y="4636716"/>
              <a:ext cx="45845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11.99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4" name="Rectangle 19">
              <a:extLst>
                <a:ext uri="{FF2B5EF4-FFF2-40B4-BE49-F238E27FC236}">
                  <a16:creationId xmlns:a16="http://schemas.microsoft.com/office/drawing/2014/main" id="{F5149F93-15AB-4D2B-7884-5F17C7EF8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5595" y="4636716"/>
              <a:ext cx="5129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(P=0.74)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5" name="Rectangle 21">
              <a:extLst>
                <a:ext uri="{FF2B5EF4-FFF2-40B4-BE49-F238E27FC236}">
                  <a16:creationId xmlns:a16="http://schemas.microsoft.com/office/drawing/2014/main" id="{3857E87D-F5FE-CAC2-2598-CE9551AE8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199" y="4830689"/>
              <a:ext cx="171681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overall effect (Fixed):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6" name="Rectangle 22">
              <a:extLst>
                <a:ext uri="{FF2B5EF4-FFF2-40B4-BE49-F238E27FC236}">
                  <a16:creationId xmlns:a16="http://schemas.microsoft.com/office/drawing/2014/main" id="{AC33E1AD-8682-472E-9F25-071327DB1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4473" y="4830689"/>
              <a:ext cx="561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z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7" name="Rectangle 23">
              <a:extLst>
                <a:ext uri="{FF2B5EF4-FFF2-40B4-BE49-F238E27FC236}">
                  <a16:creationId xmlns:a16="http://schemas.microsoft.com/office/drawing/2014/main" id="{3BFEF736-A2B6-E299-C8C6-D60C0CD4B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28" y="4830689"/>
              <a:ext cx="1346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8" name="Rectangle 24">
              <a:extLst>
                <a:ext uri="{FF2B5EF4-FFF2-40B4-BE49-F238E27FC236}">
                  <a16:creationId xmlns:a16="http://schemas.microsoft.com/office/drawing/2014/main" id="{102BC8A2-2590-61C6-B7D7-3B091ED5A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9894" y="4830689"/>
              <a:ext cx="2949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2.34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9" name="Rectangle 25">
              <a:extLst>
                <a:ext uri="{FF2B5EF4-FFF2-40B4-BE49-F238E27FC236}">
                  <a16:creationId xmlns:a16="http://schemas.microsoft.com/office/drawing/2014/main" id="{03FF406E-9F66-FA04-AB30-72E9449C9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244" y="4830689"/>
              <a:ext cx="320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0" name="Rectangle 27">
              <a:extLst>
                <a:ext uri="{FF2B5EF4-FFF2-40B4-BE49-F238E27FC236}">
                  <a16:creationId xmlns:a16="http://schemas.microsoft.com/office/drawing/2014/main" id="{DDEA5AE6-08F6-50FC-6F35-C4BE4ED14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5379" y="4830689"/>
              <a:ext cx="5129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=0.02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1" name="Rectangle 29">
              <a:extLst>
                <a:ext uri="{FF2B5EF4-FFF2-40B4-BE49-F238E27FC236}">
                  <a16:creationId xmlns:a16="http://schemas.microsoft.com/office/drawing/2014/main" id="{884A20BA-B8C3-50DA-6D98-8021434FB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199" y="5024662"/>
              <a:ext cx="189314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overall effect (Random):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2" name="Rectangle 30">
              <a:extLst>
                <a:ext uri="{FF2B5EF4-FFF2-40B4-BE49-F238E27FC236}">
                  <a16:creationId xmlns:a16="http://schemas.microsoft.com/office/drawing/2014/main" id="{65889D87-AA3A-3A98-4D73-2183D6B2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2508" y="5024662"/>
              <a:ext cx="561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z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3" name="Rectangle 31">
              <a:extLst>
                <a:ext uri="{FF2B5EF4-FFF2-40B4-BE49-F238E27FC236}">
                  <a16:creationId xmlns:a16="http://schemas.microsoft.com/office/drawing/2014/main" id="{B25630A8-3798-910B-6D72-B9A9CAA79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963" y="5024662"/>
              <a:ext cx="1346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4" name="Rectangle 32">
              <a:extLst>
                <a:ext uri="{FF2B5EF4-FFF2-40B4-BE49-F238E27FC236}">
                  <a16:creationId xmlns:a16="http://schemas.microsoft.com/office/drawing/2014/main" id="{6BFEFE0E-2223-286A-0B0E-C3FFD76D5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7930" y="5024662"/>
              <a:ext cx="2949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</a:t>
              </a:r>
              <a:r>
                <a:rPr lang="en-US" alt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2.18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5" name="Rectangle 35">
              <a:extLst>
                <a:ext uri="{FF2B5EF4-FFF2-40B4-BE49-F238E27FC236}">
                  <a16:creationId xmlns:a16="http://schemas.microsoft.com/office/drawing/2014/main" id="{B23EC988-158A-8288-170F-17C1DE561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7726" y="5024662"/>
              <a:ext cx="5129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</a:t>
              </a:r>
              <a:r>
                <a:rPr lang="en-US" alt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=0.03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603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5DAD3C6-5AE0-0A72-2C9A-E9B08198D009}"/>
              </a:ext>
            </a:extLst>
          </p:cNvPr>
          <p:cNvSpPr txBox="1"/>
          <p:nvPr/>
        </p:nvSpPr>
        <p:spPr>
          <a:xfrm>
            <a:off x="8281809" y="6123397"/>
            <a:ext cx="2893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RR 0.48, 95% CI 0.31-0.76</a:t>
            </a:r>
          </a:p>
        </p:txBody>
      </p:sp>
      <p:sp>
        <p:nvSpPr>
          <p:cNvPr id="7" name="Rectangle 308">
            <a:extLst>
              <a:ext uri="{FF2B5EF4-FFF2-40B4-BE49-F238E27FC236}">
                <a16:creationId xmlns:a16="http://schemas.microsoft.com/office/drawing/2014/main" id="{919BD4F6-E39F-3BB0-F45A-1E9975167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940" y="1797864"/>
            <a:ext cx="80631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Trial and Year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58">
            <a:extLst>
              <a:ext uri="{FF2B5EF4-FFF2-40B4-BE49-F238E27FC236}">
                <a16:creationId xmlns:a16="http://schemas.microsoft.com/office/drawing/2014/main" id="{BA50023C-69DF-80F3-0250-D0CF0DEEB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3854" y="1797864"/>
            <a:ext cx="3879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78">
            <a:extLst>
              <a:ext uri="{FF2B5EF4-FFF2-40B4-BE49-F238E27FC236}">
                <a16:creationId xmlns:a16="http://schemas.microsoft.com/office/drawing/2014/main" id="{2790140F-E666-67F0-9A07-14D28C068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3634" y="1618770"/>
            <a:ext cx="125996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Intravascular Imaging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79">
            <a:extLst>
              <a:ext uri="{FF2B5EF4-FFF2-40B4-BE49-F238E27FC236}">
                <a16:creationId xmlns:a16="http://schemas.microsoft.com/office/drawing/2014/main" id="{C07BB6D1-4AAA-C7BD-F23C-DE7D466C5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5567" y="1797864"/>
            <a:ext cx="9297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99">
            <a:extLst>
              <a:ext uri="{FF2B5EF4-FFF2-40B4-BE49-F238E27FC236}">
                <a16:creationId xmlns:a16="http://schemas.microsoft.com/office/drawing/2014/main" id="{EE9D2829-7866-3B00-5A74-965D0204B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950" y="1797864"/>
            <a:ext cx="3879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419">
            <a:extLst>
              <a:ext uri="{FF2B5EF4-FFF2-40B4-BE49-F238E27FC236}">
                <a16:creationId xmlns:a16="http://schemas.microsoft.com/office/drawing/2014/main" id="{7B58AD7C-34B8-E2E5-827C-CAE1E9DBA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709" y="1618770"/>
            <a:ext cx="74219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Angiography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420">
            <a:extLst>
              <a:ext uri="{FF2B5EF4-FFF2-40B4-BE49-F238E27FC236}">
                <a16:creationId xmlns:a16="http://schemas.microsoft.com/office/drawing/2014/main" id="{DB6DB554-7E08-BDD3-693D-15B7DDDE0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5662" y="1797864"/>
            <a:ext cx="9297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Line 440">
            <a:extLst>
              <a:ext uri="{FF2B5EF4-FFF2-40B4-BE49-F238E27FC236}">
                <a16:creationId xmlns:a16="http://schemas.microsoft.com/office/drawing/2014/main" id="{73996C3F-2153-AF9A-FA04-6FD52CA0DD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9623" y="1980661"/>
            <a:ext cx="0" cy="3623214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Freeform 441">
            <a:extLst>
              <a:ext uri="{FF2B5EF4-FFF2-40B4-BE49-F238E27FC236}">
                <a16:creationId xmlns:a16="http://schemas.microsoft.com/office/drawing/2014/main" id="{0AE193B3-7330-AA69-0A1F-75EE3F383E4B}"/>
              </a:ext>
            </a:extLst>
          </p:cNvPr>
          <p:cNvSpPr>
            <a:spLocks noEditPoints="1"/>
          </p:cNvSpPr>
          <p:nvPr/>
        </p:nvSpPr>
        <p:spPr bwMode="auto">
          <a:xfrm>
            <a:off x="7138561" y="1980661"/>
            <a:ext cx="0" cy="3339812"/>
          </a:xfrm>
          <a:custGeom>
            <a:avLst/>
            <a:gdLst>
              <a:gd name="T0" fmla="*/ 441 h 445"/>
              <a:gd name="T1" fmla="*/ 433 h 445"/>
              <a:gd name="T2" fmla="*/ 425 h 445"/>
              <a:gd name="T3" fmla="*/ 417 h 445"/>
              <a:gd name="T4" fmla="*/ 409 h 445"/>
              <a:gd name="T5" fmla="*/ 401 h 445"/>
              <a:gd name="T6" fmla="*/ 393 h 445"/>
              <a:gd name="T7" fmla="*/ 385 h 445"/>
              <a:gd name="T8" fmla="*/ 377 h 445"/>
              <a:gd name="T9" fmla="*/ 369 h 445"/>
              <a:gd name="T10" fmla="*/ 361 h 445"/>
              <a:gd name="T11" fmla="*/ 353 h 445"/>
              <a:gd name="T12" fmla="*/ 345 h 445"/>
              <a:gd name="T13" fmla="*/ 337 h 445"/>
              <a:gd name="T14" fmla="*/ 329 h 445"/>
              <a:gd name="T15" fmla="*/ 321 h 445"/>
              <a:gd name="T16" fmla="*/ 313 h 445"/>
              <a:gd name="T17" fmla="*/ 305 h 445"/>
              <a:gd name="T18" fmla="*/ 297 h 445"/>
              <a:gd name="T19" fmla="*/ 289 h 445"/>
              <a:gd name="T20" fmla="*/ 281 h 445"/>
              <a:gd name="T21" fmla="*/ 273 h 445"/>
              <a:gd name="T22" fmla="*/ 265 h 445"/>
              <a:gd name="T23" fmla="*/ 257 h 445"/>
              <a:gd name="T24" fmla="*/ 249 h 445"/>
              <a:gd name="T25" fmla="*/ 241 h 445"/>
              <a:gd name="T26" fmla="*/ 233 h 445"/>
              <a:gd name="T27" fmla="*/ 225 h 445"/>
              <a:gd name="T28" fmla="*/ 217 h 445"/>
              <a:gd name="T29" fmla="*/ 209 h 445"/>
              <a:gd name="T30" fmla="*/ 201 h 445"/>
              <a:gd name="T31" fmla="*/ 193 h 445"/>
              <a:gd name="T32" fmla="*/ 185 h 445"/>
              <a:gd name="T33" fmla="*/ 177 h 445"/>
              <a:gd name="T34" fmla="*/ 169 h 445"/>
              <a:gd name="T35" fmla="*/ 161 h 445"/>
              <a:gd name="T36" fmla="*/ 153 h 445"/>
              <a:gd name="T37" fmla="*/ 145 h 445"/>
              <a:gd name="T38" fmla="*/ 137 h 445"/>
              <a:gd name="T39" fmla="*/ 129 h 445"/>
              <a:gd name="T40" fmla="*/ 121 h 445"/>
              <a:gd name="T41" fmla="*/ 113 h 445"/>
              <a:gd name="T42" fmla="*/ 105 h 445"/>
              <a:gd name="T43" fmla="*/ 97 h 445"/>
              <a:gd name="T44" fmla="*/ 89 h 445"/>
              <a:gd name="T45" fmla="*/ 81 h 445"/>
              <a:gd name="T46" fmla="*/ 73 h 445"/>
              <a:gd name="T47" fmla="*/ 65 h 445"/>
              <a:gd name="T48" fmla="*/ 57 h 445"/>
              <a:gd name="T49" fmla="*/ 49 h 445"/>
              <a:gd name="T50" fmla="*/ 41 h 445"/>
              <a:gd name="T51" fmla="*/ 33 h 445"/>
              <a:gd name="T52" fmla="*/ 25 h 445"/>
              <a:gd name="T53" fmla="*/ 17 h 445"/>
              <a:gd name="T54" fmla="*/ 9 h 445"/>
              <a:gd name="T55" fmla="*/ 1 h 44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  <a:cxn ang="0">
                <a:pos x="0" y="T47"/>
              </a:cxn>
              <a:cxn ang="0">
                <a:pos x="0" y="T48"/>
              </a:cxn>
              <a:cxn ang="0">
                <a:pos x="0" y="T49"/>
              </a:cxn>
              <a:cxn ang="0">
                <a:pos x="0" y="T50"/>
              </a:cxn>
              <a:cxn ang="0">
                <a:pos x="0" y="T51"/>
              </a:cxn>
              <a:cxn ang="0">
                <a:pos x="0" y="T52"/>
              </a:cxn>
              <a:cxn ang="0">
                <a:pos x="0" y="T53"/>
              </a:cxn>
              <a:cxn ang="0">
                <a:pos x="0" y="T54"/>
              </a:cxn>
              <a:cxn ang="0">
                <a:pos x="0" y="T55"/>
              </a:cxn>
            </a:cxnLst>
            <a:rect l="0" t="0" r="r" b="b"/>
            <a:pathLst>
              <a:path h="445">
                <a:moveTo>
                  <a:pt x="0" y="441"/>
                </a:moveTo>
                <a:lnTo>
                  <a:pt x="0" y="437"/>
                </a:lnTo>
                <a:moveTo>
                  <a:pt x="0" y="433"/>
                </a:moveTo>
                <a:lnTo>
                  <a:pt x="0" y="429"/>
                </a:lnTo>
                <a:moveTo>
                  <a:pt x="0" y="425"/>
                </a:moveTo>
                <a:lnTo>
                  <a:pt x="0" y="421"/>
                </a:lnTo>
                <a:moveTo>
                  <a:pt x="0" y="417"/>
                </a:moveTo>
                <a:lnTo>
                  <a:pt x="0" y="413"/>
                </a:lnTo>
                <a:moveTo>
                  <a:pt x="0" y="409"/>
                </a:moveTo>
                <a:lnTo>
                  <a:pt x="0" y="405"/>
                </a:lnTo>
                <a:moveTo>
                  <a:pt x="0" y="401"/>
                </a:moveTo>
                <a:lnTo>
                  <a:pt x="0" y="397"/>
                </a:lnTo>
                <a:moveTo>
                  <a:pt x="0" y="393"/>
                </a:moveTo>
                <a:lnTo>
                  <a:pt x="0" y="389"/>
                </a:lnTo>
                <a:moveTo>
                  <a:pt x="0" y="385"/>
                </a:moveTo>
                <a:lnTo>
                  <a:pt x="0" y="381"/>
                </a:lnTo>
                <a:moveTo>
                  <a:pt x="0" y="377"/>
                </a:moveTo>
                <a:lnTo>
                  <a:pt x="0" y="373"/>
                </a:lnTo>
                <a:moveTo>
                  <a:pt x="0" y="369"/>
                </a:moveTo>
                <a:lnTo>
                  <a:pt x="0" y="365"/>
                </a:lnTo>
                <a:moveTo>
                  <a:pt x="0" y="361"/>
                </a:moveTo>
                <a:lnTo>
                  <a:pt x="0" y="357"/>
                </a:lnTo>
                <a:moveTo>
                  <a:pt x="0" y="353"/>
                </a:moveTo>
                <a:lnTo>
                  <a:pt x="0" y="349"/>
                </a:lnTo>
                <a:moveTo>
                  <a:pt x="0" y="345"/>
                </a:moveTo>
                <a:lnTo>
                  <a:pt x="0" y="341"/>
                </a:lnTo>
                <a:moveTo>
                  <a:pt x="0" y="337"/>
                </a:moveTo>
                <a:lnTo>
                  <a:pt x="0" y="333"/>
                </a:lnTo>
                <a:moveTo>
                  <a:pt x="0" y="329"/>
                </a:moveTo>
                <a:lnTo>
                  <a:pt x="0" y="325"/>
                </a:lnTo>
                <a:moveTo>
                  <a:pt x="0" y="321"/>
                </a:moveTo>
                <a:lnTo>
                  <a:pt x="0" y="317"/>
                </a:lnTo>
                <a:moveTo>
                  <a:pt x="0" y="313"/>
                </a:moveTo>
                <a:lnTo>
                  <a:pt x="0" y="309"/>
                </a:lnTo>
                <a:moveTo>
                  <a:pt x="0" y="305"/>
                </a:moveTo>
                <a:lnTo>
                  <a:pt x="0" y="301"/>
                </a:lnTo>
                <a:moveTo>
                  <a:pt x="0" y="297"/>
                </a:moveTo>
                <a:lnTo>
                  <a:pt x="0" y="293"/>
                </a:lnTo>
                <a:moveTo>
                  <a:pt x="0" y="289"/>
                </a:moveTo>
                <a:lnTo>
                  <a:pt x="0" y="285"/>
                </a:lnTo>
                <a:moveTo>
                  <a:pt x="0" y="281"/>
                </a:moveTo>
                <a:lnTo>
                  <a:pt x="0" y="277"/>
                </a:lnTo>
                <a:moveTo>
                  <a:pt x="0" y="273"/>
                </a:moveTo>
                <a:lnTo>
                  <a:pt x="0" y="269"/>
                </a:lnTo>
                <a:moveTo>
                  <a:pt x="0" y="265"/>
                </a:moveTo>
                <a:lnTo>
                  <a:pt x="0" y="261"/>
                </a:lnTo>
                <a:moveTo>
                  <a:pt x="0" y="257"/>
                </a:moveTo>
                <a:lnTo>
                  <a:pt x="0" y="253"/>
                </a:lnTo>
                <a:moveTo>
                  <a:pt x="0" y="249"/>
                </a:moveTo>
                <a:lnTo>
                  <a:pt x="0" y="245"/>
                </a:lnTo>
                <a:moveTo>
                  <a:pt x="0" y="241"/>
                </a:moveTo>
                <a:lnTo>
                  <a:pt x="0" y="237"/>
                </a:lnTo>
                <a:moveTo>
                  <a:pt x="0" y="233"/>
                </a:moveTo>
                <a:lnTo>
                  <a:pt x="0" y="229"/>
                </a:lnTo>
                <a:moveTo>
                  <a:pt x="0" y="225"/>
                </a:moveTo>
                <a:lnTo>
                  <a:pt x="0" y="221"/>
                </a:lnTo>
                <a:moveTo>
                  <a:pt x="0" y="217"/>
                </a:moveTo>
                <a:lnTo>
                  <a:pt x="0" y="213"/>
                </a:lnTo>
                <a:moveTo>
                  <a:pt x="0" y="209"/>
                </a:moveTo>
                <a:lnTo>
                  <a:pt x="0" y="205"/>
                </a:lnTo>
                <a:moveTo>
                  <a:pt x="0" y="201"/>
                </a:moveTo>
                <a:lnTo>
                  <a:pt x="0" y="197"/>
                </a:lnTo>
                <a:moveTo>
                  <a:pt x="0" y="193"/>
                </a:moveTo>
                <a:lnTo>
                  <a:pt x="0" y="189"/>
                </a:lnTo>
                <a:moveTo>
                  <a:pt x="0" y="185"/>
                </a:moveTo>
                <a:lnTo>
                  <a:pt x="0" y="181"/>
                </a:lnTo>
                <a:moveTo>
                  <a:pt x="0" y="177"/>
                </a:moveTo>
                <a:lnTo>
                  <a:pt x="0" y="173"/>
                </a:lnTo>
                <a:moveTo>
                  <a:pt x="0" y="169"/>
                </a:moveTo>
                <a:lnTo>
                  <a:pt x="0" y="165"/>
                </a:lnTo>
                <a:moveTo>
                  <a:pt x="0" y="161"/>
                </a:moveTo>
                <a:lnTo>
                  <a:pt x="0" y="157"/>
                </a:lnTo>
                <a:moveTo>
                  <a:pt x="0" y="153"/>
                </a:moveTo>
                <a:lnTo>
                  <a:pt x="0" y="149"/>
                </a:lnTo>
                <a:moveTo>
                  <a:pt x="0" y="145"/>
                </a:moveTo>
                <a:lnTo>
                  <a:pt x="0" y="141"/>
                </a:lnTo>
                <a:moveTo>
                  <a:pt x="0" y="137"/>
                </a:moveTo>
                <a:lnTo>
                  <a:pt x="0" y="133"/>
                </a:lnTo>
                <a:moveTo>
                  <a:pt x="0" y="129"/>
                </a:moveTo>
                <a:lnTo>
                  <a:pt x="0" y="125"/>
                </a:lnTo>
                <a:moveTo>
                  <a:pt x="0" y="121"/>
                </a:moveTo>
                <a:lnTo>
                  <a:pt x="0" y="117"/>
                </a:lnTo>
                <a:moveTo>
                  <a:pt x="0" y="113"/>
                </a:moveTo>
                <a:lnTo>
                  <a:pt x="0" y="109"/>
                </a:lnTo>
                <a:moveTo>
                  <a:pt x="0" y="105"/>
                </a:moveTo>
                <a:lnTo>
                  <a:pt x="0" y="101"/>
                </a:lnTo>
                <a:moveTo>
                  <a:pt x="0" y="97"/>
                </a:moveTo>
                <a:lnTo>
                  <a:pt x="0" y="93"/>
                </a:lnTo>
                <a:moveTo>
                  <a:pt x="0" y="89"/>
                </a:moveTo>
                <a:lnTo>
                  <a:pt x="0" y="85"/>
                </a:lnTo>
                <a:moveTo>
                  <a:pt x="0" y="81"/>
                </a:moveTo>
                <a:lnTo>
                  <a:pt x="0" y="77"/>
                </a:lnTo>
                <a:moveTo>
                  <a:pt x="0" y="73"/>
                </a:moveTo>
                <a:lnTo>
                  <a:pt x="0" y="69"/>
                </a:lnTo>
                <a:moveTo>
                  <a:pt x="0" y="65"/>
                </a:moveTo>
                <a:lnTo>
                  <a:pt x="0" y="61"/>
                </a:lnTo>
                <a:moveTo>
                  <a:pt x="0" y="57"/>
                </a:moveTo>
                <a:lnTo>
                  <a:pt x="0" y="53"/>
                </a:lnTo>
                <a:moveTo>
                  <a:pt x="0" y="49"/>
                </a:moveTo>
                <a:lnTo>
                  <a:pt x="0" y="45"/>
                </a:lnTo>
                <a:moveTo>
                  <a:pt x="0" y="41"/>
                </a:moveTo>
                <a:lnTo>
                  <a:pt x="0" y="37"/>
                </a:lnTo>
                <a:moveTo>
                  <a:pt x="0" y="33"/>
                </a:moveTo>
                <a:lnTo>
                  <a:pt x="0" y="29"/>
                </a:lnTo>
                <a:moveTo>
                  <a:pt x="0" y="25"/>
                </a:moveTo>
                <a:lnTo>
                  <a:pt x="0" y="21"/>
                </a:lnTo>
                <a:moveTo>
                  <a:pt x="0" y="17"/>
                </a:moveTo>
                <a:lnTo>
                  <a:pt x="0" y="13"/>
                </a:lnTo>
                <a:moveTo>
                  <a:pt x="0" y="9"/>
                </a:moveTo>
                <a:lnTo>
                  <a:pt x="0" y="5"/>
                </a:lnTo>
                <a:moveTo>
                  <a:pt x="0" y="1"/>
                </a:move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Freeform 442">
            <a:extLst>
              <a:ext uri="{FF2B5EF4-FFF2-40B4-BE49-F238E27FC236}">
                <a16:creationId xmlns:a16="http://schemas.microsoft.com/office/drawing/2014/main" id="{1B475C68-3C20-CB08-B9AD-7EF52C0FC963}"/>
              </a:ext>
            </a:extLst>
          </p:cNvPr>
          <p:cNvSpPr>
            <a:spLocks noEditPoints="1"/>
          </p:cNvSpPr>
          <p:nvPr/>
        </p:nvSpPr>
        <p:spPr bwMode="auto">
          <a:xfrm>
            <a:off x="7154306" y="1980661"/>
            <a:ext cx="0" cy="3534651"/>
          </a:xfrm>
          <a:custGeom>
            <a:avLst/>
            <a:gdLst>
              <a:gd name="T0" fmla="*/ 464 h 471"/>
              <a:gd name="T1" fmla="*/ 456 h 471"/>
              <a:gd name="T2" fmla="*/ 448 h 471"/>
              <a:gd name="T3" fmla="*/ 440 h 471"/>
              <a:gd name="T4" fmla="*/ 432 h 471"/>
              <a:gd name="T5" fmla="*/ 424 h 471"/>
              <a:gd name="T6" fmla="*/ 416 h 471"/>
              <a:gd name="T7" fmla="*/ 408 h 471"/>
              <a:gd name="T8" fmla="*/ 400 h 471"/>
              <a:gd name="T9" fmla="*/ 392 h 471"/>
              <a:gd name="T10" fmla="*/ 384 h 471"/>
              <a:gd name="T11" fmla="*/ 376 h 471"/>
              <a:gd name="T12" fmla="*/ 368 h 471"/>
              <a:gd name="T13" fmla="*/ 360 h 471"/>
              <a:gd name="T14" fmla="*/ 352 h 471"/>
              <a:gd name="T15" fmla="*/ 344 h 471"/>
              <a:gd name="T16" fmla="*/ 336 h 471"/>
              <a:gd name="T17" fmla="*/ 328 h 471"/>
              <a:gd name="T18" fmla="*/ 320 h 471"/>
              <a:gd name="T19" fmla="*/ 312 h 471"/>
              <a:gd name="T20" fmla="*/ 304 h 471"/>
              <a:gd name="T21" fmla="*/ 296 h 471"/>
              <a:gd name="T22" fmla="*/ 288 h 471"/>
              <a:gd name="T23" fmla="*/ 280 h 471"/>
              <a:gd name="T24" fmla="*/ 272 h 471"/>
              <a:gd name="T25" fmla="*/ 264 h 471"/>
              <a:gd name="T26" fmla="*/ 256 h 471"/>
              <a:gd name="T27" fmla="*/ 248 h 471"/>
              <a:gd name="T28" fmla="*/ 240 h 471"/>
              <a:gd name="T29" fmla="*/ 232 h 471"/>
              <a:gd name="T30" fmla="*/ 224 h 471"/>
              <a:gd name="T31" fmla="*/ 216 h 471"/>
              <a:gd name="T32" fmla="*/ 208 h 471"/>
              <a:gd name="T33" fmla="*/ 200 h 471"/>
              <a:gd name="T34" fmla="*/ 192 h 471"/>
              <a:gd name="T35" fmla="*/ 184 h 471"/>
              <a:gd name="T36" fmla="*/ 176 h 471"/>
              <a:gd name="T37" fmla="*/ 168 h 471"/>
              <a:gd name="T38" fmla="*/ 160 h 471"/>
              <a:gd name="T39" fmla="*/ 152 h 471"/>
              <a:gd name="T40" fmla="*/ 144 h 471"/>
              <a:gd name="T41" fmla="*/ 136 h 471"/>
              <a:gd name="T42" fmla="*/ 128 h 471"/>
              <a:gd name="T43" fmla="*/ 120 h 471"/>
              <a:gd name="T44" fmla="*/ 112 h 471"/>
              <a:gd name="T45" fmla="*/ 104 h 471"/>
              <a:gd name="T46" fmla="*/ 96 h 471"/>
              <a:gd name="T47" fmla="*/ 88 h 471"/>
              <a:gd name="T48" fmla="*/ 80 h 471"/>
              <a:gd name="T49" fmla="*/ 72 h 471"/>
              <a:gd name="T50" fmla="*/ 64 h 471"/>
              <a:gd name="T51" fmla="*/ 56 h 471"/>
              <a:gd name="T52" fmla="*/ 48 h 471"/>
              <a:gd name="T53" fmla="*/ 40 h 471"/>
              <a:gd name="T54" fmla="*/ 32 h 471"/>
              <a:gd name="T55" fmla="*/ 24 h 471"/>
              <a:gd name="T56" fmla="*/ 16 h 471"/>
              <a:gd name="T57" fmla="*/ 8 h 47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  <a:cxn ang="0">
                <a:pos x="0" y="T47"/>
              </a:cxn>
              <a:cxn ang="0">
                <a:pos x="0" y="T48"/>
              </a:cxn>
              <a:cxn ang="0">
                <a:pos x="0" y="T49"/>
              </a:cxn>
              <a:cxn ang="0">
                <a:pos x="0" y="T50"/>
              </a:cxn>
              <a:cxn ang="0">
                <a:pos x="0" y="T51"/>
              </a:cxn>
              <a:cxn ang="0">
                <a:pos x="0" y="T52"/>
              </a:cxn>
              <a:cxn ang="0">
                <a:pos x="0" y="T53"/>
              </a:cxn>
              <a:cxn ang="0">
                <a:pos x="0" y="T54"/>
              </a:cxn>
              <a:cxn ang="0">
                <a:pos x="0" y="T55"/>
              </a:cxn>
              <a:cxn ang="0">
                <a:pos x="0" y="T56"/>
              </a:cxn>
              <a:cxn ang="0">
                <a:pos x="0" y="T57"/>
              </a:cxn>
            </a:cxnLst>
            <a:rect l="0" t="0" r="r" b="b"/>
            <a:pathLst>
              <a:path h="471">
                <a:moveTo>
                  <a:pt x="0" y="468"/>
                </a:moveTo>
                <a:lnTo>
                  <a:pt x="0" y="467"/>
                </a:lnTo>
                <a:moveTo>
                  <a:pt x="0" y="464"/>
                </a:moveTo>
                <a:lnTo>
                  <a:pt x="0" y="463"/>
                </a:lnTo>
                <a:moveTo>
                  <a:pt x="0" y="460"/>
                </a:moveTo>
                <a:lnTo>
                  <a:pt x="0" y="459"/>
                </a:lnTo>
                <a:moveTo>
                  <a:pt x="0" y="456"/>
                </a:moveTo>
                <a:lnTo>
                  <a:pt x="0" y="455"/>
                </a:lnTo>
                <a:moveTo>
                  <a:pt x="0" y="452"/>
                </a:moveTo>
                <a:lnTo>
                  <a:pt x="0" y="451"/>
                </a:lnTo>
                <a:moveTo>
                  <a:pt x="0" y="448"/>
                </a:moveTo>
                <a:lnTo>
                  <a:pt x="0" y="447"/>
                </a:lnTo>
                <a:moveTo>
                  <a:pt x="0" y="444"/>
                </a:moveTo>
                <a:lnTo>
                  <a:pt x="0" y="443"/>
                </a:lnTo>
                <a:moveTo>
                  <a:pt x="0" y="440"/>
                </a:moveTo>
                <a:lnTo>
                  <a:pt x="0" y="439"/>
                </a:lnTo>
                <a:moveTo>
                  <a:pt x="0" y="436"/>
                </a:moveTo>
                <a:lnTo>
                  <a:pt x="0" y="435"/>
                </a:lnTo>
                <a:moveTo>
                  <a:pt x="0" y="432"/>
                </a:moveTo>
                <a:lnTo>
                  <a:pt x="0" y="431"/>
                </a:lnTo>
                <a:moveTo>
                  <a:pt x="0" y="428"/>
                </a:moveTo>
                <a:lnTo>
                  <a:pt x="0" y="427"/>
                </a:lnTo>
                <a:moveTo>
                  <a:pt x="0" y="424"/>
                </a:moveTo>
                <a:lnTo>
                  <a:pt x="0" y="423"/>
                </a:lnTo>
                <a:moveTo>
                  <a:pt x="0" y="420"/>
                </a:moveTo>
                <a:lnTo>
                  <a:pt x="0" y="419"/>
                </a:lnTo>
                <a:moveTo>
                  <a:pt x="0" y="416"/>
                </a:moveTo>
                <a:lnTo>
                  <a:pt x="0" y="415"/>
                </a:lnTo>
                <a:moveTo>
                  <a:pt x="0" y="412"/>
                </a:moveTo>
                <a:lnTo>
                  <a:pt x="0" y="411"/>
                </a:lnTo>
                <a:moveTo>
                  <a:pt x="0" y="408"/>
                </a:moveTo>
                <a:lnTo>
                  <a:pt x="0" y="407"/>
                </a:lnTo>
                <a:moveTo>
                  <a:pt x="0" y="404"/>
                </a:moveTo>
                <a:lnTo>
                  <a:pt x="0" y="403"/>
                </a:lnTo>
                <a:moveTo>
                  <a:pt x="0" y="400"/>
                </a:moveTo>
                <a:lnTo>
                  <a:pt x="0" y="399"/>
                </a:lnTo>
                <a:moveTo>
                  <a:pt x="0" y="396"/>
                </a:moveTo>
                <a:lnTo>
                  <a:pt x="0" y="395"/>
                </a:lnTo>
                <a:moveTo>
                  <a:pt x="0" y="392"/>
                </a:moveTo>
                <a:lnTo>
                  <a:pt x="0" y="391"/>
                </a:lnTo>
                <a:moveTo>
                  <a:pt x="0" y="388"/>
                </a:moveTo>
                <a:lnTo>
                  <a:pt x="0" y="387"/>
                </a:lnTo>
                <a:moveTo>
                  <a:pt x="0" y="384"/>
                </a:moveTo>
                <a:lnTo>
                  <a:pt x="0" y="383"/>
                </a:lnTo>
                <a:moveTo>
                  <a:pt x="0" y="380"/>
                </a:moveTo>
                <a:lnTo>
                  <a:pt x="0" y="379"/>
                </a:lnTo>
                <a:moveTo>
                  <a:pt x="0" y="376"/>
                </a:moveTo>
                <a:lnTo>
                  <a:pt x="0" y="375"/>
                </a:lnTo>
                <a:moveTo>
                  <a:pt x="0" y="372"/>
                </a:moveTo>
                <a:lnTo>
                  <a:pt x="0" y="371"/>
                </a:lnTo>
                <a:moveTo>
                  <a:pt x="0" y="368"/>
                </a:moveTo>
                <a:lnTo>
                  <a:pt x="0" y="367"/>
                </a:lnTo>
                <a:moveTo>
                  <a:pt x="0" y="364"/>
                </a:moveTo>
                <a:lnTo>
                  <a:pt x="0" y="363"/>
                </a:lnTo>
                <a:moveTo>
                  <a:pt x="0" y="360"/>
                </a:moveTo>
                <a:lnTo>
                  <a:pt x="0" y="359"/>
                </a:lnTo>
                <a:moveTo>
                  <a:pt x="0" y="356"/>
                </a:moveTo>
                <a:lnTo>
                  <a:pt x="0" y="355"/>
                </a:lnTo>
                <a:moveTo>
                  <a:pt x="0" y="352"/>
                </a:moveTo>
                <a:lnTo>
                  <a:pt x="0" y="351"/>
                </a:lnTo>
                <a:moveTo>
                  <a:pt x="0" y="348"/>
                </a:moveTo>
                <a:lnTo>
                  <a:pt x="0" y="347"/>
                </a:lnTo>
                <a:moveTo>
                  <a:pt x="0" y="344"/>
                </a:moveTo>
                <a:lnTo>
                  <a:pt x="0" y="343"/>
                </a:lnTo>
                <a:moveTo>
                  <a:pt x="0" y="340"/>
                </a:moveTo>
                <a:lnTo>
                  <a:pt x="0" y="339"/>
                </a:lnTo>
                <a:moveTo>
                  <a:pt x="0" y="336"/>
                </a:moveTo>
                <a:lnTo>
                  <a:pt x="0" y="335"/>
                </a:lnTo>
                <a:moveTo>
                  <a:pt x="0" y="332"/>
                </a:moveTo>
                <a:lnTo>
                  <a:pt x="0" y="331"/>
                </a:lnTo>
                <a:moveTo>
                  <a:pt x="0" y="328"/>
                </a:moveTo>
                <a:lnTo>
                  <a:pt x="0" y="327"/>
                </a:lnTo>
                <a:moveTo>
                  <a:pt x="0" y="324"/>
                </a:moveTo>
                <a:lnTo>
                  <a:pt x="0" y="323"/>
                </a:lnTo>
                <a:moveTo>
                  <a:pt x="0" y="320"/>
                </a:moveTo>
                <a:lnTo>
                  <a:pt x="0" y="319"/>
                </a:lnTo>
                <a:moveTo>
                  <a:pt x="0" y="316"/>
                </a:moveTo>
                <a:lnTo>
                  <a:pt x="0" y="315"/>
                </a:lnTo>
                <a:moveTo>
                  <a:pt x="0" y="312"/>
                </a:moveTo>
                <a:lnTo>
                  <a:pt x="0" y="311"/>
                </a:lnTo>
                <a:moveTo>
                  <a:pt x="0" y="308"/>
                </a:moveTo>
                <a:lnTo>
                  <a:pt x="0" y="307"/>
                </a:lnTo>
                <a:moveTo>
                  <a:pt x="0" y="304"/>
                </a:moveTo>
                <a:lnTo>
                  <a:pt x="0" y="303"/>
                </a:lnTo>
                <a:moveTo>
                  <a:pt x="0" y="300"/>
                </a:moveTo>
                <a:lnTo>
                  <a:pt x="0" y="299"/>
                </a:lnTo>
                <a:moveTo>
                  <a:pt x="0" y="296"/>
                </a:moveTo>
                <a:lnTo>
                  <a:pt x="0" y="295"/>
                </a:lnTo>
                <a:moveTo>
                  <a:pt x="0" y="292"/>
                </a:moveTo>
                <a:lnTo>
                  <a:pt x="0" y="291"/>
                </a:lnTo>
                <a:moveTo>
                  <a:pt x="0" y="288"/>
                </a:moveTo>
                <a:lnTo>
                  <a:pt x="0" y="287"/>
                </a:lnTo>
                <a:moveTo>
                  <a:pt x="0" y="284"/>
                </a:moveTo>
                <a:lnTo>
                  <a:pt x="0" y="283"/>
                </a:lnTo>
                <a:moveTo>
                  <a:pt x="0" y="280"/>
                </a:moveTo>
                <a:lnTo>
                  <a:pt x="0" y="279"/>
                </a:lnTo>
                <a:moveTo>
                  <a:pt x="0" y="276"/>
                </a:moveTo>
                <a:lnTo>
                  <a:pt x="0" y="275"/>
                </a:lnTo>
                <a:moveTo>
                  <a:pt x="0" y="272"/>
                </a:moveTo>
                <a:lnTo>
                  <a:pt x="0" y="271"/>
                </a:lnTo>
                <a:moveTo>
                  <a:pt x="0" y="268"/>
                </a:moveTo>
                <a:lnTo>
                  <a:pt x="0" y="267"/>
                </a:lnTo>
                <a:moveTo>
                  <a:pt x="0" y="264"/>
                </a:moveTo>
                <a:lnTo>
                  <a:pt x="0" y="263"/>
                </a:lnTo>
                <a:moveTo>
                  <a:pt x="0" y="260"/>
                </a:moveTo>
                <a:lnTo>
                  <a:pt x="0" y="259"/>
                </a:lnTo>
                <a:moveTo>
                  <a:pt x="0" y="256"/>
                </a:moveTo>
                <a:lnTo>
                  <a:pt x="0" y="255"/>
                </a:lnTo>
                <a:moveTo>
                  <a:pt x="0" y="252"/>
                </a:moveTo>
                <a:lnTo>
                  <a:pt x="0" y="251"/>
                </a:lnTo>
                <a:moveTo>
                  <a:pt x="0" y="248"/>
                </a:moveTo>
                <a:lnTo>
                  <a:pt x="0" y="247"/>
                </a:lnTo>
                <a:moveTo>
                  <a:pt x="0" y="244"/>
                </a:moveTo>
                <a:lnTo>
                  <a:pt x="0" y="243"/>
                </a:lnTo>
                <a:moveTo>
                  <a:pt x="0" y="240"/>
                </a:moveTo>
                <a:lnTo>
                  <a:pt x="0" y="239"/>
                </a:lnTo>
                <a:moveTo>
                  <a:pt x="0" y="236"/>
                </a:moveTo>
                <a:lnTo>
                  <a:pt x="0" y="235"/>
                </a:lnTo>
                <a:moveTo>
                  <a:pt x="0" y="232"/>
                </a:moveTo>
                <a:lnTo>
                  <a:pt x="0" y="231"/>
                </a:lnTo>
                <a:moveTo>
                  <a:pt x="0" y="228"/>
                </a:moveTo>
                <a:lnTo>
                  <a:pt x="0" y="227"/>
                </a:lnTo>
                <a:moveTo>
                  <a:pt x="0" y="224"/>
                </a:moveTo>
                <a:lnTo>
                  <a:pt x="0" y="223"/>
                </a:lnTo>
                <a:moveTo>
                  <a:pt x="0" y="220"/>
                </a:moveTo>
                <a:lnTo>
                  <a:pt x="0" y="219"/>
                </a:lnTo>
                <a:moveTo>
                  <a:pt x="0" y="216"/>
                </a:moveTo>
                <a:lnTo>
                  <a:pt x="0" y="215"/>
                </a:lnTo>
                <a:moveTo>
                  <a:pt x="0" y="212"/>
                </a:moveTo>
                <a:lnTo>
                  <a:pt x="0" y="211"/>
                </a:lnTo>
                <a:moveTo>
                  <a:pt x="0" y="208"/>
                </a:moveTo>
                <a:lnTo>
                  <a:pt x="0" y="207"/>
                </a:lnTo>
                <a:moveTo>
                  <a:pt x="0" y="204"/>
                </a:moveTo>
                <a:lnTo>
                  <a:pt x="0" y="203"/>
                </a:lnTo>
                <a:moveTo>
                  <a:pt x="0" y="200"/>
                </a:moveTo>
                <a:lnTo>
                  <a:pt x="0" y="199"/>
                </a:lnTo>
                <a:moveTo>
                  <a:pt x="0" y="196"/>
                </a:moveTo>
                <a:lnTo>
                  <a:pt x="0" y="195"/>
                </a:lnTo>
                <a:moveTo>
                  <a:pt x="0" y="192"/>
                </a:moveTo>
                <a:lnTo>
                  <a:pt x="0" y="191"/>
                </a:lnTo>
                <a:moveTo>
                  <a:pt x="0" y="188"/>
                </a:moveTo>
                <a:lnTo>
                  <a:pt x="0" y="187"/>
                </a:lnTo>
                <a:moveTo>
                  <a:pt x="0" y="184"/>
                </a:moveTo>
                <a:lnTo>
                  <a:pt x="0" y="183"/>
                </a:lnTo>
                <a:moveTo>
                  <a:pt x="0" y="180"/>
                </a:moveTo>
                <a:lnTo>
                  <a:pt x="0" y="179"/>
                </a:lnTo>
                <a:moveTo>
                  <a:pt x="0" y="176"/>
                </a:moveTo>
                <a:lnTo>
                  <a:pt x="0" y="175"/>
                </a:lnTo>
                <a:moveTo>
                  <a:pt x="0" y="172"/>
                </a:moveTo>
                <a:lnTo>
                  <a:pt x="0" y="171"/>
                </a:lnTo>
                <a:moveTo>
                  <a:pt x="0" y="168"/>
                </a:moveTo>
                <a:lnTo>
                  <a:pt x="0" y="167"/>
                </a:lnTo>
                <a:moveTo>
                  <a:pt x="0" y="164"/>
                </a:moveTo>
                <a:lnTo>
                  <a:pt x="0" y="163"/>
                </a:lnTo>
                <a:moveTo>
                  <a:pt x="0" y="160"/>
                </a:moveTo>
                <a:lnTo>
                  <a:pt x="0" y="159"/>
                </a:lnTo>
                <a:moveTo>
                  <a:pt x="0" y="156"/>
                </a:moveTo>
                <a:lnTo>
                  <a:pt x="0" y="155"/>
                </a:lnTo>
                <a:moveTo>
                  <a:pt x="0" y="152"/>
                </a:moveTo>
                <a:lnTo>
                  <a:pt x="0" y="151"/>
                </a:lnTo>
                <a:moveTo>
                  <a:pt x="0" y="148"/>
                </a:moveTo>
                <a:lnTo>
                  <a:pt x="0" y="147"/>
                </a:lnTo>
                <a:moveTo>
                  <a:pt x="0" y="144"/>
                </a:moveTo>
                <a:lnTo>
                  <a:pt x="0" y="143"/>
                </a:lnTo>
                <a:moveTo>
                  <a:pt x="0" y="140"/>
                </a:moveTo>
                <a:lnTo>
                  <a:pt x="0" y="139"/>
                </a:lnTo>
                <a:moveTo>
                  <a:pt x="0" y="136"/>
                </a:moveTo>
                <a:lnTo>
                  <a:pt x="0" y="135"/>
                </a:lnTo>
                <a:moveTo>
                  <a:pt x="0" y="132"/>
                </a:moveTo>
                <a:lnTo>
                  <a:pt x="0" y="131"/>
                </a:lnTo>
                <a:moveTo>
                  <a:pt x="0" y="128"/>
                </a:moveTo>
                <a:lnTo>
                  <a:pt x="0" y="127"/>
                </a:lnTo>
                <a:moveTo>
                  <a:pt x="0" y="124"/>
                </a:moveTo>
                <a:lnTo>
                  <a:pt x="0" y="123"/>
                </a:lnTo>
                <a:moveTo>
                  <a:pt x="0" y="120"/>
                </a:moveTo>
                <a:lnTo>
                  <a:pt x="0" y="119"/>
                </a:lnTo>
                <a:moveTo>
                  <a:pt x="0" y="116"/>
                </a:moveTo>
                <a:lnTo>
                  <a:pt x="0" y="115"/>
                </a:lnTo>
                <a:moveTo>
                  <a:pt x="0" y="112"/>
                </a:moveTo>
                <a:lnTo>
                  <a:pt x="0" y="111"/>
                </a:lnTo>
                <a:moveTo>
                  <a:pt x="0" y="108"/>
                </a:moveTo>
                <a:lnTo>
                  <a:pt x="0" y="107"/>
                </a:lnTo>
                <a:moveTo>
                  <a:pt x="0" y="104"/>
                </a:moveTo>
                <a:lnTo>
                  <a:pt x="0" y="103"/>
                </a:lnTo>
                <a:moveTo>
                  <a:pt x="0" y="100"/>
                </a:moveTo>
                <a:lnTo>
                  <a:pt x="0" y="99"/>
                </a:lnTo>
                <a:moveTo>
                  <a:pt x="0" y="96"/>
                </a:moveTo>
                <a:lnTo>
                  <a:pt x="0" y="95"/>
                </a:lnTo>
                <a:moveTo>
                  <a:pt x="0" y="92"/>
                </a:moveTo>
                <a:lnTo>
                  <a:pt x="0" y="91"/>
                </a:lnTo>
                <a:moveTo>
                  <a:pt x="0" y="88"/>
                </a:moveTo>
                <a:lnTo>
                  <a:pt x="0" y="87"/>
                </a:lnTo>
                <a:moveTo>
                  <a:pt x="0" y="84"/>
                </a:moveTo>
                <a:lnTo>
                  <a:pt x="0" y="83"/>
                </a:lnTo>
                <a:moveTo>
                  <a:pt x="0" y="80"/>
                </a:moveTo>
                <a:lnTo>
                  <a:pt x="0" y="79"/>
                </a:lnTo>
                <a:moveTo>
                  <a:pt x="0" y="76"/>
                </a:moveTo>
                <a:lnTo>
                  <a:pt x="0" y="75"/>
                </a:lnTo>
                <a:moveTo>
                  <a:pt x="0" y="72"/>
                </a:moveTo>
                <a:lnTo>
                  <a:pt x="0" y="71"/>
                </a:lnTo>
                <a:moveTo>
                  <a:pt x="0" y="68"/>
                </a:moveTo>
                <a:lnTo>
                  <a:pt x="0" y="67"/>
                </a:lnTo>
                <a:moveTo>
                  <a:pt x="0" y="64"/>
                </a:moveTo>
                <a:lnTo>
                  <a:pt x="0" y="63"/>
                </a:lnTo>
                <a:moveTo>
                  <a:pt x="0" y="60"/>
                </a:moveTo>
                <a:lnTo>
                  <a:pt x="0" y="59"/>
                </a:lnTo>
                <a:moveTo>
                  <a:pt x="0" y="56"/>
                </a:moveTo>
                <a:lnTo>
                  <a:pt x="0" y="55"/>
                </a:lnTo>
                <a:moveTo>
                  <a:pt x="0" y="52"/>
                </a:moveTo>
                <a:lnTo>
                  <a:pt x="0" y="51"/>
                </a:lnTo>
                <a:moveTo>
                  <a:pt x="0" y="48"/>
                </a:moveTo>
                <a:lnTo>
                  <a:pt x="0" y="47"/>
                </a:lnTo>
                <a:moveTo>
                  <a:pt x="0" y="44"/>
                </a:moveTo>
                <a:lnTo>
                  <a:pt x="0" y="43"/>
                </a:lnTo>
                <a:moveTo>
                  <a:pt x="0" y="40"/>
                </a:moveTo>
                <a:lnTo>
                  <a:pt x="0" y="39"/>
                </a:lnTo>
                <a:moveTo>
                  <a:pt x="0" y="36"/>
                </a:moveTo>
                <a:lnTo>
                  <a:pt x="0" y="35"/>
                </a:lnTo>
                <a:moveTo>
                  <a:pt x="0" y="32"/>
                </a:moveTo>
                <a:lnTo>
                  <a:pt x="0" y="31"/>
                </a:lnTo>
                <a:moveTo>
                  <a:pt x="0" y="28"/>
                </a:moveTo>
                <a:lnTo>
                  <a:pt x="0" y="27"/>
                </a:lnTo>
                <a:moveTo>
                  <a:pt x="0" y="24"/>
                </a:moveTo>
                <a:lnTo>
                  <a:pt x="0" y="23"/>
                </a:lnTo>
                <a:moveTo>
                  <a:pt x="0" y="20"/>
                </a:moveTo>
                <a:lnTo>
                  <a:pt x="0" y="19"/>
                </a:lnTo>
                <a:moveTo>
                  <a:pt x="0" y="16"/>
                </a:moveTo>
                <a:lnTo>
                  <a:pt x="0" y="15"/>
                </a:lnTo>
                <a:moveTo>
                  <a:pt x="0" y="12"/>
                </a:moveTo>
                <a:lnTo>
                  <a:pt x="0" y="11"/>
                </a:lnTo>
                <a:moveTo>
                  <a:pt x="0" y="8"/>
                </a:moveTo>
                <a:lnTo>
                  <a:pt x="0" y="7"/>
                </a:lnTo>
                <a:moveTo>
                  <a:pt x="0" y="4"/>
                </a:moveTo>
                <a:lnTo>
                  <a:pt x="0" y="3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Line 443">
            <a:extLst>
              <a:ext uri="{FF2B5EF4-FFF2-40B4-BE49-F238E27FC236}">
                <a16:creationId xmlns:a16="http://schemas.microsoft.com/office/drawing/2014/main" id="{013DC24D-9C4D-A598-D79C-FB78E367D5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6547" y="5603875"/>
            <a:ext cx="201727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Line 444">
            <a:extLst>
              <a:ext uri="{FF2B5EF4-FFF2-40B4-BE49-F238E27FC236}">
                <a16:creationId xmlns:a16="http://schemas.microsoft.com/office/drawing/2014/main" id="{C4903D20-303F-77FB-2CC4-31CF1BAD3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6547" y="5603875"/>
            <a:ext cx="0" cy="76755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Line 445">
            <a:extLst>
              <a:ext uri="{FF2B5EF4-FFF2-40B4-BE49-F238E27FC236}">
                <a16:creationId xmlns:a16="http://schemas.microsoft.com/office/drawing/2014/main" id="{0249B843-280D-EBD5-6493-18DE1103FA9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4732" y="5603875"/>
            <a:ext cx="0" cy="76755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Line 446">
            <a:extLst>
              <a:ext uri="{FF2B5EF4-FFF2-40B4-BE49-F238E27FC236}">
                <a16:creationId xmlns:a16="http://schemas.microsoft.com/office/drawing/2014/main" id="{891EED73-A222-90A4-4495-837E0FDB2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9623" y="5603875"/>
            <a:ext cx="0" cy="76755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Line 447">
            <a:extLst>
              <a:ext uri="{FF2B5EF4-FFF2-40B4-BE49-F238E27FC236}">
                <a16:creationId xmlns:a16="http://schemas.microsoft.com/office/drawing/2014/main" id="{608C911E-818E-3F31-E2E8-1A9080DA9D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5684" y="5603875"/>
            <a:ext cx="0" cy="76755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Line 448">
            <a:extLst>
              <a:ext uri="{FF2B5EF4-FFF2-40B4-BE49-F238E27FC236}">
                <a16:creationId xmlns:a16="http://schemas.microsoft.com/office/drawing/2014/main" id="{620A7557-88A5-D37E-5263-C54D8F3AC948}"/>
              </a:ext>
            </a:extLst>
          </p:cNvPr>
          <p:cNvSpPr>
            <a:spLocks noChangeShapeType="1"/>
          </p:cNvSpPr>
          <p:nvPr/>
        </p:nvSpPr>
        <p:spPr bwMode="auto">
          <a:xfrm>
            <a:off x="8293817" y="5603875"/>
            <a:ext cx="0" cy="76755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449">
            <a:extLst>
              <a:ext uri="{FF2B5EF4-FFF2-40B4-BE49-F238E27FC236}">
                <a16:creationId xmlns:a16="http://schemas.microsoft.com/office/drawing/2014/main" id="{2F1EE650-208A-B687-126A-731249076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860" y="5715420"/>
            <a:ext cx="2516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0.01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50">
            <a:extLst>
              <a:ext uri="{FF2B5EF4-FFF2-40B4-BE49-F238E27FC236}">
                <a16:creationId xmlns:a16="http://schemas.microsoft.com/office/drawing/2014/main" id="{5A8BD639-879D-9748-9D08-0AEFCE685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2045" y="5715420"/>
            <a:ext cx="2516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0.25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451">
            <a:extLst>
              <a:ext uri="{FF2B5EF4-FFF2-40B4-BE49-F238E27FC236}">
                <a16:creationId xmlns:a16="http://schemas.microsoft.com/office/drawing/2014/main" id="{685C56F7-2CA9-299B-DF47-61B9B172B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7467" y="5715420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452">
            <a:extLst>
              <a:ext uri="{FF2B5EF4-FFF2-40B4-BE49-F238E27FC236}">
                <a16:creationId xmlns:a16="http://schemas.microsoft.com/office/drawing/2014/main" id="{891881CA-FBEA-D25B-049C-E8F6202A7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0259" y="5715420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453">
            <a:extLst>
              <a:ext uri="{FF2B5EF4-FFF2-40B4-BE49-F238E27FC236}">
                <a16:creationId xmlns:a16="http://schemas.microsoft.com/office/drawing/2014/main" id="{7CD5853F-3A64-43ED-8BBA-EED121486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0999" y="5715420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72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454">
            <a:extLst>
              <a:ext uri="{FF2B5EF4-FFF2-40B4-BE49-F238E27FC236}">
                <a16:creationId xmlns:a16="http://schemas.microsoft.com/office/drawing/2014/main" id="{A5AB1747-0448-1300-C824-A6EDA80D8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0013" y="1797864"/>
            <a:ext cx="10595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Relative Risk (RR)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455">
            <a:extLst>
              <a:ext uri="{FF2B5EF4-FFF2-40B4-BE49-F238E27FC236}">
                <a16:creationId xmlns:a16="http://schemas.microsoft.com/office/drawing/2014/main" id="{F9A3BB62-1AC9-15FB-CAFA-F0A299A2A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056" y="5890378"/>
            <a:ext cx="167353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Favors Intravascular Imaging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 456">
            <a:extLst>
              <a:ext uri="{FF2B5EF4-FFF2-40B4-BE49-F238E27FC236}">
                <a16:creationId xmlns:a16="http://schemas.microsoft.com/office/drawing/2014/main" id="{B55DE0C7-9891-1C41-A9CF-1AB4666F5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8391" y="5890378"/>
            <a:ext cx="11557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Favors Angiography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 552">
            <a:extLst>
              <a:ext uri="{FF2B5EF4-FFF2-40B4-BE49-F238E27FC236}">
                <a16:creationId xmlns:a16="http://schemas.microsoft.com/office/drawing/2014/main" id="{92EB920A-C78A-8C8B-5BDA-AEE175BFC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5330" y="1797864"/>
            <a:ext cx="67646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RR [95% CI]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Rectangle 573">
            <a:extLst>
              <a:ext uri="{FF2B5EF4-FFF2-40B4-BE49-F238E27FC236}">
                <a16:creationId xmlns:a16="http://schemas.microsoft.com/office/drawing/2014/main" id="{F88C1FB1-F4C3-28F4-57ED-25F508C06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6040" y="1797864"/>
            <a:ext cx="57708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(Random)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594">
            <a:extLst>
              <a:ext uri="{FF2B5EF4-FFF2-40B4-BE49-F238E27FC236}">
                <a16:creationId xmlns:a16="http://schemas.microsoft.com/office/drawing/2014/main" id="{2212B9AA-B27B-F6B9-A61A-7107DD1F3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1381" y="1618770"/>
            <a:ext cx="4263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595">
            <a:extLst>
              <a:ext uri="{FF2B5EF4-FFF2-40B4-BE49-F238E27FC236}">
                <a16:creationId xmlns:a16="http://schemas.microsoft.com/office/drawing/2014/main" id="{1AB377E6-D5DA-941B-2BF0-AA019AC96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5152" y="1797864"/>
            <a:ext cx="3959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(Fixed)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2BB82E0-4765-5A2A-629C-CFC45A6389D7}"/>
              </a:ext>
            </a:extLst>
          </p:cNvPr>
          <p:cNvGrpSpPr/>
          <p:nvPr/>
        </p:nvGrpSpPr>
        <p:grpSpPr>
          <a:xfrm>
            <a:off x="1259940" y="5258162"/>
            <a:ext cx="9527986" cy="169277"/>
            <a:chOff x="1166634" y="5247888"/>
            <a:chExt cx="9527986" cy="169277"/>
          </a:xfrm>
        </p:grpSpPr>
        <p:sp>
          <p:nvSpPr>
            <p:cNvPr id="36" name="Rectangle 309">
              <a:extLst>
                <a:ext uri="{FF2B5EF4-FFF2-40B4-BE49-F238E27FC236}">
                  <a16:creationId xmlns:a16="http://schemas.microsoft.com/office/drawing/2014/main" id="{174B3DCF-8540-EA22-D3DE-D9455537B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5247888"/>
              <a:ext cx="110286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Fixed-Effect Model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359">
              <a:extLst>
                <a:ext uri="{FF2B5EF4-FFF2-40B4-BE49-F238E27FC236}">
                  <a16:creationId xmlns:a16="http://schemas.microsoft.com/office/drawing/2014/main" id="{A98E8509-AE7A-28FF-6B98-6C5508061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2376" y="5247888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380">
              <a:extLst>
                <a:ext uri="{FF2B5EF4-FFF2-40B4-BE49-F238E27FC236}">
                  <a16:creationId xmlns:a16="http://schemas.microsoft.com/office/drawing/2014/main" id="{F253E8E4-4D98-9AE4-4D4A-CDD539C27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4478" y="5247888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6112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400">
              <a:extLst>
                <a:ext uri="{FF2B5EF4-FFF2-40B4-BE49-F238E27FC236}">
                  <a16:creationId xmlns:a16="http://schemas.microsoft.com/office/drawing/2014/main" id="{D3A0406C-BF53-247C-A36D-CF7839899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472" y="5247888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Rectangle 421">
              <a:extLst>
                <a:ext uri="{FF2B5EF4-FFF2-40B4-BE49-F238E27FC236}">
                  <a16:creationId xmlns:a16="http://schemas.microsoft.com/office/drawing/2014/main" id="{DFA5F22D-D0D3-0D73-87F8-75BAA8675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4573" y="5247888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5390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Freeform 457">
              <a:extLst>
                <a:ext uri="{FF2B5EF4-FFF2-40B4-BE49-F238E27FC236}">
                  <a16:creationId xmlns:a16="http://schemas.microsoft.com/office/drawing/2014/main" id="{92B89799-AD55-22EE-662A-4E435691A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8820" y="5306941"/>
              <a:ext cx="186967" cy="51170"/>
            </a:xfrm>
            <a:custGeom>
              <a:avLst/>
              <a:gdLst>
                <a:gd name="T0" fmla="*/ 0 w 95"/>
                <a:gd name="T1" fmla="*/ 15 h 26"/>
                <a:gd name="T2" fmla="*/ 49 w 95"/>
                <a:gd name="T3" fmla="*/ 0 h 26"/>
                <a:gd name="T4" fmla="*/ 95 w 95"/>
                <a:gd name="T5" fmla="*/ 15 h 26"/>
                <a:gd name="T6" fmla="*/ 49 w 95"/>
                <a:gd name="T7" fmla="*/ 26 h 26"/>
                <a:gd name="T8" fmla="*/ 0 w 95"/>
                <a:gd name="T9" fmla="*/ 1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6">
                  <a:moveTo>
                    <a:pt x="0" y="15"/>
                  </a:moveTo>
                  <a:lnTo>
                    <a:pt x="49" y="0"/>
                  </a:lnTo>
                  <a:lnTo>
                    <a:pt x="95" y="15"/>
                  </a:lnTo>
                  <a:lnTo>
                    <a:pt x="49" y="26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Freeform 458">
              <a:extLst>
                <a:ext uri="{FF2B5EF4-FFF2-40B4-BE49-F238E27FC236}">
                  <a16:creationId xmlns:a16="http://schemas.microsoft.com/office/drawing/2014/main" id="{BFEA9E2F-EF9B-0E7C-1B11-EB8A84BA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8820" y="5306941"/>
              <a:ext cx="186967" cy="51170"/>
            </a:xfrm>
            <a:custGeom>
              <a:avLst/>
              <a:gdLst>
                <a:gd name="T0" fmla="*/ 0 w 25"/>
                <a:gd name="T1" fmla="*/ 4 h 7"/>
                <a:gd name="T2" fmla="*/ 13 w 25"/>
                <a:gd name="T3" fmla="*/ 0 h 7"/>
                <a:gd name="T4" fmla="*/ 25 w 25"/>
                <a:gd name="T5" fmla="*/ 4 h 7"/>
                <a:gd name="T6" fmla="*/ 13 w 25"/>
                <a:gd name="T7" fmla="*/ 7 h 7"/>
                <a:gd name="T8" fmla="*/ 0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0" y="4"/>
                  </a:moveTo>
                  <a:lnTo>
                    <a:pt x="13" y="0"/>
                  </a:lnTo>
                  <a:lnTo>
                    <a:pt x="25" y="4"/>
                  </a:lnTo>
                  <a:lnTo>
                    <a:pt x="13" y="7"/>
                  </a:lnTo>
                  <a:lnTo>
                    <a:pt x="0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553">
              <a:extLst>
                <a:ext uri="{FF2B5EF4-FFF2-40B4-BE49-F238E27FC236}">
                  <a16:creationId xmlns:a16="http://schemas.microsoft.com/office/drawing/2014/main" id="{0BD3BEF7-43E2-F82A-344A-94ED29D57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4128" y="5247888"/>
              <a:ext cx="99225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0.44 [0.29, 0.68]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574">
              <a:extLst>
                <a:ext uri="{FF2B5EF4-FFF2-40B4-BE49-F238E27FC236}">
                  <a16:creationId xmlns:a16="http://schemas.microsoft.com/office/drawing/2014/main" id="{E38ED0BF-6ED7-E8AB-6FDC-0D5D81405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7993" y="5247888"/>
              <a:ext cx="865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--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596">
              <a:extLst>
                <a:ext uri="{FF2B5EF4-FFF2-40B4-BE49-F238E27FC236}">
                  <a16:creationId xmlns:a16="http://schemas.microsoft.com/office/drawing/2014/main" id="{F23225F7-C59B-EE9C-CC31-804854E71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5015" y="5247888"/>
              <a:ext cx="42960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100.0%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8251546-4CA1-ECCD-F94D-531022CAE171}"/>
              </a:ext>
            </a:extLst>
          </p:cNvPr>
          <p:cNvGrpSpPr/>
          <p:nvPr/>
        </p:nvGrpSpPr>
        <p:grpSpPr>
          <a:xfrm>
            <a:off x="1259940" y="5431352"/>
            <a:ext cx="9356464" cy="169277"/>
            <a:chOff x="1166634" y="5421078"/>
            <a:chExt cx="9356464" cy="169277"/>
          </a:xfrm>
        </p:grpSpPr>
        <p:sp>
          <p:nvSpPr>
            <p:cNvPr id="47" name="Rectangle 310">
              <a:extLst>
                <a:ext uri="{FF2B5EF4-FFF2-40B4-BE49-F238E27FC236}">
                  <a16:creationId xmlns:a16="http://schemas.microsoft.com/office/drawing/2014/main" id="{180EB1A8-8F1B-7C5D-37E8-D84B529AB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5421078"/>
              <a:ext cx="237565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Random-Effect Model (primary analysis)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Freeform 459">
              <a:extLst>
                <a:ext uri="{FF2B5EF4-FFF2-40B4-BE49-F238E27FC236}">
                  <a16:creationId xmlns:a16="http://schemas.microsoft.com/office/drawing/2014/main" id="{38FC2D34-6C6D-44E7-D72D-EE85BC2804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2596" y="5479147"/>
              <a:ext cx="202711" cy="53138"/>
            </a:xfrm>
            <a:custGeom>
              <a:avLst/>
              <a:gdLst>
                <a:gd name="T0" fmla="*/ 0 w 103"/>
                <a:gd name="T1" fmla="*/ 15 h 27"/>
                <a:gd name="T2" fmla="*/ 50 w 103"/>
                <a:gd name="T3" fmla="*/ 0 h 27"/>
                <a:gd name="T4" fmla="*/ 103 w 103"/>
                <a:gd name="T5" fmla="*/ 15 h 27"/>
                <a:gd name="T6" fmla="*/ 50 w 103"/>
                <a:gd name="T7" fmla="*/ 27 h 27"/>
                <a:gd name="T8" fmla="*/ 0 w 103"/>
                <a:gd name="T9" fmla="*/ 1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27">
                  <a:moveTo>
                    <a:pt x="0" y="15"/>
                  </a:moveTo>
                  <a:lnTo>
                    <a:pt x="50" y="0"/>
                  </a:lnTo>
                  <a:lnTo>
                    <a:pt x="103" y="15"/>
                  </a:lnTo>
                  <a:lnTo>
                    <a:pt x="50" y="27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Freeform 460">
              <a:extLst>
                <a:ext uri="{FF2B5EF4-FFF2-40B4-BE49-F238E27FC236}">
                  <a16:creationId xmlns:a16="http://schemas.microsoft.com/office/drawing/2014/main" id="{BEB86270-EE85-C26A-E81A-05774A27F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2596" y="5479147"/>
              <a:ext cx="202711" cy="53138"/>
            </a:xfrm>
            <a:custGeom>
              <a:avLst/>
              <a:gdLst>
                <a:gd name="T0" fmla="*/ 0 w 27"/>
                <a:gd name="T1" fmla="*/ 4 h 7"/>
                <a:gd name="T2" fmla="*/ 13 w 27"/>
                <a:gd name="T3" fmla="*/ 0 h 7"/>
                <a:gd name="T4" fmla="*/ 27 w 27"/>
                <a:gd name="T5" fmla="*/ 4 h 7"/>
                <a:gd name="T6" fmla="*/ 13 w 27"/>
                <a:gd name="T7" fmla="*/ 7 h 7"/>
                <a:gd name="T8" fmla="*/ 0 w 27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7">
                  <a:moveTo>
                    <a:pt x="0" y="4"/>
                  </a:moveTo>
                  <a:lnTo>
                    <a:pt x="13" y="0"/>
                  </a:lnTo>
                  <a:lnTo>
                    <a:pt x="27" y="4"/>
                  </a:lnTo>
                  <a:lnTo>
                    <a:pt x="13" y="7"/>
                  </a:lnTo>
                  <a:lnTo>
                    <a:pt x="0" y="4"/>
                  </a:lnTo>
                </a:path>
              </a:pathLst>
            </a:custGeom>
            <a:solidFill>
              <a:srgbClr val="FF0000"/>
            </a:solidFill>
            <a:ln w="6350" cap="rnd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554">
              <a:extLst>
                <a:ext uri="{FF2B5EF4-FFF2-40B4-BE49-F238E27FC236}">
                  <a16:creationId xmlns:a16="http://schemas.microsoft.com/office/drawing/2014/main" id="{E1B7F087-BFF4-5BBF-A1AF-46B0D0D09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4128" y="5421078"/>
              <a:ext cx="99225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0.48 [0.31, 0.76]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Rectangle 575">
              <a:extLst>
                <a:ext uri="{FF2B5EF4-FFF2-40B4-BE49-F238E27FC236}">
                  <a16:creationId xmlns:a16="http://schemas.microsoft.com/office/drawing/2014/main" id="{349E4604-751C-2CED-4D4A-48A08EDA9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6472" y="5421078"/>
              <a:ext cx="42960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100.0%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597">
              <a:extLst>
                <a:ext uri="{FF2B5EF4-FFF2-40B4-BE49-F238E27FC236}">
                  <a16:creationId xmlns:a16="http://schemas.microsoft.com/office/drawing/2014/main" id="{4BF7067D-A686-6D30-204A-DBD70F743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6536" y="5421078"/>
              <a:ext cx="865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--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245FFED-D05A-4895-DB85-BF98998BF85D}"/>
              </a:ext>
            </a:extLst>
          </p:cNvPr>
          <p:cNvGrpSpPr/>
          <p:nvPr/>
        </p:nvGrpSpPr>
        <p:grpSpPr>
          <a:xfrm>
            <a:off x="1259940" y="2020023"/>
            <a:ext cx="9453446" cy="169277"/>
            <a:chOff x="1166634" y="1978927"/>
            <a:chExt cx="9453446" cy="169277"/>
          </a:xfrm>
        </p:grpSpPr>
        <p:sp>
          <p:nvSpPr>
            <p:cNvPr id="54" name="Rectangle 340">
              <a:extLst>
                <a:ext uri="{FF2B5EF4-FFF2-40B4-BE49-F238E27FC236}">
                  <a16:creationId xmlns:a16="http://schemas.microsoft.com/office/drawing/2014/main" id="{E734A3A5-6274-604E-B823-9CF641E67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1978927"/>
              <a:ext cx="127919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HOME DES IVUS, 2010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Rectangle 360">
              <a:extLst>
                <a:ext uri="{FF2B5EF4-FFF2-40B4-BE49-F238E27FC236}">
                  <a16:creationId xmlns:a16="http://schemas.microsoft.com/office/drawing/2014/main" id="{E1F20F22-8CDF-8BC0-904F-3E7308871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1978927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381">
              <a:extLst>
                <a:ext uri="{FF2B5EF4-FFF2-40B4-BE49-F238E27FC236}">
                  <a16:creationId xmlns:a16="http://schemas.microsoft.com/office/drawing/2014/main" id="{4B0D698C-CB99-5FD2-9FF5-9708705DA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545" y="197892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401">
              <a:extLst>
                <a:ext uri="{FF2B5EF4-FFF2-40B4-BE49-F238E27FC236}">
                  <a16:creationId xmlns:a16="http://schemas.microsoft.com/office/drawing/2014/main" id="{5686E979-5BE4-671A-810C-51D162699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1978927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422">
              <a:extLst>
                <a:ext uri="{FF2B5EF4-FFF2-40B4-BE49-F238E27FC236}">
                  <a16:creationId xmlns:a16="http://schemas.microsoft.com/office/drawing/2014/main" id="{1FC9C320-95E3-4CEF-B35E-F9003652F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640" y="197892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461">
              <a:extLst>
                <a:ext uri="{FF2B5EF4-FFF2-40B4-BE49-F238E27FC236}">
                  <a16:creationId xmlns:a16="http://schemas.microsoft.com/office/drawing/2014/main" id="{662B5F16-DFED-44B5-4A4E-D8347344E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6265" y="2033060"/>
              <a:ext cx="59042" cy="610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" name="Rectangle 462">
              <a:extLst>
                <a:ext uri="{FF2B5EF4-FFF2-40B4-BE49-F238E27FC236}">
                  <a16:creationId xmlns:a16="http://schemas.microsoft.com/office/drawing/2014/main" id="{6F6413B1-11EA-06AD-DCC8-0CBB57FBA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6265" y="2033060"/>
              <a:ext cx="59042" cy="61010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Line 463">
              <a:extLst>
                <a:ext uri="{FF2B5EF4-FFF2-40B4-BE49-F238E27FC236}">
                  <a16:creationId xmlns:a16="http://schemas.microsoft.com/office/drawing/2014/main" id="{57BD6E4B-8A54-6001-EE20-33A27F72B9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35786" y="2048805"/>
              <a:ext cx="0" cy="29521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Line 464">
              <a:extLst>
                <a:ext uri="{FF2B5EF4-FFF2-40B4-BE49-F238E27FC236}">
                  <a16:creationId xmlns:a16="http://schemas.microsoft.com/office/drawing/2014/main" id="{5BA93826-DF86-FF2D-D7F3-15837B465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288" y="2063565"/>
              <a:ext cx="55499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555">
              <a:extLst>
                <a:ext uri="{FF2B5EF4-FFF2-40B4-BE49-F238E27FC236}">
                  <a16:creationId xmlns:a16="http://schemas.microsoft.com/office/drawing/2014/main" id="{CAEF0B78-61A0-53ED-3690-D6750092A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2143" y="1978927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0.67 [0.19, 2.29]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Rectangle 576">
              <a:extLst>
                <a:ext uri="{FF2B5EF4-FFF2-40B4-BE49-F238E27FC236}">
                  <a16:creationId xmlns:a16="http://schemas.microsoft.com/office/drawing/2014/main" id="{F988B3B0-2D26-B944-283B-FD48FCC5D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4944" y="1978927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13.5%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598">
              <a:extLst>
                <a:ext uri="{FF2B5EF4-FFF2-40B4-BE49-F238E27FC236}">
                  <a16:creationId xmlns:a16="http://schemas.microsoft.com/office/drawing/2014/main" id="{119216A3-6945-E4D8-C884-4E5DAF870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554" y="1978927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9.0%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C53420E-D6C5-CC0D-F9CA-736CA22066AA}"/>
              </a:ext>
            </a:extLst>
          </p:cNvPr>
          <p:cNvGrpSpPr/>
          <p:nvPr/>
        </p:nvGrpSpPr>
        <p:grpSpPr>
          <a:xfrm>
            <a:off x="1259940" y="2194936"/>
            <a:ext cx="9453446" cy="169277"/>
            <a:chOff x="1166634" y="2150148"/>
            <a:chExt cx="9453446" cy="169277"/>
          </a:xfrm>
        </p:grpSpPr>
        <p:sp>
          <p:nvSpPr>
            <p:cNvPr id="67" name="Rectangle 341">
              <a:extLst>
                <a:ext uri="{FF2B5EF4-FFF2-40B4-BE49-F238E27FC236}">
                  <a16:creationId xmlns:a16="http://schemas.microsoft.com/office/drawing/2014/main" id="{F87C165A-6B47-23D4-6E56-D791B7C3A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2150148"/>
              <a:ext cx="64601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AVIO, 2013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Rectangle 361">
              <a:extLst>
                <a:ext uri="{FF2B5EF4-FFF2-40B4-BE49-F238E27FC236}">
                  <a16:creationId xmlns:a16="http://schemas.microsoft.com/office/drawing/2014/main" id="{4D221991-D8BB-CA05-D2B9-9EDA9BCD9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215014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Rectangle 382">
              <a:extLst>
                <a:ext uri="{FF2B5EF4-FFF2-40B4-BE49-F238E27FC236}">
                  <a16:creationId xmlns:a16="http://schemas.microsoft.com/office/drawing/2014/main" id="{ECC2D467-A1F3-62AC-1739-2F94CB91B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545" y="215014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Rectangle 402">
              <a:extLst>
                <a:ext uri="{FF2B5EF4-FFF2-40B4-BE49-F238E27FC236}">
                  <a16:creationId xmlns:a16="http://schemas.microsoft.com/office/drawing/2014/main" id="{D7872E7D-ED91-CE3E-0863-7AEA61C9D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215014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Rectangle 423">
              <a:extLst>
                <a:ext uri="{FF2B5EF4-FFF2-40B4-BE49-F238E27FC236}">
                  <a16:creationId xmlns:a16="http://schemas.microsoft.com/office/drawing/2014/main" id="{B0B637A9-5CC8-41CB-9B0C-FBD51F501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640" y="215014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" name="Rectangle 465">
              <a:extLst>
                <a:ext uri="{FF2B5EF4-FFF2-40B4-BE49-F238E27FC236}">
                  <a16:creationId xmlns:a16="http://schemas.microsoft.com/office/drawing/2014/main" id="{DE2FDB68-70C0-8A02-DBB6-E0F268FDD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4454" y="2219042"/>
              <a:ext cx="23617" cy="3148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" name="Rectangle 466">
              <a:extLst>
                <a:ext uri="{FF2B5EF4-FFF2-40B4-BE49-F238E27FC236}">
                  <a16:creationId xmlns:a16="http://schemas.microsoft.com/office/drawing/2014/main" id="{59C25C69-51E8-2AEC-2EAE-E9B45F19B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4454" y="2219042"/>
              <a:ext cx="23617" cy="3148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" name="Line 467">
              <a:extLst>
                <a:ext uri="{FF2B5EF4-FFF2-40B4-BE49-F238E27FC236}">
                  <a16:creationId xmlns:a16="http://schemas.microsoft.com/office/drawing/2014/main" id="{B4F4EAF1-25DE-A8BE-C8E6-2D7E778F09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80198" y="2219042"/>
              <a:ext cx="0" cy="31489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" name="Line 468">
              <a:extLst>
                <a:ext uri="{FF2B5EF4-FFF2-40B4-BE49-F238E27FC236}">
                  <a16:creationId xmlns:a16="http://schemas.microsoft.com/office/drawing/2014/main" id="{47C74222-602D-2498-B2F8-B4342C6040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3981" y="2234786"/>
              <a:ext cx="144653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" name="Line 469">
              <a:extLst>
                <a:ext uri="{FF2B5EF4-FFF2-40B4-BE49-F238E27FC236}">
                  <a16:creationId xmlns:a16="http://schemas.microsoft.com/office/drawing/2014/main" id="{A5470BC7-A366-4E80-BFB1-6C96CA896D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00511" y="2234786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" name="Freeform 470">
              <a:extLst>
                <a:ext uri="{FF2B5EF4-FFF2-40B4-BE49-F238E27FC236}">
                  <a16:creationId xmlns:a16="http://schemas.microsoft.com/office/drawing/2014/main" id="{D266DA85-5FFE-D7F0-12A8-355FAC2DC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0990" y="2216090"/>
              <a:ext cx="29521" cy="37393"/>
            </a:xfrm>
            <a:custGeom>
              <a:avLst/>
              <a:gdLst>
                <a:gd name="T0" fmla="*/ 0 w 4"/>
                <a:gd name="T1" fmla="*/ 5 h 5"/>
                <a:gd name="T2" fmla="*/ 4 w 4"/>
                <a:gd name="T3" fmla="*/ 2 h 5"/>
                <a:gd name="T4" fmla="*/ 0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" name="Rectangle 556">
              <a:extLst>
                <a:ext uri="{FF2B5EF4-FFF2-40B4-BE49-F238E27FC236}">
                  <a16:creationId xmlns:a16="http://schemas.microsoft.com/office/drawing/2014/main" id="{851D1E44-0914-6499-7D07-89B2B7527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2105" y="2150148"/>
              <a:ext cx="101630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3.00 [0.12, 73.02]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Rectangle 577">
              <a:extLst>
                <a:ext uri="{FF2B5EF4-FFF2-40B4-BE49-F238E27FC236}">
                  <a16:creationId xmlns:a16="http://schemas.microsoft.com/office/drawing/2014/main" id="{995D9E5B-6E1C-D065-B42D-E428990B2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011" y="215014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" name="Rectangle 599">
              <a:extLst>
                <a:ext uri="{FF2B5EF4-FFF2-40B4-BE49-F238E27FC236}">
                  <a16:creationId xmlns:a16="http://schemas.microsoft.com/office/drawing/2014/main" id="{2F12BEEE-C39C-A406-972C-823415CA2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554" y="215014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B5C7865-956A-7DFF-3932-049C9C4E1DF6}"/>
              </a:ext>
            </a:extLst>
          </p:cNvPr>
          <p:cNvGrpSpPr/>
          <p:nvPr/>
        </p:nvGrpSpPr>
        <p:grpSpPr>
          <a:xfrm>
            <a:off x="1259940" y="2369849"/>
            <a:ext cx="9453446" cy="169277"/>
            <a:chOff x="1166634" y="2323338"/>
            <a:chExt cx="9453446" cy="169277"/>
          </a:xfrm>
        </p:grpSpPr>
        <p:sp>
          <p:nvSpPr>
            <p:cNvPr id="82" name="Rectangle 342">
              <a:extLst>
                <a:ext uri="{FF2B5EF4-FFF2-40B4-BE49-F238E27FC236}">
                  <a16:creationId xmlns:a16="http://schemas.microsoft.com/office/drawing/2014/main" id="{3E22B614-9624-8102-41A7-5D94B2E24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2323338"/>
              <a:ext cx="70371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RESET, 2013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" name="Rectangle 362">
              <a:extLst>
                <a:ext uri="{FF2B5EF4-FFF2-40B4-BE49-F238E27FC236}">
                  <a16:creationId xmlns:a16="http://schemas.microsoft.com/office/drawing/2014/main" id="{4B4A5BD8-8DD1-EDCA-9C74-ACD582104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232333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" name="Rectangle 383">
              <a:extLst>
                <a:ext uri="{FF2B5EF4-FFF2-40B4-BE49-F238E27FC236}">
                  <a16:creationId xmlns:a16="http://schemas.microsoft.com/office/drawing/2014/main" id="{B12C2107-C4A7-75B5-7937-DC92A7F67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545" y="232333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269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5" name="Rectangle 403">
              <a:extLst>
                <a:ext uri="{FF2B5EF4-FFF2-40B4-BE49-F238E27FC236}">
                  <a16:creationId xmlns:a16="http://schemas.microsoft.com/office/drawing/2014/main" id="{3937A5BE-9D23-CEE4-14A3-B54AF18E2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232333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6" name="Rectangle 424">
              <a:extLst>
                <a:ext uri="{FF2B5EF4-FFF2-40B4-BE49-F238E27FC236}">
                  <a16:creationId xmlns:a16="http://schemas.microsoft.com/office/drawing/2014/main" id="{7197ACFD-CB2F-04F6-FE15-5262E224F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640" y="232333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274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7" name="Rectangle 471">
              <a:extLst>
                <a:ext uri="{FF2B5EF4-FFF2-40B4-BE49-F238E27FC236}">
                  <a16:creationId xmlns:a16="http://schemas.microsoft.com/office/drawing/2014/main" id="{661B916E-3D13-172D-F0E6-FE58D99A8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8445" y="2393216"/>
              <a:ext cx="29521" cy="295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8" name="Rectangle 472">
              <a:extLst>
                <a:ext uri="{FF2B5EF4-FFF2-40B4-BE49-F238E27FC236}">
                  <a16:creationId xmlns:a16="http://schemas.microsoft.com/office/drawing/2014/main" id="{2049D2A3-8FD2-F4C2-892F-F389A90AB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8445" y="2393216"/>
              <a:ext cx="29521" cy="2952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9" name="Line 473">
              <a:extLst>
                <a:ext uri="{FF2B5EF4-FFF2-40B4-BE49-F238E27FC236}">
                  <a16:creationId xmlns:a16="http://schemas.microsoft.com/office/drawing/2014/main" id="{8CDF00A8-1D84-A173-A416-E529C12C9C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32222" y="2393216"/>
              <a:ext cx="0" cy="29521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0" name="Line 474">
              <a:extLst>
                <a:ext uri="{FF2B5EF4-FFF2-40B4-BE49-F238E27FC236}">
                  <a16:creationId xmlns:a16="http://schemas.microsoft.com/office/drawing/2014/main" id="{133A1FB8-3FAC-C034-3EEC-838B497B2E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02440" y="2407976"/>
              <a:ext cx="125956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1" name="Rectangle 557">
              <a:extLst>
                <a:ext uri="{FF2B5EF4-FFF2-40B4-BE49-F238E27FC236}">
                  <a16:creationId xmlns:a16="http://schemas.microsoft.com/office/drawing/2014/main" id="{1FF3D8D8-8500-20AB-766D-2194B2F9E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2105" y="2323338"/>
              <a:ext cx="101630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1.02 [0.06, 16.20]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" name="Rectangle 578">
              <a:extLst>
                <a:ext uri="{FF2B5EF4-FFF2-40B4-BE49-F238E27FC236}">
                  <a16:creationId xmlns:a16="http://schemas.microsoft.com/office/drawing/2014/main" id="{4EBC8D0B-C9CD-750F-B1A4-84D4F9551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011" y="232333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3" name="Rectangle 600">
              <a:extLst>
                <a:ext uri="{FF2B5EF4-FFF2-40B4-BE49-F238E27FC236}">
                  <a16:creationId xmlns:a16="http://schemas.microsoft.com/office/drawing/2014/main" id="{AB67B487-F989-1162-F8D5-E9F158D27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554" y="232333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1.5%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078767B8-3AD7-81AB-09DB-5179A8602034}"/>
              </a:ext>
            </a:extLst>
          </p:cNvPr>
          <p:cNvGrpSpPr/>
          <p:nvPr/>
        </p:nvGrpSpPr>
        <p:grpSpPr>
          <a:xfrm>
            <a:off x="1259940" y="2544762"/>
            <a:ext cx="9489514" cy="169277"/>
            <a:chOff x="1166634" y="2496528"/>
            <a:chExt cx="9489514" cy="169277"/>
          </a:xfrm>
        </p:grpSpPr>
        <p:sp>
          <p:nvSpPr>
            <p:cNvPr id="95" name="Rectangle 343">
              <a:extLst>
                <a:ext uri="{FF2B5EF4-FFF2-40B4-BE49-F238E27FC236}">
                  <a16:creationId xmlns:a16="http://schemas.microsoft.com/office/drawing/2014/main" id="{8382A05C-A690-2856-B668-99462B9A9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2496528"/>
              <a:ext cx="83035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AIR-CTO,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6" name="Rectangle 363">
              <a:extLst>
                <a:ext uri="{FF2B5EF4-FFF2-40B4-BE49-F238E27FC236}">
                  <a16:creationId xmlns:a16="http://schemas.microsoft.com/office/drawing/2014/main" id="{7965A42C-7558-4392-7503-D282B2C3C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249652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7" name="Rectangle 384">
              <a:extLst>
                <a:ext uri="{FF2B5EF4-FFF2-40B4-BE49-F238E27FC236}">
                  <a16:creationId xmlns:a16="http://schemas.microsoft.com/office/drawing/2014/main" id="{CF1B7F7F-CE0C-68C0-3A3C-62711289A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545" y="249652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04">
              <a:extLst>
                <a:ext uri="{FF2B5EF4-FFF2-40B4-BE49-F238E27FC236}">
                  <a16:creationId xmlns:a16="http://schemas.microsoft.com/office/drawing/2014/main" id="{E31EDBF2-B300-F842-5122-62811C50A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249652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9" name="Rectangle 425">
              <a:extLst>
                <a:ext uri="{FF2B5EF4-FFF2-40B4-BE49-F238E27FC236}">
                  <a16:creationId xmlns:a16="http://schemas.microsoft.com/office/drawing/2014/main" id="{7E7B2E75-7050-37C3-399C-87064C7B9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640" y="249652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475">
              <a:extLst>
                <a:ext uri="{FF2B5EF4-FFF2-40B4-BE49-F238E27FC236}">
                  <a16:creationId xmlns:a16="http://schemas.microsoft.com/office/drawing/2014/main" id="{856C1D66-9260-0EE4-9BD7-86E256C41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7757" y="2562470"/>
              <a:ext cx="37393" cy="37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1" name="Rectangle 476">
              <a:extLst>
                <a:ext uri="{FF2B5EF4-FFF2-40B4-BE49-F238E27FC236}">
                  <a16:creationId xmlns:a16="http://schemas.microsoft.com/office/drawing/2014/main" id="{8E7D3735-143B-0FCE-062D-9B2928910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7757" y="2562470"/>
              <a:ext cx="37393" cy="3739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Line 477">
              <a:extLst>
                <a:ext uri="{FF2B5EF4-FFF2-40B4-BE49-F238E27FC236}">
                  <a16:creationId xmlns:a16="http://schemas.microsoft.com/office/drawing/2014/main" id="{20821731-1F5C-BDA5-5805-F36C1CE6B5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83502" y="2562470"/>
              <a:ext cx="0" cy="3739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3" name="Line 478">
              <a:extLst>
                <a:ext uri="{FF2B5EF4-FFF2-40B4-BE49-F238E27FC236}">
                  <a16:creationId xmlns:a16="http://schemas.microsoft.com/office/drawing/2014/main" id="{F2828E7A-4595-A10B-560E-015A707CA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2581166"/>
              <a:ext cx="757706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Line 479">
              <a:extLst>
                <a:ext uri="{FF2B5EF4-FFF2-40B4-BE49-F238E27FC236}">
                  <a16:creationId xmlns:a16="http://schemas.microsoft.com/office/drawing/2014/main" id="{E89C3E4B-15DF-4842-4B2E-2E3CA45D7E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2581166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5" name="Freeform 480">
              <a:extLst>
                <a:ext uri="{FF2B5EF4-FFF2-40B4-BE49-F238E27FC236}">
                  <a16:creationId xmlns:a16="http://schemas.microsoft.com/office/drawing/2014/main" id="{09E8EFC8-7669-C46C-948C-39FA0A0F3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8132" y="2562470"/>
              <a:ext cx="29521" cy="37393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2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558">
              <a:extLst>
                <a:ext uri="{FF2B5EF4-FFF2-40B4-BE49-F238E27FC236}">
                  <a16:creationId xmlns:a16="http://schemas.microsoft.com/office/drawing/2014/main" id="{C1818C66-AA35-CF62-51DD-03C46342E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2143" y="2496528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0.14 [0.02, 1.14]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7" name="Rectangle 579">
              <a:extLst>
                <a:ext uri="{FF2B5EF4-FFF2-40B4-BE49-F238E27FC236}">
                  <a16:creationId xmlns:a16="http://schemas.microsoft.com/office/drawing/2014/main" id="{76E7CDD9-4F82-45A6-790E-82D90F1F4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011" y="249652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4.8%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01">
              <a:extLst>
                <a:ext uri="{FF2B5EF4-FFF2-40B4-BE49-F238E27FC236}">
                  <a16:creationId xmlns:a16="http://schemas.microsoft.com/office/drawing/2014/main" id="{734EA318-DD75-5A56-D776-E5A79ED92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3487" y="2496528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10.5%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416B0E5-754E-B458-616E-1E90D6CE8478}"/>
              </a:ext>
            </a:extLst>
          </p:cNvPr>
          <p:cNvGrpSpPr/>
          <p:nvPr/>
        </p:nvGrpSpPr>
        <p:grpSpPr>
          <a:xfrm>
            <a:off x="1259940" y="2719675"/>
            <a:ext cx="9453446" cy="169277"/>
            <a:chOff x="1166634" y="2667750"/>
            <a:chExt cx="9453446" cy="169277"/>
          </a:xfrm>
        </p:grpSpPr>
        <p:sp>
          <p:nvSpPr>
            <p:cNvPr id="110" name="Rectangle 344">
              <a:extLst>
                <a:ext uri="{FF2B5EF4-FFF2-40B4-BE49-F238E27FC236}">
                  <a16:creationId xmlns:a16="http://schemas.microsoft.com/office/drawing/2014/main" id="{F1CD9183-7386-990B-AA91-330F75175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2667750"/>
              <a:ext cx="85440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Kim et al,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1" name="Rectangle 364">
              <a:extLst>
                <a:ext uri="{FF2B5EF4-FFF2-40B4-BE49-F238E27FC236}">
                  <a16:creationId xmlns:a16="http://schemas.microsoft.com/office/drawing/2014/main" id="{76847937-349A-8B11-BE25-AE4A63D8D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2667750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385">
              <a:extLst>
                <a:ext uri="{FF2B5EF4-FFF2-40B4-BE49-F238E27FC236}">
                  <a16:creationId xmlns:a16="http://schemas.microsoft.com/office/drawing/2014/main" id="{9A3510AB-1988-2B2C-A80F-278E3E99A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6613" y="266775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" name="Rectangle 405">
              <a:extLst>
                <a:ext uri="{FF2B5EF4-FFF2-40B4-BE49-F238E27FC236}">
                  <a16:creationId xmlns:a16="http://schemas.microsoft.com/office/drawing/2014/main" id="{209D4D3C-F8FD-CC3B-77EE-DBAE9A70F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2667750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426">
              <a:extLst>
                <a:ext uri="{FF2B5EF4-FFF2-40B4-BE49-F238E27FC236}">
                  <a16:creationId xmlns:a16="http://schemas.microsoft.com/office/drawing/2014/main" id="{4D953C08-0045-BF95-9ACE-AFE1119C4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6708" y="266775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5" name="Rectangle 481">
              <a:extLst>
                <a:ext uri="{FF2B5EF4-FFF2-40B4-BE49-F238E27FC236}">
                  <a16:creationId xmlns:a16="http://schemas.microsoft.com/office/drawing/2014/main" id="{7ABA7660-B40A-9F38-4D1A-94C93B211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0468" y="2740580"/>
              <a:ext cx="21649" cy="23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482">
              <a:extLst>
                <a:ext uri="{FF2B5EF4-FFF2-40B4-BE49-F238E27FC236}">
                  <a16:creationId xmlns:a16="http://schemas.microsoft.com/office/drawing/2014/main" id="{4EFDCDEE-1208-BDCD-AB6D-8471380AF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0468" y="2740580"/>
              <a:ext cx="21649" cy="2361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7" name="Line 483">
              <a:extLst>
                <a:ext uri="{FF2B5EF4-FFF2-40B4-BE49-F238E27FC236}">
                  <a16:creationId xmlns:a16="http://schemas.microsoft.com/office/drawing/2014/main" id="{28B4403E-A69E-723F-C7EF-B15ADDAC08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86213" y="2733692"/>
              <a:ext cx="0" cy="3739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Line 484">
              <a:extLst>
                <a:ext uri="{FF2B5EF4-FFF2-40B4-BE49-F238E27FC236}">
                  <a16:creationId xmlns:a16="http://schemas.microsoft.com/office/drawing/2014/main" id="{79010A76-21D0-3672-8856-27F6047ABA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2752388"/>
              <a:ext cx="1206426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9" name="Line 485">
              <a:extLst>
                <a:ext uri="{FF2B5EF4-FFF2-40B4-BE49-F238E27FC236}">
                  <a16:creationId xmlns:a16="http://schemas.microsoft.com/office/drawing/2014/main" id="{2C7AB105-D476-0B49-0AAE-53CFFD3E3E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2752388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Freeform 486">
              <a:extLst>
                <a:ext uri="{FF2B5EF4-FFF2-40B4-BE49-F238E27FC236}">
                  <a16:creationId xmlns:a16="http://schemas.microsoft.com/office/drawing/2014/main" id="{DDD4FEE3-0CF3-DF34-12C4-4BC680635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8132" y="2733692"/>
              <a:ext cx="29521" cy="37393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2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1" name="Rectangle 559">
              <a:extLst>
                <a:ext uri="{FF2B5EF4-FFF2-40B4-BE49-F238E27FC236}">
                  <a16:creationId xmlns:a16="http://schemas.microsoft.com/office/drawing/2014/main" id="{5AB4AFE4-E47F-AF18-004D-71E5E88FD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2143" y="2667750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0.34 [0.01, 8.15]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2" name="Rectangle 580">
              <a:extLst>
                <a:ext uri="{FF2B5EF4-FFF2-40B4-BE49-F238E27FC236}">
                  <a16:creationId xmlns:a16="http://schemas.microsoft.com/office/drawing/2014/main" id="{94E16DDA-AE65-462D-CC43-CBA031607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011" y="266775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3" name="Rectangle 602">
              <a:extLst>
                <a:ext uri="{FF2B5EF4-FFF2-40B4-BE49-F238E27FC236}">
                  <a16:creationId xmlns:a16="http://schemas.microsoft.com/office/drawing/2014/main" id="{65351A1F-CC5A-FB7C-F380-020638C1A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554" y="266775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2.2%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29FCA48-69A1-2742-AA81-40F37034144D}"/>
              </a:ext>
            </a:extLst>
          </p:cNvPr>
          <p:cNvGrpSpPr/>
          <p:nvPr/>
        </p:nvGrpSpPr>
        <p:grpSpPr>
          <a:xfrm>
            <a:off x="1259940" y="2894588"/>
            <a:ext cx="9453446" cy="169277"/>
            <a:chOff x="1166634" y="2840940"/>
            <a:chExt cx="9453446" cy="169277"/>
          </a:xfrm>
        </p:grpSpPr>
        <p:sp>
          <p:nvSpPr>
            <p:cNvPr id="125" name="Rectangle 345">
              <a:extLst>
                <a:ext uri="{FF2B5EF4-FFF2-40B4-BE49-F238E27FC236}">
                  <a16:creationId xmlns:a16="http://schemas.microsoft.com/office/drawing/2014/main" id="{E9705455-6E44-8298-992F-3AF1CAB9A1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2840940"/>
              <a:ext cx="84638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Tan et al,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6" name="Rectangle 365">
              <a:extLst>
                <a:ext uri="{FF2B5EF4-FFF2-40B4-BE49-F238E27FC236}">
                  <a16:creationId xmlns:a16="http://schemas.microsoft.com/office/drawing/2014/main" id="{2E7F5E3B-A6F5-21D8-0C87-671DCA2C5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2840940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7" name="Rectangle 386">
              <a:extLst>
                <a:ext uri="{FF2B5EF4-FFF2-40B4-BE49-F238E27FC236}">
                  <a16:creationId xmlns:a16="http://schemas.microsoft.com/office/drawing/2014/main" id="{7BD3E25D-75DA-250B-7DD4-79FABAC57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6613" y="284094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8" name="Rectangle 406">
              <a:extLst>
                <a:ext uri="{FF2B5EF4-FFF2-40B4-BE49-F238E27FC236}">
                  <a16:creationId xmlns:a16="http://schemas.microsoft.com/office/drawing/2014/main" id="{8EB1B620-6620-62DB-7A20-D6024E5F7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2840940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9" name="Rectangle 427">
              <a:extLst>
                <a:ext uri="{FF2B5EF4-FFF2-40B4-BE49-F238E27FC236}">
                  <a16:creationId xmlns:a16="http://schemas.microsoft.com/office/drawing/2014/main" id="{12E0D45D-37B4-F2EB-D2A5-8CA2256EA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6708" y="284094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0" name="Rectangle 487">
              <a:extLst>
                <a:ext uri="{FF2B5EF4-FFF2-40B4-BE49-F238E27FC236}">
                  <a16:creationId xmlns:a16="http://schemas.microsoft.com/office/drawing/2014/main" id="{07874FD7-80C1-89E7-4D06-43D0A9E7E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1000" y="2906882"/>
              <a:ext cx="29521" cy="37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1" name="Rectangle 488">
              <a:extLst>
                <a:ext uri="{FF2B5EF4-FFF2-40B4-BE49-F238E27FC236}">
                  <a16:creationId xmlns:a16="http://schemas.microsoft.com/office/drawing/2014/main" id="{21C70C09-7092-A39A-E849-9E2AEB6A1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1000" y="2906882"/>
              <a:ext cx="29521" cy="3739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2" name="Line 489">
              <a:extLst>
                <a:ext uri="{FF2B5EF4-FFF2-40B4-BE49-F238E27FC236}">
                  <a16:creationId xmlns:a16="http://schemas.microsoft.com/office/drawing/2014/main" id="{B88F9F7A-2225-EF9C-F6CA-1D3CE2A019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74776" y="2906882"/>
              <a:ext cx="0" cy="3739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" name="Line 490">
              <a:extLst>
                <a:ext uri="{FF2B5EF4-FFF2-40B4-BE49-F238E27FC236}">
                  <a16:creationId xmlns:a16="http://schemas.microsoft.com/office/drawing/2014/main" id="{C9BA33B6-A11D-F8FE-063E-873E8E836F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35525" y="2925578"/>
              <a:ext cx="108047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" name="Rectangle 560">
              <a:extLst>
                <a:ext uri="{FF2B5EF4-FFF2-40B4-BE49-F238E27FC236}">
                  <a16:creationId xmlns:a16="http://schemas.microsoft.com/office/drawing/2014/main" id="{F9876216-CC2E-71B3-BDEE-4440A1A8F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2143" y="2840940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0.51 [0.05, 5.46]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5" name="Rectangle 581">
              <a:extLst>
                <a:ext uri="{FF2B5EF4-FFF2-40B4-BE49-F238E27FC236}">
                  <a16:creationId xmlns:a16="http://schemas.microsoft.com/office/drawing/2014/main" id="{010FEA1F-0B55-0808-00F8-3BF1C3A1E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011" y="284094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6" name="Rectangle 603">
              <a:extLst>
                <a:ext uri="{FF2B5EF4-FFF2-40B4-BE49-F238E27FC236}">
                  <a16:creationId xmlns:a16="http://schemas.microsoft.com/office/drawing/2014/main" id="{979C6072-F13E-1F61-E3D6-E7D4D9E59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554" y="284094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7CE74B80-00FD-F22A-BD97-A53DBFB8BF81}"/>
              </a:ext>
            </a:extLst>
          </p:cNvPr>
          <p:cNvGrpSpPr/>
          <p:nvPr/>
        </p:nvGrpSpPr>
        <p:grpSpPr>
          <a:xfrm>
            <a:off x="1259940" y="3069501"/>
            <a:ext cx="9453446" cy="169277"/>
            <a:chOff x="1166634" y="3014130"/>
            <a:chExt cx="9453446" cy="169277"/>
          </a:xfrm>
        </p:grpSpPr>
        <p:sp>
          <p:nvSpPr>
            <p:cNvPr id="138" name="Rectangle 346">
              <a:extLst>
                <a:ext uri="{FF2B5EF4-FFF2-40B4-BE49-F238E27FC236}">
                  <a16:creationId xmlns:a16="http://schemas.microsoft.com/office/drawing/2014/main" id="{9DB7C79E-0EF2-E0E4-DCAC-559D86392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3014130"/>
              <a:ext cx="90569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CTO-IVUS,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9" name="Rectangle 366">
              <a:extLst>
                <a:ext uri="{FF2B5EF4-FFF2-40B4-BE49-F238E27FC236}">
                  <a16:creationId xmlns:a16="http://schemas.microsoft.com/office/drawing/2014/main" id="{519DD16C-B891-5495-7F24-A35809F4C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3014130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0" name="Rectangle 387">
              <a:extLst>
                <a:ext uri="{FF2B5EF4-FFF2-40B4-BE49-F238E27FC236}">
                  <a16:creationId xmlns:a16="http://schemas.microsoft.com/office/drawing/2014/main" id="{47ED036A-2F35-27F1-A21D-407183384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545" y="301413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1" name="Rectangle 407">
              <a:extLst>
                <a:ext uri="{FF2B5EF4-FFF2-40B4-BE49-F238E27FC236}">
                  <a16:creationId xmlns:a16="http://schemas.microsoft.com/office/drawing/2014/main" id="{44A3762A-4F92-22AD-BA1B-386CAF547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3014130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2" name="Rectangle 428">
              <a:extLst>
                <a:ext uri="{FF2B5EF4-FFF2-40B4-BE49-F238E27FC236}">
                  <a16:creationId xmlns:a16="http://schemas.microsoft.com/office/drawing/2014/main" id="{07808714-8D10-F649-3869-31DE8AD57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640" y="301413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3" name="Rectangle 491">
              <a:extLst>
                <a:ext uri="{FF2B5EF4-FFF2-40B4-BE49-F238E27FC236}">
                  <a16:creationId xmlns:a16="http://schemas.microsoft.com/office/drawing/2014/main" id="{837A916A-EA80-833D-6778-C150FE9BF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5630" y="3084008"/>
              <a:ext cx="21649" cy="295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4" name="Rectangle 492">
              <a:extLst>
                <a:ext uri="{FF2B5EF4-FFF2-40B4-BE49-F238E27FC236}">
                  <a16:creationId xmlns:a16="http://schemas.microsoft.com/office/drawing/2014/main" id="{6C0D692E-39D9-230A-9B83-83ADF31A5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5630" y="3084008"/>
              <a:ext cx="21649" cy="2952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5" name="Line 493">
              <a:extLst>
                <a:ext uri="{FF2B5EF4-FFF2-40B4-BE49-F238E27FC236}">
                  <a16:creationId xmlns:a16="http://schemas.microsoft.com/office/drawing/2014/main" id="{CEAABC8F-A9B2-6CA9-CBC9-86A2718CEC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83502" y="3080072"/>
              <a:ext cx="0" cy="3739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6" name="Line 494">
              <a:extLst>
                <a:ext uri="{FF2B5EF4-FFF2-40B4-BE49-F238E27FC236}">
                  <a16:creationId xmlns:a16="http://schemas.microsoft.com/office/drawing/2014/main" id="{A6832D32-3884-D172-8299-983F5EE960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3098768"/>
              <a:ext cx="960417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7" name="Line 495">
              <a:extLst>
                <a:ext uri="{FF2B5EF4-FFF2-40B4-BE49-F238E27FC236}">
                  <a16:creationId xmlns:a16="http://schemas.microsoft.com/office/drawing/2014/main" id="{626A016E-1386-522C-C6B4-CE6CC8FA96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3098768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8" name="Freeform 496">
              <a:extLst>
                <a:ext uri="{FF2B5EF4-FFF2-40B4-BE49-F238E27FC236}">
                  <a16:creationId xmlns:a16="http://schemas.microsoft.com/office/drawing/2014/main" id="{C25DCADE-6E85-778F-A547-98EC8C4E9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8132" y="3080072"/>
              <a:ext cx="29521" cy="37393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2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9" name="Rectangle 561">
              <a:extLst>
                <a:ext uri="{FF2B5EF4-FFF2-40B4-BE49-F238E27FC236}">
                  <a16:creationId xmlns:a16="http://schemas.microsoft.com/office/drawing/2014/main" id="{3CE159C4-7B41-337C-52BE-276A1817B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2143" y="3014130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0.14 [0.01, 2.75]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0" name="Rectangle 582">
              <a:extLst>
                <a:ext uri="{FF2B5EF4-FFF2-40B4-BE49-F238E27FC236}">
                  <a16:creationId xmlns:a16="http://schemas.microsoft.com/office/drawing/2014/main" id="{B886F01F-4569-06DE-590E-ED8BAD653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011" y="301413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1" name="Rectangle 604">
              <a:extLst>
                <a:ext uri="{FF2B5EF4-FFF2-40B4-BE49-F238E27FC236}">
                  <a16:creationId xmlns:a16="http://schemas.microsoft.com/office/drawing/2014/main" id="{AE2E57D3-EE9C-B8A4-1B94-644065083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554" y="301413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5.2%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16AE3F38-1148-111B-4FC2-96C7541236CB}"/>
              </a:ext>
            </a:extLst>
          </p:cNvPr>
          <p:cNvGrpSpPr/>
          <p:nvPr/>
        </p:nvGrpSpPr>
        <p:grpSpPr>
          <a:xfrm>
            <a:off x="1259940" y="3244414"/>
            <a:ext cx="9453446" cy="169277"/>
            <a:chOff x="1166634" y="3185352"/>
            <a:chExt cx="9453446" cy="169277"/>
          </a:xfrm>
        </p:grpSpPr>
        <p:sp>
          <p:nvSpPr>
            <p:cNvPr id="153" name="Rectangle 347">
              <a:extLst>
                <a:ext uri="{FF2B5EF4-FFF2-40B4-BE49-F238E27FC236}">
                  <a16:creationId xmlns:a16="http://schemas.microsoft.com/office/drawing/2014/main" id="{0A63C3E3-2C4B-1D75-25AD-93C319961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3185352"/>
              <a:ext cx="81432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OCTACS,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4" name="Rectangle 367">
              <a:extLst>
                <a:ext uri="{FF2B5EF4-FFF2-40B4-BE49-F238E27FC236}">
                  <a16:creationId xmlns:a16="http://schemas.microsoft.com/office/drawing/2014/main" id="{E6E6A32F-4C39-C9E0-2292-89E3C191F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3185352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5" name="Rectangle 388">
              <a:extLst>
                <a:ext uri="{FF2B5EF4-FFF2-40B4-BE49-F238E27FC236}">
                  <a16:creationId xmlns:a16="http://schemas.microsoft.com/office/drawing/2014/main" id="{AA8DE111-865A-9570-2D64-A09B1F91C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6613" y="3185352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408">
              <a:extLst>
                <a:ext uri="{FF2B5EF4-FFF2-40B4-BE49-F238E27FC236}">
                  <a16:creationId xmlns:a16="http://schemas.microsoft.com/office/drawing/2014/main" id="{BA7F200C-B1F0-4168-3707-5BA1E114E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3185352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7" name="Rectangle 429">
              <a:extLst>
                <a:ext uri="{FF2B5EF4-FFF2-40B4-BE49-F238E27FC236}">
                  <a16:creationId xmlns:a16="http://schemas.microsoft.com/office/drawing/2014/main" id="{438451AB-FD2D-47D9-48F0-896699DEB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6708" y="3185352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8" name="Rectangle 497">
              <a:extLst>
                <a:ext uri="{FF2B5EF4-FFF2-40B4-BE49-F238E27FC236}">
                  <a16:creationId xmlns:a16="http://schemas.microsoft.com/office/drawing/2014/main" id="{0AFF84E1-188C-DB48-A1D1-2E4F96F57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2117" y="3258182"/>
              <a:ext cx="23617" cy="23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498">
              <a:extLst>
                <a:ext uri="{FF2B5EF4-FFF2-40B4-BE49-F238E27FC236}">
                  <a16:creationId xmlns:a16="http://schemas.microsoft.com/office/drawing/2014/main" id="{D199F547-1530-4AA6-F366-90B95FEA5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2117" y="3258182"/>
              <a:ext cx="23617" cy="2361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0" name="Line 499">
              <a:extLst>
                <a:ext uri="{FF2B5EF4-FFF2-40B4-BE49-F238E27FC236}">
                  <a16:creationId xmlns:a16="http://schemas.microsoft.com/office/drawing/2014/main" id="{17385B2B-6641-55FB-CFD5-8CFCE58896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07862" y="3251294"/>
              <a:ext cx="0" cy="3739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1" name="Line 500">
              <a:extLst>
                <a:ext uri="{FF2B5EF4-FFF2-40B4-BE49-F238E27FC236}">
                  <a16:creationId xmlns:a16="http://schemas.microsoft.com/office/drawing/2014/main" id="{61719D96-46B0-2EDB-13E0-C7E805EDA9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3269990"/>
              <a:ext cx="123004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2" name="Line 501">
              <a:extLst>
                <a:ext uri="{FF2B5EF4-FFF2-40B4-BE49-F238E27FC236}">
                  <a16:creationId xmlns:a16="http://schemas.microsoft.com/office/drawing/2014/main" id="{58E38E37-24A6-8D22-D009-AF7B05564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3269990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Freeform 502">
              <a:extLst>
                <a:ext uri="{FF2B5EF4-FFF2-40B4-BE49-F238E27FC236}">
                  <a16:creationId xmlns:a16="http://schemas.microsoft.com/office/drawing/2014/main" id="{05173C8B-114D-BD14-3E89-CFAE055FD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8132" y="3251294"/>
              <a:ext cx="29521" cy="37393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2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4" name="Rectangle 562">
              <a:extLst>
                <a:ext uri="{FF2B5EF4-FFF2-40B4-BE49-F238E27FC236}">
                  <a16:creationId xmlns:a16="http://schemas.microsoft.com/office/drawing/2014/main" id="{A3443B7A-B1F8-DBF8-C523-F58B47F44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2143" y="3185352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0.37 [0.02, 8.94]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5" name="Rectangle 583">
              <a:extLst>
                <a:ext uri="{FF2B5EF4-FFF2-40B4-BE49-F238E27FC236}">
                  <a16:creationId xmlns:a16="http://schemas.microsoft.com/office/drawing/2014/main" id="{8C68AC0B-F8C7-AD47-E59F-A8BA01DB3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011" y="3185352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2.1%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6" name="Rectangle 605">
              <a:extLst>
                <a:ext uri="{FF2B5EF4-FFF2-40B4-BE49-F238E27FC236}">
                  <a16:creationId xmlns:a16="http://schemas.microsoft.com/office/drawing/2014/main" id="{F892AB24-923D-0221-004F-C512D3881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554" y="3185352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2.1%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1996ABDB-F5E4-CBD8-9F43-7829C59FE78B}"/>
              </a:ext>
            </a:extLst>
          </p:cNvPr>
          <p:cNvGrpSpPr/>
          <p:nvPr/>
        </p:nvGrpSpPr>
        <p:grpSpPr>
          <a:xfrm>
            <a:off x="1259940" y="3419327"/>
            <a:ext cx="9453446" cy="169277"/>
            <a:chOff x="1166634" y="3358542"/>
            <a:chExt cx="9453446" cy="169277"/>
          </a:xfrm>
        </p:grpSpPr>
        <p:sp>
          <p:nvSpPr>
            <p:cNvPr id="168" name="Rectangle 348">
              <a:extLst>
                <a:ext uri="{FF2B5EF4-FFF2-40B4-BE49-F238E27FC236}">
                  <a16:creationId xmlns:a16="http://schemas.microsoft.com/office/drawing/2014/main" id="{3354934D-646A-0286-EA94-2DF56C4F9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3358542"/>
              <a:ext cx="91371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DOCTORS, 2016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9" name="Rectangle 368">
              <a:extLst>
                <a:ext uri="{FF2B5EF4-FFF2-40B4-BE49-F238E27FC236}">
                  <a16:creationId xmlns:a16="http://schemas.microsoft.com/office/drawing/2014/main" id="{F2B705F7-A59F-14EC-16A1-4D6CDE2D8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3358542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0" name="Rectangle 389">
              <a:extLst>
                <a:ext uri="{FF2B5EF4-FFF2-40B4-BE49-F238E27FC236}">
                  <a16:creationId xmlns:a16="http://schemas.microsoft.com/office/drawing/2014/main" id="{BB944E23-5B08-F114-1369-D6E8F2E13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545" y="3358542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1" name="Rectangle 409">
              <a:extLst>
                <a:ext uri="{FF2B5EF4-FFF2-40B4-BE49-F238E27FC236}">
                  <a16:creationId xmlns:a16="http://schemas.microsoft.com/office/drawing/2014/main" id="{00EC08C2-75F7-500C-2791-C8F509AC5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3358542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2" name="Rectangle 430">
              <a:extLst>
                <a:ext uri="{FF2B5EF4-FFF2-40B4-BE49-F238E27FC236}">
                  <a16:creationId xmlns:a16="http://schemas.microsoft.com/office/drawing/2014/main" id="{247C1B99-A45F-0B1C-110F-F21E58E97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640" y="3358542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3" name="Rectangle 503">
              <a:extLst>
                <a:ext uri="{FF2B5EF4-FFF2-40B4-BE49-F238E27FC236}">
                  <a16:creationId xmlns:a16="http://schemas.microsoft.com/office/drawing/2014/main" id="{A93F58B4-9873-0CF7-559F-4D36852C1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8445" y="3432356"/>
              <a:ext cx="21649" cy="216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4" name="Rectangle 504">
              <a:extLst>
                <a:ext uri="{FF2B5EF4-FFF2-40B4-BE49-F238E27FC236}">
                  <a16:creationId xmlns:a16="http://schemas.microsoft.com/office/drawing/2014/main" id="{C83323D5-ED0A-1259-CE47-E199B7DAA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8445" y="3432356"/>
              <a:ext cx="21649" cy="2164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5" name="Line 505">
              <a:extLst>
                <a:ext uri="{FF2B5EF4-FFF2-40B4-BE49-F238E27FC236}">
                  <a16:creationId xmlns:a16="http://schemas.microsoft.com/office/drawing/2014/main" id="{C96C9722-4967-907F-8165-35D0BC9507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26317" y="3424484"/>
              <a:ext cx="0" cy="3739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6" name="Line 506">
              <a:extLst>
                <a:ext uri="{FF2B5EF4-FFF2-40B4-BE49-F238E27FC236}">
                  <a16:creationId xmlns:a16="http://schemas.microsoft.com/office/drawing/2014/main" id="{F9E6CED1-2D56-AB3C-D949-1F10D4DC6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3443180"/>
              <a:ext cx="161972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7" name="Line 507">
              <a:extLst>
                <a:ext uri="{FF2B5EF4-FFF2-40B4-BE49-F238E27FC236}">
                  <a16:creationId xmlns:a16="http://schemas.microsoft.com/office/drawing/2014/main" id="{158422B7-FB08-9A12-82EA-A7F1089D5F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3443180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8" name="Freeform 509">
              <a:extLst>
                <a:ext uri="{FF2B5EF4-FFF2-40B4-BE49-F238E27FC236}">
                  <a16:creationId xmlns:a16="http://schemas.microsoft.com/office/drawing/2014/main" id="{66855445-9AA7-3BA4-C9A0-4903BED35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8132" y="3424484"/>
              <a:ext cx="29521" cy="37393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2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9" name="Rectangle 563">
              <a:extLst>
                <a:ext uri="{FF2B5EF4-FFF2-40B4-BE49-F238E27FC236}">
                  <a16:creationId xmlns:a16="http://schemas.microsoft.com/office/drawing/2014/main" id="{865BC8A4-4397-3D70-4E58-69F84B527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2105" y="3358542"/>
              <a:ext cx="101630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1.00 [0.02, 49.99]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0" name="Rectangle 584">
              <a:extLst>
                <a:ext uri="{FF2B5EF4-FFF2-40B4-BE49-F238E27FC236}">
                  <a16:creationId xmlns:a16="http://schemas.microsoft.com/office/drawing/2014/main" id="{409513E2-89B8-FB6E-6270-895CCB21C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011" y="3358542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1" name="Rectangle 606">
              <a:extLst>
                <a:ext uri="{FF2B5EF4-FFF2-40B4-BE49-F238E27FC236}">
                  <a16:creationId xmlns:a16="http://schemas.microsoft.com/office/drawing/2014/main" id="{8CFF728A-9E12-25FA-AD5C-E800D3974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554" y="3358542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7C52F73F-66F8-210C-B7E3-C39380FDE6D3}"/>
              </a:ext>
            </a:extLst>
          </p:cNvPr>
          <p:cNvGrpSpPr/>
          <p:nvPr/>
        </p:nvGrpSpPr>
        <p:grpSpPr>
          <a:xfrm>
            <a:off x="1259940" y="3594240"/>
            <a:ext cx="9453446" cy="169277"/>
            <a:chOff x="1166634" y="3531732"/>
            <a:chExt cx="9453446" cy="169277"/>
          </a:xfrm>
        </p:grpSpPr>
        <p:sp>
          <p:nvSpPr>
            <p:cNvPr id="183" name="Rectangle 349">
              <a:extLst>
                <a:ext uri="{FF2B5EF4-FFF2-40B4-BE49-F238E27FC236}">
                  <a16:creationId xmlns:a16="http://schemas.microsoft.com/office/drawing/2014/main" id="{A669CBCA-099A-9406-E0AE-EE22D9385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3531732"/>
              <a:ext cx="82554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ROBUST, 2018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" name="Rectangle 369">
              <a:extLst>
                <a:ext uri="{FF2B5EF4-FFF2-40B4-BE49-F238E27FC236}">
                  <a16:creationId xmlns:a16="http://schemas.microsoft.com/office/drawing/2014/main" id="{AA29282A-F9B8-3071-8F7F-60A9B5741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3531732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5" name="Rectangle 390">
              <a:extLst>
                <a:ext uri="{FF2B5EF4-FFF2-40B4-BE49-F238E27FC236}">
                  <a16:creationId xmlns:a16="http://schemas.microsoft.com/office/drawing/2014/main" id="{7D259078-BD3A-162F-E509-E505C6441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545" y="3531732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6" name="Rectangle 410">
              <a:extLst>
                <a:ext uri="{FF2B5EF4-FFF2-40B4-BE49-F238E27FC236}">
                  <a16:creationId xmlns:a16="http://schemas.microsoft.com/office/drawing/2014/main" id="{F989644D-FCDE-17BB-8179-8A0B5E65C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3531732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7" name="Rectangle 431">
              <a:extLst>
                <a:ext uri="{FF2B5EF4-FFF2-40B4-BE49-F238E27FC236}">
                  <a16:creationId xmlns:a16="http://schemas.microsoft.com/office/drawing/2014/main" id="{A4E3801D-ECFE-D912-913D-6AF2CA636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6708" y="3531732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8" name="Rectangle 510">
              <a:extLst>
                <a:ext uri="{FF2B5EF4-FFF2-40B4-BE49-F238E27FC236}">
                  <a16:creationId xmlns:a16="http://schemas.microsoft.com/office/drawing/2014/main" id="{E6FDF241-BE10-1582-3FB8-A345DD30B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4828" y="3604562"/>
              <a:ext cx="31489" cy="23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9" name="Rectangle 511">
              <a:extLst>
                <a:ext uri="{FF2B5EF4-FFF2-40B4-BE49-F238E27FC236}">
                  <a16:creationId xmlns:a16="http://schemas.microsoft.com/office/drawing/2014/main" id="{95BD35EB-F61C-2547-5076-9C819ECD8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4828" y="3604562"/>
              <a:ext cx="31489" cy="2361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0" name="Line 512">
              <a:extLst>
                <a:ext uri="{FF2B5EF4-FFF2-40B4-BE49-F238E27FC236}">
                  <a16:creationId xmlns:a16="http://schemas.microsoft.com/office/drawing/2014/main" id="{7C270DAE-2B61-62C3-C1D0-DDDEB47B4C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10573" y="3597674"/>
              <a:ext cx="0" cy="3739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1" name="Line 513">
              <a:extLst>
                <a:ext uri="{FF2B5EF4-FFF2-40B4-BE49-F238E27FC236}">
                  <a16:creationId xmlns:a16="http://schemas.microsoft.com/office/drawing/2014/main" id="{85CBAD6B-ED33-6CA4-78BB-8762BB53C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80791" y="3616370"/>
              <a:ext cx="1251692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2" name="Rectangle 564">
              <a:extLst>
                <a:ext uri="{FF2B5EF4-FFF2-40B4-BE49-F238E27FC236}">
                  <a16:creationId xmlns:a16="http://schemas.microsoft.com/office/drawing/2014/main" id="{EDD84060-6F2C-6DC4-DE6B-D503DCEB8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2105" y="3531732"/>
              <a:ext cx="101630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0.91 [0.06, 14.42]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3" name="Rectangle 585">
              <a:extLst>
                <a:ext uri="{FF2B5EF4-FFF2-40B4-BE49-F238E27FC236}">
                  <a16:creationId xmlns:a16="http://schemas.microsoft.com/office/drawing/2014/main" id="{D322D998-0F43-002F-07B8-48269FF34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011" y="3531732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" name="Rectangle 607">
              <a:extLst>
                <a:ext uri="{FF2B5EF4-FFF2-40B4-BE49-F238E27FC236}">
                  <a16:creationId xmlns:a16="http://schemas.microsoft.com/office/drawing/2014/main" id="{56B37B9F-DA82-3BF4-AF20-894D2D683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554" y="3531732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1.6%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9B744CCC-5BEC-03A1-3313-E59BA03F7EAC}"/>
              </a:ext>
            </a:extLst>
          </p:cNvPr>
          <p:cNvGrpSpPr/>
          <p:nvPr/>
        </p:nvGrpSpPr>
        <p:grpSpPr>
          <a:xfrm>
            <a:off x="1259940" y="3769153"/>
            <a:ext cx="9453446" cy="169277"/>
            <a:chOff x="1166634" y="3702954"/>
            <a:chExt cx="9453446" cy="169277"/>
          </a:xfrm>
        </p:grpSpPr>
        <p:sp>
          <p:nvSpPr>
            <p:cNvPr id="196" name="Rectangle 350">
              <a:extLst>
                <a:ext uri="{FF2B5EF4-FFF2-40B4-BE49-F238E27FC236}">
                  <a16:creationId xmlns:a16="http://schemas.microsoft.com/office/drawing/2014/main" id="{E0F25FB5-EE2C-BEB5-7995-001A55EA6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3702954"/>
              <a:ext cx="80150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Liu et al, 2019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7" name="Rectangle 370">
              <a:extLst>
                <a:ext uri="{FF2B5EF4-FFF2-40B4-BE49-F238E27FC236}">
                  <a16:creationId xmlns:a16="http://schemas.microsoft.com/office/drawing/2014/main" id="{82BD7A04-C182-42E3-60C4-1005EF7FE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3702954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8" name="Rectangle 391">
              <a:extLst>
                <a:ext uri="{FF2B5EF4-FFF2-40B4-BE49-F238E27FC236}">
                  <a16:creationId xmlns:a16="http://schemas.microsoft.com/office/drawing/2014/main" id="{DE450358-2813-6B6D-6F3C-BD5AAB196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545" y="370295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9" name="Rectangle 411">
              <a:extLst>
                <a:ext uri="{FF2B5EF4-FFF2-40B4-BE49-F238E27FC236}">
                  <a16:creationId xmlns:a16="http://schemas.microsoft.com/office/drawing/2014/main" id="{C96F475D-399F-A3C4-F0E3-47726B044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3702954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0" name="Rectangle 432">
              <a:extLst>
                <a:ext uri="{FF2B5EF4-FFF2-40B4-BE49-F238E27FC236}">
                  <a16:creationId xmlns:a16="http://schemas.microsoft.com/office/drawing/2014/main" id="{D18551D1-08FD-C7D9-E9C5-9E75156CB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640" y="370295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1" name="Rectangle 514">
              <a:extLst>
                <a:ext uri="{FF2B5EF4-FFF2-40B4-BE49-F238E27FC236}">
                  <a16:creationId xmlns:a16="http://schemas.microsoft.com/office/drawing/2014/main" id="{21B3C0F9-5AC3-0EC6-CE01-8351C8031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3127" y="3762007"/>
              <a:ext cx="45266" cy="511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2" name="Rectangle 515">
              <a:extLst>
                <a:ext uri="{FF2B5EF4-FFF2-40B4-BE49-F238E27FC236}">
                  <a16:creationId xmlns:a16="http://schemas.microsoft.com/office/drawing/2014/main" id="{AADF7EF5-FAB1-3022-471E-C83719A1C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3127" y="3762007"/>
              <a:ext cx="45266" cy="51170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3" name="Line 516">
              <a:extLst>
                <a:ext uri="{FF2B5EF4-FFF2-40B4-BE49-F238E27FC236}">
                  <a16:creationId xmlns:a16="http://schemas.microsoft.com/office/drawing/2014/main" id="{B2AFCC84-1CED-20A8-D5BB-71EAED53F6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74776" y="3768896"/>
              <a:ext cx="0" cy="3739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4" name="Line 517">
              <a:extLst>
                <a:ext uri="{FF2B5EF4-FFF2-40B4-BE49-F238E27FC236}">
                  <a16:creationId xmlns:a16="http://schemas.microsoft.com/office/drawing/2014/main" id="{44BF8427-CA7C-C047-DD8A-1651D94391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92971" y="3787592"/>
              <a:ext cx="765579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" name="Rectangle 565">
              <a:extLst>
                <a:ext uri="{FF2B5EF4-FFF2-40B4-BE49-F238E27FC236}">
                  <a16:creationId xmlns:a16="http://schemas.microsoft.com/office/drawing/2014/main" id="{3CF186E7-9D28-9C9A-4349-630B57C05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2143" y="3702954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0.51 [0.09, 2.73]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6" name="Rectangle 586">
              <a:extLst>
                <a:ext uri="{FF2B5EF4-FFF2-40B4-BE49-F238E27FC236}">
                  <a16:creationId xmlns:a16="http://schemas.microsoft.com/office/drawing/2014/main" id="{4D192132-86E1-6F6C-E523-5C8CCE9B6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011" y="370295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7.3%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7" name="Rectangle 608">
              <a:extLst>
                <a:ext uri="{FF2B5EF4-FFF2-40B4-BE49-F238E27FC236}">
                  <a16:creationId xmlns:a16="http://schemas.microsoft.com/office/drawing/2014/main" id="{8EFC20D4-50EB-811D-C3F1-7C74CEF4C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554" y="370295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5.9%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AA815FAD-06B5-5029-BCA3-46382F153E73}"/>
              </a:ext>
            </a:extLst>
          </p:cNvPr>
          <p:cNvGrpSpPr/>
          <p:nvPr/>
        </p:nvGrpSpPr>
        <p:grpSpPr>
          <a:xfrm>
            <a:off x="1259940" y="3944066"/>
            <a:ext cx="9453446" cy="169277"/>
            <a:chOff x="1166634" y="3876144"/>
            <a:chExt cx="9453446" cy="169277"/>
          </a:xfrm>
        </p:grpSpPr>
        <p:sp>
          <p:nvSpPr>
            <p:cNvPr id="209" name="Rectangle 351">
              <a:extLst>
                <a:ext uri="{FF2B5EF4-FFF2-40B4-BE49-F238E27FC236}">
                  <a16:creationId xmlns:a16="http://schemas.microsoft.com/office/drawing/2014/main" id="{1E9A7D70-9CCF-CBF0-6CC8-14A96E1EF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3876144"/>
              <a:ext cx="87363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IVUS-XPL, 2020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0" name="Rectangle 371">
              <a:extLst>
                <a:ext uri="{FF2B5EF4-FFF2-40B4-BE49-F238E27FC236}">
                  <a16:creationId xmlns:a16="http://schemas.microsoft.com/office/drawing/2014/main" id="{CC75D2FF-8B6E-3061-DF7D-0F65F7B0C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3876144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1" name="Rectangle 392">
              <a:extLst>
                <a:ext uri="{FF2B5EF4-FFF2-40B4-BE49-F238E27FC236}">
                  <a16:creationId xmlns:a16="http://schemas.microsoft.com/office/drawing/2014/main" id="{36485FFF-704C-AD4A-0490-6DE5B2258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545" y="387614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2" name="Rectangle 412">
              <a:extLst>
                <a:ext uri="{FF2B5EF4-FFF2-40B4-BE49-F238E27FC236}">
                  <a16:creationId xmlns:a16="http://schemas.microsoft.com/office/drawing/2014/main" id="{B90AC0B6-9415-C1B7-A74C-09FEF9097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3876144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3" name="Rectangle 433">
              <a:extLst>
                <a:ext uri="{FF2B5EF4-FFF2-40B4-BE49-F238E27FC236}">
                  <a16:creationId xmlns:a16="http://schemas.microsoft.com/office/drawing/2014/main" id="{A5E2D5C3-E159-D46D-C183-3B43DC48D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640" y="387614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4" name="Rectangle 518">
              <a:extLst>
                <a:ext uri="{FF2B5EF4-FFF2-40B4-BE49-F238E27FC236}">
                  <a16:creationId xmlns:a16="http://schemas.microsoft.com/office/drawing/2014/main" id="{3EF88353-402C-4454-7821-34FED187C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0573" y="3942086"/>
              <a:ext cx="37393" cy="37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" name="Rectangle 519">
              <a:extLst>
                <a:ext uri="{FF2B5EF4-FFF2-40B4-BE49-F238E27FC236}">
                  <a16:creationId xmlns:a16="http://schemas.microsoft.com/office/drawing/2014/main" id="{637B6B9B-92AD-F350-93D9-9CB61B016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0573" y="3942086"/>
              <a:ext cx="37393" cy="3739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6" name="Line 520">
              <a:extLst>
                <a:ext uri="{FF2B5EF4-FFF2-40B4-BE49-F238E27FC236}">
                  <a16:creationId xmlns:a16="http://schemas.microsoft.com/office/drawing/2014/main" id="{4B9A7E7B-C8D8-12A5-4768-88D6AB7072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26317" y="3942086"/>
              <a:ext cx="0" cy="3739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7" name="Line 521">
              <a:extLst>
                <a:ext uri="{FF2B5EF4-FFF2-40B4-BE49-F238E27FC236}">
                  <a16:creationId xmlns:a16="http://schemas.microsoft.com/office/drawing/2014/main" id="{E5AE18FE-1E89-68D3-DCA4-2C6D9D7B92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3502" y="3960782"/>
              <a:ext cx="89153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8" name="Rectangle 566">
              <a:extLst>
                <a:ext uri="{FF2B5EF4-FFF2-40B4-BE49-F238E27FC236}">
                  <a16:creationId xmlns:a16="http://schemas.microsoft.com/office/drawing/2014/main" id="{44B330D3-3036-F825-7376-949E1D474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2143" y="3876144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1.00 [0.14, 7.08]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9" name="Rectangle 587">
              <a:extLst>
                <a:ext uri="{FF2B5EF4-FFF2-40B4-BE49-F238E27FC236}">
                  <a16:creationId xmlns:a16="http://schemas.microsoft.com/office/drawing/2014/main" id="{586C88DB-A9B4-4C9E-6ECE-49CAB05CD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011" y="387614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0" name="Rectangle 609">
              <a:extLst>
                <a:ext uri="{FF2B5EF4-FFF2-40B4-BE49-F238E27FC236}">
                  <a16:creationId xmlns:a16="http://schemas.microsoft.com/office/drawing/2014/main" id="{95EA66E7-5617-4351-666B-BEF11BAED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554" y="387614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59D5B716-0CB7-1832-37E1-5ABD768FD458}"/>
              </a:ext>
            </a:extLst>
          </p:cNvPr>
          <p:cNvGrpSpPr/>
          <p:nvPr/>
        </p:nvGrpSpPr>
        <p:grpSpPr>
          <a:xfrm>
            <a:off x="1259940" y="4118979"/>
            <a:ext cx="9453446" cy="169277"/>
            <a:chOff x="1166634" y="4049334"/>
            <a:chExt cx="9453446" cy="169277"/>
          </a:xfrm>
        </p:grpSpPr>
        <p:sp>
          <p:nvSpPr>
            <p:cNvPr id="222" name="Rectangle 352">
              <a:extLst>
                <a:ext uri="{FF2B5EF4-FFF2-40B4-BE49-F238E27FC236}">
                  <a16:creationId xmlns:a16="http://schemas.microsoft.com/office/drawing/2014/main" id="{9457C71D-A2B4-EB2E-2E90-014F1450C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4049334"/>
              <a:ext cx="9938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ILUMIEN III, 2021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3" name="Rectangle 372">
              <a:extLst>
                <a:ext uri="{FF2B5EF4-FFF2-40B4-BE49-F238E27FC236}">
                  <a16:creationId xmlns:a16="http://schemas.microsoft.com/office/drawing/2014/main" id="{B217199A-0E27-46DD-B450-98885F6D5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4049334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4" name="Rectangle 393">
              <a:extLst>
                <a:ext uri="{FF2B5EF4-FFF2-40B4-BE49-F238E27FC236}">
                  <a16:creationId xmlns:a16="http://schemas.microsoft.com/office/drawing/2014/main" id="{863B6608-8F66-C820-BDC5-DD46B07BD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545" y="404933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289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" name="Rectangle 413">
              <a:extLst>
                <a:ext uri="{FF2B5EF4-FFF2-40B4-BE49-F238E27FC236}">
                  <a16:creationId xmlns:a16="http://schemas.microsoft.com/office/drawing/2014/main" id="{A2674E5D-3ECA-4855-4CF3-0843485FD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4049334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6" name="Rectangle 434">
              <a:extLst>
                <a:ext uri="{FF2B5EF4-FFF2-40B4-BE49-F238E27FC236}">
                  <a16:creationId xmlns:a16="http://schemas.microsoft.com/office/drawing/2014/main" id="{B26C0434-D605-5BA4-87EE-ABCE78A4F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640" y="404933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7" name="Rectangle 522">
              <a:extLst>
                <a:ext uri="{FF2B5EF4-FFF2-40B4-BE49-F238E27FC236}">
                  <a16:creationId xmlns:a16="http://schemas.microsoft.com/office/drawing/2014/main" id="{3F9E9CCE-844A-7A39-EC8B-6505E3F6B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1104" y="4123148"/>
              <a:ext cx="29521" cy="216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8" name="Rectangle 523">
              <a:extLst>
                <a:ext uri="{FF2B5EF4-FFF2-40B4-BE49-F238E27FC236}">
                  <a16:creationId xmlns:a16="http://schemas.microsoft.com/office/drawing/2014/main" id="{7CA1F77D-7E1D-3933-9157-9B22F5018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1104" y="4123148"/>
              <a:ext cx="29521" cy="2164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9" name="Line 524">
              <a:extLst>
                <a:ext uri="{FF2B5EF4-FFF2-40B4-BE49-F238E27FC236}">
                  <a16:creationId xmlns:a16="http://schemas.microsoft.com/office/drawing/2014/main" id="{8F3A1FD3-B623-7C58-ABD7-031A2CC470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14880" y="4115276"/>
              <a:ext cx="0" cy="3739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0" name="Line 525">
              <a:extLst>
                <a:ext uri="{FF2B5EF4-FFF2-40B4-BE49-F238E27FC236}">
                  <a16:creationId xmlns:a16="http://schemas.microsoft.com/office/drawing/2014/main" id="{07654A71-CBD1-0435-EEC8-D7BBB92A0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88663" y="4133972"/>
              <a:ext cx="145440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1" name="Rectangle 567">
              <a:extLst>
                <a:ext uri="{FF2B5EF4-FFF2-40B4-BE49-F238E27FC236}">
                  <a16:creationId xmlns:a16="http://schemas.microsoft.com/office/drawing/2014/main" id="{211829B5-551C-C3BC-3859-D223CD1E2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2105" y="4049334"/>
              <a:ext cx="101630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1.48 [0.06, 36.02]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2" name="Rectangle 588">
              <a:extLst>
                <a:ext uri="{FF2B5EF4-FFF2-40B4-BE49-F238E27FC236}">
                  <a16:creationId xmlns:a16="http://schemas.microsoft.com/office/drawing/2014/main" id="{7AD8C8F9-A294-2617-DF2E-A505AF396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011" y="404933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3" name="Rectangle 610">
              <a:extLst>
                <a:ext uri="{FF2B5EF4-FFF2-40B4-BE49-F238E27FC236}">
                  <a16:creationId xmlns:a16="http://schemas.microsoft.com/office/drawing/2014/main" id="{FDF0BDC3-3EB5-E88F-C409-020ED909E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554" y="404933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A40E1537-7C66-F335-EC9A-9A284E335F0B}"/>
              </a:ext>
            </a:extLst>
          </p:cNvPr>
          <p:cNvGrpSpPr/>
          <p:nvPr/>
        </p:nvGrpSpPr>
        <p:grpSpPr>
          <a:xfrm>
            <a:off x="1259940" y="4293892"/>
            <a:ext cx="9489514" cy="169277"/>
            <a:chOff x="1166634" y="4220556"/>
            <a:chExt cx="9489514" cy="169277"/>
          </a:xfrm>
        </p:grpSpPr>
        <p:sp>
          <p:nvSpPr>
            <p:cNvPr id="235" name="Rectangle 353">
              <a:extLst>
                <a:ext uri="{FF2B5EF4-FFF2-40B4-BE49-F238E27FC236}">
                  <a16:creationId xmlns:a16="http://schemas.microsoft.com/office/drawing/2014/main" id="{51174E5E-9D08-44A9-A3FB-C9C9FDBD8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4220556"/>
              <a:ext cx="94897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ULTIMATE, 2021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" name="Rectangle 373">
              <a:extLst>
                <a:ext uri="{FF2B5EF4-FFF2-40B4-BE49-F238E27FC236}">
                  <a16:creationId xmlns:a16="http://schemas.microsoft.com/office/drawing/2014/main" id="{B3634DAC-F088-FD9D-3584-8546B24DE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422055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7" name="Rectangle 394">
              <a:extLst>
                <a:ext uri="{FF2B5EF4-FFF2-40B4-BE49-F238E27FC236}">
                  <a16:creationId xmlns:a16="http://schemas.microsoft.com/office/drawing/2014/main" id="{E8F03663-F5E4-5315-645A-850BF6725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545" y="422055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714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8" name="Rectangle 414">
              <a:extLst>
                <a:ext uri="{FF2B5EF4-FFF2-40B4-BE49-F238E27FC236}">
                  <a16:creationId xmlns:a16="http://schemas.microsoft.com/office/drawing/2014/main" id="{5F74BFF5-4CB8-B098-E76A-B0571C867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422055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9" name="Rectangle 435">
              <a:extLst>
                <a:ext uri="{FF2B5EF4-FFF2-40B4-BE49-F238E27FC236}">
                  <a16:creationId xmlns:a16="http://schemas.microsoft.com/office/drawing/2014/main" id="{1A65C2E2-36BC-901B-34AE-AD56BD4AA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640" y="422055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0" name="Rectangle 526">
              <a:extLst>
                <a:ext uri="{FF2B5EF4-FFF2-40B4-BE49-F238E27FC236}">
                  <a16:creationId xmlns:a16="http://schemas.microsoft.com/office/drawing/2014/main" id="{217EEF88-1BB7-DB1B-2BAC-42A579530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8236" y="4286498"/>
              <a:ext cx="37393" cy="37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1" name="Rectangle 527">
              <a:extLst>
                <a:ext uri="{FF2B5EF4-FFF2-40B4-BE49-F238E27FC236}">
                  <a16:creationId xmlns:a16="http://schemas.microsoft.com/office/drawing/2014/main" id="{939E7F5E-7799-80CE-67C3-311A5EAEC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8236" y="4286498"/>
              <a:ext cx="37393" cy="3739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2" name="Line 528">
              <a:extLst>
                <a:ext uri="{FF2B5EF4-FFF2-40B4-BE49-F238E27FC236}">
                  <a16:creationId xmlns:a16="http://schemas.microsoft.com/office/drawing/2014/main" id="{ADFA6620-8251-069F-53D0-70C71B375B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53981" y="4286498"/>
              <a:ext cx="0" cy="3739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3" name="Line 529">
              <a:extLst>
                <a:ext uri="{FF2B5EF4-FFF2-40B4-BE49-F238E27FC236}">
                  <a16:creationId xmlns:a16="http://schemas.microsoft.com/office/drawing/2014/main" id="{89017136-8497-A99C-E8FF-03E3B87B98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4305194"/>
              <a:ext cx="72818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4" name="Line 530">
              <a:extLst>
                <a:ext uri="{FF2B5EF4-FFF2-40B4-BE49-F238E27FC236}">
                  <a16:creationId xmlns:a16="http://schemas.microsoft.com/office/drawing/2014/main" id="{FE49B813-F1A2-406C-AED6-7316DE0D25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4305194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" name="Freeform 531">
              <a:extLst>
                <a:ext uri="{FF2B5EF4-FFF2-40B4-BE49-F238E27FC236}">
                  <a16:creationId xmlns:a16="http://schemas.microsoft.com/office/drawing/2014/main" id="{02D3530C-4A13-6A28-1D55-94BA10DAD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8132" y="4286498"/>
              <a:ext cx="29521" cy="37393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3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3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" name="Rectangle 568">
              <a:extLst>
                <a:ext uri="{FF2B5EF4-FFF2-40B4-BE49-F238E27FC236}">
                  <a16:creationId xmlns:a16="http://schemas.microsoft.com/office/drawing/2014/main" id="{91A878A8-9918-5EB4-C6F0-47FC95977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2143" y="4220556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0.12 [0.02, 0.99]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7" name="Rectangle 589">
              <a:extLst>
                <a:ext uri="{FF2B5EF4-FFF2-40B4-BE49-F238E27FC236}">
                  <a16:creationId xmlns:a16="http://schemas.microsoft.com/office/drawing/2014/main" id="{D3230201-C579-192A-8B26-0A19FBEAA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011" y="422055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4.8%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8" name="Rectangle 611">
              <a:extLst>
                <a:ext uri="{FF2B5EF4-FFF2-40B4-BE49-F238E27FC236}">
                  <a16:creationId xmlns:a16="http://schemas.microsoft.com/office/drawing/2014/main" id="{4B0137FA-D079-59C9-00A1-09731754A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3487" y="4220556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449DB288-7937-D138-677B-ABA2A5F5A3A2}"/>
              </a:ext>
            </a:extLst>
          </p:cNvPr>
          <p:cNvGrpSpPr/>
          <p:nvPr/>
        </p:nvGrpSpPr>
        <p:grpSpPr>
          <a:xfrm>
            <a:off x="1259940" y="4468805"/>
            <a:ext cx="9453446" cy="169277"/>
            <a:chOff x="1166634" y="4393746"/>
            <a:chExt cx="9453446" cy="169277"/>
          </a:xfrm>
        </p:grpSpPr>
        <p:sp>
          <p:nvSpPr>
            <p:cNvPr id="250" name="Rectangle 354">
              <a:extLst>
                <a:ext uri="{FF2B5EF4-FFF2-40B4-BE49-F238E27FC236}">
                  <a16:creationId xmlns:a16="http://schemas.microsoft.com/office/drawing/2014/main" id="{0B40011D-07CE-3120-7C33-28B68F569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4393746"/>
              <a:ext cx="73417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iSIGHT, 2021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1" name="Rectangle 374">
              <a:extLst>
                <a:ext uri="{FF2B5EF4-FFF2-40B4-BE49-F238E27FC236}">
                  <a16:creationId xmlns:a16="http://schemas.microsoft.com/office/drawing/2014/main" id="{9F09D633-1E29-5B0C-A226-D8D4B0900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439374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2" name="Rectangle 395">
              <a:extLst>
                <a:ext uri="{FF2B5EF4-FFF2-40B4-BE49-F238E27FC236}">
                  <a16:creationId xmlns:a16="http://schemas.microsoft.com/office/drawing/2014/main" id="{F9909DA5-3B46-21AE-AE7E-F2DA6CA89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545" y="439374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3" name="Rectangle 415">
              <a:extLst>
                <a:ext uri="{FF2B5EF4-FFF2-40B4-BE49-F238E27FC236}">
                  <a16:creationId xmlns:a16="http://schemas.microsoft.com/office/drawing/2014/main" id="{868F375F-5992-9A90-C6F0-1D447C07A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439374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4" name="Rectangle 436">
              <a:extLst>
                <a:ext uri="{FF2B5EF4-FFF2-40B4-BE49-F238E27FC236}">
                  <a16:creationId xmlns:a16="http://schemas.microsoft.com/office/drawing/2014/main" id="{39D5A755-5423-6A39-46C5-5D0CC7E59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6708" y="4393746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5" name="Rectangle 532">
              <a:extLst>
                <a:ext uri="{FF2B5EF4-FFF2-40B4-BE49-F238E27FC236}">
                  <a16:creationId xmlns:a16="http://schemas.microsoft.com/office/drawing/2014/main" id="{CFAE1BAE-41D0-6987-2D3A-2ADFD916D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3127" y="4467560"/>
              <a:ext cx="21649" cy="216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6" name="Rectangle 533">
              <a:extLst>
                <a:ext uri="{FF2B5EF4-FFF2-40B4-BE49-F238E27FC236}">
                  <a16:creationId xmlns:a16="http://schemas.microsoft.com/office/drawing/2014/main" id="{A7FCA635-0377-F91C-C829-45AF5FFDF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3127" y="4467560"/>
              <a:ext cx="21649" cy="2164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7" name="Line 534">
              <a:extLst>
                <a:ext uri="{FF2B5EF4-FFF2-40B4-BE49-F238E27FC236}">
                  <a16:creationId xmlns:a16="http://schemas.microsoft.com/office/drawing/2014/main" id="{25B38EFA-0498-8B1B-98EC-C21D6989E8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68872" y="4459688"/>
              <a:ext cx="0" cy="3739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8" name="Line 535">
              <a:extLst>
                <a:ext uri="{FF2B5EF4-FFF2-40B4-BE49-F238E27FC236}">
                  <a16:creationId xmlns:a16="http://schemas.microsoft.com/office/drawing/2014/main" id="{7CAA0890-C446-AEEF-73C6-73E067C75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4478384"/>
              <a:ext cx="145440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9" name="Line 536">
              <a:extLst>
                <a:ext uri="{FF2B5EF4-FFF2-40B4-BE49-F238E27FC236}">
                  <a16:creationId xmlns:a16="http://schemas.microsoft.com/office/drawing/2014/main" id="{A04DBD24-02CB-CD23-5A83-06BB74593D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4478384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0" name="Freeform 537">
              <a:extLst>
                <a:ext uri="{FF2B5EF4-FFF2-40B4-BE49-F238E27FC236}">
                  <a16:creationId xmlns:a16="http://schemas.microsoft.com/office/drawing/2014/main" id="{13A49860-667E-B044-EA62-C0D6FB1C3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8132" y="4459688"/>
              <a:ext cx="29521" cy="37393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3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3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1" name="Rectangle 569">
              <a:extLst>
                <a:ext uri="{FF2B5EF4-FFF2-40B4-BE49-F238E27FC236}">
                  <a16:creationId xmlns:a16="http://schemas.microsoft.com/office/drawing/2014/main" id="{D0EB2C58-B752-7A45-0416-25E48EBB7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2105" y="4393746"/>
              <a:ext cx="101630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0.49 [0.01, 24.22]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2" name="Rectangle 590">
              <a:extLst>
                <a:ext uri="{FF2B5EF4-FFF2-40B4-BE49-F238E27FC236}">
                  <a16:creationId xmlns:a16="http://schemas.microsoft.com/office/drawing/2014/main" id="{4D102429-6FF1-7DFD-1C0E-C2E0B0D27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011" y="439374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3" name="Rectangle 612">
              <a:extLst>
                <a:ext uri="{FF2B5EF4-FFF2-40B4-BE49-F238E27FC236}">
                  <a16:creationId xmlns:a16="http://schemas.microsoft.com/office/drawing/2014/main" id="{C885F6C8-CB40-7695-461C-27233976A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554" y="439374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32A27F23-41F0-7370-4E90-D254C6003F7B}"/>
              </a:ext>
            </a:extLst>
          </p:cNvPr>
          <p:cNvGrpSpPr/>
          <p:nvPr/>
        </p:nvGrpSpPr>
        <p:grpSpPr>
          <a:xfrm>
            <a:off x="1259940" y="4643718"/>
            <a:ext cx="9453446" cy="169277"/>
            <a:chOff x="1166634" y="4566936"/>
            <a:chExt cx="9453446" cy="169277"/>
          </a:xfrm>
        </p:grpSpPr>
        <p:sp>
          <p:nvSpPr>
            <p:cNvPr id="265" name="Rectangle 355">
              <a:extLst>
                <a:ext uri="{FF2B5EF4-FFF2-40B4-BE49-F238E27FC236}">
                  <a16:creationId xmlns:a16="http://schemas.microsoft.com/office/drawing/2014/main" id="{61E38C31-1BC3-706C-C1DD-0968349BA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4566936"/>
              <a:ext cx="181780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RENOVATE-COMPLEX-PCI, 2023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" name="Rectangle 375">
              <a:extLst>
                <a:ext uri="{FF2B5EF4-FFF2-40B4-BE49-F238E27FC236}">
                  <a16:creationId xmlns:a16="http://schemas.microsoft.com/office/drawing/2014/main" id="{98F8673C-FA29-D4C0-C2DF-904694744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456693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7" name="Rectangle 396">
              <a:extLst>
                <a:ext uri="{FF2B5EF4-FFF2-40B4-BE49-F238E27FC236}">
                  <a16:creationId xmlns:a16="http://schemas.microsoft.com/office/drawing/2014/main" id="{2D3E9338-121E-818F-5C0B-A610A0E7A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4478" y="4566936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1092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8" name="Rectangle 416">
              <a:extLst>
                <a:ext uri="{FF2B5EF4-FFF2-40B4-BE49-F238E27FC236}">
                  <a16:creationId xmlns:a16="http://schemas.microsoft.com/office/drawing/2014/main" id="{7A46D0F8-D140-B567-F783-520F165C9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456693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9" name="Rectangle 437">
              <a:extLst>
                <a:ext uri="{FF2B5EF4-FFF2-40B4-BE49-F238E27FC236}">
                  <a16:creationId xmlns:a16="http://schemas.microsoft.com/office/drawing/2014/main" id="{1F804729-6EA8-6AF3-5D43-388B1581D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640" y="456693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547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0" name="Rectangle 538">
              <a:extLst>
                <a:ext uri="{FF2B5EF4-FFF2-40B4-BE49-F238E27FC236}">
                  <a16:creationId xmlns:a16="http://schemas.microsoft.com/office/drawing/2014/main" id="{65AAE127-2C8F-4342-2516-3DF97198E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8236" y="4632878"/>
              <a:ext cx="37393" cy="373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1" name="Rectangle 539">
              <a:extLst>
                <a:ext uri="{FF2B5EF4-FFF2-40B4-BE49-F238E27FC236}">
                  <a16:creationId xmlns:a16="http://schemas.microsoft.com/office/drawing/2014/main" id="{D5978FB1-33F0-205C-8F89-A5F231CB6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8236" y="4632878"/>
              <a:ext cx="37393" cy="3739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2" name="Line 540">
              <a:extLst>
                <a:ext uri="{FF2B5EF4-FFF2-40B4-BE49-F238E27FC236}">
                  <a16:creationId xmlns:a16="http://schemas.microsoft.com/office/drawing/2014/main" id="{8E3A7C9B-E0A5-13E3-6729-847110DA96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53981" y="4632878"/>
              <a:ext cx="0" cy="3739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3" name="Line 541">
              <a:extLst>
                <a:ext uri="{FF2B5EF4-FFF2-40B4-BE49-F238E27FC236}">
                  <a16:creationId xmlns:a16="http://schemas.microsoft.com/office/drawing/2014/main" id="{76182D5B-F817-F7D6-C296-724289C4DF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4651574"/>
              <a:ext cx="757706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4" name="Line 542">
              <a:extLst>
                <a:ext uri="{FF2B5EF4-FFF2-40B4-BE49-F238E27FC236}">
                  <a16:creationId xmlns:a16="http://schemas.microsoft.com/office/drawing/2014/main" id="{B6852522-38AB-4835-E807-7281E175ED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8132" y="4651574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5" name="Freeform 543">
              <a:extLst>
                <a:ext uri="{FF2B5EF4-FFF2-40B4-BE49-F238E27FC236}">
                  <a16:creationId xmlns:a16="http://schemas.microsoft.com/office/drawing/2014/main" id="{BEECEE47-1E41-BA90-F111-FC1A95640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8132" y="4632878"/>
              <a:ext cx="29521" cy="37393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3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3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6" name="Rectangle 570">
              <a:extLst>
                <a:ext uri="{FF2B5EF4-FFF2-40B4-BE49-F238E27FC236}">
                  <a16:creationId xmlns:a16="http://schemas.microsoft.com/office/drawing/2014/main" id="{483995BB-83CC-41B2-966D-D743E371C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2143" y="4566936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0.13 [0.01, 1.12]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7" name="Rectangle 591">
              <a:extLst>
                <a:ext uri="{FF2B5EF4-FFF2-40B4-BE49-F238E27FC236}">
                  <a16:creationId xmlns:a16="http://schemas.microsoft.com/office/drawing/2014/main" id="{29103D4E-20AA-CC78-955E-B3557889D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1011" y="456693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4.3%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8" name="Rectangle 613">
              <a:extLst>
                <a:ext uri="{FF2B5EF4-FFF2-40B4-BE49-F238E27FC236}">
                  <a16:creationId xmlns:a16="http://schemas.microsoft.com/office/drawing/2014/main" id="{7BDAE50E-7681-DFAB-50E9-D599E081F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554" y="456693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8.0%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9D47EA02-608F-DC84-C34E-23BF43A07990}"/>
              </a:ext>
            </a:extLst>
          </p:cNvPr>
          <p:cNvGrpSpPr/>
          <p:nvPr/>
        </p:nvGrpSpPr>
        <p:grpSpPr>
          <a:xfrm>
            <a:off x="1259940" y="4818631"/>
            <a:ext cx="9489514" cy="169277"/>
            <a:chOff x="1166634" y="4738158"/>
            <a:chExt cx="9489514" cy="169277"/>
          </a:xfrm>
        </p:grpSpPr>
        <p:sp>
          <p:nvSpPr>
            <p:cNvPr id="280" name="Rectangle 356">
              <a:extLst>
                <a:ext uri="{FF2B5EF4-FFF2-40B4-BE49-F238E27FC236}">
                  <a16:creationId xmlns:a16="http://schemas.microsoft.com/office/drawing/2014/main" id="{4C2F8AD2-C916-EF7D-5D40-C39CDB8EF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4738158"/>
              <a:ext cx="100348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ILUMIEN IV, 2023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1" name="Rectangle 376">
              <a:extLst>
                <a:ext uri="{FF2B5EF4-FFF2-40B4-BE49-F238E27FC236}">
                  <a16:creationId xmlns:a16="http://schemas.microsoft.com/office/drawing/2014/main" id="{3EBC1CAF-31B3-68D4-B39E-F06859CAF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473815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2" name="Rectangle 397">
              <a:extLst>
                <a:ext uri="{FF2B5EF4-FFF2-40B4-BE49-F238E27FC236}">
                  <a16:creationId xmlns:a16="http://schemas.microsoft.com/office/drawing/2014/main" id="{72BBED83-8F7E-E31A-BFE5-0B989AEB2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4478" y="4738158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1233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3" name="Rectangle 417">
              <a:extLst>
                <a:ext uri="{FF2B5EF4-FFF2-40B4-BE49-F238E27FC236}">
                  <a16:creationId xmlns:a16="http://schemas.microsoft.com/office/drawing/2014/main" id="{1F8BEF5C-8202-FEF0-6D46-A3BB6E6BD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472" y="4738158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4" name="Rectangle 438">
              <a:extLst>
                <a:ext uri="{FF2B5EF4-FFF2-40B4-BE49-F238E27FC236}">
                  <a16:creationId xmlns:a16="http://schemas.microsoft.com/office/drawing/2014/main" id="{04D2EA0D-DCE0-0688-2D9D-562D33732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4573" y="4738158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1254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5" name="Rectangle 544">
              <a:extLst>
                <a:ext uri="{FF2B5EF4-FFF2-40B4-BE49-F238E27FC236}">
                  <a16:creationId xmlns:a16="http://schemas.microsoft.com/office/drawing/2014/main" id="{3E21081F-591B-387C-942C-E2F2A00CD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4724" y="4781467"/>
              <a:ext cx="82659" cy="8265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6" name="Rectangle 545">
              <a:extLst>
                <a:ext uri="{FF2B5EF4-FFF2-40B4-BE49-F238E27FC236}">
                  <a16:creationId xmlns:a16="http://schemas.microsoft.com/office/drawing/2014/main" id="{CD86EC00-B0C7-380D-BBCF-3C8384E70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4724" y="4781467"/>
              <a:ext cx="82659" cy="8265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7" name="Line 546">
              <a:extLst>
                <a:ext uri="{FF2B5EF4-FFF2-40B4-BE49-F238E27FC236}">
                  <a16:creationId xmlns:a16="http://schemas.microsoft.com/office/drawing/2014/main" id="{3D0239EF-43C1-A3FC-6E9D-D2F714823B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92117" y="4804100"/>
              <a:ext cx="0" cy="3739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8" name="Line 547">
              <a:extLst>
                <a:ext uri="{FF2B5EF4-FFF2-40B4-BE49-F238E27FC236}">
                  <a16:creationId xmlns:a16="http://schemas.microsoft.com/office/drawing/2014/main" id="{6BE9124A-4056-43CB-7CD2-0492278463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3502" y="4822796"/>
              <a:ext cx="419199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9" name="Rectangle 571">
              <a:extLst>
                <a:ext uri="{FF2B5EF4-FFF2-40B4-BE49-F238E27FC236}">
                  <a16:creationId xmlns:a16="http://schemas.microsoft.com/office/drawing/2014/main" id="{FD61BE1F-02FC-92CC-5B7B-ED288FDC8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2143" y="4738158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0.36 [0.14, 0.91]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0" name="Rectangle 592">
              <a:extLst>
                <a:ext uri="{FF2B5EF4-FFF2-40B4-BE49-F238E27FC236}">
                  <a16:creationId xmlns:a16="http://schemas.microsoft.com/office/drawing/2014/main" id="{64292D15-15CC-79D9-E15D-1BDD9C6A5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4944" y="4738158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24.0%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1" name="Rectangle 614">
              <a:extLst>
                <a:ext uri="{FF2B5EF4-FFF2-40B4-BE49-F238E27FC236}">
                  <a16:creationId xmlns:a16="http://schemas.microsoft.com/office/drawing/2014/main" id="{1222FB33-A79C-3EA3-9C13-A4E30E0C6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3487" y="4738158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25.2%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FD0392D5-B75F-617E-E76C-CEED22C2D630}"/>
              </a:ext>
            </a:extLst>
          </p:cNvPr>
          <p:cNvGrpSpPr/>
          <p:nvPr/>
        </p:nvGrpSpPr>
        <p:grpSpPr>
          <a:xfrm>
            <a:off x="1259940" y="4993540"/>
            <a:ext cx="9453446" cy="169277"/>
            <a:chOff x="1166634" y="4911348"/>
            <a:chExt cx="9453446" cy="169277"/>
          </a:xfrm>
        </p:grpSpPr>
        <p:sp>
          <p:nvSpPr>
            <p:cNvPr id="293" name="Rectangle 357">
              <a:extLst>
                <a:ext uri="{FF2B5EF4-FFF2-40B4-BE49-F238E27FC236}">
                  <a16:creationId xmlns:a16="http://schemas.microsoft.com/office/drawing/2014/main" id="{BD454F65-D3E3-BCEA-7A2D-93718DCA0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634" y="4911348"/>
              <a:ext cx="90890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OCTOBER, 2023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4" name="Rectangle 377">
              <a:extLst>
                <a:ext uri="{FF2B5EF4-FFF2-40B4-BE49-F238E27FC236}">
                  <a16:creationId xmlns:a16="http://schemas.microsoft.com/office/drawing/2014/main" id="{1CB59774-BE0A-A9C9-AD3C-E6B14F4DC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443" y="491134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5" name="Rectangle 398">
              <a:extLst>
                <a:ext uri="{FF2B5EF4-FFF2-40B4-BE49-F238E27FC236}">
                  <a16:creationId xmlns:a16="http://schemas.microsoft.com/office/drawing/2014/main" id="{E7432973-4203-2613-F125-39A033D3B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545" y="491134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6" name="Rectangle 418">
              <a:extLst>
                <a:ext uri="{FF2B5EF4-FFF2-40B4-BE49-F238E27FC236}">
                  <a16:creationId xmlns:a16="http://schemas.microsoft.com/office/drawing/2014/main" id="{0FA573C1-1C76-A3E5-E430-38392922E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539" y="491134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7" name="Rectangle 439">
              <a:extLst>
                <a:ext uri="{FF2B5EF4-FFF2-40B4-BE49-F238E27FC236}">
                  <a16:creationId xmlns:a16="http://schemas.microsoft.com/office/drawing/2014/main" id="{8E706A3B-3D39-C0D0-DED4-8E917E0DF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640" y="491134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8" name="Rectangle 548">
              <a:extLst>
                <a:ext uri="{FF2B5EF4-FFF2-40B4-BE49-F238E27FC236}">
                  <a16:creationId xmlns:a16="http://schemas.microsoft.com/office/drawing/2014/main" id="{5CD39C06-89CE-B44B-EBE8-65875625B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4828" y="4961545"/>
              <a:ext cx="68882" cy="6888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9" name="Rectangle 549">
              <a:extLst>
                <a:ext uri="{FF2B5EF4-FFF2-40B4-BE49-F238E27FC236}">
                  <a16:creationId xmlns:a16="http://schemas.microsoft.com/office/drawing/2014/main" id="{4B27D780-E1C4-0258-BB4D-F46193A24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4828" y="4961545"/>
              <a:ext cx="68882" cy="6888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0" name="Line 550">
              <a:extLst>
                <a:ext uri="{FF2B5EF4-FFF2-40B4-BE49-F238E27FC236}">
                  <a16:creationId xmlns:a16="http://schemas.microsoft.com/office/drawing/2014/main" id="{F6F637A8-2835-F14C-9AFA-8B5434A53F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26317" y="4977290"/>
              <a:ext cx="0" cy="3739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1" name="Line 551">
              <a:extLst>
                <a:ext uri="{FF2B5EF4-FFF2-40B4-BE49-F238E27FC236}">
                  <a16:creationId xmlns:a16="http://schemas.microsoft.com/office/drawing/2014/main" id="{9E134D7B-472A-02B2-0465-CF1EC5CF3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48820" y="4995986"/>
              <a:ext cx="56090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2" name="Rectangle 572">
              <a:extLst>
                <a:ext uri="{FF2B5EF4-FFF2-40B4-BE49-F238E27FC236}">
                  <a16:creationId xmlns:a16="http://schemas.microsoft.com/office/drawing/2014/main" id="{FCF22BF9-3623-90A1-6CFD-83EDB9C1A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2143" y="4911348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1.00 [0.29, 3.44]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3" name="Rectangle 593">
              <a:extLst>
                <a:ext uri="{FF2B5EF4-FFF2-40B4-BE49-F238E27FC236}">
                  <a16:creationId xmlns:a16="http://schemas.microsoft.com/office/drawing/2014/main" id="{FCE5DA92-9AEA-4F41-407F-90377BB4E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4944" y="4911348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13.6%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4" name="Rectangle 615">
              <a:extLst>
                <a:ext uri="{FF2B5EF4-FFF2-40B4-BE49-F238E27FC236}">
                  <a16:creationId xmlns:a16="http://schemas.microsoft.com/office/drawing/2014/main" id="{C515C01F-7083-4F17-0177-97936ACBF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9554" y="491134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7.5%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05" name="Rectangle 616">
            <a:extLst>
              <a:ext uri="{FF2B5EF4-FFF2-40B4-BE49-F238E27FC236}">
                <a16:creationId xmlns:a16="http://schemas.microsoft.com/office/drawing/2014/main" id="{BB466D4F-8C66-524A-0DBE-07DE5C131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9924" y="1618770"/>
            <a:ext cx="4263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6" name="Line 617">
            <a:extLst>
              <a:ext uri="{FF2B5EF4-FFF2-40B4-BE49-F238E27FC236}">
                <a16:creationId xmlns:a16="http://schemas.microsoft.com/office/drawing/2014/main" id="{53BE44FF-136F-67F1-94BA-92A57A8F4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9940" y="1980661"/>
            <a:ext cx="9672602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" name="Title 1">
            <a:extLst>
              <a:ext uri="{FF2B5EF4-FFF2-40B4-BE49-F238E27FC236}">
                <a16:creationId xmlns:a16="http://schemas.microsoft.com/office/drawing/2014/main" id="{F79C9C95-FD08-E8FD-9297-273013AEB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4918"/>
            <a:ext cx="12192000" cy="103418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Stent Thrombosis (Direct Evidence):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IV Imaging vs. Angio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18 trials, 11,502 patients, 89 events</a:t>
            </a:r>
          </a:p>
        </p:txBody>
      </p: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EB225472-D60B-72E8-DAAB-0E2916F977FC}"/>
              </a:ext>
            </a:extLst>
          </p:cNvPr>
          <p:cNvGrpSpPr/>
          <p:nvPr/>
        </p:nvGrpSpPr>
        <p:grpSpPr>
          <a:xfrm>
            <a:off x="1250003" y="5623033"/>
            <a:ext cx="3054624" cy="557223"/>
            <a:chOff x="1279987" y="5612759"/>
            <a:chExt cx="3054624" cy="557223"/>
          </a:xfrm>
        </p:grpSpPr>
        <p:sp>
          <p:nvSpPr>
            <p:cNvPr id="309" name="Rectangle 8">
              <a:extLst>
                <a:ext uri="{FF2B5EF4-FFF2-40B4-BE49-F238E27FC236}">
                  <a16:creationId xmlns:a16="http://schemas.microsoft.com/office/drawing/2014/main" id="{851FF0DF-4BCA-D086-A98F-30FD26244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987" y="5612759"/>
              <a:ext cx="13497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heterogeneity: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0" name="Rectangle 9">
              <a:extLst>
                <a:ext uri="{FF2B5EF4-FFF2-40B4-BE49-F238E27FC236}">
                  <a16:creationId xmlns:a16="http://schemas.microsoft.com/office/drawing/2014/main" id="{AF80C900-E4D2-4235-7A39-3C86945A3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460" y="5612759"/>
              <a:ext cx="3526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1" name="Rectangle 10">
              <a:extLst>
                <a:ext uri="{FF2B5EF4-FFF2-40B4-BE49-F238E27FC236}">
                  <a16:creationId xmlns:a16="http://schemas.microsoft.com/office/drawing/2014/main" id="{01B18352-11A7-1ACD-A5A7-0279C7654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120" y="5631995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2" name="Rectangle 11">
              <a:extLst>
                <a:ext uri="{FF2B5EF4-FFF2-40B4-BE49-F238E27FC236}">
                  <a16:creationId xmlns:a16="http://schemas.microsoft.com/office/drawing/2014/main" id="{444EDC14-E759-29EF-D284-1E3570811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5781" y="5612759"/>
              <a:ext cx="34304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0%,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C75E3320-1E05-5A0F-0748-9AD31B107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6363" y="5612759"/>
              <a:ext cx="6091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ꭓ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4" name="Rectangle 15">
              <a:extLst>
                <a:ext uri="{FF2B5EF4-FFF2-40B4-BE49-F238E27FC236}">
                  <a16:creationId xmlns:a16="http://schemas.microsoft.com/office/drawing/2014/main" id="{478C29E8-4637-EEED-37E1-41A458241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6817" y="5631995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5" name="Rectangle 16">
              <a:extLst>
                <a:ext uri="{FF2B5EF4-FFF2-40B4-BE49-F238E27FC236}">
                  <a16:creationId xmlns:a16="http://schemas.microsoft.com/office/drawing/2014/main" id="{4E6DCA30-76E8-7EA7-E7AE-0C1B8A4A6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592" y="5612759"/>
              <a:ext cx="45845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10.18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6" name="Rectangle 19">
              <a:extLst>
                <a:ext uri="{FF2B5EF4-FFF2-40B4-BE49-F238E27FC236}">
                  <a16:creationId xmlns:a16="http://schemas.microsoft.com/office/drawing/2014/main" id="{7176A4F8-46A4-3FD8-B843-D11A41E3A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8205" y="5612759"/>
              <a:ext cx="5129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(P=0.90)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" name="Rectangle 21">
              <a:extLst>
                <a:ext uri="{FF2B5EF4-FFF2-40B4-BE49-F238E27FC236}">
                  <a16:creationId xmlns:a16="http://schemas.microsoft.com/office/drawing/2014/main" id="{4658FD74-1F48-AE26-6B17-1C2A005E0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987" y="5806732"/>
              <a:ext cx="171681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overall effect (Fixed):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" name="Rectangle 22">
              <a:extLst>
                <a:ext uri="{FF2B5EF4-FFF2-40B4-BE49-F238E27FC236}">
                  <a16:creationId xmlns:a16="http://schemas.microsoft.com/office/drawing/2014/main" id="{EE61938E-E668-B939-48B1-5C3769788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6261" y="5806732"/>
              <a:ext cx="561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z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9" name="Rectangle 23">
              <a:extLst>
                <a:ext uri="{FF2B5EF4-FFF2-40B4-BE49-F238E27FC236}">
                  <a16:creationId xmlns:a16="http://schemas.microsoft.com/office/drawing/2014/main" id="{4389281D-B787-6CED-C39B-0CA20B2BA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716" y="5806732"/>
              <a:ext cx="1346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0" name="Rectangle 24">
              <a:extLst>
                <a:ext uri="{FF2B5EF4-FFF2-40B4-BE49-F238E27FC236}">
                  <a16:creationId xmlns:a16="http://schemas.microsoft.com/office/drawing/2014/main" id="{A77B836B-B125-884C-8EAC-C84FFC0C4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1682" y="5806732"/>
              <a:ext cx="2949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-3.75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1" name="Rectangle 25">
              <a:extLst>
                <a:ext uri="{FF2B5EF4-FFF2-40B4-BE49-F238E27FC236}">
                  <a16:creationId xmlns:a16="http://schemas.microsoft.com/office/drawing/2014/main" id="{1312F7F4-C208-FFC0-B8ED-15163BCF0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032" y="5806732"/>
              <a:ext cx="320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2" name="Rectangle 27">
              <a:extLst>
                <a:ext uri="{FF2B5EF4-FFF2-40B4-BE49-F238E27FC236}">
                  <a16:creationId xmlns:a16="http://schemas.microsoft.com/office/drawing/2014/main" id="{234B3B10-E75E-2878-8660-903DB93A5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7167" y="5806732"/>
              <a:ext cx="65723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(P=0.0002)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3" name="Rectangle 29">
              <a:extLst>
                <a:ext uri="{FF2B5EF4-FFF2-40B4-BE49-F238E27FC236}">
                  <a16:creationId xmlns:a16="http://schemas.microsoft.com/office/drawing/2014/main" id="{D8727FA5-13BC-D40A-D64D-9DB7AB628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987" y="6000705"/>
              <a:ext cx="189314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overall effect (Random):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4" name="Rectangle 30">
              <a:extLst>
                <a:ext uri="{FF2B5EF4-FFF2-40B4-BE49-F238E27FC236}">
                  <a16:creationId xmlns:a16="http://schemas.microsoft.com/office/drawing/2014/main" id="{115971FA-77F7-E08F-8283-FDC635E76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296" y="6000705"/>
              <a:ext cx="561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z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5" name="Rectangle 31">
              <a:extLst>
                <a:ext uri="{FF2B5EF4-FFF2-40B4-BE49-F238E27FC236}">
                  <a16:creationId xmlns:a16="http://schemas.microsoft.com/office/drawing/2014/main" id="{BEF8A312-8345-EAE7-0410-AC05B6F29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751" y="6000705"/>
              <a:ext cx="1346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6" name="Rectangle 32">
              <a:extLst>
                <a:ext uri="{FF2B5EF4-FFF2-40B4-BE49-F238E27FC236}">
                  <a16:creationId xmlns:a16="http://schemas.microsoft.com/office/drawing/2014/main" id="{0E691AE7-458D-9C96-07EC-A28D1963C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9718" y="6000705"/>
              <a:ext cx="2949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-3.14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7" name="Rectangle 35">
              <a:extLst>
                <a:ext uri="{FF2B5EF4-FFF2-40B4-BE49-F238E27FC236}">
                  <a16:creationId xmlns:a16="http://schemas.microsoft.com/office/drawing/2014/main" id="{B5592D9C-0923-932F-6C23-1E6BD7566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9514" y="6000705"/>
              <a:ext cx="58509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(P=0.002)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407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6">
            <a:extLst>
              <a:ext uri="{FF2B5EF4-FFF2-40B4-BE49-F238E27FC236}">
                <a16:creationId xmlns:a16="http://schemas.microsoft.com/office/drawing/2014/main" id="{BC0198BE-5168-B800-584C-8BFB385AC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537" y="1909971"/>
            <a:ext cx="80631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Trial and Year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365">
            <a:extLst>
              <a:ext uri="{FF2B5EF4-FFF2-40B4-BE49-F238E27FC236}">
                <a16:creationId xmlns:a16="http://schemas.microsoft.com/office/drawing/2014/main" id="{88D9F7E6-4DAE-8501-1BE2-457989C7F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048" y="1909971"/>
            <a:ext cx="3879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84">
            <a:extLst>
              <a:ext uri="{FF2B5EF4-FFF2-40B4-BE49-F238E27FC236}">
                <a16:creationId xmlns:a16="http://schemas.microsoft.com/office/drawing/2014/main" id="{CFE46BFD-286F-F61C-538F-E57FECE8F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280" y="1737342"/>
            <a:ext cx="125996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Intravascular Imaging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385">
            <a:extLst>
              <a:ext uri="{FF2B5EF4-FFF2-40B4-BE49-F238E27FC236}">
                <a16:creationId xmlns:a16="http://schemas.microsoft.com/office/drawing/2014/main" id="{9CDF78A7-0736-5C76-071F-AD12ABD95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351" y="1909971"/>
            <a:ext cx="9297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404">
            <a:extLst>
              <a:ext uri="{FF2B5EF4-FFF2-40B4-BE49-F238E27FC236}">
                <a16:creationId xmlns:a16="http://schemas.microsoft.com/office/drawing/2014/main" id="{E6EB36FD-2709-3865-0697-75AC1A62A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1770" y="1909971"/>
            <a:ext cx="3879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23">
            <a:extLst>
              <a:ext uri="{FF2B5EF4-FFF2-40B4-BE49-F238E27FC236}">
                <a16:creationId xmlns:a16="http://schemas.microsoft.com/office/drawing/2014/main" id="{2E43AE50-CE9E-9852-66FC-93658ACFE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0658" y="1737342"/>
            <a:ext cx="74219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Angiography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424">
            <a:extLst>
              <a:ext uri="{FF2B5EF4-FFF2-40B4-BE49-F238E27FC236}">
                <a16:creationId xmlns:a16="http://schemas.microsoft.com/office/drawing/2014/main" id="{70FAB35B-63D4-729E-34CC-69ADA55FF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1073" y="1909971"/>
            <a:ext cx="9297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ine 443">
            <a:extLst>
              <a:ext uri="{FF2B5EF4-FFF2-40B4-BE49-F238E27FC236}">
                <a16:creationId xmlns:a16="http://schemas.microsoft.com/office/drawing/2014/main" id="{8B568E77-4330-75B5-CFF5-617195895A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8291" y="2092309"/>
            <a:ext cx="0" cy="3446694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reeform 444">
            <a:extLst>
              <a:ext uri="{FF2B5EF4-FFF2-40B4-BE49-F238E27FC236}">
                <a16:creationId xmlns:a16="http://schemas.microsoft.com/office/drawing/2014/main" id="{69E5A8B8-5DC3-FBAE-85D6-641621426DB2}"/>
              </a:ext>
            </a:extLst>
          </p:cNvPr>
          <p:cNvSpPr>
            <a:spLocks noEditPoints="1"/>
          </p:cNvSpPr>
          <p:nvPr/>
        </p:nvSpPr>
        <p:spPr bwMode="auto">
          <a:xfrm>
            <a:off x="7370015" y="2092309"/>
            <a:ext cx="0" cy="3156363"/>
          </a:xfrm>
          <a:custGeom>
            <a:avLst/>
            <a:gdLst>
              <a:gd name="T0" fmla="*/ 418 h 422"/>
              <a:gd name="T1" fmla="*/ 410 h 422"/>
              <a:gd name="T2" fmla="*/ 402 h 422"/>
              <a:gd name="T3" fmla="*/ 394 h 422"/>
              <a:gd name="T4" fmla="*/ 386 h 422"/>
              <a:gd name="T5" fmla="*/ 378 h 422"/>
              <a:gd name="T6" fmla="*/ 370 h 422"/>
              <a:gd name="T7" fmla="*/ 362 h 422"/>
              <a:gd name="T8" fmla="*/ 354 h 422"/>
              <a:gd name="T9" fmla="*/ 346 h 422"/>
              <a:gd name="T10" fmla="*/ 338 h 422"/>
              <a:gd name="T11" fmla="*/ 330 h 422"/>
              <a:gd name="T12" fmla="*/ 322 h 422"/>
              <a:gd name="T13" fmla="*/ 314 h 422"/>
              <a:gd name="T14" fmla="*/ 306 h 422"/>
              <a:gd name="T15" fmla="*/ 298 h 422"/>
              <a:gd name="T16" fmla="*/ 290 h 422"/>
              <a:gd name="T17" fmla="*/ 282 h 422"/>
              <a:gd name="T18" fmla="*/ 274 h 422"/>
              <a:gd name="T19" fmla="*/ 266 h 422"/>
              <a:gd name="T20" fmla="*/ 258 h 422"/>
              <a:gd name="T21" fmla="*/ 250 h 422"/>
              <a:gd name="T22" fmla="*/ 242 h 422"/>
              <a:gd name="T23" fmla="*/ 234 h 422"/>
              <a:gd name="T24" fmla="*/ 226 h 422"/>
              <a:gd name="T25" fmla="*/ 218 h 422"/>
              <a:gd name="T26" fmla="*/ 210 h 422"/>
              <a:gd name="T27" fmla="*/ 202 h 422"/>
              <a:gd name="T28" fmla="*/ 194 h 422"/>
              <a:gd name="T29" fmla="*/ 186 h 422"/>
              <a:gd name="T30" fmla="*/ 178 h 422"/>
              <a:gd name="T31" fmla="*/ 170 h 422"/>
              <a:gd name="T32" fmla="*/ 162 h 422"/>
              <a:gd name="T33" fmla="*/ 154 h 422"/>
              <a:gd name="T34" fmla="*/ 146 h 422"/>
              <a:gd name="T35" fmla="*/ 138 h 422"/>
              <a:gd name="T36" fmla="*/ 130 h 422"/>
              <a:gd name="T37" fmla="*/ 122 h 422"/>
              <a:gd name="T38" fmla="*/ 114 h 422"/>
              <a:gd name="T39" fmla="*/ 106 h 422"/>
              <a:gd name="T40" fmla="*/ 98 h 422"/>
              <a:gd name="T41" fmla="*/ 90 h 422"/>
              <a:gd name="T42" fmla="*/ 82 h 422"/>
              <a:gd name="T43" fmla="*/ 74 h 422"/>
              <a:gd name="T44" fmla="*/ 66 h 422"/>
              <a:gd name="T45" fmla="*/ 58 h 422"/>
              <a:gd name="T46" fmla="*/ 50 h 422"/>
              <a:gd name="T47" fmla="*/ 42 h 422"/>
              <a:gd name="T48" fmla="*/ 34 h 422"/>
              <a:gd name="T49" fmla="*/ 26 h 422"/>
              <a:gd name="T50" fmla="*/ 18 h 422"/>
              <a:gd name="T51" fmla="*/ 10 h 422"/>
              <a:gd name="T52" fmla="*/ 2 h 42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  <a:cxn ang="0">
                <a:pos x="0" y="T47"/>
              </a:cxn>
              <a:cxn ang="0">
                <a:pos x="0" y="T48"/>
              </a:cxn>
              <a:cxn ang="0">
                <a:pos x="0" y="T49"/>
              </a:cxn>
              <a:cxn ang="0">
                <a:pos x="0" y="T50"/>
              </a:cxn>
              <a:cxn ang="0">
                <a:pos x="0" y="T51"/>
              </a:cxn>
              <a:cxn ang="0">
                <a:pos x="0" y="T52"/>
              </a:cxn>
            </a:cxnLst>
            <a:rect l="0" t="0" r="r" b="b"/>
            <a:pathLst>
              <a:path h="422">
                <a:moveTo>
                  <a:pt x="0" y="418"/>
                </a:moveTo>
                <a:lnTo>
                  <a:pt x="0" y="414"/>
                </a:lnTo>
                <a:moveTo>
                  <a:pt x="0" y="410"/>
                </a:moveTo>
                <a:lnTo>
                  <a:pt x="0" y="406"/>
                </a:lnTo>
                <a:moveTo>
                  <a:pt x="0" y="402"/>
                </a:moveTo>
                <a:lnTo>
                  <a:pt x="0" y="398"/>
                </a:lnTo>
                <a:moveTo>
                  <a:pt x="0" y="394"/>
                </a:moveTo>
                <a:lnTo>
                  <a:pt x="0" y="390"/>
                </a:lnTo>
                <a:moveTo>
                  <a:pt x="0" y="386"/>
                </a:moveTo>
                <a:lnTo>
                  <a:pt x="0" y="382"/>
                </a:lnTo>
                <a:moveTo>
                  <a:pt x="0" y="378"/>
                </a:moveTo>
                <a:lnTo>
                  <a:pt x="0" y="374"/>
                </a:lnTo>
                <a:moveTo>
                  <a:pt x="0" y="370"/>
                </a:moveTo>
                <a:lnTo>
                  <a:pt x="0" y="366"/>
                </a:lnTo>
                <a:moveTo>
                  <a:pt x="0" y="362"/>
                </a:moveTo>
                <a:lnTo>
                  <a:pt x="0" y="358"/>
                </a:lnTo>
                <a:moveTo>
                  <a:pt x="0" y="354"/>
                </a:moveTo>
                <a:lnTo>
                  <a:pt x="0" y="350"/>
                </a:lnTo>
                <a:moveTo>
                  <a:pt x="0" y="346"/>
                </a:moveTo>
                <a:lnTo>
                  <a:pt x="0" y="342"/>
                </a:lnTo>
                <a:moveTo>
                  <a:pt x="0" y="338"/>
                </a:moveTo>
                <a:lnTo>
                  <a:pt x="0" y="334"/>
                </a:lnTo>
                <a:moveTo>
                  <a:pt x="0" y="330"/>
                </a:moveTo>
                <a:lnTo>
                  <a:pt x="0" y="326"/>
                </a:lnTo>
                <a:moveTo>
                  <a:pt x="0" y="322"/>
                </a:moveTo>
                <a:lnTo>
                  <a:pt x="0" y="318"/>
                </a:lnTo>
                <a:moveTo>
                  <a:pt x="0" y="314"/>
                </a:moveTo>
                <a:lnTo>
                  <a:pt x="0" y="310"/>
                </a:lnTo>
                <a:moveTo>
                  <a:pt x="0" y="306"/>
                </a:moveTo>
                <a:lnTo>
                  <a:pt x="0" y="302"/>
                </a:lnTo>
                <a:moveTo>
                  <a:pt x="0" y="298"/>
                </a:moveTo>
                <a:lnTo>
                  <a:pt x="0" y="294"/>
                </a:lnTo>
                <a:moveTo>
                  <a:pt x="0" y="290"/>
                </a:moveTo>
                <a:lnTo>
                  <a:pt x="0" y="286"/>
                </a:lnTo>
                <a:moveTo>
                  <a:pt x="0" y="282"/>
                </a:moveTo>
                <a:lnTo>
                  <a:pt x="0" y="278"/>
                </a:lnTo>
                <a:moveTo>
                  <a:pt x="0" y="274"/>
                </a:moveTo>
                <a:lnTo>
                  <a:pt x="0" y="270"/>
                </a:lnTo>
                <a:moveTo>
                  <a:pt x="0" y="266"/>
                </a:moveTo>
                <a:lnTo>
                  <a:pt x="0" y="262"/>
                </a:lnTo>
                <a:moveTo>
                  <a:pt x="0" y="258"/>
                </a:moveTo>
                <a:lnTo>
                  <a:pt x="0" y="254"/>
                </a:lnTo>
                <a:moveTo>
                  <a:pt x="0" y="250"/>
                </a:moveTo>
                <a:lnTo>
                  <a:pt x="0" y="246"/>
                </a:lnTo>
                <a:moveTo>
                  <a:pt x="0" y="242"/>
                </a:moveTo>
                <a:lnTo>
                  <a:pt x="0" y="238"/>
                </a:lnTo>
                <a:moveTo>
                  <a:pt x="0" y="234"/>
                </a:moveTo>
                <a:lnTo>
                  <a:pt x="0" y="230"/>
                </a:lnTo>
                <a:moveTo>
                  <a:pt x="0" y="226"/>
                </a:moveTo>
                <a:lnTo>
                  <a:pt x="0" y="222"/>
                </a:lnTo>
                <a:moveTo>
                  <a:pt x="0" y="218"/>
                </a:moveTo>
                <a:lnTo>
                  <a:pt x="0" y="214"/>
                </a:lnTo>
                <a:moveTo>
                  <a:pt x="0" y="210"/>
                </a:moveTo>
                <a:lnTo>
                  <a:pt x="0" y="206"/>
                </a:lnTo>
                <a:moveTo>
                  <a:pt x="0" y="202"/>
                </a:moveTo>
                <a:lnTo>
                  <a:pt x="0" y="198"/>
                </a:lnTo>
                <a:moveTo>
                  <a:pt x="0" y="194"/>
                </a:moveTo>
                <a:lnTo>
                  <a:pt x="0" y="190"/>
                </a:lnTo>
                <a:moveTo>
                  <a:pt x="0" y="186"/>
                </a:moveTo>
                <a:lnTo>
                  <a:pt x="0" y="182"/>
                </a:lnTo>
                <a:moveTo>
                  <a:pt x="0" y="178"/>
                </a:moveTo>
                <a:lnTo>
                  <a:pt x="0" y="174"/>
                </a:lnTo>
                <a:moveTo>
                  <a:pt x="0" y="170"/>
                </a:moveTo>
                <a:lnTo>
                  <a:pt x="0" y="166"/>
                </a:lnTo>
                <a:moveTo>
                  <a:pt x="0" y="162"/>
                </a:moveTo>
                <a:lnTo>
                  <a:pt x="0" y="158"/>
                </a:lnTo>
                <a:moveTo>
                  <a:pt x="0" y="154"/>
                </a:moveTo>
                <a:lnTo>
                  <a:pt x="0" y="150"/>
                </a:lnTo>
                <a:moveTo>
                  <a:pt x="0" y="146"/>
                </a:moveTo>
                <a:lnTo>
                  <a:pt x="0" y="142"/>
                </a:lnTo>
                <a:moveTo>
                  <a:pt x="0" y="138"/>
                </a:moveTo>
                <a:lnTo>
                  <a:pt x="0" y="134"/>
                </a:lnTo>
                <a:moveTo>
                  <a:pt x="0" y="130"/>
                </a:moveTo>
                <a:lnTo>
                  <a:pt x="0" y="126"/>
                </a:lnTo>
                <a:moveTo>
                  <a:pt x="0" y="122"/>
                </a:moveTo>
                <a:lnTo>
                  <a:pt x="0" y="118"/>
                </a:lnTo>
                <a:moveTo>
                  <a:pt x="0" y="114"/>
                </a:moveTo>
                <a:lnTo>
                  <a:pt x="0" y="110"/>
                </a:lnTo>
                <a:moveTo>
                  <a:pt x="0" y="106"/>
                </a:moveTo>
                <a:lnTo>
                  <a:pt x="0" y="102"/>
                </a:lnTo>
                <a:moveTo>
                  <a:pt x="0" y="98"/>
                </a:moveTo>
                <a:lnTo>
                  <a:pt x="0" y="94"/>
                </a:lnTo>
                <a:moveTo>
                  <a:pt x="0" y="90"/>
                </a:moveTo>
                <a:lnTo>
                  <a:pt x="0" y="86"/>
                </a:lnTo>
                <a:moveTo>
                  <a:pt x="0" y="82"/>
                </a:moveTo>
                <a:lnTo>
                  <a:pt x="0" y="78"/>
                </a:lnTo>
                <a:moveTo>
                  <a:pt x="0" y="74"/>
                </a:moveTo>
                <a:lnTo>
                  <a:pt x="0" y="70"/>
                </a:lnTo>
                <a:moveTo>
                  <a:pt x="0" y="66"/>
                </a:moveTo>
                <a:lnTo>
                  <a:pt x="0" y="62"/>
                </a:lnTo>
                <a:moveTo>
                  <a:pt x="0" y="58"/>
                </a:moveTo>
                <a:lnTo>
                  <a:pt x="0" y="54"/>
                </a:lnTo>
                <a:moveTo>
                  <a:pt x="0" y="50"/>
                </a:moveTo>
                <a:lnTo>
                  <a:pt x="0" y="46"/>
                </a:lnTo>
                <a:moveTo>
                  <a:pt x="0" y="42"/>
                </a:moveTo>
                <a:lnTo>
                  <a:pt x="0" y="38"/>
                </a:lnTo>
                <a:moveTo>
                  <a:pt x="0" y="34"/>
                </a:moveTo>
                <a:lnTo>
                  <a:pt x="0" y="30"/>
                </a:lnTo>
                <a:moveTo>
                  <a:pt x="0" y="26"/>
                </a:moveTo>
                <a:lnTo>
                  <a:pt x="0" y="22"/>
                </a:lnTo>
                <a:moveTo>
                  <a:pt x="0" y="18"/>
                </a:moveTo>
                <a:lnTo>
                  <a:pt x="0" y="14"/>
                </a:lnTo>
                <a:moveTo>
                  <a:pt x="0" y="10"/>
                </a:moveTo>
                <a:lnTo>
                  <a:pt x="0" y="6"/>
                </a:lnTo>
                <a:moveTo>
                  <a:pt x="0" y="2"/>
                </a:move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reeform 445">
            <a:extLst>
              <a:ext uri="{FF2B5EF4-FFF2-40B4-BE49-F238E27FC236}">
                <a16:creationId xmlns:a16="http://schemas.microsoft.com/office/drawing/2014/main" id="{F3F7FDA2-1F22-F967-44B1-F239CE3BC2AE}"/>
              </a:ext>
            </a:extLst>
          </p:cNvPr>
          <p:cNvSpPr>
            <a:spLocks noEditPoints="1"/>
          </p:cNvSpPr>
          <p:nvPr/>
        </p:nvSpPr>
        <p:spPr bwMode="auto">
          <a:xfrm>
            <a:off x="7370015" y="2092309"/>
            <a:ext cx="0" cy="3350571"/>
          </a:xfrm>
          <a:custGeom>
            <a:avLst/>
            <a:gdLst>
              <a:gd name="T0" fmla="*/ 441 h 448"/>
              <a:gd name="T1" fmla="*/ 433 h 448"/>
              <a:gd name="T2" fmla="*/ 425 h 448"/>
              <a:gd name="T3" fmla="*/ 417 h 448"/>
              <a:gd name="T4" fmla="*/ 409 h 448"/>
              <a:gd name="T5" fmla="*/ 401 h 448"/>
              <a:gd name="T6" fmla="*/ 393 h 448"/>
              <a:gd name="T7" fmla="*/ 385 h 448"/>
              <a:gd name="T8" fmla="*/ 377 h 448"/>
              <a:gd name="T9" fmla="*/ 369 h 448"/>
              <a:gd name="T10" fmla="*/ 361 h 448"/>
              <a:gd name="T11" fmla="*/ 353 h 448"/>
              <a:gd name="T12" fmla="*/ 345 h 448"/>
              <a:gd name="T13" fmla="*/ 337 h 448"/>
              <a:gd name="T14" fmla="*/ 329 h 448"/>
              <a:gd name="T15" fmla="*/ 321 h 448"/>
              <a:gd name="T16" fmla="*/ 313 h 448"/>
              <a:gd name="T17" fmla="*/ 305 h 448"/>
              <a:gd name="T18" fmla="*/ 297 h 448"/>
              <a:gd name="T19" fmla="*/ 289 h 448"/>
              <a:gd name="T20" fmla="*/ 281 h 448"/>
              <a:gd name="T21" fmla="*/ 273 h 448"/>
              <a:gd name="T22" fmla="*/ 265 h 448"/>
              <a:gd name="T23" fmla="*/ 257 h 448"/>
              <a:gd name="T24" fmla="*/ 249 h 448"/>
              <a:gd name="T25" fmla="*/ 241 h 448"/>
              <a:gd name="T26" fmla="*/ 233 h 448"/>
              <a:gd name="T27" fmla="*/ 225 h 448"/>
              <a:gd name="T28" fmla="*/ 217 h 448"/>
              <a:gd name="T29" fmla="*/ 209 h 448"/>
              <a:gd name="T30" fmla="*/ 201 h 448"/>
              <a:gd name="T31" fmla="*/ 193 h 448"/>
              <a:gd name="T32" fmla="*/ 185 h 448"/>
              <a:gd name="T33" fmla="*/ 177 h 448"/>
              <a:gd name="T34" fmla="*/ 169 h 448"/>
              <a:gd name="T35" fmla="*/ 161 h 448"/>
              <a:gd name="T36" fmla="*/ 153 h 448"/>
              <a:gd name="T37" fmla="*/ 145 h 448"/>
              <a:gd name="T38" fmla="*/ 137 h 448"/>
              <a:gd name="T39" fmla="*/ 129 h 448"/>
              <a:gd name="T40" fmla="*/ 121 h 448"/>
              <a:gd name="T41" fmla="*/ 113 h 448"/>
              <a:gd name="T42" fmla="*/ 105 h 448"/>
              <a:gd name="T43" fmla="*/ 97 h 448"/>
              <a:gd name="T44" fmla="*/ 89 h 448"/>
              <a:gd name="T45" fmla="*/ 81 h 448"/>
              <a:gd name="T46" fmla="*/ 73 h 448"/>
              <a:gd name="T47" fmla="*/ 65 h 448"/>
              <a:gd name="T48" fmla="*/ 57 h 448"/>
              <a:gd name="T49" fmla="*/ 49 h 448"/>
              <a:gd name="T50" fmla="*/ 41 h 448"/>
              <a:gd name="T51" fmla="*/ 33 h 448"/>
              <a:gd name="T52" fmla="*/ 25 h 448"/>
              <a:gd name="T53" fmla="*/ 17 h 448"/>
              <a:gd name="T54" fmla="*/ 9 h 448"/>
              <a:gd name="T55" fmla="*/ 1 h 44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  <a:cxn ang="0">
                <a:pos x="0" y="T47"/>
              </a:cxn>
              <a:cxn ang="0">
                <a:pos x="0" y="T48"/>
              </a:cxn>
              <a:cxn ang="0">
                <a:pos x="0" y="T49"/>
              </a:cxn>
              <a:cxn ang="0">
                <a:pos x="0" y="T50"/>
              </a:cxn>
              <a:cxn ang="0">
                <a:pos x="0" y="T51"/>
              </a:cxn>
              <a:cxn ang="0">
                <a:pos x="0" y="T52"/>
              </a:cxn>
              <a:cxn ang="0">
                <a:pos x="0" y="T53"/>
              </a:cxn>
              <a:cxn ang="0">
                <a:pos x="0" y="T54"/>
              </a:cxn>
              <a:cxn ang="0">
                <a:pos x="0" y="T55"/>
              </a:cxn>
            </a:cxnLst>
            <a:rect l="0" t="0" r="r" b="b"/>
            <a:pathLst>
              <a:path h="448">
                <a:moveTo>
                  <a:pt x="0" y="445"/>
                </a:moveTo>
                <a:lnTo>
                  <a:pt x="0" y="444"/>
                </a:lnTo>
                <a:moveTo>
                  <a:pt x="0" y="441"/>
                </a:moveTo>
                <a:lnTo>
                  <a:pt x="0" y="440"/>
                </a:lnTo>
                <a:moveTo>
                  <a:pt x="0" y="437"/>
                </a:moveTo>
                <a:lnTo>
                  <a:pt x="0" y="436"/>
                </a:lnTo>
                <a:moveTo>
                  <a:pt x="0" y="433"/>
                </a:moveTo>
                <a:lnTo>
                  <a:pt x="0" y="432"/>
                </a:lnTo>
                <a:moveTo>
                  <a:pt x="0" y="429"/>
                </a:moveTo>
                <a:lnTo>
                  <a:pt x="0" y="428"/>
                </a:lnTo>
                <a:moveTo>
                  <a:pt x="0" y="425"/>
                </a:moveTo>
                <a:lnTo>
                  <a:pt x="0" y="424"/>
                </a:lnTo>
                <a:moveTo>
                  <a:pt x="0" y="421"/>
                </a:moveTo>
                <a:lnTo>
                  <a:pt x="0" y="420"/>
                </a:lnTo>
                <a:moveTo>
                  <a:pt x="0" y="417"/>
                </a:moveTo>
                <a:lnTo>
                  <a:pt x="0" y="416"/>
                </a:lnTo>
                <a:moveTo>
                  <a:pt x="0" y="413"/>
                </a:moveTo>
                <a:lnTo>
                  <a:pt x="0" y="412"/>
                </a:lnTo>
                <a:moveTo>
                  <a:pt x="0" y="409"/>
                </a:moveTo>
                <a:lnTo>
                  <a:pt x="0" y="408"/>
                </a:lnTo>
                <a:moveTo>
                  <a:pt x="0" y="405"/>
                </a:moveTo>
                <a:lnTo>
                  <a:pt x="0" y="404"/>
                </a:lnTo>
                <a:moveTo>
                  <a:pt x="0" y="401"/>
                </a:moveTo>
                <a:lnTo>
                  <a:pt x="0" y="400"/>
                </a:lnTo>
                <a:moveTo>
                  <a:pt x="0" y="397"/>
                </a:moveTo>
                <a:lnTo>
                  <a:pt x="0" y="396"/>
                </a:lnTo>
                <a:moveTo>
                  <a:pt x="0" y="393"/>
                </a:moveTo>
                <a:lnTo>
                  <a:pt x="0" y="392"/>
                </a:lnTo>
                <a:moveTo>
                  <a:pt x="0" y="389"/>
                </a:moveTo>
                <a:lnTo>
                  <a:pt x="0" y="388"/>
                </a:lnTo>
                <a:moveTo>
                  <a:pt x="0" y="385"/>
                </a:moveTo>
                <a:lnTo>
                  <a:pt x="0" y="384"/>
                </a:lnTo>
                <a:moveTo>
                  <a:pt x="0" y="381"/>
                </a:moveTo>
                <a:lnTo>
                  <a:pt x="0" y="380"/>
                </a:lnTo>
                <a:moveTo>
                  <a:pt x="0" y="377"/>
                </a:moveTo>
                <a:lnTo>
                  <a:pt x="0" y="376"/>
                </a:lnTo>
                <a:moveTo>
                  <a:pt x="0" y="373"/>
                </a:moveTo>
                <a:lnTo>
                  <a:pt x="0" y="372"/>
                </a:lnTo>
                <a:moveTo>
                  <a:pt x="0" y="369"/>
                </a:moveTo>
                <a:lnTo>
                  <a:pt x="0" y="368"/>
                </a:lnTo>
                <a:moveTo>
                  <a:pt x="0" y="365"/>
                </a:moveTo>
                <a:lnTo>
                  <a:pt x="0" y="364"/>
                </a:lnTo>
                <a:moveTo>
                  <a:pt x="0" y="361"/>
                </a:moveTo>
                <a:lnTo>
                  <a:pt x="0" y="360"/>
                </a:lnTo>
                <a:moveTo>
                  <a:pt x="0" y="357"/>
                </a:moveTo>
                <a:lnTo>
                  <a:pt x="0" y="356"/>
                </a:lnTo>
                <a:moveTo>
                  <a:pt x="0" y="353"/>
                </a:moveTo>
                <a:lnTo>
                  <a:pt x="0" y="352"/>
                </a:lnTo>
                <a:moveTo>
                  <a:pt x="0" y="349"/>
                </a:moveTo>
                <a:lnTo>
                  <a:pt x="0" y="348"/>
                </a:lnTo>
                <a:moveTo>
                  <a:pt x="0" y="345"/>
                </a:moveTo>
                <a:lnTo>
                  <a:pt x="0" y="344"/>
                </a:lnTo>
                <a:moveTo>
                  <a:pt x="0" y="341"/>
                </a:moveTo>
                <a:lnTo>
                  <a:pt x="0" y="340"/>
                </a:lnTo>
                <a:moveTo>
                  <a:pt x="0" y="337"/>
                </a:moveTo>
                <a:lnTo>
                  <a:pt x="0" y="336"/>
                </a:lnTo>
                <a:moveTo>
                  <a:pt x="0" y="333"/>
                </a:moveTo>
                <a:lnTo>
                  <a:pt x="0" y="332"/>
                </a:lnTo>
                <a:moveTo>
                  <a:pt x="0" y="329"/>
                </a:moveTo>
                <a:lnTo>
                  <a:pt x="0" y="328"/>
                </a:lnTo>
                <a:moveTo>
                  <a:pt x="0" y="325"/>
                </a:moveTo>
                <a:lnTo>
                  <a:pt x="0" y="324"/>
                </a:lnTo>
                <a:moveTo>
                  <a:pt x="0" y="321"/>
                </a:moveTo>
                <a:lnTo>
                  <a:pt x="0" y="320"/>
                </a:lnTo>
                <a:moveTo>
                  <a:pt x="0" y="317"/>
                </a:moveTo>
                <a:lnTo>
                  <a:pt x="0" y="316"/>
                </a:lnTo>
                <a:moveTo>
                  <a:pt x="0" y="313"/>
                </a:moveTo>
                <a:lnTo>
                  <a:pt x="0" y="312"/>
                </a:lnTo>
                <a:moveTo>
                  <a:pt x="0" y="309"/>
                </a:moveTo>
                <a:lnTo>
                  <a:pt x="0" y="308"/>
                </a:lnTo>
                <a:moveTo>
                  <a:pt x="0" y="305"/>
                </a:moveTo>
                <a:lnTo>
                  <a:pt x="0" y="304"/>
                </a:lnTo>
                <a:moveTo>
                  <a:pt x="0" y="301"/>
                </a:moveTo>
                <a:lnTo>
                  <a:pt x="0" y="300"/>
                </a:lnTo>
                <a:moveTo>
                  <a:pt x="0" y="297"/>
                </a:moveTo>
                <a:lnTo>
                  <a:pt x="0" y="296"/>
                </a:lnTo>
                <a:moveTo>
                  <a:pt x="0" y="293"/>
                </a:moveTo>
                <a:lnTo>
                  <a:pt x="0" y="292"/>
                </a:lnTo>
                <a:moveTo>
                  <a:pt x="0" y="289"/>
                </a:moveTo>
                <a:lnTo>
                  <a:pt x="0" y="288"/>
                </a:lnTo>
                <a:moveTo>
                  <a:pt x="0" y="285"/>
                </a:moveTo>
                <a:lnTo>
                  <a:pt x="0" y="284"/>
                </a:lnTo>
                <a:moveTo>
                  <a:pt x="0" y="281"/>
                </a:moveTo>
                <a:lnTo>
                  <a:pt x="0" y="280"/>
                </a:lnTo>
                <a:moveTo>
                  <a:pt x="0" y="277"/>
                </a:moveTo>
                <a:lnTo>
                  <a:pt x="0" y="276"/>
                </a:lnTo>
                <a:moveTo>
                  <a:pt x="0" y="273"/>
                </a:moveTo>
                <a:lnTo>
                  <a:pt x="0" y="272"/>
                </a:lnTo>
                <a:moveTo>
                  <a:pt x="0" y="269"/>
                </a:moveTo>
                <a:lnTo>
                  <a:pt x="0" y="268"/>
                </a:lnTo>
                <a:moveTo>
                  <a:pt x="0" y="265"/>
                </a:moveTo>
                <a:lnTo>
                  <a:pt x="0" y="264"/>
                </a:lnTo>
                <a:moveTo>
                  <a:pt x="0" y="261"/>
                </a:moveTo>
                <a:lnTo>
                  <a:pt x="0" y="260"/>
                </a:lnTo>
                <a:moveTo>
                  <a:pt x="0" y="257"/>
                </a:moveTo>
                <a:lnTo>
                  <a:pt x="0" y="256"/>
                </a:lnTo>
                <a:moveTo>
                  <a:pt x="0" y="253"/>
                </a:moveTo>
                <a:lnTo>
                  <a:pt x="0" y="252"/>
                </a:lnTo>
                <a:moveTo>
                  <a:pt x="0" y="249"/>
                </a:moveTo>
                <a:lnTo>
                  <a:pt x="0" y="248"/>
                </a:lnTo>
                <a:moveTo>
                  <a:pt x="0" y="245"/>
                </a:moveTo>
                <a:lnTo>
                  <a:pt x="0" y="244"/>
                </a:lnTo>
                <a:moveTo>
                  <a:pt x="0" y="241"/>
                </a:moveTo>
                <a:lnTo>
                  <a:pt x="0" y="240"/>
                </a:lnTo>
                <a:moveTo>
                  <a:pt x="0" y="237"/>
                </a:moveTo>
                <a:lnTo>
                  <a:pt x="0" y="236"/>
                </a:lnTo>
                <a:moveTo>
                  <a:pt x="0" y="233"/>
                </a:moveTo>
                <a:lnTo>
                  <a:pt x="0" y="232"/>
                </a:lnTo>
                <a:moveTo>
                  <a:pt x="0" y="229"/>
                </a:moveTo>
                <a:lnTo>
                  <a:pt x="0" y="228"/>
                </a:lnTo>
                <a:moveTo>
                  <a:pt x="0" y="225"/>
                </a:moveTo>
                <a:lnTo>
                  <a:pt x="0" y="224"/>
                </a:lnTo>
                <a:moveTo>
                  <a:pt x="0" y="221"/>
                </a:moveTo>
                <a:lnTo>
                  <a:pt x="0" y="220"/>
                </a:lnTo>
                <a:moveTo>
                  <a:pt x="0" y="217"/>
                </a:moveTo>
                <a:lnTo>
                  <a:pt x="0" y="216"/>
                </a:lnTo>
                <a:moveTo>
                  <a:pt x="0" y="213"/>
                </a:moveTo>
                <a:lnTo>
                  <a:pt x="0" y="212"/>
                </a:lnTo>
                <a:moveTo>
                  <a:pt x="0" y="209"/>
                </a:moveTo>
                <a:lnTo>
                  <a:pt x="0" y="208"/>
                </a:lnTo>
                <a:moveTo>
                  <a:pt x="0" y="205"/>
                </a:moveTo>
                <a:lnTo>
                  <a:pt x="0" y="204"/>
                </a:lnTo>
                <a:moveTo>
                  <a:pt x="0" y="201"/>
                </a:moveTo>
                <a:lnTo>
                  <a:pt x="0" y="200"/>
                </a:lnTo>
                <a:moveTo>
                  <a:pt x="0" y="197"/>
                </a:moveTo>
                <a:lnTo>
                  <a:pt x="0" y="196"/>
                </a:lnTo>
                <a:moveTo>
                  <a:pt x="0" y="193"/>
                </a:moveTo>
                <a:lnTo>
                  <a:pt x="0" y="192"/>
                </a:lnTo>
                <a:moveTo>
                  <a:pt x="0" y="189"/>
                </a:moveTo>
                <a:lnTo>
                  <a:pt x="0" y="188"/>
                </a:lnTo>
                <a:moveTo>
                  <a:pt x="0" y="185"/>
                </a:moveTo>
                <a:lnTo>
                  <a:pt x="0" y="184"/>
                </a:lnTo>
                <a:moveTo>
                  <a:pt x="0" y="181"/>
                </a:moveTo>
                <a:lnTo>
                  <a:pt x="0" y="180"/>
                </a:lnTo>
                <a:moveTo>
                  <a:pt x="0" y="177"/>
                </a:moveTo>
                <a:lnTo>
                  <a:pt x="0" y="176"/>
                </a:lnTo>
                <a:moveTo>
                  <a:pt x="0" y="173"/>
                </a:moveTo>
                <a:lnTo>
                  <a:pt x="0" y="172"/>
                </a:lnTo>
                <a:moveTo>
                  <a:pt x="0" y="169"/>
                </a:moveTo>
                <a:lnTo>
                  <a:pt x="0" y="168"/>
                </a:lnTo>
                <a:moveTo>
                  <a:pt x="0" y="165"/>
                </a:moveTo>
                <a:lnTo>
                  <a:pt x="0" y="164"/>
                </a:lnTo>
                <a:moveTo>
                  <a:pt x="0" y="161"/>
                </a:moveTo>
                <a:lnTo>
                  <a:pt x="0" y="160"/>
                </a:lnTo>
                <a:moveTo>
                  <a:pt x="0" y="157"/>
                </a:moveTo>
                <a:lnTo>
                  <a:pt x="0" y="156"/>
                </a:lnTo>
                <a:moveTo>
                  <a:pt x="0" y="153"/>
                </a:moveTo>
                <a:lnTo>
                  <a:pt x="0" y="152"/>
                </a:lnTo>
                <a:moveTo>
                  <a:pt x="0" y="149"/>
                </a:moveTo>
                <a:lnTo>
                  <a:pt x="0" y="148"/>
                </a:lnTo>
                <a:moveTo>
                  <a:pt x="0" y="145"/>
                </a:moveTo>
                <a:lnTo>
                  <a:pt x="0" y="144"/>
                </a:lnTo>
                <a:moveTo>
                  <a:pt x="0" y="141"/>
                </a:moveTo>
                <a:lnTo>
                  <a:pt x="0" y="140"/>
                </a:lnTo>
                <a:moveTo>
                  <a:pt x="0" y="137"/>
                </a:moveTo>
                <a:lnTo>
                  <a:pt x="0" y="136"/>
                </a:lnTo>
                <a:moveTo>
                  <a:pt x="0" y="133"/>
                </a:moveTo>
                <a:lnTo>
                  <a:pt x="0" y="132"/>
                </a:lnTo>
                <a:moveTo>
                  <a:pt x="0" y="129"/>
                </a:moveTo>
                <a:lnTo>
                  <a:pt x="0" y="128"/>
                </a:lnTo>
                <a:moveTo>
                  <a:pt x="0" y="125"/>
                </a:moveTo>
                <a:lnTo>
                  <a:pt x="0" y="124"/>
                </a:lnTo>
                <a:moveTo>
                  <a:pt x="0" y="121"/>
                </a:moveTo>
                <a:lnTo>
                  <a:pt x="0" y="120"/>
                </a:lnTo>
                <a:moveTo>
                  <a:pt x="0" y="117"/>
                </a:moveTo>
                <a:lnTo>
                  <a:pt x="0" y="116"/>
                </a:lnTo>
                <a:moveTo>
                  <a:pt x="0" y="113"/>
                </a:moveTo>
                <a:lnTo>
                  <a:pt x="0" y="112"/>
                </a:lnTo>
                <a:moveTo>
                  <a:pt x="0" y="109"/>
                </a:moveTo>
                <a:lnTo>
                  <a:pt x="0" y="108"/>
                </a:lnTo>
                <a:moveTo>
                  <a:pt x="0" y="105"/>
                </a:moveTo>
                <a:lnTo>
                  <a:pt x="0" y="104"/>
                </a:lnTo>
                <a:moveTo>
                  <a:pt x="0" y="101"/>
                </a:moveTo>
                <a:lnTo>
                  <a:pt x="0" y="100"/>
                </a:lnTo>
                <a:moveTo>
                  <a:pt x="0" y="97"/>
                </a:moveTo>
                <a:lnTo>
                  <a:pt x="0" y="96"/>
                </a:lnTo>
                <a:moveTo>
                  <a:pt x="0" y="93"/>
                </a:moveTo>
                <a:lnTo>
                  <a:pt x="0" y="92"/>
                </a:lnTo>
                <a:moveTo>
                  <a:pt x="0" y="89"/>
                </a:moveTo>
                <a:lnTo>
                  <a:pt x="0" y="88"/>
                </a:lnTo>
                <a:moveTo>
                  <a:pt x="0" y="85"/>
                </a:moveTo>
                <a:lnTo>
                  <a:pt x="0" y="84"/>
                </a:lnTo>
                <a:moveTo>
                  <a:pt x="0" y="81"/>
                </a:moveTo>
                <a:lnTo>
                  <a:pt x="0" y="80"/>
                </a:lnTo>
                <a:moveTo>
                  <a:pt x="0" y="77"/>
                </a:moveTo>
                <a:lnTo>
                  <a:pt x="0" y="76"/>
                </a:lnTo>
                <a:moveTo>
                  <a:pt x="0" y="73"/>
                </a:moveTo>
                <a:lnTo>
                  <a:pt x="0" y="72"/>
                </a:lnTo>
                <a:moveTo>
                  <a:pt x="0" y="69"/>
                </a:moveTo>
                <a:lnTo>
                  <a:pt x="0" y="68"/>
                </a:lnTo>
                <a:moveTo>
                  <a:pt x="0" y="65"/>
                </a:moveTo>
                <a:lnTo>
                  <a:pt x="0" y="64"/>
                </a:lnTo>
                <a:moveTo>
                  <a:pt x="0" y="61"/>
                </a:moveTo>
                <a:lnTo>
                  <a:pt x="0" y="60"/>
                </a:lnTo>
                <a:moveTo>
                  <a:pt x="0" y="57"/>
                </a:moveTo>
                <a:lnTo>
                  <a:pt x="0" y="56"/>
                </a:lnTo>
                <a:moveTo>
                  <a:pt x="0" y="53"/>
                </a:moveTo>
                <a:lnTo>
                  <a:pt x="0" y="52"/>
                </a:lnTo>
                <a:moveTo>
                  <a:pt x="0" y="49"/>
                </a:moveTo>
                <a:lnTo>
                  <a:pt x="0" y="48"/>
                </a:lnTo>
                <a:moveTo>
                  <a:pt x="0" y="45"/>
                </a:moveTo>
                <a:lnTo>
                  <a:pt x="0" y="44"/>
                </a:lnTo>
                <a:moveTo>
                  <a:pt x="0" y="41"/>
                </a:moveTo>
                <a:lnTo>
                  <a:pt x="0" y="40"/>
                </a:lnTo>
                <a:moveTo>
                  <a:pt x="0" y="37"/>
                </a:moveTo>
                <a:lnTo>
                  <a:pt x="0" y="36"/>
                </a:lnTo>
                <a:moveTo>
                  <a:pt x="0" y="33"/>
                </a:moveTo>
                <a:lnTo>
                  <a:pt x="0" y="32"/>
                </a:lnTo>
                <a:moveTo>
                  <a:pt x="0" y="29"/>
                </a:moveTo>
                <a:lnTo>
                  <a:pt x="0" y="28"/>
                </a:lnTo>
                <a:moveTo>
                  <a:pt x="0" y="25"/>
                </a:moveTo>
                <a:lnTo>
                  <a:pt x="0" y="24"/>
                </a:lnTo>
                <a:moveTo>
                  <a:pt x="0" y="21"/>
                </a:moveTo>
                <a:lnTo>
                  <a:pt x="0" y="20"/>
                </a:lnTo>
                <a:moveTo>
                  <a:pt x="0" y="17"/>
                </a:moveTo>
                <a:lnTo>
                  <a:pt x="0" y="16"/>
                </a:lnTo>
                <a:moveTo>
                  <a:pt x="0" y="13"/>
                </a:moveTo>
                <a:lnTo>
                  <a:pt x="0" y="12"/>
                </a:lnTo>
                <a:moveTo>
                  <a:pt x="0" y="9"/>
                </a:moveTo>
                <a:lnTo>
                  <a:pt x="0" y="8"/>
                </a:lnTo>
                <a:moveTo>
                  <a:pt x="0" y="5"/>
                </a:moveTo>
                <a:lnTo>
                  <a:pt x="0" y="4"/>
                </a:lnTo>
                <a:moveTo>
                  <a:pt x="0" y="1"/>
                </a:move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ine 446">
            <a:extLst>
              <a:ext uri="{FF2B5EF4-FFF2-40B4-BE49-F238E27FC236}">
                <a16:creationId xmlns:a16="http://schemas.microsoft.com/office/drawing/2014/main" id="{B66CEDD1-2DE9-99FF-E3A1-BB10531ECB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7927" y="5539003"/>
            <a:ext cx="2063701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Line 447">
            <a:extLst>
              <a:ext uri="{FF2B5EF4-FFF2-40B4-BE49-F238E27FC236}">
                <a16:creationId xmlns:a16="http://schemas.microsoft.com/office/drawing/2014/main" id="{C684A137-A1FC-5E6E-9903-32840E4C19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7927" y="5539003"/>
            <a:ext cx="0" cy="68659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Line 448">
            <a:extLst>
              <a:ext uri="{FF2B5EF4-FFF2-40B4-BE49-F238E27FC236}">
                <a16:creationId xmlns:a16="http://schemas.microsoft.com/office/drawing/2014/main" id="{89B7D08A-7C8D-3BD7-6648-F6353D388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3416" y="5539003"/>
            <a:ext cx="0" cy="68659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Line 449">
            <a:extLst>
              <a:ext uri="{FF2B5EF4-FFF2-40B4-BE49-F238E27FC236}">
                <a16:creationId xmlns:a16="http://schemas.microsoft.com/office/drawing/2014/main" id="{F22AF508-D536-7E11-66A0-BAF130D4C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8291" y="5539003"/>
            <a:ext cx="0" cy="68659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Line 450">
            <a:extLst>
              <a:ext uri="{FF2B5EF4-FFF2-40B4-BE49-F238E27FC236}">
                <a16:creationId xmlns:a16="http://schemas.microsoft.com/office/drawing/2014/main" id="{93793680-2C48-0D74-D457-D5ABB8196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5940" y="5539003"/>
            <a:ext cx="0" cy="68659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Line 451">
            <a:extLst>
              <a:ext uri="{FF2B5EF4-FFF2-40B4-BE49-F238E27FC236}">
                <a16:creationId xmlns:a16="http://schemas.microsoft.com/office/drawing/2014/main" id="{D8C830DD-6872-B94B-7DCB-D6440E0E5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1628" y="5539003"/>
            <a:ext cx="0" cy="68659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452">
            <a:extLst>
              <a:ext uri="{FF2B5EF4-FFF2-40B4-BE49-F238E27FC236}">
                <a16:creationId xmlns:a16="http://schemas.microsoft.com/office/drawing/2014/main" id="{8E38DA5C-996A-07F3-E1DA-3A60A22BB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5737" y="5644103"/>
            <a:ext cx="2516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0.01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453">
            <a:extLst>
              <a:ext uri="{FF2B5EF4-FFF2-40B4-BE49-F238E27FC236}">
                <a16:creationId xmlns:a16="http://schemas.microsoft.com/office/drawing/2014/main" id="{A340A707-7008-4268-88B3-A76DB176F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1226" y="5644103"/>
            <a:ext cx="2516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0.25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454">
            <a:extLst>
              <a:ext uri="{FF2B5EF4-FFF2-40B4-BE49-F238E27FC236}">
                <a16:creationId xmlns:a16="http://schemas.microsoft.com/office/drawing/2014/main" id="{ED1A3089-CEC5-A575-473C-810224B4E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6339" y="5644103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455">
            <a:extLst>
              <a:ext uri="{FF2B5EF4-FFF2-40B4-BE49-F238E27FC236}">
                <a16:creationId xmlns:a16="http://schemas.microsoft.com/office/drawing/2014/main" id="{001890CD-88DF-78B9-F75F-413343646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262" y="5644103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456">
            <a:extLst>
              <a:ext uri="{FF2B5EF4-FFF2-40B4-BE49-F238E27FC236}">
                <a16:creationId xmlns:a16="http://schemas.microsoft.com/office/drawing/2014/main" id="{CD768B57-E037-DDA0-C5CA-0D9FBE8AE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2403" y="5644103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457">
            <a:extLst>
              <a:ext uri="{FF2B5EF4-FFF2-40B4-BE49-F238E27FC236}">
                <a16:creationId xmlns:a16="http://schemas.microsoft.com/office/drawing/2014/main" id="{18A3C58A-C515-DA82-F32D-8A51648E4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090" y="1909971"/>
            <a:ext cx="10595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Relative Risk (RR)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58">
            <a:extLst>
              <a:ext uri="{FF2B5EF4-FFF2-40B4-BE49-F238E27FC236}">
                <a16:creationId xmlns:a16="http://schemas.microsoft.com/office/drawing/2014/main" id="{D78B8E4D-EB11-8324-94D4-8357BDEA5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3128" y="5824212"/>
            <a:ext cx="16735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Favors Intravascular Imaging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459">
            <a:extLst>
              <a:ext uri="{FF2B5EF4-FFF2-40B4-BE49-F238E27FC236}">
                <a16:creationId xmlns:a16="http://schemas.microsoft.com/office/drawing/2014/main" id="{FD465EA5-06AE-2CBF-E0F1-6EEA3C4D0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677" y="5824212"/>
            <a:ext cx="11557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Favors Angiography</a:t>
            </a:r>
            <a:endParaRPr kumimoji="0" lang="en-US" alt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537">
            <a:extLst>
              <a:ext uri="{FF2B5EF4-FFF2-40B4-BE49-F238E27FC236}">
                <a16:creationId xmlns:a16="http://schemas.microsoft.com/office/drawing/2014/main" id="{EEB917EF-7297-E963-4E13-CC743BEA1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2260" y="1909971"/>
            <a:ext cx="67646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RR [95% CI]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557">
            <a:extLst>
              <a:ext uri="{FF2B5EF4-FFF2-40B4-BE49-F238E27FC236}">
                <a16:creationId xmlns:a16="http://schemas.microsoft.com/office/drawing/2014/main" id="{E48D454C-97DE-F7AF-091A-01D6B47EB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9502" y="1909971"/>
            <a:ext cx="57708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(Random)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577">
            <a:extLst>
              <a:ext uri="{FF2B5EF4-FFF2-40B4-BE49-F238E27FC236}">
                <a16:creationId xmlns:a16="http://schemas.microsoft.com/office/drawing/2014/main" id="{3AB35373-076B-7A46-A65D-1E1C7044B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4843" y="1737342"/>
            <a:ext cx="4263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578">
            <a:extLst>
              <a:ext uri="{FF2B5EF4-FFF2-40B4-BE49-F238E27FC236}">
                <a16:creationId xmlns:a16="http://schemas.microsoft.com/office/drawing/2014/main" id="{5D914FB2-721A-03F1-0FFB-80849A07D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6275" y="1909971"/>
            <a:ext cx="3959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(Fixed)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82888D2-0FAC-EC55-EDE3-0F52675210C5}"/>
              </a:ext>
            </a:extLst>
          </p:cNvPr>
          <p:cNvGrpSpPr/>
          <p:nvPr/>
        </p:nvGrpSpPr>
        <p:grpSpPr>
          <a:xfrm>
            <a:off x="1300537" y="5185998"/>
            <a:ext cx="9498512" cy="169277"/>
            <a:chOff x="838200" y="5139344"/>
            <a:chExt cx="9498512" cy="169277"/>
          </a:xfrm>
        </p:grpSpPr>
        <p:sp>
          <p:nvSpPr>
            <p:cNvPr id="31" name="Rectangle 317">
              <a:extLst>
                <a:ext uri="{FF2B5EF4-FFF2-40B4-BE49-F238E27FC236}">
                  <a16:creationId xmlns:a16="http://schemas.microsoft.com/office/drawing/2014/main" id="{6D1B241F-43B3-C245-251D-DC88BAB76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5139344"/>
              <a:ext cx="110286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Fixed-Effect Model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366">
              <a:extLst>
                <a:ext uri="{FF2B5EF4-FFF2-40B4-BE49-F238E27FC236}">
                  <a16:creationId xmlns:a16="http://schemas.microsoft.com/office/drawing/2014/main" id="{537EDB34-9E95-7A3D-46A4-D1ACCDA3B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9471" y="513934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Rectangle 386">
              <a:extLst>
                <a:ext uri="{FF2B5EF4-FFF2-40B4-BE49-F238E27FC236}">
                  <a16:creationId xmlns:a16="http://schemas.microsoft.com/office/drawing/2014/main" id="{EBB46C63-168B-4F37-B1FD-F38D0861B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5231" y="5139344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6072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405">
              <a:extLst>
                <a:ext uri="{FF2B5EF4-FFF2-40B4-BE49-F238E27FC236}">
                  <a16:creationId xmlns:a16="http://schemas.microsoft.com/office/drawing/2014/main" id="{F26619A4-5A94-41CE-F591-54E8497FF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5193" y="513934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282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425">
              <a:extLst>
                <a:ext uri="{FF2B5EF4-FFF2-40B4-BE49-F238E27FC236}">
                  <a16:creationId xmlns:a16="http://schemas.microsoft.com/office/drawing/2014/main" id="{92196857-5D42-E9DF-EC87-647367A09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0953" y="5139344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5345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Freeform 460">
              <a:extLst>
                <a:ext uri="{FF2B5EF4-FFF2-40B4-BE49-F238E27FC236}">
                  <a16:creationId xmlns:a16="http://schemas.microsoft.com/office/drawing/2014/main" id="{42E0FF42-0023-CA52-C0AF-172119387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2559" y="5198480"/>
              <a:ext cx="90238" cy="51004"/>
            </a:xfrm>
            <a:custGeom>
              <a:avLst/>
              <a:gdLst>
                <a:gd name="T0" fmla="*/ 0 w 46"/>
                <a:gd name="T1" fmla="*/ 11 h 26"/>
                <a:gd name="T2" fmla="*/ 23 w 46"/>
                <a:gd name="T3" fmla="*/ 0 h 26"/>
                <a:gd name="T4" fmla="*/ 46 w 46"/>
                <a:gd name="T5" fmla="*/ 11 h 26"/>
                <a:gd name="T6" fmla="*/ 23 w 46"/>
                <a:gd name="T7" fmla="*/ 26 h 26"/>
                <a:gd name="T8" fmla="*/ 0 w 46"/>
                <a:gd name="T9" fmla="*/ 1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26">
                  <a:moveTo>
                    <a:pt x="0" y="11"/>
                  </a:moveTo>
                  <a:lnTo>
                    <a:pt x="23" y="0"/>
                  </a:lnTo>
                  <a:lnTo>
                    <a:pt x="46" y="11"/>
                  </a:lnTo>
                  <a:lnTo>
                    <a:pt x="23" y="26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Freeform 461">
              <a:extLst>
                <a:ext uri="{FF2B5EF4-FFF2-40B4-BE49-F238E27FC236}">
                  <a16:creationId xmlns:a16="http://schemas.microsoft.com/office/drawing/2014/main" id="{9A7370E8-4CB4-E5AF-C78D-C3EDE2CEF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2559" y="5198480"/>
              <a:ext cx="90238" cy="51004"/>
            </a:xfrm>
            <a:custGeom>
              <a:avLst/>
              <a:gdLst>
                <a:gd name="T0" fmla="*/ 0 w 12"/>
                <a:gd name="T1" fmla="*/ 3 h 7"/>
                <a:gd name="T2" fmla="*/ 6 w 12"/>
                <a:gd name="T3" fmla="*/ 0 h 7"/>
                <a:gd name="T4" fmla="*/ 12 w 12"/>
                <a:gd name="T5" fmla="*/ 3 h 7"/>
                <a:gd name="T6" fmla="*/ 6 w 12"/>
                <a:gd name="T7" fmla="*/ 7 h 7"/>
                <a:gd name="T8" fmla="*/ 0 w 12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7">
                  <a:moveTo>
                    <a:pt x="0" y="3"/>
                  </a:moveTo>
                  <a:lnTo>
                    <a:pt x="6" y="0"/>
                  </a:lnTo>
                  <a:lnTo>
                    <a:pt x="12" y="3"/>
                  </a:lnTo>
                  <a:lnTo>
                    <a:pt x="6" y="7"/>
                  </a:lnTo>
                  <a:lnTo>
                    <a:pt x="0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538">
              <a:extLst>
                <a:ext uri="{FF2B5EF4-FFF2-40B4-BE49-F238E27FC236}">
                  <a16:creationId xmlns:a16="http://schemas.microsoft.com/office/drawing/2014/main" id="{9FB27965-9360-1436-60CA-BB5D601CA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2027" y="5139344"/>
              <a:ext cx="99225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0.71 [0.60, 0.84]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558">
              <a:extLst>
                <a:ext uri="{FF2B5EF4-FFF2-40B4-BE49-F238E27FC236}">
                  <a16:creationId xmlns:a16="http://schemas.microsoft.com/office/drawing/2014/main" id="{5C30B3F9-5DC4-D52D-4C05-EBF19C5C3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2424" y="5139344"/>
              <a:ext cx="865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--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Rectangle 579">
              <a:extLst>
                <a:ext uri="{FF2B5EF4-FFF2-40B4-BE49-F238E27FC236}">
                  <a16:creationId xmlns:a16="http://schemas.microsoft.com/office/drawing/2014/main" id="{CB40DCB3-5AEB-57D4-F83B-035516075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7107" y="5139344"/>
              <a:ext cx="42960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100.0%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F504415-7DFA-AA48-D1E3-6259E9EF90C0}"/>
              </a:ext>
            </a:extLst>
          </p:cNvPr>
          <p:cNvGrpSpPr/>
          <p:nvPr/>
        </p:nvGrpSpPr>
        <p:grpSpPr>
          <a:xfrm>
            <a:off x="1300537" y="5356665"/>
            <a:ext cx="9326990" cy="169277"/>
            <a:chOff x="838200" y="5310011"/>
            <a:chExt cx="9326990" cy="169277"/>
          </a:xfrm>
        </p:grpSpPr>
        <p:sp>
          <p:nvSpPr>
            <p:cNvPr id="42" name="Rectangle 318">
              <a:extLst>
                <a:ext uri="{FF2B5EF4-FFF2-40B4-BE49-F238E27FC236}">
                  <a16:creationId xmlns:a16="http://schemas.microsoft.com/office/drawing/2014/main" id="{327438A5-F0DF-0B10-2097-50DA5EF15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5310011"/>
              <a:ext cx="237565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Random-Effect Model (primary analysis)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Freeform 462">
              <a:extLst>
                <a:ext uri="{FF2B5EF4-FFF2-40B4-BE49-F238E27FC236}">
                  <a16:creationId xmlns:a16="http://schemas.microsoft.com/office/drawing/2014/main" id="{5D88625C-A93E-4D0A-8742-866B16AA6E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2559" y="5368166"/>
              <a:ext cx="90238" cy="52966"/>
            </a:xfrm>
            <a:custGeom>
              <a:avLst/>
              <a:gdLst>
                <a:gd name="T0" fmla="*/ 0 w 46"/>
                <a:gd name="T1" fmla="*/ 12 h 27"/>
                <a:gd name="T2" fmla="*/ 23 w 46"/>
                <a:gd name="T3" fmla="*/ 0 h 27"/>
                <a:gd name="T4" fmla="*/ 46 w 46"/>
                <a:gd name="T5" fmla="*/ 12 h 27"/>
                <a:gd name="T6" fmla="*/ 23 w 46"/>
                <a:gd name="T7" fmla="*/ 27 h 27"/>
                <a:gd name="T8" fmla="*/ 0 w 46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27">
                  <a:moveTo>
                    <a:pt x="0" y="12"/>
                  </a:moveTo>
                  <a:lnTo>
                    <a:pt x="23" y="0"/>
                  </a:lnTo>
                  <a:lnTo>
                    <a:pt x="46" y="12"/>
                  </a:lnTo>
                  <a:lnTo>
                    <a:pt x="23" y="2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Freeform 463">
              <a:extLst>
                <a:ext uri="{FF2B5EF4-FFF2-40B4-BE49-F238E27FC236}">
                  <a16:creationId xmlns:a16="http://schemas.microsoft.com/office/drawing/2014/main" id="{4F40431E-83E7-8696-1A28-34967CD42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2559" y="5368166"/>
              <a:ext cx="90238" cy="52966"/>
            </a:xfrm>
            <a:custGeom>
              <a:avLst/>
              <a:gdLst>
                <a:gd name="T0" fmla="*/ 0 w 12"/>
                <a:gd name="T1" fmla="*/ 3 h 7"/>
                <a:gd name="T2" fmla="*/ 6 w 12"/>
                <a:gd name="T3" fmla="*/ 0 h 7"/>
                <a:gd name="T4" fmla="*/ 12 w 12"/>
                <a:gd name="T5" fmla="*/ 3 h 7"/>
                <a:gd name="T6" fmla="*/ 6 w 12"/>
                <a:gd name="T7" fmla="*/ 7 h 7"/>
                <a:gd name="T8" fmla="*/ 0 w 12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7">
                  <a:moveTo>
                    <a:pt x="0" y="3"/>
                  </a:moveTo>
                  <a:lnTo>
                    <a:pt x="6" y="0"/>
                  </a:lnTo>
                  <a:lnTo>
                    <a:pt x="12" y="3"/>
                  </a:lnTo>
                  <a:lnTo>
                    <a:pt x="6" y="7"/>
                  </a:lnTo>
                  <a:lnTo>
                    <a:pt x="0" y="3"/>
                  </a:lnTo>
                </a:path>
              </a:pathLst>
            </a:custGeom>
            <a:solidFill>
              <a:srgbClr val="FF0000"/>
            </a:solidFill>
            <a:ln w="6350" cap="rnd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539">
              <a:extLst>
                <a:ext uri="{FF2B5EF4-FFF2-40B4-BE49-F238E27FC236}">
                  <a16:creationId xmlns:a16="http://schemas.microsoft.com/office/drawing/2014/main" id="{24877D82-4FEF-3460-BCE2-178B8B11C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2027" y="5310011"/>
              <a:ext cx="99225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0.71 [0.59, 0.85]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559">
              <a:extLst>
                <a:ext uri="{FF2B5EF4-FFF2-40B4-BE49-F238E27FC236}">
                  <a16:creationId xmlns:a16="http://schemas.microsoft.com/office/drawing/2014/main" id="{909ECA1C-123B-DE63-4283-0E48027F6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0903" y="5310011"/>
              <a:ext cx="42960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100.0%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580">
              <a:extLst>
                <a:ext uri="{FF2B5EF4-FFF2-40B4-BE49-F238E27FC236}">
                  <a16:creationId xmlns:a16="http://schemas.microsoft.com/office/drawing/2014/main" id="{EC7BFC7F-8B8A-9B7A-628D-8A74707CC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8628" y="5310011"/>
              <a:ext cx="865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--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9A84E54-43E8-9E64-CD37-0736E224BC56}"/>
              </a:ext>
            </a:extLst>
          </p:cNvPr>
          <p:cNvGrpSpPr/>
          <p:nvPr/>
        </p:nvGrpSpPr>
        <p:grpSpPr>
          <a:xfrm>
            <a:off x="1300537" y="2131543"/>
            <a:ext cx="9423972" cy="169277"/>
            <a:chOff x="838200" y="2043793"/>
            <a:chExt cx="9423972" cy="169277"/>
          </a:xfrm>
        </p:grpSpPr>
        <p:sp>
          <p:nvSpPr>
            <p:cNvPr id="49" name="Rectangle 348">
              <a:extLst>
                <a:ext uri="{FF2B5EF4-FFF2-40B4-BE49-F238E27FC236}">
                  <a16:creationId xmlns:a16="http://schemas.microsoft.com/office/drawing/2014/main" id="{7A7BBB1C-11DC-BA4B-3418-2B4C1BBEE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043793"/>
              <a:ext cx="127919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HOME DES IVUS, 2010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367">
              <a:extLst>
                <a:ext uri="{FF2B5EF4-FFF2-40B4-BE49-F238E27FC236}">
                  <a16:creationId xmlns:a16="http://schemas.microsoft.com/office/drawing/2014/main" id="{814BAF40-3BAD-4E74-5CC5-3DF8DD1DB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606" y="2043793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Rectangle 387">
              <a:extLst>
                <a:ext uri="{FF2B5EF4-FFF2-40B4-BE49-F238E27FC236}">
                  <a16:creationId xmlns:a16="http://schemas.microsoft.com/office/drawing/2014/main" id="{4E25FB64-319E-8D0B-4425-7AA9DF3D4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298" y="2043793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406">
              <a:extLst>
                <a:ext uri="{FF2B5EF4-FFF2-40B4-BE49-F238E27FC236}">
                  <a16:creationId xmlns:a16="http://schemas.microsoft.com/office/drawing/2014/main" id="{DF272A97-246E-2DA2-F9BF-C7FBED14C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328" y="2043793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426">
              <a:extLst>
                <a:ext uri="{FF2B5EF4-FFF2-40B4-BE49-F238E27FC236}">
                  <a16:creationId xmlns:a16="http://schemas.microsoft.com/office/drawing/2014/main" id="{3F13CE7E-2F1C-F8B2-30F0-27C74AEC5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7020" y="2043793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464">
              <a:extLst>
                <a:ext uri="{FF2B5EF4-FFF2-40B4-BE49-F238E27FC236}">
                  <a16:creationId xmlns:a16="http://schemas.microsoft.com/office/drawing/2014/main" id="{91AEC6E7-73A5-AE80-B5B1-4B4DD32BA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2222" y="2112738"/>
              <a:ext cx="29425" cy="313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Rectangle 465">
              <a:extLst>
                <a:ext uri="{FF2B5EF4-FFF2-40B4-BE49-F238E27FC236}">
                  <a16:creationId xmlns:a16="http://schemas.microsoft.com/office/drawing/2014/main" id="{DDE0A9D5-413E-A7F6-64C2-BBB3EDF52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2222" y="2112738"/>
              <a:ext cx="29425" cy="3138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Line 466">
              <a:extLst>
                <a:ext uri="{FF2B5EF4-FFF2-40B4-BE49-F238E27FC236}">
                  <a16:creationId xmlns:a16="http://schemas.microsoft.com/office/drawing/2014/main" id="{478D0C94-E7B8-6FB9-1A06-B046B5B5A7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95954" y="2109795"/>
              <a:ext cx="0" cy="3727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Line 467">
              <a:extLst>
                <a:ext uri="{FF2B5EF4-FFF2-40B4-BE49-F238E27FC236}">
                  <a16:creationId xmlns:a16="http://schemas.microsoft.com/office/drawing/2014/main" id="{135EF068-7ACF-6846-7F9E-0A2097560F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3470" y="2128431"/>
              <a:ext cx="574776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540">
              <a:extLst>
                <a:ext uri="{FF2B5EF4-FFF2-40B4-BE49-F238E27FC236}">
                  <a16:creationId xmlns:a16="http://schemas.microsoft.com/office/drawing/2014/main" id="{30386515-2338-C2B2-C074-317218259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0042" y="2043793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1.00 [0.33, 3.00]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560">
              <a:extLst>
                <a:ext uri="{FF2B5EF4-FFF2-40B4-BE49-F238E27FC236}">
                  <a16:creationId xmlns:a16="http://schemas.microsoft.com/office/drawing/2014/main" id="{24ADD897-85E3-662D-77A1-825991278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442" y="2043793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2.6%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" name="Rectangle 581">
              <a:extLst>
                <a:ext uri="{FF2B5EF4-FFF2-40B4-BE49-F238E27FC236}">
                  <a16:creationId xmlns:a16="http://schemas.microsoft.com/office/drawing/2014/main" id="{F0409A47-C15F-6BCB-85A1-87CDFBE39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646" y="2043793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2.1%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F93A69E-B28B-7A8A-95A5-9EC1157DAA6B}"/>
              </a:ext>
            </a:extLst>
          </p:cNvPr>
          <p:cNvGrpSpPr/>
          <p:nvPr/>
        </p:nvGrpSpPr>
        <p:grpSpPr>
          <a:xfrm>
            <a:off x="1300537" y="2303927"/>
            <a:ext cx="9423972" cy="169277"/>
            <a:chOff x="838200" y="2214460"/>
            <a:chExt cx="9423972" cy="169277"/>
          </a:xfrm>
        </p:grpSpPr>
        <p:sp>
          <p:nvSpPr>
            <p:cNvPr id="62" name="Rectangle 349">
              <a:extLst>
                <a:ext uri="{FF2B5EF4-FFF2-40B4-BE49-F238E27FC236}">
                  <a16:creationId xmlns:a16="http://schemas.microsoft.com/office/drawing/2014/main" id="{C9D47D2E-118F-C3FB-4472-AE73A2B27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214460"/>
              <a:ext cx="64601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AVIO, 2013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368">
              <a:extLst>
                <a:ext uri="{FF2B5EF4-FFF2-40B4-BE49-F238E27FC236}">
                  <a16:creationId xmlns:a16="http://schemas.microsoft.com/office/drawing/2014/main" id="{32913C09-EF25-174C-B0EB-EE1998F91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5539" y="221446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Rectangle 388">
              <a:extLst>
                <a:ext uri="{FF2B5EF4-FFF2-40B4-BE49-F238E27FC236}">
                  <a16:creationId xmlns:a16="http://schemas.microsoft.com/office/drawing/2014/main" id="{87903B5E-F0A7-F5AF-7640-D9E5BF9BB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298" y="221446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407">
              <a:extLst>
                <a:ext uri="{FF2B5EF4-FFF2-40B4-BE49-F238E27FC236}">
                  <a16:creationId xmlns:a16="http://schemas.microsoft.com/office/drawing/2014/main" id="{7276A1A2-E591-3AB7-920E-92074FD50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261" y="221446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427">
              <a:extLst>
                <a:ext uri="{FF2B5EF4-FFF2-40B4-BE49-F238E27FC236}">
                  <a16:creationId xmlns:a16="http://schemas.microsoft.com/office/drawing/2014/main" id="{7C7341FE-EA8E-895F-900C-E390824D6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7020" y="221446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Rectangle 468">
              <a:extLst>
                <a:ext uri="{FF2B5EF4-FFF2-40B4-BE49-F238E27FC236}">
                  <a16:creationId xmlns:a16="http://schemas.microsoft.com/office/drawing/2014/main" id="{851D018D-27DA-77DB-D8F0-31E09CC9F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7678" y="2272615"/>
              <a:ext cx="45119" cy="529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Rectangle 469">
              <a:extLst>
                <a:ext uri="{FF2B5EF4-FFF2-40B4-BE49-F238E27FC236}">
                  <a16:creationId xmlns:a16="http://schemas.microsoft.com/office/drawing/2014/main" id="{C693B8B2-D61F-27E4-8B05-6303F0633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7678" y="2272615"/>
              <a:ext cx="45119" cy="52966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Line 470">
              <a:extLst>
                <a:ext uri="{FF2B5EF4-FFF2-40B4-BE49-F238E27FC236}">
                  <a16:creationId xmlns:a16="http://schemas.microsoft.com/office/drawing/2014/main" id="{D28CEED5-9479-6D2F-46F5-2EA3000264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29257" y="2280462"/>
              <a:ext cx="0" cy="3727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Line 471">
              <a:extLst>
                <a:ext uri="{FF2B5EF4-FFF2-40B4-BE49-F238E27FC236}">
                  <a16:creationId xmlns:a16="http://schemas.microsoft.com/office/drawing/2014/main" id="{E3A8FE2C-A7F9-C422-E29E-F1A5936F57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0743" y="2299098"/>
              <a:ext cx="35899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Rectangle 541">
              <a:extLst>
                <a:ext uri="{FF2B5EF4-FFF2-40B4-BE49-F238E27FC236}">
                  <a16:creationId xmlns:a16="http://schemas.microsoft.com/office/drawing/2014/main" id="{F9ABB86E-C1B2-038D-5404-7C7D66EFE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0042" y="2214460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0.76 [0.39, 1.51]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" name="Rectangle 561">
              <a:extLst>
                <a:ext uri="{FF2B5EF4-FFF2-40B4-BE49-F238E27FC236}">
                  <a16:creationId xmlns:a16="http://schemas.microsoft.com/office/drawing/2014/main" id="{C41AB5D3-8F22-50DD-619E-205FC3735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442" y="221446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6.6%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" name="Rectangle 582">
              <a:extLst>
                <a:ext uri="{FF2B5EF4-FFF2-40B4-BE49-F238E27FC236}">
                  <a16:creationId xmlns:a16="http://schemas.microsoft.com/office/drawing/2014/main" id="{9A504093-7BE1-1018-81DE-70957D345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646" y="221446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5.9%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E6B51EC-7EB4-747A-1E68-6821865A30C4}"/>
              </a:ext>
            </a:extLst>
          </p:cNvPr>
          <p:cNvGrpSpPr/>
          <p:nvPr/>
        </p:nvGrpSpPr>
        <p:grpSpPr>
          <a:xfrm>
            <a:off x="1300537" y="2476311"/>
            <a:ext cx="9423972" cy="169277"/>
            <a:chOff x="838200" y="2387089"/>
            <a:chExt cx="9423972" cy="169277"/>
          </a:xfrm>
        </p:grpSpPr>
        <p:sp>
          <p:nvSpPr>
            <p:cNvPr id="75" name="Rectangle 350">
              <a:extLst>
                <a:ext uri="{FF2B5EF4-FFF2-40B4-BE49-F238E27FC236}">
                  <a16:creationId xmlns:a16="http://schemas.microsoft.com/office/drawing/2014/main" id="{AFA43E88-871F-3626-F43C-40873A2C4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387089"/>
              <a:ext cx="70371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RESET, 2013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" name="Rectangle 369">
              <a:extLst>
                <a:ext uri="{FF2B5EF4-FFF2-40B4-BE49-F238E27FC236}">
                  <a16:creationId xmlns:a16="http://schemas.microsoft.com/office/drawing/2014/main" id="{16416B1E-06A2-AB7F-EDA5-7896B7E51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5539" y="2387089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" name="Rectangle 389">
              <a:extLst>
                <a:ext uri="{FF2B5EF4-FFF2-40B4-BE49-F238E27FC236}">
                  <a16:creationId xmlns:a16="http://schemas.microsoft.com/office/drawing/2014/main" id="{3615071A-FE93-77AD-070A-C7D8FCE9B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298" y="2387089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269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" name="Rectangle 408">
              <a:extLst>
                <a:ext uri="{FF2B5EF4-FFF2-40B4-BE49-F238E27FC236}">
                  <a16:creationId xmlns:a16="http://schemas.microsoft.com/office/drawing/2014/main" id="{EEE8C5B8-BE39-7891-0102-536E9298C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261" y="2387089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Rectangle 428">
              <a:extLst>
                <a:ext uri="{FF2B5EF4-FFF2-40B4-BE49-F238E27FC236}">
                  <a16:creationId xmlns:a16="http://schemas.microsoft.com/office/drawing/2014/main" id="{5EBA1718-7774-A594-1D22-F7EE7A3E6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7020" y="2387089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274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" name="Rectangle 472">
              <a:extLst>
                <a:ext uri="{FF2B5EF4-FFF2-40B4-BE49-F238E27FC236}">
                  <a16:creationId xmlns:a16="http://schemas.microsoft.com/office/drawing/2014/main" id="{596FC341-33DE-0909-877E-795AB8D01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8253" y="2449168"/>
              <a:ext cx="43157" cy="451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" name="Rectangle 473">
              <a:extLst>
                <a:ext uri="{FF2B5EF4-FFF2-40B4-BE49-F238E27FC236}">
                  <a16:creationId xmlns:a16="http://schemas.microsoft.com/office/drawing/2014/main" id="{1D9CBB35-1B13-B9FD-9F4C-6DD546E55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8253" y="2449168"/>
              <a:ext cx="43157" cy="4511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Line 474">
              <a:extLst>
                <a:ext uri="{FF2B5EF4-FFF2-40B4-BE49-F238E27FC236}">
                  <a16:creationId xmlns:a16="http://schemas.microsoft.com/office/drawing/2014/main" id="{DCD8BF3E-4D1B-6D47-C99D-3EDF087BA3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99831" y="2453091"/>
              <a:ext cx="0" cy="3727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" name="Line 475">
              <a:extLst>
                <a:ext uri="{FF2B5EF4-FFF2-40B4-BE49-F238E27FC236}">
                  <a16:creationId xmlns:a16="http://schemas.microsoft.com/office/drawing/2014/main" id="{960C286C-9DE7-9372-5B68-0D1A4E70FA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3470" y="2471727"/>
              <a:ext cx="372722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" name="Rectangle 542">
              <a:extLst>
                <a:ext uri="{FF2B5EF4-FFF2-40B4-BE49-F238E27FC236}">
                  <a16:creationId xmlns:a16="http://schemas.microsoft.com/office/drawing/2014/main" id="{5EB701B3-1986-2948-49BA-60986103D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0042" y="2387089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0.68 [0.33, 1.38]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5" name="Rectangle 562">
              <a:extLst>
                <a:ext uri="{FF2B5EF4-FFF2-40B4-BE49-F238E27FC236}">
                  <a16:creationId xmlns:a16="http://schemas.microsoft.com/office/drawing/2014/main" id="{CF4FDE43-EF2E-CE4A-EBB9-4E5B0924C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442" y="2387089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6.1%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6" name="Rectangle 583">
              <a:extLst>
                <a:ext uri="{FF2B5EF4-FFF2-40B4-BE49-F238E27FC236}">
                  <a16:creationId xmlns:a16="http://schemas.microsoft.com/office/drawing/2014/main" id="{5215BF98-0FF5-468F-0B1E-54417EE9F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646" y="2387089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6.2%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3992BD4-94B1-6671-D13C-6E8399D8A388}"/>
              </a:ext>
            </a:extLst>
          </p:cNvPr>
          <p:cNvGrpSpPr/>
          <p:nvPr/>
        </p:nvGrpSpPr>
        <p:grpSpPr>
          <a:xfrm>
            <a:off x="1300537" y="2648695"/>
            <a:ext cx="9423972" cy="169277"/>
            <a:chOff x="838200" y="2559718"/>
            <a:chExt cx="9423972" cy="169277"/>
          </a:xfrm>
        </p:grpSpPr>
        <p:sp>
          <p:nvSpPr>
            <p:cNvPr id="88" name="Rectangle 351">
              <a:extLst>
                <a:ext uri="{FF2B5EF4-FFF2-40B4-BE49-F238E27FC236}">
                  <a16:creationId xmlns:a16="http://schemas.microsoft.com/office/drawing/2014/main" id="{7E74A70A-9D9E-179A-8422-C360D637C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559718"/>
              <a:ext cx="83035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AIR-CTO,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9" name="Rectangle 370">
              <a:extLst>
                <a:ext uri="{FF2B5EF4-FFF2-40B4-BE49-F238E27FC236}">
                  <a16:creationId xmlns:a16="http://schemas.microsoft.com/office/drawing/2014/main" id="{E09B6870-8F9C-4524-4E51-2EF24BD03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606" y="255971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0" name="Rectangle 390">
              <a:extLst>
                <a:ext uri="{FF2B5EF4-FFF2-40B4-BE49-F238E27FC236}">
                  <a16:creationId xmlns:a16="http://schemas.microsoft.com/office/drawing/2014/main" id="{C451146B-E863-CEB0-3D5F-F94E75593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298" y="255971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1" name="Rectangle 409">
              <a:extLst>
                <a:ext uri="{FF2B5EF4-FFF2-40B4-BE49-F238E27FC236}">
                  <a16:creationId xmlns:a16="http://schemas.microsoft.com/office/drawing/2014/main" id="{D833FBBE-CCCF-538E-EE2E-80331292C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261" y="2559718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" name="Rectangle 429">
              <a:extLst>
                <a:ext uri="{FF2B5EF4-FFF2-40B4-BE49-F238E27FC236}">
                  <a16:creationId xmlns:a16="http://schemas.microsoft.com/office/drawing/2014/main" id="{90222F8C-B44F-21B7-49A0-1AC018CF7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7020" y="255971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3" name="Rectangle 476">
              <a:extLst>
                <a:ext uri="{FF2B5EF4-FFF2-40B4-BE49-F238E27FC236}">
                  <a16:creationId xmlns:a16="http://schemas.microsoft.com/office/drawing/2014/main" id="{50903906-4998-7997-522F-BB771A83B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8253" y="2625720"/>
              <a:ext cx="37272" cy="372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4" name="Rectangle 477">
              <a:extLst>
                <a:ext uri="{FF2B5EF4-FFF2-40B4-BE49-F238E27FC236}">
                  <a16:creationId xmlns:a16="http://schemas.microsoft.com/office/drawing/2014/main" id="{6612D45B-7672-21D4-3640-ED742EBC4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8253" y="2625720"/>
              <a:ext cx="37272" cy="3727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5" name="Line 478">
              <a:extLst>
                <a:ext uri="{FF2B5EF4-FFF2-40B4-BE49-F238E27FC236}">
                  <a16:creationId xmlns:a16="http://schemas.microsoft.com/office/drawing/2014/main" id="{B8D59828-03DB-5681-83B3-F59B4C71B2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91984" y="2625720"/>
              <a:ext cx="0" cy="3727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6" name="Line 479">
              <a:extLst>
                <a:ext uri="{FF2B5EF4-FFF2-40B4-BE49-F238E27FC236}">
                  <a16:creationId xmlns:a16="http://schemas.microsoft.com/office/drawing/2014/main" id="{FF1E74C0-FB9D-0217-403E-DD954ABBAF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68351" y="2644356"/>
              <a:ext cx="447266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7" name="Rectangle 543">
              <a:extLst>
                <a:ext uri="{FF2B5EF4-FFF2-40B4-BE49-F238E27FC236}">
                  <a16:creationId xmlns:a16="http://schemas.microsoft.com/office/drawing/2014/main" id="{BE40BE37-70A0-2D43-270A-1EF3F7599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0042" y="2559718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0.67 [0.28, 1.57]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563">
              <a:extLst>
                <a:ext uri="{FF2B5EF4-FFF2-40B4-BE49-F238E27FC236}">
                  <a16:creationId xmlns:a16="http://schemas.microsoft.com/office/drawing/2014/main" id="{48BFF70B-F7A5-6CAB-5E10-8DF91F94B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442" y="255971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4.2%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9" name="Rectangle 584">
              <a:extLst>
                <a:ext uri="{FF2B5EF4-FFF2-40B4-BE49-F238E27FC236}">
                  <a16:creationId xmlns:a16="http://schemas.microsoft.com/office/drawing/2014/main" id="{58516BE2-E5E1-B57C-EAE6-D4C466209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646" y="255971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4.2%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4945D805-A5DB-FB3E-6904-DFA2AB7F3CCD}"/>
              </a:ext>
            </a:extLst>
          </p:cNvPr>
          <p:cNvGrpSpPr/>
          <p:nvPr/>
        </p:nvGrpSpPr>
        <p:grpSpPr>
          <a:xfrm>
            <a:off x="1300537" y="2821079"/>
            <a:ext cx="9423972" cy="169277"/>
            <a:chOff x="838200" y="2730385"/>
            <a:chExt cx="9423972" cy="169277"/>
          </a:xfrm>
        </p:grpSpPr>
        <p:sp>
          <p:nvSpPr>
            <p:cNvPr id="101" name="Rectangle 352">
              <a:extLst>
                <a:ext uri="{FF2B5EF4-FFF2-40B4-BE49-F238E27FC236}">
                  <a16:creationId xmlns:a16="http://schemas.microsoft.com/office/drawing/2014/main" id="{70A0323E-D0F3-5745-8DEE-0607A987A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730385"/>
              <a:ext cx="85440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Kim et al,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371">
              <a:extLst>
                <a:ext uri="{FF2B5EF4-FFF2-40B4-BE49-F238E27FC236}">
                  <a16:creationId xmlns:a16="http://schemas.microsoft.com/office/drawing/2014/main" id="{07B6067C-5166-1EEA-3B36-39F80E74B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606" y="2730385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3" name="Rectangle 391">
              <a:extLst>
                <a:ext uri="{FF2B5EF4-FFF2-40B4-BE49-F238E27FC236}">
                  <a16:creationId xmlns:a16="http://schemas.microsoft.com/office/drawing/2014/main" id="{69FA1ED2-6B8E-D238-99AF-73FE48A31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366" y="2730385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410">
              <a:extLst>
                <a:ext uri="{FF2B5EF4-FFF2-40B4-BE49-F238E27FC236}">
                  <a16:creationId xmlns:a16="http://schemas.microsoft.com/office/drawing/2014/main" id="{9A790E88-2E38-2319-3EB9-F0714CC6C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328" y="2730385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5" name="Rectangle 430">
              <a:extLst>
                <a:ext uri="{FF2B5EF4-FFF2-40B4-BE49-F238E27FC236}">
                  <a16:creationId xmlns:a16="http://schemas.microsoft.com/office/drawing/2014/main" id="{FB29A806-34D6-6FF6-CCDD-FC1C8F11B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3088" y="2730385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480">
              <a:extLst>
                <a:ext uri="{FF2B5EF4-FFF2-40B4-BE49-F238E27FC236}">
                  <a16:creationId xmlns:a16="http://schemas.microsoft.com/office/drawing/2014/main" id="{E149557B-F7AD-15F7-1508-EEBE7BBE7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5954" y="2807176"/>
              <a:ext cx="15694" cy="156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7" name="Rectangle 481">
              <a:extLst>
                <a:ext uri="{FF2B5EF4-FFF2-40B4-BE49-F238E27FC236}">
                  <a16:creationId xmlns:a16="http://schemas.microsoft.com/office/drawing/2014/main" id="{690263DD-AA3A-CF57-8BF8-59C3CCA08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5954" y="2807176"/>
              <a:ext cx="15694" cy="15694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Line 482">
              <a:extLst>
                <a:ext uri="{FF2B5EF4-FFF2-40B4-BE49-F238E27FC236}">
                  <a16:creationId xmlns:a16="http://schemas.microsoft.com/office/drawing/2014/main" id="{2E56CAD1-E20E-E5C0-0291-C51B22A5C5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03801" y="2796387"/>
              <a:ext cx="0" cy="3727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9" name="Line 483">
              <a:extLst>
                <a:ext uri="{FF2B5EF4-FFF2-40B4-BE49-F238E27FC236}">
                  <a16:creationId xmlns:a16="http://schemas.microsoft.com/office/drawing/2014/main" id="{4EAFCD06-7E07-55C7-F10E-3D657B4951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95722" y="2815023"/>
              <a:ext cx="1016157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544">
              <a:extLst>
                <a:ext uri="{FF2B5EF4-FFF2-40B4-BE49-F238E27FC236}">
                  <a16:creationId xmlns:a16="http://schemas.microsoft.com/office/drawing/2014/main" id="{79567678-16BE-6F4A-4E4E-122947192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0042" y="2730385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1.02 [0.15, 6.98]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1" name="Rectangle 564">
              <a:extLst>
                <a:ext uri="{FF2B5EF4-FFF2-40B4-BE49-F238E27FC236}">
                  <a16:creationId xmlns:a16="http://schemas.microsoft.com/office/drawing/2014/main" id="{D119FD1D-CC80-591D-5A81-107A08FC6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442" y="273038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0.8%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585">
              <a:extLst>
                <a:ext uri="{FF2B5EF4-FFF2-40B4-BE49-F238E27FC236}">
                  <a16:creationId xmlns:a16="http://schemas.microsoft.com/office/drawing/2014/main" id="{12040053-26BB-75E1-1064-D99FCAB11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646" y="273038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2A32065-E518-E393-EA6F-4E4F4AF5103F}"/>
              </a:ext>
            </a:extLst>
          </p:cNvPr>
          <p:cNvGrpSpPr/>
          <p:nvPr/>
        </p:nvGrpSpPr>
        <p:grpSpPr>
          <a:xfrm>
            <a:off x="1300537" y="2993463"/>
            <a:ext cx="9423972" cy="169277"/>
            <a:chOff x="838200" y="2903014"/>
            <a:chExt cx="9423972" cy="169277"/>
          </a:xfrm>
        </p:grpSpPr>
        <p:sp>
          <p:nvSpPr>
            <p:cNvPr id="114" name="Rectangle 353">
              <a:extLst>
                <a:ext uri="{FF2B5EF4-FFF2-40B4-BE49-F238E27FC236}">
                  <a16:creationId xmlns:a16="http://schemas.microsoft.com/office/drawing/2014/main" id="{06EFDE9D-6D50-732F-64DA-20B082C48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903014"/>
              <a:ext cx="84638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Tan et al,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5" name="Rectangle 372">
              <a:extLst>
                <a:ext uri="{FF2B5EF4-FFF2-40B4-BE49-F238E27FC236}">
                  <a16:creationId xmlns:a16="http://schemas.microsoft.com/office/drawing/2014/main" id="{E9D7AAEE-E739-5F3C-C7C2-C13E4EFAF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606" y="2903014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392">
              <a:extLst>
                <a:ext uri="{FF2B5EF4-FFF2-40B4-BE49-F238E27FC236}">
                  <a16:creationId xmlns:a16="http://schemas.microsoft.com/office/drawing/2014/main" id="{2E491D84-0F74-B0CB-8AFE-C7D22DD38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366" y="2903014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7" name="Rectangle 411">
              <a:extLst>
                <a:ext uri="{FF2B5EF4-FFF2-40B4-BE49-F238E27FC236}">
                  <a16:creationId xmlns:a16="http://schemas.microsoft.com/office/drawing/2014/main" id="{3246D259-3ECF-AEC5-A7FE-8AFCA0D87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261" y="2903014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431">
              <a:extLst>
                <a:ext uri="{FF2B5EF4-FFF2-40B4-BE49-F238E27FC236}">
                  <a16:creationId xmlns:a16="http://schemas.microsoft.com/office/drawing/2014/main" id="{6FC4EFA8-8D69-F1CB-A58E-8FC5F9242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3088" y="2903014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9" name="Rectangle 484">
              <a:extLst>
                <a:ext uri="{FF2B5EF4-FFF2-40B4-BE49-F238E27FC236}">
                  <a16:creationId xmlns:a16="http://schemas.microsoft.com/office/drawing/2014/main" id="{07FE0919-2A03-E260-67A4-FD0764CCE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8589" y="2972940"/>
              <a:ext cx="29425" cy="2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485">
              <a:extLst>
                <a:ext uri="{FF2B5EF4-FFF2-40B4-BE49-F238E27FC236}">
                  <a16:creationId xmlns:a16="http://schemas.microsoft.com/office/drawing/2014/main" id="{44372B1A-579D-772C-4E54-6C08C3C95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8589" y="2972940"/>
              <a:ext cx="29425" cy="2942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1" name="Line 486">
              <a:extLst>
                <a:ext uri="{FF2B5EF4-FFF2-40B4-BE49-F238E27FC236}">
                  <a16:creationId xmlns:a16="http://schemas.microsoft.com/office/drawing/2014/main" id="{E39F03CA-72A6-2CAB-C470-994C0046ED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72321" y="2969016"/>
              <a:ext cx="0" cy="3727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2" name="Line 487">
              <a:extLst>
                <a:ext uri="{FF2B5EF4-FFF2-40B4-BE49-F238E27FC236}">
                  <a16:creationId xmlns:a16="http://schemas.microsoft.com/office/drawing/2014/main" id="{019DBBAA-5AD3-9440-C045-E88CBB545A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1416" y="2987652"/>
              <a:ext cx="523772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3" name="Rectangle 545">
              <a:extLst>
                <a:ext uri="{FF2B5EF4-FFF2-40B4-BE49-F238E27FC236}">
                  <a16:creationId xmlns:a16="http://schemas.microsoft.com/office/drawing/2014/main" id="{AAFE00E7-221F-5186-B221-D0FD7462C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0042" y="2903014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0.42 [0.16, 1.13]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4" name="Rectangle 565">
              <a:extLst>
                <a:ext uri="{FF2B5EF4-FFF2-40B4-BE49-F238E27FC236}">
                  <a16:creationId xmlns:a16="http://schemas.microsoft.com/office/drawing/2014/main" id="{48E5F264-9126-3012-B643-9AFF5817F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442" y="290301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3.2%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5" name="Rectangle 586">
              <a:extLst>
                <a:ext uri="{FF2B5EF4-FFF2-40B4-BE49-F238E27FC236}">
                  <a16:creationId xmlns:a16="http://schemas.microsoft.com/office/drawing/2014/main" id="{5E93CD89-3799-3585-CD48-707293BD0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646" y="290301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4.1%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B9EA0B9C-A6D5-08F1-E27B-14925468022C}"/>
              </a:ext>
            </a:extLst>
          </p:cNvPr>
          <p:cNvGrpSpPr/>
          <p:nvPr/>
        </p:nvGrpSpPr>
        <p:grpSpPr>
          <a:xfrm>
            <a:off x="1300537" y="3165847"/>
            <a:ext cx="9423972" cy="169277"/>
            <a:chOff x="838200" y="3075643"/>
            <a:chExt cx="9423972" cy="169277"/>
          </a:xfrm>
        </p:grpSpPr>
        <p:sp>
          <p:nvSpPr>
            <p:cNvPr id="127" name="Rectangle 354">
              <a:extLst>
                <a:ext uri="{FF2B5EF4-FFF2-40B4-BE49-F238E27FC236}">
                  <a16:creationId xmlns:a16="http://schemas.microsoft.com/office/drawing/2014/main" id="{BFC40531-5F00-5096-5CAA-F7D8BA8C6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075643"/>
              <a:ext cx="90569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CTO-IVUS, 2015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8" name="Rectangle 373">
              <a:extLst>
                <a:ext uri="{FF2B5EF4-FFF2-40B4-BE49-F238E27FC236}">
                  <a16:creationId xmlns:a16="http://schemas.microsoft.com/office/drawing/2014/main" id="{FEF2497E-3007-82CC-7AFE-FD186E402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606" y="3075643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9" name="Rectangle 393">
              <a:extLst>
                <a:ext uri="{FF2B5EF4-FFF2-40B4-BE49-F238E27FC236}">
                  <a16:creationId xmlns:a16="http://schemas.microsoft.com/office/drawing/2014/main" id="{0A771846-643B-D36F-FE93-B6BC8E704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298" y="3075643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0" name="Rectangle 412">
              <a:extLst>
                <a:ext uri="{FF2B5EF4-FFF2-40B4-BE49-F238E27FC236}">
                  <a16:creationId xmlns:a16="http://schemas.microsoft.com/office/drawing/2014/main" id="{50BD07A0-3ABE-8A8D-8F8B-086C59177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328" y="3075643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1" name="Rectangle 432">
              <a:extLst>
                <a:ext uri="{FF2B5EF4-FFF2-40B4-BE49-F238E27FC236}">
                  <a16:creationId xmlns:a16="http://schemas.microsoft.com/office/drawing/2014/main" id="{FE3E7ED8-9617-1E5D-7171-A120B4924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7020" y="3075643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2" name="Rectangle 488">
              <a:extLst>
                <a:ext uri="{FF2B5EF4-FFF2-40B4-BE49-F238E27FC236}">
                  <a16:creationId xmlns:a16="http://schemas.microsoft.com/office/drawing/2014/main" id="{E5A1B60E-419C-2FEC-A0E5-4B4A0700A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559" y="3144588"/>
              <a:ext cx="29425" cy="313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" name="Rectangle 489">
              <a:extLst>
                <a:ext uri="{FF2B5EF4-FFF2-40B4-BE49-F238E27FC236}">
                  <a16:creationId xmlns:a16="http://schemas.microsoft.com/office/drawing/2014/main" id="{84B1949E-212C-E3A1-2B09-627093C00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559" y="3144588"/>
              <a:ext cx="29425" cy="3138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" name="Line 490">
              <a:extLst>
                <a:ext uri="{FF2B5EF4-FFF2-40B4-BE49-F238E27FC236}">
                  <a16:creationId xmlns:a16="http://schemas.microsoft.com/office/drawing/2014/main" id="{15FAB189-DB83-6845-8C08-4D9D58FDBF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78253" y="3144588"/>
              <a:ext cx="0" cy="31387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5" name="Line 491">
              <a:extLst>
                <a:ext uri="{FF2B5EF4-FFF2-40B4-BE49-F238E27FC236}">
                  <a16:creationId xmlns:a16="http://schemas.microsoft.com/office/drawing/2014/main" id="{5D577ADC-0C91-282D-C6E2-36ACE26FD1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85960" y="3160281"/>
              <a:ext cx="58262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6" name="Rectangle 546">
              <a:extLst>
                <a:ext uri="{FF2B5EF4-FFF2-40B4-BE49-F238E27FC236}">
                  <a16:creationId xmlns:a16="http://schemas.microsoft.com/office/drawing/2014/main" id="{A842DADA-C098-365C-510A-0F6F053CE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0042" y="3075643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0.62 [0.21, 1.88]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7" name="Rectangle 566">
              <a:extLst>
                <a:ext uri="{FF2B5EF4-FFF2-40B4-BE49-F238E27FC236}">
                  <a16:creationId xmlns:a16="http://schemas.microsoft.com/office/drawing/2014/main" id="{0ECB8211-1FE8-F451-5412-5A41DCE9A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442" y="3075643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2.5%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8" name="Rectangle 587">
              <a:extLst>
                <a:ext uri="{FF2B5EF4-FFF2-40B4-BE49-F238E27FC236}">
                  <a16:creationId xmlns:a16="http://schemas.microsoft.com/office/drawing/2014/main" id="{D51F787E-8425-606F-8342-46752126B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646" y="3075643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2.8%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B0DDBE17-4222-6597-1D16-809A46FD3A37}"/>
              </a:ext>
            </a:extLst>
          </p:cNvPr>
          <p:cNvGrpSpPr/>
          <p:nvPr/>
        </p:nvGrpSpPr>
        <p:grpSpPr>
          <a:xfrm>
            <a:off x="1300537" y="3338231"/>
            <a:ext cx="9423972" cy="169277"/>
            <a:chOff x="838200" y="3246310"/>
            <a:chExt cx="9423972" cy="169277"/>
          </a:xfrm>
        </p:grpSpPr>
        <p:sp>
          <p:nvSpPr>
            <p:cNvPr id="140" name="Rectangle 355">
              <a:extLst>
                <a:ext uri="{FF2B5EF4-FFF2-40B4-BE49-F238E27FC236}">
                  <a16:creationId xmlns:a16="http://schemas.microsoft.com/office/drawing/2014/main" id="{F3F8F952-6BD0-EFF3-5A4F-61BECCCA9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246310"/>
              <a:ext cx="91371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DOCTORS, 2016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1" name="Rectangle 374">
              <a:extLst>
                <a:ext uri="{FF2B5EF4-FFF2-40B4-BE49-F238E27FC236}">
                  <a16:creationId xmlns:a16="http://schemas.microsoft.com/office/drawing/2014/main" id="{1970033E-7155-E407-0879-90AC61480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606" y="3246310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2" name="Rectangle 394">
              <a:extLst>
                <a:ext uri="{FF2B5EF4-FFF2-40B4-BE49-F238E27FC236}">
                  <a16:creationId xmlns:a16="http://schemas.microsoft.com/office/drawing/2014/main" id="{2EB31AFC-690B-240C-69E0-ED87F76F9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298" y="324631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3" name="Rectangle 413">
              <a:extLst>
                <a:ext uri="{FF2B5EF4-FFF2-40B4-BE49-F238E27FC236}">
                  <a16:creationId xmlns:a16="http://schemas.microsoft.com/office/drawing/2014/main" id="{788B2F8A-A5B6-35DC-4671-C4EC0E77B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328" y="3246310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4" name="Rectangle 433">
              <a:extLst>
                <a:ext uri="{FF2B5EF4-FFF2-40B4-BE49-F238E27FC236}">
                  <a16:creationId xmlns:a16="http://schemas.microsoft.com/office/drawing/2014/main" id="{7F8DBEAA-A925-4B3F-DF16-E4773F86F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7020" y="324631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5" name="Rectangle 492">
              <a:extLst>
                <a:ext uri="{FF2B5EF4-FFF2-40B4-BE49-F238E27FC236}">
                  <a16:creationId xmlns:a16="http://schemas.microsoft.com/office/drawing/2014/main" id="{6CF4D7A8-F712-A792-86E1-55C00B9AC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9593" y="3323101"/>
              <a:ext cx="15694" cy="156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6" name="Rectangle 493">
              <a:extLst>
                <a:ext uri="{FF2B5EF4-FFF2-40B4-BE49-F238E27FC236}">
                  <a16:creationId xmlns:a16="http://schemas.microsoft.com/office/drawing/2014/main" id="{6349D33C-FFA9-097C-7803-BF8ED80C0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9593" y="3323101"/>
              <a:ext cx="15694" cy="15694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7" name="Line 494">
              <a:extLst>
                <a:ext uri="{FF2B5EF4-FFF2-40B4-BE49-F238E27FC236}">
                  <a16:creationId xmlns:a16="http://schemas.microsoft.com/office/drawing/2014/main" id="{BF7448D2-C709-FC0D-E843-6499F337DB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17440" y="3316236"/>
              <a:ext cx="0" cy="294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8" name="Line 495">
              <a:extLst>
                <a:ext uri="{FF2B5EF4-FFF2-40B4-BE49-F238E27FC236}">
                  <a16:creationId xmlns:a16="http://schemas.microsoft.com/office/drawing/2014/main" id="{6C57518A-7821-9363-81D0-8DF7234D62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89698" y="3330948"/>
              <a:ext cx="125548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9" name="Rectangle 547">
              <a:extLst>
                <a:ext uri="{FF2B5EF4-FFF2-40B4-BE49-F238E27FC236}">
                  <a16:creationId xmlns:a16="http://schemas.microsoft.com/office/drawing/2014/main" id="{7F06F71F-FB52-6EA9-9097-7FA1382F8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0042" y="3246310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0.50 [0.05, 5.44]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0" name="Rectangle 567">
              <a:extLst>
                <a:ext uri="{FF2B5EF4-FFF2-40B4-BE49-F238E27FC236}">
                  <a16:creationId xmlns:a16="http://schemas.microsoft.com/office/drawing/2014/main" id="{1FCEF7B1-CA40-5295-D4B8-6F76F7AF9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442" y="324631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1" name="Rectangle 588">
              <a:extLst>
                <a:ext uri="{FF2B5EF4-FFF2-40B4-BE49-F238E27FC236}">
                  <a16:creationId xmlns:a16="http://schemas.microsoft.com/office/drawing/2014/main" id="{345C8413-C37E-0BB4-58C9-A00435CBA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646" y="324631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463E0B22-DE65-32BF-AEF3-A42C279ABB8E}"/>
              </a:ext>
            </a:extLst>
          </p:cNvPr>
          <p:cNvGrpSpPr/>
          <p:nvPr/>
        </p:nvGrpSpPr>
        <p:grpSpPr>
          <a:xfrm>
            <a:off x="1300537" y="3510615"/>
            <a:ext cx="9423972" cy="169277"/>
            <a:chOff x="838200" y="3418939"/>
            <a:chExt cx="9423972" cy="169277"/>
          </a:xfrm>
        </p:grpSpPr>
        <p:sp>
          <p:nvSpPr>
            <p:cNvPr id="153" name="Rectangle 356">
              <a:extLst>
                <a:ext uri="{FF2B5EF4-FFF2-40B4-BE49-F238E27FC236}">
                  <a16:creationId xmlns:a16="http://schemas.microsoft.com/office/drawing/2014/main" id="{D2E1ACA0-D8B7-CC10-FBAA-73351A53E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418939"/>
              <a:ext cx="82554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ROBUST, 2018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4" name="Rectangle 375">
              <a:extLst>
                <a:ext uri="{FF2B5EF4-FFF2-40B4-BE49-F238E27FC236}">
                  <a16:creationId xmlns:a16="http://schemas.microsoft.com/office/drawing/2014/main" id="{15664B26-4DF6-8E29-8C6D-D42F01956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606" y="3418939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5" name="Rectangle 395">
              <a:extLst>
                <a:ext uri="{FF2B5EF4-FFF2-40B4-BE49-F238E27FC236}">
                  <a16:creationId xmlns:a16="http://schemas.microsoft.com/office/drawing/2014/main" id="{AC1E4E57-9E6B-8753-9522-7F46180D8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298" y="3418939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414">
              <a:extLst>
                <a:ext uri="{FF2B5EF4-FFF2-40B4-BE49-F238E27FC236}">
                  <a16:creationId xmlns:a16="http://schemas.microsoft.com/office/drawing/2014/main" id="{99440084-4172-3DD6-0374-9A5EB9766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328" y="3418939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7" name="Rectangle 434">
              <a:extLst>
                <a:ext uri="{FF2B5EF4-FFF2-40B4-BE49-F238E27FC236}">
                  <a16:creationId xmlns:a16="http://schemas.microsoft.com/office/drawing/2014/main" id="{CBB01125-9193-E026-F28B-981922F8B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3088" y="3418939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8" name="Rectangle 496">
              <a:extLst>
                <a:ext uri="{FF2B5EF4-FFF2-40B4-BE49-F238E27FC236}">
                  <a16:creationId xmlns:a16="http://schemas.microsoft.com/office/drawing/2014/main" id="{1D48E731-DB57-200D-9606-521CA8EAA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8821" y="3496711"/>
              <a:ext cx="13732" cy="137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497">
              <a:extLst>
                <a:ext uri="{FF2B5EF4-FFF2-40B4-BE49-F238E27FC236}">
                  <a16:creationId xmlns:a16="http://schemas.microsoft.com/office/drawing/2014/main" id="{18BD38B1-5C3F-579E-4571-B79AE3C0E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8821" y="3496711"/>
              <a:ext cx="13732" cy="1373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0" name="Line 498">
              <a:extLst>
                <a:ext uri="{FF2B5EF4-FFF2-40B4-BE49-F238E27FC236}">
                  <a16:creationId xmlns:a16="http://schemas.microsoft.com/office/drawing/2014/main" id="{5C187EF2-1C9C-4519-3757-5E5BA77522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66668" y="3488865"/>
              <a:ext cx="0" cy="294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1" name="Line 499">
              <a:extLst>
                <a:ext uri="{FF2B5EF4-FFF2-40B4-BE49-F238E27FC236}">
                  <a16:creationId xmlns:a16="http://schemas.microsoft.com/office/drawing/2014/main" id="{03046F75-7E05-ED54-F1C6-983ABAED11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76198" y="3503577"/>
              <a:ext cx="1173092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2" name="Line 500">
              <a:extLst>
                <a:ext uri="{FF2B5EF4-FFF2-40B4-BE49-F238E27FC236}">
                  <a16:creationId xmlns:a16="http://schemas.microsoft.com/office/drawing/2014/main" id="{94AE54C3-436E-5419-91F9-C4AB10F12B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9291" y="3503577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Freeform 501">
              <a:extLst>
                <a:ext uri="{FF2B5EF4-FFF2-40B4-BE49-F238E27FC236}">
                  <a16:creationId xmlns:a16="http://schemas.microsoft.com/office/drawing/2014/main" id="{44D60366-34E7-E32F-C6D1-723CB799B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9865" y="3488865"/>
              <a:ext cx="29425" cy="29425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2 h 4"/>
                <a:gd name="T4" fmla="*/ 0 w 4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4" name="Rectangle 548">
              <a:extLst>
                <a:ext uri="{FF2B5EF4-FFF2-40B4-BE49-F238E27FC236}">
                  <a16:creationId xmlns:a16="http://schemas.microsoft.com/office/drawing/2014/main" id="{9A638F94-6015-40D4-F33E-5A5E3B5A2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0004" y="3418939"/>
              <a:ext cx="101630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2.74 [0.29, 25.92]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5" name="Rectangle 568">
              <a:extLst>
                <a:ext uri="{FF2B5EF4-FFF2-40B4-BE49-F238E27FC236}">
                  <a16:creationId xmlns:a16="http://schemas.microsoft.com/office/drawing/2014/main" id="{B13FEDE2-0651-72CF-FFF1-C8CF54FF4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442" y="3418939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6" name="Rectangle 589">
              <a:extLst>
                <a:ext uri="{FF2B5EF4-FFF2-40B4-BE49-F238E27FC236}">
                  <a16:creationId xmlns:a16="http://schemas.microsoft.com/office/drawing/2014/main" id="{AB49E7F8-07AB-F2E1-3B25-714CFF778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646" y="3418939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4248A73E-8DCC-9F28-84BC-8E728C34483B}"/>
              </a:ext>
            </a:extLst>
          </p:cNvPr>
          <p:cNvGrpSpPr/>
          <p:nvPr/>
        </p:nvGrpSpPr>
        <p:grpSpPr>
          <a:xfrm>
            <a:off x="1300537" y="3682999"/>
            <a:ext cx="9423972" cy="169277"/>
            <a:chOff x="838200" y="3591568"/>
            <a:chExt cx="9423972" cy="169277"/>
          </a:xfrm>
        </p:grpSpPr>
        <p:sp>
          <p:nvSpPr>
            <p:cNvPr id="168" name="Rectangle 357">
              <a:extLst>
                <a:ext uri="{FF2B5EF4-FFF2-40B4-BE49-F238E27FC236}">
                  <a16:creationId xmlns:a16="http://schemas.microsoft.com/office/drawing/2014/main" id="{E02A29BB-4044-21D4-F68A-C0B9DEFC1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591568"/>
              <a:ext cx="80150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Liu et al, 2019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9" name="Rectangle 376">
              <a:extLst>
                <a:ext uri="{FF2B5EF4-FFF2-40B4-BE49-F238E27FC236}">
                  <a16:creationId xmlns:a16="http://schemas.microsoft.com/office/drawing/2014/main" id="{08474CB8-4EC9-D32C-E895-73958F2EF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606" y="359156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0" name="Rectangle 396">
              <a:extLst>
                <a:ext uri="{FF2B5EF4-FFF2-40B4-BE49-F238E27FC236}">
                  <a16:creationId xmlns:a16="http://schemas.microsoft.com/office/drawing/2014/main" id="{70F15A01-C25E-438B-416F-C7DA672E9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298" y="359156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1" name="Rectangle 415">
              <a:extLst>
                <a:ext uri="{FF2B5EF4-FFF2-40B4-BE49-F238E27FC236}">
                  <a16:creationId xmlns:a16="http://schemas.microsoft.com/office/drawing/2014/main" id="{3A424DB2-106B-5EF2-66BB-AD74D0D48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328" y="359156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2" name="Rectangle 435">
              <a:extLst>
                <a:ext uri="{FF2B5EF4-FFF2-40B4-BE49-F238E27FC236}">
                  <a16:creationId xmlns:a16="http://schemas.microsoft.com/office/drawing/2014/main" id="{8E1593D7-72E8-D163-9069-0E81C4BD4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7020" y="359156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3" name="Rectangle 502">
              <a:extLst>
                <a:ext uri="{FF2B5EF4-FFF2-40B4-BE49-F238E27FC236}">
                  <a16:creationId xmlns:a16="http://schemas.microsoft.com/office/drawing/2014/main" id="{BA896FD3-810C-F625-B625-07E581BD0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0743" y="3668359"/>
              <a:ext cx="21579" cy="156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4" name="Rectangle 503">
              <a:extLst>
                <a:ext uri="{FF2B5EF4-FFF2-40B4-BE49-F238E27FC236}">
                  <a16:creationId xmlns:a16="http://schemas.microsoft.com/office/drawing/2014/main" id="{A0D9C6C2-08F8-8341-FEFC-3EAC09901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0743" y="3668359"/>
              <a:ext cx="21579" cy="15694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5" name="Line 504">
              <a:extLst>
                <a:ext uri="{FF2B5EF4-FFF2-40B4-BE49-F238E27FC236}">
                  <a16:creationId xmlns:a16="http://schemas.microsoft.com/office/drawing/2014/main" id="{B0CD7944-C8C9-D4F8-E0C5-33D7E01621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58589" y="3660513"/>
              <a:ext cx="0" cy="31387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6" name="Line 505">
              <a:extLst>
                <a:ext uri="{FF2B5EF4-FFF2-40B4-BE49-F238E27FC236}">
                  <a16:creationId xmlns:a16="http://schemas.microsoft.com/office/drawing/2014/main" id="{71F37F18-DE7A-9388-F548-335E1AB30F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30940" y="3676206"/>
              <a:ext cx="86118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7" name="Rectangle 549">
              <a:extLst>
                <a:ext uri="{FF2B5EF4-FFF2-40B4-BE49-F238E27FC236}">
                  <a16:creationId xmlns:a16="http://schemas.microsoft.com/office/drawing/2014/main" id="{D15C7300-0279-2F8C-55E4-FC8A8DF52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0042" y="3591568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0.40 [0.08, 2.06]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8" name="Rectangle 569">
              <a:extLst>
                <a:ext uri="{FF2B5EF4-FFF2-40B4-BE49-F238E27FC236}">
                  <a16:creationId xmlns:a16="http://schemas.microsoft.com/office/drawing/2014/main" id="{D54DA6C4-B8FC-EDC4-1A29-E36BA610B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442" y="359156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1.2%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9" name="Rectangle 590">
              <a:extLst>
                <a:ext uri="{FF2B5EF4-FFF2-40B4-BE49-F238E27FC236}">
                  <a16:creationId xmlns:a16="http://schemas.microsoft.com/office/drawing/2014/main" id="{78A33C87-FC83-2407-DCB5-4D7650245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646" y="359156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1.7%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00F901C7-5DF4-AF19-FAC9-891FDC78D211}"/>
              </a:ext>
            </a:extLst>
          </p:cNvPr>
          <p:cNvGrpSpPr/>
          <p:nvPr/>
        </p:nvGrpSpPr>
        <p:grpSpPr>
          <a:xfrm>
            <a:off x="1300537" y="3855383"/>
            <a:ext cx="9460040" cy="169277"/>
            <a:chOff x="838200" y="3762235"/>
            <a:chExt cx="9460040" cy="169277"/>
          </a:xfrm>
        </p:grpSpPr>
        <p:sp>
          <p:nvSpPr>
            <p:cNvPr id="181" name="Rectangle 358">
              <a:extLst>
                <a:ext uri="{FF2B5EF4-FFF2-40B4-BE49-F238E27FC236}">
                  <a16:creationId xmlns:a16="http://schemas.microsoft.com/office/drawing/2014/main" id="{422C3ECE-C24B-EAAA-032C-431ED41B3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762235"/>
              <a:ext cx="87363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IVUS-XPL, 2020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2" name="Rectangle 377">
              <a:extLst>
                <a:ext uri="{FF2B5EF4-FFF2-40B4-BE49-F238E27FC236}">
                  <a16:creationId xmlns:a16="http://schemas.microsoft.com/office/drawing/2014/main" id="{A79C6320-5751-2F62-0AA3-8A3FB066A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5539" y="3762235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3" name="Rectangle 397">
              <a:extLst>
                <a:ext uri="{FF2B5EF4-FFF2-40B4-BE49-F238E27FC236}">
                  <a16:creationId xmlns:a16="http://schemas.microsoft.com/office/drawing/2014/main" id="{1304781C-A28C-F70E-64D6-797F61A8E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298" y="3762235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" name="Rectangle 416">
              <a:extLst>
                <a:ext uri="{FF2B5EF4-FFF2-40B4-BE49-F238E27FC236}">
                  <a16:creationId xmlns:a16="http://schemas.microsoft.com/office/drawing/2014/main" id="{400E35A4-D3A3-22AB-1AA6-B55411B74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261" y="3762235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5" name="Rectangle 436">
              <a:extLst>
                <a:ext uri="{FF2B5EF4-FFF2-40B4-BE49-F238E27FC236}">
                  <a16:creationId xmlns:a16="http://schemas.microsoft.com/office/drawing/2014/main" id="{1AA4897F-BDB6-D9A9-5176-DDC6649CD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7020" y="3762235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6" name="Rectangle 506">
              <a:extLst>
                <a:ext uri="{FF2B5EF4-FFF2-40B4-BE49-F238E27FC236}">
                  <a16:creationId xmlns:a16="http://schemas.microsoft.com/office/drawing/2014/main" id="{08B3CF22-9A78-BB6A-B4F3-903DDC40E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9593" y="3809601"/>
              <a:ext cx="74544" cy="7454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7" name="Rectangle 507">
              <a:extLst>
                <a:ext uri="{FF2B5EF4-FFF2-40B4-BE49-F238E27FC236}">
                  <a16:creationId xmlns:a16="http://schemas.microsoft.com/office/drawing/2014/main" id="{01348658-D7CF-BD7D-6F43-A9843FB44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9593" y="3809601"/>
              <a:ext cx="74544" cy="74544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8" name="Line 508">
              <a:extLst>
                <a:ext uri="{FF2B5EF4-FFF2-40B4-BE49-F238E27FC236}">
                  <a16:creationId xmlns:a16="http://schemas.microsoft.com/office/drawing/2014/main" id="{BE102156-A937-BC97-D18B-422885F751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46866" y="3832161"/>
              <a:ext cx="0" cy="294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9" name="Line 509">
              <a:extLst>
                <a:ext uri="{FF2B5EF4-FFF2-40B4-BE49-F238E27FC236}">
                  <a16:creationId xmlns:a16="http://schemas.microsoft.com/office/drawing/2014/main" id="{F17D33E1-AF60-8E82-9D8E-D90F6139CF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35049" y="3846873"/>
              <a:ext cx="22363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0" name="Rectangle 550">
              <a:extLst>
                <a:ext uri="{FF2B5EF4-FFF2-40B4-BE49-F238E27FC236}">
                  <a16:creationId xmlns:a16="http://schemas.microsoft.com/office/drawing/2014/main" id="{5C710619-D4CD-F631-37BB-D39F2CC55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7675" y="3762235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0.56 [0.37, 0.86]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1" name="Rectangle 570">
              <a:extLst>
                <a:ext uri="{FF2B5EF4-FFF2-40B4-BE49-F238E27FC236}">
                  <a16:creationId xmlns:a16="http://schemas.microsoft.com/office/drawing/2014/main" id="{E0690CE1-4A2C-F604-BCB5-E11FA6328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9375" y="3762235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16.9%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2" name="Rectangle 591">
              <a:extLst>
                <a:ext uri="{FF2B5EF4-FFF2-40B4-BE49-F238E27FC236}">
                  <a16:creationId xmlns:a16="http://schemas.microsoft.com/office/drawing/2014/main" id="{8F030895-71D5-A365-D590-6A6228F6E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5579" y="3762235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19.0%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6D6A04C8-5AC0-0C5A-C78B-ED1FDA66FBF2}"/>
              </a:ext>
            </a:extLst>
          </p:cNvPr>
          <p:cNvGrpSpPr/>
          <p:nvPr/>
        </p:nvGrpSpPr>
        <p:grpSpPr>
          <a:xfrm>
            <a:off x="1300537" y="4027767"/>
            <a:ext cx="9423972" cy="169277"/>
            <a:chOff x="838200" y="3965966"/>
            <a:chExt cx="9423972" cy="169277"/>
          </a:xfrm>
        </p:grpSpPr>
        <p:sp>
          <p:nvSpPr>
            <p:cNvPr id="194" name="Rectangle 359">
              <a:extLst>
                <a:ext uri="{FF2B5EF4-FFF2-40B4-BE49-F238E27FC236}">
                  <a16:creationId xmlns:a16="http://schemas.microsoft.com/office/drawing/2014/main" id="{57DCDD49-81CE-49A6-9133-0860C8B7A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965966"/>
              <a:ext cx="9938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ILUMIEN III, 2021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5" name="Rectangle 378">
              <a:extLst>
                <a:ext uri="{FF2B5EF4-FFF2-40B4-BE49-F238E27FC236}">
                  <a16:creationId xmlns:a16="http://schemas.microsoft.com/office/drawing/2014/main" id="{40D31E68-0BEA-C992-66C3-BAAC97D0D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606" y="396596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6" name="Rectangle 398">
              <a:extLst>
                <a:ext uri="{FF2B5EF4-FFF2-40B4-BE49-F238E27FC236}">
                  <a16:creationId xmlns:a16="http://schemas.microsoft.com/office/drawing/2014/main" id="{F16DD331-531D-545A-2647-759BE6140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298" y="396596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289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7" name="Rectangle 417">
              <a:extLst>
                <a:ext uri="{FF2B5EF4-FFF2-40B4-BE49-F238E27FC236}">
                  <a16:creationId xmlns:a16="http://schemas.microsoft.com/office/drawing/2014/main" id="{17AD281D-F7CA-941D-74B0-3AB0B446C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328" y="396596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8" name="Rectangle 437">
              <a:extLst>
                <a:ext uri="{FF2B5EF4-FFF2-40B4-BE49-F238E27FC236}">
                  <a16:creationId xmlns:a16="http://schemas.microsoft.com/office/drawing/2014/main" id="{168884C7-800D-8333-4FD3-33AF31506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7020" y="396596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9" name="Rectangle 510">
              <a:extLst>
                <a:ext uri="{FF2B5EF4-FFF2-40B4-BE49-F238E27FC236}">
                  <a16:creationId xmlns:a16="http://schemas.microsoft.com/office/drawing/2014/main" id="{1066A38B-2A91-B385-CCEF-D7320DA20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4039" y="4043738"/>
              <a:ext cx="15694" cy="137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0" name="Rectangle 511">
              <a:extLst>
                <a:ext uri="{FF2B5EF4-FFF2-40B4-BE49-F238E27FC236}">
                  <a16:creationId xmlns:a16="http://schemas.microsoft.com/office/drawing/2014/main" id="{9C9C8D67-2A28-7214-2E6E-CCF1FE6BA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4039" y="4043738"/>
              <a:ext cx="15694" cy="1373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1" name="Line 512">
              <a:extLst>
                <a:ext uri="{FF2B5EF4-FFF2-40B4-BE49-F238E27FC236}">
                  <a16:creationId xmlns:a16="http://schemas.microsoft.com/office/drawing/2014/main" id="{076441F1-5D8E-C327-8693-2E837671F1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01886" y="4035892"/>
              <a:ext cx="0" cy="294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2" name="Line 513">
              <a:extLst>
                <a:ext uri="{FF2B5EF4-FFF2-40B4-BE49-F238E27FC236}">
                  <a16:creationId xmlns:a16="http://schemas.microsoft.com/office/drawing/2014/main" id="{6E265ACA-2B35-E539-6F6C-F74C5FE6BA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82083" y="4050604"/>
              <a:ext cx="83764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3" name="Line 518">
              <a:extLst>
                <a:ext uri="{FF2B5EF4-FFF2-40B4-BE49-F238E27FC236}">
                  <a16:creationId xmlns:a16="http://schemas.microsoft.com/office/drawing/2014/main" id="{1248430E-F3AD-6A02-7CD4-B547C42AB6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42896" y="4050604"/>
              <a:ext cx="239327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4" name="Rectangle 551">
              <a:extLst>
                <a:ext uri="{FF2B5EF4-FFF2-40B4-BE49-F238E27FC236}">
                  <a16:creationId xmlns:a16="http://schemas.microsoft.com/office/drawing/2014/main" id="{89885999-B746-2947-6CEB-195072B8F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0042" y="3965966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1.47 [0.30, 7.21]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" name="Rectangle 571">
              <a:extLst>
                <a:ext uri="{FF2B5EF4-FFF2-40B4-BE49-F238E27FC236}">
                  <a16:creationId xmlns:a16="http://schemas.microsoft.com/office/drawing/2014/main" id="{91177D24-D220-C651-D800-AF6B59589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442" y="396596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1.2%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6" name="Rectangle 592">
              <a:extLst>
                <a:ext uri="{FF2B5EF4-FFF2-40B4-BE49-F238E27FC236}">
                  <a16:creationId xmlns:a16="http://schemas.microsoft.com/office/drawing/2014/main" id="{84B95E48-590D-3C22-CC0D-7FA2B9F9B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646" y="396596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0.9%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494612FC-F4E5-1FB6-C874-D441543573FB}"/>
              </a:ext>
            </a:extLst>
          </p:cNvPr>
          <p:cNvGrpSpPr/>
          <p:nvPr/>
        </p:nvGrpSpPr>
        <p:grpSpPr>
          <a:xfrm>
            <a:off x="1300537" y="4200151"/>
            <a:ext cx="9460040" cy="169277"/>
            <a:chOff x="838200" y="4115340"/>
            <a:chExt cx="9460040" cy="169277"/>
          </a:xfrm>
        </p:grpSpPr>
        <p:sp>
          <p:nvSpPr>
            <p:cNvPr id="208" name="Rectangle 360">
              <a:extLst>
                <a:ext uri="{FF2B5EF4-FFF2-40B4-BE49-F238E27FC236}">
                  <a16:creationId xmlns:a16="http://schemas.microsoft.com/office/drawing/2014/main" id="{CB6F7FD6-5CB0-116C-B0CF-A59CD2672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115340"/>
              <a:ext cx="94897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ULTIMATE, 2021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9" name="Rectangle 379">
              <a:extLst>
                <a:ext uri="{FF2B5EF4-FFF2-40B4-BE49-F238E27FC236}">
                  <a16:creationId xmlns:a16="http://schemas.microsoft.com/office/drawing/2014/main" id="{E28A6AE9-A95E-42E6-66F1-AB73AB62A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5539" y="411534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0" name="Rectangle 399">
              <a:extLst>
                <a:ext uri="{FF2B5EF4-FFF2-40B4-BE49-F238E27FC236}">
                  <a16:creationId xmlns:a16="http://schemas.microsoft.com/office/drawing/2014/main" id="{11961E65-A289-D115-D146-9E40B97FA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298" y="411534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714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1" name="Rectangle 418">
              <a:extLst>
                <a:ext uri="{FF2B5EF4-FFF2-40B4-BE49-F238E27FC236}">
                  <a16:creationId xmlns:a16="http://schemas.microsoft.com/office/drawing/2014/main" id="{A46F284C-E2CE-BDD7-17AD-219D879BA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261" y="411534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2" name="Rectangle 438">
              <a:extLst>
                <a:ext uri="{FF2B5EF4-FFF2-40B4-BE49-F238E27FC236}">
                  <a16:creationId xmlns:a16="http://schemas.microsoft.com/office/drawing/2014/main" id="{7A4C86DC-8033-28C6-6D0A-02B846F0B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7020" y="411534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3" name="Rectangle 514">
              <a:extLst>
                <a:ext uri="{FF2B5EF4-FFF2-40B4-BE49-F238E27FC236}">
                  <a16:creationId xmlns:a16="http://schemas.microsoft.com/office/drawing/2014/main" id="{DF3BB452-7C5F-059A-2DF6-E6704145A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5287" y="4162706"/>
              <a:ext cx="74544" cy="7454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4" name="Rectangle 515">
              <a:extLst>
                <a:ext uri="{FF2B5EF4-FFF2-40B4-BE49-F238E27FC236}">
                  <a16:creationId xmlns:a16="http://schemas.microsoft.com/office/drawing/2014/main" id="{C73C0296-EF19-95CE-FA02-8DCC04F0B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5287" y="4162706"/>
              <a:ext cx="74544" cy="74544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" name="Line 517">
              <a:extLst>
                <a:ext uri="{FF2B5EF4-FFF2-40B4-BE49-F238E27FC236}">
                  <a16:creationId xmlns:a16="http://schemas.microsoft.com/office/drawing/2014/main" id="{87E0F9B0-AAB0-3751-6D1D-D63B4BB7AE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62559" y="4184285"/>
              <a:ext cx="0" cy="31387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6" name="Rectangle 552">
              <a:extLst>
                <a:ext uri="{FF2B5EF4-FFF2-40B4-BE49-F238E27FC236}">
                  <a16:creationId xmlns:a16="http://schemas.microsoft.com/office/drawing/2014/main" id="{2F60C5C8-9D6B-205B-339E-432AA11EE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0042" y="4115340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0.60 [0.37, 0.95]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7" name="Rectangle 572">
              <a:extLst>
                <a:ext uri="{FF2B5EF4-FFF2-40B4-BE49-F238E27FC236}">
                  <a16:creationId xmlns:a16="http://schemas.microsoft.com/office/drawing/2014/main" id="{98293D50-D3FD-A499-7437-61E8F6FDE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9375" y="4115340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14.2%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8" name="Rectangle 593">
              <a:extLst>
                <a:ext uri="{FF2B5EF4-FFF2-40B4-BE49-F238E27FC236}">
                  <a16:creationId xmlns:a16="http://schemas.microsoft.com/office/drawing/2014/main" id="{6F5B8DC1-3DB6-F8FD-8B0E-6C64246B3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5579" y="4115340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15.6%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55DD3E92-07D2-03FF-09E6-216447EE0A7C}"/>
              </a:ext>
            </a:extLst>
          </p:cNvPr>
          <p:cNvGrpSpPr/>
          <p:nvPr/>
        </p:nvGrpSpPr>
        <p:grpSpPr>
          <a:xfrm>
            <a:off x="1300537" y="4372535"/>
            <a:ext cx="9423972" cy="169277"/>
            <a:chOff x="838200" y="4286007"/>
            <a:chExt cx="9423972" cy="169277"/>
          </a:xfrm>
        </p:grpSpPr>
        <p:sp>
          <p:nvSpPr>
            <p:cNvPr id="220" name="Rectangle 361">
              <a:extLst>
                <a:ext uri="{FF2B5EF4-FFF2-40B4-BE49-F238E27FC236}">
                  <a16:creationId xmlns:a16="http://schemas.microsoft.com/office/drawing/2014/main" id="{55DD8CB9-E2FF-A688-1CC4-2AF64A8D2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286007"/>
              <a:ext cx="73417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iSIGHT, 2021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1" name="Rectangle 380">
              <a:extLst>
                <a:ext uri="{FF2B5EF4-FFF2-40B4-BE49-F238E27FC236}">
                  <a16:creationId xmlns:a16="http://schemas.microsoft.com/office/drawing/2014/main" id="{64A9366F-04CE-873E-B1B9-FA02B416D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606" y="4286007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2" name="Rectangle 400">
              <a:extLst>
                <a:ext uri="{FF2B5EF4-FFF2-40B4-BE49-F238E27FC236}">
                  <a16:creationId xmlns:a16="http://schemas.microsoft.com/office/drawing/2014/main" id="{710FE75A-269B-7FCC-1353-CAC5C6B00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298" y="428600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3" name="Rectangle 419">
              <a:extLst>
                <a:ext uri="{FF2B5EF4-FFF2-40B4-BE49-F238E27FC236}">
                  <a16:creationId xmlns:a16="http://schemas.microsoft.com/office/drawing/2014/main" id="{832B8DD2-C5C8-A9E5-D443-DC1A3529D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328" y="4286007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4" name="Rectangle 439">
              <a:extLst>
                <a:ext uri="{FF2B5EF4-FFF2-40B4-BE49-F238E27FC236}">
                  <a16:creationId xmlns:a16="http://schemas.microsoft.com/office/drawing/2014/main" id="{AAECD3FC-4988-880F-05E3-CE5622192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3088" y="4286007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49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" name="Rectangle 519">
              <a:extLst>
                <a:ext uri="{FF2B5EF4-FFF2-40B4-BE49-F238E27FC236}">
                  <a16:creationId xmlns:a16="http://schemas.microsoft.com/office/drawing/2014/main" id="{F21205BA-BCEC-3A3F-D3CE-D1E780C4D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4039" y="4362798"/>
              <a:ext cx="7847" cy="156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6" name="Rectangle 520">
              <a:extLst>
                <a:ext uri="{FF2B5EF4-FFF2-40B4-BE49-F238E27FC236}">
                  <a16:creationId xmlns:a16="http://schemas.microsoft.com/office/drawing/2014/main" id="{1D3625AD-350C-2E88-9D32-97094F0C2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4039" y="4362798"/>
              <a:ext cx="7847" cy="15694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7" name="Line 521">
              <a:extLst>
                <a:ext uri="{FF2B5EF4-FFF2-40B4-BE49-F238E27FC236}">
                  <a16:creationId xmlns:a16="http://schemas.microsoft.com/office/drawing/2014/main" id="{D76217C1-D0D4-13E9-D028-7A840E21B7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01886" y="4355933"/>
              <a:ext cx="0" cy="294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8" name="Line 522">
              <a:extLst>
                <a:ext uri="{FF2B5EF4-FFF2-40B4-BE49-F238E27FC236}">
                  <a16:creationId xmlns:a16="http://schemas.microsoft.com/office/drawing/2014/main" id="{BCB9D2F7-AB6D-24E8-BD28-45E6C52A39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64243" y="4370645"/>
              <a:ext cx="158504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9" name="Line 523">
              <a:extLst>
                <a:ext uri="{FF2B5EF4-FFF2-40B4-BE49-F238E27FC236}">
                  <a16:creationId xmlns:a16="http://schemas.microsoft.com/office/drawing/2014/main" id="{AF738A0E-9CF4-3A9C-CA65-AFD6ED3E9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9291" y="4370645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0" name="Freeform 524">
              <a:extLst>
                <a:ext uri="{FF2B5EF4-FFF2-40B4-BE49-F238E27FC236}">
                  <a16:creationId xmlns:a16="http://schemas.microsoft.com/office/drawing/2014/main" id="{39CC6826-25CA-4E70-67B7-8CBDDFB13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9865" y="4352009"/>
              <a:ext cx="29425" cy="37272"/>
            </a:xfrm>
            <a:custGeom>
              <a:avLst/>
              <a:gdLst>
                <a:gd name="T0" fmla="*/ 0 w 4"/>
                <a:gd name="T1" fmla="*/ 5 h 5"/>
                <a:gd name="T2" fmla="*/ 4 w 4"/>
                <a:gd name="T3" fmla="*/ 2 h 5"/>
                <a:gd name="T4" fmla="*/ 0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1" name="Rectangle 553">
              <a:extLst>
                <a:ext uri="{FF2B5EF4-FFF2-40B4-BE49-F238E27FC236}">
                  <a16:creationId xmlns:a16="http://schemas.microsoft.com/office/drawing/2014/main" id="{785CAFC0-174D-064D-3EC2-72368355A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0004" y="4286007"/>
              <a:ext cx="101630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1.46 [0.06, 35.27]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2" name="Rectangle 573">
              <a:extLst>
                <a:ext uri="{FF2B5EF4-FFF2-40B4-BE49-F238E27FC236}">
                  <a16:creationId xmlns:a16="http://schemas.microsoft.com/office/drawing/2014/main" id="{B4CC6583-3E7C-9D66-3E8C-AE7B576EA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442" y="4286007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0.3%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3" name="Rectangle 594">
              <a:extLst>
                <a:ext uri="{FF2B5EF4-FFF2-40B4-BE49-F238E27FC236}">
                  <a16:creationId xmlns:a16="http://schemas.microsoft.com/office/drawing/2014/main" id="{04E6198C-1B12-8CC6-67B0-94C88DA06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646" y="4286007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2A0E5880-E7E0-43B5-E4D5-63D60638438D}"/>
              </a:ext>
            </a:extLst>
          </p:cNvPr>
          <p:cNvGrpSpPr/>
          <p:nvPr/>
        </p:nvGrpSpPr>
        <p:grpSpPr>
          <a:xfrm>
            <a:off x="1300537" y="4544919"/>
            <a:ext cx="9423972" cy="169277"/>
            <a:chOff x="838200" y="4458636"/>
            <a:chExt cx="9423972" cy="169277"/>
          </a:xfrm>
        </p:grpSpPr>
        <p:sp>
          <p:nvSpPr>
            <p:cNvPr id="235" name="Rectangle 362">
              <a:extLst>
                <a:ext uri="{FF2B5EF4-FFF2-40B4-BE49-F238E27FC236}">
                  <a16:creationId xmlns:a16="http://schemas.microsoft.com/office/drawing/2014/main" id="{553159BC-4770-556F-A120-9EE83DC72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458636"/>
              <a:ext cx="181780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RENOVATE-COMPLEX-PCI, 2023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" name="Rectangle 381">
              <a:extLst>
                <a:ext uri="{FF2B5EF4-FFF2-40B4-BE49-F238E27FC236}">
                  <a16:creationId xmlns:a16="http://schemas.microsoft.com/office/drawing/2014/main" id="{5AC821E5-248A-92C4-BE3A-D76FCAA30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5539" y="4458636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7" name="Rectangle 401">
              <a:extLst>
                <a:ext uri="{FF2B5EF4-FFF2-40B4-BE49-F238E27FC236}">
                  <a16:creationId xmlns:a16="http://schemas.microsoft.com/office/drawing/2014/main" id="{D5921C64-73D2-0340-2932-786103AA7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5231" y="4458636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1092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8" name="Rectangle 420">
              <a:extLst>
                <a:ext uri="{FF2B5EF4-FFF2-40B4-BE49-F238E27FC236}">
                  <a16:creationId xmlns:a16="http://schemas.microsoft.com/office/drawing/2014/main" id="{19AEB039-D929-F8DB-F225-DFCD94FE2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261" y="4458636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9" name="Rectangle 440">
              <a:extLst>
                <a:ext uri="{FF2B5EF4-FFF2-40B4-BE49-F238E27FC236}">
                  <a16:creationId xmlns:a16="http://schemas.microsoft.com/office/drawing/2014/main" id="{AA1BE11E-606F-D9CA-B81E-962CA29AB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7020" y="445863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547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0" name="Rectangle 525">
              <a:extLst>
                <a:ext uri="{FF2B5EF4-FFF2-40B4-BE49-F238E27FC236}">
                  <a16:creationId xmlns:a16="http://schemas.microsoft.com/office/drawing/2014/main" id="{3769F1AC-1FAC-FCE5-CA5F-A732A20BD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9019" y="4512868"/>
              <a:ext cx="52966" cy="608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1" name="Rectangle 526">
              <a:extLst>
                <a:ext uri="{FF2B5EF4-FFF2-40B4-BE49-F238E27FC236}">
                  <a16:creationId xmlns:a16="http://schemas.microsoft.com/office/drawing/2014/main" id="{02CDA6FC-7203-7641-B32C-C5AD594CD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9019" y="4512868"/>
              <a:ext cx="52966" cy="6081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2" name="Line 527">
              <a:extLst>
                <a:ext uri="{FF2B5EF4-FFF2-40B4-BE49-F238E27FC236}">
                  <a16:creationId xmlns:a16="http://schemas.microsoft.com/office/drawing/2014/main" id="{2AE82F9F-56C5-48C3-4CAB-E84DFFA311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62559" y="4528562"/>
              <a:ext cx="0" cy="294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3" name="Line 528">
              <a:extLst>
                <a:ext uri="{FF2B5EF4-FFF2-40B4-BE49-F238E27FC236}">
                  <a16:creationId xmlns:a16="http://schemas.microsoft.com/office/drawing/2014/main" id="{21EC7A38-272D-D0FB-1D1D-100A13973D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3471" y="4543274"/>
              <a:ext cx="30602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4" name="Rectangle 554">
              <a:extLst>
                <a:ext uri="{FF2B5EF4-FFF2-40B4-BE49-F238E27FC236}">
                  <a16:creationId xmlns:a16="http://schemas.microsoft.com/office/drawing/2014/main" id="{EA89D9F8-8E31-2D70-77E3-729F954C7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0042" y="4458636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0.60 [0.34, 1.08]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" name="Rectangle 574">
              <a:extLst>
                <a:ext uri="{FF2B5EF4-FFF2-40B4-BE49-F238E27FC236}">
                  <a16:creationId xmlns:a16="http://schemas.microsoft.com/office/drawing/2014/main" id="{2B549D42-1195-1A9C-CDC0-A6C31B8C3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442" y="445863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9.0%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" name="Rectangle 595">
              <a:extLst>
                <a:ext uri="{FF2B5EF4-FFF2-40B4-BE49-F238E27FC236}">
                  <a16:creationId xmlns:a16="http://schemas.microsoft.com/office/drawing/2014/main" id="{527C9E0A-C872-F2BE-2042-27D39ADD0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646" y="445863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9.2%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89AD4DB1-38F0-740E-F4E9-5B20B1B23F38}"/>
              </a:ext>
            </a:extLst>
          </p:cNvPr>
          <p:cNvGrpSpPr/>
          <p:nvPr/>
        </p:nvGrpSpPr>
        <p:grpSpPr>
          <a:xfrm>
            <a:off x="1300537" y="4717303"/>
            <a:ext cx="9460040" cy="169277"/>
            <a:chOff x="838200" y="4653539"/>
            <a:chExt cx="9460040" cy="169277"/>
          </a:xfrm>
        </p:grpSpPr>
        <p:sp>
          <p:nvSpPr>
            <p:cNvPr id="248" name="Rectangle 363">
              <a:extLst>
                <a:ext uri="{FF2B5EF4-FFF2-40B4-BE49-F238E27FC236}">
                  <a16:creationId xmlns:a16="http://schemas.microsoft.com/office/drawing/2014/main" id="{C2312142-68A7-B158-34F6-9CCE54172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653539"/>
              <a:ext cx="100348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ILUMIEN IV, 2023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9" name="Rectangle 382">
              <a:extLst>
                <a:ext uri="{FF2B5EF4-FFF2-40B4-BE49-F238E27FC236}">
                  <a16:creationId xmlns:a16="http://schemas.microsoft.com/office/drawing/2014/main" id="{1C3DACFD-867E-0F52-0341-29599C218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5539" y="4653539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0" name="Rectangle 402">
              <a:extLst>
                <a:ext uri="{FF2B5EF4-FFF2-40B4-BE49-F238E27FC236}">
                  <a16:creationId xmlns:a16="http://schemas.microsoft.com/office/drawing/2014/main" id="{E24DCBFB-D4A0-483C-D6E0-FAA707103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5231" y="4653539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1233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1" name="Rectangle 421">
              <a:extLst>
                <a:ext uri="{FF2B5EF4-FFF2-40B4-BE49-F238E27FC236}">
                  <a16:creationId xmlns:a16="http://schemas.microsoft.com/office/drawing/2014/main" id="{F028C3A5-9A96-ADC3-4158-340CFEDA2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261" y="4653539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2" name="Rectangle 441">
              <a:extLst>
                <a:ext uri="{FF2B5EF4-FFF2-40B4-BE49-F238E27FC236}">
                  <a16:creationId xmlns:a16="http://schemas.microsoft.com/office/drawing/2014/main" id="{561A0104-9D02-BAE9-8309-90F7A2D37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0953" y="4653539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1254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3" name="Rectangle 529">
              <a:extLst>
                <a:ext uri="{FF2B5EF4-FFF2-40B4-BE49-F238E27FC236}">
                  <a16:creationId xmlns:a16="http://schemas.microsoft.com/office/drawing/2014/main" id="{DA66645F-C756-27C3-EDA4-EB211F7D2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4376" y="4693058"/>
              <a:ext cx="82391" cy="902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4" name="Rectangle 530">
              <a:extLst>
                <a:ext uri="{FF2B5EF4-FFF2-40B4-BE49-F238E27FC236}">
                  <a16:creationId xmlns:a16="http://schemas.microsoft.com/office/drawing/2014/main" id="{3985E5F5-AB97-CD9C-2C6F-D9B383CA4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4376" y="4693058"/>
              <a:ext cx="82391" cy="9023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5" name="Line 531">
              <a:extLst>
                <a:ext uri="{FF2B5EF4-FFF2-40B4-BE49-F238E27FC236}">
                  <a16:creationId xmlns:a16="http://schemas.microsoft.com/office/drawing/2014/main" id="{E18FB6D4-4280-E7FD-FAFC-716300F540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11648" y="4719541"/>
              <a:ext cx="0" cy="3727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6" name="Line 532">
              <a:extLst>
                <a:ext uri="{FF2B5EF4-FFF2-40B4-BE49-F238E27FC236}">
                  <a16:creationId xmlns:a16="http://schemas.microsoft.com/office/drawing/2014/main" id="{5A9A55FA-8DB4-77B3-02F5-6DFB1ACD1E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15525" y="4738177"/>
              <a:ext cx="20009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7" name="Line 536">
              <a:extLst>
                <a:ext uri="{FF2B5EF4-FFF2-40B4-BE49-F238E27FC236}">
                  <a16:creationId xmlns:a16="http://schemas.microsoft.com/office/drawing/2014/main" id="{9A408765-675C-C399-F6A4-98B90776EA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3471" y="4738177"/>
              <a:ext cx="32171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8" name="Rectangle 555">
              <a:extLst>
                <a:ext uri="{FF2B5EF4-FFF2-40B4-BE49-F238E27FC236}">
                  <a16:creationId xmlns:a16="http://schemas.microsoft.com/office/drawing/2014/main" id="{AB287762-FC91-0CB0-5135-21E1729B7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0042" y="4653539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1.06 [0.73, 1.54]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9" name="Rectangle 575">
              <a:extLst>
                <a:ext uri="{FF2B5EF4-FFF2-40B4-BE49-F238E27FC236}">
                  <a16:creationId xmlns:a16="http://schemas.microsoft.com/office/drawing/2014/main" id="{F2B9CC1C-4733-4A0A-D8E4-F2A259860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9375" y="4653539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21.8%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0" name="Rectangle 596">
              <a:extLst>
                <a:ext uri="{FF2B5EF4-FFF2-40B4-BE49-F238E27FC236}">
                  <a16:creationId xmlns:a16="http://schemas.microsoft.com/office/drawing/2014/main" id="{9FF24D46-C247-09F4-9C83-A2E865A23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5579" y="4653539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17.5%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F8ACBC76-33D4-7C79-F3FC-5314DE2D32BA}"/>
              </a:ext>
            </a:extLst>
          </p:cNvPr>
          <p:cNvGrpSpPr/>
          <p:nvPr/>
        </p:nvGrpSpPr>
        <p:grpSpPr>
          <a:xfrm>
            <a:off x="1300537" y="4889682"/>
            <a:ext cx="9423972" cy="169277"/>
            <a:chOff x="838200" y="4801932"/>
            <a:chExt cx="9423972" cy="169277"/>
          </a:xfrm>
        </p:grpSpPr>
        <p:sp>
          <p:nvSpPr>
            <p:cNvPr id="262" name="Rectangle 364">
              <a:extLst>
                <a:ext uri="{FF2B5EF4-FFF2-40B4-BE49-F238E27FC236}">
                  <a16:creationId xmlns:a16="http://schemas.microsoft.com/office/drawing/2014/main" id="{53AEF2F8-B007-3491-6D83-F3569DE3B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801932"/>
              <a:ext cx="90890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OCTOBER, 2023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3" name="Rectangle 383">
              <a:extLst>
                <a:ext uri="{FF2B5EF4-FFF2-40B4-BE49-F238E27FC236}">
                  <a16:creationId xmlns:a16="http://schemas.microsoft.com/office/drawing/2014/main" id="{75A41D17-3427-C7BB-A8C0-243A5E21C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5539" y="4801932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4" name="Rectangle 403">
              <a:extLst>
                <a:ext uri="{FF2B5EF4-FFF2-40B4-BE49-F238E27FC236}">
                  <a16:creationId xmlns:a16="http://schemas.microsoft.com/office/drawing/2014/main" id="{ED7C61AB-9B04-E372-5466-67E22A04B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298" y="4801932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5" name="Rectangle 422">
              <a:extLst>
                <a:ext uri="{FF2B5EF4-FFF2-40B4-BE49-F238E27FC236}">
                  <a16:creationId xmlns:a16="http://schemas.microsoft.com/office/drawing/2014/main" id="{D63F2F4B-38A6-E2B6-B99A-1403A07DE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261" y="4801932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" name="Rectangle 442">
              <a:extLst>
                <a:ext uri="{FF2B5EF4-FFF2-40B4-BE49-F238E27FC236}">
                  <a16:creationId xmlns:a16="http://schemas.microsoft.com/office/drawing/2014/main" id="{A577AAA4-F042-C6BA-74AD-FDD2B579E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7020" y="4801932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7" name="Rectangle 533">
              <a:extLst>
                <a:ext uri="{FF2B5EF4-FFF2-40B4-BE49-F238E27FC236}">
                  <a16:creationId xmlns:a16="http://schemas.microsoft.com/office/drawing/2014/main" id="{B07F3D62-D4DB-3A87-E8F4-D32C46330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6866" y="4860087"/>
              <a:ext cx="52966" cy="529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8" name="Rectangle 534">
              <a:extLst>
                <a:ext uri="{FF2B5EF4-FFF2-40B4-BE49-F238E27FC236}">
                  <a16:creationId xmlns:a16="http://schemas.microsoft.com/office/drawing/2014/main" id="{976183BA-C777-1773-21BB-327148A14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6866" y="4860087"/>
              <a:ext cx="52966" cy="52966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9" name="Line 535">
              <a:extLst>
                <a:ext uri="{FF2B5EF4-FFF2-40B4-BE49-F238E27FC236}">
                  <a16:creationId xmlns:a16="http://schemas.microsoft.com/office/drawing/2014/main" id="{AA4FDE91-C74B-0382-40CC-0B501A66E9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70406" y="4867934"/>
              <a:ext cx="0" cy="3727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0" name="Rectangle 556">
              <a:extLst>
                <a:ext uri="{FF2B5EF4-FFF2-40B4-BE49-F238E27FC236}">
                  <a16:creationId xmlns:a16="http://schemas.microsoft.com/office/drawing/2014/main" id="{1661E31C-CC1B-EC0C-2BDE-753B030E7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0042" y="4801932"/>
              <a:ext cx="97622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0.62 [0.33, 1.14]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1" name="Rectangle 576">
              <a:extLst>
                <a:ext uri="{FF2B5EF4-FFF2-40B4-BE49-F238E27FC236}">
                  <a16:creationId xmlns:a16="http://schemas.microsoft.com/office/drawing/2014/main" id="{6136F1B6-0BD6-05EE-177B-9549B8FF6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442" y="4801932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8.2%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2" name="Rectangle 597">
              <a:extLst>
                <a:ext uri="{FF2B5EF4-FFF2-40B4-BE49-F238E27FC236}">
                  <a16:creationId xmlns:a16="http://schemas.microsoft.com/office/drawing/2014/main" id="{3505C0A9-D0F7-6456-25E6-0997BF9C4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646" y="4801932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9.0%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73" name="Rectangle 598">
            <a:extLst>
              <a:ext uri="{FF2B5EF4-FFF2-40B4-BE49-F238E27FC236}">
                <a16:creationId xmlns:a16="http://schemas.microsoft.com/office/drawing/2014/main" id="{9B5EAB8C-51F8-CC3E-3F42-C4F18C8AD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1047" y="1737342"/>
            <a:ext cx="4263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4" name="Line 599">
            <a:extLst>
              <a:ext uri="{FF2B5EF4-FFF2-40B4-BE49-F238E27FC236}">
                <a16:creationId xmlns:a16="http://schemas.microsoft.com/office/drawing/2014/main" id="{A7C4CEB7-2F5A-3AB3-A16A-6E2A1A3EE8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0537" y="2092309"/>
            <a:ext cx="9610618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5" name="Title 1">
            <a:extLst>
              <a:ext uri="{FF2B5EF4-FFF2-40B4-BE49-F238E27FC236}">
                <a16:creationId xmlns:a16="http://schemas.microsoft.com/office/drawing/2014/main" id="{2C750866-6107-7E45-6E6E-581299AA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4918"/>
            <a:ext cx="12192000" cy="103418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TLR (Direct Evidence):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IV Imaging vs. Angio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0" dirty="0">
                <a:latin typeface="Calibri" panose="020F0502020204030204" pitchFamily="34" charset="0"/>
                <a:cs typeface="Calibri" panose="020F0502020204030204" pitchFamily="34" charset="0"/>
              </a:rPr>
              <a:t>17 trials, 11,417 patients, 497 events</a:t>
            </a:r>
          </a:p>
        </p:txBody>
      </p: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2855DC32-B416-2CFF-0EA6-6F45EA7E7475}"/>
              </a:ext>
            </a:extLst>
          </p:cNvPr>
          <p:cNvGrpSpPr/>
          <p:nvPr/>
        </p:nvGrpSpPr>
        <p:grpSpPr>
          <a:xfrm>
            <a:off x="1279987" y="5577219"/>
            <a:ext cx="3126758" cy="557223"/>
            <a:chOff x="838199" y="4636716"/>
            <a:chExt cx="3126758" cy="557223"/>
          </a:xfrm>
        </p:grpSpPr>
        <p:sp>
          <p:nvSpPr>
            <p:cNvPr id="278" name="Rectangle 8">
              <a:extLst>
                <a:ext uri="{FF2B5EF4-FFF2-40B4-BE49-F238E27FC236}">
                  <a16:creationId xmlns:a16="http://schemas.microsoft.com/office/drawing/2014/main" id="{E4ECCE77-0DDC-723F-53AB-116D5650B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199" y="4636716"/>
              <a:ext cx="13497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heterogeneity: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9" name="Rectangle 9">
              <a:extLst>
                <a:ext uri="{FF2B5EF4-FFF2-40B4-BE49-F238E27FC236}">
                  <a16:creationId xmlns:a16="http://schemas.microsoft.com/office/drawing/2014/main" id="{48E7436B-E43B-B3D3-AFC9-3705933BE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672" y="4636716"/>
              <a:ext cx="3526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0" name="Rectangle 10">
              <a:extLst>
                <a:ext uri="{FF2B5EF4-FFF2-40B4-BE49-F238E27FC236}">
                  <a16:creationId xmlns:a16="http://schemas.microsoft.com/office/drawing/2014/main" id="{8BCFA4CA-B33D-3B8B-3294-9C7266D5D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6332" y="465595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1" name="Rectangle 11">
              <a:extLst>
                <a:ext uri="{FF2B5EF4-FFF2-40B4-BE49-F238E27FC236}">
                  <a16:creationId xmlns:a16="http://schemas.microsoft.com/office/drawing/2014/main" id="{551CFF73-6C54-B21A-A15B-3AAE3C69A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993" y="4636716"/>
              <a:ext cx="34304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0%,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2" name="Rectangle 13">
              <a:extLst>
                <a:ext uri="{FF2B5EF4-FFF2-40B4-BE49-F238E27FC236}">
                  <a16:creationId xmlns:a16="http://schemas.microsoft.com/office/drawing/2014/main" id="{9A0DB74C-A312-9610-5059-69AFE653E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4575" y="4636716"/>
              <a:ext cx="6091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ꭓ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3" name="Rectangle 15">
              <a:extLst>
                <a:ext uri="{FF2B5EF4-FFF2-40B4-BE49-F238E27FC236}">
                  <a16:creationId xmlns:a16="http://schemas.microsoft.com/office/drawing/2014/main" id="{5B8A924B-B8D6-6CE3-7D30-3FAFE096F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5029" y="465595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4" name="Rectangle 16">
              <a:extLst>
                <a:ext uri="{FF2B5EF4-FFF2-40B4-BE49-F238E27FC236}">
                  <a16:creationId xmlns:a16="http://schemas.microsoft.com/office/drawing/2014/main" id="{4782CDB5-D7F2-B7E2-7655-70EB7734E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804" y="4636716"/>
              <a:ext cx="45845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11.12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5" name="Rectangle 19">
              <a:extLst>
                <a:ext uri="{FF2B5EF4-FFF2-40B4-BE49-F238E27FC236}">
                  <a16:creationId xmlns:a16="http://schemas.microsoft.com/office/drawing/2014/main" id="{C4A9A1E1-8F2B-D5AA-1719-EDC5187B7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5595" y="4636716"/>
              <a:ext cx="5129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(P=0.80)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6" name="Rectangle 21">
              <a:extLst>
                <a:ext uri="{FF2B5EF4-FFF2-40B4-BE49-F238E27FC236}">
                  <a16:creationId xmlns:a16="http://schemas.microsoft.com/office/drawing/2014/main" id="{F315E336-E634-7549-C5D3-FC6350E62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199" y="4830689"/>
              <a:ext cx="171681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overall effect (Fixed):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7" name="Rectangle 22">
              <a:extLst>
                <a:ext uri="{FF2B5EF4-FFF2-40B4-BE49-F238E27FC236}">
                  <a16:creationId xmlns:a16="http://schemas.microsoft.com/office/drawing/2014/main" id="{CA95A79A-EB93-516F-AC7F-5F59CB80A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4473" y="4830689"/>
              <a:ext cx="561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z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8" name="Rectangle 23">
              <a:extLst>
                <a:ext uri="{FF2B5EF4-FFF2-40B4-BE49-F238E27FC236}">
                  <a16:creationId xmlns:a16="http://schemas.microsoft.com/office/drawing/2014/main" id="{B55FDD3D-09B6-1A9E-FC3C-8F7CD9053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28" y="4830689"/>
              <a:ext cx="1346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9" name="Rectangle 24">
              <a:extLst>
                <a:ext uri="{FF2B5EF4-FFF2-40B4-BE49-F238E27FC236}">
                  <a16:creationId xmlns:a16="http://schemas.microsoft.com/office/drawing/2014/main" id="{D169481D-E3DF-FB46-6D13-B6A3ED26D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9894" y="4830689"/>
              <a:ext cx="2949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-3.86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0" name="Rectangle 25">
              <a:extLst>
                <a:ext uri="{FF2B5EF4-FFF2-40B4-BE49-F238E27FC236}">
                  <a16:creationId xmlns:a16="http://schemas.microsoft.com/office/drawing/2014/main" id="{DB031C3E-226B-354E-265E-44A7801B6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244" y="4830689"/>
              <a:ext cx="320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1" name="Rectangle 27">
              <a:extLst>
                <a:ext uri="{FF2B5EF4-FFF2-40B4-BE49-F238E27FC236}">
                  <a16:creationId xmlns:a16="http://schemas.microsoft.com/office/drawing/2014/main" id="{DA68B495-9C7D-0171-ADAC-DD86C0FE8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5379" y="4830689"/>
              <a:ext cx="65723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=0.0001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2" name="Rectangle 29">
              <a:extLst>
                <a:ext uri="{FF2B5EF4-FFF2-40B4-BE49-F238E27FC236}">
                  <a16:creationId xmlns:a16="http://schemas.microsoft.com/office/drawing/2014/main" id="{75905237-F01B-22B0-304B-36D829D0F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199" y="5024662"/>
              <a:ext cx="189314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overall effect (Random):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3" name="Rectangle 30">
              <a:extLst>
                <a:ext uri="{FF2B5EF4-FFF2-40B4-BE49-F238E27FC236}">
                  <a16:creationId xmlns:a16="http://schemas.microsoft.com/office/drawing/2014/main" id="{EBA16B7F-DF13-79E8-F468-0C5E2818C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2508" y="5024662"/>
              <a:ext cx="561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z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4" name="Rectangle 31">
              <a:extLst>
                <a:ext uri="{FF2B5EF4-FFF2-40B4-BE49-F238E27FC236}">
                  <a16:creationId xmlns:a16="http://schemas.microsoft.com/office/drawing/2014/main" id="{3F51A565-8017-DF28-8AF6-9C4A3DA00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963" y="5024662"/>
              <a:ext cx="1346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5" name="Rectangle 32">
              <a:extLst>
                <a:ext uri="{FF2B5EF4-FFF2-40B4-BE49-F238E27FC236}">
                  <a16:creationId xmlns:a16="http://schemas.microsoft.com/office/drawing/2014/main" id="{54A681DE-936A-F8BF-502E-2D92A8566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7930" y="5024662"/>
              <a:ext cx="2949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-3.84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6" name="Rectangle 35">
              <a:extLst>
                <a:ext uri="{FF2B5EF4-FFF2-40B4-BE49-F238E27FC236}">
                  <a16:creationId xmlns:a16="http://schemas.microsoft.com/office/drawing/2014/main" id="{1C04B9BF-AE7F-576E-236B-8ED5597AF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7726" y="5024662"/>
              <a:ext cx="65723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</a:t>
              </a:r>
              <a:r>
                <a:rPr lang="en-US" alt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=0.0001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97" name="TextBox 296">
            <a:extLst>
              <a:ext uri="{FF2B5EF4-FFF2-40B4-BE49-F238E27FC236}">
                <a16:creationId xmlns:a16="http://schemas.microsoft.com/office/drawing/2014/main" id="{F77F4241-D0CF-CB26-ADF1-C49920B140F9}"/>
              </a:ext>
            </a:extLst>
          </p:cNvPr>
          <p:cNvSpPr txBox="1"/>
          <p:nvPr/>
        </p:nvSpPr>
        <p:spPr>
          <a:xfrm>
            <a:off x="8301519" y="6087856"/>
            <a:ext cx="2893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RR 0.71, 95% CI 0.59-0.85</a:t>
            </a:r>
          </a:p>
        </p:txBody>
      </p:sp>
    </p:spTree>
    <p:extLst>
      <p:ext uri="{BB962C8B-B14F-4D97-AF65-F5344CB8AC3E}">
        <p14:creationId xmlns:p14="http://schemas.microsoft.com/office/powerpoint/2010/main" val="42135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20BD3-07DE-E1A4-E8E1-A39DB7602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855"/>
            <a:ext cx="12192000" cy="1170305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 Evidence: 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All Outcomes</a:t>
            </a:r>
            <a:b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IVI-guided (OCT or IVUS) PCI vs Angiography-guided PCI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C3C40C0-7F62-7168-1C03-B43D1B08A3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709674"/>
              </p:ext>
            </p:extLst>
          </p:nvPr>
        </p:nvGraphicFramePr>
        <p:xfrm>
          <a:off x="181940" y="1347572"/>
          <a:ext cx="11828120" cy="5302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456">
                  <a:extLst>
                    <a:ext uri="{9D8B030D-6E8A-4147-A177-3AD203B41FA5}">
                      <a16:colId xmlns:a16="http://schemas.microsoft.com/office/drawing/2014/main" val="38358961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1552346398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214126550"/>
                    </a:ext>
                  </a:extLst>
                </a:gridCol>
                <a:gridCol w="858417">
                  <a:extLst>
                    <a:ext uri="{9D8B030D-6E8A-4147-A177-3AD203B41FA5}">
                      <a16:colId xmlns:a16="http://schemas.microsoft.com/office/drawing/2014/main" val="838948974"/>
                    </a:ext>
                  </a:extLst>
                </a:gridCol>
                <a:gridCol w="1800808">
                  <a:extLst>
                    <a:ext uri="{9D8B030D-6E8A-4147-A177-3AD203B41FA5}">
                      <a16:colId xmlns:a16="http://schemas.microsoft.com/office/drawing/2014/main" val="606558759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1559727488"/>
                    </a:ext>
                  </a:extLst>
                </a:gridCol>
                <a:gridCol w="1237847">
                  <a:extLst>
                    <a:ext uri="{9D8B030D-6E8A-4147-A177-3AD203B41FA5}">
                      <a16:colId xmlns:a16="http://schemas.microsoft.com/office/drawing/2014/main" val="3790849169"/>
                    </a:ext>
                  </a:extLst>
                </a:gridCol>
                <a:gridCol w="1147665">
                  <a:extLst>
                    <a:ext uri="{9D8B030D-6E8A-4147-A177-3AD203B41FA5}">
                      <a16:colId xmlns:a16="http://schemas.microsoft.com/office/drawing/2014/main" val="1660195029"/>
                    </a:ext>
                  </a:extLst>
                </a:gridCol>
                <a:gridCol w="2202025">
                  <a:extLst>
                    <a:ext uri="{9D8B030D-6E8A-4147-A177-3AD203B41FA5}">
                      <a16:colId xmlns:a16="http://schemas.microsoft.com/office/drawing/2014/main" val="573933792"/>
                    </a:ext>
                  </a:extLst>
                </a:gridCol>
              </a:tblGrid>
              <a:tr h="73268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</a:t>
                      </a:r>
                    </a:p>
                  </a:txBody>
                  <a:tcPr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 trials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       pts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 events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    estimate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evidence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Indirect estimate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evidence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Network estimate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170271751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TLF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11,502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963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0.69 [0.61, 0.78]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0.69 [0.61, 0.78]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3228886865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- Cardiac death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11,385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0.54 [0.40, 0.74]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0.54 [0.40, 0.74]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949474034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- TV-MI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11,385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393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0.80 [0.66, 0.97]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0.80 [0.66, 0.97]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2908036876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- TLR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11,417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497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0.71 [0.59, 0.85]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0.71 [0.59, 0.85]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4007287598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Stent thrombosis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11,385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0.48 [0.31, 0.76]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0.48 [0.31, 0.76]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2173244861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All-cause death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11,385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318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0.75 [0.60, 0.93]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0.75 [0.60, 0.93]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067342559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MI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11,385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0.82 [0.69, 0.98]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0.82 [0.69, 0.98]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222643283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TVR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11,417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589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0.71 [0.61, 0.84]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0.71 [0.61, 0.84]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842501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74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20BD3-07DE-E1A4-E8E1-A39DB7602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855"/>
            <a:ext cx="12192000" cy="1170305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 Evidence: 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All Outcomes</a:t>
            </a:r>
            <a:b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OCT-guided PCI vs IVUS-guided PCI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C3C40C0-7F62-7168-1C03-B43D1B08A3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142029"/>
              </p:ext>
            </p:extLst>
          </p:nvPr>
        </p:nvGraphicFramePr>
        <p:xfrm>
          <a:off x="68411" y="1347572"/>
          <a:ext cx="12055179" cy="5302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456">
                  <a:extLst>
                    <a:ext uri="{9D8B030D-6E8A-4147-A177-3AD203B41FA5}">
                      <a16:colId xmlns:a16="http://schemas.microsoft.com/office/drawing/2014/main" val="38358961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1552346398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214126550"/>
                    </a:ext>
                  </a:extLst>
                </a:gridCol>
                <a:gridCol w="858417">
                  <a:extLst>
                    <a:ext uri="{9D8B030D-6E8A-4147-A177-3AD203B41FA5}">
                      <a16:colId xmlns:a16="http://schemas.microsoft.com/office/drawing/2014/main" val="838948974"/>
                    </a:ext>
                  </a:extLst>
                </a:gridCol>
                <a:gridCol w="1800808">
                  <a:extLst>
                    <a:ext uri="{9D8B030D-6E8A-4147-A177-3AD203B41FA5}">
                      <a16:colId xmlns:a16="http://schemas.microsoft.com/office/drawing/2014/main" val="606558759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1559727488"/>
                    </a:ext>
                  </a:extLst>
                </a:gridCol>
                <a:gridCol w="1819469">
                  <a:extLst>
                    <a:ext uri="{9D8B030D-6E8A-4147-A177-3AD203B41FA5}">
                      <a16:colId xmlns:a16="http://schemas.microsoft.com/office/drawing/2014/main" val="3790849169"/>
                    </a:ext>
                  </a:extLst>
                </a:gridCol>
                <a:gridCol w="1138335">
                  <a:extLst>
                    <a:ext uri="{9D8B030D-6E8A-4147-A177-3AD203B41FA5}">
                      <a16:colId xmlns:a16="http://schemas.microsoft.com/office/drawing/2014/main" val="1660195029"/>
                    </a:ext>
                  </a:extLst>
                </a:gridCol>
                <a:gridCol w="1856792">
                  <a:extLst>
                    <a:ext uri="{9D8B030D-6E8A-4147-A177-3AD203B41FA5}">
                      <a16:colId xmlns:a16="http://schemas.microsoft.com/office/drawing/2014/main" val="573933792"/>
                    </a:ext>
                  </a:extLst>
                </a:gridCol>
              </a:tblGrid>
              <a:tr h="73268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 trials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       pts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 events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    estimate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evidence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Indirect estimate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evidence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Network estimate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170271751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TLF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1316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0.89 [0.51, 1.57]</a:t>
                      </a:r>
                      <a:endParaRPr kumimoji="0" lang="en-US" altLang="en-US" sz="54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1.32 [1.00, 1.73]</a:t>
                      </a:r>
                      <a:endParaRPr kumimoji="0" lang="en-US" altLang="en-US" sz="54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1.22 [0.96, 1.56]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3228886865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- Cardiac death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1316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1.32 [0.25, 6.98]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1.12 [0.56, 2.27]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1.15 [0.60, 2.20]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949474034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- TV-MI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1316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0.97 [0.34, 2.79]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1.06 [0.69, 1.64]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1.05 [0.70, 1.57]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2908036876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- TLR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1316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0.78 [0.39, 1.52]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1.51 [1.02, 2.22]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1.28 [0.91, 1.79]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4007287598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Stent thrombosis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1316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0.93 [0.19, 4.51]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1.15 [0.45, 2.96]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1.09 [0.48, 2.45]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2173244861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All-cause death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1316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1.26 [0.44, 3.62]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0.91 [0.55,1.50]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0.97 [0.61, 1.52]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067342559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MI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1316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1.26 [0.52, 3.02]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1.12 [0.75, 1.67]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1.14 [0.79, 1.64]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222643283"/>
                  </a:ext>
                </a:extLst>
              </a:tr>
              <a:tr h="571286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TVR</a:t>
                      </a:r>
                    </a:p>
                  </a:txBody>
                  <a:tcPr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1316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1.10 [0.67, 1.80]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1.52 [1.07, 2.17]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1.36 [1.02, 1.82]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842501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61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1F2AC-7AA7-DD75-7029-6A32AAF7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0545"/>
            <a:ext cx="12192000" cy="799647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TLF (Network Evidence): </a:t>
            </a:r>
            <a:r>
              <a:rPr lang="en-US" sz="3600" kern="100" dirty="0">
                <a:effectLst/>
              </a:rPr>
              <a:t>Bayesian vs. Frequentist Estimates</a:t>
            </a:r>
            <a:endParaRPr lang="en-US" sz="36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D462EF-4976-023B-FAD8-2A282A9954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67543"/>
              </p:ext>
            </p:extLst>
          </p:nvPr>
        </p:nvGraphicFramePr>
        <p:xfrm>
          <a:off x="1809520" y="679875"/>
          <a:ext cx="8572961" cy="6117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9197">
                  <a:extLst>
                    <a:ext uri="{9D8B030D-6E8A-4147-A177-3AD203B41FA5}">
                      <a16:colId xmlns:a16="http://schemas.microsoft.com/office/drawing/2014/main" val="3760232724"/>
                    </a:ext>
                  </a:extLst>
                </a:gridCol>
                <a:gridCol w="2547258">
                  <a:extLst>
                    <a:ext uri="{9D8B030D-6E8A-4147-A177-3AD203B41FA5}">
                      <a16:colId xmlns:a16="http://schemas.microsoft.com/office/drawing/2014/main" val="412485244"/>
                    </a:ext>
                  </a:extLst>
                </a:gridCol>
                <a:gridCol w="2836506">
                  <a:extLst>
                    <a:ext uri="{9D8B030D-6E8A-4147-A177-3AD203B41FA5}">
                      <a16:colId xmlns:a16="http://schemas.microsoft.com/office/drawing/2014/main" val="3475702878"/>
                    </a:ext>
                  </a:extLst>
                </a:gridCol>
              </a:tblGrid>
              <a:tr h="4267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Frequentist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RR (95% CI)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Bayesian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RR (95% </a:t>
                      </a:r>
                      <a:r>
                        <a:rPr lang="en-US" sz="20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</a:t>
                      </a:r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336208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kern="100" dirty="0">
                          <a:effectLst/>
                        </a:rPr>
                        <a:t>IVI (OCT or IVUS ) vs. Angio</a:t>
                      </a:r>
                      <a:endParaRPr lang="en-US" sz="2000" b="1" u="none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5098570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kern="100" dirty="0">
                          <a:effectLst/>
                        </a:rPr>
                        <a:t>   Direct estimate (18 trials)</a:t>
                      </a:r>
                      <a:endParaRPr lang="en-US" sz="2000" b="0" u="none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0.68 (0.56, 0.84)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0.69 (0.61, 0.79)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4726569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kern="100" dirty="0">
                          <a:effectLst/>
                        </a:rPr>
                        <a:t>   Indirect estimate</a:t>
                      </a:r>
                      <a:endParaRPr lang="en-US" sz="2000" b="0" u="none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      -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-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9336835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kern="100" dirty="0">
                          <a:effectLst/>
                        </a:rPr>
                        <a:t>   Network estimate</a:t>
                      </a:r>
                      <a:endParaRPr lang="en-US" sz="2000" b="0" u="none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0.68 (0.56, 0.84)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0.69 (0.61, 0.79)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4300444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kern="100" dirty="0">
                          <a:effectLst/>
                        </a:rPr>
                        <a:t>IVUS vs. Angio</a:t>
                      </a:r>
                      <a:endParaRPr lang="en-US" sz="2000" u="none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4492912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kern="100" dirty="0">
                          <a:effectLst/>
                        </a:rPr>
                        <a:t>   Direct estimate (11 trials)</a:t>
                      </a:r>
                      <a:endParaRPr lang="en-US" sz="2000" b="0" u="none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0.63 (0.53, 0.75)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0.62 (0.53, 0.75)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818642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kern="100" dirty="0">
                          <a:effectLst/>
                        </a:rPr>
                        <a:t>   Indirect estimate</a:t>
                      </a:r>
                      <a:endParaRPr lang="en-US" sz="2000" b="0" u="none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0.92 (0.48, 1.76)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1.00 (0.46, 1.95)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7322015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kern="100" dirty="0">
                          <a:effectLst/>
                        </a:rPr>
                        <a:t>   Network estimate</a:t>
                      </a:r>
                      <a:endParaRPr lang="en-US" sz="2000" b="0" u="none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0.65 (0.55, 0.77)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0.65 (0.55, 0.77)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198888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kern="100" dirty="0">
                          <a:effectLst/>
                        </a:rPr>
                        <a:t>OCT vs. Angio</a:t>
                      </a:r>
                      <a:endParaRPr lang="en-US" sz="2000" u="none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9578024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kern="100" dirty="0">
                          <a:effectLst/>
                        </a:rPr>
                        <a:t>   Direct estimate (8 trials)</a:t>
                      </a:r>
                      <a:endParaRPr lang="en-US" sz="2000" b="0" u="none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0.83 (0.68, 1.02)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0.85 (0.68, 1.06)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0733679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kern="100" dirty="0">
                          <a:effectLst/>
                        </a:rPr>
                        <a:t>   Indirect estimate</a:t>
                      </a:r>
                      <a:endParaRPr lang="en-US" sz="2000" b="0" u="none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0.50 (0.27, 0.96)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0.54 (0.27, 1.13)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7507771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kern="100" dirty="0">
                          <a:effectLst/>
                        </a:rPr>
                        <a:t>   Network estimate</a:t>
                      </a:r>
                      <a:endParaRPr lang="en-US" sz="2000" b="0" u="none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0.79 (0.65, 0.97)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0.79 (0.65, 0.99)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0832315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kern="100" dirty="0">
                          <a:effectLst/>
                        </a:rPr>
                        <a:t>OCT vs. IVUS</a:t>
                      </a:r>
                      <a:endParaRPr lang="en-US" sz="2000" u="none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4652035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   Direct estimate </a:t>
                      </a:r>
                      <a:r>
                        <a:rPr lang="en-US" sz="2000" b="0" u="none" kern="100" dirty="0">
                          <a:effectLst/>
                        </a:rPr>
                        <a:t>(4 trials)</a:t>
                      </a:r>
                      <a:endParaRPr lang="en-US" sz="20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0.89 (0.51, 1.57)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0.92 (0.52, 1.69)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8869477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   Indirect estimate</a:t>
                      </a:r>
                      <a:endParaRPr lang="en-US" sz="20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1.32 (1.00, 1.73)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1.33 (0.98, 1.80)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7545998"/>
                  </a:ext>
                </a:extLst>
              </a:tr>
              <a:tr h="344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   Network estimate</a:t>
                      </a:r>
                      <a:endParaRPr lang="en-US" sz="20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1.22 (0.96, 1.56)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1.23 (0.93, 1.60)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3992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73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DB07A-CEF2-27D5-1CB2-D48C80F8E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418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Limitations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AB1E6D-15F3-9FD0-9A6F-6609C3D9C36C}"/>
              </a:ext>
            </a:extLst>
          </p:cNvPr>
          <p:cNvSpPr txBox="1"/>
          <p:nvPr/>
        </p:nvSpPr>
        <p:spPr>
          <a:xfrm>
            <a:off x="417876" y="879566"/>
            <a:ext cx="11356249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700" dirty="0"/>
              <a:t>The limitations of all meta-analyses apply, acknowledging inter-study differences in study design, patient characteristics, geography, operators, technique, collected data, endpoint definitions, and follow-up duration </a:t>
            </a:r>
          </a:p>
          <a:p>
            <a:pPr marL="290513" indent="-2905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700" dirty="0"/>
              <a:t>The evidence is very robust for all IVI-guided PCI vs angiography-guided PCI, especially for the composite TLF outcome</a:t>
            </a:r>
          </a:p>
          <a:p>
            <a:pPr marL="290513" indent="-2905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700" dirty="0"/>
              <a:t>Given the fewer numbers of trials and events, the data are less determinative for some of the the pairwise comparisons and non-composite outcomes</a:t>
            </a:r>
          </a:p>
          <a:p>
            <a:pPr marL="752475" lvl="1" indent="-2905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70C0"/>
                </a:solidFill>
              </a:rPr>
              <a:t>In particular, prior to this congress, OCT vs. IVUS guidance of PCI had been directly compared in only 4 RCTs (1316 pts) </a:t>
            </a:r>
          </a:p>
          <a:p>
            <a:pPr marL="752475" lvl="1" indent="-2905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70C0"/>
                </a:solidFill>
              </a:rPr>
              <a:t>Most of the network evidence for this comparison was therefore “indirect”</a:t>
            </a:r>
          </a:p>
          <a:p>
            <a:pPr marL="752475" lvl="1" indent="-2905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70C0"/>
                </a:solidFill>
              </a:rPr>
              <a:t>As the largest completed OCT-guided vs IVUS-guided PCI trial, the just presented OCTIVUS trial will have a major effect on these estimates</a:t>
            </a:r>
          </a:p>
        </p:txBody>
      </p:sp>
    </p:spTree>
    <p:extLst>
      <p:ext uri="{BB962C8B-B14F-4D97-AF65-F5344CB8AC3E}">
        <p14:creationId xmlns:p14="http://schemas.microsoft.com/office/powerpoint/2010/main" val="76942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E4038-9AEF-FEF7-CDCD-261EE7B4B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9022"/>
            <a:ext cx="12192000" cy="103418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3A1461-EAD0-9CD9-7074-82B489BFEBA9}"/>
              </a:ext>
            </a:extLst>
          </p:cNvPr>
          <p:cNvSpPr txBox="1"/>
          <p:nvPr/>
        </p:nvSpPr>
        <p:spPr>
          <a:xfrm>
            <a:off x="359228" y="1035737"/>
            <a:ext cx="11615057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0"/>
              </a:spcBef>
            </a:pPr>
            <a:r>
              <a:rPr lang="en-US" sz="3400" b="1" dirty="0">
                <a:solidFill>
                  <a:srgbClr val="0070C0"/>
                </a:solidFill>
              </a:rPr>
              <a:t>The present network meta-analysis from 20 RCTs in 12,428 pts with follow-up ranging from 6-60 months demonstrates that:</a:t>
            </a:r>
          </a:p>
          <a:p>
            <a:pPr marL="290513" indent="-290513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3400" dirty="0"/>
              <a:t>Compared with angiography-guided PCI, IVI-guided PCI with OCT or IVUS reduces </a:t>
            </a:r>
            <a:r>
              <a:rPr lang="en-US" sz="3400" b="1" dirty="0"/>
              <a:t>TLF by </a:t>
            </a:r>
            <a:r>
              <a:rPr lang="en-US" sz="3400" b="1" dirty="0">
                <a:solidFill>
                  <a:srgbClr val="FF0000"/>
                </a:solidFill>
              </a:rPr>
              <a:t>31%</a:t>
            </a:r>
            <a:r>
              <a:rPr lang="en-US" sz="3400" dirty="0">
                <a:solidFill>
                  <a:srgbClr val="FF0000"/>
                </a:solidFill>
              </a:rPr>
              <a:t>,</a:t>
            </a:r>
            <a:r>
              <a:rPr lang="en-US" sz="3400" dirty="0"/>
              <a:t> driven by </a:t>
            </a:r>
            <a:r>
              <a:rPr lang="en-US" sz="3400" dirty="0">
                <a:solidFill>
                  <a:srgbClr val="FF0000"/>
                </a:solidFill>
              </a:rPr>
              <a:t>46%,</a:t>
            </a:r>
            <a:r>
              <a:rPr lang="en-US" sz="3400" dirty="0"/>
              <a:t> </a:t>
            </a:r>
            <a:r>
              <a:rPr lang="en-US" sz="3400" dirty="0">
                <a:solidFill>
                  <a:srgbClr val="FF0000"/>
                </a:solidFill>
              </a:rPr>
              <a:t>20%,</a:t>
            </a:r>
            <a:r>
              <a:rPr lang="en-US" sz="3400" dirty="0"/>
              <a:t> and </a:t>
            </a:r>
            <a:r>
              <a:rPr lang="en-US" sz="3400" dirty="0">
                <a:solidFill>
                  <a:srgbClr val="FF0000"/>
                </a:solidFill>
              </a:rPr>
              <a:t>29%</a:t>
            </a:r>
            <a:r>
              <a:rPr lang="en-US" sz="3400" dirty="0"/>
              <a:t> reductions in cardiac death, TV-MI, and TLR respectively</a:t>
            </a:r>
          </a:p>
          <a:p>
            <a:pPr marL="290513" indent="-290513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3400" dirty="0"/>
              <a:t>IVI-guided PCI also reduces </a:t>
            </a:r>
            <a:r>
              <a:rPr lang="en-US" sz="3400" b="1" dirty="0"/>
              <a:t>stent thrombosis by </a:t>
            </a:r>
            <a:r>
              <a:rPr lang="en-US" sz="3400" b="1" dirty="0">
                <a:solidFill>
                  <a:srgbClr val="FF0000"/>
                </a:solidFill>
              </a:rPr>
              <a:t>52%</a:t>
            </a:r>
            <a:r>
              <a:rPr lang="en-US" sz="3400" dirty="0">
                <a:solidFill>
                  <a:srgbClr val="FF0000"/>
                </a:solidFill>
              </a:rPr>
              <a:t>, </a:t>
            </a:r>
            <a:r>
              <a:rPr lang="en-US" sz="3400" dirty="0"/>
              <a:t>all MI by </a:t>
            </a:r>
            <a:r>
              <a:rPr lang="en-US" sz="3400" dirty="0">
                <a:solidFill>
                  <a:srgbClr val="FF0000"/>
                </a:solidFill>
              </a:rPr>
              <a:t>18%, </a:t>
            </a:r>
            <a:r>
              <a:rPr lang="en-US" sz="3400" dirty="0"/>
              <a:t>and </a:t>
            </a:r>
            <a:r>
              <a:rPr lang="en-US" sz="3400" b="1" dirty="0"/>
              <a:t>all-cause death by </a:t>
            </a:r>
            <a:r>
              <a:rPr lang="en-US" sz="3400" b="1" dirty="0">
                <a:solidFill>
                  <a:srgbClr val="FF0000"/>
                </a:solidFill>
              </a:rPr>
              <a:t>25%</a:t>
            </a:r>
            <a:r>
              <a:rPr lang="en-US" sz="3400" b="1" dirty="0"/>
              <a:t> </a:t>
            </a:r>
          </a:p>
          <a:p>
            <a:pPr marL="290513" indent="-290513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3400" dirty="0"/>
              <a:t>Outcomes were similar for OCT-guided PCI and IVUS-guided PCI</a:t>
            </a:r>
          </a:p>
        </p:txBody>
      </p:sp>
    </p:spTree>
    <p:extLst>
      <p:ext uri="{BB962C8B-B14F-4D97-AF65-F5344CB8AC3E}">
        <p14:creationId xmlns:p14="http://schemas.microsoft.com/office/powerpoint/2010/main" val="417343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E4038-9AEF-FEF7-CDCD-261EE7B4B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418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Implications for Patient Care and Future Research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3A1461-EAD0-9CD9-7074-82B489BFEBA9}"/>
              </a:ext>
            </a:extLst>
          </p:cNvPr>
          <p:cNvSpPr txBox="1"/>
          <p:nvPr/>
        </p:nvSpPr>
        <p:spPr>
          <a:xfrm>
            <a:off x="440599" y="979715"/>
            <a:ext cx="1131080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spcBef>
                <a:spcPts val="21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70C0"/>
                </a:solidFill>
              </a:rPr>
              <a:t>The routine use of OCT or IVUS to guide most PCI procedures will substantially improve patient event-free survival, enhancing both the long-term safety and effectiveness of the procedure</a:t>
            </a:r>
          </a:p>
          <a:p>
            <a:pPr marL="290513" indent="-290513">
              <a:spcBef>
                <a:spcPts val="21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Additional investigation is required to determine:</a:t>
            </a:r>
          </a:p>
          <a:p>
            <a:pPr marL="747713" lvl="1" indent="-290513">
              <a:spcBef>
                <a:spcPts val="21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Which lesion types most benefit from IVI guidance</a:t>
            </a:r>
          </a:p>
          <a:p>
            <a:pPr marL="747713" lvl="1" indent="-290513">
              <a:spcBef>
                <a:spcPts val="21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The optimal technique and procedural objectives for              OCT-guided and IVUS-guided stent implantation</a:t>
            </a:r>
          </a:p>
          <a:p>
            <a:pPr marL="747713" lvl="1" indent="-290513">
              <a:spcBef>
                <a:spcPts val="21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Whether there are subtle differences in outcomes between OCT and IVUS guidance of PCI procedures</a:t>
            </a:r>
          </a:p>
        </p:txBody>
      </p:sp>
    </p:spTree>
    <p:extLst>
      <p:ext uri="{BB962C8B-B14F-4D97-AF65-F5344CB8AC3E}">
        <p14:creationId xmlns:p14="http://schemas.microsoft.com/office/powerpoint/2010/main" val="131435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55E25-6B5E-0392-2A00-44DBA3041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F70B8-7EDC-7923-D5C2-F0B303195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882" y="1032230"/>
            <a:ext cx="11161288" cy="5769262"/>
          </a:xfrm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100000"/>
              </a:lnSpc>
              <a:spcBef>
                <a:spcPts val="28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 meta-analyses of intravascular imaging (IVI) guidance vs. angiography guidance of PCI procedures have generally shown reductions in MACE with IVI guidance, although none have shown a reduction in all-cause death or all MI, and few prior studies included OCT guidance </a:t>
            </a:r>
          </a:p>
          <a:p>
            <a:pPr marL="342900" indent="-342900" algn="l">
              <a:lnSpc>
                <a:spcPct val="100000"/>
              </a:lnSpc>
              <a:spcBef>
                <a:spcPts val="28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2023 ESC annual scientific sessions, two new major RCTs of            OCT-guided vs. angiography-guided PCI have been presented, the international ILUMIEN IV trial in high-risk pts and complex lesions (n=2487) and the EU-based OCTOBER trial in bifurcation lesions (n=1201)</a:t>
            </a:r>
          </a:p>
          <a:p>
            <a:pPr marL="342900" indent="-342900" algn="l">
              <a:lnSpc>
                <a:spcPct val="100000"/>
              </a:lnSpc>
              <a:spcBef>
                <a:spcPts val="28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ILUMIEN IV and OCTOBER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investigators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collaborated to prepare an updated “real-time” network meta-analysis to examine the effects of IVI guidance vs. angiography guidance and OCT vs. IVUS vs. angiography guidance in patients undergoing PCI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6568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55E25-6B5E-0392-2A00-44DBA3041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953"/>
            <a:ext cx="10515600" cy="782955"/>
          </a:xfrm>
        </p:spPr>
        <p:txBody>
          <a:bodyPr/>
          <a:lstStyle/>
          <a:p>
            <a:r>
              <a:rPr lang="en-US" dirty="0"/>
              <a:t>Methods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F70B8-7EDC-7923-D5C2-F0B303195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1014470"/>
            <a:ext cx="11487150" cy="6083560"/>
          </a:xfrm>
        </p:spPr>
        <p:txBody>
          <a:bodyPr>
            <a:normAutofit/>
          </a:bodyPr>
          <a:lstStyle/>
          <a:p>
            <a:pPr marL="293688" indent="-293688" algn="l">
              <a:lnSpc>
                <a:spcPct val="110000"/>
              </a:lnSpc>
              <a:spcBef>
                <a:spcPts val="15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PRISMA guidance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followed for systematic reviews and network meta-analyses and this study has been registered with 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PROSPERO</a:t>
            </a:r>
          </a:p>
          <a:p>
            <a:pPr marL="293688" indent="-293688" algn="l">
              <a:lnSpc>
                <a:spcPct val="110000"/>
              </a:lnSpc>
              <a:spcBef>
                <a:spcPts val="15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systematic search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performed for all RCTs of OCT-guided and IVUS-guided PCI </a:t>
            </a:r>
          </a:p>
          <a:p>
            <a:pPr marL="293688" indent="-293688" algn="l">
              <a:lnSpc>
                <a:spcPct val="110000"/>
              </a:lnSpc>
              <a:spcBef>
                <a:spcPts val="15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longest available follow-up duration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used for each trial; outcomes are expressed as relative risks (RR) with 95% confidence intervals (CI)</a:t>
            </a:r>
          </a:p>
          <a:p>
            <a:pPr marL="293688" indent="-293688" algn="l">
              <a:lnSpc>
                <a:spcPct val="110000"/>
              </a:lnSpc>
              <a:spcBef>
                <a:spcPts val="15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 evidence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generated from 2-stage meta-analysis (prioritizing random effects &gt; fixed effects) </a:t>
            </a:r>
          </a:p>
          <a:p>
            <a:pPr marL="293688" indent="-293688" algn="l">
              <a:lnSpc>
                <a:spcPct val="110000"/>
              </a:lnSpc>
              <a:spcBef>
                <a:spcPts val="15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Network meta-analysis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performed to generate 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indirect data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overall treatment effects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specified as the 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analysis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this study</a:t>
            </a:r>
          </a:p>
        </p:txBody>
      </p:sp>
    </p:spTree>
    <p:extLst>
      <p:ext uri="{BB962C8B-B14F-4D97-AF65-F5344CB8AC3E}">
        <p14:creationId xmlns:p14="http://schemas.microsoft.com/office/powerpoint/2010/main" val="10071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55E25-6B5E-0392-2A00-44DBA3041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953"/>
            <a:ext cx="10515600" cy="782955"/>
          </a:xfrm>
        </p:spPr>
        <p:txBody>
          <a:bodyPr/>
          <a:lstStyle/>
          <a:p>
            <a:r>
              <a:rPr lang="en-US" dirty="0"/>
              <a:t>Methods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F70B8-7EDC-7923-D5C2-F0B303195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996" y="968750"/>
            <a:ext cx="11589248" cy="5856592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re-specified primary comparison: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IVI-guided PCI (OCT-guided or IVUS-guided or both) vs. angiography-guided PCI</a:t>
            </a:r>
          </a:p>
          <a:p>
            <a:pPr marL="342900" indent="-342900" algn="l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re-specified </a:t>
            </a:r>
            <a:r>
              <a:rPr lang="en-US" sz="2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secondary </a:t>
            </a:r>
            <a:r>
              <a:rPr lang="en-US" sz="2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comparisons</a:t>
            </a:r>
            <a:r>
              <a:rPr lang="en-US" sz="2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IVUS-guided vs. angiography-guided PCI,         OCT-guided vs. angiography-guided PCI, and OCT-guided vs. IVUS-guided PCI</a:t>
            </a:r>
          </a:p>
          <a:p>
            <a:pPr marL="342900" indent="-342900" algn="l">
              <a:lnSpc>
                <a:spcPct val="100000"/>
              </a:lnSpc>
              <a:spcBef>
                <a:spcPts val="8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outcome measure was </a:t>
            </a:r>
            <a:r>
              <a:rPr lang="en-US" sz="2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TLF</a:t>
            </a:r>
            <a:r>
              <a:rPr lang="en-US" sz="2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(cardiac death, TV-MI or ID/CD TLR)</a:t>
            </a:r>
          </a:p>
          <a:p>
            <a:pPr marL="342900" indent="-342900" algn="l">
              <a:lnSpc>
                <a:spcPct val="100000"/>
              </a:lnSpc>
              <a:spcBef>
                <a:spcPts val="8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Secondary outcomes: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TLF components, all-cause death, all MI, ID/CD TVR, definite or probable stent thrombosis</a:t>
            </a:r>
          </a:p>
          <a:p>
            <a:pPr marL="342900" indent="-342900" algn="l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Rules for component outcomes:</a:t>
            </a:r>
          </a:p>
          <a:p>
            <a:pPr marL="800100" lvl="1" indent="-342900" algn="l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cardiac (or CV) death unavailable, use all-cause death</a:t>
            </a:r>
          </a:p>
          <a:p>
            <a:pPr marL="800100" lvl="1" indent="-342900" algn="l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TV-MI unavailable, use all MI</a:t>
            </a:r>
          </a:p>
          <a:p>
            <a:pPr marL="800100" lvl="1" indent="-342900" algn="l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TLR unavailable, use TVR</a:t>
            </a:r>
          </a:p>
          <a:p>
            <a:pPr marL="800100" lvl="1" indent="-342900" algn="l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definite or probable ST unavailable, use definite ST</a:t>
            </a:r>
          </a:p>
          <a:p>
            <a:pPr marL="342900" indent="-342900" algn="l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79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A9878-FA01-47ED-87BA-32222862E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782955"/>
          </a:xfrm>
        </p:spPr>
        <p:txBody>
          <a:bodyPr/>
          <a:lstStyle/>
          <a:p>
            <a:r>
              <a:rPr lang="en-US" dirty="0"/>
              <a:t>Summary of Included Studies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36165E-2746-53EF-A6AD-5BD50AFDD13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11335" y="1059997"/>
            <a:ext cx="11369331" cy="53840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20 randomized trials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(publication years 2010 – 2023)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12,428 randomized patients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(range 85 – 2487 pts per trial)</a:t>
            </a:r>
          </a:p>
          <a:p>
            <a:pPr algn="ctr"/>
            <a:r>
              <a:rPr lang="en-US" sz="3200" b="1" dirty="0">
                <a:solidFill>
                  <a:srgbClr val="00B050"/>
                </a:solidFill>
              </a:rPr>
              <a:t>IVUS: </a:t>
            </a:r>
            <a:r>
              <a:rPr lang="en-US" sz="3200" dirty="0"/>
              <a:t>13 randomized arms, 3120 pts</a:t>
            </a:r>
          </a:p>
          <a:p>
            <a:pPr algn="ctr"/>
            <a:r>
              <a:rPr lang="en-US" sz="3200" b="1" dirty="0">
                <a:solidFill>
                  <a:srgbClr val="00B050"/>
                </a:solidFill>
              </a:rPr>
              <a:t>OCT: </a:t>
            </a:r>
            <a:r>
              <a:rPr lang="en-US" sz="3200" dirty="0"/>
              <a:t>10 randomized arms, 2826 pts</a:t>
            </a:r>
          </a:p>
          <a:p>
            <a:pPr algn="ctr"/>
            <a:r>
              <a:rPr lang="en-US" sz="3200" b="1" dirty="0">
                <a:solidFill>
                  <a:srgbClr val="00B050"/>
                </a:solidFill>
              </a:rPr>
              <a:t>OCT or IVUS: </a:t>
            </a:r>
            <a:r>
              <a:rPr lang="en-US" sz="3200" dirty="0"/>
              <a:t>1 randomized arm, 1092 pts</a:t>
            </a:r>
          </a:p>
          <a:p>
            <a:pPr algn="ctr"/>
            <a:r>
              <a:rPr lang="en-US" sz="3200" b="1" dirty="0">
                <a:solidFill>
                  <a:srgbClr val="00B050"/>
                </a:solidFill>
              </a:rPr>
              <a:t>Angiography: </a:t>
            </a:r>
            <a:r>
              <a:rPr lang="en-US" sz="3200" dirty="0"/>
              <a:t>18 randomized arms, 5390 pts</a:t>
            </a:r>
          </a:p>
          <a:p>
            <a:r>
              <a:rPr lang="en-US" b="1" dirty="0">
                <a:solidFill>
                  <a:srgbClr val="0070C0"/>
                </a:solidFill>
              </a:rPr>
              <a:t>Longest FU: </a:t>
            </a:r>
            <a:r>
              <a:rPr lang="en-US" dirty="0">
                <a:solidFill>
                  <a:srgbClr val="0070C0"/>
                </a:solidFill>
              </a:rPr>
              <a:t>Range 6 – 60 months (weighted mean 26.4 </a:t>
            </a:r>
            <a:r>
              <a:rPr lang="en-US" dirty="0" err="1">
                <a:solidFill>
                  <a:srgbClr val="0070C0"/>
                </a:solidFill>
              </a:rPr>
              <a:t>mo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704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5D05-D02E-9EF6-342A-454A2A9EB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Nodal Map of Direct Relationships</a:t>
            </a: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59179FDD-4EC8-D5F2-9B5B-38095203FC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77912" y="3510883"/>
            <a:ext cx="3987434" cy="1831254"/>
          </a:xfrm>
          <a:prstGeom prst="line">
            <a:avLst/>
          </a:prstGeom>
          <a:noFill/>
          <a:ln w="381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6AF68017-D038-8AE1-FA41-84D1700136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08367" y="5694131"/>
            <a:ext cx="8581793" cy="0"/>
          </a:xfrm>
          <a:prstGeom prst="line">
            <a:avLst/>
          </a:prstGeom>
          <a:noFill/>
          <a:ln w="381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43F497D5-46F9-A809-FDD8-11A6E4E4CA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7632" y="3510883"/>
            <a:ext cx="3835159" cy="1823850"/>
          </a:xfrm>
          <a:prstGeom prst="line">
            <a:avLst/>
          </a:prstGeom>
          <a:noFill/>
          <a:ln w="381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DBF1F3-9C06-E10D-C031-2734986E4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7599" y="2295123"/>
            <a:ext cx="2052613" cy="181588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OCT vs Angio </a:t>
            </a:r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trials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(6)</a:t>
            </a:r>
          </a:p>
          <a:p>
            <a:pPr algn="ctr"/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OCTACS</a:t>
            </a:r>
          </a:p>
          <a:p>
            <a:pPr algn="ctr"/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KIM et al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DOCTORS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ROBUST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ILUMIEN IV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OCTOBER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CDD650-949F-1B83-4609-46A4BB2D4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575" y="5891120"/>
            <a:ext cx="1967655" cy="83099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OCT vs IVUS </a:t>
            </a:r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trials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MISTIC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OPINION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0002E5D-EB4A-5464-3AE3-1AE5004D2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4770" y="1964005"/>
            <a:ext cx="2110899" cy="255454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IVUS vs Angio </a:t>
            </a:r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trials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(9)</a:t>
            </a:r>
          </a:p>
          <a:p>
            <a:pPr algn="ctr"/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HOME DES IVUS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AVIO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RESET</a:t>
            </a:r>
          </a:p>
          <a:p>
            <a:pPr algn="ctr"/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AIR-CTO</a:t>
            </a:r>
          </a:p>
          <a:p>
            <a:pPr algn="ctr"/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CTO IVUS</a:t>
            </a:r>
          </a:p>
          <a:p>
            <a:pPr algn="ctr"/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Tan et al</a:t>
            </a:r>
          </a:p>
          <a:p>
            <a:pPr algn="ctr"/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Liu et al</a:t>
            </a:r>
          </a:p>
          <a:p>
            <a:pPr algn="ctr"/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IVUS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XPL</a:t>
            </a:r>
          </a:p>
          <a:p>
            <a:pPr algn="ctr"/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ULTIMATE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B0A9428-E076-C5CD-2E62-1F5440DC4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746" y="4362283"/>
            <a:ext cx="2733312" cy="83099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OCT vs IVUS vs Angio </a:t>
            </a:r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trials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ILUMIEN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SIGHT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BFC742C-6E75-8738-9F37-A6E91AD91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0206" y="4717269"/>
            <a:ext cx="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Line 48">
            <a:extLst>
              <a:ext uri="{FF2B5EF4-FFF2-40B4-BE49-F238E27FC236}">
                <a16:creationId xmlns:a16="http://schemas.microsoft.com/office/drawing/2014/main" id="{F5C154B3-4DA2-D07A-03EF-83B15A339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56424" y="3724204"/>
            <a:ext cx="3641552" cy="1707854"/>
          </a:xfrm>
          <a:prstGeom prst="line">
            <a:avLst/>
          </a:prstGeom>
          <a:noFill/>
          <a:ln w="12700" cap="rnd">
            <a:solidFill>
              <a:srgbClr val="20586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Line 51">
            <a:extLst>
              <a:ext uri="{FF2B5EF4-FFF2-40B4-BE49-F238E27FC236}">
                <a16:creationId xmlns:a16="http://schemas.microsoft.com/office/drawing/2014/main" id="{71191D55-C2CA-B0DD-4AFB-A5C78368CF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9352" y="3719268"/>
            <a:ext cx="3517556" cy="1720194"/>
          </a:xfrm>
          <a:prstGeom prst="line">
            <a:avLst/>
          </a:prstGeom>
          <a:noFill/>
          <a:ln w="9525" cap="rnd">
            <a:solidFill>
              <a:srgbClr val="20586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Line 54">
            <a:extLst>
              <a:ext uri="{FF2B5EF4-FFF2-40B4-BE49-F238E27FC236}">
                <a16:creationId xmlns:a16="http://schemas.microsoft.com/office/drawing/2014/main" id="{7CED754F-1D34-3B79-391C-EB092F9A76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6489" y="1945708"/>
            <a:ext cx="0" cy="1110599"/>
          </a:xfrm>
          <a:prstGeom prst="line">
            <a:avLst/>
          </a:prstGeom>
          <a:noFill/>
          <a:ln w="9525" cap="rnd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9259AC6-C284-2407-3B53-1DF582FA4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3557" y="1065200"/>
            <a:ext cx="2738698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OCT or IVUS vs Angio </a:t>
            </a:r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trials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RENOVATE-COMPLEX-PCI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0FAC903-5DF4-016A-BC16-0506EE391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325" y="1010337"/>
            <a:ext cx="822286" cy="935371"/>
          </a:xfrm>
          <a:prstGeom prst="ellipse">
            <a:avLst/>
          </a:prstGeom>
          <a:solidFill>
            <a:srgbClr val="DDE2C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946615B-D730-7EAD-5B13-BE07B709B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346" y="1010337"/>
            <a:ext cx="822286" cy="935371"/>
          </a:xfrm>
          <a:prstGeom prst="ellips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BF1450D-ACAB-F835-136E-CD5DE22D4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3423" y="1201023"/>
            <a:ext cx="64395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OCT 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IVUS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F75DC49-AC85-D99C-1423-0414EF811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906" y="5060321"/>
            <a:ext cx="824461" cy="935371"/>
          </a:xfrm>
          <a:prstGeom prst="ellipse">
            <a:avLst/>
          </a:prstGeom>
          <a:solidFill>
            <a:srgbClr val="DDE2C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9C0BC111-59C2-F2D7-5268-0769719D2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906" y="5060321"/>
            <a:ext cx="824461" cy="935371"/>
          </a:xfrm>
          <a:prstGeom prst="ellips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EA318F1-D541-7EA1-2D65-E1D6C9760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595" y="5389507"/>
            <a:ext cx="389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OCT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AA88DAD-A4F1-51E7-92FB-D65B4B58A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0160" y="5060321"/>
            <a:ext cx="822286" cy="935371"/>
          </a:xfrm>
          <a:prstGeom prst="ellipse">
            <a:avLst/>
          </a:prstGeom>
          <a:solidFill>
            <a:srgbClr val="DDE2C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235453D1-93A0-4981-320E-2738471C5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0160" y="5060321"/>
            <a:ext cx="822286" cy="935371"/>
          </a:xfrm>
          <a:prstGeom prst="ellips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1A8F997-3DB7-CBAC-5A91-775B3BC42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0089" y="5389507"/>
            <a:ext cx="4424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IVUS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4CFA07A-F4B4-126E-BFCD-6DB456FA7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346" y="3056307"/>
            <a:ext cx="822286" cy="932903"/>
          </a:xfrm>
          <a:prstGeom prst="ellipse">
            <a:avLst/>
          </a:prstGeom>
          <a:solidFill>
            <a:srgbClr val="DDE2C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AC671443-1465-969E-D8AC-009DA4521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346" y="3056307"/>
            <a:ext cx="822286" cy="932903"/>
          </a:xfrm>
          <a:prstGeom prst="ellips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932C1A5-4A53-84FC-5EA4-B40DBA747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6098" y="3365068"/>
            <a:ext cx="5386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Angio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Line 72">
            <a:extLst>
              <a:ext uri="{FF2B5EF4-FFF2-40B4-BE49-F238E27FC236}">
                <a16:creationId xmlns:a16="http://schemas.microsoft.com/office/drawing/2014/main" id="{D3176544-0802-D196-6478-135EEDFCE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6424" y="5432058"/>
            <a:ext cx="7920484" cy="7404"/>
          </a:xfrm>
          <a:prstGeom prst="line">
            <a:avLst/>
          </a:prstGeom>
          <a:noFill/>
          <a:ln w="12700" cap="rnd">
            <a:solidFill>
              <a:srgbClr val="20586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E2478C-2508-0895-0223-FEE9538B7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973" y="5684206"/>
            <a:ext cx="91372" cy="21544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A9AD148-E142-CA76-E986-3ED216070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825" y="2387480"/>
            <a:ext cx="97891" cy="2616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85661D-ECE4-358D-F5F1-2332CFF53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681" y="4303378"/>
            <a:ext cx="91372" cy="21544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35D023-B10D-9105-607E-0ACAB411C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9394" y="4178956"/>
            <a:ext cx="91372" cy="21544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08ED443-F68F-7DCE-1F82-7C85EF831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791" y="4656147"/>
            <a:ext cx="91372" cy="21544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F582715-974C-7FB4-05DB-FA9E8BE69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9632" y="4550522"/>
            <a:ext cx="235296" cy="21544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84EFBAF-4393-B92F-F064-9BA3DFE3D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56" y="2341983"/>
            <a:ext cx="155492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137439C-392F-DE69-5D28-CFF1941BE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973" y="5236209"/>
            <a:ext cx="91372" cy="21544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94DFF19-9901-CAC4-0DD7-1533D1F05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329" y="4180679"/>
            <a:ext cx="310983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67E5D3F-B2BD-3975-B182-71CE2B4C3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6230" y="4309329"/>
            <a:ext cx="155492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E5F8DBB-EE3D-FFEF-0321-ADA92ECDF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56" y="5364255"/>
            <a:ext cx="155492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7E1EC79-330C-548C-14F7-9D1392459A64}"/>
              </a:ext>
            </a:extLst>
          </p:cNvPr>
          <p:cNvSpPr txBox="1"/>
          <p:nvPr/>
        </p:nvSpPr>
        <p:spPr>
          <a:xfrm>
            <a:off x="2795931" y="1233143"/>
            <a:ext cx="2788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20 randomized trials</a:t>
            </a:r>
          </a:p>
        </p:txBody>
      </p:sp>
    </p:spTree>
    <p:extLst>
      <p:ext uri="{BB962C8B-B14F-4D97-AF65-F5344CB8AC3E}">
        <p14:creationId xmlns:p14="http://schemas.microsoft.com/office/powerpoint/2010/main" val="413485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785FC-6273-5D68-8BBA-26A356974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2725"/>
            <a:ext cx="12192000" cy="10341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rgbClr val="0070C0"/>
                </a:solidFill>
              </a:rPr>
              <a:t>TLF (Direct Evidence): </a:t>
            </a:r>
            <a:r>
              <a:rPr lang="en-US" sz="3600" dirty="0"/>
              <a:t>IV Imaging (OCT or IVUS) vs. Angio</a:t>
            </a:r>
            <a:br>
              <a:rPr lang="en-US" sz="3600" dirty="0"/>
            </a:br>
            <a:r>
              <a:rPr lang="en-US" sz="3600" b="0" dirty="0"/>
              <a:t>18 trials, 11,502 patients, 963 events 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70DC0F-B7CA-E74C-D47E-4A0120132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837" y="1711651"/>
            <a:ext cx="80631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Trial and Year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DB25FB-32FD-B65B-182F-980AD9EEB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837" y="5420665"/>
            <a:ext cx="11028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Fixed-Effect Model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C076ACD-F1C4-37B1-212D-9ECB2C27B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837" y="5604793"/>
            <a:ext cx="235962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Random-Effect Model (primary analysis)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304A6FB-8549-FF85-9DF5-3BB423E2306F}"/>
              </a:ext>
            </a:extLst>
          </p:cNvPr>
          <p:cNvGrpSpPr/>
          <p:nvPr/>
        </p:nvGrpSpPr>
        <p:grpSpPr>
          <a:xfrm>
            <a:off x="940837" y="5808236"/>
            <a:ext cx="3061727" cy="169277"/>
            <a:chOff x="838200" y="5571664"/>
            <a:chExt cx="3061727" cy="169277"/>
          </a:xfrm>
        </p:grpSpPr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20244E66-45C6-4ABC-DD70-BDDB50D38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5571664"/>
              <a:ext cx="13497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heterogeneity: 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5D9914F4-88A1-A8B7-6657-506028EED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673" y="5571664"/>
              <a:ext cx="3526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3D20D25C-2EC9-8D54-ECCE-DE95E1A8A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6333" y="559090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70CA8D04-0635-E078-0E81-1DF5D79DB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994" y="5571664"/>
              <a:ext cx="34304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0%,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3">
              <a:extLst>
                <a:ext uri="{FF2B5EF4-FFF2-40B4-BE49-F238E27FC236}">
                  <a16:creationId xmlns:a16="http://schemas.microsoft.com/office/drawing/2014/main" id="{0B1089CF-CE9F-E977-2F9A-712DFFE53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4576" y="5571664"/>
              <a:ext cx="6091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ꭓ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5">
              <a:extLst>
                <a:ext uri="{FF2B5EF4-FFF2-40B4-BE49-F238E27FC236}">
                  <a16:creationId xmlns:a16="http://schemas.microsoft.com/office/drawing/2014/main" id="{D8E495C0-1948-486F-802A-9FBAD1BE5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5030" y="5590900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2E9ECEA8-D7E9-360A-2566-D2F5FBB74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559" y="5571664"/>
              <a:ext cx="4584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16.43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9">
              <a:extLst>
                <a:ext uri="{FF2B5EF4-FFF2-40B4-BE49-F238E27FC236}">
                  <a16:creationId xmlns:a16="http://schemas.microsoft.com/office/drawing/2014/main" id="{B91FA203-7D1E-CA9D-7BA2-D997E52DF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6965" y="5571664"/>
              <a:ext cx="5129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(P=0.49)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599CF27-7648-CFFB-3636-ACE67E5F4BBA}"/>
              </a:ext>
            </a:extLst>
          </p:cNvPr>
          <p:cNvGrpSpPr/>
          <p:nvPr/>
        </p:nvGrpSpPr>
        <p:grpSpPr>
          <a:xfrm>
            <a:off x="940837" y="6002209"/>
            <a:ext cx="3005781" cy="169277"/>
            <a:chOff x="838200" y="5777574"/>
            <a:chExt cx="3005781" cy="169277"/>
          </a:xfrm>
        </p:grpSpPr>
        <p:sp>
          <p:nvSpPr>
            <p:cNvPr id="17" name="Rectangle 21">
              <a:extLst>
                <a:ext uri="{FF2B5EF4-FFF2-40B4-BE49-F238E27FC236}">
                  <a16:creationId xmlns:a16="http://schemas.microsoft.com/office/drawing/2014/main" id="{BAC080CE-9B99-2B28-B660-A6462E3B0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5777574"/>
              <a:ext cx="171681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overall effect (Fixed):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22">
              <a:extLst>
                <a:ext uri="{FF2B5EF4-FFF2-40B4-BE49-F238E27FC236}">
                  <a16:creationId xmlns:a16="http://schemas.microsoft.com/office/drawing/2014/main" id="{E2079EE1-26E1-26AB-74AF-37E350B87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4474" y="5777574"/>
              <a:ext cx="561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z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12D53554-015D-D7EE-8032-490B237F1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29" y="5777574"/>
              <a:ext cx="1346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A526F937-80FE-80C0-CC1C-A68386FB8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0169" y="5777574"/>
              <a:ext cx="2949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-5.89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25">
              <a:extLst>
                <a:ext uri="{FF2B5EF4-FFF2-40B4-BE49-F238E27FC236}">
                  <a16:creationId xmlns:a16="http://schemas.microsoft.com/office/drawing/2014/main" id="{885676B2-4D7C-CA1B-121C-EED49C6B9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245" y="5777574"/>
              <a:ext cx="320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BEE4D99C-9BA2-D209-B3EB-082358B9E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6750" y="5777574"/>
              <a:ext cx="65723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(P&lt;0.0001)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A69B730-10B7-524A-A3C4-8F8EE0E104E3}"/>
              </a:ext>
            </a:extLst>
          </p:cNvPr>
          <p:cNvGrpSpPr/>
          <p:nvPr/>
        </p:nvGrpSpPr>
        <p:grpSpPr>
          <a:xfrm>
            <a:off x="940837" y="6196182"/>
            <a:ext cx="3137032" cy="169277"/>
            <a:chOff x="838200" y="5959609"/>
            <a:chExt cx="3137032" cy="169277"/>
          </a:xfrm>
        </p:grpSpPr>
        <p:sp>
          <p:nvSpPr>
            <p:cNvPr id="24" name="Rectangle 29">
              <a:extLst>
                <a:ext uri="{FF2B5EF4-FFF2-40B4-BE49-F238E27FC236}">
                  <a16:creationId xmlns:a16="http://schemas.microsoft.com/office/drawing/2014/main" id="{D493DAC4-4D97-5E68-5F41-D54D7457A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5959609"/>
              <a:ext cx="189314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overall effect (Random):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30">
              <a:extLst>
                <a:ext uri="{FF2B5EF4-FFF2-40B4-BE49-F238E27FC236}">
                  <a16:creationId xmlns:a16="http://schemas.microsoft.com/office/drawing/2014/main" id="{5863F088-16AE-8482-9D57-AC310820C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2509" y="5959609"/>
              <a:ext cx="561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z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31">
              <a:extLst>
                <a:ext uri="{FF2B5EF4-FFF2-40B4-BE49-F238E27FC236}">
                  <a16:creationId xmlns:a16="http://schemas.microsoft.com/office/drawing/2014/main" id="{16E20211-D829-AA89-F666-1EEE7F6B5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964" y="5959609"/>
              <a:ext cx="1346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2">
              <a:extLst>
                <a:ext uri="{FF2B5EF4-FFF2-40B4-BE49-F238E27FC236}">
                  <a16:creationId xmlns:a16="http://schemas.microsoft.com/office/drawing/2014/main" id="{E9C51FB3-A00D-3F06-1E4D-42C8B685E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7931" y="5959609"/>
              <a:ext cx="2949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-5.87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35">
              <a:extLst>
                <a:ext uri="{FF2B5EF4-FFF2-40B4-BE49-F238E27FC236}">
                  <a16:creationId xmlns:a16="http://schemas.microsoft.com/office/drawing/2014/main" id="{049D6A08-5B9C-2B26-7A15-6594FEE7E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8001" y="5959609"/>
              <a:ext cx="65723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(P&lt;0.0001)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9" name="Rectangle 55">
            <a:extLst>
              <a:ext uri="{FF2B5EF4-FFF2-40B4-BE49-F238E27FC236}">
                <a16:creationId xmlns:a16="http://schemas.microsoft.com/office/drawing/2014/main" id="{C3683094-A20F-4C5E-2E39-153159069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9232" y="1711651"/>
            <a:ext cx="3879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 56">
            <a:extLst>
              <a:ext uri="{FF2B5EF4-FFF2-40B4-BE49-F238E27FC236}">
                <a16:creationId xmlns:a16="http://schemas.microsoft.com/office/drawing/2014/main" id="{E0FE41F9-A37B-8A29-49C2-E7F5011E4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8688" y="5420665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420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 75">
            <a:extLst>
              <a:ext uri="{FF2B5EF4-FFF2-40B4-BE49-F238E27FC236}">
                <a16:creationId xmlns:a16="http://schemas.microsoft.com/office/drawing/2014/main" id="{8943A6AE-C898-409F-5C2A-86D743735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647" y="1521246"/>
            <a:ext cx="125996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Intravascular Imaging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Rectangle 76">
            <a:extLst>
              <a:ext uri="{FF2B5EF4-FFF2-40B4-BE49-F238E27FC236}">
                <a16:creationId xmlns:a16="http://schemas.microsoft.com/office/drawing/2014/main" id="{1BF2F136-7984-4B36-68C8-BEAD5430C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209" y="1711651"/>
            <a:ext cx="9297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77">
            <a:extLst>
              <a:ext uri="{FF2B5EF4-FFF2-40B4-BE49-F238E27FC236}">
                <a16:creationId xmlns:a16="http://schemas.microsoft.com/office/drawing/2014/main" id="{BF9399E8-77AD-3A07-36E9-F729494E3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1680" y="5420665"/>
            <a:ext cx="2885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6112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96">
            <a:extLst>
              <a:ext uri="{FF2B5EF4-FFF2-40B4-BE49-F238E27FC236}">
                <a16:creationId xmlns:a16="http://schemas.microsoft.com/office/drawing/2014/main" id="{C1428263-2C9F-0992-2BE6-7948D014E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0752" y="1711651"/>
            <a:ext cx="3879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Rectangle 97">
            <a:extLst>
              <a:ext uri="{FF2B5EF4-FFF2-40B4-BE49-F238E27FC236}">
                <a16:creationId xmlns:a16="http://schemas.microsoft.com/office/drawing/2014/main" id="{1638B01A-9328-3841-23C5-41D10A496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0209" y="5420665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543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Rectangle 116">
            <a:extLst>
              <a:ext uri="{FF2B5EF4-FFF2-40B4-BE49-F238E27FC236}">
                <a16:creationId xmlns:a16="http://schemas.microsoft.com/office/drawing/2014/main" id="{851D974E-B3EA-8F0F-D20C-B8710FD23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5341" y="1521246"/>
            <a:ext cx="74219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Angiography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117">
            <a:extLst>
              <a:ext uri="{FF2B5EF4-FFF2-40B4-BE49-F238E27FC236}">
                <a16:creationId xmlns:a16="http://schemas.microsoft.com/office/drawing/2014/main" id="{34E4F000-30EA-C5E6-1703-B37EF5282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730" y="1711651"/>
            <a:ext cx="9297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118">
            <a:extLst>
              <a:ext uri="{FF2B5EF4-FFF2-40B4-BE49-F238E27FC236}">
                <a16:creationId xmlns:a16="http://schemas.microsoft.com/office/drawing/2014/main" id="{FAAD2A30-0D34-3D66-AED1-5A803DFFE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3200" y="5420665"/>
            <a:ext cx="2885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5390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Line 137">
            <a:extLst>
              <a:ext uri="{FF2B5EF4-FFF2-40B4-BE49-F238E27FC236}">
                <a16:creationId xmlns:a16="http://schemas.microsoft.com/office/drawing/2014/main" id="{33B96852-909F-68AA-8506-BC06FF864B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45435" y="1903398"/>
            <a:ext cx="0" cy="3852046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reeform 138">
            <a:extLst>
              <a:ext uri="{FF2B5EF4-FFF2-40B4-BE49-F238E27FC236}">
                <a16:creationId xmlns:a16="http://schemas.microsoft.com/office/drawing/2014/main" id="{A7A930EC-8D4D-26D3-57C1-14B8D9CBE151}"/>
              </a:ext>
            </a:extLst>
          </p:cNvPr>
          <p:cNvSpPr>
            <a:spLocks noEditPoints="1"/>
          </p:cNvSpPr>
          <p:nvPr/>
        </p:nvSpPr>
        <p:spPr bwMode="auto">
          <a:xfrm>
            <a:off x="7343897" y="1903398"/>
            <a:ext cx="0" cy="3550745"/>
          </a:xfrm>
          <a:custGeom>
            <a:avLst/>
            <a:gdLst>
              <a:gd name="T0" fmla="*/ 441 h 445"/>
              <a:gd name="T1" fmla="*/ 433 h 445"/>
              <a:gd name="T2" fmla="*/ 425 h 445"/>
              <a:gd name="T3" fmla="*/ 417 h 445"/>
              <a:gd name="T4" fmla="*/ 409 h 445"/>
              <a:gd name="T5" fmla="*/ 401 h 445"/>
              <a:gd name="T6" fmla="*/ 393 h 445"/>
              <a:gd name="T7" fmla="*/ 385 h 445"/>
              <a:gd name="T8" fmla="*/ 377 h 445"/>
              <a:gd name="T9" fmla="*/ 369 h 445"/>
              <a:gd name="T10" fmla="*/ 361 h 445"/>
              <a:gd name="T11" fmla="*/ 353 h 445"/>
              <a:gd name="T12" fmla="*/ 345 h 445"/>
              <a:gd name="T13" fmla="*/ 337 h 445"/>
              <a:gd name="T14" fmla="*/ 329 h 445"/>
              <a:gd name="T15" fmla="*/ 321 h 445"/>
              <a:gd name="T16" fmla="*/ 313 h 445"/>
              <a:gd name="T17" fmla="*/ 305 h 445"/>
              <a:gd name="T18" fmla="*/ 297 h 445"/>
              <a:gd name="T19" fmla="*/ 289 h 445"/>
              <a:gd name="T20" fmla="*/ 281 h 445"/>
              <a:gd name="T21" fmla="*/ 273 h 445"/>
              <a:gd name="T22" fmla="*/ 265 h 445"/>
              <a:gd name="T23" fmla="*/ 257 h 445"/>
              <a:gd name="T24" fmla="*/ 249 h 445"/>
              <a:gd name="T25" fmla="*/ 241 h 445"/>
              <a:gd name="T26" fmla="*/ 233 h 445"/>
              <a:gd name="T27" fmla="*/ 225 h 445"/>
              <a:gd name="T28" fmla="*/ 217 h 445"/>
              <a:gd name="T29" fmla="*/ 209 h 445"/>
              <a:gd name="T30" fmla="*/ 201 h 445"/>
              <a:gd name="T31" fmla="*/ 193 h 445"/>
              <a:gd name="T32" fmla="*/ 185 h 445"/>
              <a:gd name="T33" fmla="*/ 177 h 445"/>
              <a:gd name="T34" fmla="*/ 169 h 445"/>
              <a:gd name="T35" fmla="*/ 161 h 445"/>
              <a:gd name="T36" fmla="*/ 153 h 445"/>
              <a:gd name="T37" fmla="*/ 145 h 445"/>
              <a:gd name="T38" fmla="*/ 137 h 445"/>
              <a:gd name="T39" fmla="*/ 129 h 445"/>
              <a:gd name="T40" fmla="*/ 121 h 445"/>
              <a:gd name="T41" fmla="*/ 113 h 445"/>
              <a:gd name="T42" fmla="*/ 105 h 445"/>
              <a:gd name="T43" fmla="*/ 97 h 445"/>
              <a:gd name="T44" fmla="*/ 89 h 445"/>
              <a:gd name="T45" fmla="*/ 81 h 445"/>
              <a:gd name="T46" fmla="*/ 73 h 445"/>
              <a:gd name="T47" fmla="*/ 65 h 445"/>
              <a:gd name="T48" fmla="*/ 57 h 445"/>
              <a:gd name="T49" fmla="*/ 49 h 445"/>
              <a:gd name="T50" fmla="*/ 41 h 445"/>
              <a:gd name="T51" fmla="*/ 33 h 445"/>
              <a:gd name="T52" fmla="*/ 25 h 445"/>
              <a:gd name="T53" fmla="*/ 17 h 445"/>
              <a:gd name="T54" fmla="*/ 9 h 445"/>
              <a:gd name="T55" fmla="*/ 1 h 44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  <a:cxn ang="0">
                <a:pos x="0" y="T47"/>
              </a:cxn>
              <a:cxn ang="0">
                <a:pos x="0" y="T48"/>
              </a:cxn>
              <a:cxn ang="0">
                <a:pos x="0" y="T49"/>
              </a:cxn>
              <a:cxn ang="0">
                <a:pos x="0" y="T50"/>
              </a:cxn>
              <a:cxn ang="0">
                <a:pos x="0" y="T51"/>
              </a:cxn>
              <a:cxn ang="0">
                <a:pos x="0" y="T52"/>
              </a:cxn>
              <a:cxn ang="0">
                <a:pos x="0" y="T53"/>
              </a:cxn>
              <a:cxn ang="0">
                <a:pos x="0" y="T54"/>
              </a:cxn>
              <a:cxn ang="0">
                <a:pos x="0" y="T55"/>
              </a:cxn>
            </a:cxnLst>
            <a:rect l="0" t="0" r="r" b="b"/>
            <a:pathLst>
              <a:path h="445">
                <a:moveTo>
                  <a:pt x="0" y="441"/>
                </a:moveTo>
                <a:lnTo>
                  <a:pt x="0" y="437"/>
                </a:lnTo>
                <a:moveTo>
                  <a:pt x="0" y="433"/>
                </a:moveTo>
                <a:lnTo>
                  <a:pt x="0" y="429"/>
                </a:lnTo>
                <a:moveTo>
                  <a:pt x="0" y="425"/>
                </a:moveTo>
                <a:lnTo>
                  <a:pt x="0" y="421"/>
                </a:lnTo>
                <a:moveTo>
                  <a:pt x="0" y="417"/>
                </a:moveTo>
                <a:lnTo>
                  <a:pt x="0" y="413"/>
                </a:lnTo>
                <a:moveTo>
                  <a:pt x="0" y="409"/>
                </a:moveTo>
                <a:lnTo>
                  <a:pt x="0" y="405"/>
                </a:lnTo>
                <a:moveTo>
                  <a:pt x="0" y="401"/>
                </a:moveTo>
                <a:lnTo>
                  <a:pt x="0" y="397"/>
                </a:lnTo>
                <a:moveTo>
                  <a:pt x="0" y="393"/>
                </a:moveTo>
                <a:lnTo>
                  <a:pt x="0" y="389"/>
                </a:lnTo>
                <a:moveTo>
                  <a:pt x="0" y="385"/>
                </a:moveTo>
                <a:lnTo>
                  <a:pt x="0" y="381"/>
                </a:lnTo>
                <a:moveTo>
                  <a:pt x="0" y="377"/>
                </a:moveTo>
                <a:lnTo>
                  <a:pt x="0" y="373"/>
                </a:lnTo>
                <a:moveTo>
                  <a:pt x="0" y="369"/>
                </a:moveTo>
                <a:lnTo>
                  <a:pt x="0" y="365"/>
                </a:lnTo>
                <a:moveTo>
                  <a:pt x="0" y="361"/>
                </a:moveTo>
                <a:lnTo>
                  <a:pt x="0" y="357"/>
                </a:lnTo>
                <a:moveTo>
                  <a:pt x="0" y="353"/>
                </a:moveTo>
                <a:lnTo>
                  <a:pt x="0" y="349"/>
                </a:lnTo>
                <a:moveTo>
                  <a:pt x="0" y="345"/>
                </a:moveTo>
                <a:lnTo>
                  <a:pt x="0" y="341"/>
                </a:lnTo>
                <a:moveTo>
                  <a:pt x="0" y="337"/>
                </a:moveTo>
                <a:lnTo>
                  <a:pt x="0" y="333"/>
                </a:lnTo>
                <a:moveTo>
                  <a:pt x="0" y="329"/>
                </a:moveTo>
                <a:lnTo>
                  <a:pt x="0" y="325"/>
                </a:lnTo>
                <a:moveTo>
                  <a:pt x="0" y="321"/>
                </a:moveTo>
                <a:lnTo>
                  <a:pt x="0" y="317"/>
                </a:lnTo>
                <a:moveTo>
                  <a:pt x="0" y="313"/>
                </a:moveTo>
                <a:lnTo>
                  <a:pt x="0" y="309"/>
                </a:lnTo>
                <a:moveTo>
                  <a:pt x="0" y="305"/>
                </a:moveTo>
                <a:lnTo>
                  <a:pt x="0" y="301"/>
                </a:lnTo>
                <a:moveTo>
                  <a:pt x="0" y="297"/>
                </a:moveTo>
                <a:lnTo>
                  <a:pt x="0" y="293"/>
                </a:lnTo>
                <a:moveTo>
                  <a:pt x="0" y="289"/>
                </a:moveTo>
                <a:lnTo>
                  <a:pt x="0" y="285"/>
                </a:lnTo>
                <a:moveTo>
                  <a:pt x="0" y="281"/>
                </a:moveTo>
                <a:lnTo>
                  <a:pt x="0" y="277"/>
                </a:lnTo>
                <a:moveTo>
                  <a:pt x="0" y="273"/>
                </a:moveTo>
                <a:lnTo>
                  <a:pt x="0" y="269"/>
                </a:lnTo>
                <a:moveTo>
                  <a:pt x="0" y="265"/>
                </a:moveTo>
                <a:lnTo>
                  <a:pt x="0" y="261"/>
                </a:lnTo>
                <a:moveTo>
                  <a:pt x="0" y="257"/>
                </a:moveTo>
                <a:lnTo>
                  <a:pt x="0" y="253"/>
                </a:lnTo>
                <a:moveTo>
                  <a:pt x="0" y="249"/>
                </a:moveTo>
                <a:lnTo>
                  <a:pt x="0" y="245"/>
                </a:lnTo>
                <a:moveTo>
                  <a:pt x="0" y="241"/>
                </a:moveTo>
                <a:lnTo>
                  <a:pt x="0" y="237"/>
                </a:lnTo>
                <a:moveTo>
                  <a:pt x="0" y="233"/>
                </a:moveTo>
                <a:lnTo>
                  <a:pt x="0" y="229"/>
                </a:lnTo>
                <a:moveTo>
                  <a:pt x="0" y="225"/>
                </a:moveTo>
                <a:lnTo>
                  <a:pt x="0" y="221"/>
                </a:lnTo>
                <a:moveTo>
                  <a:pt x="0" y="217"/>
                </a:moveTo>
                <a:lnTo>
                  <a:pt x="0" y="213"/>
                </a:lnTo>
                <a:moveTo>
                  <a:pt x="0" y="209"/>
                </a:moveTo>
                <a:lnTo>
                  <a:pt x="0" y="205"/>
                </a:lnTo>
                <a:moveTo>
                  <a:pt x="0" y="201"/>
                </a:moveTo>
                <a:lnTo>
                  <a:pt x="0" y="197"/>
                </a:lnTo>
                <a:moveTo>
                  <a:pt x="0" y="193"/>
                </a:moveTo>
                <a:lnTo>
                  <a:pt x="0" y="189"/>
                </a:lnTo>
                <a:moveTo>
                  <a:pt x="0" y="185"/>
                </a:moveTo>
                <a:lnTo>
                  <a:pt x="0" y="181"/>
                </a:lnTo>
                <a:moveTo>
                  <a:pt x="0" y="177"/>
                </a:moveTo>
                <a:lnTo>
                  <a:pt x="0" y="173"/>
                </a:lnTo>
                <a:moveTo>
                  <a:pt x="0" y="169"/>
                </a:moveTo>
                <a:lnTo>
                  <a:pt x="0" y="165"/>
                </a:lnTo>
                <a:moveTo>
                  <a:pt x="0" y="161"/>
                </a:moveTo>
                <a:lnTo>
                  <a:pt x="0" y="157"/>
                </a:lnTo>
                <a:moveTo>
                  <a:pt x="0" y="153"/>
                </a:moveTo>
                <a:lnTo>
                  <a:pt x="0" y="149"/>
                </a:lnTo>
                <a:moveTo>
                  <a:pt x="0" y="145"/>
                </a:moveTo>
                <a:lnTo>
                  <a:pt x="0" y="141"/>
                </a:lnTo>
                <a:moveTo>
                  <a:pt x="0" y="137"/>
                </a:moveTo>
                <a:lnTo>
                  <a:pt x="0" y="133"/>
                </a:lnTo>
                <a:moveTo>
                  <a:pt x="0" y="129"/>
                </a:moveTo>
                <a:lnTo>
                  <a:pt x="0" y="125"/>
                </a:lnTo>
                <a:moveTo>
                  <a:pt x="0" y="121"/>
                </a:moveTo>
                <a:lnTo>
                  <a:pt x="0" y="117"/>
                </a:lnTo>
                <a:moveTo>
                  <a:pt x="0" y="113"/>
                </a:moveTo>
                <a:lnTo>
                  <a:pt x="0" y="109"/>
                </a:lnTo>
                <a:moveTo>
                  <a:pt x="0" y="105"/>
                </a:moveTo>
                <a:lnTo>
                  <a:pt x="0" y="101"/>
                </a:lnTo>
                <a:moveTo>
                  <a:pt x="0" y="97"/>
                </a:moveTo>
                <a:lnTo>
                  <a:pt x="0" y="93"/>
                </a:lnTo>
                <a:moveTo>
                  <a:pt x="0" y="89"/>
                </a:moveTo>
                <a:lnTo>
                  <a:pt x="0" y="85"/>
                </a:lnTo>
                <a:moveTo>
                  <a:pt x="0" y="81"/>
                </a:moveTo>
                <a:lnTo>
                  <a:pt x="0" y="77"/>
                </a:lnTo>
                <a:moveTo>
                  <a:pt x="0" y="73"/>
                </a:moveTo>
                <a:lnTo>
                  <a:pt x="0" y="69"/>
                </a:lnTo>
                <a:moveTo>
                  <a:pt x="0" y="65"/>
                </a:moveTo>
                <a:lnTo>
                  <a:pt x="0" y="61"/>
                </a:lnTo>
                <a:moveTo>
                  <a:pt x="0" y="57"/>
                </a:moveTo>
                <a:lnTo>
                  <a:pt x="0" y="53"/>
                </a:lnTo>
                <a:moveTo>
                  <a:pt x="0" y="49"/>
                </a:moveTo>
                <a:lnTo>
                  <a:pt x="0" y="45"/>
                </a:lnTo>
                <a:moveTo>
                  <a:pt x="0" y="41"/>
                </a:moveTo>
                <a:lnTo>
                  <a:pt x="0" y="37"/>
                </a:lnTo>
                <a:moveTo>
                  <a:pt x="0" y="33"/>
                </a:moveTo>
                <a:lnTo>
                  <a:pt x="0" y="29"/>
                </a:lnTo>
                <a:moveTo>
                  <a:pt x="0" y="25"/>
                </a:moveTo>
                <a:lnTo>
                  <a:pt x="0" y="21"/>
                </a:lnTo>
                <a:moveTo>
                  <a:pt x="0" y="17"/>
                </a:moveTo>
                <a:lnTo>
                  <a:pt x="0" y="13"/>
                </a:lnTo>
                <a:moveTo>
                  <a:pt x="0" y="9"/>
                </a:moveTo>
                <a:lnTo>
                  <a:pt x="0" y="5"/>
                </a:lnTo>
                <a:moveTo>
                  <a:pt x="0" y="1"/>
                </a:move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Freeform 139">
            <a:extLst>
              <a:ext uri="{FF2B5EF4-FFF2-40B4-BE49-F238E27FC236}">
                <a16:creationId xmlns:a16="http://schemas.microsoft.com/office/drawing/2014/main" id="{22DFE63A-8BE9-1D94-BBDF-69AC50A40154}"/>
              </a:ext>
            </a:extLst>
          </p:cNvPr>
          <p:cNvSpPr>
            <a:spLocks noEditPoints="1"/>
          </p:cNvSpPr>
          <p:nvPr/>
        </p:nvSpPr>
        <p:spPr bwMode="auto">
          <a:xfrm>
            <a:off x="7343897" y="1903398"/>
            <a:ext cx="0" cy="3757889"/>
          </a:xfrm>
          <a:custGeom>
            <a:avLst/>
            <a:gdLst>
              <a:gd name="T0" fmla="*/ 464 h 471"/>
              <a:gd name="T1" fmla="*/ 456 h 471"/>
              <a:gd name="T2" fmla="*/ 448 h 471"/>
              <a:gd name="T3" fmla="*/ 440 h 471"/>
              <a:gd name="T4" fmla="*/ 432 h 471"/>
              <a:gd name="T5" fmla="*/ 424 h 471"/>
              <a:gd name="T6" fmla="*/ 416 h 471"/>
              <a:gd name="T7" fmla="*/ 408 h 471"/>
              <a:gd name="T8" fmla="*/ 400 h 471"/>
              <a:gd name="T9" fmla="*/ 392 h 471"/>
              <a:gd name="T10" fmla="*/ 384 h 471"/>
              <a:gd name="T11" fmla="*/ 376 h 471"/>
              <a:gd name="T12" fmla="*/ 368 h 471"/>
              <a:gd name="T13" fmla="*/ 360 h 471"/>
              <a:gd name="T14" fmla="*/ 352 h 471"/>
              <a:gd name="T15" fmla="*/ 344 h 471"/>
              <a:gd name="T16" fmla="*/ 336 h 471"/>
              <a:gd name="T17" fmla="*/ 328 h 471"/>
              <a:gd name="T18" fmla="*/ 320 h 471"/>
              <a:gd name="T19" fmla="*/ 312 h 471"/>
              <a:gd name="T20" fmla="*/ 304 h 471"/>
              <a:gd name="T21" fmla="*/ 296 h 471"/>
              <a:gd name="T22" fmla="*/ 288 h 471"/>
              <a:gd name="T23" fmla="*/ 280 h 471"/>
              <a:gd name="T24" fmla="*/ 272 h 471"/>
              <a:gd name="T25" fmla="*/ 264 h 471"/>
              <a:gd name="T26" fmla="*/ 256 h 471"/>
              <a:gd name="T27" fmla="*/ 248 h 471"/>
              <a:gd name="T28" fmla="*/ 240 h 471"/>
              <a:gd name="T29" fmla="*/ 232 h 471"/>
              <a:gd name="T30" fmla="*/ 224 h 471"/>
              <a:gd name="T31" fmla="*/ 216 h 471"/>
              <a:gd name="T32" fmla="*/ 208 h 471"/>
              <a:gd name="T33" fmla="*/ 200 h 471"/>
              <a:gd name="T34" fmla="*/ 192 h 471"/>
              <a:gd name="T35" fmla="*/ 184 h 471"/>
              <a:gd name="T36" fmla="*/ 176 h 471"/>
              <a:gd name="T37" fmla="*/ 168 h 471"/>
              <a:gd name="T38" fmla="*/ 160 h 471"/>
              <a:gd name="T39" fmla="*/ 152 h 471"/>
              <a:gd name="T40" fmla="*/ 144 h 471"/>
              <a:gd name="T41" fmla="*/ 136 h 471"/>
              <a:gd name="T42" fmla="*/ 128 h 471"/>
              <a:gd name="T43" fmla="*/ 120 h 471"/>
              <a:gd name="T44" fmla="*/ 112 h 471"/>
              <a:gd name="T45" fmla="*/ 104 h 471"/>
              <a:gd name="T46" fmla="*/ 96 h 471"/>
              <a:gd name="T47" fmla="*/ 88 h 471"/>
              <a:gd name="T48" fmla="*/ 80 h 471"/>
              <a:gd name="T49" fmla="*/ 72 h 471"/>
              <a:gd name="T50" fmla="*/ 64 h 471"/>
              <a:gd name="T51" fmla="*/ 56 h 471"/>
              <a:gd name="T52" fmla="*/ 48 h 471"/>
              <a:gd name="T53" fmla="*/ 40 h 471"/>
              <a:gd name="T54" fmla="*/ 32 h 471"/>
              <a:gd name="T55" fmla="*/ 24 h 471"/>
              <a:gd name="T56" fmla="*/ 16 h 471"/>
              <a:gd name="T57" fmla="*/ 8 h 47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  <a:cxn ang="0">
                <a:pos x="0" y="T47"/>
              </a:cxn>
              <a:cxn ang="0">
                <a:pos x="0" y="T48"/>
              </a:cxn>
              <a:cxn ang="0">
                <a:pos x="0" y="T49"/>
              </a:cxn>
              <a:cxn ang="0">
                <a:pos x="0" y="T50"/>
              </a:cxn>
              <a:cxn ang="0">
                <a:pos x="0" y="T51"/>
              </a:cxn>
              <a:cxn ang="0">
                <a:pos x="0" y="T52"/>
              </a:cxn>
              <a:cxn ang="0">
                <a:pos x="0" y="T53"/>
              </a:cxn>
              <a:cxn ang="0">
                <a:pos x="0" y="T54"/>
              </a:cxn>
              <a:cxn ang="0">
                <a:pos x="0" y="T55"/>
              </a:cxn>
              <a:cxn ang="0">
                <a:pos x="0" y="T56"/>
              </a:cxn>
              <a:cxn ang="0">
                <a:pos x="0" y="T57"/>
              </a:cxn>
            </a:cxnLst>
            <a:rect l="0" t="0" r="r" b="b"/>
            <a:pathLst>
              <a:path h="471">
                <a:moveTo>
                  <a:pt x="0" y="468"/>
                </a:moveTo>
                <a:lnTo>
                  <a:pt x="0" y="467"/>
                </a:lnTo>
                <a:moveTo>
                  <a:pt x="0" y="464"/>
                </a:moveTo>
                <a:lnTo>
                  <a:pt x="0" y="463"/>
                </a:lnTo>
                <a:moveTo>
                  <a:pt x="0" y="460"/>
                </a:moveTo>
                <a:lnTo>
                  <a:pt x="0" y="459"/>
                </a:lnTo>
                <a:moveTo>
                  <a:pt x="0" y="456"/>
                </a:moveTo>
                <a:lnTo>
                  <a:pt x="0" y="455"/>
                </a:lnTo>
                <a:moveTo>
                  <a:pt x="0" y="452"/>
                </a:moveTo>
                <a:lnTo>
                  <a:pt x="0" y="451"/>
                </a:lnTo>
                <a:moveTo>
                  <a:pt x="0" y="448"/>
                </a:moveTo>
                <a:lnTo>
                  <a:pt x="0" y="447"/>
                </a:lnTo>
                <a:moveTo>
                  <a:pt x="0" y="444"/>
                </a:moveTo>
                <a:lnTo>
                  <a:pt x="0" y="443"/>
                </a:lnTo>
                <a:moveTo>
                  <a:pt x="0" y="440"/>
                </a:moveTo>
                <a:lnTo>
                  <a:pt x="0" y="439"/>
                </a:lnTo>
                <a:moveTo>
                  <a:pt x="0" y="436"/>
                </a:moveTo>
                <a:lnTo>
                  <a:pt x="0" y="435"/>
                </a:lnTo>
                <a:moveTo>
                  <a:pt x="0" y="432"/>
                </a:moveTo>
                <a:lnTo>
                  <a:pt x="0" y="431"/>
                </a:lnTo>
                <a:moveTo>
                  <a:pt x="0" y="428"/>
                </a:moveTo>
                <a:lnTo>
                  <a:pt x="0" y="427"/>
                </a:lnTo>
                <a:moveTo>
                  <a:pt x="0" y="424"/>
                </a:moveTo>
                <a:lnTo>
                  <a:pt x="0" y="423"/>
                </a:lnTo>
                <a:moveTo>
                  <a:pt x="0" y="420"/>
                </a:moveTo>
                <a:lnTo>
                  <a:pt x="0" y="419"/>
                </a:lnTo>
                <a:moveTo>
                  <a:pt x="0" y="416"/>
                </a:moveTo>
                <a:lnTo>
                  <a:pt x="0" y="415"/>
                </a:lnTo>
                <a:moveTo>
                  <a:pt x="0" y="412"/>
                </a:moveTo>
                <a:lnTo>
                  <a:pt x="0" y="411"/>
                </a:lnTo>
                <a:moveTo>
                  <a:pt x="0" y="408"/>
                </a:moveTo>
                <a:lnTo>
                  <a:pt x="0" y="407"/>
                </a:lnTo>
                <a:moveTo>
                  <a:pt x="0" y="404"/>
                </a:moveTo>
                <a:lnTo>
                  <a:pt x="0" y="403"/>
                </a:lnTo>
                <a:moveTo>
                  <a:pt x="0" y="400"/>
                </a:moveTo>
                <a:lnTo>
                  <a:pt x="0" y="399"/>
                </a:lnTo>
                <a:moveTo>
                  <a:pt x="0" y="396"/>
                </a:moveTo>
                <a:lnTo>
                  <a:pt x="0" y="395"/>
                </a:lnTo>
                <a:moveTo>
                  <a:pt x="0" y="392"/>
                </a:moveTo>
                <a:lnTo>
                  <a:pt x="0" y="391"/>
                </a:lnTo>
                <a:moveTo>
                  <a:pt x="0" y="388"/>
                </a:moveTo>
                <a:lnTo>
                  <a:pt x="0" y="387"/>
                </a:lnTo>
                <a:moveTo>
                  <a:pt x="0" y="384"/>
                </a:moveTo>
                <a:lnTo>
                  <a:pt x="0" y="383"/>
                </a:lnTo>
                <a:moveTo>
                  <a:pt x="0" y="380"/>
                </a:moveTo>
                <a:lnTo>
                  <a:pt x="0" y="379"/>
                </a:lnTo>
                <a:moveTo>
                  <a:pt x="0" y="376"/>
                </a:moveTo>
                <a:lnTo>
                  <a:pt x="0" y="375"/>
                </a:lnTo>
                <a:moveTo>
                  <a:pt x="0" y="372"/>
                </a:moveTo>
                <a:lnTo>
                  <a:pt x="0" y="371"/>
                </a:lnTo>
                <a:moveTo>
                  <a:pt x="0" y="368"/>
                </a:moveTo>
                <a:lnTo>
                  <a:pt x="0" y="367"/>
                </a:lnTo>
                <a:moveTo>
                  <a:pt x="0" y="364"/>
                </a:moveTo>
                <a:lnTo>
                  <a:pt x="0" y="363"/>
                </a:lnTo>
                <a:moveTo>
                  <a:pt x="0" y="360"/>
                </a:moveTo>
                <a:lnTo>
                  <a:pt x="0" y="359"/>
                </a:lnTo>
                <a:moveTo>
                  <a:pt x="0" y="356"/>
                </a:moveTo>
                <a:lnTo>
                  <a:pt x="0" y="355"/>
                </a:lnTo>
                <a:moveTo>
                  <a:pt x="0" y="352"/>
                </a:moveTo>
                <a:lnTo>
                  <a:pt x="0" y="351"/>
                </a:lnTo>
                <a:moveTo>
                  <a:pt x="0" y="348"/>
                </a:moveTo>
                <a:lnTo>
                  <a:pt x="0" y="347"/>
                </a:lnTo>
                <a:moveTo>
                  <a:pt x="0" y="344"/>
                </a:moveTo>
                <a:lnTo>
                  <a:pt x="0" y="343"/>
                </a:lnTo>
                <a:moveTo>
                  <a:pt x="0" y="340"/>
                </a:moveTo>
                <a:lnTo>
                  <a:pt x="0" y="339"/>
                </a:lnTo>
                <a:moveTo>
                  <a:pt x="0" y="336"/>
                </a:moveTo>
                <a:lnTo>
                  <a:pt x="0" y="335"/>
                </a:lnTo>
                <a:moveTo>
                  <a:pt x="0" y="332"/>
                </a:moveTo>
                <a:lnTo>
                  <a:pt x="0" y="331"/>
                </a:lnTo>
                <a:moveTo>
                  <a:pt x="0" y="328"/>
                </a:moveTo>
                <a:lnTo>
                  <a:pt x="0" y="327"/>
                </a:lnTo>
                <a:moveTo>
                  <a:pt x="0" y="324"/>
                </a:moveTo>
                <a:lnTo>
                  <a:pt x="0" y="323"/>
                </a:lnTo>
                <a:moveTo>
                  <a:pt x="0" y="320"/>
                </a:moveTo>
                <a:lnTo>
                  <a:pt x="0" y="319"/>
                </a:lnTo>
                <a:moveTo>
                  <a:pt x="0" y="316"/>
                </a:moveTo>
                <a:lnTo>
                  <a:pt x="0" y="315"/>
                </a:lnTo>
                <a:moveTo>
                  <a:pt x="0" y="312"/>
                </a:moveTo>
                <a:lnTo>
                  <a:pt x="0" y="311"/>
                </a:lnTo>
                <a:moveTo>
                  <a:pt x="0" y="308"/>
                </a:moveTo>
                <a:lnTo>
                  <a:pt x="0" y="307"/>
                </a:lnTo>
                <a:moveTo>
                  <a:pt x="0" y="304"/>
                </a:moveTo>
                <a:lnTo>
                  <a:pt x="0" y="303"/>
                </a:lnTo>
                <a:moveTo>
                  <a:pt x="0" y="300"/>
                </a:moveTo>
                <a:lnTo>
                  <a:pt x="0" y="299"/>
                </a:lnTo>
                <a:moveTo>
                  <a:pt x="0" y="296"/>
                </a:moveTo>
                <a:lnTo>
                  <a:pt x="0" y="295"/>
                </a:lnTo>
                <a:moveTo>
                  <a:pt x="0" y="292"/>
                </a:moveTo>
                <a:lnTo>
                  <a:pt x="0" y="291"/>
                </a:lnTo>
                <a:moveTo>
                  <a:pt x="0" y="288"/>
                </a:moveTo>
                <a:lnTo>
                  <a:pt x="0" y="287"/>
                </a:lnTo>
                <a:moveTo>
                  <a:pt x="0" y="284"/>
                </a:moveTo>
                <a:lnTo>
                  <a:pt x="0" y="283"/>
                </a:lnTo>
                <a:moveTo>
                  <a:pt x="0" y="280"/>
                </a:moveTo>
                <a:lnTo>
                  <a:pt x="0" y="279"/>
                </a:lnTo>
                <a:moveTo>
                  <a:pt x="0" y="276"/>
                </a:moveTo>
                <a:lnTo>
                  <a:pt x="0" y="275"/>
                </a:lnTo>
                <a:moveTo>
                  <a:pt x="0" y="272"/>
                </a:moveTo>
                <a:lnTo>
                  <a:pt x="0" y="271"/>
                </a:lnTo>
                <a:moveTo>
                  <a:pt x="0" y="268"/>
                </a:moveTo>
                <a:lnTo>
                  <a:pt x="0" y="267"/>
                </a:lnTo>
                <a:moveTo>
                  <a:pt x="0" y="264"/>
                </a:moveTo>
                <a:lnTo>
                  <a:pt x="0" y="263"/>
                </a:lnTo>
                <a:moveTo>
                  <a:pt x="0" y="260"/>
                </a:moveTo>
                <a:lnTo>
                  <a:pt x="0" y="259"/>
                </a:lnTo>
                <a:moveTo>
                  <a:pt x="0" y="256"/>
                </a:moveTo>
                <a:lnTo>
                  <a:pt x="0" y="255"/>
                </a:lnTo>
                <a:moveTo>
                  <a:pt x="0" y="252"/>
                </a:moveTo>
                <a:lnTo>
                  <a:pt x="0" y="251"/>
                </a:lnTo>
                <a:moveTo>
                  <a:pt x="0" y="248"/>
                </a:moveTo>
                <a:lnTo>
                  <a:pt x="0" y="247"/>
                </a:lnTo>
                <a:moveTo>
                  <a:pt x="0" y="244"/>
                </a:moveTo>
                <a:lnTo>
                  <a:pt x="0" y="243"/>
                </a:lnTo>
                <a:moveTo>
                  <a:pt x="0" y="240"/>
                </a:moveTo>
                <a:lnTo>
                  <a:pt x="0" y="239"/>
                </a:lnTo>
                <a:moveTo>
                  <a:pt x="0" y="236"/>
                </a:moveTo>
                <a:lnTo>
                  <a:pt x="0" y="235"/>
                </a:lnTo>
                <a:moveTo>
                  <a:pt x="0" y="232"/>
                </a:moveTo>
                <a:lnTo>
                  <a:pt x="0" y="231"/>
                </a:lnTo>
                <a:moveTo>
                  <a:pt x="0" y="228"/>
                </a:moveTo>
                <a:lnTo>
                  <a:pt x="0" y="227"/>
                </a:lnTo>
                <a:moveTo>
                  <a:pt x="0" y="224"/>
                </a:moveTo>
                <a:lnTo>
                  <a:pt x="0" y="223"/>
                </a:lnTo>
                <a:moveTo>
                  <a:pt x="0" y="220"/>
                </a:moveTo>
                <a:lnTo>
                  <a:pt x="0" y="219"/>
                </a:lnTo>
                <a:moveTo>
                  <a:pt x="0" y="216"/>
                </a:moveTo>
                <a:lnTo>
                  <a:pt x="0" y="215"/>
                </a:lnTo>
                <a:moveTo>
                  <a:pt x="0" y="212"/>
                </a:moveTo>
                <a:lnTo>
                  <a:pt x="0" y="211"/>
                </a:lnTo>
                <a:moveTo>
                  <a:pt x="0" y="208"/>
                </a:moveTo>
                <a:lnTo>
                  <a:pt x="0" y="207"/>
                </a:lnTo>
                <a:moveTo>
                  <a:pt x="0" y="204"/>
                </a:moveTo>
                <a:lnTo>
                  <a:pt x="0" y="203"/>
                </a:lnTo>
                <a:moveTo>
                  <a:pt x="0" y="200"/>
                </a:moveTo>
                <a:lnTo>
                  <a:pt x="0" y="199"/>
                </a:lnTo>
                <a:moveTo>
                  <a:pt x="0" y="196"/>
                </a:moveTo>
                <a:lnTo>
                  <a:pt x="0" y="195"/>
                </a:lnTo>
                <a:moveTo>
                  <a:pt x="0" y="192"/>
                </a:moveTo>
                <a:lnTo>
                  <a:pt x="0" y="191"/>
                </a:lnTo>
                <a:moveTo>
                  <a:pt x="0" y="188"/>
                </a:moveTo>
                <a:lnTo>
                  <a:pt x="0" y="187"/>
                </a:lnTo>
                <a:moveTo>
                  <a:pt x="0" y="184"/>
                </a:moveTo>
                <a:lnTo>
                  <a:pt x="0" y="183"/>
                </a:lnTo>
                <a:moveTo>
                  <a:pt x="0" y="180"/>
                </a:moveTo>
                <a:lnTo>
                  <a:pt x="0" y="179"/>
                </a:lnTo>
                <a:moveTo>
                  <a:pt x="0" y="176"/>
                </a:moveTo>
                <a:lnTo>
                  <a:pt x="0" y="175"/>
                </a:lnTo>
                <a:moveTo>
                  <a:pt x="0" y="172"/>
                </a:moveTo>
                <a:lnTo>
                  <a:pt x="0" y="171"/>
                </a:lnTo>
                <a:moveTo>
                  <a:pt x="0" y="168"/>
                </a:moveTo>
                <a:lnTo>
                  <a:pt x="0" y="167"/>
                </a:lnTo>
                <a:moveTo>
                  <a:pt x="0" y="164"/>
                </a:moveTo>
                <a:lnTo>
                  <a:pt x="0" y="163"/>
                </a:lnTo>
                <a:moveTo>
                  <a:pt x="0" y="160"/>
                </a:moveTo>
                <a:lnTo>
                  <a:pt x="0" y="159"/>
                </a:lnTo>
                <a:moveTo>
                  <a:pt x="0" y="156"/>
                </a:moveTo>
                <a:lnTo>
                  <a:pt x="0" y="155"/>
                </a:lnTo>
                <a:moveTo>
                  <a:pt x="0" y="152"/>
                </a:moveTo>
                <a:lnTo>
                  <a:pt x="0" y="151"/>
                </a:lnTo>
                <a:moveTo>
                  <a:pt x="0" y="148"/>
                </a:moveTo>
                <a:lnTo>
                  <a:pt x="0" y="147"/>
                </a:lnTo>
                <a:moveTo>
                  <a:pt x="0" y="144"/>
                </a:moveTo>
                <a:lnTo>
                  <a:pt x="0" y="143"/>
                </a:lnTo>
                <a:moveTo>
                  <a:pt x="0" y="140"/>
                </a:moveTo>
                <a:lnTo>
                  <a:pt x="0" y="139"/>
                </a:lnTo>
                <a:moveTo>
                  <a:pt x="0" y="136"/>
                </a:moveTo>
                <a:lnTo>
                  <a:pt x="0" y="135"/>
                </a:lnTo>
                <a:moveTo>
                  <a:pt x="0" y="132"/>
                </a:moveTo>
                <a:lnTo>
                  <a:pt x="0" y="131"/>
                </a:lnTo>
                <a:moveTo>
                  <a:pt x="0" y="128"/>
                </a:moveTo>
                <a:lnTo>
                  <a:pt x="0" y="127"/>
                </a:lnTo>
                <a:moveTo>
                  <a:pt x="0" y="124"/>
                </a:moveTo>
                <a:lnTo>
                  <a:pt x="0" y="123"/>
                </a:lnTo>
                <a:moveTo>
                  <a:pt x="0" y="120"/>
                </a:moveTo>
                <a:lnTo>
                  <a:pt x="0" y="119"/>
                </a:lnTo>
                <a:moveTo>
                  <a:pt x="0" y="116"/>
                </a:moveTo>
                <a:lnTo>
                  <a:pt x="0" y="115"/>
                </a:lnTo>
                <a:moveTo>
                  <a:pt x="0" y="112"/>
                </a:moveTo>
                <a:lnTo>
                  <a:pt x="0" y="111"/>
                </a:lnTo>
                <a:moveTo>
                  <a:pt x="0" y="108"/>
                </a:moveTo>
                <a:lnTo>
                  <a:pt x="0" y="107"/>
                </a:lnTo>
                <a:moveTo>
                  <a:pt x="0" y="104"/>
                </a:moveTo>
                <a:lnTo>
                  <a:pt x="0" y="103"/>
                </a:lnTo>
                <a:moveTo>
                  <a:pt x="0" y="100"/>
                </a:moveTo>
                <a:lnTo>
                  <a:pt x="0" y="99"/>
                </a:lnTo>
                <a:moveTo>
                  <a:pt x="0" y="96"/>
                </a:moveTo>
                <a:lnTo>
                  <a:pt x="0" y="95"/>
                </a:lnTo>
                <a:moveTo>
                  <a:pt x="0" y="92"/>
                </a:moveTo>
                <a:lnTo>
                  <a:pt x="0" y="91"/>
                </a:lnTo>
                <a:moveTo>
                  <a:pt x="0" y="88"/>
                </a:moveTo>
                <a:lnTo>
                  <a:pt x="0" y="87"/>
                </a:lnTo>
                <a:moveTo>
                  <a:pt x="0" y="84"/>
                </a:moveTo>
                <a:lnTo>
                  <a:pt x="0" y="83"/>
                </a:lnTo>
                <a:moveTo>
                  <a:pt x="0" y="80"/>
                </a:moveTo>
                <a:lnTo>
                  <a:pt x="0" y="79"/>
                </a:lnTo>
                <a:moveTo>
                  <a:pt x="0" y="76"/>
                </a:moveTo>
                <a:lnTo>
                  <a:pt x="0" y="75"/>
                </a:lnTo>
                <a:moveTo>
                  <a:pt x="0" y="72"/>
                </a:moveTo>
                <a:lnTo>
                  <a:pt x="0" y="71"/>
                </a:lnTo>
                <a:moveTo>
                  <a:pt x="0" y="68"/>
                </a:moveTo>
                <a:lnTo>
                  <a:pt x="0" y="67"/>
                </a:lnTo>
                <a:moveTo>
                  <a:pt x="0" y="64"/>
                </a:moveTo>
                <a:lnTo>
                  <a:pt x="0" y="63"/>
                </a:lnTo>
                <a:moveTo>
                  <a:pt x="0" y="60"/>
                </a:moveTo>
                <a:lnTo>
                  <a:pt x="0" y="59"/>
                </a:lnTo>
                <a:moveTo>
                  <a:pt x="0" y="56"/>
                </a:moveTo>
                <a:lnTo>
                  <a:pt x="0" y="55"/>
                </a:lnTo>
                <a:moveTo>
                  <a:pt x="0" y="52"/>
                </a:moveTo>
                <a:lnTo>
                  <a:pt x="0" y="51"/>
                </a:lnTo>
                <a:moveTo>
                  <a:pt x="0" y="48"/>
                </a:moveTo>
                <a:lnTo>
                  <a:pt x="0" y="47"/>
                </a:lnTo>
                <a:moveTo>
                  <a:pt x="0" y="44"/>
                </a:moveTo>
                <a:lnTo>
                  <a:pt x="0" y="43"/>
                </a:lnTo>
                <a:moveTo>
                  <a:pt x="0" y="40"/>
                </a:moveTo>
                <a:lnTo>
                  <a:pt x="0" y="39"/>
                </a:lnTo>
                <a:moveTo>
                  <a:pt x="0" y="36"/>
                </a:moveTo>
                <a:lnTo>
                  <a:pt x="0" y="35"/>
                </a:lnTo>
                <a:moveTo>
                  <a:pt x="0" y="32"/>
                </a:moveTo>
                <a:lnTo>
                  <a:pt x="0" y="31"/>
                </a:lnTo>
                <a:moveTo>
                  <a:pt x="0" y="28"/>
                </a:moveTo>
                <a:lnTo>
                  <a:pt x="0" y="27"/>
                </a:lnTo>
                <a:moveTo>
                  <a:pt x="0" y="24"/>
                </a:moveTo>
                <a:lnTo>
                  <a:pt x="0" y="23"/>
                </a:lnTo>
                <a:moveTo>
                  <a:pt x="0" y="20"/>
                </a:moveTo>
                <a:lnTo>
                  <a:pt x="0" y="19"/>
                </a:lnTo>
                <a:moveTo>
                  <a:pt x="0" y="16"/>
                </a:moveTo>
                <a:lnTo>
                  <a:pt x="0" y="15"/>
                </a:lnTo>
                <a:moveTo>
                  <a:pt x="0" y="12"/>
                </a:moveTo>
                <a:lnTo>
                  <a:pt x="0" y="11"/>
                </a:lnTo>
                <a:moveTo>
                  <a:pt x="0" y="8"/>
                </a:moveTo>
                <a:lnTo>
                  <a:pt x="0" y="7"/>
                </a:lnTo>
                <a:moveTo>
                  <a:pt x="0" y="4"/>
                </a:moveTo>
                <a:lnTo>
                  <a:pt x="0" y="3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Line 140">
            <a:extLst>
              <a:ext uri="{FF2B5EF4-FFF2-40B4-BE49-F238E27FC236}">
                <a16:creationId xmlns:a16="http://schemas.microsoft.com/office/drawing/2014/main" id="{5C953E57-B66A-F239-5E5A-72E555C1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6895" y="5755444"/>
            <a:ext cx="2179942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Line 141">
            <a:extLst>
              <a:ext uri="{FF2B5EF4-FFF2-40B4-BE49-F238E27FC236}">
                <a16:creationId xmlns:a16="http://schemas.microsoft.com/office/drawing/2014/main" id="{AF3AB071-741E-3BD4-C887-A87089ABC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6895" y="5755444"/>
            <a:ext cx="0" cy="81602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Line 142">
            <a:extLst>
              <a:ext uri="{FF2B5EF4-FFF2-40B4-BE49-F238E27FC236}">
                <a16:creationId xmlns:a16="http://schemas.microsoft.com/office/drawing/2014/main" id="{A505BC33-7000-6A40-EA2B-9CEE4954E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0008" y="5755444"/>
            <a:ext cx="0" cy="81602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Line 143">
            <a:extLst>
              <a:ext uri="{FF2B5EF4-FFF2-40B4-BE49-F238E27FC236}">
                <a16:creationId xmlns:a16="http://schemas.microsoft.com/office/drawing/2014/main" id="{4DCC0451-9300-1881-EACB-50977B574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5435" y="5755444"/>
            <a:ext cx="0" cy="81602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Line 144">
            <a:extLst>
              <a:ext uri="{FF2B5EF4-FFF2-40B4-BE49-F238E27FC236}">
                <a16:creationId xmlns:a16="http://schemas.microsoft.com/office/drawing/2014/main" id="{FEF3DCBF-BE7D-F401-4B79-EC8C5D17A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7172" y="5755444"/>
            <a:ext cx="0" cy="81602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ine 145">
            <a:extLst>
              <a:ext uri="{FF2B5EF4-FFF2-40B4-BE49-F238E27FC236}">
                <a16:creationId xmlns:a16="http://schemas.microsoft.com/office/drawing/2014/main" id="{C493B3DB-29ED-12CC-41B2-910DB463DD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46836" y="5755444"/>
            <a:ext cx="0" cy="81602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Rectangle 146">
            <a:extLst>
              <a:ext uri="{FF2B5EF4-FFF2-40B4-BE49-F238E27FC236}">
                <a16:creationId xmlns:a16="http://schemas.microsoft.com/office/drawing/2014/main" id="{11BE98B2-DB37-049A-C22F-1355961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1696" y="5877928"/>
            <a:ext cx="2516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0.01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 147">
            <a:extLst>
              <a:ext uri="{FF2B5EF4-FFF2-40B4-BE49-F238E27FC236}">
                <a16:creationId xmlns:a16="http://schemas.microsoft.com/office/drawing/2014/main" id="{1326375F-FAEA-DE39-9983-F2B4A7C14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809" y="5877928"/>
            <a:ext cx="2516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0.25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 148">
            <a:extLst>
              <a:ext uri="{FF2B5EF4-FFF2-40B4-BE49-F238E27FC236}">
                <a16:creationId xmlns:a16="http://schemas.microsoft.com/office/drawing/2014/main" id="{D8A5C7F4-4C91-8A7C-0907-ECEFAF56E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0012" y="5877928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Rectangle 149">
            <a:extLst>
              <a:ext uri="{FF2B5EF4-FFF2-40B4-BE49-F238E27FC236}">
                <a16:creationId xmlns:a16="http://schemas.microsoft.com/office/drawing/2014/main" id="{7A49401B-0F89-B5BC-3BEE-2A6B99CAF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5707" y="5877928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Rectangle 150">
            <a:extLst>
              <a:ext uri="{FF2B5EF4-FFF2-40B4-BE49-F238E27FC236}">
                <a16:creationId xmlns:a16="http://schemas.microsoft.com/office/drawing/2014/main" id="{366129E3-C5A5-4C79-FA5D-87DB113AC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371" y="5877928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25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Rectangle 151">
            <a:extLst>
              <a:ext uri="{FF2B5EF4-FFF2-40B4-BE49-F238E27FC236}">
                <a16:creationId xmlns:a16="http://schemas.microsoft.com/office/drawing/2014/main" id="{B594A8DB-2D39-C19A-94AB-1BA1EB29D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8389" y="1711651"/>
            <a:ext cx="10595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Relative Risk (RR)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Rectangle 152">
            <a:extLst>
              <a:ext uri="{FF2B5EF4-FFF2-40B4-BE49-F238E27FC236}">
                <a16:creationId xmlns:a16="http://schemas.microsoft.com/office/drawing/2014/main" id="{A4DA172C-D49E-2D5C-FA81-3858EB8BF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4176" y="6118550"/>
            <a:ext cx="167353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Favors Intravascular Imaging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153">
            <a:extLst>
              <a:ext uri="{FF2B5EF4-FFF2-40B4-BE49-F238E27FC236}">
                <a16:creationId xmlns:a16="http://schemas.microsoft.com/office/drawing/2014/main" id="{00A6CC92-034B-1093-6944-675D79B8D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9672" y="6118550"/>
            <a:ext cx="11557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Favors Angiography</a:t>
            </a:r>
            <a:endParaRPr kumimoji="0" lang="en-US" altLang="en-US" sz="3200" b="1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Freeform 154">
            <a:extLst>
              <a:ext uri="{FF2B5EF4-FFF2-40B4-BE49-F238E27FC236}">
                <a16:creationId xmlns:a16="http://schemas.microsoft.com/office/drawing/2014/main" id="{9FA5D144-658F-F7C1-944D-F33042A14695}"/>
              </a:ext>
            </a:extLst>
          </p:cNvPr>
          <p:cNvSpPr>
            <a:spLocks/>
          </p:cNvSpPr>
          <p:nvPr/>
        </p:nvSpPr>
        <p:spPr bwMode="auto">
          <a:xfrm>
            <a:off x="7312815" y="5454143"/>
            <a:ext cx="70454" cy="54402"/>
          </a:xfrm>
          <a:custGeom>
            <a:avLst/>
            <a:gdLst>
              <a:gd name="T0" fmla="*/ 0 w 34"/>
              <a:gd name="T1" fmla="*/ 15 h 26"/>
              <a:gd name="T2" fmla="*/ 15 w 34"/>
              <a:gd name="T3" fmla="*/ 0 h 26"/>
              <a:gd name="T4" fmla="*/ 34 w 34"/>
              <a:gd name="T5" fmla="*/ 15 h 26"/>
              <a:gd name="T6" fmla="*/ 15 w 34"/>
              <a:gd name="T7" fmla="*/ 26 h 26"/>
              <a:gd name="T8" fmla="*/ 0 w 34"/>
              <a:gd name="T9" fmla="*/ 1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26">
                <a:moveTo>
                  <a:pt x="0" y="15"/>
                </a:moveTo>
                <a:lnTo>
                  <a:pt x="15" y="0"/>
                </a:lnTo>
                <a:lnTo>
                  <a:pt x="34" y="15"/>
                </a:lnTo>
                <a:lnTo>
                  <a:pt x="15" y="26"/>
                </a:lnTo>
                <a:lnTo>
                  <a:pt x="0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Freeform 155">
            <a:extLst>
              <a:ext uri="{FF2B5EF4-FFF2-40B4-BE49-F238E27FC236}">
                <a16:creationId xmlns:a16="http://schemas.microsoft.com/office/drawing/2014/main" id="{AABA1B13-0559-FBEF-AADE-1411531D3E73}"/>
              </a:ext>
            </a:extLst>
          </p:cNvPr>
          <p:cNvSpPr>
            <a:spLocks/>
          </p:cNvSpPr>
          <p:nvPr/>
        </p:nvSpPr>
        <p:spPr bwMode="auto">
          <a:xfrm>
            <a:off x="7312815" y="5454143"/>
            <a:ext cx="70454" cy="54402"/>
          </a:xfrm>
          <a:custGeom>
            <a:avLst/>
            <a:gdLst>
              <a:gd name="T0" fmla="*/ 0 w 9"/>
              <a:gd name="T1" fmla="*/ 4 h 7"/>
              <a:gd name="T2" fmla="*/ 4 w 9"/>
              <a:gd name="T3" fmla="*/ 0 h 7"/>
              <a:gd name="T4" fmla="*/ 9 w 9"/>
              <a:gd name="T5" fmla="*/ 4 h 7"/>
              <a:gd name="T6" fmla="*/ 4 w 9"/>
              <a:gd name="T7" fmla="*/ 7 h 7"/>
              <a:gd name="T8" fmla="*/ 0 w 9"/>
              <a:gd name="T9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" h="7">
                <a:moveTo>
                  <a:pt x="0" y="4"/>
                </a:moveTo>
                <a:lnTo>
                  <a:pt x="4" y="0"/>
                </a:lnTo>
                <a:lnTo>
                  <a:pt x="9" y="4"/>
                </a:lnTo>
                <a:lnTo>
                  <a:pt x="4" y="7"/>
                </a:lnTo>
                <a:lnTo>
                  <a:pt x="0" y="4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Freeform 156">
            <a:extLst>
              <a:ext uri="{FF2B5EF4-FFF2-40B4-BE49-F238E27FC236}">
                <a16:creationId xmlns:a16="http://schemas.microsoft.com/office/drawing/2014/main" id="{08572F1A-EAAA-E12A-6700-F084C8EB51B1}"/>
              </a:ext>
            </a:extLst>
          </p:cNvPr>
          <p:cNvSpPr>
            <a:spLocks/>
          </p:cNvSpPr>
          <p:nvPr/>
        </p:nvSpPr>
        <p:spPr bwMode="auto">
          <a:xfrm>
            <a:off x="7312815" y="5636179"/>
            <a:ext cx="70454" cy="56494"/>
          </a:xfrm>
          <a:custGeom>
            <a:avLst/>
            <a:gdLst>
              <a:gd name="T0" fmla="*/ 0 w 34"/>
              <a:gd name="T1" fmla="*/ 15 h 27"/>
              <a:gd name="T2" fmla="*/ 15 w 34"/>
              <a:gd name="T3" fmla="*/ 0 h 27"/>
              <a:gd name="T4" fmla="*/ 34 w 34"/>
              <a:gd name="T5" fmla="*/ 15 h 27"/>
              <a:gd name="T6" fmla="*/ 15 w 34"/>
              <a:gd name="T7" fmla="*/ 27 h 27"/>
              <a:gd name="T8" fmla="*/ 0 w 34"/>
              <a:gd name="T9" fmla="*/ 1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27">
                <a:moveTo>
                  <a:pt x="0" y="15"/>
                </a:moveTo>
                <a:lnTo>
                  <a:pt x="15" y="0"/>
                </a:lnTo>
                <a:lnTo>
                  <a:pt x="34" y="15"/>
                </a:lnTo>
                <a:lnTo>
                  <a:pt x="15" y="27"/>
                </a:lnTo>
                <a:lnTo>
                  <a:pt x="0" y="15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Freeform 157">
            <a:extLst>
              <a:ext uri="{FF2B5EF4-FFF2-40B4-BE49-F238E27FC236}">
                <a16:creationId xmlns:a16="http://schemas.microsoft.com/office/drawing/2014/main" id="{24492780-F58B-1634-A160-AB136F668501}"/>
              </a:ext>
            </a:extLst>
          </p:cNvPr>
          <p:cNvSpPr>
            <a:spLocks/>
          </p:cNvSpPr>
          <p:nvPr/>
        </p:nvSpPr>
        <p:spPr bwMode="auto">
          <a:xfrm>
            <a:off x="7312815" y="5636179"/>
            <a:ext cx="70454" cy="56494"/>
          </a:xfrm>
          <a:custGeom>
            <a:avLst/>
            <a:gdLst>
              <a:gd name="T0" fmla="*/ 0 w 9"/>
              <a:gd name="T1" fmla="*/ 4 h 7"/>
              <a:gd name="T2" fmla="*/ 4 w 9"/>
              <a:gd name="T3" fmla="*/ 0 h 7"/>
              <a:gd name="T4" fmla="*/ 9 w 9"/>
              <a:gd name="T5" fmla="*/ 4 h 7"/>
              <a:gd name="T6" fmla="*/ 4 w 9"/>
              <a:gd name="T7" fmla="*/ 7 h 7"/>
              <a:gd name="T8" fmla="*/ 0 w 9"/>
              <a:gd name="T9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" h="7">
                <a:moveTo>
                  <a:pt x="0" y="4"/>
                </a:moveTo>
                <a:lnTo>
                  <a:pt x="4" y="0"/>
                </a:lnTo>
                <a:lnTo>
                  <a:pt x="9" y="4"/>
                </a:lnTo>
                <a:lnTo>
                  <a:pt x="4" y="7"/>
                </a:lnTo>
                <a:lnTo>
                  <a:pt x="0" y="4"/>
                </a:lnTo>
              </a:path>
            </a:pathLst>
          </a:custGeom>
          <a:solidFill>
            <a:srgbClr val="FF0000"/>
          </a:solidFill>
          <a:ln w="6350" cap="rnd">
            <a:solidFill>
              <a:srgbClr val="C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235">
            <a:extLst>
              <a:ext uri="{FF2B5EF4-FFF2-40B4-BE49-F238E27FC236}">
                <a16:creationId xmlns:a16="http://schemas.microsoft.com/office/drawing/2014/main" id="{80D619ED-66B9-7C6C-03D1-3E903EC2D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9757" y="1711651"/>
            <a:ext cx="67646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RR [95% CI]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236">
            <a:extLst>
              <a:ext uri="{FF2B5EF4-FFF2-40B4-BE49-F238E27FC236}">
                <a16:creationId xmlns:a16="http://schemas.microsoft.com/office/drawing/2014/main" id="{CA6E2DC4-16FF-C63F-4002-854A81850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8692" y="5420665"/>
            <a:ext cx="95859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0.69 [0.61</a:t>
            </a:r>
            <a:r>
              <a:rPr lang="en-US" alt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0.78]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237">
            <a:extLst>
              <a:ext uri="{FF2B5EF4-FFF2-40B4-BE49-F238E27FC236}">
                <a16:creationId xmlns:a16="http://schemas.microsoft.com/office/drawing/2014/main" id="{6BCE57F2-C4C1-DFF6-1A5B-D94AA3195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8692" y="5604793"/>
            <a:ext cx="95859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0.69 [0.61</a:t>
            </a:r>
            <a:r>
              <a:rPr lang="en-US" altLang="en-US" sz="1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0.78]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256">
            <a:extLst>
              <a:ext uri="{FF2B5EF4-FFF2-40B4-BE49-F238E27FC236}">
                <a16:creationId xmlns:a16="http://schemas.microsoft.com/office/drawing/2014/main" id="{BCE84DCF-9D26-B02E-91BE-93EA63DEC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7952" y="1711651"/>
            <a:ext cx="57708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(Random)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Rectangle 257">
            <a:extLst>
              <a:ext uri="{FF2B5EF4-FFF2-40B4-BE49-F238E27FC236}">
                <a16:creationId xmlns:a16="http://schemas.microsoft.com/office/drawing/2014/main" id="{94A940BD-5011-ADF6-040C-229FB910E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3211" y="5420665"/>
            <a:ext cx="865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258">
            <a:extLst>
              <a:ext uri="{FF2B5EF4-FFF2-40B4-BE49-F238E27FC236}">
                <a16:creationId xmlns:a16="http://schemas.microsoft.com/office/drawing/2014/main" id="{61C0D749-1363-C56B-E0D0-F6C87F2FD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1689" y="5604793"/>
            <a:ext cx="4296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100.0%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Rectangle 277">
            <a:extLst>
              <a:ext uri="{FF2B5EF4-FFF2-40B4-BE49-F238E27FC236}">
                <a16:creationId xmlns:a16="http://schemas.microsoft.com/office/drawing/2014/main" id="{04489415-1E21-6D10-A130-08C36AE84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3292" y="1521246"/>
            <a:ext cx="42640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Rectangle 278">
            <a:extLst>
              <a:ext uri="{FF2B5EF4-FFF2-40B4-BE49-F238E27FC236}">
                <a16:creationId xmlns:a16="http://schemas.microsoft.com/office/drawing/2014/main" id="{46B6ED52-9236-C8F3-17C0-2733F2087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4943" y="1711651"/>
            <a:ext cx="3959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(Fixed)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Rectangle 279">
            <a:extLst>
              <a:ext uri="{FF2B5EF4-FFF2-40B4-BE49-F238E27FC236}">
                <a16:creationId xmlns:a16="http://schemas.microsoft.com/office/drawing/2014/main" id="{4068C194-5B56-6201-1E44-373616BBD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8111" y="5420665"/>
            <a:ext cx="4296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100.0%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Rectangle 280">
            <a:extLst>
              <a:ext uri="{FF2B5EF4-FFF2-40B4-BE49-F238E27FC236}">
                <a16:creationId xmlns:a16="http://schemas.microsoft.com/office/drawing/2014/main" id="{855CDE75-13B7-A432-34E3-35AFEAD6B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9633" y="5604793"/>
            <a:ext cx="865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F7337E8-D505-73AF-7D39-5F887BC17E51}"/>
              </a:ext>
            </a:extLst>
          </p:cNvPr>
          <p:cNvGrpSpPr/>
          <p:nvPr/>
        </p:nvGrpSpPr>
        <p:grpSpPr>
          <a:xfrm>
            <a:off x="940837" y="1945245"/>
            <a:ext cx="9902341" cy="169277"/>
            <a:chOff x="838200" y="1739495"/>
            <a:chExt cx="9902341" cy="169277"/>
          </a:xfrm>
        </p:grpSpPr>
        <p:sp>
          <p:nvSpPr>
            <p:cNvPr id="71" name="Rectangle 37">
              <a:extLst>
                <a:ext uri="{FF2B5EF4-FFF2-40B4-BE49-F238E27FC236}">
                  <a16:creationId xmlns:a16="http://schemas.microsoft.com/office/drawing/2014/main" id="{C4F5BFCD-4D21-39CB-0289-41637B1F4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1739495"/>
              <a:ext cx="127919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HOME DES IVUS, 2010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" name="Rectangle 57">
              <a:extLst>
                <a:ext uri="{FF2B5EF4-FFF2-40B4-BE49-F238E27FC236}">
                  <a16:creationId xmlns:a16="http://schemas.microsoft.com/office/drawing/2014/main" id="{534576B1-6680-3BAF-B1B0-3D9ACF47E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9675" y="1739495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" name="Rectangle 78">
              <a:extLst>
                <a:ext uri="{FF2B5EF4-FFF2-40B4-BE49-F238E27FC236}">
                  <a16:creationId xmlns:a16="http://schemas.microsoft.com/office/drawing/2014/main" id="{9C3E4872-BB9C-BEF8-EEC4-8D6AC7FD9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811" y="1739495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" name="Rectangle 98">
              <a:extLst>
                <a:ext uri="{FF2B5EF4-FFF2-40B4-BE49-F238E27FC236}">
                  <a16:creationId xmlns:a16="http://schemas.microsoft.com/office/drawing/2014/main" id="{8BEDA2FA-4685-4790-430A-7BB3B5513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196" y="1739495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" name="Rectangle 119">
              <a:extLst>
                <a:ext uri="{FF2B5EF4-FFF2-40B4-BE49-F238E27FC236}">
                  <a16:creationId xmlns:a16="http://schemas.microsoft.com/office/drawing/2014/main" id="{B1B3A7E3-AA94-43C7-2CFD-23D14F28D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332" y="1739495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" name="Rectangle 158">
              <a:extLst>
                <a:ext uri="{FF2B5EF4-FFF2-40B4-BE49-F238E27FC236}">
                  <a16:creationId xmlns:a16="http://schemas.microsoft.com/office/drawing/2014/main" id="{DDEB6047-4E28-BFE9-92B3-F9D9DA789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3426" y="1804594"/>
              <a:ext cx="33155" cy="313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" name="Rectangle 159">
              <a:extLst>
                <a:ext uri="{FF2B5EF4-FFF2-40B4-BE49-F238E27FC236}">
                  <a16:creationId xmlns:a16="http://schemas.microsoft.com/office/drawing/2014/main" id="{8FBE62A3-AE0C-8DE6-AC38-716962F81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3426" y="1804594"/>
              <a:ext cx="33155" cy="3138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" name="Line 160">
              <a:extLst>
                <a:ext uri="{FF2B5EF4-FFF2-40B4-BE49-F238E27FC236}">
                  <a16:creationId xmlns:a16="http://schemas.microsoft.com/office/drawing/2014/main" id="{CB6FB36E-8017-5E37-24D2-D74E2AC7E1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20004" y="1804594"/>
              <a:ext cx="0" cy="3138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Line 161">
              <a:extLst>
                <a:ext uri="{FF2B5EF4-FFF2-40B4-BE49-F238E27FC236}">
                  <a16:creationId xmlns:a16="http://schemas.microsoft.com/office/drawing/2014/main" id="{FF97810F-9E5B-05C6-F8D9-CB1EB51586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06568" y="1820286"/>
              <a:ext cx="426871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" name="Rectangle 238">
              <a:extLst>
                <a:ext uri="{FF2B5EF4-FFF2-40B4-BE49-F238E27FC236}">
                  <a16:creationId xmlns:a16="http://schemas.microsoft.com/office/drawing/2014/main" id="{1472E860-5053-43F0-15BE-E691DE95E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1739495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0.92 [0.42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1.98]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" name="Rectangle 259">
              <a:extLst>
                <a:ext uri="{FF2B5EF4-FFF2-40B4-BE49-F238E27FC236}">
                  <a16:creationId xmlns:a16="http://schemas.microsoft.com/office/drawing/2014/main" id="{60288A61-5A42-82EE-B193-6608DAF22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3593" y="173949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Rectangle 281">
              <a:extLst>
                <a:ext uri="{FF2B5EF4-FFF2-40B4-BE49-F238E27FC236}">
                  <a16:creationId xmlns:a16="http://schemas.microsoft.com/office/drawing/2014/main" id="{3CD7192C-E23A-4D85-BD0A-8A710B986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0015" y="173949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2.1%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7EFA9A3-94CD-03A5-915D-EDAB2E802EDC}"/>
              </a:ext>
            </a:extLst>
          </p:cNvPr>
          <p:cNvGrpSpPr/>
          <p:nvPr/>
        </p:nvGrpSpPr>
        <p:grpSpPr>
          <a:xfrm>
            <a:off x="940837" y="2128635"/>
            <a:ext cx="9902341" cy="169277"/>
            <a:chOff x="838200" y="1921531"/>
            <a:chExt cx="9902341" cy="169277"/>
          </a:xfrm>
        </p:grpSpPr>
        <p:sp>
          <p:nvSpPr>
            <p:cNvPr id="84" name="Rectangle 38">
              <a:extLst>
                <a:ext uri="{FF2B5EF4-FFF2-40B4-BE49-F238E27FC236}">
                  <a16:creationId xmlns:a16="http://schemas.microsoft.com/office/drawing/2014/main" id="{0E12C156-4930-EEF3-0082-C4F715D1B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1921531"/>
              <a:ext cx="64601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AVIO, 2013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5" name="Rectangle 58">
              <a:extLst>
                <a:ext uri="{FF2B5EF4-FFF2-40B4-BE49-F238E27FC236}">
                  <a16:creationId xmlns:a16="http://schemas.microsoft.com/office/drawing/2014/main" id="{77AF52D5-D16A-12D2-9371-B389B95AF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9675" y="1921531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6" name="Rectangle 79">
              <a:extLst>
                <a:ext uri="{FF2B5EF4-FFF2-40B4-BE49-F238E27FC236}">
                  <a16:creationId xmlns:a16="http://schemas.microsoft.com/office/drawing/2014/main" id="{3D9CA2A3-7573-25C1-B1DB-E46934EE7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811" y="1921531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7" name="Rectangle 99">
              <a:extLst>
                <a:ext uri="{FF2B5EF4-FFF2-40B4-BE49-F238E27FC236}">
                  <a16:creationId xmlns:a16="http://schemas.microsoft.com/office/drawing/2014/main" id="{0EC3D3F9-4DC3-7F50-71F8-A8F444A50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196" y="1921531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29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8" name="Rectangle 120">
              <a:extLst>
                <a:ext uri="{FF2B5EF4-FFF2-40B4-BE49-F238E27FC236}">
                  <a16:creationId xmlns:a16="http://schemas.microsoft.com/office/drawing/2014/main" id="{EF770581-F2A1-D1DB-C501-7375E3F45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332" y="1921531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9" name="Rectangle 162">
              <a:extLst>
                <a:ext uri="{FF2B5EF4-FFF2-40B4-BE49-F238E27FC236}">
                  <a16:creationId xmlns:a16="http://schemas.microsoft.com/office/drawing/2014/main" id="{2C299EB2-D6A8-2224-C8BE-2C56D92EC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7838" y="1975121"/>
              <a:ext cx="53877" cy="5440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0" name="Rectangle 163">
              <a:extLst>
                <a:ext uri="{FF2B5EF4-FFF2-40B4-BE49-F238E27FC236}">
                  <a16:creationId xmlns:a16="http://schemas.microsoft.com/office/drawing/2014/main" id="{8177089F-8792-3B15-4901-A5FE859A3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7838" y="1975121"/>
              <a:ext cx="53877" cy="5440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1" name="Line 164">
              <a:extLst>
                <a:ext uri="{FF2B5EF4-FFF2-40B4-BE49-F238E27FC236}">
                  <a16:creationId xmlns:a16="http://schemas.microsoft.com/office/drawing/2014/main" id="{056F5C1E-FD1D-79BE-00E2-559AC9BC42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80632" y="1985583"/>
              <a:ext cx="0" cy="33478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" name="Line 165">
              <a:extLst>
                <a:ext uri="{FF2B5EF4-FFF2-40B4-BE49-F238E27FC236}">
                  <a16:creationId xmlns:a16="http://schemas.microsoft.com/office/drawing/2014/main" id="{539FA6C5-8F5A-56DE-4AA2-86983ACD3B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45940" y="2002322"/>
              <a:ext cx="27767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3" name="Rectangle 239">
              <a:extLst>
                <a:ext uri="{FF2B5EF4-FFF2-40B4-BE49-F238E27FC236}">
                  <a16:creationId xmlns:a16="http://schemas.microsoft.com/office/drawing/2014/main" id="{E2A82D9D-9D26-C5A2-1180-2FEE8D037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1921531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0.79 [0.48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1.30]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4" name="Rectangle 260">
              <a:extLst>
                <a:ext uri="{FF2B5EF4-FFF2-40B4-BE49-F238E27FC236}">
                  <a16:creationId xmlns:a16="http://schemas.microsoft.com/office/drawing/2014/main" id="{95F614E6-EB76-0D67-9573-A701B4ED2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3593" y="1921531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6.1%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5" name="Rectangle 282">
              <a:extLst>
                <a:ext uri="{FF2B5EF4-FFF2-40B4-BE49-F238E27FC236}">
                  <a16:creationId xmlns:a16="http://schemas.microsoft.com/office/drawing/2014/main" id="{B10662E0-B74E-9E6F-060A-64A8E58C7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0015" y="1921531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5.1%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0D784FEA-12F4-2D9C-2547-AB488A7E0A5A}"/>
              </a:ext>
            </a:extLst>
          </p:cNvPr>
          <p:cNvGrpSpPr/>
          <p:nvPr/>
        </p:nvGrpSpPr>
        <p:grpSpPr>
          <a:xfrm>
            <a:off x="940837" y="2312025"/>
            <a:ext cx="9902341" cy="169277"/>
            <a:chOff x="838200" y="2105659"/>
            <a:chExt cx="9902341" cy="169277"/>
          </a:xfrm>
        </p:grpSpPr>
        <p:sp>
          <p:nvSpPr>
            <p:cNvPr id="97" name="Rectangle 39">
              <a:extLst>
                <a:ext uri="{FF2B5EF4-FFF2-40B4-BE49-F238E27FC236}">
                  <a16:creationId xmlns:a16="http://schemas.microsoft.com/office/drawing/2014/main" id="{A5E24550-6626-0DE7-7268-8C16A5614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105659"/>
              <a:ext cx="70371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RESET, 2013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59">
              <a:extLst>
                <a:ext uri="{FF2B5EF4-FFF2-40B4-BE49-F238E27FC236}">
                  <a16:creationId xmlns:a16="http://schemas.microsoft.com/office/drawing/2014/main" id="{12FFCAAF-F24F-C942-872A-054735EB3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9675" y="2105659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9" name="Rectangle 80">
              <a:extLst>
                <a:ext uri="{FF2B5EF4-FFF2-40B4-BE49-F238E27FC236}">
                  <a16:creationId xmlns:a16="http://schemas.microsoft.com/office/drawing/2014/main" id="{A9265E25-1F10-FCB0-EED2-4111B7967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811" y="2105659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269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100">
              <a:extLst>
                <a:ext uri="{FF2B5EF4-FFF2-40B4-BE49-F238E27FC236}">
                  <a16:creationId xmlns:a16="http://schemas.microsoft.com/office/drawing/2014/main" id="{DE3ABBEC-EC7B-18DE-FD85-A7B4E0844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196" y="2105659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1" name="Rectangle 121">
              <a:extLst>
                <a:ext uri="{FF2B5EF4-FFF2-40B4-BE49-F238E27FC236}">
                  <a16:creationId xmlns:a16="http://schemas.microsoft.com/office/drawing/2014/main" id="{3DBC39A3-CA23-BD84-9A0B-B605504D1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332" y="2105659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274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166">
              <a:extLst>
                <a:ext uri="{FF2B5EF4-FFF2-40B4-BE49-F238E27FC236}">
                  <a16:creationId xmlns:a16="http://schemas.microsoft.com/office/drawing/2014/main" id="{1B917B19-A858-E373-5A10-F1643E3DC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5311" y="2166573"/>
              <a:ext cx="39372" cy="3975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3" name="Rectangle 167">
              <a:extLst>
                <a:ext uri="{FF2B5EF4-FFF2-40B4-BE49-F238E27FC236}">
                  <a16:creationId xmlns:a16="http://schemas.microsoft.com/office/drawing/2014/main" id="{696684BA-3161-57A1-0F4D-12B425643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5311" y="2166573"/>
              <a:ext cx="39372" cy="3975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Line 168">
              <a:extLst>
                <a:ext uri="{FF2B5EF4-FFF2-40B4-BE49-F238E27FC236}">
                  <a16:creationId xmlns:a16="http://schemas.microsoft.com/office/drawing/2014/main" id="{AF899131-E1CC-97BC-6FAD-A35D0F6B19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10178" y="2170758"/>
              <a:ext cx="0" cy="3138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5" name="Line 169">
              <a:extLst>
                <a:ext uri="{FF2B5EF4-FFF2-40B4-BE49-F238E27FC236}">
                  <a16:creationId xmlns:a16="http://schemas.microsoft.com/office/drawing/2014/main" id="{DE33ACE0-9D68-C688-5330-9D859C26B8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11248" y="2186450"/>
              <a:ext cx="387499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240">
              <a:extLst>
                <a:ext uri="{FF2B5EF4-FFF2-40B4-BE49-F238E27FC236}">
                  <a16:creationId xmlns:a16="http://schemas.microsoft.com/office/drawing/2014/main" id="{85CE0450-EC34-26AB-49D8-D04CA4084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2105659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0.61 [0.30, 1.23]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7" name="Rectangle 261">
              <a:extLst>
                <a:ext uri="{FF2B5EF4-FFF2-40B4-BE49-F238E27FC236}">
                  <a16:creationId xmlns:a16="http://schemas.microsoft.com/office/drawing/2014/main" id="{D3D6992D-6259-2937-AFB4-60535B83F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3593" y="2105659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3.1%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283">
              <a:extLst>
                <a:ext uri="{FF2B5EF4-FFF2-40B4-BE49-F238E27FC236}">
                  <a16:creationId xmlns:a16="http://schemas.microsoft.com/office/drawing/2014/main" id="{8840C4DA-CCBB-0D88-2CAB-5735AE18E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0015" y="2105659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2463DDF-719B-F615-F9AC-F755536BE601}"/>
              </a:ext>
            </a:extLst>
          </p:cNvPr>
          <p:cNvGrpSpPr/>
          <p:nvPr/>
        </p:nvGrpSpPr>
        <p:grpSpPr>
          <a:xfrm>
            <a:off x="940837" y="2495415"/>
            <a:ext cx="9902341" cy="169277"/>
            <a:chOff x="838200" y="2289787"/>
            <a:chExt cx="9902341" cy="169277"/>
          </a:xfrm>
        </p:grpSpPr>
        <p:sp>
          <p:nvSpPr>
            <p:cNvPr id="110" name="Rectangle 40">
              <a:extLst>
                <a:ext uri="{FF2B5EF4-FFF2-40B4-BE49-F238E27FC236}">
                  <a16:creationId xmlns:a16="http://schemas.microsoft.com/office/drawing/2014/main" id="{84926D2E-EA1D-DD82-AE33-B4A32EB62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289787"/>
              <a:ext cx="83035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AIR-CTO, 2015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1" name="Rectangle 60">
              <a:extLst>
                <a:ext uri="{FF2B5EF4-FFF2-40B4-BE49-F238E27FC236}">
                  <a16:creationId xmlns:a16="http://schemas.microsoft.com/office/drawing/2014/main" id="{EFCCD9D2-FDAE-34F1-AEB8-46CCF1350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9675" y="2289787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81">
              <a:extLst>
                <a:ext uri="{FF2B5EF4-FFF2-40B4-BE49-F238E27FC236}">
                  <a16:creationId xmlns:a16="http://schemas.microsoft.com/office/drawing/2014/main" id="{826EDBF2-6124-F227-8A64-D2DF4E936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811" y="228978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115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" name="Rectangle 101">
              <a:extLst>
                <a:ext uri="{FF2B5EF4-FFF2-40B4-BE49-F238E27FC236}">
                  <a16:creationId xmlns:a16="http://schemas.microsoft.com/office/drawing/2014/main" id="{83EA3BA5-8924-E492-E96A-DF6037935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196" y="2289787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26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122">
              <a:extLst>
                <a:ext uri="{FF2B5EF4-FFF2-40B4-BE49-F238E27FC236}">
                  <a16:creationId xmlns:a16="http://schemas.microsoft.com/office/drawing/2014/main" id="{C0C6B1ED-41FE-335B-F515-355EF300F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332" y="228978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115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5" name="Rectangle 170">
              <a:extLst>
                <a:ext uri="{FF2B5EF4-FFF2-40B4-BE49-F238E27FC236}">
                  <a16:creationId xmlns:a16="http://schemas.microsoft.com/office/drawing/2014/main" id="{4560598D-479A-2639-D23F-C9394659C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7838" y="2342331"/>
              <a:ext cx="53877" cy="564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171">
              <a:extLst>
                <a:ext uri="{FF2B5EF4-FFF2-40B4-BE49-F238E27FC236}">
                  <a16:creationId xmlns:a16="http://schemas.microsoft.com/office/drawing/2014/main" id="{DBB8D8C9-E2E9-6AFF-F9E2-AD8E0D2AD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7838" y="2342331"/>
              <a:ext cx="53877" cy="56494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7" name="Line 172">
              <a:extLst>
                <a:ext uri="{FF2B5EF4-FFF2-40B4-BE49-F238E27FC236}">
                  <a16:creationId xmlns:a16="http://schemas.microsoft.com/office/drawing/2014/main" id="{3DB27F30-1D89-B7D2-5392-FF8D33679B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88921" y="2350701"/>
              <a:ext cx="0" cy="3975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Line 173">
              <a:extLst>
                <a:ext uri="{FF2B5EF4-FFF2-40B4-BE49-F238E27FC236}">
                  <a16:creationId xmlns:a16="http://schemas.microsoft.com/office/drawing/2014/main" id="{0A569DA5-2D3D-59CB-2774-8C0EC16E9E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45940" y="2370578"/>
              <a:ext cx="28389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9" name="Rectangle 241">
              <a:extLst>
                <a:ext uri="{FF2B5EF4-FFF2-40B4-BE49-F238E27FC236}">
                  <a16:creationId xmlns:a16="http://schemas.microsoft.com/office/drawing/2014/main" id="{9B77E055-B239-6A41-8AF5-B0F0B01F7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2289787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0.81 [0.48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1.35]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262">
              <a:extLst>
                <a:ext uri="{FF2B5EF4-FFF2-40B4-BE49-F238E27FC236}">
                  <a16:creationId xmlns:a16="http://schemas.microsoft.com/office/drawing/2014/main" id="{9A542345-E5A0-A937-F225-BD3544772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3593" y="2289787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5.7%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1" name="Rectangle 284">
              <a:extLst>
                <a:ext uri="{FF2B5EF4-FFF2-40B4-BE49-F238E27FC236}">
                  <a16:creationId xmlns:a16="http://schemas.microsoft.com/office/drawing/2014/main" id="{FE72837D-3BAF-E4DF-9553-B7284BDA2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0015" y="2289787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4.6%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8D9FEE2F-5F0B-182E-64CF-26610C9AA36D}"/>
              </a:ext>
            </a:extLst>
          </p:cNvPr>
          <p:cNvGrpSpPr/>
          <p:nvPr/>
        </p:nvGrpSpPr>
        <p:grpSpPr>
          <a:xfrm>
            <a:off x="940837" y="2678805"/>
            <a:ext cx="9902341" cy="169277"/>
            <a:chOff x="838200" y="2471823"/>
            <a:chExt cx="9902341" cy="169277"/>
          </a:xfrm>
        </p:grpSpPr>
        <p:sp>
          <p:nvSpPr>
            <p:cNvPr id="123" name="Rectangle 41">
              <a:extLst>
                <a:ext uri="{FF2B5EF4-FFF2-40B4-BE49-F238E27FC236}">
                  <a16:creationId xmlns:a16="http://schemas.microsoft.com/office/drawing/2014/main" id="{C33099D5-335E-C05D-0478-AB67B40FF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471823"/>
              <a:ext cx="85440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Kim et al, 2015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4" name="Rectangle 61">
              <a:extLst>
                <a:ext uri="{FF2B5EF4-FFF2-40B4-BE49-F238E27FC236}">
                  <a16:creationId xmlns:a16="http://schemas.microsoft.com/office/drawing/2014/main" id="{73C5F84F-2FB5-6013-E4B0-16AFAE765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443" y="2471823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5" name="Rectangle 82">
              <a:extLst>
                <a:ext uri="{FF2B5EF4-FFF2-40B4-BE49-F238E27FC236}">
                  <a16:creationId xmlns:a16="http://schemas.microsoft.com/office/drawing/2014/main" id="{CA60C919-BED8-BF75-8565-BC35AC1E2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435" y="2471823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58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6" name="Rectangle 102">
              <a:extLst>
                <a:ext uri="{FF2B5EF4-FFF2-40B4-BE49-F238E27FC236}">
                  <a16:creationId xmlns:a16="http://schemas.microsoft.com/office/drawing/2014/main" id="{7E85008D-CF5B-9E15-CD2C-EA1AEBD7E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8964" y="2471823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7" name="Rectangle 123">
              <a:extLst>
                <a:ext uri="{FF2B5EF4-FFF2-40B4-BE49-F238E27FC236}">
                  <a16:creationId xmlns:a16="http://schemas.microsoft.com/office/drawing/2014/main" id="{1F5563EA-707E-F8E5-A371-98CC4F9F6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1956" y="2471823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59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8" name="Rectangle 174">
              <a:extLst>
                <a:ext uri="{FF2B5EF4-FFF2-40B4-BE49-F238E27FC236}">
                  <a16:creationId xmlns:a16="http://schemas.microsoft.com/office/drawing/2014/main" id="{AC1D3A8F-0CAC-075B-EA99-92C3377A1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2972" y="2511578"/>
              <a:ext cx="16578" cy="1673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9" name="Rectangle 175">
              <a:extLst>
                <a:ext uri="{FF2B5EF4-FFF2-40B4-BE49-F238E27FC236}">
                  <a16:creationId xmlns:a16="http://schemas.microsoft.com/office/drawing/2014/main" id="{CF90804F-2B5E-0D6D-9831-16D6E18CB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2972" y="2511578"/>
              <a:ext cx="16578" cy="1673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0" name="Line 176">
              <a:extLst>
                <a:ext uri="{FF2B5EF4-FFF2-40B4-BE49-F238E27FC236}">
                  <a16:creationId xmlns:a16="http://schemas.microsoft.com/office/drawing/2014/main" id="{0979D9D6-9677-B58A-8BC4-7715D7C3D2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41260" y="2503209"/>
              <a:ext cx="0" cy="3975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1" name="Line 177">
              <a:extLst>
                <a:ext uri="{FF2B5EF4-FFF2-40B4-BE49-F238E27FC236}">
                  <a16:creationId xmlns:a16="http://schemas.microsoft.com/office/drawing/2014/main" id="{5DE967CC-C8EE-29AE-F755-7E04FFA2B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2224" y="2519948"/>
              <a:ext cx="96978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2" name="Rectangle 242">
              <a:extLst>
                <a:ext uri="{FF2B5EF4-FFF2-40B4-BE49-F238E27FC236}">
                  <a16:creationId xmlns:a16="http://schemas.microsoft.com/office/drawing/2014/main" id="{FBD1ADA8-34E4-F7F6-8019-9F1FFF9F3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2471823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0.68 [0.12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3.91]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" name="Rectangle 263">
              <a:extLst>
                <a:ext uri="{FF2B5EF4-FFF2-40B4-BE49-F238E27FC236}">
                  <a16:creationId xmlns:a16="http://schemas.microsoft.com/office/drawing/2014/main" id="{7372C22D-E238-1C31-D80D-BB97596AD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3593" y="2471823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" name="Rectangle 285">
              <a:extLst>
                <a:ext uri="{FF2B5EF4-FFF2-40B4-BE49-F238E27FC236}">
                  <a16:creationId xmlns:a16="http://schemas.microsoft.com/office/drawing/2014/main" id="{EC975936-9AEA-38C2-FDB0-65A55CEE2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0015" y="2471823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5C62219C-E82B-12C4-5452-6AB1759955B4}"/>
              </a:ext>
            </a:extLst>
          </p:cNvPr>
          <p:cNvGrpSpPr/>
          <p:nvPr/>
        </p:nvGrpSpPr>
        <p:grpSpPr>
          <a:xfrm>
            <a:off x="940837" y="2862195"/>
            <a:ext cx="9902341" cy="169277"/>
            <a:chOff x="838200" y="2840080"/>
            <a:chExt cx="9902341" cy="169277"/>
          </a:xfrm>
        </p:grpSpPr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id="{75E7FAA1-790B-939D-460C-776D0082A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840080"/>
              <a:ext cx="84638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Tan et al, 2015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7" name="Rectangle 63">
              <a:extLst>
                <a:ext uri="{FF2B5EF4-FFF2-40B4-BE49-F238E27FC236}">
                  <a16:creationId xmlns:a16="http://schemas.microsoft.com/office/drawing/2014/main" id="{B33EC84B-5AC6-026B-D81C-CBBD1A5F8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443" y="2840080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8" name="Rectangle 84">
              <a:extLst>
                <a:ext uri="{FF2B5EF4-FFF2-40B4-BE49-F238E27FC236}">
                  <a16:creationId xmlns:a16="http://schemas.microsoft.com/office/drawing/2014/main" id="{7F4B053F-EE5D-D6F2-4BFE-9855DB040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435" y="284008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9" name="Rectangle 104">
              <a:extLst>
                <a:ext uri="{FF2B5EF4-FFF2-40B4-BE49-F238E27FC236}">
                  <a16:creationId xmlns:a16="http://schemas.microsoft.com/office/drawing/2014/main" id="{0903EA96-9C23-D41A-4590-239A83A65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196" y="284008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17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0" name="Rectangle 125">
              <a:extLst>
                <a:ext uri="{FF2B5EF4-FFF2-40B4-BE49-F238E27FC236}">
                  <a16:creationId xmlns:a16="http://schemas.microsoft.com/office/drawing/2014/main" id="{71BE7887-FDE7-8529-84D7-11662CF99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1956" y="284008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1" name="Rectangle 182">
              <a:extLst>
                <a:ext uri="{FF2B5EF4-FFF2-40B4-BE49-F238E27FC236}">
                  <a16:creationId xmlns:a16="http://schemas.microsoft.com/office/drawing/2014/main" id="{A03C1716-5A83-470B-30F2-B9C6C31B4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3146" y="2900994"/>
              <a:ext cx="39372" cy="3975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2" name="Rectangle 183">
              <a:extLst>
                <a:ext uri="{FF2B5EF4-FFF2-40B4-BE49-F238E27FC236}">
                  <a16:creationId xmlns:a16="http://schemas.microsoft.com/office/drawing/2014/main" id="{71AC2B3C-2CDC-FF4A-B0CC-DBCB9142A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3146" y="2900994"/>
              <a:ext cx="39372" cy="3975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3" name="Line 184">
              <a:extLst>
                <a:ext uri="{FF2B5EF4-FFF2-40B4-BE49-F238E27FC236}">
                  <a16:creationId xmlns:a16="http://schemas.microsoft.com/office/drawing/2014/main" id="{881810DD-4038-2DB8-07EC-8247D1D707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37651" y="2900994"/>
              <a:ext cx="0" cy="3975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4" name="Line 185">
              <a:extLst>
                <a:ext uri="{FF2B5EF4-FFF2-40B4-BE49-F238E27FC236}">
                  <a16:creationId xmlns:a16="http://schemas.microsoft.com/office/drawing/2014/main" id="{E9F09533-383A-DD62-AB87-88C73C40E5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26288" y="2920871"/>
              <a:ext cx="424799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5" name="Rectangle 244">
              <a:extLst>
                <a:ext uri="{FF2B5EF4-FFF2-40B4-BE49-F238E27FC236}">
                  <a16:creationId xmlns:a16="http://schemas.microsoft.com/office/drawing/2014/main" id="{9AC9F733-A959-6523-1772-06F6DF6E1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2840080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0.48 [0.22, 1.03]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6" name="Rectangle 265">
              <a:extLst>
                <a:ext uri="{FF2B5EF4-FFF2-40B4-BE49-F238E27FC236}">
                  <a16:creationId xmlns:a16="http://schemas.microsoft.com/office/drawing/2014/main" id="{F68A716A-05AB-4451-6E12-7E5C342F8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3593" y="284008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2.6%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7" name="Rectangle 287">
              <a:extLst>
                <a:ext uri="{FF2B5EF4-FFF2-40B4-BE49-F238E27FC236}">
                  <a16:creationId xmlns:a16="http://schemas.microsoft.com/office/drawing/2014/main" id="{B0B61E04-457C-D128-B1C6-E0DD0BBD1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0015" y="284008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3.0%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937932B5-A6DF-442C-DB02-3A6521231530}"/>
              </a:ext>
            </a:extLst>
          </p:cNvPr>
          <p:cNvGrpSpPr/>
          <p:nvPr/>
        </p:nvGrpSpPr>
        <p:grpSpPr>
          <a:xfrm>
            <a:off x="940837" y="3045585"/>
            <a:ext cx="9902341" cy="169277"/>
            <a:chOff x="838200" y="3022115"/>
            <a:chExt cx="9902341" cy="169277"/>
          </a:xfrm>
        </p:grpSpPr>
        <p:sp>
          <p:nvSpPr>
            <p:cNvPr id="149" name="Rectangle 44">
              <a:extLst>
                <a:ext uri="{FF2B5EF4-FFF2-40B4-BE49-F238E27FC236}">
                  <a16:creationId xmlns:a16="http://schemas.microsoft.com/office/drawing/2014/main" id="{BDAD1E55-3AB1-058D-F9C5-9B6CFC9CA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022115"/>
              <a:ext cx="90569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CTO-IVUS, 2015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0" name="Rectangle 64">
              <a:extLst>
                <a:ext uri="{FF2B5EF4-FFF2-40B4-BE49-F238E27FC236}">
                  <a16:creationId xmlns:a16="http://schemas.microsoft.com/office/drawing/2014/main" id="{1D1CE0DE-5D01-E283-9C5B-6C58390D1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443" y="3022115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1" name="Rectangle 85">
              <a:extLst>
                <a:ext uri="{FF2B5EF4-FFF2-40B4-BE49-F238E27FC236}">
                  <a16:creationId xmlns:a16="http://schemas.microsoft.com/office/drawing/2014/main" id="{EA3201C4-E8A3-9111-AB34-3EA3836DE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811" y="3022115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2" name="Rectangle 105">
              <a:extLst>
                <a:ext uri="{FF2B5EF4-FFF2-40B4-BE49-F238E27FC236}">
                  <a16:creationId xmlns:a16="http://schemas.microsoft.com/office/drawing/2014/main" id="{3E1A3FD2-4D08-EF91-2BEC-2A34B7F57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196" y="3022115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26">
              <a:extLst>
                <a:ext uri="{FF2B5EF4-FFF2-40B4-BE49-F238E27FC236}">
                  <a16:creationId xmlns:a16="http://schemas.microsoft.com/office/drawing/2014/main" id="{98B72671-5D27-AECD-D784-D83889525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332" y="3022115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4" name="Rectangle 186">
              <a:extLst>
                <a:ext uri="{FF2B5EF4-FFF2-40B4-BE49-F238E27FC236}">
                  <a16:creationId xmlns:a16="http://schemas.microsoft.com/office/drawing/2014/main" id="{49356F38-34DD-1102-6802-8B1C81971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4403" y="3090352"/>
              <a:ext cx="31083" cy="2510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5" name="Rectangle 187">
              <a:extLst>
                <a:ext uri="{FF2B5EF4-FFF2-40B4-BE49-F238E27FC236}">
                  <a16:creationId xmlns:a16="http://schemas.microsoft.com/office/drawing/2014/main" id="{14BDA772-8874-799B-F8C4-9185A62F3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4403" y="3090352"/>
              <a:ext cx="31083" cy="2510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Line 188">
              <a:extLst>
                <a:ext uri="{FF2B5EF4-FFF2-40B4-BE49-F238E27FC236}">
                  <a16:creationId xmlns:a16="http://schemas.microsoft.com/office/drawing/2014/main" id="{C210329E-74CE-3EF2-0C09-23A2A56F4E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58908" y="3083029"/>
              <a:ext cx="0" cy="3975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7" name="Line 189">
              <a:extLst>
                <a:ext uri="{FF2B5EF4-FFF2-40B4-BE49-F238E27FC236}">
                  <a16:creationId xmlns:a16="http://schemas.microsoft.com/office/drawing/2014/main" id="{7CE5469B-27A5-B96B-A634-5C3A64998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3307" y="3102906"/>
              <a:ext cx="55327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8" name="Rectangle 245">
              <a:extLst>
                <a:ext uri="{FF2B5EF4-FFF2-40B4-BE49-F238E27FC236}">
                  <a16:creationId xmlns:a16="http://schemas.microsoft.com/office/drawing/2014/main" id="{6798CF2A-3211-B859-B4C5-68FE25A35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3022115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0.36 [0.13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0.97]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266">
              <a:extLst>
                <a:ext uri="{FF2B5EF4-FFF2-40B4-BE49-F238E27FC236}">
                  <a16:creationId xmlns:a16="http://schemas.microsoft.com/office/drawing/2014/main" id="{9266A97D-FF31-4FC9-044D-A5741F900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3593" y="302211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0" name="Rectangle 288">
              <a:extLst>
                <a:ext uri="{FF2B5EF4-FFF2-40B4-BE49-F238E27FC236}">
                  <a16:creationId xmlns:a16="http://schemas.microsoft.com/office/drawing/2014/main" id="{C5B847A4-3C3A-30E7-66FE-E730D3E60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0015" y="302211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C0BC6F78-3D30-0985-41D6-32B5D8EFC8E7}"/>
              </a:ext>
            </a:extLst>
          </p:cNvPr>
          <p:cNvGrpSpPr/>
          <p:nvPr/>
        </p:nvGrpSpPr>
        <p:grpSpPr>
          <a:xfrm>
            <a:off x="940837" y="3228975"/>
            <a:ext cx="9902341" cy="169277"/>
            <a:chOff x="838200" y="3206244"/>
            <a:chExt cx="9902341" cy="169277"/>
          </a:xfrm>
        </p:grpSpPr>
        <p:sp>
          <p:nvSpPr>
            <p:cNvPr id="162" name="Rectangle 45">
              <a:extLst>
                <a:ext uri="{FF2B5EF4-FFF2-40B4-BE49-F238E27FC236}">
                  <a16:creationId xmlns:a16="http://schemas.microsoft.com/office/drawing/2014/main" id="{55745126-9E84-6125-841A-8A66D1F23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206244"/>
              <a:ext cx="81432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OCTACS, 2015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65">
              <a:extLst>
                <a:ext uri="{FF2B5EF4-FFF2-40B4-BE49-F238E27FC236}">
                  <a16:creationId xmlns:a16="http://schemas.microsoft.com/office/drawing/2014/main" id="{3DFC7DD2-AD59-BE0F-61E1-4DA3623C7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443" y="3206244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4" name="Rectangle 86">
              <a:extLst>
                <a:ext uri="{FF2B5EF4-FFF2-40B4-BE49-F238E27FC236}">
                  <a16:creationId xmlns:a16="http://schemas.microsoft.com/office/drawing/2014/main" id="{684C1303-A2D7-C648-D49C-6404896CB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435" y="3206244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5" name="Rectangle 106">
              <a:extLst>
                <a:ext uri="{FF2B5EF4-FFF2-40B4-BE49-F238E27FC236}">
                  <a16:creationId xmlns:a16="http://schemas.microsoft.com/office/drawing/2014/main" id="{3C04A8D8-EE98-DB2A-CAB1-D39E14DE0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8964" y="3206244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6" name="Rectangle 127">
              <a:extLst>
                <a:ext uri="{FF2B5EF4-FFF2-40B4-BE49-F238E27FC236}">
                  <a16:creationId xmlns:a16="http://schemas.microsoft.com/office/drawing/2014/main" id="{D70174E4-4A48-6833-840D-9B298D805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1956" y="3206244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7" name="Rectangle 190">
              <a:extLst>
                <a:ext uri="{FF2B5EF4-FFF2-40B4-BE49-F238E27FC236}">
                  <a16:creationId xmlns:a16="http://schemas.microsoft.com/office/drawing/2014/main" id="{82A81C93-AAB7-3603-1AAA-1E981FCCF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6288" y="3283897"/>
              <a:ext cx="6217" cy="6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8" name="Rectangle 191">
              <a:extLst>
                <a:ext uri="{FF2B5EF4-FFF2-40B4-BE49-F238E27FC236}">
                  <a16:creationId xmlns:a16="http://schemas.microsoft.com/office/drawing/2014/main" id="{E6A69215-146B-3C9B-6254-7FB528B0A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6288" y="3283897"/>
              <a:ext cx="6217" cy="627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9" name="Line 192">
              <a:extLst>
                <a:ext uri="{FF2B5EF4-FFF2-40B4-BE49-F238E27FC236}">
                  <a16:creationId xmlns:a16="http://schemas.microsoft.com/office/drawing/2014/main" id="{0059849C-EC2D-F9AB-1B4F-15E046C6FA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32504" y="3267158"/>
              <a:ext cx="0" cy="3975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0" name="Line 193">
              <a:extLst>
                <a:ext uri="{FF2B5EF4-FFF2-40B4-BE49-F238E27FC236}">
                  <a16:creationId xmlns:a16="http://schemas.microsoft.com/office/drawing/2014/main" id="{9AA998A4-202E-7328-955A-EC1EFDACF7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51757" y="3287035"/>
              <a:ext cx="1317911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1" name="Line 194">
              <a:extLst>
                <a:ext uri="{FF2B5EF4-FFF2-40B4-BE49-F238E27FC236}">
                  <a16:creationId xmlns:a16="http://schemas.microsoft.com/office/drawing/2014/main" id="{975D47FB-2D45-5130-B6CD-DAC927716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51757" y="3287035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2" name="Freeform 195">
              <a:extLst>
                <a:ext uri="{FF2B5EF4-FFF2-40B4-BE49-F238E27FC236}">
                  <a16:creationId xmlns:a16="http://schemas.microsoft.com/office/drawing/2014/main" id="{C40948FE-F580-7FDA-FD0F-A9F7B15AD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1757" y="3267158"/>
              <a:ext cx="31083" cy="3975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2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3" name="Rectangle 246">
              <a:extLst>
                <a:ext uri="{FF2B5EF4-FFF2-40B4-BE49-F238E27FC236}">
                  <a16:creationId xmlns:a16="http://schemas.microsoft.com/office/drawing/2014/main" id="{4C732FA0-0640-C957-0296-BE4C95895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3206244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0.22 [0.01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4.54]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4" name="Rectangle 267">
              <a:extLst>
                <a:ext uri="{FF2B5EF4-FFF2-40B4-BE49-F238E27FC236}">
                  <a16:creationId xmlns:a16="http://schemas.microsoft.com/office/drawing/2014/main" id="{277F29CC-EF74-5166-A728-A65105846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3593" y="320624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0.2%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5" name="Rectangle 289">
              <a:extLst>
                <a:ext uri="{FF2B5EF4-FFF2-40B4-BE49-F238E27FC236}">
                  <a16:creationId xmlns:a16="http://schemas.microsoft.com/office/drawing/2014/main" id="{B1FBCA27-7DC5-97FB-1B95-8D10403D8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0015" y="320624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0.3%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360E3576-2744-E558-AB6A-F34E64B9B698}"/>
              </a:ext>
            </a:extLst>
          </p:cNvPr>
          <p:cNvGrpSpPr/>
          <p:nvPr/>
        </p:nvGrpSpPr>
        <p:grpSpPr>
          <a:xfrm>
            <a:off x="940837" y="3412365"/>
            <a:ext cx="9902341" cy="169277"/>
            <a:chOff x="838200" y="3390372"/>
            <a:chExt cx="9902341" cy="169277"/>
          </a:xfrm>
        </p:grpSpPr>
        <p:sp>
          <p:nvSpPr>
            <p:cNvPr id="177" name="Rectangle 46">
              <a:extLst>
                <a:ext uri="{FF2B5EF4-FFF2-40B4-BE49-F238E27FC236}">
                  <a16:creationId xmlns:a16="http://schemas.microsoft.com/office/drawing/2014/main" id="{EA3184A7-5CFC-8274-7241-F5D4AB30A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390372"/>
              <a:ext cx="91371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DOCTORS, 2016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8" name="Rectangle 66">
              <a:extLst>
                <a:ext uri="{FF2B5EF4-FFF2-40B4-BE49-F238E27FC236}">
                  <a16:creationId xmlns:a16="http://schemas.microsoft.com/office/drawing/2014/main" id="{AD84616A-798B-D0E6-CB07-A7C46598D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443" y="3390372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9" name="Rectangle 87">
              <a:extLst>
                <a:ext uri="{FF2B5EF4-FFF2-40B4-BE49-F238E27FC236}">
                  <a16:creationId xmlns:a16="http://schemas.microsoft.com/office/drawing/2014/main" id="{BA220EFE-C761-6D65-D808-99082984F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811" y="3390372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0" name="Rectangle 107">
              <a:extLst>
                <a:ext uri="{FF2B5EF4-FFF2-40B4-BE49-F238E27FC236}">
                  <a16:creationId xmlns:a16="http://schemas.microsoft.com/office/drawing/2014/main" id="{812D4690-7CA4-4BA5-0C8D-77D0DD34B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8964" y="3390372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1" name="Rectangle 128">
              <a:extLst>
                <a:ext uri="{FF2B5EF4-FFF2-40B4-BE49-F238E27FC236}">
                  <a16:creationId xmlns:a16="http://schemas.microsoft.com/office/drawing/2014/main" id="{984C4640-B36E-CAC6-87A0-12437045F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332" y="3390372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2" name="Rectangle 196">
              <a:extLst>
                <a:ext uri="{FF2B5EF4-FFF2-40B4-BE49-F238E27FC236}">
                  <a16:creationId xmlns:a16="http://schemas.microsoft.com/office/drawing/2014/main" id="{F46D2B8E-EB2B-C6DD-5926-ACC14C2D5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4696" y="3462794"/>
              <a:ext cx="14505" cy="1673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3" name="Rectangle 197">
              <a:extLst>
                <a:ext uri="{FF2B5EF4-FFF2-40B4-BE49-F238E27FC236}">
                  <a16:creationId xmlns:a16="http://schemas.microsoft.com/office/drawing/2014/main" id="{2E74B3A2-CBD7-DE88-A3E9-7F6ADC79A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4696" y="3462794"/>
              <a:ext cx="14505" cy="1673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" name="Line 198">
              <a:extLst>
                <a:ext uri="{FF2B5EF4-FFF2-40B4-BE49-F238E27FC236}">
                  <a16:creationId xmlns:a16="http://schemas.microsoft.com/office/drawing/2014/main" id="{D0A1E00E-B71C-B4B1-2246-72992A8DDE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62985" y="3451286"/>
              <a:ext cx="0" cy="3975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5" name="Line 199">
              <a:extLst>
                <a:ext uri="{FF2B5EF4-FFF2-40B4-BE49-F238E27FC236}">
                  <a16:creationId xmlns:a16="http://schemas.microsoft.com/office/drawing/2014/main" id="{F933FAF1-4205-F37C-8913-11F8BB867F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65659" y="3471163"/>
              <a:ext cx="986361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6" name="Rectangle 247">
              <a:extLst>
                <a:ext uri="{FF2B5EF4-FFF2-40B4-BE49-F238E27FC236}">
                  <a16:creationId xmlns:a16="http://schemas.microsoft.com/office/drawing/2014/main" id="{9F879097-3B0E-7E4B-0525-CDF468163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3390372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1.50 [0.26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8.82]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7" name="Rectangle 268">
              <a:extLst>
                <a:ext uri="{FF2B5EF4-FFF2-40B4-BE49-F238E27FC236}">
                  <a16:creationId xmlns:a16="http://schemas.microsoft.com/office/drawing/2014/main" id="{1A2A56F1-0698-78A7-9A8E-534B47892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3593" y="3390372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8" name="Rectangle 290">
              <a:extLst>
                <a:ext uri="{FF2B5EF4-FFF2-40B4-BE49-F238E27FC236}">
                  <a16:creationId xmlns:a16="http://schemas.microsoft.com/office/drawing/2014/main" id="{372D2BF2-FC87-324E-1747-0592143CE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0015" y="3390372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C9B1986C-9DCD-651F-56FC-407930818451}"/>
              </a:ext>
            </a:extLst>
          </p:cNvPr>
          <p:cNvGrpSpPr/>
          <p:nvPr/>
        </p:nvGrpSpPr>
        <p:grpSpPr>
          <a:xfrm>
            <a:off x="940837" y="3595755"/>
            <a:ext cx="9902341" cy="169277"/>
            <a:chOff x="838200" y="3572408"/>
            <a:chExt cx="9902341" cy="169277"/>
          </a:xfrm>
        </p:grpSpPr>
        <p:sp>
          <p:nvSpPr>
            <p:cNvPr id="190" name="Rectangle 47">
              <a:extLst>
                <a:ext uri="{FF2B5EF4-FFF2-40B4-BE49-F238E27FC236}">
                  <a16:creationId xmlns:a16="http://schemas.microsoft.com/office/drawing/2014/main" id="{3D608F22-2003-3B6F-F2FE-31CC8860E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572408"/>
              <a:ext cx="82554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ROBUST, 2018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1" name="Rectangle 67">
              <a:extLst>
                <a:ext uri="{FF2B5EF4-FFF2-40B4-BE49-F238E27FC236}">
                  <a16:creationId xmlns:a16="http://schemas.microsoft.com/office/drawing/2014/main" id="{02F04A7B-47F1-ABC5-158B-A39BAC68F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443" y="357240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2" name="Rectangle 88">
              <a:extLst>
                <a:ext uri="{FF2B5EF4-FFF2-40B4-BE49-F238E27FC236}">
                  <a16:creationId xmlns:a16="http://schemas.microsoft.com/office/drawing/2014/main" id="{1414F02A-20A6-08F5-CF1A-0F7838277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811" y="357240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3" name="Rectangle 108">
              <a:extLst>
                <a:ext uri="{FF2B5EF4-FFF2-40B4-BE49-F238E27FC236}">
                  <a16:creationId xmlns:a16="http://schemas.microsoft.com/office/drawing/2014/main" id="{52610E4B-FE10-7F38-1A6C-197E5EE91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8964" y="357240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" name="Rectangle 129">
              <a:extLst>
                <a:ext uri="{FF2B5EF4-FFF2-40B4-BE49-F238E27FC236}">
                  <a16:creationId xmlns:a16="http://schemas.microsoft.com/office/drawing/2014/main" id="{B5818207-59AD-DF09-972F-75CD5E5ED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1956" y="3572408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5" name="Rectangle 200">
              <a:extLst>
                <a:ext uri="{FF2B5EF4-FFF2-40B4-BE49-F238E27FC236}">
                  <a16:creationId xmlns:a16="http://schemas.microsoft.com/office/drawing/2014/main" id="{F88589F0-F6C8-A65A-D517-4A5029410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1380" y="3649015"/>
              <a:ext cx="16578" cy="836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6" name="Rectangle 201">
              <a:extLst>
                <a:ext uri="{FF2B5EF4-FFF2-40B4-BE49-F238E27FC236}">
                  <a16:creationId xmlns:a16="http://schemas.microsoft.com/office/drawing/2014/main" id="{CA81D65A-74E5-D8B1-5A7B-BB7793C4A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1380" y="3649015"/>
              <a:ext cx="16578" cy="836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7" name="Line 202">
              <a:extLst>
                <a:ext uri="{FF2B5EF4-FFF2-40B4-BE49-F238E27FC236}">
                  <a16:creationId xmlns:a16="http://schemas.microsoft.com/office/drawing/2014/main" id="{9BC2B050-3FA3-A54E-7AAC-AC575D4674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69668" y="3633322"/>
              <a:ext cx="0" cy="3975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8" name="Line 203">
              <a:extLst>
                <a:ext uri="{FF2B5EF4-FFF2-40B4-BE49-F238E27FC236}">
                  <a16:creationId xmlns:a16="http://schemas.microsoft.com/office/drawing/2014/main" id="{DDCB7AAB-9B3C-9AFE-27DB-17448B7F6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7023" y="3653199"/>
              <a:ext cx="1067177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9" name="Line 204">
              <a:extLst>
                <a:ext uri="{FF2B5EF4-FFF2-40B4-BE49-F238E27FC236}">
                  <a16:creationId xmlns:a16="http://schemas.microsoft.com/office/drawing/2014/main" id="{BAC426DC-DB2C-662D-0C73-ED9E8FAF66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44199" y="3653199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0" name="Freeform 206">
              <a:extLst>
                <a:ext uri="{FF2B5EF4-FFF2-40B4-BE49-F238E27FC236}">
                  <a16:creationId xmlns:a16="http://schemas.microsoft.com/office/drawing/2014/main" id="{03024469-A0AC-9DF6-77EE-F08EA6759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213117" y="3633322"/>
              <a:ext cx="31083" cy="39755"/>
            </a:xfrm>
            <a:custGeom>
              <a:avLst/>
              <a:gdLst>
                <a:gd name="T0" fmla="*/ 0 w 4"/>
                <a:gd name="T1" fmla="*/ 5 h 5"/>
                <a:gd name="T2" fmla="*/ 4 w 4"/>
                <a:gd name="T3" fmla="*/ 2 h 5"/>
                <a:gd name="T4" fmla="*/ 0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1" name="Rectangle 248">
              <a:extLst>
                <a:ext uri="{FF2B5EF4-FFF2-40B4-BE49-F238E27FC236}">
                  <a16:creationId xmlns:a16="http://schemas.microsoft.com/office/drawing/2014/main" id="{05D86D54-30BC-DBD2-8BAF-B97BBBF8B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8804" y="3572408"/>
              <a:ext cx="101309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4.57 [0.54, 38.43]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2" name="Rectangle 269">
              <a:extLst>
                <a:ext uri="{FF2B5EF4-FFF2-40B4-BE49-F238E27FC236}">
                  <a16:creationId xmlns:a16="http://schemas.microsoft.com/office/drawing/2014/main" id="{232CC679-D3B0-B1C1-D331-AA06B345F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3593" y="357240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0.3%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3" name="Rectangle 291">
              <a:extLst>
                <a:ext uri="{FF2B5EF4-FFF2-40B4-BE49-F238E27FC236}">
                  <a16:creationId xmlns:a16="http://schemas.microsoft.com/office/drawing/2014/main" id="{F197FFBF-8C32-4EEB-5D9E-A86065093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0015" y="357240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0.2%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C230FBF4-9CAC-6D73-72A4-A695BDA1B4A6}"/>
              </a:ext>
            </a:extLst>
          </p:cNvPr>
          <p:cNvGrpSpPr/>
          <p:nvPr/>
        </p:nvGrpSpPr>
        <p:grpSpPr>
          <a:xfrm>
            <a:off x="940837" y="3962535"/>
            <a:ext cx="9938407" cy="169277"/>
            <a:chOff x="838200" y="3756536"/>
            <a:chExt cx="9938407" cy="169277"/>
          </a:xfrm>
        </p:grpSpPr>
        <p:sp>
          <p:nvSpPr>
            <p:cNvPr id="205" name="Rectangle 48">
              <a:extLst>
                <a:ext uri="{FF2B5EF4-FFF2-40B4-BE49-F238E27FC236}">
                  <a16:creationId xmlns:a16="http://schemas.microsoft.com/office/drawing/2014/main" id="{1A47D654-7D77-BCEC-30B9-EE2659190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756536"/>
              <a:ext cx="87363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IVUS-XPL, 2020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6" name="Rectangle 68">
              <a:extLst>
                <a:ext uri="{FF2B5EF4-FFF2-40B4-BE49-F238E27FC236}">
                  <a16:creationId xmlns:a16="http://schemas.microsoft.com/office/drawing/2014/main" id="{BB678EFC-B681-3A7B-FF0C-9F6F16567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9675" y="3756536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36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7" name="Rectangle 89">
              <a:extLst>
                <a:ext uri="{FF2B5EF4-FFF2-40B4-BE49-F238E27FC236}">
                  <a16:creationId xmlns:a16="http://schemas.microsoft.com/office/drawing/2014/main" id="{F40AD8F3-DC88-D1BC-5760-72B549088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811" y="375653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8" name="Rectangle 109">
              <a:extLst>
                <a:ext uri="{FF2B5EF4-FFF2-40B4-BE49-F238E27FC236}">
                  <a16:creationId xmlns:a16="http://schemas.microsoft.com/office/drawing/2014/main" id="{9CD43E18-3F48-E729-CA5F-6A402D077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196" y="3756536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9" name="Rectangle 130">
              <a:extLst>
                <a:ext uri="{FF2B5EF4-FFF2-40B4-BE49-F238E27FC236}">
                  <a16:creationId xmlns:a16="http://schemas.microsoft.com/office/drawing/2014/main" id="{5C62A27D-F6AB-0412-729D-8412BE1E9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332" y="375653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0" name="Rectangle 207">
              <a:extLst>
                <a:ext uri="{FF2B5EF4-FFF2-40B4-BE49-F238E27FC236}">
                  <a16:creationId xmlns:a16="http://schemas.microsoft.com/office/drawing/2014/main" id="{ACF0D45B-82DD-94E9-888E-04C9AC064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3146" y="3800711"/>
              <a:ext cx="70454" cy="732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1" name="Rectangle 208">
              <a:extLst>
                <a:ext uri="{FF2B5EF4-FFF2-40B4-BE49-F238E27FC236}">
                  <a16:creationId xmlns:a16="http://schemas.microsoft.com/office/drawing/2014/main" id="{6E9C7EA9-17F1-486F-452D-B09F71EB3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3146" y="3800711"/>
              <a:ext cx="70454" cy="7323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2" name="Line 209">
              <a:extLst>
                <a:ext uri="{FF2B5EF4-FFF2-40B4-BE49-F238E27FC236}">
                  <a16:creationId xmlns:a16="http://schemas.microsoft.com/office/drawing/2014/main" id="{254C86D8-8C2F-24EC-184A-41FF2289A1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62517" y="3817450"/>
              <a:ext cx="0" cy="3975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3" name="Line 210">
              <a:extLst>
                <a:ext uri="{FF2B5EF4-FFF2-40B4-BE49-F238E27FC236}">
                  <a16:creationId xmlns:a16="http://schemas.microsoft.com/office/drawing/2014/main" id="{CEF53887-866D-49AC-A0F7-A57AB8DB39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52691" y="3837327"/>
              <a:ext cx="219652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4" name="Rectangle 249">
              <a:extLst>
                <a:ext uri="{FF2B5EF4-FFF2-40B4-BE49-F238E27FC236}">
                  <a16:creationId xmlns:a16="http://schemas.microsoft.com/office/drawing/2014/main" id="{A9755228-F786-1A40-815D-CB5FCC297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3756536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0.51 [0.35, 0.76]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" name="Rectangle 270">
              <a:extLst>
                <a:ext uri="{FF2B5EF4-FFF2-40B4-BE49-F238E27FC236}">
                  <a16:creationId xmlns:a16="http://schemas.microsoft.com/office/drawing/2014/main" id="{876F2876-E2B3-3D53-48DB-BF75A498F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7524" y="3756536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10.0%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6" name="Rectangle 292">
              <a:extLst>
                <a:ext uri="{FF2B5EF4-FFF2-40B4-BE49-F238E27FC236}">
                  <a16:creationId xmlns:a16="http://schemas.microsoft.com/office/drawing/2014/main" id="{F7DE5233-683D-2D79-E2DA-D948011D7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3946" y="3756536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12.4%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96CAF07C-2684-CA6C-2AF2-3F77F18DC1CA}"/>
              </a:ext>
            </a:extLst>
          </p:cNvPr>
          <p:cNvGrpSpPr/>
          <p:nvPr/>
        </p:nvGrpSpPr>
        <p:grpSpPr>
          <a:xfrm>
            <a:off x="940837" y="4145925"/>
            <a:ext cx="9902341" cy="169277"/>
            <a:chOff x="838200" y="3940664"/>
            <a:chExt cx="9902341" cy="169277"/>
          </a:xfrm>
        </p:grpSpPr>
        <p:sp>
          <p:nvSpPr>
            <p:cNvPr id="218" name="Rectangle 49">
              <a:extLst>
                <a:ext uri="{FF2B5EF4-FFF2-40B4-BE49-F238E27FC236}">
                  <a16:creationId xmlns:a16="http://schemas.microsoft.com/office/drawing/2014/main" id="{039F5EEB-7DCA-9068-B1B5-369F31F80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3940664"/>
              <a:ext cx="9938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ILUMIEN III, 2021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9" name="Rectangle 69">
              <a:extLst>
                <a:ext uri="{FF2B5EF4-FFF2-40B4-BE49-F238E27FC236}">
                  <a16:creationId xmlns:a16="http://schemas.microsoft.com/office/drawing/2014/main" id="{BB00AC77-B42B-42DA-AB33-BB1B78E99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443" y="3940664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0" name="Rectangle 90">
              <a:extLst>
                <a:ext uri="{FF2B5EF4-FFF2-40B4-BE49-F238E27FC236}">
                  <a16:creationId xmlns:a16="http://schemas.microsoft.com/office/drawing/2014/main" id="{F62505EA-3BE6-25B6-F2B0-CCF9A51F5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811" y="394066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289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1" name="Rectangle 110">
              <a:extLst>
                <a:ext uri="{FF2B5EF4-FFF2-40B4-BE49-F238E27FC236}">
                  <a16:creationId xmlns:a16="http://schemas.microsoft.com/office/drawing/2014/main" id="{7FD58B61-C94A-A413-51D5-CA4661091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8964" y="3940664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2" name="Rectangle 131">
              <a:extLst>
                <a:ext uri="{FF2B5EF4-FFF2-40B4-BE49-F238E27FC236}">
                  <a16:creationId xmlns:a16="http://schemas.microsoft.com/office/drawing/2014/main" id="{FC5405AE-BF12-C740-FE41-B31790C3E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332" y="394066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3" name="Rectangle 211">
              <a:extLst>
                <a:ext uri="{FF2B5EF4-FFF2-40B4-BE49-F238E27FC236}">
                  <a16:creationId xmlns:a16="http://schemas.microsoft.com/office/drawing/2014/main" id="{132C14B3-30BA-D3AC-2E49-2F6E1EBF3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5150" y="4009947"/>
              <a:ext cx="16578" cy="230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4" name="Rectangle 212">
              <a:extLst>
                <a:ext uri="{FF2B5EF4-FFF2-40B4-BE49-F238E27FC236}">
                  <a16:creationId xmlns:a16="http://schemas.microsoft.com/office/drawing/2014/main" id="{11AD780D-B71A-7CDF-2D59-19EDEAB02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5150" y="4009947"/>
              <a:ext cx="16578" cy="23016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" name="Line 213">
              <a:extLst>
                <a:ext uri="{FF2B5EF4-FFF2-40B4-BE49-F238E27FC236}">
                  <a16:creationId xmlns:a16="http://schemas.microsoft.com/office/drawing/2014/main" id="{669470B2-9FD3-C909-F8E8-BBEF4A3EE8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33439" y="4001578"/>
              <a:ext cx="0" cy="3975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6" name="Line 214">
              <a:extLst>
                <a:ext uri="{FF2B5EF4-FFF2-40B4-BE49-F238E27FC236}">
                  <a16:creationId xmlns:a16="http://schemas.microsoft.com/office/drawing/2014/main" id="{70D63935-1E78-3833-70B9-544A32F8A5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06568" y="4021455"/>
              <a:ext cx="853741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7" name="Rectangle 250">
              <a:extLst>
                <a:ext uri="{FF2B5EF4-FFF2-40B4-BE49-F238E27FC236}">
                  <a16:creationId xmlns:a16="http://schemas.microsoft.com/office/drawing/2014/main" id="{67EB4E1C-1052-6245-1AD0-29D7AAF715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3940664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1.97 [0.42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9.13]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8" name="Rectangle 271">
              <a:extLst>
                <a:ext uri="{FF2B5EF4-FFF2-40B4-BE49-F238E27FC236}">
                  <a16:creationId xmlns:a16="http://schemas.microsoft.com/office/drawing/2014/main" id="{4A89A97E-3960-FB04-DF03-951B5AA00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3593" y="394066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9" name="Rectangle 293">
              <a:extLst>
                <a:ext uri="{FF2B5EF4-FFF2-40B4-BE49-F238E27FC236}">
                  <a16:creationId xmlns:a16="http://schemas.microsoft.com/office/drawing/2014/main" id="{D3DC8F4C-4C46-86EF-183D-83DBB2B66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0015" y="394066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4A353D44-8954-A784-4E68-B24EFC622C13}"/>
              </a:ext>
            </a:extLst>
          </p:cNvPr>
          <p:cNvGrpSpPr/>
          <p:nvPr/>
        </p:nvGrpSpPr>
        <p:grpSpPr>
          <a:xfrm>
            <a:off x="940837" y="4329315"/>
            <a:ext cx="9938407" cy="169277"/>
            <a:chOff x="838200" y="4122700"/>
            <a:chExt cx="9938407" cy="169277"/>
          </a:xfrm>
        </p:grpSpPr>
        <p:sp>
          <p:nvSpPr>
            <p:cNvPr id="231" name="Rectangle 50">
              <a:extLst>
                <a:ext uri="{FF2B5EF4-FFF2-40B4-BE49-F238E27FC236}">
                  <a16:creationId xmlns:a16="http://schemas.microsoft.com/office/drawing/2014/main" id="{4F0DAADC-2A3B-E078-8F76-85D35DA54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122700"/>
              <a:ext cx="94897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ULTIMATE, 2021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2" name="Rectangle 70">
              <a:extLst>
                <a:ext uri="{FF2B5EF4-FFF2-40B4-BE49-F238E27FC236}">
                  <a16:creationId xmlns:a16="http://schemas.microsoft.com/office/drawing/2014/main" id="{75A7915C-9D1D-6BCC-7746-DD886729C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9675" y="412270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47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3" name="Rectangle 91">
              <a:extLst>
                <a:ext uri="{FF2B5EF4-FFF2-40B4-BE49-F238E27FC236}">
                  <a16:creationId xmlns:a16="http://schemas.microsoft.com/office/drawing/2014/main" id="{BED662CA-9BE0-9057-B8BA-2398CA72F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811" y="412270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714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4" name="Rectangle 111">
              <a:extLst>
                <a:ext uri="{FF2B5EF4-FFF2-40B4-BE49-F238E27FC236}">
                  <a16:creationId xmlns:a16="http://schemas.microsoft.com/office/drawing/2014/main" id="{BAE7E485-A715-79DE-FCDD-05EB9239F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196" y="412270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76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5" name="Rectangle 132">
              <a:extLst>
                <a:ext uri="{FF2B5EF4-FFF2-40B4-BE49-F238E27FC236}">
                  <a16:creationId xmlns:a16="http://schemas.microsoft.com/office/drawing/2014/main" id="{F780E623-4C82-336E-6979-B6118DD9C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332" y="412270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709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" name="Rectangle 215">
              <a:extLst>
                <a:ext uri="{FF2B5EF4-FFF2-40B4-BE49-F238E27FC236}">
                  <a16:creationId xmlns:a16="http://schemas.microsoft.com/office/drawing/2014/main" id="{54E7D565-8FE6-4BA7-1DD8-FC720DD85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0806" y="4163736"/>
              <a:ext cx="78743" cy="795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7" name="Rectangle 216">
              <a:extLst>
                <a:ext uri="{FF2B5EF4-FFF2-40B4-BE49-F238E27FC236}">
                  <a16:creationId xmlns:a16="http://schemas.microsoft.com/office/drawing/2014/main" id="{3CB16729-7206-ECC0-567A-4EDE75760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0806" y="4163736"/>
              <a:ext cx="78743" cy="79510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8" name="Line 217">
              <a:extLst>
                <a:ext uri="{FF2B5EF4-FFF2-40B4-BE49-F238E27FC236}">
                  <a16:creationId xmlns:a16="http://schemas.microsoft.com/office/drawing/2014/main" id="{FD7E9D89-34BC-D053-5806-0661DFCFB3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10178" y="4183614"/>
              <a:ext cx="0" cy="3975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9" name="Line 218">
              <a:extLst>
                <a:ext uri="{FF2B5EF4-FFF2-40B4-BE49-F238E27FC236}">
                  <a16:creationId xmlns:a16="http://schemas.microsoft.com/office/drawing/2014/main" id="{0E62B919-0371-D46F-EC84-9E111DF3E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14857" y="4203491"/>
              <a:ext cx="188569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0" name="Rectangle 251">
              <a:extLst>
                <a:ext uri="{FF2B5EF4-FFF2-40B4-BE49-F238E27FC236}">
                  <a16:creationId xmlns:a16="http://schemas.microsoft.com/office/drawing/2014/main" id="{D62F8809-81C7-7775-436F-1F23E031F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4122700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0.61 [0.43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0.87]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1" name="Rectangle 272">
              <a:extLst>
                <a:ext uri="{FF2B5EF4-FFF2-40B4-BE49-F238E27FC236}">
                  <a16:creationId xmlns:a16="http://schemas.microsoft.com/office/drawing/2014/main" id="{E1B2CB9A-DFF8-1BD4-D6C3-6DA0A0E28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7524" y="4122700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12.4%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2" name="Rectangle 294">
              <a:extLst>
                <a:ext uri="{FF2B5EF4-FFF2-40B4-BE49-F238E27FC236}">
                  <a16:creationId xmlns:a16="http://schemas.microsoft.com/office/drawing/2014/main" id="{B150B429-07B6-9177-DAD3-6B98C2CD6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3946" y="4122700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13.5%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1AB5BF31-11C0-E4D9-22F0-DFAA359803B1}"/>
              </a:ext>
            </a:extLst>
          </p:cNvPr>
          <p:cNvGrpSpPr/>
          <p:nvPr/>
        </p:nvGrpSpPr>
        <p:grpSpPr>
          <a:xfrm>
            <a:off x="940837" y="4512705"/>
            <a:ext cx="9902341" cy="169277"/>
            <a:chOff x="838200" y="4306828"/>
            <a:chExt cx="9902341" cy="169277"/>
          </a:xfrm>
        </p:grpSpPr>
        <p:sp>
          <p:nvSpPr>
            <p:cNvPr id="244" name="Rectangle 51">
              <a:extLst>
                <a:ext uri="{FF2B5EF4-FFF2-40B4-BE49-F238E27FC236}">
                  <a16:creationId xmlns:a16="http://schemas.microsoft.com/office/drawing/2014/main" id="{1B5D6C47-7D9A-14FF-93EC-AD50BF863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306828"/>
              <a:ext cx="73417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iSIGHT, 2021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" name="Rectangle 71">
              <a:extLst>
                <a:ext uri="{FF2B5EF4-FFF2-40B4-BE49-F238E27FC236}">
                  <a16:creationId xmlns:a16="http://schemas.microsoft.com/office/drawing/2014/main" id="{0A966FBC-A452-0C0A-BC9D-44CEC54FD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443" y="430682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" name="Rectangle 92">
              <a:extLst>
                <a:ext uri="{FF2B5EF4-FFF2-40B4-BE49-F238E27FC236}">
                  <a16:creationId xmlns:a16="http://schemas.microsoft.com/office/drawing/2014/main" id="{A0B95E78-446E-F797-1897-2B9A48960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811" y="430682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7" name="Rectangle 112">
              <a:extLst>
                <a:ext uri="{FF2B5EF4-FFF2-40B4-BE49-F238E27FC236}">
                  <a16:creationId xmlns:a16="http://schemas.microsoft.com/office/drawing/2014/main" id="{FD3F26AE-8F7A-E7FF-BCF7-EEFF41D26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8964" y="430682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8" name="Rectangle 133">
              <a:extLst>
                <a:ext uri="{FF2B5EF4-FFF2-40B4-BE49-F238E27FC236}">
                  <a16:creationId xmlns:a16="http://schemas.microsoft.com/office/drawing/2014/main" id="{019284F0-E46C-EB67-A6F3-ED49757BB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1956" y="4306828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49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9" name="Rectangle 219">
              <a:extLst>
                <a:ext uri="{FF2B5EF4-FFF2-40B4-BE49-F238E27FC236}">
                  <a16:creationId xmlns:a16="http://schemas.microsoft.com/office/drawing/2014/main" id="{9B7EE409-AC37-E1C2-4DF4-8CB86049E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8292" y="4376111"/>
              <a:ext cx="22794" cy="230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0" name="Rectangle 220">
              <a:extLst>
                <a:ext uri="{FF2B5EF4-FFF2-40B4-BE49-F238E27FC236}">
                  <a16:creationId xmlns:a16="http://schemas.microsoft.com/office/drawing/2014/main" id="{ABFC2337-FED3-AA75-C90F-7384A52C2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8292" y="4376111"/>
              <a:ext cx="22794" cy="23016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1" name="Line 221">
              <a:extLst>
                <a:ext uri="{FF2B5EF4-FFF2-40B4-BE49-F238E27FC236}">
                  <a16:creationId xmlns:a16="http://schemas.microsoft.com/office/drawing/2014/main" id="{8183EB31-7323-9D9A-9EFE-EC3E0A08B6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36581" y="4367742"/>
              <a:ext cx="0" cy="3975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2" name="Line 222">
              <a:extLst>
                <a:ext uri="{FF2B5EF4-FFF2-40B4-BE49-F238E27FC236}">
                  <a16:creationId xmlns:a16="http://schemas.microsoft.com/office/drawing/2014/main" id="{D3440E98-0D90-2448-B793-67D29CB268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65660" y="4387619"/>
              <a:ext cx="750132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48239B78-8997-4F23-C8EA-2C4E7AC55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4306828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0.97 [0.25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3.72]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4" name="Rectangle 273">
              <a:extLst>
                <a:ext uri="{FF2B5EF4-FFF2-40B4-BE49-F238E27FC236}">
                  <a16:creationId xmlns:a16="http://schemas.microsoft.com/office/drawing/2014/main" id="{8D55C81D-9EB0-C6AC-593A-41E481719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3593" y="430682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0.8%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5" name="Rectangle 295">
              <a:extLst>
                <a:ext uri="{FF2B5EF4-FFF2-40B4-BE49-F238E27FC236}">
                  <a16:creationId xmlns:a16="http://schemas.microsoft.com/office/drawing/2014/main" id="{4522B35C-38A8-6B04-DCA4-F14206FEE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0015" y="430682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EB0442C2-3B91-EB65-E89B-C152B86842C6}"/>
              </a:ext>
            </a:extLst>
          </p:cNvPr>
          <p:cNvGrpSpPr/>
          <p:nvPr/>
        </p:nvGrpSpPr>
        <p:grpSpPr>
          <a:xfrm>
            <a:off x="940837" y="4696095"/>
            <a:ext cx="9938407" cy="169277"/>
            <a:chOff x="838200" y="4490956"/>
            <a:chExt cx="9938407" cy="169277"/>
          </a:xfrm>
        </p:grpSpPr>
        <p:sp>
          <p:nvSpPr>
            <p:cNvPr id="257" name="Rectangle 52">
              <a:extLst>
                <a:ext uri="{FF2B5EF4-FFF2-40B4-BE49-F238E27FC236}">
                  <a16:creationId xmlns:a16="http://schemas.microsoft.com/office/drawing/2014/main" id="{3FADBF85-264D-6E5A-C898-6EAA1DF2A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490956"/>
              <a:ext cx="181780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RENOVATE-COMPLEX-PCI, 2023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8" name="Rectangle 72">
              <a:extLst>
                <a:ext uri="{FF2B5EF4-FFF2-40B4-BE49-F238E27FC236}">
                  <a16:creationId xmlns:a16="http://schemas.microsoft.com/office/drawing/2014/main" id="{CABF072A-A23A-33DD-252F-14EEC6A7C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9675" y="4490956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76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9" name="Rectangle 93">
              <a:extLst>
                <a:ext uri="{FF2B5EF4-FFF2-40B4-BE49-F238E27FC236}">
                  <a16:creationId xmlns:a16="http://schemas.microsoft.com/office/drawing/2014/main" id="{758CFEE0-5AF5-A0E7-F9FE-A962E702E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9043" y="4490956"/>
              <a:ext cx="2885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1092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0" name="Rectangle 113">
              <a:extLst>
                <a:ext uri="{FF2B5EF4-FFF2-40B4-BE49-F238E27FC236}">
                  <a16:creationId xmlns:a16="http://schemas.microsoft.com/office/drawing/2014/main" id="{A68E0FBD-FFF4-859E-2D68-F57F85AD7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196" y="4490956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1" name="Rectangle 134">
              <a:extLst>
                <a:ext uri="{FF2B5EF4-FFF2-40B4-BE49-F238E27FC236}">
                  <a16:creationId xmlns:a16="http://schemas.microsoft.com/office/drawing/2014/main" id="{9DB1368C-07DB-A02F-5727-946F53C12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332" y="449095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547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2" name="Rectangle 223">
              <a:extLst>
                <a:ext uri="{FF2B5EF4-FFF2-40B4-BE49-F238E27FC236}">
                  <a16:creationId xmlns:a16="http://schemas.microsoft.com/office/drawing/2014/main" id="{D43C9AFD-C8A2-F3CB-FA4D-C077ED596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7023" y="4527808"/>
              <a:ext cx="87032" cy="8787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3" name="Rectangle 224">
              <a:extLst>
                <a:ext uri="{FF2B5EF4-FFF2-40B4-BE49-F238E27FC236}">
                  <a16:creationId xmlns:a16="http://schemas.microsoft.com/office/drawing/2014/main" id="{EAF0BFBB-8028-CEA1-9FD7-4990AE529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7023" y="4527808"/>
              <a:ext cx="87032" cy="8787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4" name="Line 225">
              <a:extLst>
                <a:ext uri="{FF2B5EF4-FFF2-40B4-BE49-F238E27FC236}">
                  <a16:creationId xmlns:a16="http://schemas.microsoft.com/office/drawing/2014/main" id="{86ED71BE-D7E5-D9B4-E6D9-08AB18E1C8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18467" y="4551870"/>
              <a:ext cx="0" cy="3975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5" name="Line 226">
              <a:extLst>
                <a:ext uri="{FF2B5EF4-FFF2-40B4-BE49-F238E27FC236}">
                  <a16:creationId xmlns:a16="http://schemas.microsoft.com/office/drawing/2014/main" id="{69BF55A6-8542-54D4-156D-0B88448FDE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31435" y="4571747"/>
              <a:ext cx="18028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" name="Rectangle 253">
              <a:extLst>
                <a:ext uri="{FF2B5EF4-FFF2-40B4-BE49-F238E27FC236}">
                  <a16:creationId xmlns:a16="http://schemas.microsoft.com/office/drawing/2014/main" id="{C14EBDC2-63B9-1DF8-C6A5-BE5A562B4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4490956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0.63 [0.46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0.88]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7" name="Rectangle 274">
              <a:extLst>
                <a:ext uri="{FF2B5EF4-FFF2-40B4-BE49-F238E27FC236}">
                  <a16:creationId xmlns:a16="http://schemas.microsoft.com/office/drawing/2014/main" id="{B467AF69-4780-C4E5-CFC2-9E2D39260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7524" y="4490956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8" name="Rectangle 296">
              <a:extLst>
                <a:ext uri="{FF2B5EF4-FFF2-40B4-BE49-F238E27FC236}">
                  <a16:creationId xmlns:a16="http://schemas.microsoft.com/office/drawing/2014/main" id="{741DB9E9-5C92-8B09-8641-CEE01C904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3946" y="4490956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14.2%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76158BD3-5E55-23D7-B387-7801AE688DB4}"/>
              </a:ext>
            </a:extLst>
          </p:cNvPr>
          <p:cNvGrpSpPr/>
          <p:nvPr/>
        </p:nvGrpSpPr>
        <p:grpSpPr>
          <a:xfrm>
            <a:off x="940837" y="4879485"/>
            <a:ext cx="9938407" cy="169277"/>
            <a:chOff x="838200" y="4672992"/>
            <a:chExt cx="9938407" cy="169277"/>
          </a:xfrm>
        </p:grpSpPr>
        <p:sp>
          <p:nvSpPr>
            <p:cNvPr id="270" name="Rectangle 53">
              <a:extLst>
                <a:ext uri="{FF2B5EF4-FFF2-40B4-BE49-F238E27FC236}">
                  <a16:creationId xmlns:a16="http://schemas.microsoft.com/office/drawing/2014/main" id="{F5F396D2-088C-51A2-1C29-58CBB0D8F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672992"/>
              <a:ext cx="100348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ILUMIEN IV, 2023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1" name="Rectangle 73">
              <a:extLst>
                <a:ext uri="{FF2B5EF4-FFF2-40B4-BE49-F238E27FC236}">
                  <a16:creationId xmlns:a16="http://schemas.microsoft.com/office/drawing/2014/main" id="{A510C378-4D08-3D87-6D60-34F1B6715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9675" y="4672992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76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2" name="Rectangle 94">
              <a:extLst>
                <a:ext uri="{FF2B5EF4-FFF2-40B4-BE49-F238E27FC236}">
                  <a16:creationId xmlns:a16="http://schemas.microsoft.com/office/drawing/2014/main" id="{394EDDA4-BC17-EB37-FF22-ED4741A9D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9043" y="4672992"/>
              <a:ext cx="2885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1233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3" name="Rectangle 114">
              <a:extLst>
                <a:ext uri="{FF2B5EF4-FFF2-40B4-BE49-F238E27FC236}">
                  <a16:creationId xmlns:a16="http://schemas.microsoft.com/office/drawing/2014/main" id="{7BE6EA8E-6A69-70A0-6C15-7CB568D36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196" y="4672992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86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4" name="Rectangle 135">
              <a:extLst>
                <a:ext uri="{FF2B5EF4-FFF2-40B4-BE49-F238E27FC236}">
                  <a16:creationId xmlns:a16="http://schemas.microsoft.com/office/drawing/2014/main" id="{F6A15889-3726-24A4-2CDC-C4DAAEBED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0563" y="4672992"/>
              <a:ext cx="2885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1254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5" name="Rectangle 227">
              <a:extLst>
                <a:ext uri="{FF2B5EF4-FFF2-40B4-BE49-F238E27FC236}">
                  <a16:creationId xmlns:a16="http://schemas.microsoft.com/office/drawing/2014/main" id="{BD92B73D-3E6E-274D-3BA7-9626A9B98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2343" y="4709844"/>
              <a:ext cx="87032" cy="8787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6" name="Rectangle 228">
              <a:extLst>
                <a:ext uri="{FF2B5EF4-FFF2-40B4-BE49-F238E27FC236}">
                  <a16:creationId xmlns:a16="http://schemas.microsoft.com/office/drawing/2014/main" id="{178C2260-6157-705B-0B83-A4FC44097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2343" y="4709844"/>
              <a:ext cx="87032" cy="8787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7" name="Line 229">
              <a:extLst>
                <a:ext uri="{FF2B5EF4-FFF2-40B4-BE49-F238E27FC236}">
                  <a16:creationId xmlns:a16="http://schemas.microsoft.com/office/drawing/2014/main" id="{A501550D-68EC-C5D2-7729-533681714F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20004" y="4733906"/>
              <a:ext cx="0" cy="3975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8" name="Line 230">
              <a:extLst>
                <a:ext uri="{FF2B5EF4-FFF2-40B4-BE49-F238E27FC236}">
                  <a16:creationId xmlns:a16="http://schemas.microsoft.com/office/drawing/2014/main" id="{625A5857-6EB4-1138-E0C4-46E92B68EC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2972" y="4753783"/>
              <a:ext cx="1657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9" name="Rectangle 254">
              <a:extLst>
                <a:ext uri="{FF2B5EF4-FFF2-40B4-BE49-F238E27FC236}">
                  <a16:creationId xmlns:a16="http://schemas.microsoft.com/office/drawing/2014/main" id="{97F5CB06-7457-7A7D-A8F7-2A9EEB5F2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4672992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0.90 [0.67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1.21]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0" name="Rectangle 275">
              <a:extLst>
                <a:ext uri="{FF2B5EF4-FFF2-40B4-BE49-F238E27FC236}">
                  <a16:creationId xmlns:a16="http://schemas.microsoft.com/office/drawing/2014/main" id="{5958F590-E4F4-E7E7-DFC2-08B23B966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7524" y="4672992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16.9%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1" name="Rectangle 297">
              <a:extLst>
                <a:ext uri="{FF2B5EF4-FFF2-40B4-BE49-F238E27FC236}">
                  <a16:creationId xmlns:a16="http://schemas.microsoft.com/office/drawing/2014/main" id="{ECA0932D-B80A-0751-80A7-2F0F96DF6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3946" y="4672992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15.1%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3EEB2374-9AB4-E3BE-309F-5BBF0D341AA2}"/>
              </a:ext>
            </a:extLst>
          </p:cNvPr>
          <p:cNvGrpSpPr/>
          <p:nvPr/>
        </p:nvGrpSpPr>
        <p:grpSpPr>
          <a:xfrm>
            <a:off x="940837" y="5062870"/>
            <a:ext cx="9938407" cy="169277"/>
            <a:chOff x="838200" y="4857120"/>
            <a:chExt cx="9938407" cy="169277"/>
          </a:xfrm>
        </p:grpSpPr>
        <p:sp>
          <p:nvSpPr>
            <p:cNvPr id="283" name="Rectangle 54">
              <a:extLst>
                <a:ext uri="{FF2B5EF4-FFF2-40B4-BE49-F238E27FC236}">
                  <a16:creationId xmlns:a16="http://schemas.microsoft.com/office/drawing/2014/main" id="{33C91ADC-5C8F-013C-689B-B13C47906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4857120"/>
              <a:ext cx="90890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OCTOBER, 2023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4" name="Rectangle 74">
              <a:extLst>
                <a:ext uri="{FF2B5EF4-FFF2-40B4-BE49-F238E27FC236}">
                  <a16:creationId xmlns:a16="http://schemas.microsoft.com/office/drawing/2014/main" id="{A8273688-E655-2FB4-2B58-FD20FCD5A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9675" y="485712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59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5" name="Rectangle 95">
              <a:extLst>
                <a:ext uri="{FF2B5EF4-FFF2-40B4-BE49-F238E27FC236}">
                  <a16:creationId xmlns:a16="http://schemas.microsoft.com/office/drawing/2014/main" id="{272FEA18-1275-D42F-0DE8-51844AD14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811" y="485712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6" name="Rectangle 115">
              <a:extLst>
                <a:ext uri="{FF2B5EF4-FFF2-40B4-BE49-F238E27FC236}">
                  <a16:creationId xmlns:a16="http://schemas.microsoft.com/office/drawing/2014/main" id="{955DD042-0A04-E5FF-1E56-9DE0A215B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196" y="485712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83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7" name="Rectangle 136">
              <a:extLst>
                <a:ext uri="{FF2B5EF4-FFF2-40B4-BE49-F238E27FC236}">
                  <a16:creationId xmlns:a16="http://schemas.microsoft.com/office/drawing/2014/main" id="{7BD15FA7-D2F3-95AB-B142-96F761CE7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332" y="485712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8" name="Rectangle 231">
              <a:extLst>
                <a:ext uri="{FF2B5EF4-FFF2-40B4-BE49-F238E27FC236}">
                  <a16:creationId xmlns:a16="http://schemas.microsoft.com/office/drawing/2014/main" id="{D99D6044-3DE2-6831-75EF-FC82C2835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0178" y="4893972"/>
              <a:ext cx="87032" cy="8787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9" name="Rectangle 232">
              <a:extLst>
                <a:ext uri="{FF2B5EF4-FFF2-40B4-BE49-F238E27FC236}">
                  <a16:creationId xmlns:a16="http://schemas.microsoft.com/office/drawing/2014/main" id="{C5A67B8E-4D49-4BAF-DA56-58EA24AC9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0178" y="4893972"/>
              <a:ext cx="87032" cy="8787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0" name="Line 233">
              <a:extLst>
                <a:ext uri="{FF2B5EF4-FFF2-40B4-BE49-F238E27FC236}">
                  <a16:creationId xmlns:a16="http://schemas.microsoft.com/office/drawing/2014/main" id="{2AE31E3D-3E3E-9302-E95E-AA1AF8B9A3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49549" y="4918034"/>
              <a:ext cx="0" cy="3975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1" name="Line 234">
              <a:extLst>
                <a:ext uri="{FF2B5EF4-FFF2-40B4-BE49-F238E27FC236}">
                  <a16:creationId xmlns:a16="http://schemas.microsoft.com/office/drawing/2014/main" id="{BECF5F6B-8FCA-9575-220B-099D73611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2517" y="4937911"/>
              <a:ext cx="17406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2" name="Rectangle 255">
              <a:extLst>
                <a:ext uri="{FF2B5EF4-FFF2-40B4-BE49-F238E27FC236}">
                  <a16:creationId xmlns:a16="http://schemas.microsoft.com/office/drawing/2014/main" id="{3DD8CC0E-EE0C-37AC-7B00-C31EC1A11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4857120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0.71 [0.52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0.97]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3" name="Rectangle 276">
              <a:extLst>
                <a:ext uri="{FF2B5EF4-FFF2-40B4-BE49-F238E27FC236}">
                  <a16:creationId xmlns:a16="http://schemas.microsoft.com/office/drawing/2014/main" id="{6198F0A8-8FF4-4AFF-136D-7C0756862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7524" y="4857120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15.3%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4" name="Rectangle 298">
              <a:extLst>
                <a:ext uri="{FF2B5EF4-FFF2-40B4-BE49-F238E27FC236}">
                  <a16:creationId xmlns:a16="http://schemas.microsoft.com/office/drawing/2014/main" id="{B9BCE111-BBF9-E76A-31E8-5496452A3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3946" y="4857120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14.7%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95" name="Rectangle 299">
            <a:extLst>
              <a:ext uri="{FF2B5EF4-FFF2-40B4-BE49-F238E27FC236}">
                <a16:creationId xmlns:a16="http://schemas.microsoft.com/office/drawing/2014/main" id="{DA5F7DCF-AD96-9357-C3FA-4F68B105C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9714" y="1521246"/>
            <a:ext cx="42640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endParaRPr kumimoji="0" lang="en-US" altLang="en-US" sz="3200" b="0" i="0" u="none" strike="noStrike" cap="none" normalizeH="0" baseline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6" name="Line 300">
            <a:extLst>
              <a:ext uri="{FF2B5EF4-FFF2-40B4-BE49-F238E27FC236}">
                <a16:creationId xmlns:a16="http://schemas.microsoft.com/office/drawing/2014/main" id="{BBF1EB45-6814-C920-12FC-C21077B8959A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837" y="1903398"/>
            <a:ext cx="10083229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E1453FE2-CA6E-B93E-FBFC-DBCBE1D50275}"/>
              </a:ext>
            </a:extLst>
          </p:cNvPr>
          <p:cNvGrpSpPr/>
          <p:nvPr/>
        </p:nvGrpSpPr>
        <p:grpSpPr>
          <a:xfrm>
            <a:off x="940837" y="3779145"/>
            <a:ext cx="9902341" cy="169277"/>
            <a:chOff x="838200" y="2655951"/>
            <a:chExt cx="9902341" cy="169277"/>
          </a:xfrm>
        </p:grpSpPr>
        <p:sp>
          <p:nvSpPr>
            <p:cNvPr id="314" name="Rectangle 42">
              <a:extLst>
                <a:ext uri="{FF2B5EF4-FFF2-40B4-BE49-F238E27FC236}">
                  <a16:creationId xmlns:a16="http://schemas.microsoft.com/office/drawing/2014/main" id="{3286412E-DF89-222D-A2EA-98E6416C7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655951"/>
              <a:ext cx="80150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Liu et al, 2019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5" name="Rectangle 62">
              <a:extLst>
                <a:ext uri="{FF2B5EF4-FFF2-40B4-BE49-F238E27FC236}">
                  <a16:creationId xmlns:a16="http://schemas.microsoft.com/office/drawing/2014/main" id="{A3CE8B09-E30E-9C7E-7B47-0A8EFB4DB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9675" y="2655951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6" name="Rectangle 83">
              <a:extLst>
                <a:ext uri="{FF2B5EF4-FFF2-40B4-BE49-F238E27FC236}">
                  <a16:creationId xmlns:a16="http://schemas.microsoft.com/office/drawing/2014/main" id="{E3EE7664-7CDE-BA3C-E221-B7B0514CB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811" y="2655951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167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" name="Rectangle 103">
              <a:extLst>
                <a:ext uri="{FF2B5EF4-FFF2-40B4-BE49-F238E27FC236}">
                  <a16:creationId xmlns:a16="http://schemas.microsoft.com/office/drawing/2014/main" id="{C1930CDA-68D6-419B-9EDD-932ADECAE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196" y="2655951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37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" name="Rectangle 124">
              <a:extLst>
                <a:ext uri="{FF2B5EF4-FFF2-40B4-BE49-F238E27FC236}">
                  <a16:creationId xmlns:a16="http://schemas.microsoft.com/office/drawing/2014/main" id="{D2074B7F-D6AB-48AC-30C6-07DB0D789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332" y="2655951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169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9" name="Rectangle 178">
              <a:extLst>
                <a:ext uri="{FF2B5EF4-FFF2-40B4-BE49-F238E27FC236}">
                  <a16:creationId xmlns:a16="http://schemas.microsoft.com/office/drawing/2014/main" id="{56D5FE3A-82E6-F08B-0C79-792071B9D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7023" y="2708495"/>
              <a:ext cx="55949" cy="564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0" name="Rectangle 179">
              <a:extLst>
                <a:ext uri="{FF2B5EF4-FFF2-40B4-BE49-F238E27FC236}">
                  <a16:creationId xmlns:a16="http://schemas.microsoft.com/office/drawing/2014/main" id="{305667B0-122F-7BB6-5D0F-1F306BFCA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7023" y="2708495"/>
              <a:ext cx="55949" cy="56494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1" name="Line 180">
              <a:extLst>
                <a:ext uri="{FF2B5EF4-FFF2-40B4-BE49-F238E27FC236}">
                  <a16:creationId xmlns:a16="http://schemas.microsoft.com/office/drawing/2014/main" id="{4FC41849-C4FF-0E01-4390-F5F0CF901A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1889" y="2716865"/>
              <a:ext cx="0" cy="3975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2" name="Line 181">
              <a:extLst>
                <a:ext uri="{FF2B5EF4-FFF2-40B4-BE49-F238E27FC236}">
                  <a16:creationId xmlns:a16="http://schemas.microsoft.com/office/drawing/2014/main" id="{CF6E4208-E613-50D2-A0BE-6EEFCA27B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67197" y="2736742"/>
              <a:ext cx="26938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3" name="Rectangle 243">
              <a:extLst>
                <a:ext uri="{FF2B5EF4-FFF2-40B4-BE49-F238E27FC236}">
                  <a16:creationId xmlns:a16="http://schemas.microsoft.com/office/drawing/2014/main" id="{8AA1E74C-DB30-6B75-250A-1FAB33C25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4872" y="2655951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0.60 [0.37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0.97]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4" name="Rectangle 264">
              <a:extLst>
                <a:ext uri="{FF2B5EF4-FFF2-40B4-BE49-F238E27FC236}">
                  <a16:creationId xmlns:a16="http://schemas.microsoft.com/office/drawing/2014/main" id="{E9FAE2FF-4C36-CC0C-B5FE-595887B50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3593" y="2655951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5" name="Rectangle 286">
              <a:extLst>
                <a:ext uri="{FF2B5EF4-FFF2-40B4-BE49-F238E27FC236}">
                  <a16:creationId xmlns:a16="http://schemas.microsoft.com/office/drawing/2014/main" id="{836E53AD-854E-6E64-B34E-70E8B1905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0015" y="2655951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27" name="TextBox 326">
            <a:extLst>
              <a:ext uri="{FF2B5EF4-FFF2-40B4-BE49-F238E27FC236}">
                <a16:creationId xmlns:a16="http://schemas.microsoft.com/office/drawing/2014/main" id="{28763D01-F44B-A1E4-FFA1-4AC94E4E0BFC}"/>
              </a:ext>
            </a:extLst>
          </p:cNvPr>
          <p:cNvSpPr txBox="1"/>
          <p:nvPr/>
        </p:nvSpPr>
        <p:spPr>
          <a:xfrm>
            <a:off x="7434259" y="6596009"/>
            <a:ext cx="4817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OPINION and MISTIC (OCT vs IVUS without an Angio arm) are not included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8B3AC240-310D-2F69-135B-36F8CB579B2B}"/>
              </a:ext>
            </a:extLst>
          </p:cNvPr>
          <p:cNvSpPr txBox="1"/>
          <p:nvPr/>
        </p:nvSpPr>
        <p:spPr>
          <a:xfrm>
            <a:off x="8979509" y="5897366"/>
            <a:ext cx="28761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RR 0.69, 95% CI 0.61-0.78</a:t>
            </a:r>
          </a:p>
        </p:txBody>
      </p:sp>
    </p:spTree>
    <p:extLst>
      <p:ext uri="{BB962C8B-B14F-4D97-AF65-F5344CB8AC3E}">
        <p14:creationId xmlns:p14="http://schemas.microsoft.com/office/powerpoint/2010/main" val="350591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785FC-6273-5D68-8BBA-26A356974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2725"/>
            <a:ext cx="12192000" cy="10341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rgbClr val="0070C0"/>
                </a:solidFill>
              </a:rPr>
              <a:t>Cardiac Death (Direct Evidence): </a:t>
            </a:r>
            <a:r>
              <a:rPr lang="en-US" sz="3600" dirty="0"/>
              <a:t>IV Imaging vs. Angio</a:t>
            </a:r>
            <a:br>
              <a:rPr lang="en-US" sz="3600" dirty="0"/>
            </a:br>
            <a:r>
              <a:rPr lang="en-US" sz="3600" b="0" dirty="0"/>
              <a:t>17 trials, 11,385 patients, 174 events 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FE973B5-1A21-A690-0BD6-BBD3FFDC9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1791862"/>
            <a:ext cx="80631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Trial and Year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6" name="Rectangle 54">
            <a:extLst>
              <a:ext uri="{FF2B5EF4-FFF2-40B4-BE49-F238E27FC236}">
                <a16:creationId xmlns:a16="http://schemas.microsoft.com/office/drawing/2014/main" id="{2FE93F69-BE4A-89FF-8AC4-7CEE923D7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5042" y="1791862"/>
            <a:ext cx="3879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7" name="Rectangle 73">
            <a:extLst>
              <a:ext uri="{FF2B5EF4-FFF2-40B4-BE49-F238E27FC236}">
                <a16:creationId xmlns:a16="http://schemas.microsoft.com/office/drawing/2014/main" id="{33A87AAA-9901-7B95-50E4-244666E7E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022" y="1629043"/>
            <a:ext cx="125996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Intravascular Imaging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" name="Rectangle 74">
            <a:extLst>
              <a:ext uri="{FF2B5EF4-FFF2-40B4-BE49-F238E27FC236}">
                <a16:creationId xmlns:a16="http://schemas.microsoft.com/office/drawing/2014/main" id="{597C6EBE-B60D-ED90-1310-3AEC02428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661" y="1791862"/>
            <a:ext cx="9297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" name="Rectangle 93">
            <a:extLst>
              <a:ext uri="{FF2B5EF4-FFF2-40B4-BE49-F238E27FC236}">
                <a16:creationId xmlns:a16="http://schemas.microsoft.com/office/drawing/2014/main" id="{0E95ACF9-8537-6471-118D-D4E685527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0902" y="1791862"/>
            <a:ext cx="3879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0" name="Rectangle 112">
            <a:extLst>
              <a:ext uri="{FF2B5EF4-FFF2-40B4-BE49-F238E27FC236}">
                <a16:creationId xmlns:a16="http://schemas.microsoft.com/office/drawing/2014/main" id="{FDD00A70-AF5B-0156-7FA6-ED7CC2C21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003" y="1629043"/>
            <a:ext cx="74219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Angiography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1" name="Rectangle 113">
            <a:extLst>
              <a:ext uri="{FF2B5EF4-FFF2-40B4-BE49-F238E27FC236}">
                <a16:creationId xmlns:a16="http://schemas.microsoft.com/office/drawing/2014/main" id="{516DBBF0-48CF-4994-9790-54CFC574F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7845" y="1791862"/>
            <a:ext cx="9297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2" name="Line 132">
            <a:extLst>
              <a:ext uri="{FF2B5EF4-FFF2-40B4-BE49-F238E27FC236}">
                <a16:creationId xmlns:a16="http://schemas.microsoft.com/office/drawing/2014/main" id="{B75A1D90-A28E-37C6-BDF2-25CCF102AE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83012" y="1966172"/>
            <a:ext cx="0" cy="329184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3" name="Freeform 133">
            <a:extLst>
              <a:ext uri="{FF2B5EF4-FFF2-40B4-BE49-F238E27FC236}">
                <a16:creationId xmlns:a16="http://schemas.microsoft.com/office/drawing/2014/main" id="{7843FEAD-3692-2A3A-22D2-803DE01D2908}"/>
              </a:ext>
            </a:extLst>
          </p:cNvPr>
          <p:cNvSpPr>
            <a:spLocks noEditPoints="1"/>
          </p:cNvSpPr>
          <p:nvPr/>
        </p:nvSpPr>
        <p:spPr bwMode="auto">
          <a:xfrm>
            <a:off x="7240264" y="1966173"/>
            <a:ext cx="0" cy="2976991"/>
          </a:xfrm>
          <a:custGeom>
            <a:avLst/>
            <a:gdLst>
              <a:gd name="T0" fmla="*/ 418 h 422"/>
              <a:gd name="T1" fmla="*/ 410 h 422"/>
              <a:gd name="T2" fmla="*/ 402 h 422"/>
              <a:gd name="T3" fmla="*/ 394 h 422"/>
              <a:gd name="T4" fmla="*/ 386 h 422"/>
              <a:gd name="T5" fmla="*/ 378 h 422"/>
              <a:gd name="T6" fmla="*/ 370 h 422"/>
              <a:gd name="T7" fmla="*/ 362 h 422"/>
              <a:gd name="T8" fmla="*/ 354 h 422"/>
              <a:gd name="T9" fmla="*/ 346 h 422"/>
              <a:gd name="T10" fmla="*/ 338 h 422"/>
              <a:gd name="T11" fmla="*/ 330 h 422"/>
              <a:gd name="T12" fmla="*/ 322 h 422"/>
              <a:gd name="T13" fmla="*/ 314 h 422"/>
              <a:gd name="T14" fmla="*/ 306 h 422"/>
              <a:gd name="T15" fmla="*/ 298 h 422"/>
              <a:gd name="T16" fmla="*/ 290 h 422"/>
              <a:gd name="T17" fmla="*/ 282 h 422"/>
              <a:gd name="T18" fmla="*/ 274 h 422"/>
              <a:gd name="T19" fmla="*/ 266 h 422"/>
              <a:gd name="T20" fmla="*/ 258 h 422"/>
              <a:gd name="T21" fmla="*/ 250 h 422"/>
              <a:gd name="T22" fmla="*/ 242 h 422"/>
              <a:gd name="T23" fmla="*/ 234 h 422"/>
              <a:gd name="T24" fmla="*/ 226 h 422"/>
              <a:gd name="T25" fmla="*/ 218 h 422"/>
              <a:gd name="T26" fmla="*/ 210 h 422"/>
              <a:gd name="T27" fmla="*/ 202 h 422"/>
              <a:gd name="T28" fmla="*/ 194 h 422"/>
              <a:gd name="T29" fmla="*/ 186 h 422"/>
              <a:gd name="T30" fmla="*/ 178 h 422"/>
              <a:gd name="T31" fmla="*/ 170 h 422"/>
              <a:gd name="T32" fmla="*/ 162 h 422"/>
              <a:gd name="T33" fmla="*/ 154 h 422"/>
              <a:gd name="T34" fmla="*/ 146 h 422"/>
              <a:gd name="T35" fmla="*/ 138 h 422"/>
              <a:gd name="T36" fmla="*/ 130 h 422"/>
              <a:gd name="T37" fmla="*/ 122 h 422"/>
              <a:gd name="T38" fmla="*/ 114 h 422"/>
              <a:gd name="T39" fmla="*/ 106 h 422"/>
              <a:gd name="T40" fmla="*/ 98 h 422"/>
              <a:gd name="T41" fmla="*/ 90 h 422"/>
              <a:gd name="T42" fmla="*/ 82 h 422"/>
              <a:gd name="T43" fmla="*/ 74 h 422"/>
              <a:gd name="T44" fmla="*/ 66 h 422"/>
              <a:gd name="T45" fmla="*/ 58 h 422"/>
              <a:gd name="T46" fmla="*/ 50 h 422"/>
              <a:gd name="T47" fmla="*/ 42 h 422"/>
              <a:gd name="T48" fmla="*/ 34 h 422"/>
              <a:gd name="T49" fmla="*/ 26 h 422"/>
              <a:gd name="T50" fmla="*/ 18 h 422"/>
              <a:gd name="T51" fmla="*/ 10 h 422"/>
              <a:gd name="T52" fmla="*/ 2 h 42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  <a:cxn ang="0">
                <a:pos x="0" y="T47"/>
              </a:cxn>
              <a:cxn ang="0">
                <a:pos x="0" y="T48"/>
              </a:cxn>
              <a:cxn ang="0">
                <a:pos x="0" y="T49"/>
              </a:cxn>
              <a:cxn ang="0">
                <a:pos x="0" y="T50"/>
              </a:cxn>
              <a:cxn ang="0">
                <a:pos x="0" y="T51"/>
              </a:cxn>
              <a:cxn ang="0">
                <a:pos x="0" y="T52"/>
              </a:cxn>
            </a:cxnLst>
            <a:rect l="0" t="0" r="r" b="b"/>
            <a:pathLst>
              <a:path h="422">
                <a:moveTo>
                  <a:pt x="0" y="418"/>
                </a:moveTo>
                <a:lnTo>
                  <a:pt x="0" y="414"/>
                </a:lnTo>
                <a:moveTo>
                  <a:pt x="0" y="410"/>
                </a:moveTo>
                <a:lnTo>
                  <a:pt x="0" y="406"/>
                </a:lnTo>
                <a:moveTo>
                  <a:pt x="0" y="402"/>
                </a:moveTo>
                <a:lnTo>
                  <a:pt x="0" y="398"/>
                </a:lnTo>
                <a:moveTo>
                  <a:pt x="0" y="394"/>
                </a:moveTo>
                <a:lnTo>
                  <a:pt x="0" y="390"/>
                </a:lnTo>
                <a:moveTo>
                  <a:pt x="0" y="386"/>
                </a:moveTo>
                <a:lnTo>
                  <a:pt x="0" y="382"/>
                </a:lnTo>
                <a:moveTo>
                  <a:pt x="0" y="378"/>
                </a:moveTo>
                <a:lnTo>
                  <a:pt x="0" y="374"/>
                </a:lnTo>
                <a:moveTo>
                  <a:pt x="0" y="370"/>
                </a:moveTo>
                <a:lnTo>
                  <a:pt x="0" y="366"/>
                </a:lnTo>
                <a:moveTo>
                  <a:pt x="0" y="362"/>
                </a:moveTo>
                <a:lnTo>
                  <a:pt x="0" y="358"/>
                </a:lnTo>
                <a:moveTo>
                  <a:pt x="0" y="354"/>
                </a:moveTo>
                <a:lnTo>
                  <a:pt x="0" y="350"/>
                </a:lnTo>
                <a:moveTo>
                  <a:pt x="0" y="346"/>
                </a:moveTo>
                <a:lnTo>
                  <a:pt x="0" y="342"/>
                </a:lnTo>
                <a:moveTo>
                  <a:pt x="0" y="338"/>
                </a:moveTo>
                <a:lnTo>
                  <a:pt x="0" y="334"/>
                </a:lnTo>
                <a:moveTo>
                  <a:pt x="0" y="330"/>
                </a:moveTo>
                <a:lnTo>
                  <a:pt x="0" y="326"/>
                </a:lnTo>
                <a:moveTo>
                  <a:pt x="0" y="322"/>
                </a:moveTo>
                <a:lnTo>
                  <a:pt x="0" y="318"/>
                </a:lnTo>
                <a:moveTo>
                  <a:pt x="0" y="314"/>
                </a:moveTo>
                <a:lnTo>
                  <a:pt x="0" y="310"/>
                </a:lnTo>
                <a:moveTo>
                  <a:pt x="0" y="306"/>
                </a:moveTo>
                <a:lnTo>
                  <a:pt x="0" y="302"/>
                </a:lnTo>
                <a:moveTo>
                  <a:pt x="0" y="298"/>
                </a:moveTo>
                <a:lnTo>
                  <a:pt x="0" y="294"/>
                </a:lnTo>
                <a:moveTo>
                  <a:pt x="0" y="290"/>
                </a:moveTo>
                <a:lnTo>
                  <a:pt x="0" y="286"/>
                </a:lnTo>
                <a:moveTo>
                  <a:pt x="0" y="282"/>
                </a:moveTo>
                <a:lnTo>
                  <a:pt x="0" y="278"/>
                </a:lnTo>
                <a:moveTo>
                  <a:pt x="0" y="274"/>
                </a:moveTo>
                <a:lnTo>
                  <a:pt x="0" y="270"/>
                </a:lnTo>
                <a:moveTo>
                  <a:pt x="0" y="266"/>
                </a:moveTo>
                <a:lnTo>
                  <a:pt x="0" y="262"/>
                </a:lnTo>
                <a:moveTo>
                  <a:pt x="0" y="258"/>
                </a:moveTo>
                <a:lnTo>
                  <a:pt x="0" y="254"/>
                </a:lnTo>
                <a:moveTo>
                  <a:pt x="0" y="250"/>
                </a:moveTo>
                <a:lnTo>
                  <a:pt x="0" y="246"/>
                </a:lnTo>
                <a:moveTo>
                  <a:pt x="0" y="242"/>
                </a:moveTo>
                <a:lnTo>
                  <a:pt x="0" y="238"/>
                </a:lnTo>
                <a:moveTo>
                  <a:pt x="0" y="234"/>
                </a:moveTo>
                <a:lnTo>
                  <a:pt x="0" y="230"/>
                </a:lnTo>
                <a:moveTo>
                  <a:pt x="0" y="226"/>
                </a:moveTo>
                <a:lnTo>
                  <a:pt x="0" y="222"/>
                </a:lnTo>
                <a:moveTo>
                  <a:pt x="0" y="218"/>
                </a:moveTo>
                <a:lnTo>
                  <a:pt x="0" y="214"/>
                </a:lnTo>
                <a:moveTo>
                  <a:pt x="0" y="210"/>
                </a:moveTo>
                <a:lnTo>
                  <a:pt x="0" y="206"/>
                </a:lnTo>
                <a:moveTo>
                  <a:pt x="0" y="202"/>
                </a:moveTo>
                <a:lnTo>
                  <a:pt x="0" y="198"/>
                </a:lnTo>
                <a:moveTo>
                  <a:pt x="0" y="194"/>
                </a:moveTo>
                <a:lnTo>
                  <a:pt x="0" y="190"/>
                </a:lnTo>
                <a:moveTo>
                  <a:pt x="0" y="186"/>
                </a:moveTo>
                <a:lnTo>
                  <a:pt x="0" y="182"/>
                </a:lnTo>
                <a:moveTo>
                  <a:pt x="0" y="178"/>
                </a:moveTo>
                <a:lnTo>
                  <a:pt x="0" y="174"/>
                </a:lnTo>
                <a:moveTo>
                  <a:pt x="0" y="170"/>
                </a:moveTo>
                <a:lnTo>
                  <a:pt x="0" y="166"/>
                </a:lnTo>
                <a:moveTo>
                  <a:pt x="0" y="162"/>
                </a:moveTo>
                <a:lnTo>
                  <a:pt x="0" y="158"/>
                </a:lnTo>
                <a:moveTo>
                  <a:pt x="0" y="154"/>
                </a:moveTo>
                <a:lnTo>
                  <a:pt x="0" y="150"/>
                </a:lnTo>
                <a:moveTo>
                  <a:pt x="0" y="146"/>
                </a:moveTo>
                <a:lnTo>
                  <a:pt x="0" y="142"/>
                </a:lnTo>
                <a:moveTo>
                  <a:pt x="0" y="138"/>
                </a:moveTo>
                <a:lnTo>
                  <a:pt x="0" y="134"/>
                </a:lnTo>
                <a:moveTo>
                  <a:pt x="0" y="130"/>
                </a:moveTo>
                <a:lnTo>
                  <a:pt x="0" y="126"/>
                </a:lnTo>
                <a:moveTo>
                  <a:pt x="0" y="122"/>
                </a:moveTo>
                <a:lnTo>
                  <a:pt x="0" y="118"/>
                </a:lnTo>
                <a:moveTo>
                  <a:pt x="0" y="114"/>
                </a:moveTo>
                <a:lnTo>
                  <a:pt x="0" y="110"/>
                </a:lnTo>
                <a:moveTo>
                  <a:pt x="0" y="106"/>
                </a:moveTo>
                <a:lnTo>
                  <a:pt x="0" y="102"/>
                </a:lnTo>
                <a:moveTo>
                  <a:pt x="0" y="98"/>
                </a:moveTo>
                <a:lnTo>
                  <a:pt x="0" y="94"/>
                </a:lnTo>
                <a:moveTo>
                  <a:pt x="0" y="90"/>
                </a:moveTo>
                <a:lnTo>
                  <a:pt x="0" y="86"/>
                </a:lnTo>
                <a:moveTo>
                  <a:pt x="0" y="82"/>
                </a:moveTo>
                <a:lnTo>
                  <a:pt x="0" y="78"/>
                </a:lnTo>
                <a:moveTo>
                  <a:pt x="0" y="74"/>
                </a:moveTo>
                <a:lnTo>
                  <a:pt x="0" y="70"/>
                </a:lnTo>
                <a:moveTo>
                  <a:pt x="0" y="66"/>
                </a:moveTo>
                <a:lnTo>
                  <a:pt x="0" y="62"/>
                </a:lnTo>
                <a:moveTo>
                  <a:pt x="0" y="58"/>
                </a:moveTo>
                <a:lnTo>
                  <a:pt x="0" y="54"/>
                </a:lnTo>
                <a:moveTo>
                  <a:pt x="0" y="50"/>
                </a:moveTo>
                <a:lnTo>
                  <a:pt x="0" y="46"/>
                </a:lnTo>
                <a:moveTo>
                  <a:pt x="0" y="42"/>
                </a:moveTo>
                <a:lnTo>
                  <a:pt x="0" y="38"/>
                </a:lnTo>
                <a:moveTo>
                  <a:pt x="0" y="34"/>
                </a:moveTo>
                <a:lnTo>
                  <a:pt x="0" y="30"/>
                </a:lnTo>
                <a:moveTo>
                  <a:pt x="0" y="26"/>
                </a:moveTo>
                <a:lnTo>
                  <a:pt x="0" y="22"/>
                </a:lnTo>
                <a:moveTo>
                  <a:pt x="0" y="18"/>
                </a:moveTo>
                <a:lnTo>
                  <a:pt x="0" y="14"/>
                </a:lnTo>
                <a:moveTo>
                  <a:pt x="0" y="10"/>
                </a:moveTo>
                <a:lnTo>
                  <a:pt x="0" y="6"/>
                </a:lnTo>
                <a:moveTo>
                  <a:pt x="0" y="2"/>
                </a:move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4" name="Freeform 134">
            <a:extLst>
              <a:ext uri="{FF2B5EF4-FFF2-40B4-BE49-F238E27FC236}">
                <a16:creationId xmlns:a16="http://schemas.microsoft.com/office/drawing/2014/main" id="{DF71051D-6CFF-DFA8-9469-4B473669E581}"/>
              </a:ext>
            </a:extLst>
          </p:cNvPr>
          <p:cNvSpPr>
            <a:spLocks noEditPoints="1"/>
          </p:cNvSpPr>
          <p:nvPr/>
        </p:nvSpPr>
        <p:spPr bwMode="auto">
          <a:xfrm>
            <a:off x="7248085" y="1966173"/>
            <a:ext cx="0" cy="3160162"/>
          </a:xfrm>
          <a:custGeom>
            <a:avLst/>
            <a:gdLst>
              <a:gd name="T0" fmla="*/ 441 h 448"/>
              <a:gd name="T1" fmla="*/ 433 h 448"/>
              <a:gd name="T2" fmla="*/ 425 h 448"/>
              <a:gd name="T3" fmla="*/ 417 h 448"/>
              <a:gd name="T4" fmla="*/ 409 h 448"/>
              <a:gd name="T5" fmla="*/ 401 h 448"/>
              <a:gd name="T6" fmla="*/ 393 h 448"/>
              <a:gd name="T7" fmla="*/ 385 h 448"/>
              <a:gd name="T8" fmla="*/ 377 h 448"/>
              <a:gd name="T9" fmla="*/ 369 h 448"/>
              <a:gd name="T10" fmla="*/ 361 h 448"/>
              <a:gd name="T11" fmla="*/ 353 h 448"/>
              <a:gd name="T12" fmla="*/ 345 h 448"/>
              <a:gd name="T13" fmla="*/ 337 h 448"/>
              <a:gd name="T14" fmla="*/ 329 h 448"/>
              <a:gd name="T15" fmla="*/ 321 h 448"/>
              <a:gd name="T16" fmla="*/ 313 h 448"/>
              <a:gd name="T17" fmla="*/ 305 h 448"/>
              <a:gd name="T18" fmla="*/ 297 h 448"/>
              <a:gd name="T19" fmla="*/ 289 h 448"/>
              <a:gd name="T20" fmla="*/ 281 h 448"/>
              <a:gd name="T21" fmla="*/ 273 h 448"/>
              <a:gd name="T22" fmla="*/ 265 h 448"/>
              <a:gd name="T23" fmla="*/ 257 h 448"/>
              <a:gd name="T24" fmla="*/ 249 h 448"/>
              <a:gd name="T25" fmla="*/ 241 h 448"/>
              <a:gd name="T26" fmla="*/ 233 h 448"/>
              <a:gd name="T27" fmla="*/ 225 h 448"/>
              <a:gd name="T28" fmla="*/ 217 h 448"/>
              <a:gd name="T29" fmla="*/ 209 h 448"/>
              <a:gd name="T30" fmla="*/ 201 h 448"/>
              <a:gd name="T31" fmla="*/ 193 h 448"/>
              <a:gd name="T32" fmla="*/ 185 h 448"/>
              <a:gd name="T33" fmla="*/ 177 h 448"/>
              <a:gd name="T34" fmla="*/ 169 h 448"/>
              <a:gd name="T35" fmla="*/ 161 h 448"/>
              <a:gd name="T36" fmla="*/ 153 h 448"/>
              <a:gd name="T37" fmla="*/ 145 h 448"/>
              <a:gd name="T38" fmla="*/ 137 h 448"/>
              <a:gd name="T39" fmla="*/ 129 h 448"/>
              <a:gd name="T40" fmla="*/ 121 h 448"/>
              <a:gd name="T41" fmla="*/ 113 h 448"/>
              <a:gd name="T42" fmla="*/ 105 h 448"/>
              <a:gd name="T43" fmla="*/ 97 h 448"/>
              <a:gd name="T44" fmla="*/ 89 h 448"/>
              <a:gd name="T45" fmla="*/ 81 h 448"/>
              <a:gd name="T46" fmla="*/ 73 h 448"/>
              <a:gd name="T47" fmla="*/ 65 h 448"/>
              <a:gd name="T48" fmla="*/ 57 h 448"/>
              <a:gd name="T49" fmla="*/ 49 h 448"/>
              <a:gd name="T50" fmla="*/ 41 h 448"/>
              <a:gd name="T51" fmla="*/ 33 h 448"/>
              <a:gd name="T52" fmla="*/ 25 h 448"/>
              <a:gd name="T53" fmla="*/ 17 h 448"/>
              <a:gd name="T54" fmla="*/ 9 h 448"/>
              <a:gd name="T55" fmla="*/ 1 h 44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  <a:cxn ang="0">
                <a:pos x="0" y="T47"/>
              </a:cxn>
              <a:cxn ang="0">
                <a:pos x="0" y="T48"/>
              </a:cxn>
              <a:cxn ang="0">
                <a:pos x="0" y="T49"/>
              </a:cxn>
              <a:cxn ang="0">
                <a:pos x="0" y="T50"/>
              </a:cxn>
              <a:cxn ang="0">
                <a:pos x="0" y="T51"/>
              </a:cxn>
              <a:cxn ang="0">
                <a:pos x="0" y="T52"/>
              </a:cxn>
              <a:cxn ang="0">
                <a:pos x="0" y="T53"/>
              </a:cxn>
              <a:cxn ang="0">
                <a:pos x="0" y="T54"/>
              </a:cxn>
              <a:cxn ang="0">
                <a:pos x="0" y="T55"/>
              </a:cxn>
            </a:cxnLst>
            <a:rect l="0" t="0" r="r" b="b"/>
            <a:pathLst>
              <a:path h="448">
                <a:moveTo>
                  <a:pt x="0" y="445"/>
                </a:moveTo>
                <a:lnTo>
                  <a:pt x="0" y="444"/>
                </a:lnTo>
                <a:moveTo>
                  <a:pt x="0" y="441"/>
                </a:moveTo>
                <a:lnTo>
                  <a:pt x="0" y="440"/>
                </a:lnTo>
                <a:moveTo>
                  <a:pt x="0" y="437"/>
                </a:moveTo>
                <a:lnTo>
                  <a:pt x="0" y="436"/>
                </a:lnTo>
                <a:moveTo>
                  <a:pt x="0" y="433"/>
                </a:moveTo>
                <a:lnTo>
                  <a:pt x="0" y="432"/>
                </a:lnTo>
                <a:moveTo>
                  <a:pt x="0" y="429"/>
                </a:moveTo>
                <a:lnTo>
                  <a:pt x="0" y="428"/>
                </a:lnTo>
                <a:moveTo>
                  <a:pt x="0" y="425"/>
                </a:moveTo>
                <a:lnTo>
                  <a:pt x="0" y="424"/>
                </a:lnTo>
                <a:moveTo>
                  <a:pt x="0" y="421"/>
                </a:moveTo>
                <a:lnTo>
                  <a:pt x="0" y="420"/>
                </a:lnTo>
                <a:moveTo>
                  <a:pt x="0" y="417"/>
                </a:moveTo>
                <a:lnTo>
                  <a:pt x="0" y="416"/>
                </a:lnTo>
                <a:moveTo>
                  <a:pt x="0" y="413"/>
                </a:moveTo>
                <a:lnTo>
                  <a:pt x="0" y="412"/>
                </a:lnTo>
                <a:moveTo>
                  <a:pt x="0" y="409"/>
                </a:moveTo>
                <a:lnTo>
                  <a:pt x="0" y="408"/>
                </a:lnTo>
                <a:moveTo>
                  <a:pt x="0" y="405"/>
                </a:moveTo>
                <a:lnTo>
                  <a:pt x="0" y="404"/>
                </a:lnTo>
                <a:moveTo>
                  <a:pt x="0" y="401"/>
                </a:moveTo>
                <a:lnTo>
                  <a:pt x="0" y="400"/>
                </a:lnTo>
                <a:moveTo>
                  <a:pt x="0" y="397"/>
                </a:moveTo>
                <a:lnTo>
                  <a:pt x="0" y="396"/>
                </a:lnTo>
                <a:moveTo>
                  <a:pt x="0" y="393"/>
                </a:moveTo>
                <a:lnTo>
                  <a:pt x="0" y="392"/>
                </a:lnTo>
                <a:moveTo>
                  <a:pt x="0" y="389"/>
                </a:moveTo>
                <a:lnTo>
                  <a:pt x="0" y="388"/>
                </a:lnTo>
                <a:moveTo>
                  <a:pt x="0" y="385"/>
                </a:moveTo>
                <a:lnTo>
                  <a:pt x="0" y="384"/>
                </a:lnTo>
                <a:moveTo>
                  <a:pt x="0" y="381"/>
                </a:moveTo>
                <a:lnTo>
                  <a:pt x="0" y="380"/>
                </a:lnTo>
                <a:moveTo>
                  <a:pt x="0" y="377"/>
                </a:moveTo>
                <a:lnTo>
                  <a:pt x="0" y="376"/>
                </a:lnTo>
                <a:moveTo>
                  <a:pt x="0" y="373"/>
                </a:moveTo>
                <a:lnTo>
                  <a:pt x="0" y="372"/>
                </a:lnTo>
                <a:moveTo>
                  <a:pt x="0" y="369"/>
                </a:moveTo>
                <a:lnTo>
                  <a:pt x="0" y="368"/>
                </a:lnTo>
                <a:moveTo>
                  <a:pt x="0" y="365"/>
                </a:moveTo>
                <a:lnTo>
                  <a:pt x="0" y="364"/>
                </a:lnTo>
                <a:moveTo>
                  <a:pt x="0" y="361"/>
                </a:moveTo>
                <a:lnTo>
                  <a:pt x="0" y="360"/>
                </a:lnTo>
                <a:moveTo>
                  <a:pt x="0" y="357"/>
                </a:moveTo>
                <a:lnTo>
                  <a:pt x="0" y="356"/>
                </a:lnTo>
                <a:moveTo>
                  <a:pt x="0" y="353"/>
                </a:moveTo>
                <a:lnTo>
                  <a:pt x="0" y="352"/>
                </a:lnTo>
                <a:moveTo>
                  <a:pt x="0" y="349"/>
                </a:moveTo>
                <a:lnTo>
                  <a:pt x="0" y="348"/>
                </a:lnTo>
                <a:moveTo>
                  <a:pt x="0" y="345"/>
                </a:moveTo>
                <a:lnTo>
                  <a:pt x="0" y="344"/>
                </a:lnTo>
                <a:moveTo>
                  <a:pt x="0" y="341"/>
                </a:moveTo>
                <a:lnTo>
                  <a:pt x="0" y="340"/>
                </a:lnTo>
                <a:moveTo>
                  <a:pt x="0" y="337"/>
                </a:moveTo>
                <a:lnTo>
                  <a:pt x="0" y="336"/>
                </a:lnTo>
                <a:moveTo>
                  <a:pt x="0" y="333"/>
                </a:moveTo>
                <a:lnTo>
                  <a:pt x="0" y="332"/>
                </a:lnTo>
                <a:moveTo>
                  <a:pt x="0" y="329"/>
                </a:moveTo>
                <a:lnTo>
                  <a:pt x="0" y="328"/>
                </a:lnTo>
                <a:moveTo>
                  <a:pt x="0" y="325"/>
                </a:moveTo>
                <a:lnTo>
                  <a:pt x="0" y="324"/>
                </a:lnTo>
                <a:moveTo>
                  <a:pt x="0" y="321"/>
                </a:moveTo>
                <a:lnTo>
                  <a:pt x="0" y="320"/>
                </a:lnTo>
                <a:moveTo>
                  <a:pt x="0" y="317"/>
                </a:moveTo>
                <a:lnTo>
                  <a:pt x="0" y="316"/>
                </a:lnTo>
                <a:moveTo>
                  <a:pt x="0" y="313"/>
                </a:moveTo>
                <a:lnTo>
                  <a:pt x="0" y="312"/>
                </a:lnTo>
                <a:moveTo>
                  <a:pt x="0" y="309"/>
                </a:moveTo>
                <a:lnTo>
                  <a:pt x="0" y="308"/>
                </a:lnTo>
                <a:moveTo>
                  <a:pt x="0" y="305"/>
                </a:moveTo>
                <a:lnTo>
                  <a:pt x="0" y="304"/>
                </a:lnTo>
                <a:moveTo>
                  <a:pt x="0" y="301"/>
                </a:moveTo>
                <a:lnTo>
                  <a:pt x="0" y="300"/>
                </a:lnTo>
                <a:moveTo>
                  <a:pt x="0" y="297"/>
                </a:moveTo>
                <a:lnTo>
                  <a:pt x="0" y="296"/>
                </a:lnTo>
                <a:moveTo>
                  <a:pt x="0" y="293"/>
                </a:moveTo>
                <a:lnTo>
                  <a:pt x="0" y="292"/>
                </a:lnTo>
                <a:moveTo>
                  <a:pt x="0" y="289"/>
                </a:moveTo>
                <a:lnTo>
                  <a:pt x="0" y="288"/>
                </a:lnTo>
                <a:moveTo>
                  <a:pt x="0" y="285"/>
                </a:moveTo>
                <a:lnTo>
                  <a:pt x="0" y="284"/>
                </a:lnTo>
                <a:moveTo>
                  <a:pt x="0" y="281"/>
                </a:moveTo>
                <a:lnTo>
                  <a:pt x="0" y="280"/>
                </a:lnTo>
                <a:moveTo>
                  <a:pt x="0" y="277"/>
                </a:moveTo>
                <a:lnTo>
                  <a:pt x="0" y="276"/>
                </a:lnTo>
                <a:moveTo>
                  <a:pt x="0" y="273"/>
                </a:moveTo>
                <a:lnTo>
                  <a:pt x="0" y="272"/>
                </a:lnTo>
                <a:moveTo>
                  <a:pt x="0" y="269"/>
                </a:moveTo>
                <a:lnTo>
                  <a:pt x="0" y="268"/>
                </a:lnTo>
                <a:moveTo>
                  <a:pt x="0" y="265"/>
                </a:moveTo>
                <a:lnTo>
                  <a:pt x="0" y="264"/>
                </a:lnTo>
                <a:moveTo>
                  <a:pt x="0" y="261"/>
                </a:moveTo>
                <a:lnTo>
                  <a:pt x="0" y="260"/>
                </a:lnTo>
                <a:moveTo>
                  <a:pt x="0" y="257"/>
                </a:moveTo>
                <a:lnTo>
                  <a:pt x="0" y="256"/>
                </a:lnTo>
                <a:moveTo>
                  <a:pt x="0" y="253"/>
                </a:moveTo>
                <a:lnTo>
                  <a:pt x="0" y="252"/>
                </a:lnTo>
                <a:moveTo>
                  <a:pt x="0" y="249"/>
                </a:moveTo>
                <a:lnTo>
                  <a:pt x="0" y="248"/>
                </a:lnTo>
                <a:moveTo>
                  <a:pt x="0" y="245"/>
                </a:moveTo>
                <a:lnTo>
                  <a:pt x="0" y="244"/>
                </a:lnTo>
                <a:moveTo>
                  <a:pt x="0" y="241"/>
                </a:moveTo>
                <a:lnTo>
                  <a:pt x="0" y="240"/>
                </a:lnTo>
                <a:moveTo>
                  <a:pt x="0" y="237"/>
                </a:moveTo>
                <a:lnTo>
                  <a:pt x="0" y="236"/>
                </a:lnTo>
                <a:moveTo>
                  <a:pt x="0" y="233"/>
                </a:moveTo>
                <a:lnTo>
                  <a:pt x="0" y="232"/>
                </a:lnTo>
                <a:moveTo>
                  <a:pt x="0" y="229"/>
                </a:moveTo>
                <a:lnTo>
                  <a:pt x="0" y="228"/>
                </a:lnTo>
                <a:moveTo>
                  <a:pt x="0" y="225"/>
                </a:moveTo>
                <a:lnTo>
                  <a:pt x="0" y="224"/>
                </a:lnTo>
                <a:moveTo>
                  <a:pt x="0" y="221"/>
                </a:moveTo>
                <a:lnTo>
                  <a:pt x="0" y="220"/>
                </a:lnTo>
                <a:moveTo>
                  <a:pt x="0" y="217"/>
                </a:moveTo>
                <a:lnTo>
                  <a:pt x="0" y="216"/>
                </a:lnTo>
                <a:moveTo>
                  <a:pt x="0" y="213"/>
                </a:moveTo>
                <a:lnTo>
                  <a:pt x="0" y="212"/>
                </a:lnTo>
                <a:moveTo>
                  <a:pt x="0" y="209"/>
                </a:moveTo>
                <a:lnTo>
                  <a:pt x="0" y="208"/>
                </a:lnTo>
                <a:moveTo>
                  <a:pt x="0" y="205"/>
                </a:moveTo>
                <a:lnTo>
                  <a:pt x="0" y="204"/>
                </a:lnTo>
                <a:moveTo>
                  <a:pt x="0" y="201"/>
                </a:moveTo>
                <a:lnTo>
                  <a:pt x="0" y="200"/>
                </a:lnTo>
                <a:moveTo>
                  <a:pt x="0" y="197"/>
                </a:moveTo>
                <a:lnTo>
                  <a:pt x="0" y="196"/>
                </a:lnTo>
                <a:moveTo>
                  <a:pt x="0" y="193"/>
                </a:moveTo>
                <a:lnTo>
                  <a:pt x="0" y="192"/>
                </a:lnTo>
                <a:moveTo>
                  <a:pt x="0" y="189"/>
                </a:moveTo>
                <a:lnTo>
                  <a:pt x="0" y="188"/>
                </a:lnTo>
                <a:moveTo>
                  <a:pt x="0" y="185"/>
                </a:moveTo>
                <a:lnTo>
                  <a:pt x="0" y="184"/>
                </a:lnTo>
                <a:moveTo>
                  <a:pt x="0" y="181"/>
                </a:moveTo>
                <a:lnTo>
                  <a:pt x="0" y="180"/>
                </a:lnTo>
                <a:moveTo>
                  <a:pt x="0" y="177"/>
                </a:moveTo>
                <a:lnTo>
                  <a:pt x="0" y="176"/>
                </a:lnTo>
                <a:moveTo>
                  <a:pt x="0" y="173"/>
                </a:moveTo>
                <a:lnTo>
                  <a:pt x="0" y="172"/>
                </a:lnTo>
                <a:moveTo>
                  <a:pt x="0" y="169"/>
                </a:moveTo>
                <a:lnTo>
                  <a:pt x="0" y="168"/>
                </a:lnTo>
                <a:moveTo>
                  <a:pt x="0" y="165"/>
                </a:moveTo>
                <a:lnTo>
                  <a:pt x="0" y="164"/>
                </a:lnTo>
                <a:moveTo>
                  <a:pt x="0" y="161"/>
                </a:moveTo>
                <a:lnTo>
                  <a:pt x="0" y="160"/>
                </a:lnTo>
                <a:moveTo>
                  <a:pt x="0" y="157"/>
                </a:moveTo>
                <a:lnTo>
                  <a:pt x="0" y="156"/>
                </a:lnTo>
                <a:moveTo>
                  <a:pt x="0" y="153"/>
                </a:moveTo>
                <a:lnTo>
                  <a:pt x="0" y="152"/>
                </a:lnTo>
                <a:moveTo>
                  <a:pt x="0" y="149"/>
                </a:moveTo>
                <a:lnTo>
                  <a:pt x="0" y="148"/>
                </a:lnTo>
                <a:moveTo>
                  <a:pt x="0" y="145"/>
                </a:moveTo>
                <a:lnTo>
                  <a:pt x="0" y="144"/>
                </a:lnTo>
                <a:moveTo>
                  <a:pt x="0" y="141"/>
                </a:moveTo>
                <a:lnTo>
                  <a:pt x="0" y="140"/>
                </a:lnTo>
                <a:moveTo>
                  <a:pt x="0" y="137"/>
                </a:moveTo>
                <a:lnTo>
                  <a:pt x="0" y="136"/>
                </a:lnTo>
                <a:moveTo>
                  <a:pt x="0" y="133"/>
                </a:moveTo>
                <a:lnTo>
                  <a:pt x="0" y="132"/>
                </a:lnTo>
                <a:moveTo>
                  <a:pt x="0" y="129"/>
                </a:moveTo>
                <a:lnTo>
                  <a:pt x="0" y="128"/>
                </a:lnTo>
                <a:moveTo>
                  <a:pt x="0" y="125"/>
                </a:moveTo>
                <a:lnTo>
                  <a:pt x="0" y="124"/>
                </a:lnTo>
                <a:moveTo>
                  <a:pt x="0" y="121"/>
                </a:moveTo>
                <a:lnTo>
                  <a:pt x="0" y="120"/>
                </a:lnTo>
                <a:moveTo>
                  <a:pt x="0" y="117"/>
                </a:moveTo>
                <a:lnTo>
                  <a:pt x="0" y="116"/>
                </a:lnTo>
                <a:moveTo>
                  <a:pt x="0" y="113"/>
                </a:moveTo>
                <a:lnTo>
                  <a:pt x="0" y="112"/>
                </a:lnTo>
                <a:moveTo>
                  <a:pt x="0" y="109"/>
                </a:moveTo>
                <a:lnTo>
                  <a:pt x="0" y="108"/>
                </a:lnTo>
                <a:moveTo>
                  <a:pt x="0" y="105"/>
                </a:moveTo>
                <a:lnTo>
                  <a:pt x="0" y="104"/>
                </a:lnTo>
                <a:moveTo>
                  <a:pt x="0" y="101"/>
                </a:moveTo>
                <a:lnTo>
                  <a:pt x="0" y="100"/>
                </a:lnTo>
                <a:moveTo>
                  <a:pt x="0" y="97"/>
                </a:moveTo>
                <a:lnTo>
                  <a:pt x="0" y="96"/>
                </a:lnTo>
                <a:moveTo>
                  <a:pt x="0" y="93"/>
                </a:moveTo>
                <a:lnTo>
                  <a:pt x="0" y="92"/>
                </a:lnTo>
                <a:moveTo>
                  <a:pt x="0" y="89"/>
                </a:moveTo>
                <a:lnTo>
                  <a:pt x="0" y="88"/>
                </a:lnTo>
                <a:moveTo>
                  <a:pt x="0" y="85"/>
                </a:moveTo>
                <a:lnTo>
                  <a:pt x="0" y="84"/>
                </a:lnTo>
                <a:moveTo>
                  <a:pt x="0" y="81"/>
                </a:moveTo>
                <a:lnTo>
                  <a:pt x="0" y="80"/>
                </a:lnTo>
                <a:moveTo>
                  <a:pt x="0" y="77"/>
                </a:moveTo>
                <a:lnTo>
                  <a:pt x="0" y="76"/>
                </a:lnTo>
                <a:moveTo>
                  <a:pt x="0" y="73"/>
                </a:moveTo>
                <a:lnTo>
                  <a:pt x="0" y="72"/>
                </a:lnTo>
                <a:moveTo>
                  <a:pt x="0" y="69"/>
                </a:moveTo>
                <a:lnTo>
                  <a:pt x="0" y="68"/>
                </a:lnTo>
                <a:moveTo>
                  <a:pt x="0" y="65"/>
                </a:moveTo>
                <a:lnTo>
                  <a:pt x="0" y="64"/>
                </a:lnTo>
                <a:moveTo>
                  <a:pt x="0" y="61"/>
                </a:moveTo>
                <a:lnTo>
                  <a:pt x="0" y="60"/>
                </a:lnTo>
                <a:moveTo>
                  <a:pt x="0" y="57"/>
                </a:moveTo>
                <a:lnTo>
                  <a:pt x="0" y="56"/>
                </a:lnTo>
                <a:moveTo>
                  <a:pt x="0" y="53"/>
                </a:moveTo>
                <a:lnTo>
                  <a:pt x="0" y="52"/>
                </a:lnTo>
                <a:moveTo>
                  <a:pt x="0" y="49"/>
                </a:moveTo>
                <a:lnTo>
                  <a:pt x="0" y="48"/>
                </a:lnTo>
                <a:moveTo>
                  <a:pt x="0" y="45"/>
                </a:moveTo>
                <a:lnTo>
                  <a:pt x="0" y="44"/>
                </a:lnTo>
                <a:moveTo>
                  <a:pt x="0" y="41"/>
                </a:moveTo>
                <a:lnTo>
                  <a:pt x="0" y="40"/>
                </a:lnTo>
                <a:moveTo>
                  <a:pt x="0" y="37"/>
                </a:moveTo>
                <a:lnTo>
                  <a:pt x="0" y="36"/>
                </a:lnTo>
                <a:moveTo>
                  <a:pt x="0" y="33"/>
                </a:moveTo>
                <a:lnTo>
                  <a:pt x="0" y="32"/>
                </a:lnTo>
                <a:moveTo>
                  <a:pt x="0" y="29"/>
                </a:moveTo>
                <a:lnTo>
                  <a:pt x="0" y="28"/>
                </a:lnTo>
                <a:moveTo>
                  <a:pt x="0" y="25"/>
                </a:moveTo>
                <a:lnTo>
                  <a:pt x="0" y="24"/>
                </a:lnTo>
                <a:moveTo>
                  <a:pt x="0" y="21"/>
                </a:moveTo>
                <a:lnTo>
                  <a:pt x="0" y="20"/>
                </a:lnTo>
                <a:moveTo>
                  <a:pt x="0" y="17"/>
                </a:moveTo>
                <a:lnTo>
                  <a:pt x="0" y="16"/>
                </a:lnTo>
                <a:moveTo>
                  <a:pt x="0" y="13"/>
                </a:moveTo>
                <a:lnTo>
                  <a:pt x="0" y="12"/>
                </a:lnTo>
                <a:moveTo>
                  <a:pt x="0" y="9"/>
                </a:moveTo>
                <a:lnTo>
                  <a:pt x="0" y="8"/>
                </a:lnTo>
                <a:moveTo>
                  <a:pt x="0" y="5"/>
                </a:moveTo>
                <a:lnTo>
                  <a:pt x="0" y="4"/>
                </a:lnTo>
                <a:moveTo>
                  <a:pt x="0" y="1"/>
                </a:move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5" name="Line 135">
            <a:extLst>
              <a:ext uri="{FF2B5EF4-FFF2-40B4-BE49-F238E27FC236}">
                <a16:creationId xmlns:a16="http://schemas.microsoft.com/office/drawing/2014/main" id="{EE909D8D-5123-4B08-A7C2-18258200B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6623" y="5258092"/>
            <a:ext cx="2004337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6" name="Line 136">
            <a:extLst>
              <a:ext uri="{FF2B5EF4-FFF2-40B4-BE49-F238E27FC236}">
                <a16:creationId xmlns:a16="http://schemas.microsoft.com/office/drawing/2014/main" id="{117BA527-4D2D-3440-4CEE-25EA289B8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6623" y="5258092"/>
            <a:ext cx="0" cy="64757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7" name="Line 137">
            <a:extLst>
              <a:ext uri="{FF2B5EF4-FFF2-40B4-BE49-F238E27FC236}">
                <a16:creationId xmlns:a16="http://schemas.microsoft.com/office/drawing/2014/main" id="{61CEE302-AF37-E340-83EC-1E4221477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0139" y="5258092"/>
            <a:ext cx="0" cy="64757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" name="Line 138">
            <a:extLst>
              <a:ext uri="{FF2B5EF4-FFF2-40B4-BE49-F238E27FC236}">
                <a16:creationId xmlns:a16="http://schemas.microsoft.com/office/drawing/2014/main" id="{31E24925-7868-6AE9-52D5-76A364AEE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3012" y="5258092"/>
            <a:ext cx="0" cy="64757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" name="Line 139">
            <a:extLst>
              <a:ext uri="{FF2B5EF4-FFF2-40B4-BE49-F238E27FC236}">
                <a16:creationId xmlns:a16="http://schemas.microsoft.com/office/drawing/2014/main" id="{17B54371-FE09-3FAA-77C2-64D621404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6725" y="5258092"/>
            <a:ext cx="0" cy="64757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0" name="Line 140">
            <a:extLst>
              <a:ext uri="{FF2B5EF4-FFF2-40B4-BE49-F238E27FC236}">
                <a16:creationId xmlns:a16="http://schemas.microsoft.com/office/drawing/2014/main" id="{0C8A7FA1-4DB4-B9FE-33E2-43D063761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50960" y="5258092"/>
            <a:ext cx="0" cy="64757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1" name="Rectangle 141">
            <a:extLst>
              <a:ext uri="{FF2B5EF4-FFF2-40B4-BE49-F238E27FC236}">
                <a16:creationId xmlns:a16="http://schemas.microsoft.com/office/drawing/2014/main" id="{FBC2F2B2-3304-D81A-E3C8-1E2762C6F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748" y="5374264"/>
            <a:ext cx="2516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0.01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2" name="Rectangle 142">
            <a:extLst>
              <a:ext uri="{FF2B5EF4-FFF2-40B4-BE49-F238E27FC236}">
                <a16:creationId xmlns:a16="http://schemas.microsoft.com/office/drawing/2014/main" id="{D13EA241-BFF3-E2D7-47D5-E49FB7ADD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4991" y="5374264"/>
            <a:ext cx="2516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0.25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3" name="Rectangle 143">
            <a:extLst>
              <a:ext uri="{FF2B5EF4-FFF2-40B4-BE49-F238E27FC236}">
                <a16:creationId xmlns:a16="http://schemas.microsoft.com/office/drawing/2014/main" id="{43540A1B-A47C-5975-6103-3C12A9283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087" y="5374264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4" name="Rectangle 144">
            <a:extLst>
              <a:ext uri="{FF2B5EF4-FFF2-40B4-BE49-F238E27FC236}">
                <a16:creationId xmlns:a16="http://schemas.microsoft.com/office/drawing/2014/main" id="{B6F8AD1D-1C1A-27BE-2F98-21DB12E7C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356" y="5374264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5" name="Rectangle 145">
            <a:extLst>
              <a:ext uri="{FF2B5EF4-FFF2-40B4-BE49-F238E27FC236}">
                <a16:creationId xmlns:a16="http://schemas.microsoft.com/office/drawing/2014/main" id="{0CB27C5B-2DC6-AAF6-1CF4-240EC29CC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8882" y="5374264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72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6" name="Rectangle 146">
            <a:extLst>
              <a:ext uri="{FF2B5EF4-FFF2-40B4-BE49-F238E27FC236}">
                <a16:creationId xmlns:a16="http://schemas.microsoft.com/office/drawing/2014/main" id="{5E03B491-5F04-D587-02ED-7FD49319A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15" y="1791862"/>
            <a:ext cx="10595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Relative Risk (RR)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7" name="Rectangle 147">
            <a:extLst>
              <a:ext uri="{FF2B5EF4-FFF2-40B4-BE49-F238E27FC236}">
                <a16:creationId xmlns:a16="http://schemas.microsoft.com/office/drawing/2014/main" id="{4E619567-CE69-9108-8369-2B7676139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1750" y="5592589"/>
            <a:ext cx="167353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Favors Intravascular Imaging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8" name="Rectangle 148">
            <a:extLst>
              <a:ext uri="{FF2B5EF4-FFF2-40B4-BE49-F238E27FC236}">
                <a16:creationId xmlns:a16="http://schemas.microsoft.com/office/drawing/2014/main" id="{957C3603-CB2B-DD0C-368A-699B82743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8734" y="5592589"/>
            <a:ext cx="11557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Favors Angiography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9" name="Rectangle 236">
            <a:extLst>
              <a:ext uri="{FF2B5EF4-FFF2-40B4-BE49-F238E27FC236}">
                <a16:creationId xmlns:a16="http://schemas.microsoft.com/office/drawing/2014/main" id="{DF1F2FB5-4A45-2618-3BAB-00FC607BC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2276" y="1791862"/>
            <a:ext cx="67646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RR [95% CI]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0" name="Rectangle 256">
            <a:extLst>
              <a:ext uri="{FF2B5EF4-FFF2-40B4-BE49-F238E27FC236}">
                <a16:creationId xmlns:a16="http://schemas.microsoft.com/office/drawing/2014/main" id="{11E7E4A4-AB98-ACA0-8C6D-D826027DF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4577" y="1791862"/>
            <a:ext cx="57708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(Random)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1" name="Rectangle 276">
            <a:extLst>
              <a:ext uri="{FF2B5EF4-FFF2-40B4-BE49-F238E27FC236}">
                <a16:creationId xmlns:a16="http://schemas.microsoft.com/office/drawing/2014/main" id="{11115A1D-CCA0-BF1D-EC56-FAE68DBB3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9918" y="1629043"/>
            <a:ext cx="4263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2" name="Rectangle 277">
            <a:extLst>
              <a:ext uri="{FF2B5EF4-FFF2-40B4-BE49-F238E27FC236}">
                <a16:creationId xmlns:a16="http://schemas.microsoft.com/office/drawing/2014/main" id="{1DBC639E-1907-783D-9FF9-3D4F5BCCC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9058" y="1791862"/>
            <a:ext cx="3959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(Fixed)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3" name="Rectangle 6">
            <a:extLst>
              <a:ext uri="{FF2B5EF4-FFF2-40B4-BE49-F238E27FC236}">
                <a16:creationId xmlns:a16="http://schemas.microsoft.com/office/drawing/2014/main" id="{5C9DD253-93B1-631C-B7A3-FC92E0174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4922812"/>
            <a:ext cx="11028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Fixed-Effect Model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4" name="Rectangle 55">
            <a:extLst>
              <a:ext uri="{FF2B5EF4-FFF2-40B4-BE49-F238E27FC236}">
                <a16:creationId xmlns:a16="http://schemas.microsoft.com/office/drawing/2014/main" id="{D6958F94-3EA0-6C77-A23D-54FFF4561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870" y="4922812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66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5" name="Rectangle 75">
            <a:extLst>
              <a:ext uri="{FF2B5EF4-FFF2-40B4-BE49-F238E27FC236}">
                <a16:creationId xmlns:a16="http://schemas.microsoft.com/office/drawing/2014/main" id="{EF2C3E0F-06D4-E746-9416-7449AC6CB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878" y="4922812"/>
            <a:ext cx="28854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6054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6" name="Rectangle 94">
            <a:extLst>
              <a:ext uri="{FF2B5EF4-FFF2-40B4-BE49-F238E27FC236}">
                <a16:creationId xmlns:a16="http://schemas.microsoft.com/office/drawing/2014/main" id="{B3D4ED06-C188-5F62-88A9-AA27731FD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6662" y="4922812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108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7" name="Rectangle 114">
            <a:extLst>
              <a:ext uri="{FF2B5EF4-FFF2-40B4-BE49-F238E27FC236}">
                <a16:creationId xmlns:a16="http://schemas.microsoft.com/office/drawing/2014/main" id="{5756E591-7B4E-21FE-1257-061570CE4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0062" y="4922812"/>
            <a:ext cx="28854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5331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8" name="Freeform 149">
            <a:extLst>
              <a:ext uri="{FF2B5EF4-FFF2-40B4-BE49-F238E27FC236}">
                <a16:creationId xmlns:a16="http://schemas.microsoft.com/office/drawing/2014/main" id="{97FB2C62-E556-E233-C107-532285D720D3}"/>
              </a:ext>
            </a:extLst>
          </p:cNvPr>
          <p:cNvSpPr>
            <a:spLocks/>
          </p:cNvSpPr>
          <p:nvPr/>
        </p:nvSpPr>
        <p:spPr bwMode="auto">
          <a:xfrm>
            <a:off x="7173778" y="4983397"/>
            <a:ext cx="132971" cy="48106"/>
          </a:xfrm>
          <a:custGeom>
            <a:avLst/>
            <a:gdLst>
              <a:gd name="T0" fmla="*/ 0 w 68"/>
              <a:gd name="T1" fmla="*/ 11 h 26"/>
              <a:gd name="T2" fmla="*/ 34 w 68"/>
              <a:gd name="T3" fmla="*/ 0 h 26"/>
              <a:gd name="T4" fmla="*/ 68 w 68"/>
              <a:gd name="T5" fmla="*/ 11 h 26"/>
              <a:gd name="T6" fmla="*/ 34 w 68"/>
              <a:gd name="T7" fmla="*/ 26 h 26"/>
              <a:gd name="T8" fmla="*/ 0 w 68"/>
              <a:gd name="T9" fmla="*/ 11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26">
                <a:moveTo>
                  <a:pt x="0" y="11"/>
                </a:moveTo>
                <a:lnTo>
                  <a:pt x="34" y="0"/>
                </a:lnTo>
                <a:lnTo>
                  <a:pt x="68" y="11"/>
                </a:lnTo>
                <a:lnTo>
                  <a:pt x="34" y="26"/>
                </a:lnTo>
                <a:lnTo>
                  <a:pt x="0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" name="Freeform 150">
            <a:extLst>
              <a:ext uri="{FF2B5EF4-FFF2-40B4-BE49-F238E27FC236}">
                <a16:creationId xmlns:a16="http://schemas.microsoft.com/office/drawing/2014/main" id="{82FDF5B9-D9ED-83F1-9593-D90E6CD4274B}"/>
              </a:ext>
            </a:extLst>
          </p:cNvPr>
          <p:cNvSpPr>
            <a:spLocks/>
          </p:cNvSpPr>
          <p:nvPr/>
        </p:nvSpPr>
        <p:spPr bwMode="auto">
          <a:xfrm>
            <a:off x="7173778" y="4983397"/>
            <a:ext cx="132971" cy="48106"/>
          </a:xfrm>
          <a:custGeom>
            <a:avLst/>
            <a:gdLst>
              <a:gd name="T0" fmla="*/ 0 w 18"/>
              <a:gd name="T1" fmla="*/ 3 h 7"/>
              <a:gd name="T2" fmla="*/ 9 w 18"/>
              <a:gd name="T3" fmla="*/ 0 h 7"/>
              <a:gd name="T4" fmla="*/ 18 w 18"/>
              <a:gd name="T5" fmla="*/ 3 h 7"/>
              <a:gd name="T6" fmla="*/ 9 w 18"/>
              <a:gd name="T7" fmla="*/ 7 h 7"/>
              <a:gd name="T8" fmla="*/ 0 w 18"/>
              <a:gd name="T9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7">
                <a:moveTo>
                  <a:pt x="0" y="3"/>
                </a:moveTo>
                <a:lnTo>
                  <a:pt x="9" y="0"/>
                </a:lnTo>
                <a:lnTo>
                  <a:pt x="18" y="3"/>
                </a:lnTo>
                <a:lnTo>
                  <a:pt x="9" y="7"/>
                </a:lnTo>
                <a:lnTo>
                  <a:pt x="0" y="3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0" name="Rectangle 237">
            <a:extLst>
              <a:ext uri="{FF2B5EF4-FFF2-40B4-BE49-F238E27FC236}">
                <a16:creationId xmlns:a16="http://schemas.microsoft.com/office/drawing/2014/main" id="{B46975BC-2518-992A-5E65-AE26CDFF8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211" y="4922812"/>
            <a:ext cx="95859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0.53 [0.39, 0.72]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1" name="Rectangle 257">
            <a:extLst>
              <a:ext uri="{FF2B5EF4-FFF2-40B4-BE49-F238E27FC236}">
                <a16:creationId xmlns:a16="http://schemas.microsoft.com/office/drawing/2014/main" id="{22789156-54D1-D419-6615-B5C2FFC0D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9836" y="4922812"/>
            <a:ext cx="8656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2" name="Rectangle 278">
            <a:extLst>
              <a:ext uri="{FF2B5EF4-FFF2-40B4-BE49-F238E27FC236}">
                <a16:creationId xmlns:a16="http://schemas.microsoft.com/office/drawing/2014/main" id="{4C7B2F9B-0B32-48AB-B8D8-F0741564D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2227" y="4922812"/>
            <a:ext cx="42960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100.0%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3" name="Rectangle 7">
            <a:extLst>
              <a:ext uri="{FF2B5EF4-FFF2-40B4-BE49-F238E27FC236}">
                <a16:creationId xmlns:a16="http://schemas.microsoft.com/office/drawing/2014/main" id="{2AA41F95-B2AA-BB8F-E3A8-262E54EB4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5083780"/>
            <a:ext cx="235962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Random-Effect Model (primary analysis)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4" name="Freeform 151">
            <a:extLst>
              <a:ext uri="{FF2B5EF4-FFF2-40B4-BE49-F238E27FC236}">
                <a16:creationId xmlns:a16="http://schemas.microsoft.com/office/drawing/2014/main" id="{A985E0C7-B30A-2281-2391-1C132EB6F8CA}"/>
              </a:ext>
            </a:extLst>
          </p:cNvPr>
          <p:cNvSpPr>
            <a:spLocks/>
          </p:cNvSpPr>
          <p:nvPr/>
        </p:nvSpPr>
        <p:spPr bwMode="auto">
          <a:xfrm>
            <a:off x="7181600" y="5143440"/>
            <a:ext cx="132971" cy="49956"/>
          </a:xfrm>
          <a:custGeom>
            <a:avLst/>
            <a:gdLst>
              <a:gd name="T0" fmla="*/ 0 w 68"/>
              <a:gd name="T1" fmla="*/ 12 h 27"/>
              <a:gd name="T2" fmla="*/ 34 w 68"/>
              <a:gd name="T3" fmla="*/ 0 h 27"/>
              <a:gd name="T4" fmla="*/ 68 w 68"/>
              <a:gd name="T5" fmla="*/ 12 h 27"/>
              <a:gd name="T6" fmla="*/ 34 w 68"/>
              <a:gd name="T7" fmla="*/ 27 h 27"/>
              <a:gd name="T8" fmla="*/ 0 w 68"/>
              <a:gd name="T9" fmla="*/ 1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27">
                <a:moveTo>
                  <a:pt x="0" y="12"/>
                </a:moveTo>
                <a:lnTo>
                  <a:pt x="34" y="0"/>
                </a:lnTo>
                <a:lnTo>
                  <a:pt x="68" y="12"/>
                </a:lnTo>
                <a:lnTo>
                  <a:pt x="34" y="27"/>
                </a:lnTo>
                <a:lnTo>
                  <a:pt x="0" y="1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5" name="Freeform 152">
            <a:extLst>
              <a:ext uri="{FF2B5EF4-FFF2-40B4-BE49-F238E27FC236}">
                <a16:creationId xmlns:a16="http://schemas.microsoft.com/office/drawing/2014/main" id="{DCCD6DF5-72E7-7E18-D106-D23B162CEA58}"/>
              </a:ext>
            </a:extLst>
          </p:cNvPr>
          <p:cNvSpPr>
            <a:spLocks/>
          </p:cNvSpPr>
          <p:nvPr/>
        </p:nvSpPr>
        <p:spPr bwMode="auto">
          <a:xfrm>
            <a:off x="7181600" y="5143440"/>
            <a:ext cx="132971" cy="49956"/>
          </a:xfrm>
          <a:custGeom>
            <a:avLst/>
            <a:gdLst>
              <a:gd name="T0" fmla="*/ 0 w 18"/>
              <a:gd name="T1" fmla="*/ 3 h 7"/>
              <a:gd name="T2" fmla="*/ 9 w 18"/>
              <a:gd name="T3" fmla="*/ 0 h 7"/>
              <a:gd name="T4" fmla="*/ 18 w 18"/>
              <a:gd name="T5" fmla="*/ 3 h 7"/>
              <a:gd name="T6" fmla="*/ 9 w 18"/>
              <a:gd name="T7" fmla="*/ 7 h 7"/>
              <a:gd name="T8" fmla="*/ 0 w 18"/>
              <a:gd name="T9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7">
                <a:moveTo>
                  <a:pt x="0" y="3"/>
                </a:moveTo>
                <a:lnTo>
                  <a:pt x="9" y="0"/>
                </a:lnTo>
                <a:lnTo>
                  <a:pt x="18" y="3"/>
                </a:lnTo>
                <a:lnTo>
                  <a:pt x="9" y="7"/>
                </a:lnTo>
                <a:lnTo>
                  <a:pt x="0" y="3"/>
                </a:lnTo>
              </a:path>
            </a:pathLst>
          </a:custGeom>
          <a:solidFill>
            <a:srgbClr val="FF0000"/>
          </a:solidFill>
          <a:ln w="6350" cap="rnd">
            <a:solidFill>
              <a:srgbClr val="C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6" name="Rectangle 238">
            <a:extLst>
              <a:ext uri="{FF2B5EF4-FFF2-40B4-BE49-F238E27FC236}">
                <a16:creationId xmlns:a16="http://schemas.microsoft.com/office/drawing/2014/main" id="{8107FC4E-A257-A98E-0AE9-D9C2A8044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211" y="5083780"/>
            <a:ext cx="95859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0.54 [0.40, 0.74]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7" name="Rectangle 258">
            <a:extLst>
              <a:ext uri="{FF2B5EF4-FFF2-40B4-BE49-F238E27FC236}">
                <a16:creationId xmlns:a16="http://schemas.microsoft.com/office/drawing/2014/main" id="{59EE29CE-4D9B-31C9-49C0-AB6EE6BB8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8315" y="5083780"/>
            <a:ext cx="42960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100.0%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8" name="Rectangle 279">
            <a:extLst>
              <a:ext uri="{FF2B5EF4-FFF2-40B4-BE49-F238E27FC236}">
                <a16:creationId xmlns:a16="http://schemas.microsoft.com/office/drawing/2014/main" id="{F3DF9FA9-63C5-BE04-F083-51C91A5CA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3748" y="5083780"/>
            <a:ext cx="8656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9" name="Rectangle 37">
            <a:extLst>
              <a:ext uri="{FF2B5EF4-FFF2-40B4-BE49-F238E27FC236}">
                <a16:creationId xmlns:a16="http://schemas.microsoft.com/office/drawing/2014/main" id="{7F24D5C1-8CCF-0F02-AF0D-561F56D4A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2003177"/>
            <a:ext cx="127919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HOME DES IVUS, 2010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0" name="Rectangle 56">
            <a:extLst>
              <a:ext uri="{FF2B5EF4-FFF2-40B4-BE49-F238E27FC236}">
                <a16:creationId xmlns:a16="http://schemas.microsoft.com/office/drawing/2014/main" id="{6681C615-945D-D755-0672-2DCBE39B9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937" y="2003177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1" name="Rectangle 76">
            <a:extLst>
              <a:ext uri="{FF2B5EF4-FFF2-40B4-BE49-F238E27FC236}">
                <a16:creationId xmlns:a16="http://schemas.microsoft.com/office/drawing/2014/main" id="{3D26625B-F06F-8FC3-B8CB-550463A9A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2003177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2" name="Rectangle 95">
            <a:extLst>
              <a:ext uri="{FF2B5EF4-FFF2-40B4-BE49-F238E27FC236}">
                <a16:creationId xmlns:a16="http://schemas.microsoft.com/office/drawing/2014/main" id="{96C7A1EB-2B5C-6E11-43CA-50786454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97" y="2003177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3" name="Rectangle 115">
            <a:extLst>
              <a:ext uri="{FF2B5EF4-FFF2-40B4-BE49-F238E27FC236}">
                <a16:creationId xmlns:a16="http://schemas.microsoft.com/office/drawing/2014/main" id="{0456603A-72A6-D58B-50CA-7211CBFF7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129" y="2003177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4" name="Rectangle 153">
            <a:extLst>
              <a:ext uri="{FF2B5EF4-FFF2-40B4-BE49-F238E27FC236}">
                <a16:creationId xmlns:a16="http://schemas.microsoft.com/office/drawing/2014/main" id="{ADAAEC4C-CDA3-08B1-FF30-547AED9C7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7319" y="2070238"/>
            <a:ext cx="37154" cy="3515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5" name="Rectangle 154">
            <a:extLst>
              <a:ext uri="{FF2B5EF4-FFF2-40B4-BE49-F238E27FC236}">
                <a16:creationId xmlns:a16="http://schemas.microsoft.com/office/drawing/2014/main" id="{3159EE1A-838D-49B8-73CB-50879BD6A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7319" y="2070238"/>
            <a:ext cx="37154" cy="35154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6" name="Line 155">
            <a:extLst>
              <a:ext uri="{FF2B5EF4-FFF2-40B4-BE49-F238E27FC236}">
                <a16:creationId xmlns:a16="http://schemas.microsoft.com/office/drawing/2014/main" id="{B5EFA60F-DBB3-47F4-6AAA-744E49B86A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78829" y="2070238"/>
            <a:ext cx="0" cy="35154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7" name="Line 156">
            <a:extLst>
              <a:ext uri="{FF2B5EF4-FFF2-40B4-BE49-F238E27FC236}">
                <a16:creationId xmlns:a16="http://schemas.microsoft.com/office/drawing/2014/main" id="{A347C6F1-AEA3-18C9-EF3E-C9AEB5543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6006" y="2087815"/>
            <a:ext cx="797824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8" name="Rectangle 239">
            <a:extLst>
              <a:ext uri="{FF2B5EF4-FFF2-40B4-BE49-F238E27FC236}">
                <a16:creationId xmlns:a16="http://schemas.microsoft.com/office/drawing/2014/main" id="{CD48D455-A915-FCEF-0C69-8F1E2F7D1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028" y="2003177"/>
            <a:ext cx="9409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1.50 [0.26, 8.79]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" name="Rectangle 259">
            <a:extLst>
              <a:ext uri="{FF2B5EF4-FFF2-40B4-BE49-F238E27FC236}">
                <a16:creationId xmlns:a16="http://schemas.microsoft.com/office/drawing/2014/main" id="{F627AF5A-141A-17BA-F07E-5204FB936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854" y="2003177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3.0%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" name="Rectangle 280">
            <a:extLst>
              <a:ext uri="{FF2B5EF4-FFF2-40B4-BE49-F238E27FC236}">
                <a16:creationId xmlns:a16="http://schemas.microsoft.com/office/drawing/2014/main" id="{1488B75B-2F3C-8B24-F049-186ABC1B6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766" y="2003177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1.8%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1" name="Rectangle 38">
            <a:extLst>
              <a:ext uri="{FF2B5EF4-FFF2-40B4-BE49-F238E27FC236}">
                <a16:creationId xmlns:a16="http://schemas.microsoft.com/office/drawing/2014/main" id="{964DE98C-44D6-C639-9892-2F8EAB4FD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2165764"/>
            <a:ext cx="64601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AVIO, 2013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2" name="Rectangle 57">
            <a:extLst>
              <a:ext uri="{FF2B5EF4-FFF2-40B4-BE49-F238E27FC236}">
                <a16:creationId xmlns:a16="http://schemas.microsoft.com/office/drawing/2014/main" id="{5A3ECB25-1F6B-48D2-F0E1-65D7DD5EA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937" y="2165764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3" name="Rectangle 77">
            <a:extLst>
              <a:ext uri="{FF2B5EF4-FFF2-40B4-BE49-F238E27FC236}">
                <a16:creationId xmlns:a16="http://schemas.microsoft.com/office/drawing/2014/main" id="{477BF817-088D-AB9A-AAB9-EFE532419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2165764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142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4" name="Rectangle 96">
            <a:extLst>
              <a:ext uri="{FF2B5EF4-FFF2-40B4-BE49-F238E27FC236}">
                <a16:creationId xmlns:a16="http://schemas.microsoft.com/office/drawing/2014/main" id="{BB767585-385F-024D-08D2-C5982216B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97" y="2165764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5" name="Rectangle 116">
            <a:extLst>
              <a:ext uri="{FF2B5EF4-FFF2-40B4-BE49-F238E27FC236}">
                <a16:creationId xmlns:a16="http://schemas.microsoft.com/office/drawing/2014/main" id="{D9832B4D-F2DA-2FB8-8BA9-8A220E228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129" y="2165764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142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6" name="Rectangle 157">
            <a:extLst>
              <a:ext uri="{FF2B5EF4-FFF2-40B4-BE49-F238E27FC236}">
                <a16:creationId xmlns:a16="http://schemas.microsoft.com/office/drawing/2014/main" id="{289A1B3E-CDDD-B2D0-7FC0-BC47F9E88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9521" y="2239301"/>
            <a:ext cx="21510" cy="2220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7" name="Rectangle 158">
            <a:extLst>
              <a:ext uri="{FF2B5EF4-FFF2-40B4-BE49-F238E27FC236}">
                <a16:creationId xmlns:a16="http://schemas.microsoft.com/office/drawing/2014/main" id="{6CDA9886-19F8-00C9-0814-3DBDA512F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9521" y="2239301"/>
            <a:ext cx="21510" cy="2220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8" name="Line 159">
            <a:extLst>
              <a:ext uri="{FF2B5EF4-FFF2-40B4-BE49-F238E27FC236}">
                <a16:creationId xmlns:a16="http://schemas.microsoft.com/office/drawing/2014/main" id="{0A90C814-0D0E-E842-D30B-93C39C97A0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5164" y="2232825"/>
            <a:ext cx="0" cy="35154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9" name="Line 160">
            <a:extLst>
              <a:ext uri="{FF2B5EF4-FFF2-40B4-BE49-F238E27FC236}">
                <a16:creationId xmlns:a16="http://schemas.microsoft.com/office/drawing/2014/main" id="{BF3CAD39-2E12-A517-56F5-24E8414F8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495" y="2250402"/>
            <a:ext cx="1042255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0" name="Line 161">
            <a:extLst>
              <a:ext uri="{FF2B5EF4-FFF2-40B4-BE49-F238E27FC236}">
                <a16:creationId xmlns:a16="http://schemas.microsoft.com/office/drawing/2014/main" id="{6F956D7A-86C6-1E90-8487-12234AC440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495" y="2250402"/>
            <a:ext cx="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1" name="Freeform 162">
            <a:extLst>
              <a:ext uri="{FF2B5EF4-FFF2-40B4-BE49-F238E27FC236}">
                <a16:creationId xmlns:a16="http://schemas.microsoft.com/office/drawing/2014/main" id="{A0E61D4C-3C43-1AD0-6C3A-BBD312F216C9}"/>
              </a:ext>
            </a:extLst>
          </p:cNvPr>
          <p:cNvSpPr>
            <a:spLocks/>
          </p:cNvSpPr>
          <p:nvPr/>
        </p:nvSpPr>
        <p:spPr bwMode="auto">
          <a:xfrm>
            <a:off x="6659495" y="2232825"/>
            <a:ext cx="29332" cy="35154"/>
          </a:xfrm>
          <a:custGeom>
            <a:avLst/>
            <a:gdLst>
              <a:gd name="T0" fmla="*/ 4 w 4"/>
              <a:gd name="T1" fmla="*/ 0 h 5"/>
              <a:gd name="T2" fmla="*/ 0 w 4"/>
              <a:gd name="T3" fmla="*/ 3 h 5"/>
              <a:gd name="T4" fmla="*/ 4 w 4"/>
              <a:gd name="T5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5">
                <a:moveTo>
                  <a:pt x="4" y="0"/>
                </a:moveTo>
                <a:lnTo>
                  <a:pt x="0" y="3"/>
                </a:lnTo>
                <a:lnTo>
                  <a:pt x="4" y="5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2" name="Rectangle 240">
            <a:extLst>
              <a:ext uri="{FF2B5EF4-FFF2-40B4-BE49-F238E27FC236}">
                <a16:creationId xmlns:a16="http://schemas.microsoft.com/office/drawing/2014/main" id="{B722F172-04E1-276E-7854-921E4B1AF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028" y="2165764"/>
            <a:ext cx="9409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0.20 [0.01, 4.13]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3" name="Rectangle 260">
            <a:extLst>
              <a:ext uri="{FF2B5EF4-FFF2-40B4-BE49-F238E27FC236}">
                <a16:creationId xmlns:a16="http://schemas.microsoft.com/office/drawing/2014/main" id="{5DB9E9B6-30BB-2B2F-832E-8632784BE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854" y="2165764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1.0%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4" name="Rectangle 281">
            <a:extLst>
              <a:ext uri="{FF2B5EF4-FFF2-40B4-BE49-F238E27FC236}">
                <a16:creationId xmlns:a16="http://schemas.microsoft.com/office/drawing/2014/main" id="{F4A6C873-D3D2-5E69-AF90-08AA7C96F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766" y="2165764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1.8%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5" name="Rectangle 39">
            <a:extLst>
              <a:ext uri="{FF2B5EF4-FFF2-40B4-BE49-F238E27FC236}">
                <a16:creationId xmlns:a16="http://schemas.microsoft.com/office/drawing/2014/main" id="{67811B5F-9E80-3804-64F3-5C1CC6C54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2328351"/>
            <a:ext cx="70371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RESET, 2013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6" name="Rectangle 58">
            <a:extLst>
              <a:ext uri="{FF2B5EF4-FFF2-40B4-BE49-F238E27FC236}">
                <a16:creationId xmlns:a16="http://schemas.microsoft.com/office/drawing/2014/main" id="{AA2F1C9E-5C59-D333-9751-390D3A8DF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937" y="2328351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7" name="Rectangle 78">
            <a:extLst>
              <a:ext uri="{FF2B5EF4-FFF2-40B4-BE49-F238E27FC236}">
                <a16:creationId xmlns:a16="http://schemas.microsoft.com/office/drawing/2014/main" id="{40FFC7C9-A098-015F-498B-C1FF6431A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2328351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269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8" name="Rectangle 97">
            <a:extLst>
              <a:ext uri="{FF2B5EF4-FFF2-40B4-BE49-F238E27FC236}">
                <a16:creationId xmlns:a16="http://schemas.microsoft.com/office/drawing/2014/main" id="{6964D02E-E2CB-108C-2350-584BA611B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97" y="2328351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9" name="Rectangle 117">
            <a:extLst>
              <a:ext uri="{FF2B5EF4-FFF2-40B4-BE49-F238E27FC236}">
                <a16:creationId xmlns:a16="http://schemas.microsoft.com/office/drawing/2014/main" id="{5F32333D-7EC8-D8CB-0B70-B3C701CE0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129" y="2328351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274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" name="Rectangle 163">
            <a:extLst>
              <a:ext uri="{FF2B5EF4-FFF2-40B4-BE49-F238E27FC236}">
                <a16:creationId xmlns:a16="http://schemas.microsoft.com/office/drawing/2014/main" id="{83D95F0E-3FE8-D510-5B19-D3ECE8D21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8803" y="2402813"/>
            <a:ext cx="21510" cy="2035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1" name="Rectangle 164">
            <a:extLst>
              <a:ext uri="{FF2B5EF4-FFF2-40B4-BE49-F238E27FC236}">
                <a16:creationId xmlns:a16="http://schemas.microsoft.com/office/drawing/2014/main" id="{1DCEBAE6-4F4D-AA05-6882-ED272F41F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8803" y="2402813"/>
            <a:ext cx="21510" cy="20352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2" name="Line 165">
            <a:extLst>
              <a:ext uri="{FF2B5EF4-FFF2-40B4-BE49-F238E27FC236}">
                <a16:creationId xmlns:a16="http://schemas.microsoft.com/office/drawing/2014/main" id="{FDE3D276-26E3-D332-17C2-D9B9F434AE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44447" y="2395412"/>
            <a:ext cx="0" cy="35154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3" name="Line 166">
            <a:extLst>
              <a:ext uri="{FF2B5EF4-FFF2-40B4-BE49-F238E27FC236}">
                <a16:creationId xmlns:a16="http://schemas.microsoft.com/office/drawing/2014/main" id="{872008A1-D49C-8241-EE65-6C4097983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495" y="2412989"/>
            <a:ext cx="1198691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4" name="Line 167">
            <a:extLst>
              <a:ext uri="{FF2B5EF4-FFF2-40B4-BE49-F238E27FC236}">
                <a16:creationId xmlns:a16="http://schemas.microsoft.com/office/drawing/2014/main" id="{925118CB-A025-25C5-E8F7-C5DE65BD5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495" y="2412989"/>
            <a:ext cx="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5" name="Freeform 168">
            <a:extLst>
              <a:ext uri="{FF2B5EF4-FFF2-40B4-BE49-F238E27FC236}">
                <a16:creationId xmlns:a16="http://schemas.microsoft.com/office/drawing/2014/main" id="{37BC629F-24A6-C3C4-B41A-BC3F9397EDE6}"/>
              </a:ext>
            </a:extLst>
          </p:cNvPr>
          <p:cNvSpPr>
            <a:spLocks/>
          </p:cNvSpPr>
          <p:nvPr/>
        </p:nvSpPr>
        <p:spPr bwMode="auto">
          <a:xfrm>
            <a:off x="6659495" y="2395412"/>
            <a:ext cx="29332" cy="35154"/>
          </a:xfrm>
          <a:custGeom>
            <a:avLst/>
            <a:gdLst>
              <a:gd name="T0" fmla="*/ 4 w 4"/>
              <a:gd name="T1" fmla="*/ 0 h 5"/>
              <a:gd name="T2" fmla="*/ 0 w 4"/>
              <a:gd name="T3" fmla="*/ 3 h 5"/>
              <a:gd name="T4" fmla="*/ 4 w 4"/>
              <a:gd name="T5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5">
                <a:moveTo>
                  <a:pt x="4" y="0"/>
                </a:moveTo>
                <a:lnTo>
                  <a:pt x="0" y="3"/>
                </a:lnTo>
                <a:lnTo>
                  <a:pt x="4" y="5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6" name="Rectangle 241">
            <a:extLst>
              <a:ext uri="{FF2B5EF4-FFF2-40B4-BE49-F238E27FC236}">
                <a16:creationId xmlns:a16="http://schemas.microsoft.com/office/drawing/2014/main" id="{DE999F8A-17B4-2092-EDDB-BF7C71B3B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028" y="2328351"/>
            <a:ext cx="9409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0.34 [0.01, 8.30]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7" name="Rectangle 261">
            <a:extLst>
              <a:ext uri="{FF2B5EF4-FFF2-40B4-BE49-F238E27FC236}">
                <a16:creationId xmlns:a16="http://schemas.microsoft.com/office/drawing/2014/main" id="{DE060472-FB6F-C6C1-6724-1B4517F7B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854" y="2328351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0.9%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8" name="Rectangle 282">
            <a:extLst>
              <a:ext uri="{FF2B5EF4-FFF2-40B4-BE49-F238E27FC236}">
                <a16:creationId xmlns:a16="http://schemas.microsoft.com/office/drawing/2014/main" id="{34A0D10A-4094-DF0D-198A-EFF2D1BE1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766" y="2328351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0.9%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9" name="Rectangle 40">
            <a:extLst>
              <a:ext uri="{FF2B5EF4-FFF2-40B4-BE49-F238E27FC236}">
                <a16:creationId xmlns:a16="http://schemas.microsoft.com/office/drawing/2014/main" id="{E450B9EB-7259-EB1D-9BEB-5405F042D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2490938"/>
            <a:ext cx="8303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AIR-CTO, 2015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0" name="Rectangle 59">
            <a:extLst>
              <a:ext uri="{FF2B5EF4-FFF2-40B4-BE49-F238E27FC236}">
                <a16:creationId xmlns:a16="http://schemas.microsoft.com/office/drawing/2014/main" id="{8E3CB956-1483-FDE3-8DD1-128E26A90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937" y="2490938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1" name="Rectangle 79">
            <a:extLst>
              <a:ext uri="{FF2B5EF4-FFF2-40B4-BE49-F238E27FC236}">
                <a16:creationId xmlns:a16="http://schemas.microsoft.com/office/drawing/2014/main" id="{95E3CAAB-581C-7651-D483-6B76A31A0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2490938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115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2" name="Rectangle 98">
            <a:extLst>
              <a:ext uri="{FF2B5EF4-FFF2-40B4-BE49-F238E27FC236}">
                <a16:creationId xmlns:a16="http://schemas.microsoft.com/office/drawing/2014/main" id="{E2ADABD2-CC96-2A11-795D-BB40593DD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97" y="2490938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3" name="Rectangle 118">
            <a:extLst>
              <a:ext uri="{FF2B5EF4-FFF2-40B4-BE49-F238E27FC236}">
                <a16:creationId xmlns:a16="http://schemas.microsoft.com/office/drawing/2014/main" id="{CEB7BA13-6039-C24A-13BE-1CEEE0EBF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129" y="2490938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115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4" name="Rectangle 169">
            <a:extLst>
              <a:ext uri="{FF2B5EF4-FFF2-40B4-BE49-F238E27FC236}">
                <a16:creationId xmlns:a16="http://schemas.microsoft.com/office/drawing/2014/main" id="{37058956-C4EF-6EA2-E54C-0B88AD280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085" y="2557999"/>
            <a:ext cx="44975" cy="3515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5" name="Rectangle 170">
            <a:extLst>
              <a:ext uri="{FF2B5EF4-FFF2-40B4-BE49-F238E27FC236}">
                <a16:creationId xmlns:a16="http://schemas.microsoft.com/office/drawing/2014/main" id="{750D5A37-8A4D-147D-D70D-B85538FEA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085" y="2557999"/>
            <a:ext cx="44975" cy="35154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6" name="Line 171">
            <a:extLst>
              <a:ext uri="{FF2B5EF4-FFF2-40B4-BE49-F238E27FC236}">
                <a16:creationId xmlns:a16="http://schemas.microsoft.com/office/drawing/2014/main" id="{2643113D-4AFA-6B2D-34F9-8C3555430E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69595" y="2557999"/>
            <a:ext cx="0" cy="35154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7" name="Line 172">
            <a:extLst>
              <a:ext uri="{FF2B5EF4-FFF2-40B4-BE49-F238E27FC236}">
                <a16:creationId xmlns:a16="http://schemas.microsoft.com/office/drawing/2014/main" id="{F828BAE4-511A-6947-2364-3159BA1D62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0857" y="2575576"/>
            <a:ext cx="631611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8" name="Rectangle 242">
            <a:extLst>
              <a:ext uri="{FF2B5EF4-FFF2-40B4-BE49-F238E27FC236}">
                <a16:creationId xmlns:a16="http://schemas.microsoft.com/office/drawing/2014/main" id="{FCD4F65E-949D-0E2A-0ADC-6F62B28DE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028" y="2490938"/>
            <a:ext cx="9409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0.60 [0.15, 2.45]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9" name="Rectangle 262">
            <a:extLst>
              <a:ext uri="{FF2B5EF4-FFF2-40B4-BE49-F238E27FC236}">
                <a16:creationId xmlns:a16="http://schemas.microsoft.com/office/drawing/2014/main" id="{93290463-46D3-98D1-67CF-4A8884ED4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854" y="2490938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4.7%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" name="Rectangle 283">
            <a:extLst>
              <a:ext uri="{FF2B5EF4-FFF2-40B4-BE49-F238E27FC236}">
                <a16:creationId xmlns:a16="http://schemas.microsoft.com/office/drawing/2014/main" id="{E398F63A-AB30-247F-60EA-711C29939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766" y="2490938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4.4%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1" name="Rectangle 41">
            <a:extLst>
              <a:ext uri="{FF2B5EF4-FFF2-40B4-BE49-F238E27FC236}">
                <a16:creationId xmlns:a16="http://schemas.microsoft.com/office/drawing/2014/main" id="{1A1976A5-1D16-9BB6-9650-E79A4D736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2653525"/>
            <a:ext cx="84638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Tan et al, 2015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2" name="Rectangle 60">
            <a:extLst>
              <a:ext uri="{FF2B5EF4-FFF2-40B4-BE49-F238E27FC236}">
                <a16:creationId xmlns:a16="http://schemas.microsoft.com/office/drawing/2014/main" id="{61702F32-4E17-E3A6-4F84-0B683BE73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937" y="2653525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3" name="Rectangle 80">
            <a:extLst>
              <a:ext uri="{FF2B5EF4-FFF2-40B4-BE49-F238E27FC236}">
                <a16:creationId xmlns:a16="http://schemas.microsoft.com/office/drawing/2014/main" id="{9BC27466-3193-37E7-2CFA-5DBC97B7D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9013" y="2653525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4" name="Rectangle 99">
            <a:extLst>
              <a:ext uri="{FF2B5EF4-FFF2-40B4-BE49-F238E27FC236}">
                <a16:creationId xmlns:a16="http://schemas.microsoft.com/office/drawing/2014/main" id="{E8F12AFA-C90A-8903-977C-AABE4897A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97" y="2653525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5" name="Rectangle 119">
            <a:extLst>
              <a:ext uri="{FF2B5EF4-FFF2-40B4-BE49-F238E27FC236}">
                <a16:creationId xmlns:a16="http://schemas.microsoft.com/office/drawing/2014/main" id="{805EC142-197C-C2E1-7AB3-F01B9F69F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2197" y="2653525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6" name="Rectangle 173">
            <a:extLst>
              <a:ext uri="{FF2B5EF4-FFF2-40B4-BE49-F238E27FC236}">
                <a16:creationId xmlns:a16="http://schemas.microsoft.com/office/drawing/2014/main" id="{74AB550D-8DEF-322C-6FF5-AA30C0369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417" y="2724287"/>
            <a:ext cx="37154" cy="2775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7" name="Rectangle 174">
            <a:extLst>
              <a:ext uri="{FF2B5EF4-FFF2-40B4-BE49-F238E27FC236}">
                <a16:creationId xmlns:a16="http://schemas.microsoft.com/office/drawing/2014/main" id="{76F6C1D9-AD21-F2AE-F990-FD51EA736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417" y="2724287"/>
            <a:ext cx="37154" cy="2775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8" name="Line 175">
            <a:extLst>
              <a:ext uri="{FF2B5EF4-FFF2-40B4-BE49-F238E27FC236}">
                <a16:creationId xmlns:a16="http://schemas.microsoft.com/office/drawing/2014/main" id="{51537730-1E36-47F0-A57C-15FD9C8497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00883" y="2720586"/>
            <a:ext cx="0" cy="35154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9" name="Line 176">
            <a:extLst>
              <a:ext uri="{FF2B5EF4-FFF2-40B4-BE49-F238E27FC236}">
                <a16:creationId xmlns:a16="http://schemas.microsoft.com/office/drawing/2014/main" id="{68634708-E45E-9114-19B4-F6674985E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8060" y="2738163"/>
            <a:ext cx="797824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0" name="Rectangle 243">
            <a:extLst>
              <a:ext uri="{FF2B5EF4-FFF2-40B4-BE49-F238E27FC236}">
                <a16:creationId xmlns:a16="http://schemas.microsoft.com/office/drawing/2014/main" id="{A98B1232-1BD5-BD76-6E56-DF7B76B6A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028" y="2653525"/>
            <a:ext cx="9409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0.68 [0.12, 3.91]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1" name="Rectangle 263">
            <a:extLst>
              <a:ext uri="{FF2B5EF4-FFF2-40B4-BE49-F238E27FC236}">
                <a16:creationId xmlns:a16="http://schemas.microsoft.com/office/drawing/2014/main" id="{A0461BFF-3E8B-CBD7-873F-74668147E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854" y="2653525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3.0%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2" name="Rectangle 284">
            <a:extLst>
              <a:ext uri="{FF2B5EF4-FFF2-40B4-BE49-F238E27FC236}">
                <a16:creationId xmlns:a16="http://schemas.microsoft.com/office/drawing/2014/main" id="{C12E9EE7-8BF7-7D86-B066-3FDB4FAD7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766" y="2653525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2.6%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3" name="Rectangle 42">
            <a:extLst>
              <a:ext uri="{FF2B5EF4-FFF2-40B4-BE49-F238E27FC236}">
                <a16:creationId xmlns:a16="http://schemas.microsoft.com/office/drawing/2014/main" id="{A3559DD1-FAA5-EC2B-C7A3-ABD797846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2816112"/>
            <a:ext cx="90569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CTO-IVUS, 2015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4" name="Rectangle 61">
            <a:extLst>
              <a:ext uri="{FF2B5EF4-FFF2-40B4-BE49-F238E27FC236}">
                <a16:creationId xmlns:a16="http://schemas.microsoft.com/office/drawing/2014/main" id="{EC59A481-7F28-AEF1-D450-8B7FC5732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937" y="2816112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5" name="Rectangle 81">
            <a:extLst>
              <a:ext uri="{FF2B5EF4-FFF2-40B4-BE49-F238E27FC236}">
                <a16:creationId xmlns:a16="http://schemas.microsoft.com/office/drawing/2014/main" id="{2B2C1F28-7F76-3179-64E7-94418F326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2816112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6" name="Rectangle 100">
            <a:extLst>
              <a:ext uri="{FF2B5EF4-FFF2-40B4-BE49-F238E27FC236}">
                <a16:creationId xmlns:a16="http://schemas.microsoft.com/office/drawing/2014/main" id="{041A435D-E4F3-96C0-D4DB-67293887F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97" y="2816112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7" name="Rectangle 120">
            <a:extLst>
              <a:ext uri="{FF2B5EF4-FFF2-40B4-BE49-F238E27FC236}">
                <a16:creationId xmlns:a16="http://schemas.microsoft.com/office/drawing/2014/main" id="{5F19FC55-8E7E-81E9-427B-88E8437B7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129" y="2816112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8" name="Rectangle 177">
            <a:extLst>
              <a:ext uri="{FF2B5EF4-FFF2-40B4-BE49-F238E27FC236}">
                <a16:creationId xmlns:a16="http://schemas.microsoft.com/office/drawing/2014/main" id="{49B1CB20-0BBF-93F0-1BF0-BD2C9D2FE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9521" y="2894275"/>
            <a:ext cx="21510" cy="12951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9" name="Rectangle 178">
            <a:extLst>
              <a:ext uri="{FF2B5EF4-FFF2-40B4-BE49-F238E27FC236}">
                <a16:creationId xmlns:a16="http://schemas.microsoft.com/office/drawing/2014/main" id="{4E797EFA-256A-B19C-CB1D-1AD8C4E88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9521" y="2894275"/>
            <a:ext cx="21510" cy="12951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0" name="Line 179">
            <a:extLst>
              <a:ext uri="{FF2B5EF4-FFF2-40B4-BE49-F238E27FC236}">
                <a16:creationId xmlns:a16="http://schemas.microsoft.com/office/drawing/2014/main" id="{0FEC643D-6FCD-DF21-00FA-FF44D5A96C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5164" y="2883173"/>
            <a:ext cx="0" cy="35154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" name="Line 180">
            <a:extLst>
              <a:ext uri="{FF2B5EF4-FFF2-40B4-BE49-F238E27FC236}">
                <a16:creationId xmlns:a16="http://schemas.microsoft.com/office/drawing/2014/main" id="{B137BFE3-FB75-A196-5EB2-39B672EC18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495" y="2900750"/>
            <a:ext cx="1042255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2" name="Line 181">
            <a:extLst>
              <a:ext uri="{FF2B5EF4-FFF2-40B4-BE49-F238E27FC236}">
                <a16:creationId xmlns:a16="http://schemas.microsoft.com/office/drawing/2014/main" id="{ABCD9BD8-E95A-6A3C-A65A-A8F528C88F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495" y="2900750"/>
            <a:ext cx="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3" name="Freeform 182">
            <a:extLst>
              <a:ext uri="{FF2B5EF4-FFF2-40B4-BE49-F238E27FC236}">
                <a16:creationId xmlns:a16="http://schemas.microsoft.com/office/drawing/2014/main" id="{15E9029E-0214-EEBF-E0C5-991E39C3E52A}"/>
              </a:ext>
            </a:extLst>
          </p:cNvPr>
          <p:cNvSpPr>
            <a:spLocks/>
          </p:cNvSpPr>
          <p:nvPr/>
        </p:nvSpPr>
        <p:spPr bwMode="auto">
          <a:xfrm>
            <a:off x="6659495" y="2883173"/>
            <a:ext cx="29332" cy="35154"/>
          </a:xfrm>
          <a:custGeom>
            <a:avLst/>
            <a:gdLst>
              <a:gd name="T0" fmla="*/ 4 w 4"/>
              <a:gd name="T1" fmla="*/ 0 h 5"/>
              <a:gd name="T2" fmla="*/ 0 w 4"/>
              <a:gd name="T3" fmla="*/ 3 h 5"/>
              <a:gd name="T4" fmla="*/ 4 w 4"/>
              <a:gd name="T5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5">
                <a:moveTo>
                  <a:pt x="4" y="0"/>
                </a:moveTo>
                <a:lnTo>
                  <a:pt x="0" y="3"/>
                </a:lnTo>
                <a:lnTo>
                  <a:pt x="4" y="5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4" name="Rectangle 244">
            <a:extLst>
              <a:ext uri="{FF2B5EF4-FFF2-40B4-BE49-F238E27FC236}">
                <a16:creationId xmlns:a16="http://schemas.microsoft.com/office/drawing/2014/main" id="{F6CD639D-26AE-B10D-5F4E-AAA0EC2FA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028" y="2816112"/>
            <a:ext cx="9409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0.20 [0.01, 4.14]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5" name="Rectangle 264">
            <a:extLst>
              <a:ext uri="{FF2B5EF4-FFF2-40B4-BE49-F238E27FC236}">
                <a16:creationId xmlns:a16="http://schemas.microsoft.com/office/drawing/2014/main" id="{10E0B27E-C954-9AD7-FCB1-2AE37232A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854" y="2816112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1.0%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6" name="Rectangle 285">
            <a:extLst>
              <a:ext uri="{FF2B5EF4-FFF2-40B4-BE49-F238E27FC236}">
                <a16:creationId xmlns:a16="http://schemas.microsoft.com/office/drawing/2014/main" id="{981AAA4F-F586-E1DC-A9EF-33B11048F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766" y="2816112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1.8%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7" name="Rectangle 43">
            <a:extLst>
              <a:ext uri="{FF2B5EF4-FFF2-40B4-BE49-F238E27FC236}">
                <a16:creationId xmlns:a16="http://schemas.microsoft.com/office/drawing/2014/main" id="{D6C96C89-B6EB-BDC1-F9AD-B3D626891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2978699"/>
            <a:ext cx="81432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OCTACS, 2015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8" name="Rectangle 62">
            <a:extLst>
              <a:ext uri="{FF2B5EF4-FFF2-40B4-BE49-F238E27FC236}">
                <a16:creationId xmlns:a16="http://schemas.microsoft.com/office/drawing/2014/main" id="{B08FD107-3673-9832-8A49-DAD382BF9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937" y="2978699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9" name="Rectangle 82">
            <a:extLst>
              <a:ext uri="{FF2B5EF4-FFF2-40B4-BE49-F238E27FC236}">
                <a16:creationId xmlns:a16="http://schemas.microsoft.com/office/drawing/2014/main" id="{91E3142D-EE8D-4247-3AFD-152962ED6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9013" y="2978699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0" name="Rectangle 101">
            <a:extLst>
              <a:ext uri="{FF2B5EF4-FFF2-40B4-BE49-F238E27FC236}">
                <a16:creationId xmlns:a16="http://schemas.microsoft.com/office/drawing/2014/main" id="{5855F928-93FA-958F-D8E2-2B9FA3318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97" y="2978699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1" name="Rectangle 121">
            <a:extLst>
              <a:ext uri="{FF2B5EF4-FFF2-40B4-BE49-F238E27FC236}">
                <a16:creationId xmlns:a16="http://schemas.microsoft.com/office/drawing/2014/main" id="{69307528-0B21-B863-02B0-5CBF6987D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2197" y="2978699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2" name="Rectangle 183">
            <a:extLst>
              <a:ext uri="{FF2B5EF4-FFF2-40B4-BE49-F238E27FC236}">
                <a16:creationId xmlns:a16="http://schemas.microsoft.com/office/drawing/2014/main" id="{FF0060EF-BF74-E36A-CC79-BF3235EC2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0313" y="3055936"/>
            <a:ext cx="23465" cy="1480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3" name="Rectangle 184">
            <a:extLst>
              <a:ext uri="{FF2B5EF4-FFF2-40B4-BE49-F238E27FC236}">
                <a16:creationId xmlns:a16="http://schemas.microsoft.com/office/drawing/2014/main" id="{3F6E6FF5-4C76-4474-4A30-49A90F9D6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0313" y="3055936"/>
            <a:ext cx="23465" cy="14802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4" name="Line 185">
            <a:extLst>
              <a:ext uri="{FF2B5EF4-FFF2-40B4-BE49-F238E27FC236}">
                <a16:creationId xmlns:a16="http://schemas.microsoft.com/office/drawing/2014/main" id="{6D70366D-E450-7A0C-71AA-999FE33E31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5957" y="3048536"/>
            <a:ext cx="0" cy="29603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5" name="Line 186">
            <a:extLst>
              <a:ext uri="{FF2B5EF4-FFF2-40B4-BE49-F238E27FC236}">
                <a16:creationId xmlns:a16="http://schemas.microsoft.com/office/drawing/2014/main" id="{E5980D48-A675-DA67-9EC3-6CA3765AA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495" y="3063337"/>
            <a:ext cx="1222157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6" name="Line 187">
            <a:extLst>
              <a:ext uri="{FF2B5EF4-FFF2-40B4-BE49-F238E27FC236}">
                <a16:creationId xmlns:a16="http://schemas.microsoft.com/office/drawing/2014/main" id="{00E86A7D-B23D-03D8-DC19-C0E60D237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495" y="3063337"/>
            <a:ext cx="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7" name="Freeform 188">
            <a:extLst>
              <a:ext uri="{FF2B5EF4-FFF2-40B4-BE49-F238E27FC236}">
                <a16:creationId xmlns:a16="http://schemas.microsoft.com/office/drawing/2014/main" id="{C9A15889-B73C-00DD-663B-F356A41B2B4D}"/>
              </a:ext>
            </a:extLst>
          </p:cNvPr>
          <p:cNvSpPr>
            <a:spLocks/>
          </p:cNvSpPr>
          <p:nvPr/>
        </p:nvSpPr>
        <p:spPr bwMode="auto">
          <a:xfrm>
            <a:off x="6659495" y="3045760"/>
            <a:ext cx="29332" cy="35154"/>
          </a:xfrm>
          <a:custGeom>
            <a:avLst/>
            <a:gdLst>
              <a:gd name="T0" fmla="*/ 4 w 4"/>
              <a:gd name="T1" fmla="*/ 0 h 5"/>
              <a:gd name="T2" fmla="*/ 0 w 4"/>
              <a:gd name="T3" fmla="*/ 3 h 5"/>
              <a:gd name="T4" fmla="*/ 4 w 4"/>
              <a:gd name="T5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5">
                <a:moveTo>
                  <a:pt x="4" y="0"/>
                </a:moveTo>
                <a:lnTo>
                  <a:pt x="0" y="3"/>
                </a:lnTo>
                <a:lnTo>
                  <a:pt x="4" y="5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8" name="Rectangle 245">
            <a:extLst>
              <a:ext uri="{FF2B5EF4-FFF2-40B4-BE49-F238E27FC236}">
                <a16:creationId xmlns:a16="http://schemas.microsoft.com/office/drawing/2014/main" id="{5BDE8271-CD3E-D0D8-767B-88407B1F6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028" y="2978699"/>
            <a:ext cx="9409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0.37 [0.02, 8.94]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9" name="Rectangle 265">
            <a:extLst>
              <a:ext uri="{FF2B5EF4-FFF2-40B4-BE49-F238E27FC236}">
                <a16:creationId xmlns:a16="http://schemas.microsoft.com/office/drawing/2014/main" id="{4BE21B0E-45ED-4943-C68E-672BFAD28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854" y="2978699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0.9%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0" name="Rectangle 286">
            <a:extLst>
              <a:ext uri="{FF2B5EF4-FFF2-40B4-BE49-F238E27FC236}">
                <a16:creationId xmlns:a16="http://schemas.microsoft.com/office/drawing/2014/main" id="{DCBB1109-25D7-A1B9-3F1A-66F7CBB98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766" y="2978699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0.8%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" name="Rectangle 44">
            <a:extLst>
              <a:ext uri="{FF2B5EF4-FFF2-40B4-BE49-F238E27FC236}">
                <a16:creationId xmlns:a16="http://schemas.microsoft.com/office/drawing/2014/main" id="{50BDE929-51D9-92F7-CD10-D6B843C6E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3141286"/>
            <a:ext cx="91371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DOCTORS, 2016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" name="Rectangle 63">
            <a:extLst>
              <a:ext uri="{FF2B5EF4-FFF2-40B4-BE49-F238E27FC236}">
                <a16:creationId xmlns:a16="http://schemas.microsoft.com/office/drawing/2014/main" id="{2592623B-EED0-52DC-154D-70DBA6052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937" y="3141286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3" name="Rectangle 83">
            <a:extLst>
              <a:ext uri="{FF2B5EF4-FFF2-40B4-BE49-F238E27FC236}">
                <a16:creationId xmlns:a16="http://schemas.microsoft.com/office/drawing/2014/main" id="{ECD2E381-4198-A4A5-3ED7-9170B7084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3141286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120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4" name="Rectangle 102">
            <a:extLst>
              <a:ext uri="{FF2B5EF4-FFF2-40B4-BE49-F238E27FC236}">
                <a16:creationId xmlns:a16="http://schemas.microsoft.com/office/drawing/2014/main" id="{C5D3DDE8-D3C2-BA17-3B33-226499D49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97" y="3141286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5" name="Rectangle 122">
            <a:extLst>
              <a:ext uri="{FF2B5EF4-FFF2-40B4-BE49-F238E27FC236}">
                <a16:creationId xmlns:a16="http://schemas.microsoft.com/office/drawing/2014/main" id="{983AA28E-1848-1240-5442-05B9054BA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129" y="3141286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120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6" name="Rectangle 189">
            <a:extLst>
              <a:ext uri="{FF2B5EF4-FFF2-40B4-BE49-F238E27FC236}">
                <a16:creationId xmlns:a16="http://schemas.microsoft.com/office/drawing/2014/main" id="{0A3A6E61-1EC0-839E-DB1D-04BF5EB69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9621" y="3218523"/>
            <a:ext cx="23465" cy="1480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7" name="Rectangle 190">
            <a:extLst>
              <a:ext uri="{FF2B5EF4-FFF2-40B4-BE49-F238E27FC236}">
                <a16:creationId xmlns:a16="http://schemas.microsoft.com/office/drawing/2014/main" id="{C3068E3F-8C4C-03CF-9180-975648AE8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9621" y="3218523"/>
            <a:ext cx="23465" cy="14802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8" name="Line 191">
            <a:extLst>
              <a:ext uri="{FF2B5EF4-FFF2-40B4-BE49-F238E27FC236}">
                <a16:creationId xmlns:a16="http://schemas.microsoft.com/office/drawing/2014/main" id="{BFB57D36-37C6-7C7A-7045-5F8B5131E8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35265" y="3212048"/>
            <a:ext cx="0" cy="27753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9" name="Line 192">
            <a:extLst>
              <a:ext uri="{FF2B5EF4-FFF2-40B4-BE49-F238E27FC236}">
                <a16:creationId xmlns:a16="http://schemas.microsoft.com/office/drawing/2014/main" id="{D5DDEC3E-A3BC-4E1D-A492-5A23BFD6CB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3703" y="3225924"/>
            <a:ext cx="1437256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0" name="Line 193">
            <a:extLst>
              <a:ext uri="{FF2B5EF4-FFF2-40B4-BE49-F238E27FC236}">
                <a16:creationId xmlns:a16="http://schemas.microsoft.com/office/drawing/2014/main" id="{3A4E44BE-6653-73FE-FB78-3E1E97917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50960" y="3225924"/>
            <a:ext cx="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1" name="Freeform 194">
            <a:extLst>
              <a:ext uri="{FF2B5EF4-FFF2-40B4-BE49-F238E27FC236}">
                <a16:creationId xmlns:a16="http://schemas.microsoft.com/office/drawing/2014/main" id="{9B69255D-ADD8-9450-A664-01A6FE824EC2}"/>
              </a:ext>
            </a:extLst>
          </p:cNvPr>
          <p:cNvSpPr>
            <a:spLocks/>
          </p:cNvSpPr>
          <p:nvPr/>
        </p:nvSpPr>
        <p:spPr bwMode="auto">
          <a:xfrm>
            <a:off x="8321628" y="3208347"/>
            <a:ext cx="29332" cy="35154"/>
          </a:xfrm>
          <a:custGeom>
            <a:avLst/>
            <a:gdLst>
              <a:gd name="T0" fmla="*/ 0 w 4"/>
              <a:gd name="T1" fmla="*/ 5 h 5"/>
              <a:gd name="T2" fmla="*/ 4 w 4"/>
              <a:gd name="T3" fmla="*/ 3 h 5"/>
              <a:gd name="T4" fmla="*/ 0 w 4"/>
              <a:gd name="T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5">
                <a:moveTo>
                  <a:pt x="0" y="5"/>
                </a:moveTo>
                <a:lnTo>
                  <a:pt x="4" y="3"/>
                </a:lnTo>
                <a:lnTo>
                  <a:pt x="0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2" name="Rectangle 246">
            <a:extLst>
              <a:ext uri="{FF2B5EF4-FFF2-40B4-BE49-F238E27FC236}">
                <a16:creationId xmlns:a16="http://schemas.microsoft.com/office/drawing/2014/main" id="{30C9D1FF-BBB5-132F-F6FF-5DE3027A8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3960" y="3141286"/>
            <a:ext cx="10130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3.00 [0.12, 72.91]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3" name="Rectangle 266">
            <a:extLst>
              <a:ext uri="{FF2B5EF4-FFF2-40B4-BE49-F238E27FC236}">
                <a16:creationId xmlns:a16="http://schemas.microsoft.com/office/drawing/2014/main" id="{CA054C90-80BA-D8C3-F938-D7A40FB3B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854" y="3141286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0.9%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4" name="Rectangle 287">
            <a:extLst>
              <a:ext uri="{FF2B5EF4-FFF2-40B4-BE49-F238E27FC236}">
                <a16:creationId xmlns:a16="http://schemas.microsoft.com/office/drawing/2014/main" id="{DCD57834-8723-200D-4290-A8D887E49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766" y="3141286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0.0%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5" name="Rectangle 45">
            <a:extLst>
              <a:ext uri="{FF2B5EF4-FFF2-40B4-BE49-F238E27FC236}">
                <a16:creationId xmlns:a16="http://schemas.microsoft.com/office/drawing/2014/main" id="{39925D3D-4640-C591-1A00-7AC6384EE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3303873"/>
            <a:ext cx="82554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ROBUST, 2018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6" name="Rectangle 64">
            <a:extLst>
              <a:ext uri="{FF2B5EF4-FFF2-40B4-BE49-F238E27FC236}">
                <a16:creationId xmlns:a16="http://schemas.microsoft.com/office/drawing/2014/main" id="{1F2A1E06-8A31-7BE9-B8B5-5BD106BD2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937" y="3303873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7" name="Rectangle 84">
            <a:extLst>
              <a:ext uri="{FF2B5EF4-FFF2-40B4-BE49-F238E27FC236}">
                <a16:creationId xmlns:a16="http://schemas.microsoft.com/office/drawing/2014/main" id="{A8DBC95A-B023-47D3-60C7-FE464C888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3303873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8" name="Rectangle 103">
            <a:extLst>
              <a:ext uri="{FF2B5EF4-FFF2-40B4-BE49-F238E27FC236}">
                <a16:creationId xmlns:a16="http://schemas.microsoft.com/office/drawing/2014/main" id="{F1D4C5FF-4F20-7E76-85D9-B8140267F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97" y="3303873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9" name="Rectangle 123">
            <a:extLst>
              <a:ext uri="{FF2B5EF4-FFF2-40B4-BE49-F238E27FC236}">
                <a16:creationId xmlns:a16="http://schemas.microsoft.com/office/drawing/2014/main" id="{C761B831-2A1C-5556-DCFE-65E715C8E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2197" y="3303873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96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0" name="Rectangle 195">
            <a:extLst>
              <a:ext uri="{FF2B5EF4-FFF2-40B4-BE49-F238E27FC236}">
                <a16:creationId xmlns:a16="http://schemas.microsoft.com/office/drawing/2014/main" id="{1038DD75-1F55-8A65-B647-523AA1006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933" y="3382036"/>
            <a:ext cx="13688" cy="12951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1" name="Rectangle 196">
            <a:extLst>
              <a:ext uri="{FF2B5EF4-FFF2-40B4-BE49-F238E27FC236}">
                <a16:creationId xmlns:a16="http://schemas.microsoft.com/office/drawing/2014/main" id="{82E4B1ED-A32A-F384-46F7-1F9B39839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933" y="3382036"/>
            <a:ext cx="13688" cy="12951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" name="Line 197">
            <a:extLst>
              <a:ext uri="{FF2B5EF4-FFF2-40B4-BE49-F238E27FC236}">
                <a16:creationId xmlns:a16="http://schemas.microsoft.com/office/drawing/2014/main" id="{22DBD60C-5828-C364-E2E2-F2537F3919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13755" y="3374635"/>
            <a:ext cx="0" cy="27753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" name="Line 198">
            <a:extLst>
              <a:ext uri="{FF2B5EF4-FFF2-40B4-BE49-F238E27FC236}">
                <a16:creationId xmlns:a16="http://schemas.microsoft.com/office/drawing/2014/main" id="{789C835E-E0F3-68AA-17B9-A87357818B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0238" y="3388511"/>
            <a:ext cx="1437256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4" name="Rectangle 247">
            <a:extLst>
              <a:ext uri="{FF2B5EF4-FFF2-40B4-BE49-F238E27FC236}">
                <a16:creationId xmlns:a16="http://schemas.microsoft.com/office/drawing/2014/main" id="{92FDDB3E-0939-B186-7101-065E05884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3960" y="3303873"/>
            <a:ext cx="10130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2.74 [0.11, 66.56]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5" name="Rectangle 267">
            <a:extLst>
              <a:ext uri="{FF2B5EF4-FFF2-40B4-BE49-F238E27FC236}">
                <a16:creationId xmlns:a16="http://schemas.microsoft.com/office/drawing/2014/main" id="{A45C8935-7438-9C1B-9A14-51DCE7023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854" y="3303873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0.9%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6" name="Rectangle 288">
            <a:extLst>
              <a:ext uri="{FF2B5EF4-FFF2-40B4-BE49-F238E27FC236}">
                <a16:creationId xmlns:a16="http://schemas.microsoft.com/office/drawing/2014/main" id="{ADAAE169-7541-50CC-E47F-6E88C954D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766" y="3303873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0.0%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7" name="Rectangle 46">
            <a:extLst>
              <a:ext uri="{FF2B5EF4-FFF2-40B4-BE49-F238E27FC236}">
                <a16:creationId xmlns:a16="http://schemas.microsoft.com/office/drawing/2014/main" id="{5663E5CB-2926-0575-8D09-065F12738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3466460"/>
            <a:ext cx="80150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Liu et al, 2019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8" name="Rectangle 65">
            <a:extLst>
              <a:ext uri="{FF2B5EF4-FFF2-40B4-BE49-F238E27FC236}">
                <a16:creationId xmlns:a16="http://schemas.microsoft.com/office/drawing/2014/main" id="{919409BF-B963-03E1-4FB3-DAAAD96C8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937" y="3466460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9" name="Rectangle 85">
            <a:extLst>
              <a:ext uri="{FF2B5EF4-FFF2-40B4-BE49-F238E27FC236}">
                <a16:creationId xmlns:a16="http://schemas.microsoft.com/office/drawing/2014/main" id="{A4711795-99CE-70E3-C366-6F2845E89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3466460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167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0" name="Rectangle 104">
            <a:extLst>
              <a:ext uri="{FF2B5EF4-FFF2-40B4-BE49-F238E27FC236}">
                <a16:creationId xmlns:a16="http://schemas.microsoft.com/office/drawing/2014/main" id="{08A983EE-EC07-A91B-F748-69C643179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2730" y="3466460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1" name="Rectangle 124">
            <a:extLst>
              <a:ext uri="{FF2B5EF4-FFF2-40B4-BE49-F238E27FC236}">
                <a16:creationId xmlns:a16="http://schemas.microsoft.com/office/drawing/2014/main" id="{3D562F8A-617A-0504-7D8E-048992B80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129" y="3466460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169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2" name="Rectangle 199">
            <a:extLst>
              <a:ext uri="{FF2B5EF4-FFF2-40B4-BE49-F238E27FC236}">
                <a16:creationId xmlns:a16="http://schemas.microsoft.com/office/drawing/2014/main" id="{34FDC070-42FF-6CAC-697B-15F04EABC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649" y="3530746"/>
            <a:ext cx="44975" cy="4070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3" name="Rectangle 200">
            <a:extLst>
              <a:ext uri="{FF2B5EF4-FFF2-40B4-BE49-F238E27FC236}">
                <a16:creationId xmlns:a16="http://schemas.microsoft.com/office/drawing/2014/main" id="{572D4C60-A15F-1CCF-CCEF-A340AD414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649" y="3530746"/>
            <a:ext cx="44975" cy="4070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4" name="Line 201">
            <a:extLst>
              <a:ext uri="{FF2B5EF4-FFF2-40B4-BE49-F238E27FC236}">
                <a16:creationId xmlns:a16="http://schemas.microsoft.com/office/drawing/2014/main" id="{848F926E-7509-14C2-42BF-0AC3B77AF7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13159" y="3536297"/>
            <a:ext cx="0" cy="29603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5" name="Line 202">
            <a:extLst>
              <a:ext uri="{FF2B5EF4-FFF2-40B4-BE49-F238E27FC236}">
                <a16:creationId xmlns:a16="http://schemas.microsoft.com/office/drawing/2014/main" id="{1D33E8D5-59E5-D5D1-3378-D7F57FE6E7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1574" y="3551098"/>
            <a:ext cx="572947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6" name="Rectangle 248">
            <a:extLst>
              <a:ext uri="{FF2B5EF4-FFF2-40B4-BE49-F238E27FC236}">
                <a16:creationId xmlns:a16="http://schemas.microsoft.com/office/drawing/2014/main" id="{B8322BFD-BF11-F925-92F5-30C2B259D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028" y="3466460"/>
            <a:ext cx="9409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0.30 [0.09, 1.08]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7" name="Rectangle 268">
            <a:extLst>
              <a:ext uri="{FF2B5EF4-FFF2-40B4-BE49-F238E27FC236}">
                <a16:creationId xmlns:a16="http://schemas.microsoft.com/office/drawing/2014/main" id="{8DF351BF-22E3-3481-2942-6D45EB50E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854" y="3466460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5.7%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8" name="Rectangle 289">
            <a:extLst>
              <a:ext uri="{FF2B5EF4-FFF2-40B4-BE49-F238E27FC236}">
                <a16:creationId xmlns:a16="http://schemas.microsoft.com/office/drawing/2014/main" id="{5EEBEA4B-6480-DD24-6E08-E0009A649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766" y="3466460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8.7%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9" name="Rectangle 47">
            <a:extLst>
              <a:ext uri="{FF2B5EF4-FFF2-40B4-BE49-F238E27FC236}">
                <a16:creationId xmlns:a16="http://schemas.microsoft.com/office/drawing/2014/main" id="{398D4B9F-0D25-4536-33C7-F5EA74201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3629047"/>
            <a:ext cx="87363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IVUS-XPL, 2020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0" name="Rectangle 66">
            <a:extLst>
              <a:ext uri="{FF2B5EF4-FFF2-40B4-BE49-F238E27FC236}">
                <a16:creationId xmlns:a16="http://schemas.microsoft.com/office/drawing/2014/main" id="{B29B5255-408E-2518-D0DD-D9BCAE255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937" y="3629047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1" name="Rectangle 86">
            <a:extLst>
              <a:ext uri="{FF2B5EF4-FFF2-40B4-BE49-F238E27FC236}">
                <a16:creationId xmlns:a16="http://schemas.microsoft.com/office/drawing/2014/main" id="{5DFCA8CD-5382-C4D1-F9BF-8B1E99D7F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3629047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700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" name="Rectangle 105">
            <a:extLst>
              <a:ext uri="{FF2B5EF4-FFF2-40B4-BE49-F238E27FC236}">
                <a16:creationId xmlns:a16="http://schemas.microsoft.com/office/drawing/2014/main" id="{310FFD09-D7D1-2E0B-60C6-3AAE13BFF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2730" y="3629047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3" name="Rectangle 125">
            <a:extLst>
              <a:ext uri="{FF2B5EF4-FFF2-40B4-BE49-F238E27FC236}">
                <a16:creationId xmlns:a16="http://schemas.microsoft.com/office/drawing/2014/main" id="{E31C0726-EC15-C234-85FE-2837A6980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129" y="3629047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700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4" name="Rectangle 203">
            <a:extLst>
              <a:ext uri="{FF2B5EF4-FFF2-40B4-BE49-F238E27FC236}">
                <a16:creationId xmlns:a16="http://schemas.microsoft.com/office/drawing/2014/main" id="{6E41A826-7BD5-7BED-8546-76867648E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5957" y="3685007"/>
            <a:ext cx="60619" cy="5735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5" name="Rectangle 204">
            <a:extLst>
              <a:ext uri="{FF2B5EF4-FFF2-40B4-BE49-F238E27FC236}">
                <a16:creationId xmlns:a16="http://schemas.microsoft.com/office/drawing/2014/main" id="{D5E57D87-267B-5C0E-3F45-EDD78AD72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5957" y="3685007"/>
            <a:ext cx="60619" cy="57357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6" name="Line 206">
            <a:extLst>
              <a:ext uri="{FF2B5EF4-FFF2-40B4-BE49-F238E27FC236}">
                <a16:creationId xmlns:a16="http://schemas.microsoft.com/office/drawing/2014/main" id="{AD3BF95B-EA8F-2E10-A3C4-570E08D3BA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5288" y="3699809"/>
            <a:ext cx="0" cy="27753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7" name="Line 207">
            <a:extLst>
              <a:ext uri="{FF2B5EF4-FFF2-40B4-BE49-F238E27FC236}">
                <a16:creationId xmlns:a16="http://schemas.microsoft.com/office/drawing/2014/main" id="{DAC90003-0C6A-FA31-15C7-F27C17246D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80189" y="3713685"/>
            <a:ext cx="424333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8" name="Rectangle 249">
            <a:extLst>
              <a:ext uri="{FF2B5EF4-FFF2-40B4-BE49-F238E27FC236}">
                <a16:creationId xmlns:a16="http://schemas.microsoft.com/office/drawing/2014/main" id="{C4956912-84B0-B3A7-5172-8A71E4464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028" y="3629047"/>
            <a:ext cx="9409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0.43 [0.17, 1.11]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9" name="Rectangle 269">
            <a:extLst>
              <a:ext uri="{FF2B5EF4-FFF2-40B4-BE49-F238E27FC236}">
                <a16:creationId xmlns:a16="http://schemas.microsoft.com/office/drawing/2014/main" id="{386267B1-C2D0-98FA-8C72-5AE33A212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6787" y="3629047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10.2%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0" name="Rectangle 290">
            <a:extLst>
              <a:ext uri="{FF2B5EF4-FFF2-40B4-BE49-F238E27FC236}">
                <a16:creationId xmlns:a16="http://schemas.microsoft.com/office/drawing/2014/main" id="{4B614E78-11A3-677C-1D4B-6B49C7F0A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0699" y="3629047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12.3%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1" name="Rectangle 48">
            <a:extLst>
              <a:ext uri="{FF2B5EF4-FFF2-40B4-BE49-F238E27FC236}">
                <a16:creationId xmlns:a16="http://schemas.microsoft.com/office/drawing/2014/main" id="{11AF5E8A-5B1E-6D4C-5226-074854539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3791634"/>
            <a:ext cx="99386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ILUMIEN III, 2021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2" name="Rectangle 67">
            <a:extLst>
              <a:ext uri="{FF2B5EF4-FFF2-40B4-BE49-F238E27FC236}">
                <a16:creationId xmlns:a16="http://schemas.microsoft.com/office/drawing/2014/main" id="{4698F1C1-2868-4CA5-BD1D-9F41460F6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937" y="3791634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3" name="Rectangle 87">
            <a:extLst>
              <a:ext uri="{FF2B5EF4-FFF2-40B4-BE49-F238E27FC236}">
                <a16:creationId xmlns:a16="http://schemas.microsoft.com/office/drawing/2014/main" id="{D82A9FB2-BD43-DEB1-CFCE-DC572C8F4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3791634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289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4" name="Rectangle 106">
            <a:extLst>
              <a:ext uri="{FF2B5EF4-FFF2-40B4-BE49-F238E27FC236}">
                <a16:creationId xmlns:a16="http://schemas.microsoft.com/office/drawing/2014/main" id="{59EA082A-DC20-70D6-E21F-D582967E4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97" y="3791634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5" name="Rectangle 126">
            <a:extLst>
              <a:ext uri="{FF2B5EF4-FFF2-40B4-BE49-F238E27FC236}">
                <a16:creationId xmlns:a16="http://schemas.microsoft.com/office/drawing/2014/main" id="{8766660B-4294-4B9E-D487-33D0604B0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129" y="3791634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142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6" name="Rectangle 208">
            <a:extLst>
              <a:ext uri="{FF2B5EF4-FFF2-40B4-BE49-F238E27FC236}">
                <a16:creationId xmlns:a16="http://schemas.microsoft.com/office/drawing/2014/main" id="{62180551-F2AB-0883-BDDB-F8DF40F3D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754" y="3869797"/>
            <a:ext cx="13688" cy="12951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7" name="Rectangle 209">
            <a:extLst>
              <a:ext uri="{FF2B5EF4-FFF2-40B4-BE49-F238E27FC236}">
                <a16:creationId xmlns:a16="http://schemas.microsoft.com/office/drawing/2014/main" id="{50E5A788-35A6-0A5B-6DEA-4489F7FBD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754" y="3869797"/>
            <a:ext cx="13688" cy="12951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8" name="Line 210">
            <a:extLst>
              <a:ext uri="{FF2B5EF4-FFF2-40B4-BE49-F238E27FC236}">
                <a16:creationId xmlns:a16="http://schemas.microsoft.com/office/drawing/2014/main" id="{5DFEA8A8-5D47-191B-E2E2-EFA0B94CD9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26575" y="3862396"/>
            <a:ext cx="0" cy="27753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9" name="Line 211">
            <a:extLst>
              <a:ext uri="{FF2B5EF4-FFF2-40B4-BE49-F238E27FC236}">
                <a16:creationId xmlns:a16="http://schemas.microsoft.com/office/drawing/2014/main" id="{31A7DD88-7A43-2E9F-52AC-03A3D02277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495" y="3876272"/>
            <a:ext cx="1445078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0" name="Line 212">
            <a:extLst>
              <a:ext uri="{FF2B5EF4-FFF2-40B4-BE49-F238E27FC236}">
                <a16:creationId xmlns:a16="http://schemas.microsoft.com/office/drawing/2014/main" id="{C76A9D8F-7491-DDE0-A47C-2C9D45E180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495" y="3876272"/>
            <a:ext cx="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1" name="Freeform 213">
            <a:extLst>
              <a:ext uri="{FF2B5EF4-FFF2-40B4-BE49-F238E27FC236}">
                <a16:creationId xmlns:a16="http://schemas.microsoft.com/office/drawing/2014/main" id="{6EA46968-8EA5-DC61-F7F1-9FAA321C737A}"/>
              </a:ext>
            </a:extLst>
          </p:cNvPr>
          <p:cNvSpPr>
            <a:spLocks/>
          </p:cNvSpPr>
          <p:nvPr/>
        </p:nvSpPr>
        <p:spPr bwMode="auto">
          <a:xfrm>
            <a:off x="6659495" y="3862396"/>
            <a:ext cx="29332" cy="27753"/>
          </a:xfrm>
          <a:custGeom>
            <a:avLst/>
            <a:gdLst>
              <a:gd name="T0" fmla="*/ 4 w 4"/>
              <a:gd name="T1" fmla="*/ 0 h 4"/>
              <a:gd name="T2" fmla="*/ 0 w 4"/>
              <a:gd name="T3" fmla="*/ 2 h 4"/>
              <a:gd name="T4" fmla="*/ 4 w 4"/>
              <a:gd name="T5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4">
                <a:moveTo>
                  <a:pt x="4" y="0"/>
                </a:moveTo>
                <a:lnTo>
                  <a:pt x="0" y="2"/>
                </a:lnTo>
                <a:lnTo>
                  <a:pt x="4" y="4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2" name="Rectangle 250">
            <a:extLst>
              <a:ext uri="{FF2B5EF4-FFF2-40B4-BE49-F238E27FC236}">
                <a16:creationId xmlns:a16="http://schemas.microsoft.com/office/drawing/2014/main" id="{E3CF617E-3A08-A47D-FE02-861405DE5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3960" y="3791634"/>
            <a:ext cx="10130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0.49 [0.01, 24.68]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" name="Rectangle 270">
            <a:extLst>
              <a:ext uri="{FF2B5EF4-FFF2-40B4-BE49-F238E27FC236}">
                <a16:creationId xmlns:a16="http://schemas.microsoft.com/office/drawing/2014/main" id="{6971042C-9162-C312-6134-C9CBB7FE3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854" y="3791634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0.6%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4" name="Rectangle 291">
            <a:extLst>
              <a:ext uri="{FF2B5EF4-FFF2-40B4-BE49-F238E27FC236}">
                <a16:creationId xmlns:a16="http://schemas.microsoft.com/office/drawing/2014/main" id="{C518537F-FCDA-966E-8AB2-BA2A6534A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766" y="3791634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0.0%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5" name="Rectangle 49">
            <a:extLst>
              <a:ext uri="{FF2B5EF4-FFF2-40B4-BE49-F238E27FC236}">
                <a16:creationId xmlns:a16="http://schemas.microsoft.com/office/drawing/2014/main" id="{D01BB028-383F-AAC5-79DE-85FD0FD71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3954221"/>
            <a:ext cx="94897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ULTIMATE, 2021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6" name="Rectangle 68">
            <a:extLst>
              <a:ext uri="{FF2B5EF4-FFF2-40B4-BE49-F238E27FC236}">
                <a16:creationId xmlns:a16="http://schemas.microsoft.com/office/drawing/2014/main" id="{04F9820E-8091-A714-7437-F7C8E35C9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870" y="3954221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7" name="Rectangle 88">
            <a:extLst>
              <a:ext uri="{FF2B5EF4-FFF2-40B4-BE49-F238E27FC236}">
                <a16:creationId xmlns:a16="http://schemas.microsoft.com/office/drawing/2014/main" id="{7138BD15-BB76-94C3-7FC9-D15F4FE13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3954221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714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8" name="Rectangle 107">
            <a:extLst>
              <a:ext uri="{FF2B5EF4-FFF2-40B4-BE49-F238E27FC236}">
                <a16:creationId xmlns:a16="http://schemas.microsoft.com/office/drawing/2014/main" id="{AD6ABEBD-1467-6BD1-1BFF-93390A887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2730" y="3954221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9" name="Rectangle 127">
            <a:extLst>
              <a:ext uri="{FF2B5EF4-FFF2-40B4-BE49-F238E27FC236}">
                <a16:creationId xmlns:a16="http://schemas.microsoft.com/office/drawing/2014/main" id="{A29BDCAB-76F3-0D35-C45B-FF49D09B9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129" y="3954221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709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0" name="Rectangle 214">
            <a:extLst>
              <a:ext uri="{FF2B5EF4-FFF2-40B4-BE49-F238E27FC236}">
                <a16:creationId xmlns:a16="http://schemas.microsoft.com/office/drawing/2014/main" id="{E1A709BC-5BED-6839-4B83-FF072EEE1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5907" y="4000005"/>
            <a:ext cx="82129" cy="7770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1" name="Rectangle 215">
            <a:extLst>
              <a:ext uri="{FF2B5EF4-FFF2-40B4-BE49-F238E27FC236}">
                <a16:creationId xmlns:a16="http://schemas.microsoft.com/office/drawing/2014/main" id="{915867E4-66FB-CFFD-BFB0-B4502077F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5907" y="4000005"/>
            <a:ext cx="82129" cy="77709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2" name="Line 216">
            <a:extLst>
              <a:ext uri="{FF2B5EF4-FFF2-40B4-BE49-F238E27FC236}">
                <a16:creationId xmlns:a16="http://schemas.microsoft.com/office/drawing/2014/main" id="{0B661CAD-F7C4-254E-7A64-722BC2B307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00883" y="4024058"/>
            <a:ext cx="0" cy="29603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3" name="Line 217">
            <a:extLst>
              <a:ext uri="{FF2B5EF4-FFF2-40B4-BE49-F238E27FC236}">
                <a16:creationId xmlns:a16="http://schemas.microsoft.com/office/drawing/2014/main" id="{27186043-CA1D-58DF-04F2-96D8D7926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4447" y="4038859"/>
            <a:ext cx="312872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4" name="Rectangle 251">
            <a:extLst>
              <a:ext uri="{FF2B5EF4-FFF2-40B4-BE49-F238E27FC236}">
                <a16:creationId xmlns:a16="http://schemas.microsoft.com/office/drawing/2014/main" id="{7CC44567-2575-1052-DD70-13E5A91C8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028" y="3954221"/>
            <a:ext cx="9409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0.68 [0.34, 1.37]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5" name="Rectangle 271">
            <a:extLst>
              <a:ext uri="{FF2B5EF4-FFF2-40B4-BE49-F238E27FC236}">
                <a16:creationId xmlns:a16="http://schemas.microsoft.com/office/drawing/2014/main" id="{9FA2C5A4-781B-4C7F-9833-7833D49FF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6787" y="3954221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19.0%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6" name="Rectangle 292">
            <a:extLst>
              <a:ext uri="{FF2B5EF4-FFF2-40B4-BE49-F238E27FC236}">
                <a16:creationId xmlns:a16="http://schemas.microsoft.com/office/drawing/2014/main" id="{2185B60A-F727-EA56-F420-3C3FA2D44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0699" y="3954221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16.8%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7" name="Rectangle 50">
            <a:extLst>
              <a:ext uri="{FF2B5EF4-FFF2-40B4-BE49-F238E27FC236}">
                <a16:creationId xmlns:a16="http://schemas.microsoft.com/office/drawing/2014/main" id="{A61F3C4F-2DAF-B923-90AC-AC8B3A7CB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4116808"/>
            <a:ext cx="73417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iSIGHT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2021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8" name="Rectangle 69">
            <a:extLst>
              <a:ext uri="{FF2B5EF4-FFF2-40B4-BE49-F238E27FC236}">
                <a16:creationId xmlns:a16="http://schemas.microsoft.com/office/drawing/2014/main" id="{8E2F328B-FFCF-18B6-4B6C-7E4EAB15A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937" y="4116808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9" name="Rectangle 89">
            <a:extLst>
              <a:ext uri="{FF2B5EF4-FFF2-40B4-BE49-F238E27FC236}">
                <a16:creationId xmlns:a16="http://schemas.microsoft.com/office/drawing/2014/main" id="{33312C14-8AEE-6804-B08A-64E5CE371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4116808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0" name="Rectangle 108">
            <a:extLst>
              <a:ext uri="{FF2B5EF4-FFF2-40B4-BE49-F238E27FC236}">
                <a16:creationId xmlns:a16="http://schemas.microsoft.com/office/drawing/2014/main" id="{B1D1EB6C-83AC-A63F-663D-D39AC40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97" y="4116808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1" name="Rectangle 128">
            <a:extLst>
              <a:ext uri="{FF2B5EF4-FFF2-40B4-BE49-F238E27FC236}">
                <a16:creationId xmlns:a16="http://schemas.microsoft.com/office/drawing/2014/main" id="{31F06AFD-7612-D4C2-89C6-63850EF6F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2197" y="4116808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49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2" name="Rectangle 218">
            <a:extLst>
              <a:ext uri="{FF2B5EF4-FFF2-40B4-BE49-F238E27FC236}">
                <a16:creationId xmlns:a16="http://schemas.microsoft.com/office/drawing/2014/main" id="{286134A0-8CC7-56A7-7F15-A13A8972D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932" y="4191270"/>
            <a:ext cx="21510" cy="2035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" name="Rectangle 219">
            <a:extLst>
              <a:ext uri="{FF2B5EF4-FFF2-40B4-BE49-F238E27FC236}">
                <a16:creationId xmlns:a16="http://schemas.microsoft.com/office/drawing/2014/main" id="{C3D89386-7BF9-E116-9E93-EA78028F0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932" y="4191270"/>
            <a:ext cx="21510" cy="20352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4" name="Line 220">
            <a:extLst>
              <a:ext uri="{FF2B5EF4-FFF2-40B4-BE49-F238E27FC236}">
                <a16:creationId xmlns:a16="http://schemas.microsoft.com/office/drawing/2014/main" id="{905B8F97-7821-9414-7679-E85150C8AF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8754" y="4187570"/>
            <a:ext cx="0" cy="27753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5" name="Line 221">
            <a:extLst>
              <a:ext uri="{FF2B5EF4-FFF2-40B4-BE49-F238E27FC236}">
                <a16:creationId xmlns:a16="http://schemas.microsoft.com/office/drawing/2014/main" id="{C2D2D36D-31A8-3895-54B2-C069C2483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495" y="4201446"/>
            <a:ext cx="1185003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6" name="Line 222">
            <a:extLst>
              <a:ext uri="{FF2B5EF4-FFF2-40B4-BE49-F238E27FC236}">
                <a16:creationId xmlns:a16="http://schemas.microsoft.com/office/drawing/2014/main" id="{F70CA583-D3B7-7946-CF59-46096F7576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495" y="4201446"/>
            <a:ext cx="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7" name="Freeform 223">
            <a:extLst>
              <a:ext uri="{FF2B5EF4-FFF2-40B4-BE49-F238E27FC236}">
                <a16:creationId xmlns:a16="http://schemas.microsoft.com/office/drawing/2014/main" id="{DC13AB4E-5EF7-5CEA-D458-EAC80D8EE309}"/>
              </a:ext>
            </a:extLst>
          </p:cNvPr>
          <p:cNvSpPr>
            <a:spLocks/>
          </p:cNvSpPr>
          <p:nvPr/>
        </p:nvSpPr>
        <p:spPr bwMode="auto">
          <a:xfrm>
            <a:off x="6659495" y="4183869"/>
            <a:ext cx="29332" cy="35154"/>
          </a:xfrm>
          <a:custGeom>
            <a:avLst/>
            <a:gdLst>
              <a:gd name="T0" fmla="*/ 4 w 4"/>
              <a:gd name="T1" fmla="*/ 0 h 5"/>
              <a:gd name="T2" fmla="*/ 0 w 4"/>
              <a:gd name="T3" fmla="*/ 2 h 5"/>
              <a:gd name="T4" fmla="*/ 4 w 4"/>
              <a:gd name="T5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5">
                <a:moveTo>
                  <a:pt x="4" y="0"/>
                </a:moveTo>
                <a:lnTo>
                  <a:pt x="0" y="2"/>
                </a:lnTo>
                <a:lnTo>
                  <a:pt x="4" y="5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8" name="Rectangle 252">
            <a:extLst>
              <a:ext uri="{FF2B5EF4-FFF2-40B4-BE49-F238E27FC236}">
                <a16:creationId xmlns:a16="http://schemas.microsoft.com/office/drawing/2014/main" id="{830A9114-A4AD-7843-1122-EC2B12F68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028" y="4116808"/>
            <a:ext cx="9409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0.49 [0.03, 7.59]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9" name="Rectangle 272">
            <a:extLst>
              <a:ext uri="{FF2B5EF4-FFF2-40B4-BE49-F238E27FC236}">
                <a16:creationId xmlns:a16="http://schemas.microsoft.com/office/drawing/2014/main" id="{706D4B27-A1AC-1FB6-8986-0E9CE319F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854" y="4116808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1.2%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0" name="Rectangle 293">
            <a:extLst>
              <a:ext uri="{FF2B5EF4-FFF2-40B4-BE49-F238E27FC236}">
                <a16:creationId xmlns:a16="http://schemas.microsoft.com/office/drawing/2014/main" id="{4EEC00BC-C480-F4F7-DC37-734315954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766" y="4116808"/>
            <a:ext cx="2805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1.2%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1" name="Rectangle 51">
            <a:extLst>
              <a:ext uri="{FF2B5EF4-FFF2-40B4-BE49-F238E27FC236}">
                <a16:creationId xmlns:a16="http://schemas.microsoft.com/office/drawing/2014/main" id="{BED93078-D1B4-2EA8-E629-7A51B8D9D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4279395"/>
            <a:ext cx="181780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RENOVATE-COMPLEX-PCI, 2023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2" name="Rectangle 70">
            <a:extLst>
              <a:ext uri="{FF2B5EF4-FFF2-40B4-BE49-F238E27FC236}">
                <a16:creationId xmlns:a16="http://schemas.microsoft.com/office/drawing/2014/main" id="{CCB7732B-DFCB-DE95-AFA2-D1D50F449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870" y="4279395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3" name="Rectangle 90">
            <a:extLst>
              <a:ext uri="{FF2B5EF4-FFF2-40B4-BE49-F238E27FC236}">
                <a16:creationId xmlns:a16="http://schemas.microsoft.com/office/drawing/2014/main" id="{5A6830D2-CAD5-9FE8-AAA3-410F2F2CC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878" y="4279395"/>
            <a:ext cx="28854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1092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4" name="Rectangle 109">
            <a:extLst>
              <a:ext uri="{FF2B5EF4-FFF2-40B4-BE49-F238E27FC236}">
                <a16:creationId xmlns:a16="http://schemas.microsoft.com/office/drawing/2014/main" id="{2322E729-30C4-7F2E-02BF-F4182D335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2730" y="4279395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5" name="Rectangle 129">
            <a:extLst>
              <a:ext uri="{FF2B5EF4-FFF2-40B4-BE49-F238E27FC236}">
                <a16:creationId xmlns:a16="http://schemas.microsoft.com/office/drawing/2014/main" id="{E3EC858B-8C1E-9D7B-26BF-77B836508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129" y="4279395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547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6" name="Rectangle 224">
            <a:extLst>
              <a:ext uri="{FF2B5EF4-FFF2-40B4-BE49-F238E27FC236}">
                <a16:creationId xmlns:a16="http://schemas.microsoft.com/office/drawing/2014/main" id="{40DE80FE-5D2F-BBD6-8FC7-7A4ECE1BA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3778" y="4322403"/>
            <a:ext cx="82129" cy="8326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7" name="Rectangle 225">
            <a:extLst>
              <a:ext uri="{FF2B5EF4-FFF2-40B4-BE49-F238E27FC236}">
                <a16:creationId xmlns:a16="http://schemas.microsoft.com/office/drawing/2014/main" id="{BCE942D8-12CB-771D-19C2-DC180A8F7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3778" y="4322403"/>
            <a:ext cx="82129" cy="8326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8" name="Line 226">
            <a:extLst>
              <a:ext uri="{FF2B5EF4-FFF2-40B4-BE49-F238E27FC236}">
                <a16:creationId xmlns:a16="http://schemas.microsoft.com/office/drawing/2014/main" id="{CB17226E-B1D3-5D37-54DA-FC8F6199AD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8754" y="4350157"/>
            <a:ext cx="0" cy="27753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9" name="Line 227">
            <a:extLst>
              <a:ext uri="{FF2B5EF4-FFF2-40B4-BE49-F238E27FC236}">
                <a16:creationId xmlns:a16="http://schemas.microsoft.com/office/drawing/2014/main" id="{D3AFAD41-2A89-1B58-B689-2CA2638D5E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2318" y="4364033"/>
            <a:ext cx="30505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0" name="Rectangle 253">
            <a:extLst>
              <a:ext uri="{FF2B5EF4-FFF2-40B4-BE49-F238E27FC236}">
                <a16:creationId xmlns:a16="http://schemas.microsoft.com/office/drawing/2014/main" id="{15760B89-AB50-FF7A-5C0B-FD0F244B9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028" y="4279395"/>
            <a:ext cx="9409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0.47 [0.24, 0.93]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1" name="Rectangle 273">
            <a:extLst>
              <a:ext uri="{FF2B5EF4-FFF2-40B4-BE49-F238E27FC236}">
                <a16:creationId xmlns:a16="http://schemas.microsoft.com/office/drawing/2014/main" id="{D99C5C80-4908-D5E6-937D-09931E3D2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6787" y="4279395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20.3%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2" name="Rectangle 294">
            <a:extLst>
              <a:ext uri="{FF2B5EF4-FFF2-40B4-BE49-F238E27FC236}">
                <a16:creationId xmlns:a16="http://schemas.microsoft.com/office/drawing/2014/main" id="{AE040159-2CC2-DC0D-DDF6-42E32AADA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0699" y="4279395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19.9%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3" name="Rectangle 52">
            <a:extLst>
              <a:ext uri="{FF2B5EF4-FFF2-40B4-BE49-F238E27FC236}">
                <a16:creationId xmlns:a16="http://schemas.microsoft.com/office/drawing/2014/main" id="{1ED697A7-1F22-6876-A0E8-34967A400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4441982"/>
            <a:ext cx="100348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ILUMIEN IV, 2023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" name="Rectangle 71">
            <a:extLst>
              <a:ext uri="{FF2B5EF4-FFF2-40B4-BE49-F238E27FC236}">
                <a16:creationId xmlns:a16="http://schemas.microsoft.com/office/drawing/2014/main" id="{0FE6AE76-FD55-35D8-1328-4E9B3A38C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937" y="4441982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5" name="Rectangle 91">
            <a:extLst>
              <a:ext uri="{FF2B5EF4-FFF2-40B4-BE49-F238E27FC236}">
                <a16:creationId xmlns:a16="http://schemas.microsoft.com/office/drawing/2014/main" id="{A4318B11-6AC9-A4F9-90E5-33264BDCC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878" y="4441982"/>
            <a:ext cx="28854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1233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6" name="Rectangle 110">
            <a:extLst>
              <a:ext uri="{FF2B5EF4-FFF2-40B4-BE49-F238E27FC236}">
                <a16:creationId xmlns:a16="http://schemas.microsoft.com/office/drawing/2014/main" id="{F9FA8175-792F-8093-76B6-A3B20464D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2730" y="4441982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7" name="Rectangle 130">
            <a:extLst>
              <a:ext uri="{FF2B5EF4-FFF2-40B4-BE49-F238E27FC236}">
                <a16:creationId xmlns:a16="http://schemas.microsoft.com/office/drawing/2014/main" id="{FFBC64E1-5714-CA8E-CEB7-083B3C542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0062" y="4441982"/>
            <a:ext cx="28854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1254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8" name="Rectangle 228">
            <a:extLst>
              <a:ext uri="{FF2B5EF4-FFF2-40B4-BE49-F238E27FC236}">
                <a16:creationId xmlns:a16="http://schemas.microsoft.com/office/drawing/2014/main" id="{A2F57F69-F378-FDED-930B-C127C0BCF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6575" y="4491466"/>
            <a:ext cx="66485" cy="7030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9" name="Rectangle 229">
            <a:extLst>
              <a:ext uri="{FF2B5EF4-FFF2-40B4-BE49-F238E27FC236}">
                <a16:creationId xmlns:a16="http://schemas.microsoft.com/office/drawing/2014/main" id="{B59E6343-BAED-778C-9082-A0AFB8821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6575" y="4491466"/>
            <a:ext cx="66485" cy="7030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0" name="Line 230">
            <a:extLst>
              <a:ext uri="{FF2B5EF4-FFF2-40B4-BE49-F238E27FC236}">
                <a16:creationId xmlns:a16="http://schemas.microsoft.com/office/drawing/2014/main" id="{8F5B547F-91B7-D5AE-F6B3-59FCC07CE5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55907" y="4509043"/>
            <a:ext cx="0" cy="35154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1" name="Line 231">
            <a:extLst>
              <a:ext uri="{FF2B5EF4-FFF2-40B4-BE49-F238E27FC236}">
                <a16:creationId xmlns:a16="http://schemas.microsoft.com/office/drawing/2014/main" id="{25D198F4-AF76-1629-5F3C-834BE1C59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6006" y="4526620"/>
            <a:ext cx="365669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2" name="Rectangle 254">
            <a:extLst>
              <a:ext uri="{FF2B5EF4-FFF2-40B4-BE49-F238E27FC236}">
                <a16:creationId xmlns:a16="http://schemas.microsoft.com/office/drawing/2014/main" id="{B44EBD41-92CE-0614-C58C-756708DCF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028" y="4441982"/>
            <a:ext cx="9409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0.57 [0.25, 1.29]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3" name="Rectangle 274">
            <a:extLst>
              <a:ext uri="{FF2B5EF4-FFF2-40B4-BE49-F238E27FC236}">
                <a16:creationId xmlns:a16="http://schemas.microsoft.com/office/drawing/2014/main" id="{7EA977DB-2221-1039-6859-A1456C72D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6787" y="4441982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14.0%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4" name="Rectangle 295">
            <a:extLst>
              <a:ext uri="{FF2B5EF4-FFF2-40B4-BE49-F238E27FC236}">
                <a16:creationId xmlns:a16="http://schemas.microsoft.com/office/drawing/2014/main" id="{54CC6E30-D9FB-A081-FF98-EC55A38E2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0699" y="4441982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13.9%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5" name="Rectangle 53">
            <a:extLst>
              <a:ext uri="{FF2B5EF4-FFF2-40B4-BE49-F238E27FC236}">
                <a16:creationId xmlns:a16="http://schemas.microsoft.com/office/drawing/2014/main" id="{4AC50C83-3AEF-D8DE-0FEE-99F0F54BE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79" y="4604575"/>
            <a:ext cx="90890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OCTOBER, 2023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6" name="Rectangle 72">
            <a:extLst>
              <a:ext uri="{FF2B5EF4-FFF2-40B4-BE49-F238E27FC236}">
                <a16:creationId xmlns:a16="http://schemas.microsoft.com/office/drawing/2014/main" id="{52C7CE68-2897-FA89-53A6-4EE95A34F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937" y="4604575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7" name="Rectangle 92">
            <a:extLst>
              <a:ext uri="{FF2B5EF4-FFF2-40B4-BE49-F238E27FC236}">
                <a16:creationId xmlns:a16="http://schemas.microsoft.com/office/drawing/2014/main" id="{04E8174B-B57E-623D-26D8-2F7F6CB68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4604575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600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8" name="Rectangle 111">
            <a:extLst>
              <a:ext uri="{FF2B5EF4-FFF2-40B4-BE49-F238E27FC236}">
                <a16:creationId xmlns:a16="http://schemas.microsoft.com/office/drawing/2014/main" id="{387265F3-C4D4-885A-BA0B-B5EBF730C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2730" y="4604575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9" name="Rectangle 131">
            <a:extLst>
              <a:ext uri="{FF2B5EF4-FFF2-40B4-BE49-F238E27FC236}">
                <a16:creationId xmlns:a16="http://schemas.microsoft.com/office/drawing/2014/main" id="{1747D40D-EAAF-8373-FB17-096D73B2C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129" y="4604575"/>
            <a:ext cx="2164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601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0" name="Rectangle 232">
            <a:extLst>
              <a:ext uri="{FF2B5EF4-FFF2-40B4-BE49-F238E27FC236}">
                <a16:creationId xmlns:a16="http://schemas.microsoft.com/office/drawing/2014/main" id="{C610F8D2-EB0F-5FB8-E83F-963EE3774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932" y="4656835"/>
            <a:ext cx="66485" cy="6475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1" name="Rectangle 233">
            <a:extLst>
              <a:ext uri="{FF2B5EF4-FFF2-40B4-BE49-F238E27FC236}">
                <a16:creationId xmlns:a16="http://schemas.microsoft.com/office/drawing/2014/main" id="{0F6DC646-4E6A-20F9-827B-F2B394863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932" y="4656835"/>
            <a:ext cx="66485" cy="64757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2" name="Line 234">
            <a:extLst>
              <a:ext uri="{FF2B5EF4-FFF2-40B4-BE49-F238E27FC236}">
                <a16:creationId xmlns:a16="http://schemas.microsoft.com/office/drawing/2014/main" id="{D131DD41-7E11-CA94-B82B-DF83B3373C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0264" y="4671636"/>
            <a:ext cx="0" cy="35154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3" name="Line 235">
            <a:extLst>
              <a:ext uri="{FF2B5EF4-FFF2-40B4-BE49-F238E27FC236}">
                <a16:creationId xmlns:a16="http://schemas.microsoft.com/office/drawing/2014/main" id="{79E08EB7-754F-1F70-ED2B-2F4207DAE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4496" y="4689213"/>
            <a:ext cx="379357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" name="Rectangle 255">
            <a:extLst>
              <a:ext uri="{FF2B5EF4-FFF2-40B4-BE49-F238E27FC236}">
                <a16:creationId xmlns:a16="http://schemas.microsoft.com/office/drawing/2014/main" id="{6D9812AC-42AF-FB62-2976-CAFF52614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028" y="4604575"/>
            <a:ext cx="9409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0.53 [0.23, 1.25]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" name="Rectangle 275">
            <a:extLst>
              <a:ext uri="{FF2B5EF4-FFF2-40B4-BE49-F238E27FC236}">
                <a16:creationId xmlns:a16="http://schemas.microsoft.com/office/drawing/2014/main" id="{7720B52A-F93F-5D11-99DC-5EF7DD16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6787" y="4604575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12.8%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6" name="Rectangle 296">
            <a:extLst>
              <a:ext uri="{FF2B5EF4-FFF2-40B4-BE49-F238E27FC236}">
                <a16:creationId xmlns:a16="http://schemas.microsoft.com/office/drawing/2014/main" id="{50DD9218-9793-21C3-A811-4297155F0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0699" y="4604575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13.2%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7" name="Rectangle 297">
            <a:extLst>
              <a:ext uri="{FF2B5EF4-FFF2-40B4-BE49-F238E27FC236}">
                <a16:creationId xmlns:a16="http://schemas.microsoft.com/office/drawing/2014/main" id="{2E1B5021-AC7D-A828-90FC-8543C1F54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3830" y="1629043"/>
            <a:ext cx="4263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" name="Line 298">
            <a:extLst>
              <a:ext uri="{FF2B5EF4-FFF2-40B4-BE49-F238E27FC236}">
                <a16:creationId xmlns:a16="http://schemas.microsoft.com/office/drawing/2014/main" id="{8C2B48F4-5520-8DA4-C8A7-CB2D813422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2179" y="1966173"/>
            <a:ext cx="9456506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19" name="Group 618">
            <a:extLst>
              <a:ext uri="{FF2B5EF4-FFF2-40B4-BE49-F238E27FC236}">
                <a16:creationId xmlns:a16="http://schemas.microsoft.com/office/drawing/2014/main" id="{32932E9F-28D0-1CD5-4287-049FC5D9B018}"/>
              </a:ext>
            </a:extLst>
          </p:cNvPr>
          <p:cNvGrpSpPr/>
          <p:nvPr/>
        </p:nvGrpSpPr>
        <p:grpSpPr>
          <a:xfrm>
            <a:off x="1341633" y="5294262"/>
            <a:ext cx="3126758" cy="557223"/>
            <a:chOff x="838199" y="4636716"/>
            <a:chExt cx="3126758" cy="557223"/>
          </a:xfrm>
        </p:grpSpPr>
        <p:sp>
          <p:nvSpPr>
            <p:cNvPr id="620" name="Rectangle 8">
              <a:extLst>
                <a:ext uri="{FF2B5EF4-FFF2-40B4-BE49-F238E27FC236}">
                  <a16:creationId xmlns:a16="http://schemas.microsoft.com/office/drawing/2014/main" id="{73020B38-5AA1-AE23-45B4-D8319C2DB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199" y="4636716"/>
              <a:ext cx="13497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heterogeneity: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1" name="Rectangle 9">
              <a:extLst>
                <a:ext uri="{FF2B5EF4-FFF2-40B4-BE49-F238E27FC236}">
                  <a16:creationId xmlns:a16="http://schemas.microsoft.com/office/drawing/2014/main" id="{447DA6BB-376E-916E-790B-F417AD1DF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672" y="4636716"/>
              <a:ext cx="3526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2" name="Rectangle 10">
              <a:extLst>
                <a:ext uri="{FF2B5EF4-FFF2-40B4-BE49-F238E27FC236}">
                  <a16:creationId xmlns:a16="http://schemas.microsoft.com/office/drawing/2014/main" id="{1247B8C2-329C-C12A-528F-83F8ECFD1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6332" y="465595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3" name="Rectangle 11">
              <a:extLst>
                <a:ext uri="{FF2B5EF4-FFF2-40B4-BE49-F238E27FC236}">
                  <a16:creationId xmlns:a16="http://schemas.microsoft.com/office/drawing/2014/main" id="{40DD4DDD-EF5F-FF6D-64EA-A3D84954B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993" y="4636716"/>
              <a:ext cx="34304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0%,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4" name="Rectangle 13">
              <a:extLst>
                <a:ext uri="{FF2B5EF4-FFF2-40B4-BE49-F238E27FC236}">
                  <a16:creationId xmlns:a16="http://schemas.microsoft.com/office/drawing/2014/main" id="{872EAC5C-3914-22E4-B26C-4440FA554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4575" y="4636716"/>
              <a:ext cx="6091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ꭓ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5" name="Rectangle 15">
              <a:extLst>
                <a:ext uri="{FF2B5EF4-FFF2-40B4-BE49-F238E27FC236}">
                  <a16:creationId xmlns:a16="http://schemas.microsoft.com/office/drawing/2014/main" id="{E8DCEA81-E877-7996-7CEF-55F3F7208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5029" y="4655952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6" name="Rectangle 16">
              <a:extLst>
                <a:ext uri="{FF2B5EF4-FFF2-40B4-BE49-F238E27FC236}">
                  <a16:creationId xmlns:a16="http://schemas.microsoft.com/office/drawing/2014/main" id="{67A7C632-6A26-97EE-91D1-C1D5E52A5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804" y="4636716"/>
              <a:ext cx="38632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6.07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7" name="Rectangle 19">
              <a:extLst>
                <a:ext uri="{FF2B5EF4-FFF2-40B4-BE49-F238E27FC236}">
                  <a16:creationId xmlns:a16="http://schemas.microsoft.com/office/drawing/2014/main" id="{BF51A0E1-F830-C413-B040-EFDB3D51B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498" y="4636716"/>
              <a:ext cx="5129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(P=0.99)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8" name="Rectangle 21">
              <a:extLst>
                <a:ext uri="{FF2B5EF4-FFF2-40B4-BE49-F238E27FC236}">
                  <a16:creationId xmlns:a16="http://schemas.microsoft.com/office/drawing/2014/main" id="{2E912ECD-91C2-8E25-675C-101FAB701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199" y="4830689"/>
              <a:ext cx="171681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overall effect (Fixed):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9" name="Rectangle 22">
              <a:extLst>
                <a:ext uri="{FF2B5EF4-FFF2-40B4-BE49-F238E27FC236}">
                  <a16:creationId xmlns:a16="http://schemas.microsoft.com/office/drawing/2014/main" id="{EB662535-57BC-69DC-3B80-A15031A64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4473" y="4830689"/>
              <a:ext cx="561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z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0" name="Rectangle 23">
              <a:extLst>
                <a:ext uri="{FF2B5EF4-FFF2-40B4-BE49-F238E27FC236}">
                  <a16:creationId xmlns:a16="http://schemas.microsoft.com/office/drawing/2014/main" id="{A5981CC6-B84E-EC7A-F476-F1EFC33B3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28" y="4830689"/>
              <a:ext cx="1346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1" name="Rectangle 24">
              <a:extLst>
                <a:ext uri="{FF2B5EF4-FFF2-40B4-BE49-F238E27FC236}">
                  <a16:creationId xmlns:a16="http://schemas.microsoft.com/office/drawing/2014/main" id="{499F4BCF-26C2-DCDD-E9FD-A6C74C32B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9894" y="4830689"/>
              <a:ext cx="2949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4.07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2" name="Rectangle 25">
              <a:extLst>
                <a:ext uri="{FF2B5EF4-FFF2-40B4-BE49-F238E27FC236}">
                  <a16:creationId xmlns:a16="http://schemas.microsoft.com/office/drawing/2014/main" id="{ED278568-0451-EEBB-430A-20B5742DB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244" y="4830689"/>
              <a:ext cx="320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3" name="Rectangle 27">
              <a:extLst>
                <a:ext uri="{FF2B5EF4-FFF2-40B4-BE49-F238E27FC236}">
                  <a16:creationId xmlns:a16="http://schemas.microsoft.com/office/drawing/2014/main" id="{0F96511B-DEF9-259B-E479-4609371CF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5379" y="4830689"/>
              <a:ext cx="65723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(P&lt;0.0001)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4" name="Rectangle 29">
              <a:extLst>
                <a:ext uri="{FF2B5EF4-FFF2-40B4-BE49-F238E27FC236}">
                  <a16:creationId xmlns:a16="http://schemas.microsoft.com/office/drawing/2014/main" id="{FC5B741E-2985-93DE-C040-DF0EA8405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199" y="5024662"/>
              <a:ext cx="189314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overall effect (Random):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5" name="Rectangle 30">
              <a:extLst>
                <a:ext uri="{FF2B5EF4-FFF2-40B4-BE49-F238E27FC236}">
                  <a16:creationId xmlns:a16="http://schemas.microsoft.com/office/drawing/2014/main" id="{0C6C6273-DC2F-6FDD-8AA5-6275B0C81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2508" y="5024662"/>
              <a:ext cx="561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z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6" name="Rectangle 31">
              <a:extLst>
                <a:ext uri="{FF2B5EF4-FFF2-40B4-BE49-F238E27FC236}">
                  <a16:creationId xmlns:a16="http://schemas.microsoft.com/office/drawing/2014/main" id="{21365CDF-F0DB-FD29-C9E4-D1040E9FF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963" y="5024662"/>
              <a:ext cx="1346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7" name="Rectangle 32">
              <a:extLst>
                <a:ext uri="{FF2B5EF4-FFF2-40B4-BE49-F238E27FC236}">
                  <a16:creationId xmlns:a16="http://schemas.microsoft.com/office/drawing/2014/main" id="{CC7B192C-4F0B-DE44-F224-7965B1989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7930" y="5024662"/>
              <a:ext cx="2949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</a:t>
              </a:r>
              <a:r>
                <a:rPr lang="en-US" alt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3.92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8" name="Rectangle 35">
              <a:extLst>
                <a:ext uri="{FF2B5EF4-FFF2-40B4-BE49-F238E27FC236}">
                  <a16:creationId xmlns:a16="http://schemas.microsoft.com/office/drawing/2014/main" id="{67AC9911-E790-A6F1-93CD-37B93F953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7726" y="5024662"/>
              <a:ext cx="65723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(P&lt;0.0001)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39" name="TextBox 638">
            <a:extLst>
              <a:ext uri="{FF2B5EF4-FFF2-40B4-BE49-F238E27FC236}">
                <a16:creationId xmlns:a16="http://schemas.microsoft.com/office/drawing/2014/main" id="{2564A8D6-9BC4-8347-1B61-B35D6CF5B80F}"/>
              </a:ext>
            </a:extLst>
          </p:cNvPr>
          <p:cNvSpPr txBox="1"/>
          <p:nvPr/>
        </p:nvSpPr>
        <p:spPr>
          <a:xfrm>
            <a:off x="8280971" y="5856269"/>
            <a:ext cx="2893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RR 0.54, 95% CI 0.40-0.74</a:t>
            </a:r>
          </a:p>
        </p:txBody>
      </p:sp>
    </p:spTree>
    <p:extLst>
      <p:ext uri="{BB962C8B-B14F-4D97-AF65-F5344CB8AC3E}">
        <p14:creationId xmlns:p14="http://schemas.microsoft.com/office/powerpoint/2010/main" val="176894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785FC-6273-5D68-8BBA-26A356974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2725"/>
            <a:ext cx="12192000" cy="10341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rgbClr val="0070C0"/>
                </a:solidFill>
              </a:rPr>
              <a:t>All-cause Death (Direct Evidence): </a:t>
            </a:r>
            <a:r>
              <a:rPr lang="en-US" sz="3600" dirty="0"/>
              <a:t>IV Imaging vs. Angio</a:t>
            </a:r>
            <a:br>
              <a:rPr lang="en-US" sz="3600" dirty="0"/>
            </a:br>
            <a:r>
              <a:rPr lang="en-US" sz="3600" b="0" dirty="0"/>
              <a:t>17 trials, 11,385 patients, 318 events </a:t>
            </a:r>
          </a:p>
        </p:txBody>
      </p:sp>
      <p:sp>
        <p:nvSpPr>
          <p:cNvPr id="639" name="TextBox 638">
            <a:extLst>
              <a:ext uri="{FF2B5EF4-FFF2-40B4-BE49-F238E27FC236}">
                <a16:creationId xmlns:a16="http://schemas.microsoft.com/office/drawing/2014/main" id="{2564A8D6-9BC4-8347-1B61-B35D6CF5B80F}"/>
              </a:ext>
            </a:extLst>
          </p:cNvPr>
          <p:cNvSpPr txBox="1"/>
          <p:nvPr/>
        </p:nvSpPr>
        <p:spPr>
          <a:xfrm>
            <a:off x="8079158" y="5938462"/>
            <a:ext cx="28761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RR 0.75, 95% CI 0.60-0.93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9AF12F-69D6-E6B1-96EC-39B27B433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660" y="1721717"/>
            <a:ext cx="88165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Study and Year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54">
            <a:extLst>
              <a:ext uri="{FF2B5EF4-FFF2-40B4-BE49-F238E27FC236}">
                <a16:creationId xmlns:a16="http://schemas.microsoft.com/office/drawing/2014/main" id="{50656674-BE84-6780-416A-41F1F8A5C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3476" y="1721717"/>
            <a:ext cx="3879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73">
            <a:extLst>
              <a:ext uri="{FF2B5EF4-FFF2-40B4-BE49-F238E27FC236}">
                <a16:creationId xmlns:a16="http://schemas.microsoft.com/office/drawing/2014/main" id="{5D73E8C2-1830-FABE-DCDF-028ED43AC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424" y="1561086"/>
            <a:ext cx="125996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Intravascular Imaging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74">
            <a:extLst>
              <a:ext uri="{FF2B5EF4-FFF2-40B4-BE49-F238E27FC236}">
                <a16:creationId xmlns:a16="http://schemas.microsoft.com/office/drawing/2014/main" id="{59C3BE57-E46A-B619-0616-905BB0316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1243" y="1721717"/>
            <a:ext cx="9297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93">
            <a:extLst>
              <a:ext uri="{FF2B5EF4-FFF2-40B4-BE49-F238E27FC236}">
                <a16:creationId xmlns:a16="http://schemas.microsoft.com/office/drawing/2014/main" id="{B5C5C442-D2C3-078D-43F3-7F53C9322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669" y="1721717"/>
            <a:ext cx="38792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112">
            <a:extLst>
              <a:ext uri="{FF2B5EF4-FFF2-40B4-BE49-F238E27FC236}">
                <a16:creationId xmlns:a16="http://schemas.microsoft.com/office/drawing/2014/main" id="{24DB65E5-61C3-0519-7DF7-A586D01A2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5868" y="1561086"/>
            <a:ext cx="74219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Angiography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113">
            <a:extLst>
              <a:ext uri="{FF2B5EF4-FFF2-40B4-BE49-F238E27FC236}">
                <a16:creationId xmlns:a16="http://schemas.microsoft.com/office/drawing/2014/main" id="{1A1A6619-40DA-E720-854E-7C1F6107E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3436" y="1721717"/>
            <a:ext cx="9297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132">
            <a:extLst>
              <a:ext uri="{FF2B5EF4-FFF2-40B4-BE49-F238E27FC236}">
                <a16:creationId xmlns:a16="http://schemas.microsoft.com/office/drawing/2014/main" id="{82227750-F819-2876-51E5-378B985053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7925" y="1957173"/>
            <a:ext cx="0" cy="338328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Freeform 133">
            <a:extLst>
              <a:ext uri="{FF2B5EF4-FFF2-40B4-BE49-F238E27FC236}">
                <a16:creationId xmlns:a16="http://schemas.microsoft.com/office/drawing/2014/main" id="{11C3A677-B3BE-069E-67B1-1FA50D312CCC}"/>
              </a:ext>
            </a:extLst>
          </p:cNvPr>
          <p:cNvSpPr>
            <a:spLocks noEditPoints="1"/>
          </p:cNvSpPr>
          <p:nvPr/>
        </p:nvSpPr>
        <p:spPr bwMode="auto">
          <a:xfrm>
            <a:off x="7184037" y="2090181"/>
            <a:ext cx="0" cy="2936994"/>
          </a:xfrm>
          <a:custGeom>
            <a:avLst/>
            <a:gdLst>
              <a:gd name="T0" fmla="*/ 418 h 422"/>
              <a:gd name="T1" fmla="*/ 410 h 422"/>
              <a:gd name="T2" fmla="*/ 402 h 422"/>
              <a:gd name="T3" fmla="*/ 394 h 422"/>
              <a:gd name="T4" fmla="*/ 386 h 422"/>
              <a:gd name="T5" fmla="*/ 378 h 422"/>
              <a:gd name="T6" fmla="*/ 370 h 422"/>
              <a:gd name="T7" fmla="*/ 362 h 422"/>
              <a:gd name="T8" fmla="*/ 354 h 422"/>
              <a:gd name="T9" fmla="*/ 346 h 422"/>
              <a:gd name="T10" fmla="*/ 338 h 422"/>
              <a:gd name="T11" fmla="*/ 330 h 422"/>
              <a:gd name="T12" fmla="*/ 322 h 422"/>
              <a:gd name="T13" fmla="*/ 314 h 422"/>
              <a:gd name="T14" fmla="*/ 306 h 422"/>
              <a:gd name="T15" fmla="*/ 298 h 422"/>
              <a:gd name="T16" fmla="*/ 290 h 422"/>
              <a:gd name="T17" fmla="*/ 282 h 422"/>
              <a:gd name="T18" fmla="*/ 274 h 422"/>
              <a:gd name="T19" fmla="*/ 266 h 422"/>
              <a:gd name="T20" fmla="*/ 258 h 422"/>
              <a:gd name="T21" fmla="*/ 250 h 422"/>
              <a:gd name="T22" fmla="*/ 242 h 422"/>
              <a:gd name="T23" fmla="*/ 234 h 422"/>
              <a:gd name="T24" fmla="*/ 226 h 422"/>
              <a:gd name="T25" fmla="*/ 218 h 422"/>
              <a:gd name="T26" fmla="*/ 210 h 422"/>
              <a:gd name="T27" fmla="*/ 202 h 422"/>
              <a:gd name="T28" fmla="*/ 194 h 422"/>
              <a:gd name="T29" fmla="*/ 186 h 422"/>
              <a:gd name="T30" fmla="*/ 178 h 422"/>
              <a:gd name="T31" fmla="*/ 170 h 422"/>
              <a:gd name="T32" fmla="*/ 162 h 422"/>
              <a:gd name="T33" fmla="*/ 154 h 422"/>
              <a:gd name="T34" fmla="*/ 146 h 422"/>
              <a:gd name="T35" fmla="*/ 138 h 422"/>
              <a:gd name="T36" fmla="*/ 130 h 422"/>
              <a:gd name="T37" fmla="*/ 122 h 422"/>
              <a:gd name="T38" fmla="*/ 114 h 422"/>
              <a:gd name="T39" fmla="*/ 106 h 422"/>
              <a:gd name="T40" fmla="*/ 98 h 422"/>
              <a:gd name="T41" fmla="*/ 90 h 422"/>
              <a:gd name="T42" fmla="*/ 82 h 422"/>
              <a:gd name="T43" fmla="*/ 74 h 422"/>
              <a:gd name="T44" fmla="*/ 66 h 422"/>
              <a:gd name="T45" fmla="*/ 58 h 422"/>
              <a:gd name="T46" fmla="*/ 50 h 422"/>
              <a:gd name="T47" fmla="*/ 42 h 422"/>
              <a:gd name="T48" fmla="*/ 34 h 422"/>
              <a:gd name="T49" fmla="*/ 26 h 422"/>
              <a:gd name="T50" fmla="*/ 18 h 422"/>
              <a:gd name="T51" fmla="*/ 10 h 422"/>
              <a:gd name="T52" fmla="*/ 2 h 42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  <a:cxn ang="0">
                <a:pos x="0" y="T47"/>
              </a:cxn>
              <a:cxn ang="0">
                <a:pos x="0" y="T48"/>
              </a:cxn>
              <a:cxn ang="0">
                <a:pos x="0" y="T49"/>
              </a:cxn>
              <a:cxn ang="0">
                <a:pos x="0" y="T50"/>
              </a:cxn>
              <a:cxn ang="0">
                <a:pos x="0" y="T51"/>
              </a:cxn>
              <a:cxn ang="0">
                <a:pos x="0" y="T52"/>
              </a:cxn>
            </a:cxnLst>
            <a:rect l="0" t="0" r="r" b="b"/>
            <a:pathLst>
              <a:path h="422">
                <a:moveTo>
                  <a:pt x="0" y="418"/>
                </a:moveTo>
                <a:lnTo>
                  <a:pt x="0" y="414"/>
                </a:lnTo>
                <a:moveTo>
                  <a:pt x="0" y="410"/>
                </a:moveTo>
                <a:lnTo>
                  <a:pt x="0" y="406"/>
                </a:lnTo>
                <a:moveTo>
                  <a:pt x="0" y="402"/>
                </a:moveTo>
                <a:lnTo>
                  <a:pt x="0" y="398"/>
                </a:lnTo>
                <a:moveTo>
                  <a:pt x="0" y="394"/>
                </a:moveTo>
                <a:lnTo>
                  <a:pt x="0" y="390"/>
                </a:lnTo>
                <a:moveTo>
                  <a:pt x="0" y="386"/>
                </a:moveTo>
                <a:lnTo>
                  <a:pt x="0" y="382"/>
                </a:lnTo>
                <a:moveTo>
                  <a:pt x="0" y="378"/>
                </a:moveTo>
                <a:lnTo>
                  <a:pt x="0" y="374"/>
                </a:lnTo>
                <a:moveTo>
                  <a:pt x="0" y="370"/>
                </a:moveTo>
                <a:lnTo>
                  <a:pt x="0" y="366"/>
                </a:lnTo>
                <a:moveTo>
                  <a:pt x="0" y="362"/>
                </a:moveTo>
                <a:lnTo>
                  <a:pt x="0" y="358"/>
                </a:lnTo>
                <a:moveTo>
                  <a:pt x="0" y="354"/>
                </a:moveTo>
                <a:lnTo>
                  <a:pt x="0" y="350"/>
                </a:lnTo>
                <a:moveTo>
                  <a:pt x="0" y="346"/>
                </a:moveTo>
                <a:lnTo>
                  <a:pt x="0" y="342"/>
                </a:lnTo>
                <a:moveTo>
                  <a:pt x="0" y="338"/>
                </a:moveTo>
                <a:lnTo>
                  <a:pt x="0" y="334"/>
                </a:lnTo>
                <a:moveTo>
                  <a:pt x="0" y="330"/>
                </a:moveTo>
                <a:lnTo>
                  <a:pt x="0" y="326"/>
                </a:lnTo>
                <a:moveTo>
                  <a:pt x="0" y="322"/>
                </a:moveTo>
                <a:lnTo>
                  <a:pt x="0" y="318"/>
                </a:lnTo>
                <a:moveTo>
                  <a:pt x="0" y="314"/>
                </a:moveTo>
                <a:lnTo>
                  <a:pt x="0" y="310"/>
                </a:lnTo>
                <a:moveTo>
                  <a:pt x="0" y="306"/>
                </a:moveTo>
                <a:lnTo>
                  <a:pt x="0" y="302"/>
                </a:lnTo>
                <a:moveTo>
                  <a:pt x="0" y="298"/>
                </a:moveTo>
                <a:lnTo>
                  <a:pt x="0" y="294"/>
                </a:lnTo>
                <a:moveTo>
                  <a:pt x="0" y="290"/>
                </a:moveTo>
                <a:lnTo>
                  <a:pt x="0" y="286"/>
                </a:lnTo>
                <a:moveTo>
                  <a:pt x="0" y="282"/>
                </a:moveTo>
                <a:lnTo>
                  <a:pt x="0" y="278"/>
                </a:lnTo>
                <a:moveTo>
                  <a:pt x="0" y="274"/>
                </a:moveTo>
                <a:lnTo>
                  <a:pt x="0" y="270"/>
                </a:lnTo>
                <a:moveTo>
                  <a:pt x="0" y="266"/>
                </a:moveTo>
                <a:lnTo>
                  <a:pt x="0" y="262"/>
                </a:lnTo>
                <a:moveTo>
                  <a:pt x="0" y="258"/>
                </a:moveTo>
                <a:lnTo>
                  <a:pt x="0" y="254"/>
                </a:lnTo>
                <a:moveTo>
                  <a:pt x="0" y="250"/>
                </a:moveTo>
                <a:lnTo>
                  <a:pt x="0" y="246"/>
                </a:lnTo>
                <a:moveTo>
                  <a:pt x="0" y="242"/>
                </a:moveTo>
                <a:lnTo>
                  <a:pt x="0" y="238"/>
                </a:lnTo>
                <a:moveTo>
                  <a:pt x="0" y="234"/>
                </a:moveTo>
                <a:lnTo>
                  <a:pt x="0" y="230"/>
                </a:lnTo>
                <a:moveTo>
                  <a:pt x="0" y="226"/>
                </a:moveTo>
                <a:lnTo>
                  <a:pt x="0" y="222"/>
                </a:lnTo>
                <a:moveTo>
                  <a:pt x="0" y="218"/>
                </a:moveTo>
                <a:lnTo>
                  <a:pt x="0" y="214"/>
                </a:lnTo>
                <a:moveTo>
                  <a:pt x="0" y="210"/>
                </a:moveTo>
                <a:lnTo>
                  <a:pt x="0" y="206"/>
                </a:lnTo>
                <a:moveTo>
                  <a:pt x="0" y="202"/>
                </a:moveTo>
                <a:lnTo>
                  <a:pt x="0" y="198"/>
                </a:lnTo>
                <a:moveTo>
                  <a:pt x="0" y="194"/>
                </a:moveTo>
                <a:lnTo>
                  <a:pt x="0" y="190"/>
                </a:lnTo>
                <a:moveTo>
                  <a:pt x="0" y="186"/>
                </a:moveTo>
                <a:lnTo>
                  <a:pt x="0" y="182"/>
                </a:lnTo>
                <a:moveTo>
                  <a:pt x="0" y="178"/>
                </a:moveTo>
                <a:lnTo>
                  <a:pt x="0" y="174"/>
                </a:lnTo>
                <a:moveTo>
                  <a:pt x="0" y="170"/>
                </a:moveTo>
                <a:lnTo>
                  <a:pt x="0" y="166"/>
                </a:lnTo>
                <a:moveTo>
                  <a:pt x="0" y="162"/>
                </a:moveTo>
                <a:lnTo>
                  <a:pt x="0" y="158"/>
                </a:lnTo>
                <a:moveTo>
                  <a:pt x="0" y="154"/>
                </a:moveTo>
                <a:lnTo>
                  <a:pt x="0" y="150"/>
                </a:lnTo>
                <a:moveTo>
                  <a:pt x="0" y="146"/>
                </a:moveTo>
                <a:lnTo>
                  <a:pt x="0" y="142"/>
                </a:lnTo>
                <a:moveTo>
                  <a:pt x="0" y="138"/>
                </a:moveTo>
                <a:lnTo>
                  <a:pt x="0" y="134"/>
                </a:lnTo>
                <a:moveTo>
                  <a:pt x="0" y="130"/>
                </a:moveTo>
                <a:lnTo>
                  <a:pt x="0" y="126"/>
                </a:lnTo>
                <a:moveTo>
                  <a:pt x="0" y="122"/>
                </a:moveTo>
                <a:lnTo>
                  <a:pt x="0" y="118"/>
                </a:lnTo>
                <a:moveTo>
                  <a:pt x="0" y="114"/>
                </a:moveTo>
                <a:lnTo>
                  <a:pt x="0" y="110"/>
                </a:lnTo>
                <a:moveTo>
                  <a:pt x="0" y="106"/>
                </a:moveTo>
                <a:lnTo>
                  <a:pt x="0" y="102"/>
                </a:lnTo>
                <a:moveTo>
                  <a:pt x="0" y="98"/>
                </a:moveTo>
                <a:lnTo>
                  <a:pt x="0" y="94"/>
                </a:lnTo>
                <a:moveTo>
                  <a:pt x="0" y="90"/>
                </a:moveTo>
                <a:lnTo>
                  <a:pt x="0" y="86"/>
                </a:lnTo>
                <a:moveTo>
                  <a:pt x="0" y="82"/>
                </a:moveTo>
                <a:lnTo>
                  <a:pt x="0" y="78"/>
                </a:lnTo>
                <a:moveTo>
                  <a:pt x="0" y="74"/>
                </a:moveTo>
                <a:lnTo>
                  <a:pt x="0" y="70"/>
                </a:lnTo>
                <a:moveTo>
                  <a:pt x="0" y="66"/>
                </a:moveTo>
                <a:lnTo>
                  <a:pt x="0" y="62"/>
                </a:lnTo>
                <a:moveTo>
                  <a:pt x="0" y="58"/>
                </a:moveTo>
                <a:lnTo>
                  <a:pt x="0" y="54"/>
                </a:lnTo>
                <a:moveTo>
                  <a:pt x="0" y="50"/>
                </a:moveTo>
                <a:lnTo>
                  <a:pt x="0" y="46"/>
                </a:lnTo>
                <a:moveTo>
                  <a:pt x="0" y="42"/>
                </a:moveTo>
                <a:lnTo>
                  <a:pt x="0" y="38"/>
                </a:lnTo>
                <a:moveTo>
                  <a:pt x="0" y="34"/>
                </a:moveTo>
                <a:lnTo>
                  <a:pt x="0" y="30"/>
                </a:lnTo>
                <a:moveTo>
                  <a:pt x="0" y="26"/>
                </a:moveTo>
                <a:lnTo>
                  <a:pt x="0" y="22"/>
                </a:lnTo>
                <a:moveTo>
                  <a:pt x="0" y="18"/>
                </a:moveTo>
                <a:lnTo>
                  <a:pt x="0" y="14"/>
                </a:lnTo>
                <a:moveTo>
                  <a:pt x="0" y="10"/>
                </a:moveTo>
                <a:lnTo>
                  <a:pt x="0" y="6"/>
                </a:lnTo>
                <a:moveTo>
                  <a:pt x="0" y="2"/>
                </a:move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reeform 134">
            <a:extLst>
              <a:ext uri="{FF2B5EF4-FFF2-40B4-BE49-F238E27FC236}">
                <a16:creationId xmlns:a16="http://schemas.microsoft.com/office/drawing/2014/main" id="{C87A0D43-3CFE-E757-0958-6DB59E7E5847}"/>
              </a:ext>
            </a:extLst>
          </p:cNvPr>
          <p:cNvSpPr>
            <a:spLocks noEditPoints="1"/>
          </p:cNvSpPr>
          <p:nvPr/>
        </p:nvSpPr>
        <p:spPr bwMode="auto">
          <a:xfrm>
            <a:off x="7184037" y="1928811"/>
            <a:ext cx="0" cy="3291840"/>
          </a:xfrm>
          <a:custGeom>
            <a:avLst/>
            <a:gdLst>
              <a:gd name="T0" fmla="*/ 441 h 448"/>
              <a:gd name="T1" fmla="*/ 433 h 448"/>
              <a:gd name="T2" fmla="*/ 425 h 448"/>
              <a:gd name="T3" fmla="*/ 417 h 448"/>
              <a:gd name="T4" fmla="*/ 409 h 448"/>
              <a:gd name="T5" fmla="*/ 401 h 448"/>
              <a:gd name="T6" fmla="*/ 393 h 448"/>
              <a:gd name="T7" fmla="*/ 385 h 448"/>
              <a:gd name="T8" fmla="*/ 377 h 448"/>
              <a:gd name="T9" fmla="*/ 369 h 448"/>
              <a:gd name="T10" fmla="*/ 361 h 448"/>
              <a:gd name="T11" fmla="*/ 353 h 448"/>
              <a:gd name="T12" fmla="*/ 345 h 448"/>
              <a:gd name="T13" fmla="*/ 337 h 448"/>
              <a:gd name="T14" fmla="*/ 329 h 448"/>
              <a:gd name="T15" fmla="*/ 321 h 448"/>
              <a:gd name="T16" fmla="*/ 313 h 448"/>
              <a:gd name="T17" fmla="*/ 305 h 448"/>
              <a:gd name="T18" fmla="*/ 297 h 448"/>
              <a:gd name="T19" fmla="*/ 289 h 448"/>
              <a:gd name="T20" fmla="*/ 281 h 448"/>
              <a:gd name="T21" fmla="*/ 273 h 448"/>
              <a:gd name="T22" fmla="*/ 265 h 448"/>
              <a:gd name="T23" fmla="*/ 257 h 448"/>
              <a:gd name="T24" fmla="*/ 249 h 448"/>
              <a:gd name="T25" fmla="*/ 241 h 448"/>
              <a:gd name="T26" fmla="*/ 233 h 448"/>
              <a:gd name="T27" fmla="*/ 225 h 448"/>
              <a:gd name="T28" fmla="*/ 217 h 448"/>
              <a:gd name="T29" fmla="*/ 209 h 448"/>
              <a:gd name="T30" fmla="*/ 201 h 448"/>
              <a:gd name="T31" fmla="*/ 193 h 448"/>
              <a:gd name="T32" fmla="*/ 185 h 448"/>
              <a:gd name="T33" fmla="*/ 177 h 448"/>
              <a:gd name="T34" fmla="*/ 169 h 448"/>
              <a:gd name="T35" fmla="*/ 161 h 448"/>
              <a:gd name="T36" fmla="*/ 153 h 448"/>
              <a:gd name="T37" fmla="*/ 145 h 448"/>
              <a:gd name="T38" fmla="*/ 137 h 448"/>
              <a:gd name="T39" fmla="*/ 129 h 448"/>
              <a:gd name="T40" fmla="*/ 121 h 448"/>
              <a:gd name="T41" fmla="*/ 113 h 448"/>
              <a:gd name="T42" fmla="*/ 105 h 448"/>
              <a:gd name="T43" fmla="*/ 97 h 448"/>
              <a:gd name="T44" fmla="*/ 89 h 448"/>
              <a:gd name="T45" fmla="*/ 81 h 448"/>
              <a:gd name="T46" fmla="*/ 73 h 448"/>
              <a:gd name="T47" fmla="*/ 65 h 448"/>
              <a:gd name="T48" fmla="*/ 57 h 448"/>
              <a:gd name="T49" fmla="*/ 49 h 448"/>
              <a:gd name="T50" fmla="*/ 41 h 448"/>
              <a:gd name="T51" fmla="*/ 33 h 448"/>
              <a:gd name="T52" fmla="*/ 25 h 448"/>
              <a:gd name="T53" fmla="*/ 17 h 448"/>
              <a:gd name="T54" fmla="*/ 9 h 448"/>
              <a:gd name="T55" fmla="*/ 1 h 44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  <a:cxn ang="0">
                <a:pos x="0" y="T18"/>
              </a:cxn>
              <a:cxn ang="0">
                <a:pos x="0" y="T19"/>
              </a:cxn>
              <a:cxn ang="0">
                <a:pos x="0" y="T20"/>
              </a:cxn>
              <a:cxn ang="0">
                <a:pos x="0" y="T21"/>
              </a:cxn>
              <a:cxn ang="0">
                <a:pos x="0" y="T22"/>
              </a:cxn>
              <a:cxn ang="0">
                <a:pos x="0" y="T23"/>
              </a:cxn>
              <a:cxn ang="0">
                <a:pos x="0" y="T24"/>
              </a:cxn>
              <a:cxn ang="0">
                <a:pos x="0" y="T25"/>
              </a:cxn>
              <a:cxn ang="0">
                <a:pos x="0" y="T26"/>
              </a:cxn>
              <a:cxn ang="0">
                <a:pos x="0" y="T27"/>
              </a:cxn>
              <a:cxn ang="0">
                <a:pos x="0" y="T28"/>
              </a:cxn>
              <a:cxn ang="0">
                <a:pos x="0" y="T29"/>
              </a:cxn>
              <a:cxn ang="0">
                <a:pos x="0" y="T30"/>
              </a:cxn>
              <a:cxn ang="0">
                <a:pos x="0" y="T31"/>
              </a:cxn>
              <a:cxn ang="0">
                <a:pos x="0" y="T32"/>
              </a:cxn>
              <a:cxn ang="0">
                <a:pos x="0" y="T33"/>
              </a:cxn>
              <a:cxn ang="0">
                <a:pos x="0" y="T34"/>
              </a:cxn>
              <a:cxn ang="0">
                <a:pos x="0" y="T35"/>
              </a:cxn>
              <a:cxn ang="0">
                <a:pos x="0" y="T36"/>
              </a:cxn>
              <a:cxn ang="0">
                <a:pos x="0" y="T37"/>
              </a:cxn>
              <a:cxn ang="0">
                <a:pos x="0" y="T38"/>
              </a:cxn>
              <a:cxn ang="0">
                <a:pos x="0" y="T39"/>
              </a:cxn>
              <a:cxn ang="0">
                <a:pos x="0" y="T40"/>
              </a:cxn>
              <a:cxn ang="0">
                <a:pos x="0" y="T41"/>
              </a:cxn>
              <a:cxn ang="0">
                <a:pos x="0" y="T42"/>
              </a:cxn>
              <a:cxn ang="0">
                <a:pos x="0" y="T43"/>
              </a:cxn>
              <a:cxn ang="0">
                <a:pos x="0" y="T44"/>
              </a:cxn>
              <a:cxn ang="0">
                <a:pos x="0" y="T45"/>
              </a:cxn>
              <a:cxn ang="0">
                <a:pos x="0" y="T46"/>
              </a:cxn>
              <a:cxn ang="0">
                <a:pos x="0" y="T47"/>
              </a:cxn>
              <a:cxn ang="0">
                <a:pos x="0" y="T48"/>
              </a:cxn>
              <a:cxn ang="0">
                <a:pos x="0" y="T49"/>
              </a:cxn>
              <a:cxn ang="0">
                <a:pos x="0" y="T50"/>
              </a:cxn>
              <a:cxn ang="0">
                <a:pos x="0" y="T51"/>
              </a:cxn>
              <a:cxn ang="0">
                <a:pos x="0" y="T52"/>
              </a:cxn>
              <a:cxn ang="0">
                <a:pos x="0" y="T53"/>
              </a:cxn>
              <a:cxn ang="0">
                <a:pos x="0" y="T54"/>
              </a:cxn>
              <a:cxn ang="0">
                <a:pos x="0" y="T55"/>
              </a:cxn>
            </a:cxnLst>
            <a:rect l="0" t="0" r="r" b="b"/>
            <a:pathLst>
              <a:path h="448">
                <a:moveTo>
                  <a:pt x="0" y="445"/>
                </a:moveTo>
                <a:lnTo>
                  <a:pt x="0" y="444"/>
                </a:lnTo>
                <a:moveTo>
                  <a:pt x="0" y="441"/>
                </a:moveTo>
                <a:lnTo>
                  <a:pt x="0" y="440"/>
                </a:lnTo>
                <a:moveTo>
                  <a:pt x="0" y="437"/>
                </a:moveTo>
                <a:lnTo>
                  <a:pt x="0" y="436"/>
                </a:lnTo>
                <a:moveTo>
                  <a:pt x="0" y="433"/>
                </a:moveTo>
                <a:lnTo>
                  <a:pt x="0" y="432"/>
                </a:lnTo>
                <a:moveTo>
                  <a:pt x="0" y="429"/>
                </a:moveTo>
                <a:lnTo>
                  <a:pt x="0" y="428"/>
                </a:lnTo>
                <a:moveTo>
                  <a:pt x="0" y="425"/>
                </a:moveTo>
                <a:lnTo>
                  <a:pt x="0" y="424"/>
                </a:lnTo>
                <a:moveTo>
                  <a:pt x="0" y="421"/>
                </a:moveTo>
                <a:lnTo>
                  <a:pt x="0" y="420"/>
                </a:lnTo>
                <a:moveTo>
                  <a:pt x="0" y="417"/>
                </a:moveTo>
                <a:lnTo>
                  <a:pt x="0" y="416"/>
                </a:lnTo>
                <a:moveTo>
                  <a:pt x="0" y="413"/>
                </a:moveTo>
                <a:lnTo>
                  <a:pt x="0" y="412"/>
                </a:lnTo>
                <a:moveTo>
                  <a:pt x="0" y="409"/>
                </a:moveTo>
                <a:lnTo>
                  <a:pt x="0" y="408"/>
                </a:lnTo>
                <a:moveTo>
                  <a:pt x="0" y="405"/>
                </a:moveTo>
                <a:lnTo>
                  <a:pt x="0" y="404"/>
                </a:lnTo>
                <a:moveTo>
                  <a:pt x="0" y="401"/>
                </a:moveTo>
                <a:lnTo>
                  <a:pt x="0" y="400"/>
                </a:lnTo>
                <a:moveTo>
                  <a:pt x="0" y="397"/>
                </a:moveTo>
                <a:lnTo>
                  <a:pt x="0" y="396"/>
                </a:lnTo>
                <a:moveTo>
                  <a:pt x="0" y="393"/>
                </a:moveTo>
                <a:lnTo>
                  <a:pt x="0" y="392"/>
                </a:lnTo>
                <a:moveTo>
                  <a:pt x="0" y="389"/>
                </a:moveTo>
                <a:lnTo>
                  <a:pt x="0" y="388"/>
                </a:lnTo>
                <a:moveTo>
                  <a:pt x="0" y="385"/>
                </a:moveTo>
                <a:lnTo>
                  <a:pt x="0" y="384"/>
                </a:lnTo>
                <a:moveTo>
                  <a:pt x="0" y="381"/>
                </a:moveTo>
                <a:lnTo>
                  <a:pt x="0" y="380"/>
                </a:lnTo>
                <a:moveTo>
                  <a:pt x="0" y="377"/>
                </a:moveTo>
                <a:lnTo>
                  <a:pt x="0" y="376"/>
                </a:lnTo>
                <a:moveTo>
                  <a:pt x="0" y="373"/>
                </a:moveTo>
                <a:lnTo>
                  <a:pt x="0" y="372"/>
                </a:lnTo>
                <a:moveTo>
                  <a:pt x="0" y="369"/>
                </a:moveTo>
                <a:lnTo>
                  <a:pt x="0" y="368"/>
                </a:lnTo>
                <a:moveTo>
                  <a:pt x="0" y="365"/>
                </a:moveTo>
                <a:lnTo>
                  <a:pt x="0" y="364"/>
                </a:lnTo>
                <a:moveTo>
                  <a:pt x="0" y="361"/>
                </a:moveTo>
                <a:lnTo>
                  <a:pt x="0" y="360"/>
                </a:lnTo>
                <a:moveTo>
                  <a:pt x="0" y="357"/>
                </a:moveTo>
                <a:lnTo>
                  <a:pt x="0" y="356"/>
                </a:lnTo>
                <a:moveTo>
                  <a:pt x="0" y="353"/>
                </a:moveTo>
                <a:lnTo>
                  <a:pt x="0" y="352"/>
                </a:lnTo>
                <a:moveTo>
                  <a:pt x="0" y="349"/>
                </a:moveTo>
                <a:lnTo>
                  <a:pt x="0" y="348"/>
                </a:lnTo>
                <a:moveTo>
                  <a:pt x="0" y="345"/>
                </a:moveTo>
                <a:lnTo>
                  <a:pt x="0" y="344"/>
                </a:lnTo>
                <a:moveTo>
                  <a:pt x="0" y="341"/>
                </a:moveTo>
                <a:lnTo>
                  <a:pt x="0" y="340"/>
                </a:lnTo>
                <a:moveTo>
                  <a:pt x="0" y="337"/>
                </a:moveTo>
                <a:lnTo>
                  <a:pt x="0" y="336"/>
                </a:lnTo>
                <a:moveTo>
                  <a:pt x="0" y="333"/>
                </a:moveTo>
                <a:lnTo>
                  <a:pt x="0" y="332"/>
                </a:lnTo>
                <a:moveTo>
                  <a:pt x="0" y="329"/>
                </a:moveTo>
                <a:lnTo>
                  <a:pt x="0" y="328"/>
                </a:lnTo>
                <a:moveTo>
                  <a:pt x="0" y="325"/>
                </a:moveTo>
                <a:lnTo>
                  <a:pt x="0" y="324"/>
                </a:lnTo>
                <a:moveTo>
                  <a:pt x="0" y="321"/>
                </a:moveTo>
                <a:lnTo>
                  <a:pt x="0" y="320"/>
                </a:lnTo>
                <a:moveTo>
                  <a:pt x="0" y="317"/>
                </a:moveTo>
                <a:lnTo>
                  <a:pt x="0" y="316"/>
                </a:lnTo>
                <a:moveTo>
                  <a:pt x="0" y="313"/>
                </a:moveTo>
                <a:lnTo>
                  <a:pt x="0" y="312"/>
                </a:lnTo>
                <a:moveTo>
                  <a:pt x="0" y="309"/>
                </a:moveTo>
                <a:lnTo>
                  <a:pt x="0" y="308"/>
                </a:lnTo>
                <a:moveTo>
                  <a:pt x="0" y="305"/>
                </a:moveTo>
                <a:lnTo>
                  <a:pt x="0" y="304"/>
                </a:lnTo>
                <a:moveTo>
                  <a:pt x="0" y="301"/>
                </a:moveTo>
                <a:lnTo>
                  <a:pt x="0" y="300"/>
                </a:lnTo>
                <a:moveTo>
                  <a:pt x="0" y="297"/>
                </a:moveTo>
                <a:lnTo>
                  <a:pt x="0" y="296"/>
                </a:lnTo>
                <a:moveTo>
                  <a:pt x="0" y="293"/>
                </a:moveTo>
                <a:lnTo>
                  <a:pt x="0" y="292"/>
                </a:lnTo>
                <a:moveTo>
                  <a:pt x="0" y="289"/>
                </a:moveTo>
                <a:lnTo>
                  <a:pt x="0" y="288"/>
                </a:lnTo>
                <a:moveTo>
                  <a:pt x="0" y="285"/>
                </a:moveTo>
                <a:lnTo>
                  <a:pt x="0" y="284"/>
                </a:lnTo>
                <a:moveTo>
                  <a:pt x="0" y="281"/>
                </a:moveTo>
                <a:lnTo>
                  <a:pt x="0" y="280"/>
                </a:lnTo>
                <a:moveTo>
                  <a:pt x="0" y="277"/>
                </a:moveTo>
                <a:lnTo>
                  <a:pt x="0" y="276"/>
                </a:lnTo>
                <a:moveTo>
                  <a:pt x="0" y="273"/>
                </a:moveTo>
                <a:lnTo>
                  <a:pt x="0" y="272"/>
                </a:lnTo>
                <a:moveTo>
                  <a:pt x="0" y="269"/>
                </a:moveTo>
                <a:lnTo>
                  <a:pt x="0" y="268"/>
                </a:lnTo>
                <a:moveTo>
                  <a:pt x="0" y="265"/>
                </a:moveTo>
                <a:lnTo>
                  <a:pt x="0" y="264"/>
                </a:lnTo>
                <a:moveTo>
                  <a:pt x="0" y="261"/>
                </a:moveTo>
                <a:lnTo>
                  <a:pt x="0" y="260"/>
                </a:lnTo>
                <a:moveTo>
                  <a:pt x="0" y="257"/>
                </a:moveTo>
                <a:lnTo>
                  <a:pt x="0" y="256"/>
                </a:lnTo>
                <a:moveTo>
                  <a:pt x="0" y="253"/>
                </a:moveTo>
                <a:lnTo>
                  <a:pt x="0" y="252"/>
                </a:lnTo>
                <a:moveTo>
                  <a:pt x="0" y="249"/>
                </a:moveTo>
                <a:lnTo>
                  <a:pt x="0" y="248"/>
                </a:lnTo>
                <a:moveTo>
                  <a:pt x="0" y="245"/>
                </a:moveTo>
                <a:lnTo>
                  <a:pt x="0" y="244"/>
                </a:lnTo>
                <a:moveTo>
                  <a:pt x="0" y="241"/>
                </a:moveTo>
                <a:lnTo>
                  <a:pt x="0" y="240"/>
                </a:lnTo>
                <a:moveTo>
                  <a:pt x="0" y="237"/>
                </a:moveTo>
                <a:lnTo>
                  <a:pt x="0" y="236"/>
                </a:lnTo>
                <a:moveTo>
                  <a:pt x="0" y="233"/>
                </a:moveTo>
                <a:lnTo>
                  <a:pt x="0" y="232"/>
                </a:lnTo>
                <a:moveTo>
                  <a:pt x="0" y="229"/>
                </a:moveTo>
                <a:lnTo>
                  <a:pt x="0" y="228"/>
                </a:lnTo>
                <a:moveTo>
                  <a:pt x="0" y="225"/>
                </a:moveTo>
                <a:lnTo>
                  <a:pt x="0" y="224"/>
                </a:lnTo>
                <a:moveTo>
                  <a:pt x="0" y="221"/>
                </a:moveTo>
                <a:lnTo>
                  <a:pt x="0" y="220"/>
                </a:lnTo>
                <a:moveTo>
                  <a:pt x="0" y="217"/>
                </a:moveTo>
                <a:lnTo>
                  <a:pt x="0" y="216"/>
                </a:lnTo>
                <a:moveTo>
                  <a:pt x="0" y="213"/>
                </a:moveTo>
                <a:lnTo>
                  <a:pt x="0" y="212"/>
                </a:lnTo>
                <a:moveTo>
                  <a:pt x="0" y="209"/>
                </a:moveTo>
                <a:lnTo>
                  <a:pt x="0" y="208"/>
                </a:lnTo>
                <a:moveTo>
                  <a:pt x="0" y="205"/>
                </a:moveTo>
                <a:lnTo>
                  <a:pt x="0" y="204"/>
                </a:lnTo>
                <a:moveTo>
                  <a:pt x="0" y="201"/>
                </a:moveTo>
                <a:lnTo>
                  <a:pt x="0" y="200"/>
                </a:lnTo>
                <a:moveTo>
                  <a:pt x="0" y="197"/>
                </a:moveTo>
                <a:lnTo>
                  <a:pt x="0" y="196"/>
                </a:lnTo>
                <a:moveTo>
                  <a:pt x="0" y="193"/>
                </a:moveTo>
                <a:lnTo>
                  <a:pt x="0" y="192"/>
                </a:lnTo>
                <a:moveTo>
                  <a:pt x="0" y="189"/>
                </a:moveTo>
                <a:lnTo>
                  <a:pt x="0" y="188"/>
                </a:lnTo>
                <a:moveTo>
                  <a:pt x="0" y="185"/>
                </a:moveTo>
                <a:lnTo>
                  <a:pt x="0" y="184"/>
                </a:lnTo>
                <a:moveTo>
                  <a:pt x="0" y="181"/>
                </a:moveTo>
                <a:lnTo>
                  <a:pt x="0" y="180"/>
                </a:lnTo>
                <a:moveTo>
                  <a:pt x="0" y="177"/>
                </a:moveTo>
                <a:lnTo>
                  <a:pt x="0" y="176"/>
                </a:lnTo>
                <a:moveTo>
                  <a:pt x="0" y="173"/>
                </a:moveTo>
                <a:lnTo>
                  <a:pt x="0" y="172"/>
                </a:lnTo>
                <a:moveTo>
                  <a:pt x="0" y="169"/>
                </a:moveTo>
                <a:lnTo>
                  <a:pt x="0" y="168"/>
                </a:lnTo>
                <a:moveTo>
                  <a:pt x="0" y="165"/>
                </a:moveTo>
                <a:lnTo>
                  <a:pt x="0" y="164"/>
                </a:lnTo>
                <a:moveTo>
                  <a:pt x="0" y="161"/>
                </a:moveTo>
                <a:lnTo>
                  <a:pt x="0" y="160"/>
                </a:lnTo>
                <a:moveTo>
                  <a:pt x="0" y="157"/>
                </a:moveTo>
                <a:lnTo>
                  <a:pt x="0" y="156"/>
                </a:lnTo>
                <a:moveTo>
                  <a:pt x="0" y="153"/>
                </a:moveTo>
                <a:lnTo>
                  <a:pt x="0" y="152"/>
                </a:lnTo>
                <a:moveTo>
                  <a:pt x="0" y="149"/>
                </a:moveTo>
                <a:lnTo>
                  <a:pt x="0" y="148"/>
                </a:lnTo>
                <a:moveTo>
                  <a:pt x="0" y="145"/>
                </a:moveTo>
                <a:lnTo>
                  <a:pt x="0" y="144"/>
                </a:lnTo>
                <a:moveTo>
                  <a:pt x="0" y="141"/>
                </a:moveTo>
                <a:lnTo>
                  <a:pt x="0" y="140"/>
                </a:lnTo>
                <a:moveTo>
                  <a:pt x="0" y="137"/>
                </a:moveTo>
                <a:lnTo>
                  <a:pt x="0" y="136"/>
                </a:lnTo>
                <a:moveTo>
                  <a:pt x="0" y="133"/>
                </a:moveTo>
                <a:lnTo>
                  <a:pt x="0" y="132"/>
                </a:lnTo>
                <a:moveTo>
                  <a:pt x="0" y="129"/>
                </a:moveTo>
                <a:lnTo>
                  <a:pt x="0" y="128"/>
                </a:lnTo>
                <a:moveTo>
                  <a:pt x="0" y="125"/>
                </a:moveTo>
                <a:lnTo>
                  <a:pt x="0" y="124"/>
                </a:lnTo>
                <a:moveTo>
                  <a:pt x="0" y="121"/>
                </a:moveTo>
                <a:lnTo>
                  <a:pt x="0" y="120"/>
                </a:lnTo>
                <a:moveTo>
                  <a:pt x="0" y="117"/>
                </a:moveTo>
                <a:lnTo>
                  <a:pt x="0" y="116"/>
                </a:lnTo>
                <a:moveTo>
                  <a:pt x="0" y="113"/>
                </a:moveTo>
                <a:lnTo>
                  <a:pt x="0" y="112"/>
                </a:lnTo>
                <a:moveTo>
                  <a:pt x="0" y="109"/>
                </a:moveTo>
                <a:lnTo>
                  <a:pt x="0" y="108"/>
                </a:lnTo>
                <a:moveTo>
                  <a:pt x="0" y="105"/>
                </a:moveTo>
                <a:lnTo>
                  <a:pt x="0" y="104"/>
                </a:lnTo>
                <a:moveTo>
                  <a:pt x="0" y="101"/>
                </a:moveTo>
                <a:lnTo>
                  <a:pt x="0" y="100"/>
                </a:lnTo>
                <a:moveTo>
                  <a:pt x="0" y="97"/>
                </a:moveTo>
                <a:lnTo>
                  <a:pt x="0" y="96"/>
                </a:lnTo>
                <a:moveTo>
                  <a:pt x="0" y="93"/>
                </a:moveTo>
                <a:lnTo>
                  <a:pt x="0" y="92"/>
                </a:lnTo>
                <a:moveTo>
                  <a:pt x="0" y="89"/>
                </a:moveTo>
                <a:lnTo>
                  <a:pt x="0" y="88"/>
                </a:lnTo>
                <a:moveTo>
                  <a:pt x="0" y="85"/>
                </a:moveTo>
                <a:lnTo>
                  <a:pt x="0" y="84"/>
                </a:lnTo>
                <a:moveTo>
                  <a:pt x="0" y="81"/>
                </a:moveTo>
                <a:lnTo>
                  <a:pt x="0" y="80"/>
                </a:lnTo>
                <a:moveTo>
                  <a:pt x="0" y="77"/>
                </a:moveTo>
                <a:lnTo>
                  <a:pt x="0" y="76"/>
                </a:lnTo>
                <a:moveTo>
                  <a:pt x="0" y="73"/>
                </a:moveTo>
                <a:lnTo>
                  <a:pt x="0" y="72"/>
                </a:lnTo>
                <a:moveTo>
                  <a:pt x="0" y="69"/>
                </a:moveTo>
                <a:lnTo>
                  <a:pt x="0" y="68"/>
                </a:lnTo>
                <a:moveTo>
                  <a:pt x="0" y="65"/>
                </a:moveTo>
                <a:lnTo>
                  <a:pt x="0" y="64"/>
                </a:lnTo>
                <a:moveTo>
                  <a:pt x="0" y="61"/>
                </a:moveTo>
                <a:lnTo>
                  <a:pt x="0" y="60"/>
                </a:lnTo>
                <a:moveTo>
                  <a:pt x="0" y="57"/>
                </a:moveTo>
                <a:lnTo>
                  <a:pt x="0" y="56"/>
                </a:lnTo>
                <a:moveTo>
                  <a:pt x="0" y="53"/>
                </a:moveTo>
                <a:lnTo>
                  <a:pt x="0" y="52"/>
                </a:lnTo>
                <a:moveTo>
                  <a:pt x="0" y="49"/>
                </a:moveTo>
                <a:lnTo>
                  <a:pt x="0" y="48"/>
                </a:lnTo>
                <a:moveTo>
                  <a:pt x="0" y="45"/>
                </a:moveTo>
                <a:lnTo>
                  <a:pt x="0" y="44"/>
                </a:lnTo>
                <a:moveTo>
                  <a:pt x="0" y="41"/>
                </a:moveTo>
                <a:lnTo>
                  <a:pt x="0" y="40"/>
                </a:lnTo>
                <a:moveTo>
                  <a:pt x="0" y="37"/>
                </a:moveTo>
                <a:lnTo>
                  <a:pt x="0" y="36"/>
                </a:lnTo>
                <a:moveTo>
                  <a:pt x="0" y="33"/>
                </a:moveTo>
                <a:lnTo>
                  <a:pt x="0" y="32"/>
                </a:lnTo>
                <a:moveTo>
                  <a:pt x="0" y="29"/>
                </a:moveTo>
                <a:lnTo>
                  <a:pt x="0" y="28"/>
                </a:lnTo>
                <a:moveTo>
                  <a:pt x="0" y="25"/>
                </a:moveTo>
                <a:lnTo>
                  <a:pt x="0" y="24"/>
                </a:lnTo>
                <a:moveTo>
                  <a:pt x="0" y="21"/>
                </a:moveTo>
                <a:lnTo>
                  <a:pt x="0" y="20"/>
                </a:lnTo>
                <a:moveTo>
                  <a:pt x="0" y="17"/>
                </a:moveTo>
                <a:lnTo>
                  <a:pt x="0" y="16"/>
                </a:lnTo>
                <a:moveTo>
                  <a:pt x="0" y="13"/>
                </a:moveTo>
                <a:lnTo>
                  <a:pt x="0" y="12"/>
                </a:lnTo>
                <a:moveTo>
                  <a:pt x="0" y="9"/>
                </a:moveTo>
                <a:lnTo>
                  <a:pt x="0" y="8"/>
                </a:lnTo>
                <a:moveTo>
                  <a:pt x="0" y="5"/>
                </a:moveTo>
                <a:lnTo>
                  <a:pt x="0" y="4"/>
                </a:lnTo>
                <a:moveTo>
                  <a:pt x="0" y="1"/>
                </a:move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Line 135">
            <a:extLst>
              <a:ext uri="{FF2B5EF4-FFF2-40B4-BE49-F238E27FC236}">
                <a16:creationId xmlns:a16="http://schemas.microsoft.com/office/drawing/2014/main" id="{E680C755-BAFB-BE52-7BCF-E7B512429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0487" y="5297327"/>
            <a:ext cx="1870988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Line 136">
            <a:extLst>
              <a:ext uri="{FF2B5EF4-FFF2-40B4-BE49-F238E27FC236}">
                <a16:creationId xmlns:a16="http://schemas.microsoft.com/office/drawing/2014/main" id="{91FDE346-44F9-4722-A9EE-258396FE10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0487" y="5297327"/>
            <a:ext cx="0" cy="63887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Line 137">
            <a:extLst>
              <a:ext uri="{FF2B5EF4-FFF2-40B4-BE49-F238E27FC236}">
                <a16:creationId xmlns:a16="http://schemas.microsoft.com/office/drawing/2014/main" id="{46524A5D-8C22-58E7-9946-0AAA5A699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5868" y="5297327"/>
            <a:ext cx="0" cy="63887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Line 138">
            <a:extLst>
              <a:ext uri="{FF2B5EF4-FFF2-40B4-BE49-F238E27FC236}">
                <a16:creationId xmlns:a16="http://schemas.microsoft.com/office/drawing/2014/main" id="{1D8F4AD5-DBDC-3CD1-4020-59BAA4248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7925" y="5297327"/>
            <a:ext cx="0" cy="63887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Line 139">
            <a:extLst>
              <a:ext uri="{FF2B5EF4-FFF2-40B4-BE49-F238E27FC236}">
                <a16:creationId xmlns:a16="http://schemas.microsoft.com/office/drawing/2014/main" id="{F8B941C8-4556-1260-61A4-12410ED6B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7440" y="5297327"/>
            <a:ext cx="0" cy="63887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Line 140">
            <a:extLst>
              <a:ext uri="{FF2B5EF4-FFF2-40B4-BE49-F238E27FC236}">
                <a16:creationId xmlns:a16="http://schemas.microsoft.com/office/drawing/2014/main" id="{6971360C-B77F-EB90-78E6-9B8D64B73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1475" y="5297327"/>
            <a:ext cx="0" cy="63887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41">
            <a:extLst>
              <a:ext uri="{FF2B5EF4-FFF2-40B4-BE49-F238E27FC236}">
                <a16:creationId xmlns:a16="http://schemas.microsoft.com/office/drawing/2014/main" id="{3F282F4D-AE01-9887-FECD-642ABA247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8657" y="5411386"/>
            <a:ext cx="2516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0.01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142">
            <a:extLst>
              <a:ext uri="{FF2B5EF4-FFF2-40B4-BE49-F238E27FC236}">
                <a16:creationId xmlns:a16="http://schemas.microsoft.com/office/drawing/2014/main" id="{122D583B-1F1C-BE20-FF91-B1D9EE365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3764" y="5411386"/>
            <a:ext cx="2516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0.25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143">
            <a:extLst>
              <a:ext uri="{FF2B5EF4-FFF2-40B4-BE49-F238E27FC236}">
                <a16:creationId xmlns:a16="http://schemas.microsoft.com/office/drawing/2014/main" id="{15CAA743-9B11-41FC-A2A9-A8CFF1D93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719" y="5411386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144">
            <a:extLst>
              <a:ext uri="{FF2B5EF4-FFF2-40B4-BE49-F238E27FC236}">
                <a16:creationId xmlns:a16="http://schemas.microsoft.com/office/drawing/2014/main" id="{0E3E79AB-9541-D2E7-2AF0-77EB2F61A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8235" y="5411386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145">
            <a:extLst>
              <a:ext uri="{FF2B5EF4-FFF2-40B4-BE49-F238E27FC236}">
                <a16:creationId xmlns:a16="http://schemas.microsoft.com/office/drawing/2014/main" id="{6CD016BD-B68B-7358-22DC-1390291F1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7587" y="5411386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id="{61EDF861-9140-39F0-35F5-B84A9ED59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2172" y="1721717"/>
            <a:ext cx="10595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Relative Risk (RR)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147">
            <a:extLst>
              <a:ext uri="{FF2B5EF4-FFF2-40B4-BE49-F238E27FC236}">
                <a16:creationId xmlns:a16="http://schemas.microsoft.com/office/drawing/2014/main" id="{7605792B-C9E5-7027-CCA6-A877FF9AC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213" y="5595956"/>
            <a:ext cx="167353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Favors Intravascular Imaging</a:t>
            </a:r>
            <a:endParaRPr kumimoji="0" lang="en-US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148">
            <a:extLst>
              <a:ext uri="{FF2B5EF4-FFF2-40B4-BE49-F238E27FC236}">
                <a16:creationId xmlns:a16="http://schemas.microsoft.com/office/drawing/2014/main" id="{BAA17DE6-0247-B291-521D-A1A1D4EF6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1481" y="5595956"/>
            <a:ext cx="11557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Favors Angiography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230">
            <a:extLst>
              <a:ext uri="{FF2B5EF4-FFF2-40B4-BE49-F238E27FC236}">
                <a16:creationId xmlns:a16="http://schemas.microsoft.com/office/drawing/2014/main" id="{A546B7D7-21A2-446E-F095-67016283B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5660" y="1721717"/>
            <a:ext cx="67646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RR [95% CI]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50">
            <a:extLst>
              <a:ext uri="{FF2B5EF4-FFF2-40B4-BE49-F238E27FC236}">
                <a16:creationId xmlns:a16="http://schemas.microsoft.com/office/drawing/2014/main" id="{3507DFFA-42F8-92FF-2543-AD8B62C4B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7188" y="1721717"/>
            <a:ext cx="57708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(Random)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 270">
            <a:extLst>
              <a:ext uri="{FF2B5EF4-FFF2-40B4-BE49-F238E27FC236}">
                <a16:creationId xmlns:a16="http://schemas.microsoft.com/office/drawing/2014/main" id="{D2D73DF4-F25D-13CE-4510-2F2DD5D72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2529" y="1561086"/>
            <a:ext cx="4263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 271">
            <a:extLst>
              <a:ext uri="{FF2B5EF4-FFF2-40B4-BE49-F238E27FC236}">
                <a16:creationId xmlns:a16="http://schemas.microsoft.com/office/drawing/2014/main" id="{E646E914-EEDD-B8AF-DF99-A33C7CE60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3102" y="1721717"/>
            <a:ext cx="39594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(Fixed)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C14E9CB-3BB4-5E81-76B6-34285F2A56E5}"/>
              </a:ext>
            </a:extLst>
          </p:cNvPr>
          <p:cNvGrpSpPr/>
          <p:nvPr/>
        </p:nvGrpSpPr>
        <p:grpSpPr>
          <a:xfrm>
            <a:off x="1627660" y="4966000"/>
            <a:ext cx="8868216" cy="169277"/>
            <a:chOff x="1562345" y="4882024"/>
            <a:chExt cx="8868216" cy="169277"/>
          </a:xfrm>
        </p:grpSpPr>
        <p:sp>
          <p:nvSpPr>
            <p:cNvPr id="33" name="Rectangle 6">
              <a:extLst>
                <a:ext uri="{FF2B5EF4-FFF2-40B4-BE49-F238E27FC236}">
                  <a16:creationId xmlns:a16="http://schemas.microsoft.com/office/drawing/2014/main" id="{9D9FC464-D3DE-734B-F5A0-403000F5B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4882024"/>
              <a:ext cx="110286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Fixed-Effect Model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55">
              <a:extLst>
                <a:ext uri="{FF2B5EF4-FFF2-40B4-BE49-F238E27FC236}">
                  <a16:creationId xmlns:a16="http://schemas.microsoft.com/office/drawing/2014/main" id="{CEF35363-202D-1CA0-A2F7-D18A00C9D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921" y="488202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147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75">
              <a:extLst>
                <a:ext uri="{FF2B5EF4-FFF2-40B4-BE49-F238E27FC236}">
                  <a16:creationId xmlns:a16="http://schemas.microsoft.com/office/drawing/2014/main" id="{CFD3AF97-5ED4-0EA0-CF21-BD1A86E83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145" y="4882024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6054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94">
              <a:extLst>
                <a:ext uri="{FF2B5EF4-FFF2-40B4-BE49-F238E27FC236}">
                  <a16:creationId xmlns:a16="http://schemas.microsoft.com/office/drawing/2014/main" id="{931FE879-C4EB-A8DA-ABB1-FFA2C19D2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6114" y="488202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171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114">
              <a:extLst>
                <a:ext uri="{FF2B5EF4-FFF2-40B4-BE49-F238E27FC236}">
                  <a16:creationId xmlns:a16="http://schemas.microsoft.com/office/drawing/2014/main" id="{02FB7200-F177-A067-5D4F-97EB3D31B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0338" y="4882024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5331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Freeform 149">
              <a:extLst>
                <a:ext uri="{FF2B5EF4-FFF2-40B4-BE49-F238E27FC236}">
                  <a16:creationId xmlns:a16="http://schemas.microsoft.com/office/drawing/2014/main" id="{918174B1-CAA3-73D4-733E-A7033C1A4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1263" y="4942933"/>
              <a:ext cx="96744" cy="47459"/>
            </a:xfrm>
            <a:custGeom>
              <a:avLst/>
              <a:gdLst>
                <a:gd name="T0" fmla="*/ 0 w 53"/>
                <a:gd name="T1" fmla="*/ 11 h 26"/>
                <a:gd name="T2" fmla="*/ 26 w 53"/>
                <a:gd name="T3" fmla="*/ 0 h 26"/>
                <a:gd name="T4" fmla="*/ 53 w 53"/>
                <a:gd name="T5" fmla="*/ 11 h 26"/>
                <a:gd name="T6" fmla="*/ 26 w 53"/>
                <a:gd name="T7" fmla="*/ 26 h 26"/>
                <a:gd name="T8" fmla="*/ 0 w 53"/>
                <a:gd name="T9" fmla="*/ 1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6">
                  <a:moveTo>
                    <a:pt x="0" y="11"/>
                  </a:moveTo>
                  <a:lnTo>
                    <a:pt x="26" y="0"/>
                  </a:lnTo>
                  <a:lnTo>
                    <a:pt x="53" y="11"/>
                  </a:lnTo>
                  <a:lnTo>
                    <a:pt x="26" y="26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Freeform 150">
              <a:extLst>
                <a:ext uri="{FF2B5EF4-FFF2-40B4-BE49-F238E27FC236}">
                  <a16:creationId xmlns:a16="http://schemas.microsoft.com/office/drawing/2014/main" id="{36DC467E-F5A3-A2BB-D7C6-8D6096147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1263" y="4942933"/>
              <a:ext cx="96744" cy="47459"/>
            </a:xfrm>
            <a:custGeom>
              <a:avLst/>
              <a:gdLst>
                <a:gd name="T0" fmla="*/ 0 w 14"/>
                <a:gd name="T1" fmla="*/ 3 h 7"/>
                <a:gd name="T2" fmla="*/ 7 w 14"/>
                <a:gd name="T3" fmla="*/ 0 h 7"/>
                <a:gd name="T4" fmla="*/ 14 w 14"/>
                <a:gd name="T5" fmla="*/ 3 h 7"/>
                <a:gd name="T6" fmla="*/ 7 w 14"/>
                <a:gd name="T7" fmla="*/ 7 h 7"/>
                <a:gd name="T8" fmla="*/ 0 w 14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7">
                  <a:moveTo>
                    <a:pt x="0" y="3"/>
                  </a:moveTo>
                  <a:lnTo>
                    <a:pt x="7" y="0"/>
                  </a:lnTo>
                  <a:lnTo>
                    <a:pt x="14" y="3"/>
                  </a:lnTo>
                  <a:lnTo>
                    <a:pt x="7" y="7"/>
                  </a:lnTo>
                  <a:lnTo>
                    <a:pt x="0" y="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Rectangle 231">
              <a:extLst>
                <a:ext uri="{FF2B5EF4-FFF2-40B4-BE49-F238E27FC236}">
                  <a16:creationId xmlns:a16="http://schemas.microsoft.com/office/drawing/2014/main" id="{D78E3748-D3A2-BDED-1B30-008C15D3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9280" y="4882024"/>
              <a:ext cx="95859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0.74 [0.59, 0.92]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Rectangle 251">
              <a:extLst>
                <a:ext uri="{FF2B5EF4-FFF2-40B4-BE49-F238E27FC236}">
                  <a16:creationId xmlns:a16="http://schemas.microsoft.com/office/drawing/2014/main" id="{C979EDAC-1A42-5F6B-5829-90AD7C9FE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7132" y="4882024"/>
              <a:ext cx="865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--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272">
              <a:extLst>
                <a:ext uri="{FF2B5EF4-FFF2-40B4-BE49-F238E27FC236}">
                  <a16:creationId xmlns:a16="http://schemas.microsoft.com/office/drawing/2014/main" id="{AE71B000-9F16-28CC-AC98-EE8CFE9D8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0956" y="4882024"/>
              <a:ext cx="42960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100.0%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20936BE-9D05-4ACC-142B-E82E194F3E07}"/>
              </a:ext>
            </a:extLst>
          </p:cNvPr>
          <p:cNvGrpSpPr/>
          <p:nvPr/>
        </p:nvGrpSpPr>
        <p:grpSpPr>
          <a:xfrm>
            <a:off x="1627660" y="5124806"/>
            <a:ext cx="8696694" cy="169277"/>
            <a:chOff x="1562345" y="5040830"/>
            <a:chExt cx="8696694" cy="169277"/>
          </a:xfrm>
        </p:grpSpPr>
        <p:sp>
          <p:nvSpPr>
            <p:cNvPr id="44" name="Rectangle 7">
              <a:extLst>
                <a:ext uri="{FF2B5EF4-FFF2-40B4-BE49-F238E27FC236}">
                  <a16:creationId xmlns:a16="http://schemas.microsoft.com/office/drawing/2014/main" id="{D8AE8FDC-F524-0BA7-8D5A-B4CCDB893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5040830"/>
              <a:ext cx="237565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Random-Effect Model (Primary Analysis)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Freeform 151">
              <a:extLst>
                <a:ext uri="{FF2B5EF4-FFF2-40B4-BE49-F238E27FC236}">
                  <a16:creationId xmlns:a16="http://schemas.microsoft.com/office/drawing/2014/main" id="{9A3B6753-F559-D025-8D4A-BFFA5B9A5C1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739" y="5100826"/>
              <a:ext cx="91268" cy="49285"/>
            </a:xfrm>
            <a:custGeom>
              <a:avLst/>
              <a:gdLst>
                <a:gd name="T0" fmla="*/ 0 w 50"/>
                <a:gd name="T1" fmla="*/ 12 h 27"/>
                <a:gd name="T2" fmla="*/ 23 w 50"/>
                <a:gd name="T3" fmla="*/ 0 h 27"/>
                <a:gd name="T4" fmla="*/ 50 w 50"/>
                <a:gd name="T5" fmla="*/ 12 h 27"/>
                <a:gd name="T6" fmla="*/ 23 w 50"/>
                <a:gd name="T7" fmla="*/ 27 h 27"/>
                <a:gd name="T8" fmla="*/ 0 w 50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0" y="12"/>
                  </a:moveTo>
                  <a:lnTo>
                    <a:pt x="23" y="0"/>
                  </a:lnTo>
                  <a:lnTo>
                    <a:pt x="50" y="12"/>
                  </a:lnTo>
                  <a:lnTo>
                    <a:pt x="23" y="2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Freeform 152">
              <a:extLst>
                <a:ext uri="{FF2B5EF4-FFF2-40B4-BE49-F238E27FC236}">
                  <a16:creationId xmlns:a16="http://schemas.microsoft.com/office/drawing/2014/main" id="{20277B25-DF33-3EB5-BB3C-D778E0048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739" y="5100826"/>
              <a:ext cx="91268" cy="49285"/>
            </a:xfrm>
            <a:custGeom>
              <a:avLst/>
              <a:gdLst>
                <a:gd name="T0" fmla="*/ 0 w 13"/>
                <a:gd name="T1" fmla="*/ 3 h 7"/>
                <a:gd name="T2" fmla="*/ 6 w 13"/>
                <a:gd name="T3" fmla="*/ 0 h 7"/>
                <a:gd name="T4" fmla="*/ 13 w 13"/>
                <a:gd name="T5" fmla="*/ 3 h 7"/>
                <a:gd name="T6" fmla="*/ 6 w 13"/>
                <a:gd name="T7" fmla="*/ 7 h 7"/>
                <a:gd name="T8" fmla="*/ 0 w 1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">
                  <a:moveTo>
                    <a:pt x="0" y="3"/>
                  </a:moveTo>
                  <a:lnTo>
                    <a:pt x="6" y="0"/>
                  </a:lnTo>
                  <a:lnTo>
                    <a:pt x="13" y="3"/>
                  </a:lnTo>
                  <a:lnTo>
                    <a:pt x="6" y="7"/>
                  </a:lnTo>
                  <a:lnTo>
                    <a:pt x="0" y="3"/>
                  </a:lnTo>
                </a:path>
              </a:pathLst>
            </a:custGeom>
            <a:solidFill>
              <a:srgbClr val="FF0000"/>
            </a:solidFill>
            <a:ln w="6350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232">
              <a:extLst>
                <a:ext uri="{FF2B5EF4-FFF2-40B4-BE49-F238E27FC236}">
                  <a16:creationId xmlns:a16="http://schemas.microsoft.com/office/drawing/2014/main" id="{83FE97AE-06DA-8265-97C7-9A53F9F97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9280" y="5040830"/>
              <a:ext cx="95859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0.75 [0.60, 0.93]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Rectangle 252">
              <a:extLst>
                <a:ext uri="{FF2B5EF4-FFF2-40B4-BE49-F238E27FC236}">
                  <a16:creationId xmlns:a16="http://schemas.microsoft.com/office/drawing/2014/main" id="{B7B2105E-F642-AABC-D7B7-FC5BB46FC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5611" y="5040830"/>
              <a:ext cx="42960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100.0%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273">
              <a:extLst>
                <a:ext uri="{FF2B5EF4-FFF2-40B4-BE49-F238E27FC236}">
                  <a16:creationId xmlns:a16="http://schemas.microsoft.com/office/drawing/2014/main" id="{039256D0-8CCF-7B85-4FB3-3255FB801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2477" y="5040830"/>
              <a:ext cx="865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--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6D75AEE-14EE-1EC8-DA61-B17715D9466C}"/>
              </a:ext>
            </a:extLst>
          </p:cNvPr>
          <p:cNvGrpSpPr/>
          <p:nvPr/>
        </p:nvGrpSpPr>
        <p:grpSpPr>
          <a:xfrm>
            <a:off x="1627660" y="2103395"/>
            <a:ext cx="8793676" cy="169277"/>
            <a:chOff x="1562345" y="2160421"/>
            <a:chExt cx="8793676" cy="169277"/>
          </a:xfrm>
        </p:grpSpPr>
        <p:sp>
          <p:nvSpPr>
            <p:cNvPr id="51" name="Rectangle 38">
              <a:extLst>
                <a:ext uri="{FF2B5EF4-FFF2-40B4-BE49-F238E27FC236}">
                  <a16:creationId xmlns:a16="http://schemas.microsoft.com/office/drawing/2014/main" id="{85B61954-C744-B897-C454-5EBDEDB7A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2160421"/>
              <a:ext cx="64601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AVIO, 2013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57">
              <a:extLst>
                <a:ext uri="{FF2B5EF4-FFF2-40B4-BE49-F238E27FC236}">
                  <a16:creationId xmlns:a16="http://schemas.microsoft.com/office/drawing/2014/main" id="{7A888045-2708-1ECF-2D19-BBDB0ECBD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056" y="2160421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7">
              <a:extLst>
                <a:ext uri="{FF2B5EF4-FFF2-40B4-BE49-F238E27FC236}">
                  <a16:creationId xmlns:a16="http://schemas.microsoft.com/office/drawing/2014/main" id="{C2B9CB52-B205-5EC8-C4E7-E99FB5B90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212" y="2160421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96">
              <a:extLst>
                <a:ext uri="{FF2B5EF4-FFF2-40B4-BE49-F238E27FC236}">
                  <a16:creationId xmlns:a16="http://schemas.microsoft.com/office/drawing/2014/main" id="{15A12A7B-C64D-0BC9-CF79-F371773F2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249" y="2160421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Rectangle 116">
              <a:extLst>
                <a:ext uri="{FF2B5EF4-FFF2-40B4-BE49-F238E27FC236}">
                  <a16:creationId xmlns:a16="http://schemas.microsoft.com/office/drawing/2014/main" id="{A2259A91-1680-ABFC-3571-CB6B40F87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6405" y="2160421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57">
              <a:extLst>
                <a:ext uri="{FF2B5EF4-FFF2-40B4-BE49-F238E27FC236}">
                  <a16:creationId xmlns:a16="http://schemas.microsoft.com/office/drawing/2014/main" id="{C7665120-02F1-1733-7B18-8F02F841D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1268" y="2241409"/>
              <a:ext cx="7301" cy="73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58">
              <a:extLst>
                <a:ext uri="{FF2B5EF4-FFF2-40B4-BE49-F238E27FC236}">
                  <a16:creationId xmlns:a16="http://schemas.microsoft.com/office/drawing/2014/main" id="{0811CE4B-A359-BD30-9C53-179A18BC0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1268" y="2241409"/>
              <a:ext cx="7301" cy="730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Line 159">
              <a:extLst>
                <a:ext uri="{FF2B5EF4-FFF2-40B4-BE49-F238E27FC236}">
                  <a16:creationId xmlns:a16="http://schemas.microsoft.com/office/drawing/2014/main" id="{49CD3ABE-E5A3-D2A3-4040-1D7636380D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48570" y="2227718"/>
              <a:ext cx="0" cy="3468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Line 160">
              <a:extLst>
                <a:ext uri="{FF2B5EF4-FFF2-40B4-BE49-F238E27FC236}">
                  <a16:creationId xmlns:a16="http://schemas.microsoft.com/office/drawing/2014/main" id="{EAFFEBC4-65B2-BC4B-D066-AD1B684D28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7229" y="2245059"/>
              <a:ext cx="97291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" name="Line 161">
              <a:extLst>
                <a:ext uri="{FF2B5EF4-FFF2-40B4-BE49-F238E27FC236}">
                  <a16:creationId xmlns:a16="http://schemas.microsoft.com/office/drawing/2014/main" id="{018170A2-F851-1238-84D4-DB344876D8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7229" y="2245059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Freeform 162">
              <a:extLst>
                <a:ext uri="{FF2B5EF4-FFF2-40B4-BE49-F238E27FC236}">
                  <a16:creationId xmlns:a16="http://schemas.microsoft.com/office/drawing/2014/main" id="{8254A866-FD1B-ECD4-67D2-22ABE7350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7229" y="2227718"/>
              <a:ext cx="27380" cy="34682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3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3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234">
              <a:extLst>
                <a:ext uri="{FF2B5EF4-FFF2-40B4-BE49-F238E27FC236}">
                  <a16:creationId xmlns:a16="http://schemas.microsoft.com/office/drawing/2014/main" id="{961DD1B1-FA4F-E5CE-E11E-54D2A196B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8097" y="2160421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0.20 [0.01, 4.13]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254">
              <a:extLst>
                <a:ext uri="{FF2B5EF4-FFF2-40B4-BE49-F238E27FC236}">
                  <a16:creationId xmlns:a16="http://schemas.microsoft.com/office/drawing/2014/main" id="{F2DA816C-8B54-7C1B-32B2-1DA8EC708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0150" y="2160421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1" name="Rectangle 275">
              <a:extLst>
                <a:ext uri="{FF2B5EF4-FFF2-40B4-BE49-F238E27FC236}">
                  <a16:creationId xmlns:a16="http://schemas.microsoft.com/office/drawing/2014/main" id="{A8079603-9A4E-5977-6E37-E9B11CE60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5495" y="2160421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1.1%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DFB66051-25BA-341D-0BA9-60758F04D1D2}"/>
              </a:ext>
            </a:extLst>
          </p:cNvPr>
          <p:cNvGrpSpPr/>
          <p:nvPr/>
        </p:nvGrpSpPr>
        <p:grpSpPr>
          <a:xfrm>
            <a:off x="1627660" y="2276044"/>
            <a:ext cx="8793676" cy="169277"/>
            <a:chOff x="1562345" y="2321053"/>
            <a:chExt cx="8793676" cy="169277"/>
          </a:xfrm>
        </p:grpSpPr>
        <p:sp>
          <p:nvSpPr>
            <p:cNvPr id="643" name="Rectangle 39">
              <a:extLst>
                <a:ext uri="{FF2B5EF4-FFF2-40B4-BE49-F238E27FC236}">
                  <a16:creationId xmlns:a16="http://schemas.microsoft.com/office/drawing/2014/main" id="{CDA03C32-2DF8-85D4-49F1-D94059C19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2321053"/>
              <a:ext cx="70371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RESET, 2013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4" name="Rectangle 58">
              <a:extLst>
                <a:ext uri="{FF2B5EF4-FFF2-40B4-BE49-F238E27FC236}">
                  <a16:creationId xmlns:a16="http://schemas.microsoft.com/office/drawing/2014/main" id="{8FB2E6CA-8576-B13C-2EF2-4AA9727CB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056" y="2321053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5" name="Rectangle 78">
              <a:extLst>
                <a:ext uri="{FF2B5EF4-FFF2-40B4-BE49-F238E27FC236}">
                  <a16:creationId xmlns:a16="http://schemas.microsoft.com/office/drawing/2014/main" id="{DF245FB0-3240-93A3-71E1-B2BF38AB1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212" y="2321053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269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6" name="Rectangle 97">
              <a:extLst>
                <a:ext uri="{FF2B5EF4-FFF2-40B4-BE49-F238E27FC236}">
                  <a16:creationId xmlns:a16="http://schemas.microsoft.com/office/drawing/2014/main" id="{CE8A3C4C-AB79-838C-6EA4-74F40385D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249" y="2321053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7" name="Rectangle 117">
              <a:extLst>
                <a:ext uri="{FF2B5EF4-FFF2-40B4-BE49-F238E27FC236}">
                  <a16:creationId xmlns:a16="http://schemas.microsoft.com/office/drawing/2014/main" id="{7DBB1346-7EC6-E043-5F6F-3D4A303D6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6405" y="2321053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274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8" name="Rectangle 163">
              <a:extLst>
                <a:ext uri="{FF2B5EF4-FFF2-40B4-BE49-F238E27FC236}">
                  <a16:creationId xmlns:a16="http://schemas.microsoft.com/office/drawing/2014/main" id="{4D72D1D8-380D-41CE-231C-46032EA78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4750" y="2395652"/>
              <a:ext cx="21904" cy="2007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9" name="Rectangle 164">
              <a:extLst>
                <a:ext uri="{FF2B5EF4-FFF2-40B4-BE49-F238E27FC236}">
                  <a16:creationId xmlns:a16="http://schemas.microsoft.com/office/drawing/2014/main" id="{03987691-DE6E-22B4-0501-CB26FBFBB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4750" y="2395652"/>
              <a:ext cx="21904" cy="2007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0" name="Line 165">
              <a:extLst>
                <a:ext uri="{FF2B5EF4-FFF2-40B4-BE49-F238E27FC236}">
                  <a16:creationId xmlns:a16="http://schemas.microsoft.com/office/drawing/2014/main" id="{C3C8F2D0-286F-5A4D-562C-08C875B584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72052" y="2388350"/>
              <a:ext cx="0" cy="3468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1" name="Line 166">
              <a:extLst>
                <a:ext uri="{FF2B5EF4-FFF2-40B4-BE49-F238E27FC236}">
                  <a16:creationId xmlns:a16="http://schemas.microsoft.com/office/drawing/2014/main" id="{0722771E-0614-32D5-E267-DB8640F26B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6029" y="2405691"/>
              <a:ext cx="752046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2" name="Rectangle 235">
              <a:extLst>
                <a:ext uri="{FF2B5EF4-FFF2-40B4-BE49-F238E27FC236}">
                  <a16:creationId xmlns:a16="http://schemas.microsoft.com/office/drawing/2014/main" id="{011B3B3E-3009-BB08-7E3F-3747B48BC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8097" y="2321053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1.53 [0.26, 9.07]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3" name="Rectangle 255">
              <a:extLst>
                <a:ext uri="{FF2B5EF4-FFF2-40B4-BE49-F238E27FC236}">
                  <a16:creationId xmlns:a16="http://schemas.microsoft.com/office/drawing/2014/main" id="{115EAF22-F058-12F8-D49E-CB56BB87E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0150" y="2321053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4" name="Rectangle 276">
              <a:extLst>
                <a:ext uri="{FF2B5EF4-FFF2-40B4-BE49-F238E27FC236}">
                  <a16:creationId xmlns:a16="http://schemas.microsoft.com/office/drawing/2014/main" id="{43DEA86A-D2CE-0653-01FC-8BFBA1AF0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5495" y="2321053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1.1%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55" name="Group 654">
            <a:extLst>
              <a:ext uri="{FF2B5EF4-FFF2-40B4-BE49-F238E27FC236}">
                <a16:creationId xmlns:a16="http://schemas.microsoft.com/office/drawing/2014/main" id="{FACA8F2C-1A4F-C75A-DC57-B962752F6661}"/>
              </a:ext>
            </a:extLst>
          </p:cNvPr>
          <p:cNvGrpSpPr/>
          <p:nvPr/>
        </p:nvGrpSpPr>
        <p:grpSpPr>
          <a:xfrm>
            <a:off x="1627660" y="2448693"/>
            <a:ext cx="8793676" cy="169277"/>
            <a:chOff x="1562345" y="2481684"/>
            <a:chExt cx="8793676" cy="169277"/>
          </a:xfrm>
        </p:grpSpPr>
        <p:sp>
          <p:nvSpPr>
            <p:cNvPr id="656" name="Rectangle 40">
              <a:extLst>
                <a:ext uri="{FF2B5EF4-FFF2-40B4-BE49-F238E27FC236}">
                  <a16:creationId xmlns:a16="http://schemas.microsoft.com/office/drawing/2014/main" id="{F4801021-E7EF-E42F-BA56-E8401B2DA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2481684"/>
              <a:ext cx="83035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AIR-CTO, 2015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7" name="Rectangle 59">
              <a:extLst>
                <a:ext uri="{FF2B5EF4-FFF2-40B4-BE49-F238E27FC236}">
                  <a16:creationId xmlns:a16="http://schemas.microsoft.com/office/drawing/2014/main" id="{9A1A97E8-1DDE-EF30-5BBF-9F35EE8A0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056" y="2481684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8" name="Rectangle 79">
              <a:extLst>
                <a:ext uri="{FF2B5EF4-FFF2-40B4-BE49-F238E27FC236}">
                  <a16:creationId xmlns:a16="http://schemas.microsoft.com/office/drawing/2014/main" id="{676E754A-4456-947B-2955-7C3FCCF8D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212" y="248168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115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9" name="Rectangle 98">
              <a:extLst>
                <a:ext uri="{FF2B5EF4-FFF2-40B4-BE49-F238E27FC236}">
                  <a16:creationId xmlns:a16="http://schemas.microsoft.com/office/drawing/2014/main" id="{3BD833E9-93EE-7DB9-53F6-141F925A3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249" y="2481684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0" name="Rectangle 118">
              <a:extLst>
                <a:ext uri="{FF2B5EF4-FFF2-40B4-BE49-F238E27FC236}">
                  <a16:creationId xmlns:a16="http://schemas.microsoft.com/office/drawing/2014/main" id="{335C7109-B588-6072-B721-6254C0CF1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6405" y="2481684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115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1" name="Rectangle 167">
              <a:extLst>
                <a:ext uri="{FF2B5EF4-FFF2-40B4-BE49-F238E27FC236}">
                  <a16:creationId xmlns:a16="http://schemas.microsoft.com/office/drawing/2014/main" id="{859F4F89-EBAC-2C28-CD5C-4216A1129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3325" y="2548981"/>
              <a:ext cx="34682" cy="3468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2" name="Rectangle 168">
              <a:extLst>
                <a:ext uri="{FF2B5EF4-FFF2-40B4-BE49-F238E27FC236}">
                  <a16:creationId xmlns:a16="http://schemas.microsoft.com/office/drawing/2014/main" id="{53970708-BEFC-F425-9E44-30C129AE9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3325" y="2548981"/>
              <a:ext cx="34682" cy="3468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3" name="Line 169">
              <a:extLst>
                <a:ext uri="{FF2B5EF4-FFF2-40B4-BE49-F238E27FC236}">
                  <a16:creationId xmlns:a16="http://schemas.microsoft.com/office/drawing/2014/main" id="{B55939BD-147F-549C-DE18-7664636E87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53404" y="2548981"/>
              <a:ext cx="0" cy="3468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4" name="Line 170">
              <a:extLst>
                <a:ext uri="{FF2B5EF4-FFF2-40B4-BE49-F238E27FC236}">
                  <a16:creationId xmlns:a16="http://schemas.microsoft.com/office/drawing/2014/main" id="{327A7EC4-02FA-31CC-ED6C-6ECE1BE432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30711" y="2566322"/>
              <a:ext cx="445386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5" name="Rectangle 236">
              <a:extLst>
                <a:ext uri="{FF2B5EF4-FFF2-40B4-BE49-F238E27FC236}">
                  <a16:creationId xmlns:a16="http://schemas.microsoft.com/office/drawing/2014/main" id="{F5901188-DF3A-963A-2596-5B3619EDA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8097" y="2481684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0.86 [0.30, 2.47]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6" name="Rectangle 256">
              <a:extLst>
                <a:ext uri="{FF2B5EF4-FFF2-40B4-BE49-F238E27FC236}">
                  <a16:creationId xmlns:a16="http://schemas.microsoft.com/office/drawing/2014/main" id="{8CBDF3A4-B549-0628-033A-D69D28423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0150" y="248168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4.3%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7" name="Rectangle 277">
              <a:extLst>
                <a:ext uri="{FF2B5EF4-FFF2-40B4-BE49-F238E27FC236}">
                  <a16:creationId xmlns:a16="http://schemas.microsoft.com/office/drawing/2014/main" id="{B8632814-42E9-8E56-0BD7-160249FD1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5495" y="2481684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3.9%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68" name="Group 667">
            <a:extLst>
              <a:ext uri="{FF2B5EF4-FFF2-40B4-BE49-F238E27FC236}">
                <a16:creationId xmlns:a16="http://schemas.microsoft.com/office/drawing/2014/main" id="{6218C82D-EE01-AE6A-3AD1-CF49C5292DFB}"/>
              </a:ext>
            </a:extLst>
          </p:cNvPr>
          <p:cNvGrpSpPr/>
          <p:nvPr/>
        </p:nvGrpSpPr>
        <p:grpSpPr>
          <a:xfrm>
            <a:off x="1627660" y="2621342"/>
            <a:ext cx="8793676" cy="169277"/>
            <a:chOff x="1562345" y="2640489"/>
            <a:chExt cx="8793676" cy="169277"/>
          </a:xfrm>
        </p:grpSpPr>
        <p:sp>
          <p:nvSpPr>
            <p:cNvPr id="669" name="Rectangle 41">
              <a:extLst>
                <a:ext uri="{FF2B5EF4-FFF2-40B4-BE49-F238E27FC236}">
                  <a16:creationId xmlns:a16="http://schemas.microsoft.com/office/drawing/2014/main" id="{942158AA-A59B-76F4-B808-2BCA5DB90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2640489"/>
              <a:ext cx="84638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Tan et al, 2015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0" name="Rectangle 60">
              <a:extLst>
                <a:ext uri="{FF2B5EF4-FFF2-40B4-BE49-F238E27FC236}">
                  <a16:creationId xmlns:a16="http://schemas.microsoft.com/office/drawing/2014/main" id="{275A7A8C-85FB-3952-6BDA-5D52F6422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056" y="2640489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1" name="Rectangle 80">
              <a:extLst>
                <a:ext uri="{FF2B5EF4-FFF2-40B4-BE49-F238E27FC236}">
                  <a16:creationId xmlns:a16="http://schemas.microsoft.com/office/drawing/2014/main" id="{040EE22B-ACDD-82AD-0AC3-DE2624EEB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280" y="2640489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2" name="Rectangle 99">
              <a:extLst>
                <a:ext uri="{FF2B5EF4-FFF2-40B4-BE49-F238E27FC236}">
                  <a16:creationId xmlns:a16="http://schemas.microsoft.com/office/drawing/2014/main" id="{9EE44CD5-34BC-1BA3-FD2F-8BD233D57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249" y="2640489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3" name="Rectangle 119">
              <a:extLst>
                <a:ext uri="{FF2B5EF4-FFF2-40B4-BE49-F238E27FC236}">
                  <a16:creationId xmlns:a16="http://schemas.microsoft.com/office/drawing/2014/main" id="{C2CB48E9-0B3B-33C4-6977-60EC2E0EC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2473" y="2640489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4" name="Rectangle 171">
              <a:extLst>
                <a:ext uri="{FF2B5EF4-FFF2-40B4-BE49-F238E27FC236}">
                  <a16:creationId xmlns:a16="http://schemas.microsoft.com/office/drawing/2014/main" id="{ED629A29-9FE6-5ECE-C28A-A64538388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1342" y="2714175"/>
              <a:ext cx="20079" cy="2190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5" name="Rectangle 172">
              <a:extLst>
                <a:ext uri="{FF2B5EF4-FFF2-40B4-BE49-F238E27FC236}">
                  <a16:creationId xmlns:a16="http://schemas.microsoft.com/office/drawing/2014/main" id="{90F2D8AA-7CB9-DC3A-D5B4-E9946B089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1342" y="2714175"/>
              <a:ext cx="20079" cy="21904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6" name="Line 173">
              <a:extLst>
                <a:ext uri="{FF2B5EF4-FFF2-40B4-BE49-F238E27FC236}">
                  <a16:creationId xmlns:a16="http://schemas.microsoft.com/office/drawing/2014/main" id="{EF9F6207-9F4B-7B32-2518-AB6C2AF281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05945" y="2707786"/>
              <a:ext cx="0" cy="3468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7" name="Line 174">
              <a:extLst>
                <a:ext uri="{FF2B5EF4-FFF2-40B4-BE49-F238E27FC236}">
                  <a16:creationId xmlns:a16="http://schemas.microsoft.com/office/drawing/2014/main" id="{E5564010-1AF0-0015-472B-5A9017B72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9922" y="2725127"/>
              <a:ext cx="74474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8" name="Rectangle 237">
              <a:extLst>
                <a:ext uri="{FF2B5EF4-FFF2-40B4-BE49-F238E27FC236}">
                  <a16:creationId xmlns:a16="http://schemas.microsoft.com/office/drawing/2014/main" id="{EB3BF6FD-8785-BDE2-0CE6-7FD1A83B2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8097" y="2640489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0.68 [0.12, 3.91]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9" name="Rectangle 257">
              <a:extLst>
                <a:ext uri="{FF2B5EF4-FFF2-40B4-BE49-F238E27FC236}">
                  <a16:creationId xmlns:a16="http://schemas.microsoft.com/office/drawing/2014/main" id="{7E4FF2CB-9112-3243-E3C9-8F114334C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0150" y="2640489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1.6%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0" name="Rectangle 278">
              <a:extLst>
                <a:ext uri="{FF2B5EF4-FFF2-40B4-BE49-F238E27FC236}">
                  <a16:creationId xmlns:a16="http://schemas.microsoft.com/office/drawing/2014/main" id="{A101D7EA-0968-3DC6-3082-23EBE65B0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5495" y="2640489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1.7%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81" name="Group 680">
            <a:extLst>
              <a:ext uri="{FF2B5EF4-FFF2-40B4-BE49-F238E27FC236}">
                <a16:creationId xmlns:a16="http://schemas.microsoft.com/office/drawing/2014/main" id="{29461BFC-78BC-8A05-B02B-4223E73C69F0}"/>
              </a:ext>
            </a:extLst>
          </p:cNvPr>
          <p:cNvGrpSpPr/>
          <p:nvPr/>
        </p:nvGrpSpPr>
        <p:grpSpPr>
          <a:xfrm>
            <a:off x="1627660" y="2793991"/>
            <a:ext cx="8793676" cy="169277"/>
            <a:chOff x="1562345" y="2801121"/>
            <a:chExt cx="8793676" cy="169277"/>
          </a:xfrm>
        </p:grpSpPr>
        <p:sp>
          <p:nvSpPr>
            <p:cNvPr id="682" name="Rectangle 42">
              <a:extLst>
                <a:ext uri="{FF2B5EF4-FFF2-40B4-BE49-F238E27FC236}">
                  <a16:creationId xmlns:a16="http://schemas.microsoft.com/office/drawing/2014/main" id="{D16C40ED-882C-545F-96DE-290CD0AA1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2801121"/>
              <a:ext cx="90569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CTO-IVUS, 2015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3" name="Rectangle 61">
              <a:extLst>
                <a:ext uri="{FF2B5EF4-FFF2-40B4-BE49-F238E27FC236}">
                  <a16:creationId xmlns:a16="http://schemas.microsoft.com/office/drawing/2014/main" id="{22088133-3501-CB06-35B0-77905720B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056" y="2801121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4" name="Rectangle 81">
              <a:extLst>
                <a:ext uri="{FF2B5EF4-FFF2-40B4-BE49-F238E27FC236}">
                  <a16:creationId xmlns:a16="http://schemas.microsoft.com/office/drawing/2014/main" id="{EE7484C4-274A-F05F-E20D-C04108BFA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212" y="2801121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5" name="Rectangle 100">
              <a:extLst>
                <a:ext uri="{FF2B5EF4-FFF2-40B4-BE49-F238E27FC236}">
                  <a16:creationId xmlns:a16="http://schemas.microsoft.com/office/drawing/2014/main" id="{6E3B6235-BD48-DF7C-FCAD-B74EE09F6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249" y="2801121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6" name="Rectangle 120">
              <a:extLst>
                <a:ext uri="{FF2B5EF4-FFF2-40B4-BE49-F238E27FC236}">
                  <a16:creationId xmlns:a16="http://schemas.microsoft.com/office/drawing/2014/main" id="{3DC25231-607B-E1A2-A868-9EBE04FE2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6405" y="2801121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7" name="Rectangle 175">
              <a:extLst>
                <a:ext uri="{FF2B5EF4-FFF2-40B4-BE49-F238E27FC236}">
                  <a16:creationId xmlns:a16="http://schemas.microsoft.com/office/drawing/2014/main" id="{1CCE3A24-8344-4232-7427-5EFA91B88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1342" y="2875720"/>
              <a:ext cx="14603" cy="2007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8" name="Rectangle 176">
              <a:extLst>
                <a:ext uri="{FF2B5EF4-FFF2-40B4-BE49-F238E27FC236}">
                  <a16:creationId xmlns:a16="http://schemas.microsoft.com/office/drawing/2014/main" id="{6BE16545-3746-B680-0559-0264BD5CA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1342" y="2875720"/>
              <a:ext cx="14603" cy="2007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9" name="Line 177">
              <a:extLst>
                <a:ext uri="{FF2B5EF4-FFF2-40B4-BE49-F238E27FC236}">
                  <a16:creationId xmlns:a16="http://schemas.microsoft.com/office/drawing/2014/main" id="{00F13F2D-E2C4-2A9C-59B0-9F681CD1F5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98643" y="2868418"/>
              <a:ext cx="0" cy="3468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0" name="Line 178">
              <a:extLst>
                <a:ext uri="{FF2B5EF4-FFF2-40B4-BE49-F238E27FC236}">
                  <a16:creationId xmlns:a16="http://schemas.microsoft.com/office/drawing/2014/main" id="{E3DE3F40-E3DC-B2B5-E365-BFA1A7F02C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2620" y="2885759"/>
              <a:ext cx="752046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1" name="Rectangle 238">
              <a:extLst>
                <a:ext uri="{FF2B5EF4-FFF2-40B4-BE49-F238E27FC236}">
                  <a16:creationId xmlns:a16="http://schemas.microsoft.com/office/drawing/2014/main" id="{73495B1B-D4F5-480E-28D0-97D8A0357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8097" y="2801121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0.67 [0.11, 3.95]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2" name="Rectangle 258">
              <a:extLst>
                <a:ext uri="{FF2B5EF4-FFF2-40B4-BE49-F238E27FC236}">
                  <a16:creationId xmlns:a16="http://schemas.microsoft.com/office/drawing/2014/main" id="{F64F8B8C-C700-AA50-2645-A0BAB3737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0150" y="2801121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3" name="Rectangle 279">
              <a:extLst>
                <a:ext uri="{FF2B5EF4-FFF2-40B4-BE49-F238E27FC236}">
                  <a16:creationId xmlns:a16="http://schemas.microsoft.com/office/drawing/2014/main" id="{5114383F-9988-612A-2224-DC3E74E2B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5495" y="2801121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1.7%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94" name="Group 693">
            <a:extLst>
              <a:ext uri="{FF2B5EF4-FFF2-40B4-BE49-F238E27FC236}">
                <a16:creationId xmlns:a16="http://schemas.microsoft.com/office/drawing/2014/main" id="{455BB9CF-4CC5-FB77-9E0E-79ED00E43358}"/>
              </a:ext>
            </a:extLst>
          </p:cNvPr>
          <p:cNvGrpSpPr/>
          <p:nvPr/>
        </p:nvGrpSpPr>
        <p:grpSpPr>
          <a:xfrm>
            <a:off x="1627660" y="2966640"/>
            <a:ext cx="8793676" cy="169277"/>
            <a:chOff x="1562345" y="2961752"/>
            <a:chExt cx="8793676" cy="169277"/>
          </a:xfrm>
        </p:grpSpPr>
        <p:sp>
          <p:nvSpPr>
            <p:cNvPr id="695" name="Rectangle 43">
              <a:extLst>
                <a:ext uri="{FF2B5EF4-FFF2-40B4-BE49-F238E27FC236}">
                  <a16:creationId xmlns:a16="http://schemas.microsoft.com/office/drawing/2014/main" id="{9DECCAD2-F030-8348-06C0-9794876FC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2961752"/>
              <a:ext cx="81432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OCTACS, 2015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6" name="Rectangle 62">
              <a:extLst>
                <a:ext uri="{FF2B5EF4-FFF2-40B4-BE49-F238E27FC236}">
                  <a16:creationId xmlns:a16="http://schemas.microsoft.com/office/drawing/2014/main" id="{A81317B6-AF97-8EA1-251E-8F6F1B913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056" y="2961752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7" name="Rectangle 82">
              <a:extLst>
                <a:ext uri="{FF2B5EF4-FFF2-40B4-BE49-F238E27FC236}">
                  <a16:creationId xmlns:a16="http://schemas.microsoft.com/office/drawing/2014/main" id="{C9636505-2127-9E3F-572F-905A32CD1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280" y="2961752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8" name="Rectangle 101">
              <a:extLst>
                <a:ext uri="{FF2B5EF4-FFF2-40B4-BE49-F238E27FC236}">
                  <a16:creationId xmlns:a16="http://schemas.microsoft.com/office/drawing/2014/main" id="{C462C039-B17E-993D-5E36-170D51A64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249" y="2961752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9" name="Rectangle 121">
              <a:extLst>
                <a:ext uri="{FF2B5EF4-FFF2-40B4-BE49-F238E27FC236}">
                  <a16:creationId xmlns:a16="http://schemas.microsoft.com/office/drawing/2014/main" id="{69F2137F-5F82-E2BB-C7FD-0BE712EF5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2473" y="2961752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0" name="Rectangle 179">
              <a:extLst>
                <a:ext uri="{FF2B5EF4-FFF2-40B4-BE49-F238E27FC236}">
                  <a16:creationId xmlns:a16="http://schemas.microsoft.com/office/drawing/2014/main" id="{5B1E9BFA-1B8A-F10C-EF6E-1A3F50490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2694" y="3039089"/>
              <a:ext cx="7301" cy="146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1" name="Rectangle 180">
              <a:extLst>
                <a:ext uri="{FF2B5EF4-FFF2-40B4-BE49-F238E27FC236}">
                  <a16:creationId xmlns:a16="http://schemas.microsoft.com/office/drawing/2014/main" id="{CFD2E08A-25E4-8790-B62D-318BF8735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2694" y="3039089"/>
              <a:ext cx="7301" cy="1460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2" name="Line 181">
              <a:extLst>
                <a:ext uri="{FF2B5EF4-FFF2-40B4-BE49-F238E27FC236}">
                  <a16:creationId xmlns:a16="http://schemas.microsoft.com/office/drawing/2014/main" id="{7211D232-521E-9E92-D3BA-D0B8CE5595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79995" y="3031787"/>
              <a:ext cx="0" cy="29206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3" name="Line 182">
              <a:extLst>
                <a:ext uri="{FF2B5EF4-FFF2-40B4-BE49-F238E27FC236}">
                  <a16:creationId xmlns:a16="http://schemas.microsoft.com/office/drawing/2014/main" id="{4EA11F08-7B69-D75D-C7E6-B82F86F938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7229" y="3046390"/>
              <a:ext cx="1140846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0" name="Line 183">
              <a:extLst>
                <a:ext uri="{FF2B5EF4-FFF2-40B4-BE49-F238E27FC236}">
                  <a16:creationId xmlns:a16="http://schemas.microsoft.com/office/drawing/2014/main" id="{B13DBED4-4FE7-E807-7E47-362BD7AC52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7229" y="3046390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1" name="Freeform 184">
              <a:extLst>
                <a:ext uri="{FF2B5EF4-FFF2-40B4-BE49-F238E27FC236}">
                  <a16:creationId xmlns:a16="http://schemas.microsoft.com/office/drawing/2014/main" id="{AE3F7900-D08D-7C5D-2D05-F2BAE131F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7229" y="3029049"/>
              <a:ext cx="27380" cy="34682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3 h 5"/>
                <a:gd name="T4" fmla="*/ 4 w 4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3"/>
                  </a:lnTo>
                  <a:lnTo>
                    <a:pt x="4" y="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2" name="Rectangle 239">
              <a:extLst>
                <a:ext uri="{FF2B5EF4-FFF2-40B4-BE49-F238E27FC236}">
                  <a16:creationId xmlns:a16="http://schemas.microsoft.com/office/drawing/2014/main" id="{A40F7013-F2BE-A052-C556-3E556C5D5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8097" y="2961752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0.37 [0.02, 8.94]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3" name="Rectangle 259">
              <a:extLst>
                <a:ext uri="{FF2B5EF4-FFF2-40B4-BE49-F238E27FC236}">
                  <a16:creationId xmlns:a16="http://schemas.microsoft.com/office/drawing/2014/main" id="{08438D80-88A1-7850-0ABF-457990F1A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0150" y="2961752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4" name="Rectangle 280">
              <a:extLst>
                <a:ext uri="{FF2B5EF4-FFF2-40B4-BE49-F238E27FC236}">
                  <a16:creationId xmlns:a16="http://schemas.microsoft.com/office/drawing/2014/main" id="{93A22100-ECA2-606F-B243-0897117A9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5495" y="2961752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07B95004-0241-A525-3CD6-D8B726E72FB1}"/>
              </a:ext>
            </a:extLst>
          </p:cNvPr>
          <p:cNvGrpSpPr/>
          <p:nvPr/>
        </p:nvGrpSpPr>
        <p:grpSpPr>
          <a:xfrm>
            <a:off x="1627660" y="3139289"/>
            <a:ext cx="8793676" cy="169277"/>
            <a:chOff x="1562345" y="3120557"/>
            <a:chExt cx="8793676" cy="169277"/>
          </a:xfrm>
        </p:grpSpPr>
        <p:sp>
          <p:nvSpPr>
            <p:cNvPr id="326" name="Rectangle 44">
              <a:extLst>
                <a:ext uri="{FF2B5EF4-FFF2-40B4-BE49-F238E27FC236}">
                  <a16:creationId xmlns:a16="http://schemas.microsoft.com/office/drawing/2014/main" id="{59ABCEA6-FE41-1B55-B57B-11E3AFC92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3120557"/>
              <a:ext cx="91371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DOCTORS, 2016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7" name="Rectangle 63">
              <a:extLst>
                <a:ext uri="{FF2B5EF4-FFF2-40B4-BE49-F238E27FC236}">
                  <a16:creationId xmlns:a16="http://schemas.microsoft.com/office/drawing/2014/main" id="{4C765C73-79BC-5491-86E1-47390F6F7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056" y="3120557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8" name="Rectangle 83">
              <a:extLst>
                <a:ext uri="{FF2B5EF4-FFF2-40B4-BE49-F238E27FC236}">
                  <a16:creationId xmlns:a16="http://schemas.microsoft.com/office/drawing/2014/main" id="{6BFA5F52-F9FC-5491-CCBB-5B8EEE810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212" y="312055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9" name="Rectangle 102">
              <a:extLst>
                <a:ext uri="{FF2B5EF4-FFF2-40B4-BE49-F238E27FC236}">
                  <a16:creationId xmlns:a16="http://schemas.microsoft.com/office/drawing/2014/main" id="{615CB53B-4FD9-7047-332F-7BFCBBAFE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249" y="3120557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0" name="Rectangle 122">
              <a:extLst>
                <a:ext uri="{FF2B5EF4-FFF2-40B4-BE49-F238E27FC236}">
                  <a16:creationId xmlns:a16="http://schemas.microsoft.com/office/drawing/2014/main" id="{6EB70C9B-5DC5-C0A3-3321-5EF13113B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6405" y="3120557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1" name="Rectangle 185">
              <a:extLst>
                <a:ext uri="{FF2B5EF4-FFF2-40B4-BE49-F238E27FC236}">
                  <a16:creationId xmlns:a16="http://schemas.microsoft.com/office/drawing/2014/main" id="{CCCEA683-93D9-13CF-AB33-C43197666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0779" y="3197894"/>
              <a:ext cx="7301" cy="146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2" name="Rectangle 186">
              <a:extLst>
                <a:ext uri="{FF2B5EF4-FFF2-40B4-BE49-F238E27FC236}">
                  <a16:creationId xmlns:a16="http://schemas.microsoft.com/office/drawing/2014/main" id="{D07C1969-F02A-BDC6-906D-01B47B6F8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0779" y="3197894"/>
              <a:ext cx="7301" cy="1460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3" name="Line 187">
              <a:extLst>
                <a:ext uri="{FF2B5EF4-FFF2-40B4-BE49-F238E27FC236}">
                  <a16:creationId xmlns:a16="http://schemas.microsoft.com/office/drawing/2014/main" id="{6B01E231-DB31-EBAB-4DCA-BD8913ADCB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18080" y="3191505"/>
              <a:ext cx="0" cy="2738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4" name="Line 188">
              <a:extLst>
                <a:ext uri="{FF2B5EF4-FFF2-40B4-BE49-F238E27FC236}">
                  <a16:creationId xmlns:a16="http://schemas.microsoft.com/office/drawing/2014/main" id="{652C0D54-909D-4112-A475-A5D108C848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44525" y="3205195"/>
              <a:ext cx="134163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5" name="Line 189">
              <a:extLst>
                <a:ext uri="{FF2B5EF4-FFF2-40B4-BE49-F238E27FC236}">
                  <a16:creationId xmlns:a16="http://schemas.microsoft.com/office/drawing/2014/main" id="{5BF22190-BE5B-CA15-A71D-271992635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86160" y="3205195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6" name="Freeform 190">
              <a:extLst>
                <a:ext uri="{FF2B5EF4-FFF2-40B4-BE49-F238E27FC236}">
                  <a16:creationId xmlns:a16="http://schemas.microsoft.com/office/drawing/2014/main" id="{2400796F-D81E-77AC-28DB-BE9EFF904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8779" y="3187854"/>
              <a:ext cx="27380" cy="34682"/>
            </a:xfrm>
            <a:custGeom>
              <a:avLst/>
              <a:gdLst>
                <a:gd name="T0" fmla="*/ 0 w 4"/>
                <a:gd name="T1" fmla="*/ 5 h 5"/>
                <a:gd name="T2" fmla="*/ 4 w 4"/>
                <a:gd name="T3" fmla="*/ 3 h 5"/>
                <a:gd name="T4" fmla="*/ 0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lnTo>
                    <a:pt x="4" y="3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7" name="Rectangle 240">
              <a:extLst>
                <a:ext uri="{FF2B5EF4-FFF2-40B4-BE49-F238E27FC236}">
                  <a16:creationId xmlns:a16="http://schemas.microsoft.com/office/drawing/2014/main" id="{0AAB09AC-2E84-7C78-A9EB-F7805ACB8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8059" y="3120557"/>
              <a:ext cx="98103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3.00 [0.12,72.91]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8" name="Rectangle 260">
              <a:extLst>
                <a:ext uri="{FF2B5EF4-FFF2-40B4-BE49-F238E27FC236}">
                  <a16:creationId xmlns:a16="http://schemas.microsoft.com/office/drawing/2014/main" id="{310E47E3-FBAA-F32C-F576-CA2664649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0150" y="3120557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9" name="Rectangle 281">
              <a:extLst>
                <a:ext uri="{FF2B5EF4-FFF2-40B4-BE49-F238E27FC236}">
                  <a16:creationId xmlns:a16="http://schemas.microsoft.com/office/drawing/2014/main" id="{A003AB0A-E0C3-96E6-EB7B-649A149B6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5495" y="3120557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0.0%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6BB28A02-13C5-F416-C9B4-226A47EA64CE}"/>
              </a:ext>
            </a:extLst>
          </p:cNvPr>
          <p:cNvGrpSpPr/>
          <p:nvPr/>
        </p:nvGrpSpPr>
        <p:grpSpPr>
          <a:xfrm>
            <a:off x="1627660" y="3311938"/>
            <a:ext cx="8793676" cy="169277"/>
            <a:chOff x="1562345" y="3281189"/>
            <a:chExt cx="8793676" cy="169277"/>
          </a:xfrm>
        </p:grpSpPr>
        <p:sp>
          <p:nvSpPr>
            <p:cNvPr id="341" name="Rectangle 45">
              <a:extLst>
                <a:ext uri="{FF2B5EF4-FFF2-40B4-BE49-F238E27FC236}">
                  <a16:creationId xmlns:a16="http://schemas.microsoft.com/office/drawing/2014/main" id="{FD8BC35E-5CDA-3CCD-CC44-1A23E8C76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3281189"/>
              <a:ext cx="82554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ROBUST, 2018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2" name="Rectangle 64">
              <a:extLst>
                <a:ext uri="{FF2B5EF4-FFF2-40B4-BE49-F238E27FC236}">
                  <a16:creationId xmlns:a16="http://schemas.microsoft.com/office/drawing/2014/main" id="{6F0BEAC9-BB9F-1089-BE5C-4FC1FD80F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056" y="3281189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3" name="Rectangle 84">
              <a:extLst>
                <a:ext uri="{FF2B5EF4-FFF2-40B4-BE49-F238E27FC236}">
                  <a16:creationId xmlns:a16="http://schemas.microsoft.com/office/drawing/2014/main" id="{482F1471-64A2-FA28-6AEC-2166B3B57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212" y="3281189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4" name="Rectangle 103">
              <a:extLst>
                <a:ext uri="{FF2B5EF4-FFF2-40B4-BE49-F238E27FC236}">
                  <a16:creationId xmlns:a16="http://schemas.microsoft.com/office/drawing/2014/main" id="{393876F4-0C73-9A4A-9581-C880B95B4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249" y="3281189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5" name="Rectangle 123">
              <a:extLst>
                <a:ext uri="{FF2B5EF4-FFF2-40B4-BE49-F238E27FC236}">
                  <a16:creationId xmlns:a16="http://schemas.microsoft.com/office/drawing/2014/main" id="{2230E611-CEA2-40A3-3548-B25B299F4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2473" y="3281189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6" name="Rectangle 191">
              <a:extLst>
                <a:ext uri="{FF2B5EF4-FFF2-40B4-BE49-F238E27FC236}">
                  <a16:creationId xmlns:a16="http://schemas.microsoft.com/office/drawing/2014/main" id="{6A35DC6D-1328-4B2C-2782-4D693C391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0700" y="3359439"/>
              <a:ext cx="12777" cy="127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7" name="Rectangle 192">
              <a:extLst>
                <a:ext uri="{FF2B5EF4-FFF2-40B4-BE49-F238E27FC236}">
                  <a16:creationId xmlns:a16="http://schemas.microsoft.com/office/drawing/2014/main" id="{D106DD4B-9045-8D29-F253-B99737F2C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0700" y="3359439"/>
              <a:ext cx="12777" cy="1277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8" name="Line 193">
              <a:extLst>
                <a:ext uri="{FF2B5EF4-FFF2-40B4-BE49-F238E27FC236}">
                  <a16:creationId xmlns:a16="http://schemas.microsoft.com/office/drawing/2014/main" id="{12A770EC-2E8F-A5B0-A081-6A7BA300C5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98001" y="3352137"/>
              <a:ext cx="0" cy="2738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9" name="Line 194">
              <a:extLst>
                <a:ext uri="{FF2B5EF4-FFF2-40B4-BE49-F238E27FC236}">
                  <a16:creationId xmlns:a16="http://schemas.microsoft.com/office/drawing/2014/main" id="{1E9F5D2B-A209-7F16-8D2F-4BD711568E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2620" y="3365827"/>
              <a:ext cx="134163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0" name="Rectangle 241">
              <a:extLst>
                <a:ext uri="{FF2B5EF4-FFF2-40B4-BE49-F238E27FC236}">
                  <a16:creationId xmlns:a16="http://schemas.microsoft.com/office/drawing/2014/main" id="{D3507638-C6F4-9FD9-0710-60EF61D5E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2029" y="3281189"/>
              <a:ext cx="101309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2.74 [0.11, 66.56]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1" name="Rectangle 261">
              <a:extLst>
                <a:ext uri="{FF2B5EF4-FFF2-40B4-BE49-F238E27FC236}">
                  <a16:creationId xmlns:a16="http://schemas.microsoft.com/office/drawing/2014/main" id="{F3E5A7C6-AC66-24CA-843D-66813FA00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0150" y="3281189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2" name="Rectangle 282">
              <a:extLst>
                <a:ext uri="{FF2B5EF4-FFF2-40B4-BE49-F238E27FC236}">
                  <a16:creationId xmlns:a16="http://schemas.microsoft.com/office/drawing/2014/main" id="{E4E08690-B16F-C053-4C09-8CBBFCB0F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5495" y="3281189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0.0%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8B84B6B9-174F-19FD-6006-1FC2B8B31BC6}"/>
              </a:ext>
            </a:extLst>
          </p:cNvPr>
          <p:cNvGrpSpPr/>
          <p:nvPr/>
        </p:nvGrpSpPr>
        <p:grpSpPr>
          <a:xfrm>
            <a:off x="1627660" y="3484587"/>
            <a:ext cx="8793676" cy="169277"/>
            <a:chOff x="1562345" y="3441820"/>
            <a:chExt cx="8793676" cy="169277"/>
          </a:xfrm>
        </p:grpSpPr>
        <p:sp>
          <p:nvSpPr>
            <p:cNvPr id="354" name="Rectangle 46">
              <a:extLst>
                <a:ext uri="{FF2B5EF4-FFF2-40B4-BE49-F238E27FC236}">
                  <a16:creationId xmlns:a16="http://schemas.microsoft.com/office/drawing/2014/main" id="{B0156EE1-7199-B6DC-E4E6-E4AA3E1DF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3441820"/>
              <a:ext cx="80150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Liu et al, 2019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5" name="Rectangle 65">
              <a:extLst>
                <a:ext uri="{FF2B5EF4-FFF2-40B4-BE49-F238E27FC236}">
                  <a16:creationId xmlns:a16="http://schemas.microsoft.com/office/drawing/2014/main" id="{CFD4280D-3CA3-7362-BEEA-0FC5CB3C8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056" y="3441820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4" name="Rectangle 85">
              <a:extLst>
                <a:ext uri="{FF2B5EF4-FFF2-40B4-BE49-F238E27FC236}">
                  <a16:creationId xmlns:a16="http://schemas.microsoft.com/office/drawing/2014/main" id="{9CA514AD-998D-0823-4A25-88FA9B08F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212" y="344182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167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5" name="Rectangle 104">
              <a:extLst>
                <a:ext uri="{FF2B5EF4-FFF2-40B4-BE49-F238E27FC236}">
                  <a16:creationId xmlns:a16="http://schemas.microsoft.com/office/drawing/2014/main" id="{1121BCEF-1AF4-7690-2332-F136C40EB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2182" y="3441820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6" name="Rectangle 124">
              <a:extLst>
                <a:ext uri="{FF2B5EF4-FFF2-40B4-BE49-F238E27FC236}">
                  <a16:creationId xmlns:a16="http://schemas.microsoft.com/office/drawing/2014/main" id="{09152037-A9BB-5686-4D6D-58A91B577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6405" y="3441820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169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7" name="Rectangle 195">
              <a:extLst>
                <a:ext uri="{FF2B5EF4-FFF2-40B4-BE49-F238E27FC236}">
                  <a16:creationId xmlns:a16="http://schemas.microsoft.com/office/drawing/2014/main" id="{8A69205C-8A16-0C0F-97B6-63675E1A7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7933" y="3511855"/>
              <a:ext cx="27380" cy="2920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8" name="Rectangle 196">
              <a:extLst>
                <a:ext uri="{FF2B5EF4-FFF2-40B4-BE49-F238E27FC236}">
                  <a16:creationId xmlns:a16="http://schemas.microsoft.com/office/drawing/2014/main" id="{DFCD8D40-00C0-BBE1-AFC4-8945D0A6B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7933" y="3511855"/>
              <a:ext cx="27380" cy="29206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9" name="Line 197">
              <a:extLst>
                <a:ext uri="{FF2B5EF4-FFF2-40B4-BE49-F238E27FC236}">
                  <a16:creationId xmlns:a16="http://schemas.microsoft.com/office/drawing/2014/main" id="{B28625F3-2E20-B768-B717-CACC36CF53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30711" y="3511855"/>
              <a:ext cx="0" cy="29206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0" name="Line 198">
              <a:extLst>
                <a:ext uri="{FF2B5EF4-FFF2-40B4-BE49-F238E27FC236}">
                  <a16:creationId xmlns:a16="http://schemas.microsoft.com/office/drawing/2014/main" id="{0AC893F9-9F2D-A548-EBBE-93F6E0912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67860" y="3526458"/>
              <a:ext cx="534829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1" name="Rectangle 242">
              <a:extLst>
                <a:ext uri="{FF2B5EF4-FFF2-40B4-BE49-F238E27FC236}">
                  <a16:creationId xmlns:a16="http://schemas.microsoft.com/office/drawing/2014/main" id="{86508060-ADAF-95FD-C81F-3F97ECDC9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8097" y="3441820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0.30 [0.09, 1.08]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2" name="Rectangle 262">
              <a:extLst>
                <a:ext uri="{FF2B5EF4-FFF2-40B4-BE49-F238E27FC236}">
                  <a16:creationId xmlns:a16="http://schemas.microsoft.com/office/drawing/2014/main" id="{07F3D664-0564-95FA-2D8C-BB70A06FD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0150" y="344182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3.0%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3" name="Rectangle 283">
              <a:extLst>
                <a:ext uri="{FF2B5EF4-FFF2-40B4-BE49-F238E27FC236}">
                  <a16:creationId xmlns:a16="http://schemas.microsoft.com/office/drawing/2014/main" id="{EABE4F6A-E5A6-B6D2-2866-CD3F435E8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5495" y="3441820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14" name="Group 713">
            <a:extLst>
              <a:ext uri="{FF2B5EF4-FFF2-40B4-BE49-F238E27FC236}">
                <a16:creationId xmlns:a16="http://schemas.microsoft.com/office/drawing/2014/main" id="{962C13CA-8B2E-520C-66B4-D7CEB95740FB}"/>
              </a:ext>
            </a:extLst>
          </p:cNvPr>
          <p:cNvGrpSpPr/>
          <p:nvPr/>
        </p:nvGrpSpPr>
        <p:grpSpPr>
          <a:xfrm>
            <a:off x="1627660" y="3657236"/>
            <a:ext cx="8793676" cy="169277"/>
            <a:chOff x="1562345" y="3600626"/>
            <a:chExt cx="8793676" cy="169277"/>
          </a:xfrm>
        </p:grpSpPr>
        <p:sp>
          <p:nvSpPr>
            <p:cNvPr id="715" name="Rectangle 47">
              <a:extLst>
                <a:ext uri="{FF2B5EF4-FFF2-40B4-BE49-F238E27FC236}">
                  <a16:creationId xmlns:a16="http://schemas.microsoft.com/office/drawing/2014/main" id="{E7E2A889-50ED-EFD7-ABBE-B8694C4F9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3600626"/>
              <a:ext cx="87363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IVUS-XPL, 2020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6" name="Rectangle 66">
              <a:extLst>
                <a:ext uri="{FF2B5EF4-FFF2-40B4-BE49-F238E27FC236}">
                  <a16:creationId xmlns:a16="http://schemas.microsoft.com/office/drawing/2014/main" id="{08C2F25B-3ED8-E963-748B-4A2F17822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056" y="360062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7" name="Rectangle 86">
              <a:extLst>
                <a:ext uri="{FF2B5EF4-FFF2-40B4-BE49-F238E27FC236}">
                  <a16:creationId xmlns:a16="http://schemas.microsoft.com/office/drawing/2014/main" id="{BA052D5E-0A79-19D9-DF2E-42291C70E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212" y="360062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8" name="Rectangle 105">
              <a:extLst>
                <a:ext uri="{FF2B5EF4-FFF2-40B4-BE49-F238E27FC236}">
                  <a16:creationId xmlns:a16="http://schemas.microsoft.com/office/drawing/2014/main" id="{9720C3FC-AA73-75CC-CCDC-AA23AFF24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2182" y="3600626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9" name="Rectangle 125">
              <a:extLst>
                <a:ext uri="{FF2B5EF4-FFF2-40B4-BE49-F238E27FC236}">
                  <a16:creationId xmlns:a16="http://schemas.microsoft.com/office/drawing/2014/main" id="{86914D53-EF8B-7D64-D76A-B50D93825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6405" y="360062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0" name="Rectangle 199">
              <a:extLst>
                <a:ext uri="{FF2B5EF4-FFF2-40B4-BE49-F238E27FC236}">
                  <a16:creationId xmlns:a16="http://schemas.microsoft.com/office/drawing/2014/main" id="{031FA979-C197-2B42-4FD8-B275FDA76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7297" y="3664273"/>
              <a:ext cx="34682" cy="419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1" name="Rectangle 200">
              <a:extLst>
                <a:ext uri="{FF2B5EF4-FFF2-40B4-BE49-F238E27FC236}">
                  <a16:creationId xmlns:a16="http://schemas.microsoft.com/office/drawing/2014/main" id="{7281DDF8-85DF-38A9-B047-FB59A3BFD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7297" y="3664273"/>
              <a:ext cx="34682" cy="4198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2" name="Line 201">
              <a:extLst>
                <a:ext uri="{FF2B5EF4-FFF2-40B4-BE49-F238E27FC236}">
                  <a16:creationId xmlns:a16="http://schemas.microsoft.com/office/drawing/2014/main" id="{6AACFB4B-6626-88E9-664E-6305F03B78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07376" y="3671574"/>
              <a:ext cx="0" cy="2738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3" name="Line 202">
              <a:extLst>
                <a:ext uri="{FF2B5EF4-FFF2-40B4-BE49-F238E27FC236}">
                  <a16:creationId xmlns:a16="http://schemas.microsoft.com/office/drawing/2014/main" id="{68C3D8DA-B263-DC62-B462-B148E9CC6F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6587" y="3685264"/>
              <a:ext cx="396102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4" name="Rectangle 243">
              <a:extLst>
                <a:ext uri="{FF2B5EF4-FFF2-40B4-BE49-F238E27FC236}">
                  <a16:creationId xmlns:a16="http://schemas.microsoft.com/office/drawing/2014/main" id="{AB3B9015-037F-6631-261D-3CE110535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8097" y="3600626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0.43 [0.17, 1.11]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5" name="Rectangle 263">
              <a:extLst>
                <a:ext uri="{FF2B5EF4-FFF2-40B4-BE49-F238E27FC236}">
                  <a16:creationId xmlns:a16="http://schemas.microsoft.com/office/drawing/2014/main" id="{A55E61B7-056D-4746-CE25-0EEE94D2B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0150" y="360062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5.4%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6" name="Rectangle 284">
              <a:extLst>
                <a:ext uri="{FF2B5EF4-FFF2-40B4-BE49-F238E27FC236}">
                  <a16:creationId xmlns:a16="http://schemas.microsoft.com/office/drawing/2014/main" id="{5C3BA82E-E00B-1ABC-5560-704C8959C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5495" y="360062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7.8%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27" name="Group 726">
            <a:extLst>
              <a:ext uri="{FF2B5EF4-FFF2-40B4-BE49-F238E27FC236}">
                <a16:creationId xmlns:a16="http://schemas.microsoft.com/office/drawing/2014/main" id="{689265F5-0C31-0B90-AF2F-4CCC5ABF7612}"/>
              </a:ext>
            </a:extLst>
          </p:cNvPr>
          <p:cNvGrpSpPr/>
          <p:nvPr/>
        </p:nvGrpSpPr>
        <p:grpSpPr>
          <a:xfrm>
            <a:off x="1627660" y="3829885"/>
            <a:ext cx="8793676" cy="169277"/>
            <a:chOff x="1562345" y="3768558"/>
            <a:chExt cx="8793676" cy="169277"/>
          </a:xfrm>
        </p:grpSpPr>
        <p:sp>
          <p:nvSpPr>
            <p:cNvPr id="728" name="Rectangle 48">
              <a:extLst>
                <a:ext uri="{FF2B5EF4-FFF2-40B4-BE49-F238E27FC236}">
                  <a16:creationId xmlns:a16="http://schemas.microsoft.com/office/drawing/2014/main" id="{21A72BF2-7487-3B8C-7BE7-D75920530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3768558"/>
              <a:ext cx="99386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ILUMIEN III, 2021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9" name="Rectangle 67">
              <a:extLst>
                <a:ext uri="{FF2B5EF4-FFF2-40B4-BE49-F238E27FC236}">
                  <a16:creationId xmlns:a16="http://schemas.microsoft.com/office/drawing/2014/main" id="{3224B8FF-14F8-7204-90C2-158612E0D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056" y="376855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0" name="Rectangle 87">
              <a:extLst>
                <a:ext uri="{FF2B5EF4-FFF2-40B4-BE49-F238E27FC236}">
                  <a16:creationId xmlns:a16="http://schemas.microsoft.com/office/drawing/2014/main" id="{9F1B8D48-C8F3-0DF0-5333-B2F2A7DBD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212" y="376855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289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1" name="Rectangle 106">
              <a:extLst>
                <a:ext uri="{FF2B5EF4-FFF2-40B4-BE49-F238E27FC236}">
                  <a16:creationId xmlns:a16="http://schemas.microsoft.com/office/drawing/2014/main" id="{78CE54CF-66F3-75A5-2A95-04C7715632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249" y="3768558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2" name="Rectangle 126">
              <a:extLst>
                <a:ext uri="{FF2B5EF4-FFF2-40B4-BE49-F238E27FC236}">
                  <a16:creationId xmlns:a16="http://schemas.microsoft.com/office/drawing/2014/main" id="{A507789F-21B4-3C51-4D6D-65EADCF1D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6405" y="3768558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142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3" name="Rectangle 203">
              <a:extLst>
                <a:ext uri="{FF2B5EF4-FFF2-40B4-BE49-F238E27FC236}">
                  <a16:creationId xmlns:a16="http://schemas.microsoft.com/office/drawing/2014/main" id="{3B9DCEAA-EE62-0AD1-2343-9C220CB7B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9280" y="3846808"/>
              <a:ext cx="12777" cy="127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4" name="Rectangle 204">
              <a:extLst>
                <a:ext uri="{FF2B5EF4-FFF2-40B4-BE49-F238E27FC236}">
                  <a16:creationId xmlns:a16="http://schemas.microsoft.com/office/drawing/2014/main" id="{975567B4-9822-633E-2B8A-1FDA4A630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9280" y="3846808"/>
              <a:ext cx="12777" cy="1277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5" name="Line 206">
              <a:extLst>
                <a:ext uri="{FF2B5EF4-FFF2-40B4-BE49-F238E27FC236}">
                  <a16:creationId xmlns:a16="http://schemas.microsoft.com/office/drawing/2014/main" id="{85355389-6AF8-535B-0498-4DCA920D04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36581" y="3839506"/>
              <a:ext cx="0" cy="2738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6" name="Line 207">
              <a:extLst>
                <a:ext uri="{FF2B5EF4-FFF2-40B4-BE49-F238E27FC236}">
                  <a16:creationId xmlns:a16="http://schemas.microsoft.com/office/drawing/2014/main" id="{F917BE69-8314-E2CC-0AC4-155499BBA4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7229" y="3853196"/>
              <a:ext cx="1348937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7" name="Line 208">
              <a:extLst>
                <a:ext uri="{FF2B5EF4-FFF2-40B4-BE49-F238E27FC236}">
                  <a16:creationId xmlns:a16="http://schemas.microsoft.com/office/drawing/2014/main" id="{CFAE4BAE-B329-74BB-A5E7-3D862BDC1F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7229" y="3853196"/>
              <a:ext cx="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8" name="Freeform 209">
              <a:extLst>
                <a:ext uri="{FF2B5EF4-FFF2-40B4-BE49-F238E27FC236}">
                  <a16:creationId xmlns:a16="http://schemas.microsoft.com/office/drawing/2014/main" id="{8D7A2A05-DFD5-BB59-A92F-DE60503DD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7229" y="3839506"/>
              <a:ext cx="27380" cy="27380"/>
            </a:xfrm>
            <a:custGeom>
              <a:avLst/>
              <a:gdLst>
                <a:gd name="T0" fmla="*/ 4 w 4"/>
                <a:gd name="T1" fmla="*/ 0 h 4"/>
                <a:gd name="T2" fmla="*/ 0 w 4"/>
                <a:gd name="T3" fmla="*/ 2 h 4"/>
                <a:gd name="T4" fmla="*/ 4 w 4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0" y="2"/>
                  </a:lnTo>
                  <a:lnTo>
                    <a:pt x="4" y="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9" name="Rectangle 244">
              <a:extLst>
                <a:ext uri="{FF2B5EF4-FFF2-40B4-BE49-F238E27FC236}">
                  <a16:creationId xmlns:a16="http://schemas.microsoft.com/office/drawing/2014/main" id="{8B8A2CCA-4224-7948-BE40-B18EF30BD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2029" y="3768558"/>
              <a:ext cx="101309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0.49 [0.01, 24.68]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0" name="Rectangle 264">
              <a:extLst>
                <a:ext uri="{FF2B5EF4-FFF2-40B4-BE49-F238E27FC236}">
                  <a16:creationId xmlns:a16="http://schemas.microsoft.com/office/drawing/2014/main" id="{7E6AB6A9-E84E-32D9-C0C0-7D66FCB74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0150" y="376855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0.3%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1" name="Rectangle 285">
              <a:extLst>
                <a:ext uri="{FF2B5EF4-FFF2-40B4-BE49-F238E27FC236}">
                  <a16:creationId xmlns:a16="http://schemas.microsoft.com/office/drawing/2014/main" id="{41EB8EC1-ECC9-1364-C9E8-974568FA3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5495" y="3768558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0.0%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42" name="Group 741">
            <a:extLst>
              <a:ext uri="{FF2B5EF4-FFF2-40B4-BE49-F238E27FC236}">
                <a16:creationId xmlns:a16="http://schemas.microsoft.com/office/drawing/2014/main" id="{13C183F4-F467-C896-E87D-F7240476B8C0}"/>
              </a:ext>
            </a:extLst>
          </p:cNvPr>
          <p:cNvGrpSpPr/>
          <p:nvPr/>
        </p:nvGrpSpPr>
        <p:grpSpPr>
          <a:xfrm>
            <a:off x="1627660" y="4002534"/>
            <a:ext cx="8829744" cy="169277"/>
            <a:chOff x="1562345" y="3929189"/>
            <a:chExt cx="8829744" cy="169277"/>
          </a:xfrm>
        </p:grpSpPr>
        <p:sp>
          <p:nvSpPr>
            <p:cNvPr id="743" name="Rectangle 49">
              <a:extLst>
                <a:ext uri="{FF2B5EF4-FFF2-40B4-BE49-F238E27FC236}">
                  <a16:creationId xmlns:a16="http://schemas.microsoft.com/office/drawing/2014/main" id="{65248198-42C1-D515-B82E-3B95F1FB9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3929189"/>
              <a:ext cx="94897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ULTIMATE, 2021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4" name="Rectangle 68">
              <a:extLst>
                <a:ext uri="{FF2B5EF4-FFF2-40B4-BE49-F238E27FC236}">
                  <a16:creationId xmlns:a16="http://schemas.microsoft.com/office/drawing/2014/main" id="{EAAC605B-D836-05A9-282A-4A901DD4F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989" y="3929189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5" name="Rectangle 88">
              <a:extLst>
                <a:ext uri="{FF2B5EF4-FFF2-40B4-BE49-F238E27FC236}">
                  <a16:creationId xmlns:a16="http://schemas.microsoft.com/office/drawing/2014/main" id="{AE711B1B-8417-C922-FA8E-EED5AC1F8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212" y="3929189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714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6" name="Rectangle 107">
              <a:extLst>
                <a:ext uri="{FF2B5EF4-FFF2-40B4-BE49-F238E27FC236}">
                  <a16:creationId xmlns:a16="http://schemas.microsoft.com/office/drawing/2014/main" id="{D40D0B5E-327C-36C1-7C4C-C57B27105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2182" y="3929189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7" name="Rectangle 127">
              <a:extLst>
                <a:ext uri="{FF2B5EF4-FFF2-40B4-BE49-F238E27FC236}">
                  <a16:creationId xmlns:a16="http://schemas.microsoft.com/office/drawing/2014/main" id="{C9B51351-D46E-AAFF-4E78-C1D00609C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6405" y="3929189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709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8" name="Rectangle 210">
              <a:extLst>
                <a:ext uri="{FF2B5EF4-FFF2-40B4-BE49-F238E27FC236}">
                  <a16:creationId xmlns:a16="http://schemas.microsoft.com/office/drawing/2014/main" id="{D295D2DE-2E1C-86E7-E7E5-368EFAE35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103" y="3979146"/>
              <a:ext cx="71189" cy="693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9" name="Rectangle 211">
              <a:extLst>
                <a:ext uri="{FF2B5EF4-FFF2-40B4-BE49-F238E27FC236}">
                  <a16:creationId xmlns:a16="http://schemas.microsoft.com/office/drawing/2014/main" id="{7981EE50-C1A6-8E2A-35F0-17775D3A0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6103" y="3979146"/>
              <a:ext cx="71189" cy="6936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0" name="Line 212">
              <a:extLst>
                <a:ext uri="{FF2B5EF4-FFF2-40B4-BE49-F238E27FC236}">
                  <a16:creationId xmlns:a16="http://schemas.microsoft.com/office/drawing/2014/main" id="{A6DBC90C-89FB-45E8-FB26-D3902DF5BC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82610" y="3999224"/>
              <a:ext cx="0" cy="29206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1" name="Line 213">
              <a:extLst>
                <a:ext uri="{FF2B5EF4-FFF2-40B4-BE49-F238E27FC236}">
                  <a16:creationId xmlns:a16="http://schemas.microsoft.com/office/drawing/2014/main" id="{2DB64D24-9545-3114-0CCC-5EEBBDC70A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76739" y="4013827"/>
              <a:ext cx="209916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2" name="Rectangle 245">
              <a:extLst>
                <a:ext uri="{FF2B5EF4-FFF2-40B4-BE49-F238E27FC236}">
                  <a16:creationId xmlns:a16="http://schemas.microsoft.com/office/drawing/2014/main" id="{373DECD1-3BA2-10EE-0E05-6C89217A1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8097" y="3929189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0.99 [0.61, 1.62]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3" name="Rectangle 265">
              <a:extLst>
                <a:ext uri="{FF2B5EF4-FFF2-40B4-BE49-F238E27FC236}">
                  <a16:creationId xmlns:a16="http://schemas.microsoft.com/office/drawing/2014/main" id="{8CF517E7-03FD-0A28-9C65-EF72C67CB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4083" y="3929189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20.5%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4" name="Rectangle 286">
              <a:extLst>
                <a:ext uri="{FF2B5EF4-FFF2-40B4-BE49-F238E27FC236}">
                  <a16:creationId xmlns:a16="http://schemas.microsoft.com/office/drawing/2014/main" id="{E42D6794-6160-2A2B-7A5C-B5A6A982D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428" y="3929189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17.3%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55" name="Group 754">
            <a:extLst>
              <a:ext uri="{FF2B5EF4-FFF2-40B4-BE49-F238E27FC236}">
                <a16:creationId xmlns:a16="http://schemas.microsoft.com/office/drawing/2014/main" id="{622CE01A-2924-B0BB-BC95-589A7CCF3367}"/>
              </a:ext>
            </a:extLst>
          </p:cNvPr>
          <p:cNvGrpSpPr/>
          <p:nvPr/>
        </p:nvGrpSpPr>
        <p:grpSpPr>
          <a:xfrm>
            <a:off x="1627660" y="4175183"/>
            <a:ext cx="8793676" cy="169277"/>
            <a:chOff x="1562345" y="4087995"/>
            <a:chExt cx="8793676" cy="169277"/>
          </a:xfrm>
        </p:grpSpPr>
        <p:sp>
          <p:nvSpPr>
            <p:cNvPr id="756" name="Rectangle 50">
              <a:extLst>
                <a:ext uri="{FF2B5EF4-FFF2-40B4-BE49-F238E27FC236}">
                  <a16:creationId xmlns:a16="http://schemas.microsoft.com/office/drawing/2014/main" id="{1B4CF55B-39F6-EF03-BB6D-87AECEFD5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4087995"/>
              <a:ext cx="73417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iSIGHT, 2021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7" name="Rectangle 69">
              <a:extLst>
                <a:ext uri="{FF2B5EF4-FFF2-40B4-BE49-F238E27FC236}">
                  <a16:creationId xmlns:a16="http://schemas.microsoft.com/office/drawing/2014/main" id="{D8DD2AD3-EBAB-203E-035B-4D5C0FC81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056" y="4087995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8" name="Rectangle 89">
              <a:extLst>
                <a:ext uri="{FF2B5EF4-FFF2-40B4-BE49-F238E27FC236}">
                  <a16:creationId xmlns:a16="http://schemas.microsoft.com/office/drawing/2014/main" id="{0B9494EF-A836-36D4-E55A-6AD6365E3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212" y="4087995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9" name="Rectangle 108">
              <a:extLst>
                <a:ext uri="{FF2B5EF4-FFF2-40B4-BE49-F238E27FC236}">
                  <a16:creationId xmlns:a16="http://schemas.microsoft.com/office/drawing/2014/main" id="{3EE9DAA4-0D64-2302-289A-3EE8E3666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249" y="4087995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0" name="Rectangle 128">
              <a:extLst>
                <a:ext uri="{FF2B5EF4-FFF2-40B4-BE49-F238E27FC236}">
                  <a16:creationId xmlns:a16="http://schemas.microsoft.com/office/drawing/2014/main" id="{85A433F8-B076-70E7-79B1-9E95026F8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2473" y="4087995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49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1" name="Rectangle 214">
              <a:extLst>
                <a:ext uri="{FF2B5EF4-FFF2-40B4-BE49-F238E27FC236}">
                  <a16:creationId xmlns:a16="http://schemas.microsoft.com/office/drawing/2014/main" id="{7162A073-516A-50C3-F315-FE9BF3306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8007" y="4165332"/>
              <a:ext cx="20079" cy="146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2" name="Rectangle 215">
              <a:extLst>
                <a:ext uri="{FF2B5EF4-FFF2-40B4-BE49-F238E27FC236}">
                  <a16:creationId xmlns:a16="http://schemas.microsoft.com/office/drawing/2014/main" id="{6B3DB1D6-E9A6-FFDE-A522-77859791B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8007" y="4165332"/>
              <a:ext cx="20079" cy="14603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3" name="Line 216">
              <a:extLst>
                <a:ext uri="{FF2B5EF4-FFF2-40B4-BE49-F238E27FC236}">
                  <a16:creationId xmlns:a16="http://schemas.microsoft.com/office/drawing/2014/main" id="{52D854F6-1670-6776-19D4-67F3393047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75308" y="4158943"/>
              <a:ext cx="0" cy="2738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4" name="Line 217">
              <a:extLst>
                <a:ext uri="{FF2B5EF4-FFF2-40B4-BE49-F238E27FC236}">
                  <a16:creationId xmlns:a16="http://schemas.microsoft.com/office/drawing/2014/main" id="{1F1ABD65-FFE9-1F9A-4F4B-D7A6D6DD82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80637" y="4172633"/>
              <a:ext cx="99481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5" name="Rectangle 246">
              <a:extLst>
                <a:ext uri="{FF2B5EF4-FFF2-40B4-BE49-F238E27FC236}">
                  <a16:creationId xmlns:a16="http://schemas.microsoft.com/office/drawing/2014/main" id="{E404628B-39B8-5F85-5D1A-00F40038F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2029" y="4087995"/>
              <a:ext cx="101309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0.97 [0.09, 10.44]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6" name="Rectangle 266">
              <a:extLst>
                <a:ext uri="{FF2B5EF4-FFF2-40B4-BE49-F238E27FC236}">
                  <a16:creationId xmlns:a16="http://schemas.microsoft.com/office/drawing/2014/main" id="{09EE94E2-5B1E-A9CB-1B44-00DDDAA20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0150" y="408799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0.9%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7" name="Rectangle 287">
              <a:extLst>
                <a:ext uri="{FF2B5EF4-FFF2-40B4-BE49-F238E27FC236}">
                  <a16:creationId xmlns:a16="http://schemas.microsoft.com/office/drawing/2014/main" id="{9EB4A2F9-381B-4ED5-C89A-155C5C70B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5495" y="4087995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68" name="Group 767">
            <a:extLst>
              <a:ext uri="{FF2B5EF4-FFF2-40B4-BE49-F238E27FC236}">
                <a16:creationId xmlns:a16="http://schemas.microsoft.com/office/drawing/2014/main" id="{642F28E4-AA75-141B-42E6-92061DC1A8F2}"/>
              </a:ext>
            </a:extLst>
          </p:cNvPr>
          <p:cNvGrpSpPr/>
          <p:nvPr/>
        </p:nvGrpSpPr>
        <p:grpSpPr>
          <a:xfrm>
            <a:off x="1627660" y="4347832"/>
            <a:ext cx="8829744" cy="169277"/>
            <a:chOff x="1562345" y="4248626"/>
            <a:chExt cx="8829744" cy="169277"/>
          </a:xfrm>
        </p:grpSpPr>
        <p:sp>
          <p:nvSpPr>
            <p:cNvPr id="769" name="Rectangle 51">
              <a:extLst>
                <a:ext uri="{FF2B5EF4-FFF2-40B4-BE49-F238E27FC236}">
                  <a16:creationId xmlns:a16="http://schemas.microsoft.com/office/drawing/2014/main" id="{3EED06DB-8E30-3461-4FBC-9A5F6545A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4248626"/>
              <a:ext cx="181780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RENOVATE-COMPLEX-PCI, 2023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0" name="Rectangle 70">
              <a:extLst>
                <a:ext uri="{FF2B5EF4-FFF2-40B4-BE49-F238E27FC236}">
                  <a16:creationId xmlns:a16="http://schemas.microsoft.com/office/drawing/2014/main" id="{9E6C9280-AC10-114A-3C74-3065D6FA2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989" y="4248626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1" name="Rectangle 90">
              <a:extLst>
                <a:ext uri="{FF2B5EF4-FFF2-40B4-BE49-F238E27FC236}">
                  <a16:creationId xmlns:a16="http://schemas.microsoft.com/office/drawing/2014/main" id="{6854D3D3-3599-2762-D52D-940994101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145" y="4248626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1092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2" name="Rectangle 109">
              <a:extLst>
                <a:ext uri="{FF2B5EF4-FFF2-40B4-BE49-F238E27FC236}">
                  <a16:creationId xmlns:a16="http://schemas.microsoft.com/office/drawing/2014/main" id="{07D0EEDF-8D5C-B735-2DA6-AE9DE537D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2182" y="4248626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28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3" name="Rectangle 129">
              <a:extLst>
                <a:ext uri="{FF2B5EF4-FFF2-40B4-BE49-F238E27FC236}">
                  <a16:creationId xmlns:a16="http://schemas.microsoft.com/office/drawing/2014/main" id="{831D5C69-FCB9-55DC-E3F2-1EBC28757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6405" y="424862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547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4" name="Rectangle 218">
              <a:extLst>
                <a:ext uri="{FF2B5EF4-FFF2-40B4-BE49-F238E27FC236}">
                  <a16:creationId xmlns:a16="http://schemas.microsoft.com/office/drawing/2014/main" id="{96E2A7EF-B6A1-3D65-8C2E-516687065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4041" y="4294932"/>
              <a:ext cx="76665" cy="766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5" name="Rectangle 219">
              <a:extLst>
                <a:ext uri="{FF2B5EF4-FFF2-40B4-BE49-F238E27FC236}">
                  <a16:creationId xmlns:a16="http://schemas.microsoft.com/office/drawing/2014/main" id="{4C295FBF-BF54-CD8E-4E0C-2D8A8C482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4041" y="4294932"/>
              <a:ext cx="76665" cy="7666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6" name="Line 220">
              <a:extLst>
                <a:ext uri="{FF2B5EF4-FFF2-40B4-BE49-F238E27FC236}">
                  <a16:creationId xmlns:a16="http://schemas.microsoft.com/office/drawing/2014/main" id="{AA139304-5C16-266D-9F20-7709A59562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26024" y="4319574"/>
              <a:ext cx="0" cy="2738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7" name="Line 221">
              <a:extLst>
                <a:ext uri="{FF2B5EF4-FFF2-40B4-BE49-F238E27FC236}">
                  <a16:creationId xmlns:a16="http://schemas.microsoft.com/office/drawing/2014/main" id="{EF68BFBD-800D-3D57-2FBD-6F3101011F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29280" y="4333264"/>
              <a:ext cx="19348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8" name="Rectangle 247">
              <a:extLst>
                <a:ext uri="{FF2B5EF4-FFF2-40B4-BE49-F238E27FC236}">
                  <a16:creationId xmlns:a16="http://schemas.microsoft.com/office/drawing/2014/main" id="{D63815D8-2729-4373-948F-3EEE815D6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8097" y="4248626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0.75 [0.47, 1.20]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9" name="Rectangle 267">
              <a:extLst>
                <a:ext uri="{FF2B5EF4-FFF2-40B4-BE49-F238E27FC236}">
                  <a16:creationId xmlns:a16="http://schemas.microsoft.com/office/drawing/2014/main" id="{61D3B26B-A197-CD16-3637-1D9449D2F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4083" y="4248626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22.3%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0" name="Rectangle 288">
              <a:extLst>
                <a:ext uri="{FF2B5EF4-FFF2-40B4-BE49-F238E27FC236}">
                  <a16:creationId xmlns:a16="http://schemas.microsoft.com/office/drawing/2014/main" id="{60404C5F-A6F7-19F8-A9C8-B4FBDE49F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428" y="4248626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20.7%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81" name="Group 780">
            <a:extLst>
              <a:ext uri="{FF2B5EF4-FFF2-40B4-BE49-F238E27FC236}">
                <a16:creationId xmlns:a16="http://schemas.microsoft.com/office/drawing/2014/main" id="{E6BCE402-2845-CA24-57F4-B4B69EB6E6C6}"/>
              </a:ext>
            </a:extLst>
          </p:cNvPr>
          <p:cNvGrpSpPr/>
          <p:nvPr/>
        </p:nvGrpSpPr>
        <p:grpSpPr>
          <a:xfrm>
            <a:off x="1627660" y="4520481"/>
            <a:ext cx="8829744" cy="169277"/>
            <a:chOff x="1562345" y="4408345"/>
            <a:chExt cx="8829744" cy="169277"/>
          </a:xfrm>
        </p:grpSpPr>
        <p:sp>
          <p:nvSpPr>
            <p:cNvPr id="782" name="Rectangle 52">
              <a:extLst>
                <a:ext uri="{FF2B5EF4-FFF2-40B4-BE49-F238E27FC236}">
                  <a16:creationId xmlns:a16="http://schemas.microsoft.com/office/drawing/2014/main" id="{6561825D-8799-22A4-DA5D-A3D4F2212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4408345"/>
              <a:ext cx="100348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ILUMIEN IV, 2023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3" name="Rectangle 71">
              <a:extLst>
                <a:ext uri="{FF2B5EF4-FFF2-40B4-BE49-F238E27FC236}">
                  <a16:creationId xmlns:a16="http://schemas.microsoft.com/office/drawing/2014/main" id="{72DA0DB4-9BF9-BE12-67EC-F2A611224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989" y="4408345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4" name="Rectangle 91">
              <a:extLst>
                <a:ext uri="{FF2B5EF4-FFF2-40B4-BE49-F238E27FC236}">
                  <a16:creationId xmlns:a16="http://schemas.microsoft.com/office/drawing/2014/main" id="{BE7ED1F9-FC59-A975-DBFE-F4373F35B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145" y="4408345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1233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5" name="Rectangle 110">
              <a:extLst>
                <a:ext uri="{FF2B5EF4-FFF2-40B4-BE49-F238E27FC236}">
                  <a16:creationId xmlns:a16="http://schemas.microsoft.com/office/drawing/2014/main" id="{A05C435E-814B-ED53-6015-F4558463C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2182" y="4408345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44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6" name="Rectangle 130">
              <a:extLst>
                <a:ext uri="{FF2B5EF4-FFF2-40B4-BE49-F238E27FC236}">
                  <a16:creationId xmlns:a16="http://schemas.microsoft.com/office/drawing/2014/main" id="{DC058518-9615-88EA-AC63-479749A87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0338" y="4408345"/>
              <a:ext cx="28854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1254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7" name="Rectangle 222">
              <a:extLst>
                <a:ext uri="{FF2B5EF4-FFF2-40B4-BE49-F238E27FC236}">
                  <a16:creationId xmlns:a16="http://schemas.microsoft.com/office/drawing/2014/main" id="{13C85BC3-3DCA-4747-ECE1-127580E2A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6739" y="4451000"/>
              <a:ext cx="83966" cy="839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8" name="Rectangle 223">
              <a:extLst>
                <a:ext uri="{FF2B5EF4-FFF2-40B4-BE49-F238E27FC236}">
                  <a16:creationId xmlns:a16="http://schemas.microsoft.com/office/drawing/2014/main" id="{4F1EDFE9-1D04-8338-2222-2F41F28DC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6739" y="4451000"/>
              <a:ext cx="83966" cy="83966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9" name="Line 224">
              <a:extLst>
                <a:ext uri="{FF2B5EF4-FFF2-40B4-BE49-F238E27FC236}">
                  <a16:creationId xmlns:a16="http://schemas.microsoft.com/office/drawing/2014/main" id="{A62220FD-90D7-7507-EAAC-60D2FF0D9D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18722" y="4475642"/>
              <a:ext cx="0" cy="3468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0" name="Line 225">
              <a:extLst>
                <a:ext uri="{FF2B5EF4-FFF2-40B4-BE49-F238E27FC236}">
                  <a16:creationId xmlns:a16="http://schemas.microsoft.com/office/drawing/2014/main" id="{847E9432-0E4D-B3AF-636F-A7F3DDD9AC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29280" y="4492983"/>
              <a:ext cx="188011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1" name="Rectangle 248">
              <a:extLst>
                <a:ext uri="{FF2B5EF4-FFF2-40B4-BE49-F238E27FC236}">
                  <a16:creationId xmlns:a16="http://schemas.microsoft.com/office/drawing/2014/main" id="{898DC6A0-2660-80D7-CA61-488DB94D8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8097" y="4408345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0.74 [0.47, 1.16]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2" name="Rectangle 268">
              <a:extLst>
                <a:ext uri="{FF2B5EF4-FFF2-40B4-BE49-F238E27FC236}">
                  <a16:creationId xmlns:a16="http://schemas.microsoft.com/office/drawing/2014/main" id="{1954A78F-D484-4A27-EEAB-3DCC2E6F5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4083" y="4408345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24.2%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3" name="Rectangle 289">
              <a:extLst>
                <a:ext uri="{FF2B5EF4-FFF2-40B4-BE49-F238E27FC236}">
                  <a16:creationId xmlns:a16="http://schemas.microsoft.com/office/drawing/2014/main" id="{8F41ED32-314B-C164-217D-9643FB791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428" y="4408345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24.2%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94" name="Group 793">
            <a:extLst>
              <a:ext uri="{FF2B5EF4-FFF2-40B4-BE49-F238E27FC236}">
                <a16:creationId xmlns:a16="http://schemas.microsoft.com/office/drawing/2014/main" id="{C59A1C6C-1B86-CFAF-F9DE-9FCDB59107A5}"/>
              </a:ext>
            </a:extLst>
          </p:cNvPr>
          <p:cNvGrpSpPr/>
          <p:nvPr/>
        </p:nvGrpSpPr>
        <p:grpSpPr>
          <a:xfrm>
            <a:off x="1627660" y="4693135"/>
            <a:ext cx="8829744" cy="169277"/>
            <a:chOff x="1562345" y="4568063"/>
            <a:chExt cx="8829744" cy="169277"/>
          </a:xfrm>
        </p:grpSpPr>
        <p:sp>
          <p:nvSpPr>
            <p:cNvPr id="795" name="Rectangle 53">
              <a:extLst>
                <a:ext uri="{FF2B5EF4-FFF2-40B4-BE49-F238E27FC236}">
                  <a16:creationId xmlns:a16="http://schemas.microsoft.com/office/drawing/2014/main" id="{E1E16DBC-BBD7-38EF-CEB8-C3B622BBB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4568063"/>
              <a:ext cx="90890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OCTOBER, 2023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6" name="Rectangle 72">
              <a:extLst>
                <a:ext uri="{FF2B5EF4-FFF2-40B4-BE49-F238E27FC236}">
                  <a16:creationId xmlns:a16="http://schemas.microsoft.com/office/drawing/2014/main" id="{A69931AC-E5D6-316C-A06D-C7A19BB2C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989" y="4568063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7" name="Rectangle 92">
              <a:extLst>
                <a:ext uri="{FF2B5EF4-FFF2-40B4-BE49-F238E27FC236}">
                  <a16:creationId xmlns:a16="http://schemas.microsoft.com/office/drawing/2014/main" id="{EB3707EF-DBB6-AA17-F163-27F87E696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212" y="4568063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600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8" name="Rectangle 111">
              <a:extLst>
                <a:ext uri="{FF2B5EF4-FFF2-40B4-BE49-F238E27FC236}">
                  <a16:creationId xmlns:a16="http://schemas.microsoft.com/office/drawing/2014/main" id="{2EE67C94-AE4C-CB67-2A4C-19FE0B692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2182" y="4568063"/>
              <a:ext cx="1442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9" name="Rectangle 131">
              <a:extLst>
                <a:ext uri="{FF2B5EF4-FFF2-40B4-BE49-F238E27FC236}">
                  <a16:creationId xmlns:a16="http://schemas.microsoft.com/office/drawing/2014/main" id="{2E769CA5-C47E-6F50-C206-9B939FCB4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6405" y="4568063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601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0" name="Rectangle 226">
              <a:extLst>
                <a:ext uri="{FF2B5EF4-FFF2-40B4-BE49-F238E27FC236}">
                  <a16:creationId xmlns:a16="http://schemas.microsoft.com/office/drawing/2014/main" id="{CAF7889E-4156-1A34-54B0-BA56AFA65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6581" y="4624408"/>
              <a:ext cx="54761" cy="5658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1" name="Rectangle 227">
              <a:extLst>
                <a:ext uri="{FF2B5EF4-FFF2-40B4-BE49-F238E27FC236}">
                  <a16:creationId xmlns:a16="http://schemas.microsoft.com/office/drawing/2014/main" id="{B464C8F7-7AE7-AF82-F51C-FEF4A62D4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6581" y="4624408"/>
              <a:ext cx="54761" cy="56586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2" name="Line 228">
              <a:extLst>
                <a:ext uri="{FF2B5EF4-FFF2-40B4-BE49-F238E27FC236}">
                  <a16:creationId xmlns:a16="http://schemas.microsoft.com/office/drawing/2014/main" id="{FF70BF88-8441-D807-6561-99BE3D4E01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63962" y="4635360"/>
              <a:ext cx="0" cy="3468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3" name="Line 229">
              <a:extLst>
                <a:ext uri="{FF2B5EF4-FFF2-40B4-BE49-F238E27FC236}">
                  <a16:creationId xmlns:a16="http://schemas.microsoft.com/office/drawing/2014/main" id="{0E47542D-6E86-526E-C4E4-432094B1FD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25235" y="4652701"/>
              <a:ext cx="27745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4" name="Rectangle 249">
              <a:extLst>
                <a:ext uri="{FF2B5EF4-FFF2-40B4-BE49-F238E27FC236}">
                  <a16:creationId xmlns:a16="http://schemas.microsoft.com/office/drawing/2014/main" id="{A0225FBD-6094-CE31-5927-523E3D86A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8097" y="4568063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0.57 [0.29, 1.11]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5" name="Rectangle 269">
              <a:extLst>
                <a:ext uri="{FF2B5EF4-FFF2-40B4-BE49-F238E27FC236}">
                  <a16:creationId xmlns:a16="http://schemas.microsoft.com/office/drawing/2014/main" id="{3284F3B1-063F-1E2F-A5AD-48A4BC529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4083" y="4568063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10.8%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6" name="Rectangle 290">
              <a:extLst>
                <a:ext uri="{FF2B5EF4-FFF2-40B4-BE49-F238E27FC236}">
                  <a16:creationId xmlns:a16="http://schemas.microsoft.com/office/drawing/2014/main" id="{6928B160-8507-1B9C-7EB5-3BA110832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9428" y="4568063"/>
              <a:ext cx="3526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12.8%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07" name="Rectangle 291">
            <a:extLst>
              <a:ext uri="{FF2B5EF4-FFF2-40B4-BE49-F238E27FC236}">
                <a16:creationId xmlns:a16="http://schemas.microsoft.com/office/drawing/2014/main" id="{13B855BA-9C46-5BE1-B2F3-B0630E0EC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7874" y="1561086"/>
            <a:ext cx="4263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8" name="Line 292">
            <a:extLst>
              <a:ext uri="{FF2B5EF4-FFF2-40B4-BE49-F238E27FC236}">
                <a16:creationId xmlns:a16="http://schemas.microsoft.com/office/drawing/2014/main" id="{37AF94E7-8F75-1CA1-4501-93901C506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7660" y="1894239"/>
            <a:ext cx="9009763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09" name="Group 808">
            <a:extLst>
              <a:ext uri="{FF2B5EF4-FFF2-40B4-BE49-F238E27FC236}">
                <a16:creationId xmlns:a16="http://schemas.microsoft.com/office/drawing/2014/main" id="{A86FF317-DADF-5CA1-4C05-D2327A30939D}"/>
              </a:ext>
            </a:extLst>
          </p:cNvPr>
          <p:cNvGrpSpPr/>
          <p:nvPr/>
        </p:nvGrpSpPr>
        <p:grpSpPr>
          <a:xfrm>
            <a:off x="1620910" y="5293013"/>
            <a:ext cx="3054624" cy="557223"/>
            <a:chOff x="148036" y="6102889"/>
            <a:chExt cx="3054624" cy="557223"/>
          </a:xfrm>
        </p:grpSpPr>
        <p:sp>
          <p:nvSpPr>
            <p:cNvPr id="810" name="Rectangle 8">
              <a:extLst>
                <a:ext uri="{FF2B5EF4-FFF2-40B4-BE49-F238E27FC236}">
                  <a16:creationId xmlns:a16="http://schemas.microsoft.com/office/drawing/2014/main" id="{F7DD2713-8649-44B4-F626-71C03AB43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36" y="6102889"/>
              <a:ext cx="13497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heterogeneity: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1" name="Rectangle 9">
              <a:extLst>
                <a:ext uri="{FF2B5EF4-FFF2-40B4-BE49-F238E27FC236}">
                  <a16:creationId xmlns:a16="http://schemas.microsoft.com/office/drawing/2014/main" id="{1141C608-475A-1762-B052-0AD98B4AA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8509" y="6102889"/>
              <a:ext cx="3526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2" name="Rectangle 10">
              <a:extLst>
                <a:ext uri="{FF2B5EF4-FFF2-40B4-BE49-F238E27FC236}">
                  <a16:creationId xmlns:a16="http://schemas.microsoft.com/office/drawing/2014/main" id="{D128CB89-05E0-0D17-13F5-2C6BC761B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169" y="6122125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3" name="Rectangle 11">
              <a:extLst>
                <a:ext uri="{FF2B5EF4-FFF2-40B4-BE49-F238E27FC236}">
                  <a16:creationId xmlns:a16="http://schemas.microsoft.com/office/drawing/2014/main" id="{0CF44C0A-6DF1-7C42-7A43-CA0A4F702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3830" y="6102889"/>
              <a:ext cx="34304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0%,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4" name="Rectangle 13">
              <a:extLst>
                <a:ext uri="{FF2B5EF4-FFF2-40B4-BE49-F238E27FC236}">
                  <a16:creationId xmlns:a16="http://schemas.microsoft.com/office/drawing/2014/main" id="{09CA4869-9ED2-F234-51F8-E41B3161A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412" y="6102889"/>
              <a:ext cx="6091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ꭓ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5" name="Rectangle 15">
              <a:extLst>
                <a:ext uri="{FF2B5EF4-FFF2-40B4-BE49-F238E27FC236}">
                  <a16:creationId xmlns:a16="http://schemas.microsoft.com/office/drawing/2014/main" id="{FB940BD4-B7D0-9950-0629-1D069024A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4866" y="6122125"/>
              <a:ext cx="5770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6" name="Rectangle 16">
              <a:extLst>
                <a:ext uri="{FF2B5EF4-FFF2-40B4-BE49-F238E27FC236}">
                  <a16:creationId xmlns:a16="http://schemas.microsoft.com/office/drawing/2014/main" id="{32425D94-28C7-73DB-EC7A-1B6C42C14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641" y="6102889"/>
              <a:ext cx="38632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8.90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7" name="Rectangle 19">
              <a:extLst>
                <a:ext uri="{FF2B5EF4-FFF2-40B4-BE49-F238E27FC236}">
                  <a16:creationId xmlns:a16="http://schemas.microsoft.com/office/drawing/2014/main" id="{71678E69-4046-7F15-9E72-9DD3AF279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0609" y="6102889"/>
              <a:ext cx="51296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(P=0.92)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8" name="Rectangle 21">
              <a:extLst>
                <a:ext uri="{FF2B5EF4-FFF2-40B4-BE49-F238E27FC236}">
                  <a16:creationId xmlns:a16="http://schemas.microsoft.com/office/drawing/2014/main" id="{781A6CF1-E31E-22CD-5873-657426B9D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36" y="6296862"/>
              <a:ext cx="171681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overall effect (Fixed):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9" name="Rectangle 22">
              <a:extLst>
                <a:ext uri="{FF2B5EF4-FFF2-40B4-BE49-F238E27FC236}">
                  <a16:creationId xmlns:a16="http://schemas.microsoft.com/office/drawing/2014/main" id="{9BCF19B8-8C13-783A-A170-79382BAA0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4310" y="6296862"/>
              <a:ext cx="561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z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0" name="Rectangle 23">
              <a:extLst>
                <a:ext uri="{FF2B5EF4-FFF2-40B4-BE49-F238E27FC236}">
                  <a16:creationId xmlns:a16="http://schemas.microsoft.com/office/drawing/2014/main" id="{D4737D93-8252-3583-ABE6-1B890A51B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4765" y="6296862"/>
              <a:ext cx="1346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1" name="Rectangle 24">
              <a:extLst>
                <a:ext uri="{FF2B5EF4-FFF2-40B4-BE49-F238E27FC236}">
                  <a16:creationId xmlns:a16="http://schemas.microsoft.com/office/drawing/2014/main" id="{75186114-62E5-C039-BFA2-850B91795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9731" y="6296862"/>
              <a:ext cx="2949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-2.75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2" name="Rectangle 25">
              <a:extLst>
                <a:ext uri="{FF2B5EF4-FFF2-40B4-BE49-F238E27FC236}">
                  <a16:creationId xmlns:a16="http://schemas.microsoft.com/office/drawing/2014/main" id="{E92ADD18-3C35-8DD8-6302-300504265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4081" y="6296862"/>
              <a:ext cx="320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3" name="Rectangle 27">
              <a:extLst>
                <a:ext uri="{FF2B5EF4-FFF2-40B4-BE49-F238E27FC236}">
                  <a16:creationId xmlns:a16="http://schemas.microsoft.com/office/drawing/2014/main" id="{653E6885-1D18-2652-004A-9313ECD33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5216" y="6296862"/>
              <a:ext cx="58509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</a:t>
              </a:r>
              <a:r>
                <a:rPr lang="en-US" alt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=0.006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4" name="Rectangle 29">
              <a:extLst>
                <a:ext uri="{FF2B5EF4-FFF2-40B4-BE49-F238E27FC236}">
                  <a16:creationId xmlns:a16="http://schemas.microsoft.com/office/drawing/2014/main" id="{4256117A-4646-C485-E5A1-E787F79DD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36" y="6490835"/>
              <a:ext cx="189314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Test for overall effect (Random):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5" name="Rectangle 30">
              <a:extLst>
                <a:ext uri="{FF2B5EF4-FFF2-40B4-BE49-F238E27FC236}">
                  <a16:creationId xmlns:a16="http://schemas.microsoft.com/office/drawing/2014/main" id="{3BD97B87-9157-BDB9-6371-203A3B9BC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345" y="6490835"/>
              <a:ext cx="561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z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6" name="Rectangle 31">
              <a:extLst>
                <a:ext uri="{FF2B5EF4-FFF2-40B4-BE49-F238E27FC236}">
                  <a16:creationId xmlns:a16="http://schemas.microsoft.com/office/drawing/2014/main" id="{64FCE868-500C-422C-15AF-BFB4C993B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2800" y="6490835"/>
              <a:ext cx="1346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7" name="Rectangle 32">
              <a:extLst>
                <a:ext uri="{FF2B5EF4-FFF2-40B4-BE49-F238E27FC236}">
                  <a16:creationId xmlns:a16="http://schemas.microsoft.com/office/drawing/2014/main" id="{1BED6FE9-D3BA-4F02-F3A1-C4F3DDC15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7767" y="6490835"/>
              <a:ext cx="29495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-2.61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8" name="Rectangle 35">
              <a:extLst>
                <a:ext uri="{FF2B5EF4-FFF2-40B4-BE49-F238E27FC236}">
                  <a16:creationId xmlns:a16="http://schemas.microsoft.com/office/drawing/2014/main" id="{CCEC9CD2-C0DC-7C42-F01A-A18F2085D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7563" y="6490835"/>
              <a:ext cx="58509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(P</a:t>
              </a:r>
              <a:r>
                <a:rPr lang="en-US" alt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=0.009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29" name="Group 828">
            <a:extLst>
              <a:ext uri="{FF2B5EF4-FFF2-40B4-BE49-F238E27FC236}">
                <a16:creationId xmlns:a16="http://schemas.microsoft.com/office/drawing/2014/main" id="{BA8AAA74-005D-E892-5545-A97A04450A6F}"/>
              </a:ext>
            </a:extLst>
          </p:cNvPr>
          <p:cNvGrpSpPr/>
          <p:nvPr/>
        </p:nvGrpSpPr>
        <p:grpSpPr>
          <a:xfrm>
            <a:off x="1627660" y="1930746"/>
            <a:ext cx="8793676" cy="169277"/>
            <a:chOff x="1562345" y="2001616"/>
            <a:chExt cx="8793676" cy="169277"/>
          </a:xfrm>
        </p:grpSpPr>
        <p:sp>
          <p:nvSpPr>
            <p:cNvPr id="830" name="Rectangle 37">
              <a:extLst>
                <a:ext uri="{FF2B5EF4-FFF2-40B4-BE49-F238E27FC236}">
                  <a16:creationId xmlns:a16="http://schemas.microsoft.com/office/drawing/2014/main" id="{018B0F67-D890-6301-D93E-EF0E582EF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2345" y="2001616"/>
              <a:ext cx="127919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HOME DES IVUS, 2010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1" name="Rectangle 56">
              <a:extLst>
                <a:ext uri="{FF2B5EF4-FFF2-40B4-BE49-F238E27FC236}">
                  <a16:creationId xmlns:a16="http://schemas.microsoft.com/office/drawing/2014/main" id="{E401CC87-1B02-02EC-C42B-6F2A2A353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056" y="200161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2" name="Rectangle 76">
              <a:extLst>
                <a:ext uri="{FF2B5EF4-FFF2-40B4-BE49-F238E27FC236}">
                  <a16:creationId xmlns:a16="http://schemas.microsoft.com/office/drawing/2014/main" id="{87D459FA-C279-B7E5-776F-00F4768BA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212" y="200161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3" name="Rectangle 95">
              <a:extLst>
                <a:ext uri="{FF2B5EF4-FFF2-40B4-BE49-F238E27FC236}">
                  <a16:creationId xmlns:a16="http://schemas.microsoft.com/office/drawing/2014/main" id="{C4690945-059F-6F4B-DEB9-D728F1671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249" y="2001616"/>
              <a:ext cx="7213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4" name="Rectangle 115">
              <a:extLst>
                <a:ext uri="{FF2B5EF4-FFF2-40B4-BE49-F238E27FC236}">
                  <a16:creationId xmlns:a16="http://schemas.microsoft.com/office/drawing/2014/main" id="{54614FE5-9A90-C555-1C9F-C76781955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6405" y="2001616"/>
              <a:ext cx="21640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5" name="Rectangle 233">
              <a:extLst>
                <a:ext uri="{FF2B5EF4-FFF2-40B4-BE49-F238E27FC236}">
                  <a16:creationId xmlns:a16="http://schemas.microsoft.com/office/drawing/2014/main" id="{DB826C9D-3F15-1F07-3D77-821959E06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8097" y="2001616"/>
              <a:ext cx="9409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1.50 [0.26, 8.79]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6" name="Rectangle 253">
              <a:extLst>
                <a:ext uri="{FF2B5EF4-FFF2-40B4-BE49-F238E27FC236}">
                  <a16:creationId xmlns:a16="http://schemas.microsoft.com/office/drawing/2014/main" id="{9D1FC342-F094-852B-0E41-F76F4A03F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0150" y="200161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1.6%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7" name="Rectangle 274">
              <a:extLst>
                <a:ext uri="{FF2B5EF4-FFF2-40B4-BE49-F238E27FC236}">
                  <a16:creationId xmlns:a16="http://schemas.microsoft.com/office/drawing/2014/main" id="{0E2BCD6A-DCEB-8596-907A-66DC65262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5495" y="2001616"/>
              <a:ext cx="2805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1.1%</a:t>
              </a:r>
              <a:endPara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8" name="Rectangle 163">
              <a:extLst>
                <a:ext uri="{FF2B5EF4-FFF2-40B4-BE49-F238E27FC236}">
                  <a16:creationId xmlns:a16="http://schemas.microsoft.com/office/drawing/2014/main" id="{FB2F63C8-3368-AE15-E71A-391C63A25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76" y="2076215"/>
              <a:ext cx="21904" cy="2007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9" name="Rectangle 164">
              <a:extLst>
                <a:ext uri="{FF2B5EF4-FFF2-40B4-BE49-F238E27FC236}">
                  <a16:creationId xmlns:a16="http://schemas.microsoft.com/office/drawing/2014/main" id="{8771E038-F79E-5756-7603-844D3D6D6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4476" y="2076215"/>
              <a:ext cx="21904" cy="2007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0" name="Line 165">
              <a:extLst>
                <a:ext uri="{FF2B5EF4-FFF2-40B4-BE49-F238E27FC236}">
                  <a16:creationId xmlns:a16="http://schemas.microsoft.com/office/drawing/2014/main" id="{241ACD4F-D0F8-2D0B-C260-1E36678ACE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61778" y="2068913"/>
              <a:ext cx="0" cy="34682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1" name="Line 166">
              <a:extLst>
                <a:ext uri="{FF2B5EF4-FFF2-40B4-BE49-F238E27FC236}">
                  <a16:creationId xmlns:a16="http://schemas.microsoft.com/office/drawing/2014/main" id="{AC1419E0-5076-70A9-9E1B-98D4DD72C6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6029" y="2086254"/>
              <a:ext cx="73152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476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14352</TotalTime>
  <Words>4749</Words>
  <Application>Microsoft Macintosh PowerPoint</Application>
  <PresentationFormat>Widescreen</PresentationFormat>
  <Paragraphs>1652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Intravascular Imaging Guidance for PCI: A “Real-Time” Updated Network Meta-analysis</vt:lpstr>
      <vt:lpstr>Background</vt:lpstr>
      <vt:lpstr>Methods 1</vt:lpstr>
      <vt:lpstr>Methods 2</vt:lpstr>
      <vt:lpstr>Summary of Included Studies</vt:lpstr>
      <vt:lpstr>Nodal Map of Direct Relationships</vt:lpstr>
      <vt:lpstr>TLF (Direct Evidence): IV Imaging (OCT or IVUS) vs. Angio 18 trials, 11,502 patients, 963 events </vt:lpstr>
      <vt:lpstr>Cardiac Death (Direct Evidence): IV Imaging vs. Angio 17 trials, 11,385 patients, 174 events </vt:lpstr>
      <vt:lpstr>All-cause Death (Direct Evidence): IV Imaging vs. Angio 17 trials, 11,385 patients, 318 events </vt:lpstr>
      <vt:lpstr>TV-MI (Direct Evidence): IV Imaging vs. Angio 17 trials, 11,385 patients, 393 events</vt:lpstr>
      <vt:lpstr>All MI (Direct Evidence): IV Imaging vs. Angio 17 trials, 11,385 patients, 480 events</vt:lpstr>
      <vt:lpstr>Stent Thrombosis (Direct Evidence): IV Imaging vs. Angio 18 trials, 11,502 patients, 89 events</vt:lpstr>
      <vt:lpstr>TLR (Direct Evidence): IV Imaging vs. Angio 17 trials, 11,417 patients, 497 events</vt:lpstr>
      <vt:lpstr>Network Evidence: All Outcomes IVI-guided (OCT or IVUS) PCI vs Angiography-guided PCI</vt:lpstr>
      <vt:lpstr>Network Evidence: All Outcomes OCT-guided PCI vs IVUS-guided PCI</vt:lpstr>
      <vt:lpstr>TLF (Network Evidence): Bayesian vs. Frequentist Estimates</vt:lpstr>
      <vt:lpstr>Limitations</vt:lpstr>
      <vt:lpstr>Conclusions</vt:lpstr>
      <vt:lpstr>Implications for Patient Care and Future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 Guidance vs. IVUS Guidance vs. Angiography Guidance for PCI: A “Real-Time” Updated Network Meta-analysis</dc:title>
  <dc:creator>Stone, Gregg</dc:creator>
  <cp:lastModifiedBy>Stone, Gregg</cp:lastModifiedBy>
  <cp:revision>148</cp:revision>
  <dcterms:created xsi:type="dcterms:W3CDTF">2023-08-11T23:51:48Z</dcterms:created>
  <dcterms:modified xsi:type="dcterms:W3CDTF">2023-08-26T20:03:00Z</dcterms:modified>
</cp:coreProperties>
</file>