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4" r:id="rId14"/>
    <p:sldId id="265" r:id="rId15"/>
    <p:sldId id="266" r:id="rId16"/>
    <p:sldId id="267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6197"/>
  </p:normalViewPr>
  <p:slideViewPr>
    <p:cSldViewPr showGuides="1">
      <p:cViewPr>
        <p:scale>
          <a:sx n="99" d="100"/>
          <a:sy n="99" d="100"/>
        </p:scale>
        <p:origin x="240" y="-144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26/08/2023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672408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67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8" y="3670905"/>
            <a:ext cx="5688626" cy="288032"/>
          </a:xfrm>
        </p:spPr>
        <p:txBody>
          <a:bodyPr/>
          <a:lstStyle/>
          <a:p>
            <a:r>
              <a:rPr lang="en-US" dirty="0"/>
              <a:t>27.8.23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327" y="3331868"/>
            <a:ext cx="5688619" cy="290018"/>
          </a:xfrm>
        </p:spPr>
        <p:txBody>
          <a:bodyPr/>
          <a:lstStyle/>
          <a:p>
            <a:r>
              <a:rPr lang="en-US" dirty="0"/>
              <a:t>Dr Tiffany Patterson PhD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327" y="1107763"/>
            <a:ext cx="7865219" cy="1976809"/>
          </a:xfrm>
        </p:spPr>
        <p:txBody>
          <a:bodyPr/>
          <a:lstStyle/>
          <a:p>
            <a:r>
              <a:rPr lang="en-US" sz="4000" dirty="0"/>
              <a:t>ARREST Trial: Expedited Transfer to a Cardiac Arrest Centre for non-ST Elevation OHCA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AC0F4-07C2-61D5-9E04-EA6500C1AAEC}"/>
              </a:ext>
            </a:extLst>
          </p:cNvPr>
          <p:cNvSpPr txBox="1"/>
          <p:nvPr/>
        </p:nvSpPr>
        <p:spPr>
          <a:xfrm>
            <a:off x="2555776" y="4371950"/>
            <a:ext cx="359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Funded by the British Heart Foundation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73B446-D042-48D2-B856-507FDF0B5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327" y="2986606"/>
            <a:ext cx="6844590" cy="338554"/>
          </a:xfrm>
        </p:spPr>
        <p:txBody>
          <a:bodyPr/>
          <a:lstStyle/>
          <a:p>
            <a:r>
              <a:rPr lang="en-GB" dirty="0"/>
              <a:t>UK Prospective, Multicentre, Parallel, Randomised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8AA36-9D5A-566C-510E-8369BAF96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Enrolment</a:t>
            </a:r>
          </a:p>
        </p:txBody>
      </p:sp>
      <p:pic>
        <p:nvPicPr>
          <p:cNvPr id="5" name="Content Placeholder 4" descr="A diagram of a patient's flow&#10;&#10;Description automatically generated">
            <a:extLst>
              <a:ext uri="{FF2B5EF4-FFF2-40B4-BE49-F238E27FC236}">
                <a16:creationId xmlns:a16="http://schemas.microsoft.com/office/drawing/2014/main" id="{B3039DB7-DC39-8834-00FB-54713E338F6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067" t="44614" r="808" b="-62"/>
          <a:stretch/>
        </p:blipFill>
        <p:spPr>
          <a:xfrm>
            <a:off x="1223662" y="778066"/>
            <a:ext cx="4968552" cy="35873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25E58-0D63-4044-8375-342D2F520320}"/>
              </a:ext>
            </a:extLst>
          </p:cNvPr>
          <p:cNvSpPr txBox="1"/>
          <p:nvPr/>
        </p:nvSpPr>
        <p:spPr>
          <a:xfrm>
            <a:off x="1331640" y="4358320"/>
            <a:ext cx="475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Randomisation from Jan 15, 2018 to Dec 1, 2022</a:t>
            </a:r>
          </a:p>
        </p:txBody>
      </p:sp>
    </p:spTree>
    <p:extLst>
      <p:ext uri="{BB962C8B-B14F-4D97-AF65-F5344CB8AC3E}">
        <p14:creationId xmlns:p14="http://schemas.microsoft.com/office/powerpoint/2010/main" val="407007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CEF12-E9F7-905F-D864-FFE0E86C1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Patient characteristics</a:t>
            </a:r>
          </a:p>
        </p:txBody>
      </p:sp>
      <p:pic>
        <p:nvPicPr>
          <p:cNvPr id="9" name="Content Placeholder 8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C5FD3785-7E70-46D2-E40A-79F512796B9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2820" t="-1" b="45028"/>
          <a:stretch/>
        </p:blipFill>
        <p:spPr>
          <a:xfrm>
            <a:off x="755576" y="771250"/>
            <a:ext cx="3603502" cy="3816724"/>
          </a:xfrm>
        </p:spPr>
      </p:pic>
      <p:pic>
        <p:nvPicPr>
          <p:cNvPr id="10" name="Content Placeholder 8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59A5B00-A62B-4278-554B-2E7FDE47E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" t="-1866" b="90453"/>
          <a:stretch/>
        </p:blipFill>
        <p:spPr>
          <a:xfrm>
            <a:off x="4644008" y="627534"/>
            <a:ext cx="3603502" cy="792388"/>
          </a:xfrm>
          <a:prstGeom prst="rect">
            <a:avLst/>
          </a:prstGeom>
          <a:ln>
            <a:noFill/>
          </a:ln>
        </p:spPr>
      </p:pic>
      <p:pic>
        <p:nvPicPr>
          <p:cNvPr id="11" name="Content Placeholder 8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57E9382-2184-90DB-5D46-CB5832B5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" t="57400"/>
          <a:stretch/>
        </p:blipFill>
        <p:spPr>
          <a:xfrm>
            <a:off x="4644008" y="1419922"/>
            <a:ext cx="3603502" cy="29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88F898-3744-0B96-1C6D-106480785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Cardiac Arrest Characteristics</a:t>
            </a:r>
          </a:p>
        </p:txBody>
      </p:sp>
      <p:pic>
        <p:nvPicPr>
          <p:cNvPr id="5" name="Content Placeholder 4" descr="A table of medical information&#10;&#10;Description automatically generated">
            <a:extLst>
              <a:ext uri="{FF2B5EF4-FFF2-40B4-BE49-F238E27FC236}">
                <a16:creationId xmlns:a16="http://schemas.microsoft.com/office/drawing/2014/main" id="{432BC39C-97FF-635D-D37F-66429AACF4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b="47482"/>
          <a:stretch/>
        </p:blipFill>
        <p:spPr>
          <a:xfrm>
            <a:off x="341987" y="891548"/>
            <a:ext cx="4236893" cy="3672408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647F95-E319-48FD-BF6B-08AB93D6F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90498"/>
              </p:ext>
            </p:extLst>
          </p:nvPr>
        </p:nvGraphicFramePr>
        <p:xfrm>
          <a:off x="4787926" y="1491630"/>
          <a:ext cx="4034011" cy="1595708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1728290">
                  <a:extLst>
                    <a:ext uri="{9D8B030D-6E8A-4147-A177-3AD203B41FA5}">
                      <a16:colId xmlns:a16="http://schemas.microsoft.com/office/drawing/2014/main" val="690198178"/>
                    </a:ext>
                  </a:extLst>
                </a:gridCol>
                <a:gridCol w="1160691">
                  <a:extLst>
                    <a:ext uri="{9D8B030D-6E8A-4147-A177-3AD203B41FA5}">
                      <a16:colId xmlns:a16="http://schemas.microsoft.com/office/drawing/2014/main" val="29240319"/>
                    </a:ext>
                  </a:extLst>
                </a:gridCol>
                <a:gridCol w="1145030">
                  <a:extLst>
                    <a:ext uri="{9D8B030D-6E8A-4147-A177-3AD203B41FA5}">
                      <a16:colId xmlns:a16="http://schemas.microsoft.com/office/drawing/2014/main" val="3101706132"/>
                    </a:ext>
                  </a:extLst>
                </a:gridCol>
              </a:tblGrid>
              <a:tr h="28462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Cardiac arrest centre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Standard care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23871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r>
                        <a:rPr lang="en-GB" sz="1200" dirty="0"/>
                        <a:t>Cardiac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937437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Coronary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28166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Arrhythmia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96348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Cardiomyopathy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2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73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69EA66-3311-E3F5-92CC-890E66C7F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Results: Primary endpoint</a:t>
            </a:r>
          </a:p>
        </p:txBody>
      </p:sp>
      <p:pic>
        <p:nvPicPr>
          <p:cNvPr id="5" name="Content Placeholder 4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EBE369E5-9654-D4EC-A245-33F995348C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971600" y="771550"/>
            <a:ext cx="6683058" cy="3866232"/>
          </a:xfrm>
        </p:spPr>
      </p:pic>
    </p:spTree>
    <p:extLst>
      <p:ext uri="{BB962C8B-B14F-4D97-AF65-F5344CB8AC3E}">
        <p14:creationId xmlns:p14="http://schemas.microsoft.com/office/powerpoint/2010/main" val="231431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C7D91-C5A7-02D1-09D6-0DDBB4FE0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Results: Secondary endpoints</a:t>
            </a:r>
          </a:p>
        </p:txBody>
      </p:sp>
      <p:pic>
        <p:nvPicPr>
          <p:cNvPr id="5" name="Content Placeholder 4" descr="A screenshot of a report&#10;&#10;Description automatically generated">
            <a:extLst>
              <a:ext uri="{FF2B5EF4-FFF2-40B4-BE49-F238E27FC236}">
                <a16:creationId xmlns:a16="http://schemas.microsoft.com/office/drawing/2014/main" id="{B04ACBA2-077E-92EA-CD64-19DC2C17B5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b="90416"/>
          <a:stretch/>
        </p:blipFill>
        <p:spPr>
          <a:xfrm>
            <a:off x="321170" y="843558"/>
            <a:ext cx="5449280" cy="776434"/>
          </a:xfrm>
        </p:spPr>
      </p:pic>
      <p:pic>
        <p:nvPicPr>
          <p:cNvPr id="6" name="Content Placeholder 4" descr="A screenshot of a report&#10;&#10;Description automatically generated">
            <a:extLst>
              <a:ext uri="{FF2B5EF4-FFF2-40B4-BE49-F238E27FC236}">
                <a16:creationId xmlns:a16="http://schemas.microsoft.com/office/drawing/2014/main" id="{D0060E70-529C-D421-20D6-80345B8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4" b="57095"/>
          <a:stretch/>
        </p:blipFill>
        <p:spPr>
          <a:xfrm>
            <a:off x="321168" y="1419622"/>
            <a:ext cx="5449281" cy="2232248"/>
          </a:xfrm>
          <a:prstGeom prst="rect">
            <a:avLst/>
          </a:prstGeom>
        </p:spPr>
      </p:pic>
      <p:pic>
        <p:nvPicPr>
          <p:cNvPr id="8" name="Content Placeholder 4" descr="A screenshot of a report&#10;&#10;Description automatically generated">
            <a:extLst>
              <a:ext uri="{FF2B5EF4-FFF2-40B4-BE49-F238E27FC236}">
                <a16:creationId xmlns:a16="http://schemas.microsoft.com/office/drawing/2014/main" id="{F1645798-5673-0D5C-3294-11ED58E63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05"/>
          <a:stretch/>
        </p:blipFill>
        <p:spPr>
          <a:xfrm>
            <a:off x="321167" y="3651870"/>
            <a:ext cx="5449281" cy="1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BB14D-1355-369D-8E1D-741847703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Subgroup analysis</a:t>
            </a:r>
          </a:p>
        </p:txBody>
      </p:sp>
      <p:pic>
        <p:nvPicPr>
          <p:cNvPr id="5" name="Content Placeholder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9004377-5369-00A4-675A-F4176EA705A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67744" y="699542"/>
            <a:ext cx="4128672" cy="4324870"/>
          </a:xfrm>
        </p:spPr>
      </p:pic>
    </p:spTree>
    <p:extLst>
      <p:ext uri="{BB962C8B-B14F-4D97-AF65-F5344CB8AC3E}">
        <p14:creationId xmlns:p14="http://schemas.microsoft.com/office/powerpoint/2010/main" val="69820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3351A-EDDF-71C6-002A-18085A9FE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28B4-D790-A4B7-B4EC-01B90B2FE2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000" b="0" dirty="0">
                <a:effectLst/>
              </a:rPr>
              <a:t>In adult patients without ST elevation, transfer direct to a cardiac arrest centre following resuscitated out-of-hospital cardiac arrest</a:t>
            </a:r>
            <a:r>
              <a:rPr lang="en-GB" sz="2000" b="0" dirty="0"/>
              <a:t> </a:t>
            </a:r>
            <a:r>
              <a:rPr lang="en-GB" sz="2000" b="0" dirty="0">
                <a:effectLst/>
              </a:rPr>
              <a:t>in the community </a:t>
            </a:r>
            <a:r>
              <a:rPr lang="en-GB" sz="2000" dirty="0">
                <a:effectLst/>
              </a:rPr>
              <a:t>did not reduce deaths at 30 days</a:t>
            </a:r>
            <a:r>
              <a:rPr lang="en-GB" sz="2000" b="0" dirty="0">
                <a:effectLst/>
              </a:rPr>
              <a:t>.</a:t>
            </a:r>
          </a:p>
          <a:p>
            <a:r>
              <a:rPr lang="en-GB" sz="2000" b="0" dirty="0"/>
              <a:t>There was no difference in deaths at 3 months </a:t>
            </a:r>
          </a:p>
          <a:p>
            <a:r>
              <a:rPr lang="en-GB" sz="2000" b="0" dirty="0">
                <a:effectLst/>
              </a:rPr>
              <a:t>There was no difference in neurological outcome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73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BD6D0-71E7-451B-84FA-730643AD7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Online: The Lancet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29C90B-6163-4574-98AA-9432C3C5736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t="14917"/>
          <a:stretch/>
        </p:blipFill>
        <p:spPr>
          <a:xfrm>
            <a:off x="323675" y="771550"/>
            <a:ext cx="7632700" cy="2182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76788-2F05-4ADC-9A2C-95393B1DF3DE}"/>
              </a:ext>
            </a:extLst>
          </p:cNvPr>
          <p:cNvSpPr txBox="1"/>
          <p:nvPr/>
        </p:nvSpPr>
        <p:spPr>
          <a:xfrm flipH="1">
            <a:off x="611559" y="3462135"/>
            <a:ext cx="734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600" b="1" dirty="0"/>
              <a:t>We would like to acknowledge patients and their families, the Trial Steering Committee and the Data Safety Monitoring Committee</a:t>
            </a:r>
            <a:endParaRPr lang="en-GB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27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0ED150-68BC-4343-9D89-5EF55148DD8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0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568630" cy="3672408"/>
          </a:xfrm>
        </p:spPr>
        <p:txBody>
          <a:bodyPr>
            <a:normAutofit/>
          </a:bodyPr>
          <a:lstStyle/>
          <a:p>
            <a:r>
              <a:rPr lang="en-US" dirty="0"/>
              <a:t>Marked regional variations exist in cardiac arrest survival</a:t>
            </a:r>
          </a:p>
          <a:p>
            <a:pPr lvl="1"/>
            <a:r>
              <a:rPr lang="en-US" dirty="0"/>
              <a:t>Due to resources, infrastructure and personnel</a:t>
            </a:r>
          </a:p>
          <a:p>
            <a:r>
              <a:rPr lang="en-US" dirty="0"/>
              <a:t>Current practice is to deliver patients to the nearest hospital</a:t>
            </a:r>
          </a:p>
          <a:p>
            <a:r>
              <a:rPr lang="en-US" dirty="0"/>
              <a:t>Post arrest care may be best delivered in a specialist </a:t>
            </a:r>
            <a:r>
              <a:rPr lang="en-US" dirty="0" err="1"/>
              <a:t>centre</a:t>
            </a:r>
            <a:endParaRPr lang="en-US" sz="2000" dirty="0"/>
          </a:p>
          <a:p>
            <a:pPr lvl="1"/>
            <a:r>
              <a:rPr lang="en-US" dirty="0"/>
              <a:t>Supported by registry data</a:t>
            </a:r>
          </a:p>
          <a:p>
            <a:r>
              <a:rPr lang="en-US" dirty="0"/>
              <a:t>International Liaison Committee on Resuscitation has called for a trial</a:t>
            </a:r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028BEA-0F24-F2B2-9D23-D518EC78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0232-3E30-640C-5A56-FB069F89C4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0" dirty="0"/>
              <a:t>We aimed to determine if delivery direct to a catheter lab in a cardiac arrest centre following non-ST elevation out-of-hospital cardiac arrest (OHCA) arrest reduces deaths compared with delivery to the nearest emergency department </a:t>
            </a:r>
          </a:p>
          <a:p>
            <a:pPr marL="0" indent="0"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35141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037E3-24C1-19DC-EC97-B33467DB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Trial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61DF1-E5FB-864A-230D-37FF0E06B9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640638" cy="3672408"/>
          </a:xfrm>
        </p:spPr>
        <p:txBody>
          <a:bodyPr/>
          <a:lstStyle/>
          <a:p>
            <a:r>
              <a:rPr lang="en-GB" dirty="0"/>
              <a:t>Funding: </a:t>
            </a:r>
          </a:p>
          <a:p>
            <a:pPr lvl="1"/>
            <a:r>
              <a:rPr lang="en-GB" dirty="0"/>
              <a:t>British Heart Foundation</a:t>
            </a:r>
          </a:p>
          <a:p>
            <a:r>
              <a:rPr lang="en-GB" dirty="0"/>
              <a:t>Sponsor: </a:t>
            </a:r>
          </a:p>
          <a:p>
            <a:pPr lvl="1"/>
            <a:r>
              <a:rPr lang="en-GB" dirty="0"/>
              <a:t>King’s College London</a:t>
            </a:r>
          </a:p>
          <a:p>
            <a:r>
              <a:rPr lang="en-GB" dirty="0"/>
              <a:t>Trial management and coordination: </a:t>
            </a:r>
          </a:p>
          <a:p>
            <a:pPr lvl="1"/>
            <a:r>
              <a:rPr lang="en-GB" dirty="0"/>
              <a:t>London School of Hygiene &amp;Tropical Medicine Clinical Trials Unit</a:t>
            </a:r>
          </a:p>
          <a:p>
            <a:pPr lvl="1"/>
            <a:r>
              <a:rPr lang="en-GB" dirty="0"/>
              <a:t>London Ambulance Service</a:t>
            </a:r>
          </a:p>
        </p:txBody>
      </p:sp>
    </p:spTree>
    <p:extLst>
      <p:ext uri="{BB962C8B-B14F-4D97-AF65-F5344CB8AC3E}">
        <p14:creationId xmlns:p14="http://schemas.microsoft.com/office/powerpoint/2010/main" val="272259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F5BE0A-25F5-4859-0650-719DB619A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C3D6-CF65-3985-7872-5F6214E213E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Trial Conduct</a:t>
            </a:r>
          </a:p>
          <a:p>
            <a:pPr lvl="1"/>
            <a:r>
              <a:rPr lang="en-GB" dirty="0"/>
              <a:t>London Ambulance Service</a:t>
            </a:r>
          </a:p>
          <a:p>
            <a:pPr lvl="1"/>
            <a:r>
              <a:rPr lang="en-GB" dirty="0"/>
              <a:t>24 hours a day, 7 days per week</a:t>
            </a:r>
          </a:p>
          <a:p>
            <a:r>
              <a:rPr lang="en-GB" dirty="0"/>
              <a:t>All 35 acute London hospitals </a:t>
            </a:r>
          </a:p>
          <a:p>
            <a:pPr lvl="1"/>
            <a:r>
              <a:rPr lang="en-GB" dirty="0"/>
              <a:t>28 district general hospitals with emergency departments</a:t>
            </a:r>
          </a:p>
          <a:p>
            <a:pPr lvl="1"/>
            <a:r>
              <a:rPr lang="en-GB" dirty="0"/>
              <a:t>7 designated “cardiac arrest centres”</a:t>
            </a:r>
          </a:p>
          <a:p>
            <a:r>
              <a:rPr lang="en-GB" dirty="0"/>
              <a:t>Enrolment  </a:t>
            </a:r>
          </a:p>
          <a:p>
            <a:pPr lvl="1"/>
            <a:r>
              <a:rPr lang="en-GB" dirty="0"/>
              <a:t>London Ambulance Service paramedics</a:t>
            </a:r>
          </a:p>
          <a:p>
            <a:pPr lvl="1"/>
            <a:r>
              <a:rPr lang="en-GB" dirty="0"/>
              <a:t>Pre-hospital following resuscitated OHCA  </a:t>
            </a:r>
          </a:p>
          <a:p>
            <a:pPr lvl="1"/>
            <a:r>
              <a:rPr lang="en-GB" dirty="0"/>
              <a:t>Patients randomised 1:1</a:t>
            </a:r>
          </a:p>
          <a:p>
            <a:pPr lvl="2"/>
            <a:r>
              <a:rPr lang="en-GB" dirty="0"/>
              <a:t>Cardiac catheter lab in cardiac arrest centre </a:t>
            </a:r>
          </a:p>
          <a:p>
            <a:pPr lvl="2"/>
            <a:r>
              <a:rPr lang="en-GB" dirty="0"/>
              <a:t>Nearest 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147258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46B37-2011-BEC0-018B-A675155A0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Inclusion and 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542C-00C6-3322-9885-41A868D256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Inclusion: </a:t>
            </a:r>
          </a:p>
          <a:p>
            <a:pPr lvl="1"/>
            <a:r>
              <a:rPr lang="en-GB" dirty="0"/>
              <a:t>Adult patients with resuscitated cardiac arrest</a:t>
            </a:r>
          </a:p>
          <a:p>
            <a:r>
              <a:rPr lang="en-GB" dirty="0"/>
              <a:t>Exclusion: </a:t>
            </a:r>
          </a:p>
          <a:p>
            <a:pPr lvl="1"/>
            <a:r>
              <a:rPr lang="en-GB" dirty="0"/>
              <a:t>ST-elevation myocardial infarction (heart attack)</a:t>
            </a:r>
          </a:p>
          <a:p>
            <a:pPr lvl="1"/>
            <a:r>
              <a:rPr lang="en-GB" dirty="0"/>
              <a:t>Presumed non-cardiac cause</a:t>
            </a:r>
          </a:p>
          <a:p>
            <a:pPr lvl="1"/>
            <a:r>
              <a:rPr lang="en-GB" dirty="0"/>
              <a:t>Pregnancy</a:t>
            </a:r>
          </a:p>
          <a:p>
            <a:pPr lvl="1"/>
            <a:r>
              <a:rPr lang="en-GB" dirty="0"/>
              <a:t>Do not attempt resuscitation order</a:t>
            </a:r>
          </a:p>
        </p:txBody>
      </p:sp>
    </p:spTree>
    <p:extLst>
      <p:ext uri="{BB962C8B-B14F-4D97-AF65-F5344CB8AC3E}">
        <p14:creationId xmlns:p14="http://schemas.microsoft.com/office/powerpoint/2010/main" val="202814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D6FA5-46B0-558C-8DA4-9ED7B7919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Endpoints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FBE0-300C-FA83-E5C1-F33532862F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136582" cy="3672408"/>
          </a:xfrm>
        </p:spPr>
        <p:txBody>
          <a:bodyPr/>
          <a:lstStyle/>
          <a:p>
            <a:r>
              <a:rPr lang="en-GB" dirty="0"/>
              <a:t>Primary endpoint:</a:t>
            </a:r>
          </a:p>
          <a:p>
            <a:pPr lvl="1"/>
            <a:r>
              <a:rPr lang="en-GB" dirty="0"/>
              <a:t>30-day all cause mortality</a:t>
            </a:r>
          </a:p>
          <a:p>
            <a:r>
              <a:rPr lang="en-GB" dirty="0"/>
              <a:t>Secondary endpoints:</a:t>
            </a:r>
          </a:p>
          <a:p>
            <a:pPr lvl="1"/>
            <a:r>
              <a:rPr lang="en-GB" dirty="0"/>
              <a:t>3-month all cause mortality</a:t>
            </a:r>
          </a:p>
          <a:p>
            <a:pPr lvl="1"/>
            <a:r>
              <a:rPr lang="en-GB" dirty="0"/>
              <a:t>Neurological outcome at discharge and 3 months</a:t>
            </a:r>
          </a:p>
          <a:p>
            <a:pPr lvl="1"/>
            <a:r>
              <a:rPr lang="en-GB" dirty="0"/>
              <a:t>EQ 5D 5L score (quality of life outcome)</a:t>
            </a:r>
          </a:p>
        </p:txBody>
      </p:sp>
    </p:spTree>
    <p:extLst>
      <p:ext uri="{BB962C8B-B14F-4D97-AF65-F5344CB8AC3E}">
        <p14:creationId xmlns:p14="http://schemas.microsoft.com/office/powerpoint/2010/main" val="321179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1CA36-EEFE-D933-212A-52ACF41E9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2759E-73BC-B319-223A-286E039772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0" dirty="0"/>
              <a:t>Non-trial data suggest </a:t>
            </a:r>
            <a:r>
              <a:rPr lang="en-GB" dirty="0"/>
              <a:t>30% increased survival </a:t>
            </a:r>
            <a:r>
              <a:rPr lang="en-GB" b="0" dirty="0"/>
              <a:t>with delivery to a cardiac arrest centre</a:t>
            </a:r>
          </a:p>
          <a:p>
            <a:r>
              <a:rPr lang="en-GB" dirty="0"/>
              <a:t>A sample size of 860 patients (430 in each group) would be needed to show a 10% reduction in death from 60% to 50%</a:t>
            </a:r>
          </a:p>
        </p:txBody>
      </p:sp>
    </p:spTree>
    <p:extLst>
      <p:ext uri="{BB962C8B-B14F-4D97-AF65-F5344CB8AC3E}">
        <p14:creationId xmlns:p14="http://schemas.microsoft.com/office/powerpoint/2010/main" val="574162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1503</TotalTime>
  <Words>444</Words>
  <Application>Microsoft Office PowerPoint</Application>
  <PresentationFormat>On-screen Show (16:9)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Patterson Tiffany</cp:lastModifiedBy>
  <cp:revision>35</cp:revision>
  <dcterms:created xsi:type="dcterms:W3CDTF">2021-07-16T09:19:14Z</dcterms:created>
  <dcterms:modified xsi:type="dcterms:W3CDTF">2023-08-26T19:01:19Z</dcterms:modified>
</cp:coreProperties>
</file>