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0"/>
  </p:notesMasterIdLst>
  <p:handoutMasterIdLst>
    <p:handoutMasterId r:id="rId31"/>
  </p:handoutMasterIdLst>
  <p:sldIdLst>
    <p:sldId id="256" r:id="rId3"/>
    <p:sldId id="257" r:id="rId4"/>
    <p:sldId id="258" r:id="rId5"/>
    <p:sldId id="284" r:id="rId6"/>
    <p:sldId id="285" r:id="rId7"/>
    <p:sldId id="287" r:id="rId8"/>
    <p:sldId id="294" r:id="rId9"/>
    <p:sldId id="10769" r:id="rId10"/>
    <p:sldId id="10774" r:id="rId11"/>
    <p:sldId id="330" r:id="rId12"/>
    <p:sldId id="424" r:id="rId13"/>
    <p:sldId id="291" r:id="rId14"/>
    <p:sldId id="332" r:id="rId15"/>
    <p:sldId id="292" r:id="rId16"/>
    <p:sldId id="10770" r:id="rId17"/>
    <p:sldId id="10771" r:id="rId18"/>
    <p:sldId id="10778" r:id="rId19"/>
    <p:sldId id="305" r:id="rId20"/>
    <p:sldId id="300" r:id="rId21"/>
    <p:sldId id="10772" r:id="rId22"/>
    <p:sldId id="302" r:id="rId23"/>
    <p:sldId id="10773" r:id="rId24"/>
    <p:sldId id="10775" r:id="rId25"/>
    <p:sldId id="293" r:id="rId26"/>
    <p:sldId id="304" r:id="rId27"/>
    <p:sldId id="383" r:id="rId28"/>
    <p:sldId id="10781"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24">
          <p15:clr>
            <a:srgbClr val="A4A3A4"/>
          </p15:clr>
        </p15:guide>
        <p15:guide id="4" pos="2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COLLINGRIDGE" initials="SC" lastIdx="12" clrIdx="0">
    <p:extLst>
      <p:ext uri="{19B8F6BF-5375-455C-9EA6-DF929625EA0E}">
        <p15:presenceInfo xmlns:p15="http://schemas.microsoft.com/office/powerpoint/2012/main" userId="S::sally_collingridge@escardio.net::bbed4dc1-00b7-474a-8549-18dc7b873d66" providerId="AD"/>
      </p:ext>
    </p:extLst>
  </p:cmAuthor>
  <p:cmAuthor id="2" name="Laure-Emmanuelle PEYRET" initials="LP" lastIdx="7" clrIdx="1">
    <p:extLst>
      <p:ext uri="{19B8F6BF-5375-455C-9EA6-DF929625EA0E}">
        <p15:presenceInfo xmlns:p15="http://schemas.microsoft.com/office/powerpoint/2012/main" userId="S::laure-emmanuelle_peyret@escardio.net::96dd4d06-5b74-42e8-b054-0c0a8419bf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EB8"/>
    <a:srgbClr val="FAFAFA"/>
    <a:srgbClr val="E41A1C"/>
    <a:srgbClr val="F0F0F0"/>
    <a:srgbClr val="EBCBCF"/>
    <a:srgbClr val="878787"/>
    <a:srgbClr val="AE1022"/>
    <a:srgbClr val="D0D0D0"/>
    <a:srgbClr val="D3D3D3"/>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63CC-4CF1-AF4F-B506-C85315DE445D}" v="8" dt="2023-08-26T05:20:58.8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9" autoAdjust="0"/>
    <p:restoredTop sz="73755" autoAdjust="0"/>
  </p:normalViewPr>
  <p:slideViewPr>
    <p:cSldViewPr showGuides="1">
      <p:cViewPr varScale="1">
        <p:scale>
          <a:sx n="140" d="100"/>
          <a:sy n="140" d="100"/>
        </p:scale>
        <p:origin x="464" y="176"/>
      </p:cViewPr>
      <p:guideLst>
        <p:guide orient="horz" pos="1620"/>
        <p:guide pos="2880"/>
        <p:guide pos="5524"/>
        <p:guide pos="269"/>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박덕우" userId="91741acd-ddb4-46ed-8dd6-143d4b37e9aa" providerId="ADAL" clId="{2E9D63CC-4CF1-AF4F-B506-C85315DE445D}"/>
    <pc:docChg chg="undo custSel addSld delSld modSld">
      <pc:chgData name="박덕우" userId="91741acd-ddb4-46ed-8dd6-143d4b37e9aa" providerId="ADAL" clId="{2E9D63CC-4CF1-AF4F-B506-C85315DE445D}" dt="2023-08-26T05:25:03.497" v="4861" actId="114"/>
      <pc:docMkLst>
        <pc:docMk/>
      </pc:docMkLst>
      <pc:sldChg chg="modNotesTx">
        <pc:chgData name="박덕우" userId="91741acd-ddb4-46ed-8dd6-143d4b37e9aa" providerId="ADAL" clId="{2E9D63CC-4CF1-AF4F-B506-C85315DE445D}" dt="2023-08-25T14:42:41.944" v="327" actId="20577"/>
        <pc:sldMkLst>
          <pc:docMk/>
          <pc:sldMk cId="2845312146" sldId="256"/>
        </pc:sldMkLst>
      </pc:sldChg>
      <pc:sldChg chg="modSp mod modNotesTx">
        <pc:chgData name="박덕우" userId="91741acd-ddb4-46ed-8dd6-143d4b37e9aa" providerId="ADAL" clId="{2E9D63CC-4CF1-AF4F-B506-C85315DE445D}" dt="2023-08-26T05:23:56.701" v="4860" actId="6549"/>
        <pc:sldMkLst>
          <pc:docMk/>
          <pc:sldMk cId="83352566" sldId="257"/>
        </pc:sldMkLst>
        <pc:spChg chg="mod">
          <ac:chgData name="박덕우" userId="91741acd-ddb4-46ed-8dd6-143d4b37e9aa" providerId="ADAL" clId="{2E9D63CC-4CF1-AF4F-B506-C85315DE445D}" dt="2023-08-26T05:23:56.701" v="4860" actId="6549"/>
          <ac:spMkLst>
            <pc:docMk/>
            <pc:sldMk cId="83352566" sldId="257"/>
            <ac:spMk id="5" creationId="{1DCEB253-BAF5-D0AC-B60F-C3101FCBB292}"/>
          </ac:spMkLst>
        </pc:spChg>
      </pc:sldChg>
      <pc:sldChg chg="modNotesTx">
        <pc:chgData name="박덕우" userId="91741acd-ddb4-46ed-8dd6-143d4b37e9aa" providerId="ADAL" clId="{2E9D63CC-4CF1-AF4F-B506-C85315DE445D}" dt="2023-08-25T14:43:34.784" v="402" actId="20577"/>
        <pc:sldMkLst>
          <pc:docMk/>
          <pc:sldMk cId="3748701762" sldId="258"/>
        </pc:sldMkLst>
      </pc:sldChg>
      <pc:sldChg chg="modSp mod modNotesTx">
        <pc:chgData name="박덕우" userId="91741acd-ddb4-46ed-8dd6-143d4b37e9aa" providerId="ADAL" clId="{2E9D63CC-4CF1-AF4F-B506-C85315DE445D}" dt="2023-08-25T14:45:42.997" v="579" actId="5793"/>
        <pc:sldMkLst>
          <pc:docMk/>
          <pc:sldMk cId="2668129214" sldId="284"/>
        </pc:sldMkLst>
        <pc:spChg chg="mod">
          <ac:chgData name="박덕우" userId="91741acd-ddb4-46ed-8dd6-143d4b37e9aa" providerId="ADAL" clId="{2E9D63CC-4CF1-AF4F-B506-C85315DE445D}" dt="2023-08-25T14:44:53.529" v="491" actId="6549"/>
          <ac:spMkLst>
            <pc:docMk/>
            <pc:sldMk cId="2668129214" sldId="284"/>
            <ac:spMk id="3" creationId="{14A82575-608B-F712-8C6F-2FEE2FD2D6C6}"/>
          </ac:spMkLst>
        </pc:spChg>
      </pc:sldChg>
      <pc:sldChg chg="modSp mod modNotesTx">
        <pc:chgData name="박덕우" userId="91741acd-ddb4-46ed-8dd6-143d4b37e9aa" providerId="ADAL" clId="{2E9D63CC-4CF1-AF4F-B506-C85315DE445D}" dt="2023-08-25T14:55:00.678" v="981" actId="20577"/>
        <pc:sldMkLst>
          <pc:docMk/>
          <pc:sldMk cId="210482966" sldId="285"/>
        </pc:sldMkLst>
        <pc:spChg chg="mod">
          <ac:chgData name="박덕우" userId="91741acd-ddb4-46ed-8dd6-143d4b37e9aa" providerId="ADAL" clId="{2E9D63CC-4CF1-AF4F-B506-C85315DE445D}" dt="2023-08-25T14:46:11.297" v="628" actId="6549"/>
          <ac:spMkLst>
            <pc:docMk/>
            <pc:sldMk cId="210482966" sldId="285"/>
            <ac:spMk id="3" creationId="{13994859-75E4-050D-C22A-5657DB831AD8}"/>
          </ac:spMkLst>
        </pc:spChg>
      </pc:sldChg>
      <pc:sldChg chg="modSp mod modNotesTx">
        <pc:chgData name="박덕우" userId="91741acd-ddb4-46ed-8dd6-143d4b37e9aa" providerId="ADAL" clId="{2E9D63CC-4CF1-AF4F-B506-C85315DE445D}" dt="2023-08-25T14:53:45.478" v="936"/>
        <pc:sldMkLst>
          <pc:docMk/>
          <pc:sldMk cId="1042113726" sldId="287"/>
        </pc:sldMkLst>
        <pc:spChg chg="mod">
          <ac:chgData name="박덕우" userId="91741acd-ddb4-46ed-8dd6-143d4b37e9aa" providerId="ADAL" clId="{2E9D63CC-4CF1-AF4F-B506-C85315DE445D}" dt="2023-08-25T14:50:08.112" v="838" actId="1035"/>
          <ac:spMkLst>
            <pc:docMk/>
            <pc:sldMk cId="1042113726" sldId="287"/>
            <ac:spMk id="2" creationId="{940A02AD-6887-6DCE-495A-D380F8CB9D1E}"/>
          </ac:spMkLst>
        </pc:spChg>
        <pc:spChg chg="mod">
          <ac:chgData name="박덕우" userId="91741acd-ddb4-46ed-8dd6-143d4b37e9aa" providerId="ADAL" clId="{2E9D63CC-4CF1-AF4F-B506-C85315DE445D}" dt="2023-08-25T14:49:34.026" v="820" actId="6549"/>
          <ac:spMkLst>
            <pc:docMk/>
            <pc:sldMk cId="1042113726" sldId="287"/>
            <ac:spMk id="8" creationId="{30FC610E-8ACE-79A9-D7F5-243C60377537}"/>
          </ac:spMkLst>
        </pc:spChg>
        <pc:spChg chg="mod">
          <ac:chgData name="박덕우" userId="91741acd-ddb4-46ed-8dd6-143d4b37e9aa" providerId="ADAL" clId="{2E9D63CC-4CF1-AF4F-B506-C85315DE445D}" dt="2023-08-25T14:53:09.200" v="932" actId="1076"/>
          <ac:spMkLst>
            <pc:docMk/>
            <pc:sldMk cId="1042113726" sldId="287"/>
            <ac:spMk id="13" creationId="{B8D65856-DC39-7981-B123-82D6A1A69DAC}"/>
          </ac:spMkLst>
        </pc:spChg>
        <pc:spChg chg="mod">
          <ac:chgData name="박덕우" userId="91741acd-ddb4-46ed-8dd6-143d4b37e9aa" providerId="ADAL" clId="{2E9D63CC-4CF1-AF4F-B506-C85315DE445D}" dt="2023-08-25T14:50:02.886" v="832" actId="1035"/>
          <ac:spMkLst>
            <pc:docMk/>
            <pc:sldMk cId="1042113726" sldId="287"/>
            <ac:spMk id="16" creationId="{88641B7D-BAFA-7378-1217-8910A6F47233}"/>
          </ac:spMkLst>
        </pc:spChg>
      </pc:sldChg>
      <pc:sldChg chg="addSp modSp mod modNotesTx">
        <pc:chgData name="박덕우" userId="91741acd-ddb4-46ed-8dd6-143d4b37e9aa" providerId="ADAL" clId="{2E9D63CC-4CF1-AF4F-B506-C85315DE445D}" dt="2023-08-25T15:14:49.379" v="2827" actId="20577"/>
        <pc:sldMkLst>
          <pc:docMk/>
          <pc:sldMk cId="1305405773" sldId="291"/>
        </pc:sldMkLst>
        <pc:spChg chg="add mod">
          <ac:chgData name="박덕우" userId="91741acd-ddb4-46ed-8dd6-143d4b37e9aa" providerId="ADAL" clId="{2E9D63CC-4CF1-AF4F-B506-C85315DE445D}" dt="2023-08-25T15:12:57.576" v="2530" actId="1076"/>
          <ac:spMkLst>
            <pc:docMk/>
            <pc:sldMk cId="1305405773" sldId="291"/>
            <ac:spMk id="4" creationId="{A94B0950-5F4D-98EC-FD00-2E5E8B9BF622}"/>
          </ac:spMkLst>
        </pc:spChg>
      </pc:sldChg>
      <pc:sldChg chg="modSp mod modNotesTx">
        <pc:chgData name="박덕우" userId="91741acd-ddb4-46ed-8dd6-143d4b37e9aa" providerId="ADAL" clId="{2E9D63CC-4CF1-AF4F-B506-C85315DE445D}" dt="2023-08-25T15:21:46.106" v="3280" actId="1036"/>
        <pc:sldMkLst>
          <pc:docMk/>
          <pc:sldMk cId="1975650099" sldId="292"/>
        </pc:sldMkLst>
        <pc:graphicFrameChg chg="mod modGraphic">
          <ac:chgData name="박덕우" userId="91741acd-ddb4-46ed-8dd6-143d4b37e9aa" providerId="ADAL" clId="{2E9D63CC-4CF1-AF4F-B506-C85315DE445D}" dt="2023-08-25T15:21:46.106" v="3280" actId="1036"/>
          <ac:graphicFrameMkLst>
            <pc:docMk/>
            <pc:sldMk cId="1975650099" sldId="292"/>
            <ac:graphicFrameMk id="4" creationId="{E86DDEB6-27B3-100A-43C6-DA225404ADCC}"/>
          </ac:graphicFrameMkLst>
        </pc:graphicFrameChg>
      </pc:sldChg>
      <pc:sldChg chg="modSp mod modNotes modNotesTx">
        <pc:chgData name="박덕우" userId="91741acd-ddb4-46ed-8dd6-143d4b37e9aa" providerId="ADAL" clId="{2E9D63CC-4CF1-AF4F-B506-C85315DE445D}" dt="2023-08-26T05:21:45.133" v="4813" actId="20577"/>
        <pc:sldMkLst>
          <pc:docMk/>
          <pc:sldMk cId="4012691800" sldId="293"/>
        </pc:sldMkLst>
        <pc:spChg chg="mod">
          <ac:chgData name="박덕우" userId="91741acd-ddb4-46ed-8dd6-143d4b37e9aa" providerId="ADAL" clId="{2E9D63CC-4CF1-AF4F-B506-C85315DE445D}" dt="2023-08-26T05:17:43.519" v="4414" actId="1035"/>
          <ac:spMkLst>
            <pc:docMk/>
            <pc:sldMk cId="4012691800" sldId="293"/>
            <ac:spMk id="3" creationId="{36DAA491-6908-ED01-7319-ED0D997DD02D}"/>
          </ac:spMkLst>
        </pc:spChg>
      </pc:sldChg>
      <pc:sldChg chg="modSp mod modNotes modNotesTx">
        <pc:chgData name="박덕우" userId="91741acd-ddb4-46ed-8dd6-143d4b37e9aa" providerId="ADAL" clId="{2E9D63CC-4CF1-AF4F-B506-C85315DE445D}" dt="2023-08-25T14:55:31.358" v="983" actId="20577"/>
        <pc:sldMkLst>
          <pc:docMk/>
          <pc:sldMk cId="1691872827" sldId="294"/>
        </pc:sldMkLst>
        <pc:spChg chg="mod">
          <ac:chgData name="박덕우" userId="91741acd-ddb4-46ed-8dd6-143d4b37e9aa" providerId="ADAL" clId="{2E9D63CC-4CF1-AF4F-B506-C85315DE445D}" dt="2023-08-25T14:55:31.358" v="983" actId="20577"/>
          <ac:spMkLst>
            <pc:docMk/>
            <pc:sldMk cId="1691872827" sldId="294"/>
            <ac:spMk id="14" creationId="{7FD8CF21-70BA-DA30-1FC6-63CD8B13AC1D}"/>
          </ac:spMkLst>
        </pc:spChg>
      </pc:sldChg>
      <pc:sldChg chg="modSp mod modNotesTx">
        <pc:chgData name="박덕우" userId="91741acd-ddb4-46ed-8dd6-143d4b37e9aa" providerId="ADAL" clId="{2E9D63CC-4CF1-AF4F-B506-C85315DE445D}" dt="2023-08-25T15:35:05.597" v="4120" actId="20577"/>
        <pc:sldMkLst>
          <pc:docMk/>
          <pc:sldMk cId="3001044257" sldId="300"/>
        </pc:sldMkLst>
        <pc:graphicFrameChg chg="modGraphic">
          <ac:chgData name="박덕우" userId="91741acd-ddb4-46ed-8dd6-143d4b37e9aa" providerId="ADAL" clId="{2E9D63CC-4CF1-AF4F-B506-C85315DE445D}" dt="2023-08-25T15:34:35.434" v="4065" actId="113"/>
          <ac:graphicFrameMkLst>
            <pc:docMk/>
            <pc:sldMk cId="3001044257" sldId="300"/>
            <ac:graphicFrameMk id="4" creationId="{BACDF520-6A59-CE72-622A-2CA7C7A6D8D0}"/>
          </ac:graphicFrameMkLst>
        </pc:graphicFrameChg>
      </pc:sldChg>
      <pc:sldChg chg="modNotesTx">
        <pc:chgData name="박덕우" userId="91741acd-ddb4-46ed-8dd6-143d4b37e9aa" providerId="ADAL" clId="{2E9D63CC-4CF1-AF4F-B506-C85315DE445D}" dt="2023-08-25T15:36:29.620" v="4347" actId="20577"/>
        <pc:sldMkLst>
          <pc:docMk/>
          <pc:sldMk cId="2089077709" sldId="302"/>
        </pc:sldMkLst>
      </pc:sldChg>
      <pc:sldChg chg="modSp mod modNotesTx">
        <pc:chgData name="박덕우" userId="91741acd-ddb4-46ed-8dd6-143d4b37e9aa" providerId="ADAL" clId="{2E9D63CC-4CF1-AF4F-B506-C85315DE445D}" dt="2023-08-25T15:33:48.417" v="4063" actId="20577"/>
        <pc:sldMkLst>
          <pc:docMk/>
          <pc:sldMk cId="1213707106" sldId="305"/>
        </pc:sldMkLst>
        <pc:spChg chg="mod">
          <ac:chgData name="박덕우" userId="91741acd-ddb4-46ed-8dd6-143d4b37e9aa" providerId="ADAL" clId="{2E9D63CC-4CF1-AF4F-B506-C85315DE445D}" dt="2023-08-25T15:33:48.417" v="4063" actId="20577"/>
          <ac:spMkLst>
            <pc:docMk/>
            <pc:sldMk cId="1213707106" sldId="305"/>
            <ac:spMk id="6" creationId="{4510F759-679F-634E-9A86-57A579F6232F}"/>
          </ac:spMkLst>
        </pc:spChg>
      </pc:sldChg>
      <pc:sldChg chg="del">
        <pc:chgData name="박덕우" userId="91741acd-ddb4-46ed-8dd6-143d4b37e9aa" providerId="ADAL" clId="{2E9D63CC-4CF1-AF4F-B506-C85315DE445D}" dt="2023-08-25T15:41:12.749" v="4404" actId="2696"/>
        <pc:sldMkLst>
          <pc:docMk/>
          <pc:sldMk cId="3779787288" sldId="306"/>
        </pc:sldMkLst>
      </pc:sldChg>
      <pc:sldChg chg="modSp del mod">
        <pc:chgData name="박덕우" userId="91741acd-ddb4-46ed-8dd6-143d4b37e9aa" providerId="ADAL" clId="{2E9D63CC-4CF1-AF4F-B506-C85315DE445D}" dt="2023-08-25T14:54:34.114" v="938" actId="2696"/>
        <pc:sldMkLst>
          <pc:docMk/>
          <pc:sldMk cId="2735781956" sldId="307"/>
        </pc:sldMkLst>
        <pc:spChg chg="mod">
          <ac:chgData name="박덕우" userId="91741acd-ddb4-46ed-8dd6-143d4b37e9aa" providerId="ADAL" clId="{2E9D63CC-4CF1-AF4F-B506-C85315DE445D}" dt="2023-08-25T14:48:19.815" v="797" actId="6549"/>
          <ac:spMkLst>
            <pc:docMk/>
            <pc:sldMk cId="2735781956" sldId="307"/>
            <ac:spMk id="6" creationId="{00BC1889-9CDD-2966-5A3F-F5FF590D76B9}"/>
          </ac:spMkLst>
        </pc:spChg>
      </pc:sldChg>
      <pc:sldChg chg="add del">
        <pc:chgData name="박덕우" userId="91741acd-ddb4-46ed-8dd6-143d4b37e9aa" providerId="ADAL" clId="{2E9D63CC-4CF1-AF4F-B506-C85315DE445D}" dt="2023-08-25T15:41:12.772" v="4405" actId="2696"/>
        <pc:sldMkLst>
          <pc:docMk/>
          <pc:sldMk cId="3444697057" sldId="307"/>
        </pc:sldMkLst>
      </pc:sldChg>
      <pc:sldChg chg="add del">
        <pc:chgData name="박덕우" userId="91741acd-ddb4-46ed-8dd6-143d4b37e9aa" providerId="ADAL" clId="{2E9D63CC-4CF1-AF4F-B506-C85315DE445D}" dt="2023-08-25T14:54:41.598" v="942"/>
        <pc:sldMkLst>
          <pc:docMk/>
          <pc:sldMk cId="3694432040" sldId="307"/>
        </pc:sldMkLst>
      </pc:sldChg>
      <pc:sldChg chg="modSp mod modNotesTx">
        <pc:chgData name="박덕우" userId="91741acd-ddb4-46ed-8dd6-143d4b37e9aa" providerId="ADAL" clId="{2E9D63CC-4CF1-AF4F-B506-C85315DE445D}" dt="2023-08-25T15:07:53.284" v="2274" actId="20577"/>
        <pc:sldMkLst>
          <pc:docMk/>
          <pc:sldMk cId="1908665538" sldId="330"/>
        </pc:sldMkLst>
        <pc:spChg chg="mod">
          <ac:chgData name="박덕우" userId="91741acd-ddb4-46ed-8dd6-143d4b37e9aa" providerId="ADAL" clId="{2E9D63CC-4CF1-AF4F-B506-C85315DE445D}" dt="2023-08-25T15:06:43.741" v="2091" actId="20577"/>
          <ac:spMkLst>
            <pc:docMk/>
            <pc:sldMk cId="1908665538" sldId="330"/>
            <ac:spMk id="5" creationId="{8EC91C76-B669-D48A-BD10-E039A9936D3B}"/>
          </ac:spMkLst>
        </pc:spChg>
      </pc:sldChg>
      <pc:sldChg chg="modSp mod modNotesTx">
        <pc:chgData name="박덕우" userId="91741acd-ddb4-46ed-8dd6-143d4b37e9aa" providerId="ADAL" clId="{2E9D63CC-4CF1-AF4F-B506-C85315DE445D}" dt="2023-08-25T15:21:19.864" v="3266" actId="1076"/>
        <pc:sldMkLst>
          <pc:docMk/>
          <pc:sldMk cId="39029751" sldId="332"/>
        </pc:sldMkLst>
        <pc:spChg chg="mod">
          <ac:chgData name="박덕우" userId="91741acd-ddb4-46ed-8dd6-143d4b37e9aa" providerId="ADAL" clId="{2E9D63CC-4CF1-AF4F-B506-C85315DE445D}" dt="2023-08-25T15:21:19.864" v="3266" actId="1076"/>
          <ac:spMkLst>
            <pc:docMk/>
            <pc:sldMk cId="39029751" sldId="332"/>
            <ac:spMk id="3" creationId="{1EC290A9-24AC-1F92-479E-B06171255BA0}"/>
          </ac:spMkLst>
        </pc:spChg>
        <pc:graphicFrameChg chg="modGraphic">
          <ac:chgData name="박덕우" userId="91741acd-ddb4-46ed-8dd6-143d4b37e9aa" providerId="ADAL" clId="{2E9D63CC-4CF1-AF4F-B506-C85315DE445D}" dt="2023-08-25T15:21:14.598" v="3264" actId="403"/>
          <ac:graphicFrameMkLst>
            <pc:docMk/>
            <pc:sldMk cId="39029751" sldId="332"/>
            <ac:graphicFrameMk id="4" creationId="{E86DDEB6-27B3-100A-43C6-DA225404ADCC}"/>
          </ac:graphicFrameMkLst>
        </pc:graphicFrameChg>
      </pc:sldChg>
      <pc:sldChg chg="modSp mod">
        <pc:chgData name="박덕우" userId="91741acd-ddb4-46ed-8dd6-143d4b37e9aa" providerId="ADAL" clId="{2E9D63CC-4CF1-AF4F-B506-C85315DE445D}" dt="2023-08-26T05:22:50.845" v="4815" actId="14100"/>
        <pc:sldMkLst>
          <pc:docMk/>
          <pc:sldMk cId="0" sldId="383"/>
        </pc:sldMkLst>
        <pc:spChg chg="mod">
          <ac:chgData name="박덕우" userId="91741acd-ddb4-46ed-8dd6-143d4b37e9aa" providerId="ADAL" clId="{2E9D63CC-4CF1-AF4F-B506-C85315DE445D}" dt="2023-08-26T05:22:50.845" v="4815" actId="14100"/>
          <ac:spMkLst>
            <pc:docMk/>
            <pc:sldMk cId="0" sldId="383"/>
            <ac:spMk id="10243" creationId="{00000000-0000-0000-0000-000000000000}"/>
          </ac:spMkLst>
        </pc:spChg>
      </pc:sldChg>
      <pc:sldChg chg="modNotesTx">
        <pc:chgData name="박덕우" userId="91741acd-ddb4-46ed-8dd6-143d4b37e9aa" providerId="ADAL" clId="{2E9D63CC-4CF1-AF4F-B506-C85315DE445D}" dt="2023-08-25T15:11:06.508" v="2511" actId="6549"/>
        <pc:sldMkLst>
          <pc:docMk/>
          <pc:sldMk cId="0" sldId="424"/>
        </pc:sldMkLst>
      </pc:sldChg>
      <pc:sldChg chg="modSp mod modNotesTx">
        <pc:chgData name="박덕우" userId="91741acd-ddb4-46ed-8dd6-143d4b37e9aa" providerId="ADAL" clId="{2E9D63CC-4CF1-AF4F-B506-C85315DE445D}" dt="2023-08-25T15:02:38.026" v="1650" actId="20577"/>
        <pc:sldMkLst>
          <pc:docMk/>
          <pc:sldMk cId="2183899817" sldId="10769"/>
        </pc:sldMkLst>
        <pc:spChg chg="mod">
          <ac:chgData name="박덕우" userId="91741acd-ddb4-46ed-8dd6-143d4b37e9aa" providerId="ADAL" clId="{2E9D63CC-4CF1-AF4F-B506-C85315DE445D}" dt="2023-08-25T14:58:22.128" v="1215" actId="6549"/>
          <ac:spMkLst>
            <pc:docMk/>
            <pc:sldMk cId="2183899817" sldId="10769"/>
            <ac:spMk id="4" creationId="{05EF7322-9201-5EA7-12FB-65F3148DF7F5}"/>
          </ac:spMkLst>
        </pc:spChg>
      </pc:sldChg>
      <pc:sldChg chg="modSp mod modNotesTx">
        <pc:chgData name="박덕우" userId="91741acd-ddb4-46ed-8dd6-143d4b37e9aa" providerId="ADAL" clId="{2E9D63CC-4CF1-AF4F-B506-C85315DE445D}" dt="2023-08-26T05:14:32.882" v="4406" actId="403"/>
        <pc:sldMkLst>
          <pc:docMk/>
          <pc:sldMk cId="2433551198" sldId="10770"/>
        </pc:sldMkLst>
        <pc:graphicFrameChg chg="modGraphic">
          <ac:chgData name="박덕우" userId="91741acd-ddb4-46ed-8dd6-143d4b37e9aa" providerId="ADAL" clId="{2E9D63CC-4CF1-AF4F-B506-C85315DE445D}" dt="2023-08-26T05:14:32.882" v="4406" actId="403"/>
          <ac:graphicFrameMkLst>
            <pc:docMk/>
            <pc:sldMk cId="2433551198" sldId="10770"/>
            <ac:graphicFrameMk id="4" creationId="{E86DDEB6-27B3-100A-43C6-DA225404ADCC}"/>
          </ac:graphicFrameMkLst>
        </pc:graphicFrameChg>
      </pc:sldChg>
      <pc:sldChg chg="modSp mod modNotesTx">
        <pc:chgData name="박덕우" userId="91741acd-ddb4-46ed-8dd6-143d4b37e9aa" providerId="ADAL" clId="{2E9D63CC-4CF1-AF4F-B506-C85315DE445D}" dt="2023-08-26T05:14:42.974" v="4407" actId="403"/>
        <pc:sldMkLst>
          <pc:docMk/>
          <pc:sldMk cId="1233223768" sldId="10771"/>
        </pc:sldMkLst>
        <pc:graphicFrameChg chg="mod modGraphic">
          <ac:chgData name="박덕우" userId="91741acd-ddb4-46ed-8dd6-143d4b37e9aa" providerId="ADAL" clId="{2E9D63CC-4CF1-AF4F-B506-C85315DE445D}" dt="2023-08-26T05:14:42.974" v="4407" actId="403"/>
          <ac:graphicFrameMkLst>
            <pc:docMk/>
            <pc:sldMk cId="1233223768" sldId="10771"/>
            <ac:graphicFrameMk id="4" creationId="{E86DDEB6-27B3-100A-43C6-DA225404ADCC}"/>
          </ac:graphicFrameMkLst>
        </pc:graphicFrameChg>
      </pc:sldChg>
      <pc:sldChg chg="modSp mod modNotesTx">
        <pc:chgData name="박덕우" userId="91741acd-ddb4-46ed-8dd6-143d4b37e9aa" providerId="ADAL" clId="{2E9D63CC-4CF1-AF4F-B506-C85315DE445D}" dt="2023-08-26T05:16:43.017" v="4411" actId="207"/>
        <pc:sldMkLst>
          <pc:docMk/>
          <pc:sldMk cId="1452884725" sldId="10772"/>
        </pc:sldMkLst>
        <pc:spChg chg="mod">
          <ac:chgData name="박덕우" userId="91741acd-ddb4-46ed-8dd6-143d4b37e9aa" providerId="ADAL" clId="{2E9D63CC-4CF1-AF4F-B506-C85315DE445D}" dt="2023-08-26T05:16:21.146" v="4409" actId="207"/>
          <ac:spMkLst>
            <pc:docMk/>
            <pc:sldMk cId="1452884725" sldId="10772"/>
            <ac:spMk id="6" creationId="{C75D3CEF-BB6E-563B-1AEA-1A870FB6096B}"/>
          </ac:spMkLst>
        </pc:spChg>
        <pc:spChg chg="mod">
          <ac:chgData name="박덕우" userId="91741acd-ddb4-46ed-8dd6-143d4b37e9aa" providerId="ADAL" clId="{2E9D63CC-4CF1-AF4F-B506-C85315DE445D}" dt="2023-08-26T05:16:43.017" v="4411" actId="207"/>
          <ac:spMkLst>
            <pc:docMk/>
            <pc:sldMk cId="1452884725" sldId="10772"/>
            <ac:spMk id="7" creationId="{E4EE0602-FEA6-1862-1731-22AE1C9DF9C8}"/>
          </ac:spMkLst>
        </pc:spChg>
      </pc:sldChg>
      <pc:sldChg chg="modNotesTx">
        <pc:chgData name="박덕우" userId="91741acd-ddb4-46ed-8dd6-143d4b37e9aa" providerId="ADAL" clId="{2E9D63CC-4CF1-AF4F-B506-C85315DE445D}" dt="2023-08-25T15:37:05.612" v="4390" actId="6549"/>
        <pc:sldMkLst>
          <pc:docMk/>
          <pc:sldMk cId="2324137321" sldId="10773"/>
        </pc:sldMkLst>
      </pc:sldChg>
      <pc:sldChg chg="modSp mod modNotesTx">
        <pc:chgData name="박덕우" userId="91741acd-ddb4-46ed-8dd6-143d4b37e9aa" providerId="ADAL" clId="{2E9D63CC-4CF1-AF4F-B506-C85315DE445D}" dt="2023-08-25T15:04:35.950" v="1897" actId="20577"/>
        <pc:sldMkLst>
          <pc:docMk/>
          <pc:sldMk cId="1499684534" sldId="10774"/>
        </pc:sldMkLst>
        <pc:spChg chg="mod">
          <ac:chgData name="박덕우" userId="91741acd-ddb4-46ed-8dd6-143d4b37e9aa" providerId="ADAL" clId="{2E9D63CC-4CF1-AF4F-B506-C85315DE445D}" dt="2023-08-25T15:03:24.683" v="1689" actId="6549"/>
          <ac:spMkLst>
            <pc:docMk/>
            <pc:sldMk cId="1499684534" sldId="10774"/>
            <ac:spMk id="4" creationId="{05EF7322-9201-5EA7-12FB-65F3148DF7F5}"/>
          </ac:spMkLst>
        </pc:spChg>
      </pc:sldChg>
      <pc:sldChg chg="modSp mod">
        <pc:chgData name="박덕우" userId="91741acd-ddb4-46ed-8dd6-143d4b37e9aa" providerId="ADAL" clId="{2E9D63CC-4CF1-AF4F-B506-C85315DE445D}" dt="2023-08-26T05:17:26.588" v="4413" actId="207"/>
        <pc:sldMkLst>
          <pc:docMk/>
          <pc:sldMk cId="3142757216" sldId="10775"/>
        </pc:sldMkLst>
        <pc:graphicFrameChg chg="mod modGraphic">
          <ac:chgData name="박덕우" userId="91741acd-ddb4-46ed-8dd6-143d4b37e9aa" providerId="ADAL" clId="{2E9D63CC-4CF1-AF4F-B506-C85315DE445D}" dt="2023-08-26T05:17:26.588" v="4413" actId="207"/>
          <ac:graphicFrameMkLst>
            <pc:docMk/>
            <pc:sldMk cId="3142757216" sldId="10775"/>
            <ac:graphicFrameMk id="4" creationId="{BACDF520-6A59-CE72-622A-2CA7C7A6D8D0}"/>
          </ac:graphicFrameMkLst>
        </pc:graphicFrameChg>
      </pc:sldChg>
      <pc:sldChg chg="del">
        <pc:chgData name="박덕우" userId="91741acd-ddb4-46ed-8dd6-143d4b37e9aa" providerId="ADAL" clId="{2E9D63CC-4CF1-AF4F-B506-C85315DE445D}" dt="2023-08-25T15:41:12.736" v="4402" actId="2696"/>
        <pc:sldMkLst>
          <pc:docMk/>
          <pc:sldMk cId="715365792" sldId="10776"/>
        </pc:sldMkLst>
      </pc:sldChg>
      <pc:sldChg chg="del">
        <pc:chgData name="박덕우" userId="91741acd-ddb4-46ed-8dd6-143d4b37e9aa" providerId="ADAL" clId="{2E9D63CC-4CF1-AF4F-B506-C85315DE445D}" dt="2023-08-25T15:41:12.738" v="4403" actId="2696"/>
        <pc:sldMkLst>
          <pc:docMk/>
          <pc:sldMk cId="167150104" sldId="10777"/>
        </pc:sldMkLst>
      </pc:sldChg>
      <pc:sldChg chg="modSp mod modNotesTx">
        <pc:chgData name="박덕우" userId="91741acd-ddb4-46ed-8dd6-143d4b37e9aa" providerId="ADAL" clId="{2E9D63CC-4CF1-AF4F-B506-C85315DE445D}" dt="2023-08-26T05:25:03.497" v="4861" actId="114"/>
        <pc:sldMkLst>
          <pc:docMk/>
          <pc:sldMk cId="159296390" sldId="10778"/>
        </pc:sldMkLst>
        <pc:spChg chg="mod">
          <ac:chgData name="박덕우" userId="91741acd-ddb4-46ed-8dd6-143d4b37e9aa" providerId="ADAL" clId="{2E9D63CC-4CF1-AF4F-B506-C85315DE445D}" dt="2023-08-25T15:26:40.178" v="3606" actId="6549"/>
          <ac:spMkLst>
            <pc:docMk/>
            <pc:sldMk cId="159296390" sldId="10778"/>
            <ac:spMk id="10" creationId="{AC8CCADF-4772-CC5E-6020-F6C75C9EEAA4}"/>
          </ac:spMkLst>
        </pc:spChg>
        <pc:graphicFrameChg chg="modGraphic">
          <ac:chgData name="박덕우" userId="91741acd-ddb4-46ed-8dd6-143d4b37e9aa" providerId="ADAL" clId="{2E9D63CC-4CF1-AF4F-B506-C85315DE445D}" dt="2023-08-26T05:25:03.497" v="4861" actId="114"/>
          <ac:graphicFrameMkLst>
            <pc:docMk/>
            <pc:sldMk cId="159296390" sldId="10778"/>
            <ac:graphicFrameMk id="4" creationId="{E86DDEB6-27B3-100A-43C6-DA225404ADCC}"/>
          </ac:graphicFrameMkLst>
        </pc:graphicFrameChg>
      </pc:sldChg>
      <pc:sldChg chg="del">
        <pc:chgData name="박덕우" userId="91741acd-ddb4-46ed-8dd6-143d4b37e9aa" providerId="ADAL" clId="{2E9D63CC-4CF1-AF4F-B506-C85315DE445D}" dt="2023-08-25T15:41:12.709" v="4400" actId="2696"/>
        <pc:sldMkLst>
          <pc:docMk/>
          <pc:sldMk cId="1691240708" sldId="10780"/>
        </pc:sldMkLst>
      </pc:sldChg>
      <pc:sldMasterChg chg="delSldLayout">
        <pc:chgData name="박덕우" userId="91741acd-ddb4-46ed-8dd6-143d4b37e9aa" providerId="ADAL" clId="{2E9D63CC-4CF1-AF4F-B506-C85315DE445D}" dt="2023-08-25T15:41:12.731" v="4401" actId="2696"/>
        <pc:sldMasterMkLst>
          <pc:docMk/>
          <pc:sldMasterMk cId="0" sldId="2147483648"/>
        </pc:sldMasterMkLst>
        <pc:sldLayoutChg chg="del">
          <pc:chgData name="박덕우" userId="91741acd-ddb4-46ed-8dd6-143d4b37e9aa" providerId="ADAL" clId="{2E9D63CC-4CF1-AF4F-B506-C85315DE445D}" dt="2023-08-25T15:41:12.731" v="4401" actId="2696"/>
          <pc:sldLayoutMkLst>
            <pc:docMk/>
            <pc:sldMasterMk cId="0" sldId="2147483648"/>
            <pc:sldLayoutMk cId="4208417612" sldId="2147483671"/>
          </pc:sldLayoutMkLst>
        </pc:sldLayoutChg>
      </pc:sldMasterChg>
    </pc:docChg>
  </pc:docChgLst>
  <pc:docChgLst>
    <pc:chgData name="박덕우" userId="91741acd-ddb4-46ed-8dd6-143d4b37e9aa" providerId="ADAL" clId="{5B97A16D-28D4-0241-AE1E-B0A003341407}"/>
    <pc:docChg chg="undo custSel addSld delSld modSld sldOrd">
      <pc:chgData name="박덕우" userId="91741acd-ddb4-46ed-8dd6-143d4b37e9aa" providerId="ADAL" clId="{5B97A16D-28D4-0241-AE1E-B0A003341407}" dt="2023-08-22T23:57:37.628" v="939" actId="2696"/>
      <pc:docMkLst>
        <pc:docMk/>
      </pc:docMkLst>
      <pc:sldChg chg="modSp mod">
        <pc:chgData name="박덕우" userId="91741acd-ddb4-46ed-8dd6-143d4b37e9aa" providerId="ADAL" clId="{5B97A16D-28D4-0241-AE1E-B0A003341407}" dt="2023-08-15T10:52:39.571" v="0" actId="14100"/>
        <pc:sldMkLst>
          <pc:docMk/>
          <pc:sldMk cId="2845312146" sldId="256"/>
        </pc:sldMkLst>
        <pc:spChg chg="mod">
          <ac:chgData name="박덕우" userId="91741acd-ddb4-46ed-8dd6-143d4b37e9aa" providerId="ADAL" clId="{5B97A16D-28D4-0241-AE1E-B0A003341407}" dt="2023-08-15T10:52:39.571" v="0" actId="14100"/>
          <ac:spMkLst>
            <pc:docMk/>
            <pc:sldMk cId="2845312146" sldId="256"/>
            <ac:spMk id="6" creationId="{F10AF24D-92AB-697B-735E-F8C1A6C3A496}"/>
          </ac:spMkLst>
        </pc:spChg>
      </pc:sldChg>
      <pc:sldChg chg="addSp modSp del mod">
        <pc:chgData name="박덕우" userId="91741acd-ddb4-46ed-8dd6-143d4b37e9aa" providerId="ADAL" clId="{5B97A16D-28D4-0241-AE1E-B0A003341407}" dt="2023-08-22T23:55:48.690" v="935" actId="2696"/>
        <pc:sldMkLst>
          <pc:docMk/>
          <pc:sldMk cId="2944281770" sldId="283"/>
        </pc:sldMkLst>
        <pc:picChg chg="add mod">
          <ac:chgData name="박덕우" userId="91741acd-ddb4-46ed-8dd6-143d4b37e9aa" providerId="ADAL" clId="{5B97A16D-28D4-0241-AE1E-B0A003341407}" dt="2023-08-20T22:36:33.136" v="929" actId="1037"/>
          <ac:picMkLst>
            <pc:docMk/>
            <pc:sldMk cId="2944281770" sldId="283"/>
            <ac:picMk id="4" creationId="{88D6F50C-B710-B0B1-BFA1-33F025859C3A}"/>
          </ac:picMkLst>
        </pc:picChg>
      </pc:sldChg>
      <pc:sldChg chg="addSp modSp mod">
        <pc:chgData name="박덕우" userId="91741acd-ddb4-46ed-8dd6-143d4b37e9aa" providerId="ADAL" clId="{5B97A16D-28D4-0241-AE1E-B0A003341407}" dt="2023-08-15T11:31:40.465" v="531" actId="1076"/>
        <pc:sldMkLst>
          <pc:docMk/>
          <pc:sldMk cId="2668129214" sldId="284"/>
        </pc:sldMkLst>
        <pc:spChg chg="add mod">
          <ac:chgData name="박덕우" userId="91741acd-ddb4-46ed-8dd6-143d4b37e9aa" providerId="ADAL" clId="{5B97A16D-28D4-0241-AE1E-B0A003341407}" dt="2023-08-15T11:06:09.253" v="205" actId="1037"/>
          <ac:spMkLst>
            <pc:docMk/>
            <pc:sldMk cId="2668129214" sldId="284"/>
            <ac:spMk id="6" creationId="{FC2F9B8D-A98E-FB26-2A03-E014F4940976}"/>
          </ac:spMkLst>
        </pc:spChg>
        <pc:spChg chg="add mod">
          <ac:chgData name="박덕우" userId="91741acd-ddb4-46ed-8dd6-143d4b37e9aa" providerId="ADAL" clId="{5B97A16D-28D4-0241-AE1E-B0A003341407}" dt="2023-08-15T11:06:31.635" v="212" actId="1037"/>
          <ac:spMkLst>
            <pc:docMk/>
            <pc:sldMk cId="2668129214" sldId="284"/>
            <ac:spMk id="7" creationId="{BA27B0D0-1F57-593B-E47D-5BE776E3DF6A}"/>
          </ac:spMkLst>
        </pc:spChg>
        <pc:spChg chg="add mod">
          <ac:chgData name="박덕우" userId="91741acd-ddb4-46ed-8dd6-143d4b37e9aa" providerId="ADAL" clId="{5B97A16D-28D4-0241-AE1E-B0A003341407}" dt="2023-08-15T11:06:09.253" v="205" actId="1037"/>
          <ac:spMkLst>
            <pc:docMk/>
            <pc:sldMk cId="2668129214" sldId="284"/>
            <ac:spMk id="9" creationId="{46FD2742-15C5-4CC0-5942-8F465F22F7D4}"/>
          </ac:spMkLst>
        </pc:spChg>
        <pc:spChg chg="mod">
          <ac:chgData name="박덕우" userId="91741acd-ddb4-46ed-8dd6-143d4b37e9aa" providerId="ADAL" clId="{5B97A16D-28D4-0241-AE1E-B0A003341407}" dt="2023-08-15T11:04:35.650" v="179" actId="1037"/>
          <ac:spMkLst>
            <pc:docMk/>
            <pc:sldMk cId="2668129214" sldId="284"/>
            <ac:spMk id="12" creationId="{FF59EE39-B0AE-D45B-E129-1BA4BB23EECC}"/>
          </ac:spMkLst>
        </pc:spChg>
        <pc:grpChg chg="add mod">
          <ac:chgData name="박덕우" userId="91741acd-ddb4-46ed-8dd6-143d4b37e9aa" providerId="ADAL" clId="{5B97A16D-28D4-0241-AE1E-B0A003341407}" dt="2023-08-15T11:31:40.465" v="531" actId="1076"/>
          <ac:grpSpMkLst>
            <pc:docMk/>
            <pc:sldMk cId="2668129214" sldId="284"/>
            <ac:grpSpMk id="10" creationId="{81FE7076-B2C1-8AAE-437F-95AF82C97A7A}"/>
          </ac:grpSpMkLst>
        </pc:grpChg>
        <pc:grpChg chg="mod">
          <ac:chgData name="박덕우" userId="91741acd-ddb4-46ed-8dd6-143d4b37e9aa" providerId="ADAL" clId="{5B97A16D-28D4-0241-AE1E-B0A003341407}" dt="2023-08-15T11:04:35.650" v="179" actId="1037"/>
          <ac:grpSpMkLst>
            <pc:docMk/>
            <pc:sldMk cId="2668129214" sldId="284"/>
            <ac:grpSpMk id="11" creationId="{235FC074-5445-9757-B426-CBFB39155A21}"/>
          </ac:grpSpMkLst>
        </pc:grpChg>
        <pc:picChg chg="add mod modCrop">
          <ac:chgData name="박덕우" userId="91741acd-ddb4-46ed-8dd6-143d4b37e9aa" providerId="ADAL" clId="{5B97A16D-28D4-0241-AE1E-B0A003341407}" dt="2023-08-15T11:06:04.048" v="201" actId="164"/>
          <ac:picMkLst>
            <pc:docMk/>
            <pc:sldMk cId="2668129214" sldId="284"/>
            <ac:picMk id="4" creationId="{259193A2-8CC0-6BFC-F7E7-ECEA847CDCC2}"/>
          </ac:picMkLst>
        </pc:picChg>
        <pc:picChg chg="add mod">
          <ac:chgData name="박덕우" userId="91741acd-ddb4-46ed-8dd6-143d4b37e9aa" providerId="ADAL" clId="{5B97A16D-28D4-0241-AE1E-B0A003341407}" dt="2023-08-15T11:06:04.048" v="201" actId="164"/>
          <ac:picMkLst>
            <pc:docMk/>
            <pc:sldMk cId="2668129214" sldId="284"/>
            <ac:picMk id="8" creationId="{02B32BC9-33E1-BDC5-5F44-8695259D890F}"/>
          </ac:picMkLst>
        </pc:picChg>
        <pc:picChg chg="mod">
          <ac:chgData name="박덕우" userId="91741acd-ddb4-46ed-8dd6-143d4b37e9aa" providerId="ADAL" clId="{5B97A16D-28D4-0241-AE1E-B0A003341407}" dt="2023-08-15T11:04:35.650" v="179" actId="1037"/>
          <ac:picMkLst>
            <pc:docMk/>
            <pc:sldMk cId="2668129214" sldId="284"/>
            <ac:picMk id="1029" creationId="{D2F4178C-B3CF-39D6-0129-53F1536C5452}"/>
          </ac:picMkLst>
        </pc:picChg>
      </pc:sldChg>
      <pc:sldChg chg="modSp mod">
        <pc:chgData name="박덕우" userId="91741acd-ddb4-46ed-8dd6-143d4b37e9aa" providerId="ADAL" clId="{5B97A16D-28D4-0241-AE1E-B0A003341407}" dt="2023-08-15T11:08:19.933" v="224" actId="1035"/>
        <pc:sldMkLst>
          <pc:docMk/>
          <pc:sldMk cId="210482966" sldId="285"/>
        </pc:sldMkLst>
        <pc:spChg chg="mod">
          <ac:chgData name="박덕우" userId="91741acd-ddb4-46ed-8dd6-143d4b37e9aa" providerId="ADAL" clId="{5B97A16D-28D4-0241-AE1E-B0A003341407}" dt="2023-08-15T11:08:19.933" v="224" actId="1035"/>
          <ac:spMkLst>
            <pc:docMk/>
            <pc:sldMk cId="210482966" sldId="285"/>
            <ac:spMk id="3" creationId="{13994859-75E4-050D-C22A-5657DB831AD8}"/>
          </ac:spMkLst>
        </pc:spChg>
      </pc:sldChg>
      <pc:sldChg chg="modSp mod">
        <pc:chgData name="박덕우" userId="91741acd-ddb4-46ed-8dd6-143d4b37e9aa" providerId="ADAL" clId="{5B97A16D-28D4-0241-AE1E-B0A003341407}" dt="2023-08-15T11:32:30.775" v="568" actId="6549"/>
        <pc:sldMkLst>
          <pc:docMk/>
          <pc:sldMk cId="1042113726" sldId="287"/>
        </pc:sldMkLst>
        <pc:spChg chg="mod">
          <ac:chgData name="박덕우" userId="91741acd-ddb4-46ed-8dd6-143d4b37e9aa" providerId="ADAL" clId="{5B97A16D-28D4-0241-AE1E-B0A003341407}" dt="2023-08-15T11:32:30.775" v="568" actId="6549"/>
          <ac:spMkLst>
            <pc:docMk/>
            <pc:sldMk cId="1042113726" sldId="287"/>
            <ac:spMk id="14" creationId="{C8DAACD7-BD1F-7A62-869E-C2583AA7ED9F}"/>
          </ac:spMkLst>
        </pc:spChg>
      </pc:sldChg>
      <pc:sldChg chg="modSp mod">
        <pc:chgData name="박덕우" userId="91741acd-ddb4-46ed-8dd6-143d4b37e9aa" providerId="ADAL" clId="{5B97A16D-28D4-0241-AE1E-B0A003341407}" dt="2023-08-17T12:35:26.127" v="915" actId="20577"/>
        <pc:sldMkLst>
          <pc:docMk/>
          <pc:sldMk cId="4012691800" sldId="293"/>
        </pc:sldMkLst>
        <pc:spChg chg="mod">
          <ac:chgData name="박덕우" userId="91741acd-ddb4-46ed-8dd6-143d4b37e9aa" providerId="ADAL" clId="{5B97A16D-28D4-0241-AE1E-B0A003341407}" dt="2023-08-17T12:35:26.127" v="915" actId="20577"/>
          <ac:spMkLst>
            <pc:docMk/>
            <pc:sldMk cId="4012691800" sldId="293"/>
            <ac:spMk id="3" creationId="{36DAA491-6908-ED01-7319-ED0D997DD02D}"/>
          </ac:spMkLst>
        </pc:spChg>
      </pc:sldChg>
      <pc:sldChg chg="modSp mod">
        <pc:chgData name="박덕우" userId="91741acd-ddb4-46ed-8dd6-143d4b37e9aa" providerId="ADAL" clId="{5B97A16D-28D4-0241-AE1E-B0A003341407}" dt="2023-08-15T12:15:59.388" v="866" actId="20577"/>
        <pc:sldMkLst>
          <pc:docMk/>
          <pc:sldMk cId="3001044257" sldId="300"/>
        </pc:sldMkLst>
        <pc:graphicFrameChg chg="modGraphic">
          <ac:chgData name="박덕우" userId="91741acd-ddb4-46ed-8dd6-143d4b37e9aa" providerId="ADAL" clId="{5B97A16D-28D4-0241-AE1E-B0A003341407}" dt="2023-08-15T12:15:59.388" v="866" actId="20577"/>
          <ac:graphicFrameMkLst>
            <pc:docMk/>
            <pc:sldMk cId="3001044257" sldId="300"/>
            <ac:graphicFrameMk id="4" creationId="{BACDF520-6A59-CE72-622A-2CA7C7A6D8D0}"/>
          </ac:graphicFrameMkLst>
        </pc:graphicFrameChg>
      </pc:sldChg>
      <pc:sldChg chg="modSp mod">
        <pc:chgData name="박덕우" userId="91741acd-ddb4-46ed-8dd6-143d4b37e9aa" providerId="ADAL" clId="{5B97A16D-28D4-0241-AE1E-B0A003341407}" dt="2023-08-17T12:32:55.202" v="897" actId="207"/>
        <pc:sldMkLst>
          <pc:docMk/>
          <pc:sldMk cId="2089077709" sldId="302"/>
        </pc:sldMkLst>
        <pc:spChg chg="mod">
          <ac:chgData name="박덕우" userId="91741acd-ddb4-46ed-8dd6-143d4b37e9aa" providerId="ADAL" clId="{5B97A16D-28D4-0241-AE1E-B0A003341407}" dt="2023-08-17T12:32:55.202" v="897" actId="207"/>
          <ac:spMkLst>
            <pc:docMk/>
            <pc:sldMk cId="2089077709" sldId="302"/>
            <ac:spMk id="2" creationId="{C33C6E83-6842-926A-1325-7FA9D1FBE9B6}"/>
          </ac:spMkLst>
        </pc:spChg>
        <pc:spChg chg="mod">
          <ac:chgData name="박덕우" userId="91741acd-ddb4-46ed-8dd6-143d4b37e9aa" providerId="ADAL" clId="{5B97A16D-28D4-0241-AE1E-B0A003341407}" dt="2023-08-15T12:15:09.949" v="864" actId="1035"/>
          <ac:spMkLst>
            <pc:docMk/>
            <pc:sldMk cId="2089077709" sldId="302"/>
            <ac:spMk id="18" creationId="{361BB216-3450-0A5B-82B1-AC7CCFE93F17}"/>
          </ac:spMkLst>
        </pc:spChg>
        <pc:spChg chg="mod">
          <ac:chgData name="박덕우" userId="91741acd-ddb4-46ed-8dd6-143d4b37e9aa" providerId="ADAL" clId="{5B97A16D-28D4-0241-AE1E-B0A003341407}" dt="2023-08-15T12:15:09.949" v="864" actId="1035"/>
          <ac:spMkLst>
            <pc:docMk/>
            <pc:sldMk cId="2089077709" sldId="302"/>
            <ac:spMk id="19" creationId="{A42C2108-E613-4294-5B4B-76E469D46D72}"/>
          </ac:spMkLst>
        </pc:spChg>
        <pc:spChg chg="mod">
          <ac:chgData name="박덕우" userId="91741acd-ddb4-46ed-8dd6-143d4b37e9aa" providerId="ADAL" clId="{5B97A16D-28D4-0241-AE1E-B0A003341407}" dt="2023-08-15T12:15:09.949" v="864" actId="1035"/>
          <ac:spMkLst>
            <pc:docMk/>
            <pc:sldMk cId="2089077709" sldId="302"/>
            <ac:spMk id="20" creationId="{FBFE9997-E50F-757E-A6D4-6207904268B0}"/>
          </ac:spMkLst>
        </pc:spChg>
        <pc:spChg chg="mod">
          <ac:chgData name="박덕우" userId="91741acd-ddb4-46ed-8dd6-143d4b37e9aa" providerId="ADAL" clId="{5B97A16D-28D4-0241-AE1E-B0A003341407}" dt="2023-08-15T12:15:09.949" v="864" actId="1035"/>
          <ac:spMkLst>
            <pc:docMk/>
            <pc:sldMk cId="2089077709" sldId="302"/>
            <ac:spMk id="21" creationId="{B717F506-F75A-A9C5-CF09-BFC31D35C988}"/>
          </ac:spMkLst>
        </pc:spChg>
        <pc:spChg chg="mod">
          <ac:chgData name="박덕우" userId="91741acd-ddb4-46ed-8dd6-143d4b37e9aa" providerId="ADAL" clId="{5B97A16D-28D4-0241-AE1E-B0A003341407}" dt="2023-08-15T12:15:09.949" v="864" actId="1035"/>
          <ac:spMkLst>
            <pc:docMk/>
            <pc:sldMk cId="2089077709" sldId="302"/>
            <ac:spMk id="22" creationId="{C3E9ED43-24FF-CA2A-F3CF-4E1BD7DC35FC}"/>
          </ac:spMkLst>
        </pc:spChg>
        <pc:spChg chg="mod">
          <ac:chgData name="박덕우" userId="91741acd-ddb4-46ed-8dd6-143d4b37e9aa" providerId="ADAL" clId="{5B97A16D-28D4-0241-AE1E-B0A003341407}" dt="2023-08-15T12:15:09.949" v="864" actId="1035"/>
          <ac:spMkLst>
            <pc:docMk/>
            <pc:sldMk cId="2089077709" sldId="302"/>
            <ac:spMk id="23" creationId="{A9998DBF-61C4-B305-2788-07393BEDBDCB}"/>
          </ac:spMkLst>
        </pc:spChg>
        <pc:spChg chg="mod">
          <ac:chgData name="박덕우" userId="91741acd-ddb4-46ed-8dd6-143d4b37e9aa" providerId="ADAL" clId="{5B97A16D-28D4-0241-AE1E-B0A003341407}" dt="2023-08-15T12:15:09.949" v="864" actId="1035"/>
          <ac:spMkLst>
            <pc:docMk/>
            <pc:sldMk cId="2089077709" sldId="302"/>
            <ac:spMk id="24" creationId="{F5DD59AF-EC08-4735-A103-F36511C53613}"/>
          </ac:spMkLst>
        </pc:spChg>
        <pc:spChg chg="mod">
          <ac:chgData name="박덕우" userId="91741acd-ddb4-46ed-8dd6-143d4b37e9aa" providerId="ADAL" clId="{5B97A16D-28D4-0241-AE1E-B0A003341407}" dt="2023-08-15T12:15:09.949" v="864" actId="1035"/>
          <ac:spMkLst>
            <pc:docMk/>
            <pc:sldMk cId="2089077709" sldId="302"/>
            <ac:spMk id="25" creationId="{EEA86244-DD97-6808-B8CD-289C990F56D2}"/>
          </ac:spMkLst>
        </pc:spChg>
        <pc:spChg chg="mod">
          <ac:chgData name="박덕우" userId="91741acd-ddb4-46ed-8dd6-143d4b37e9aa" providerId="ADAL" clId="{5B97A16D-28D4-0241-AE1E-B0A003341407}" dt="2023-08-15T12:15:09.949" v="864" actId="1035"/>
          <ac:spMkLst>
            <pc:docMk/>
            <pc:sldMk cId="2089077709" sldId="302"/>
            <ac:spMk id="26" creationId="{E47FD0CE-D704-9A87-0953-0B835BC0A0B1}"/>
          </ac:spMkLst>
        </pc:spChg>
        <pc:spChg chg="mod">
          <ac:chgData name="박덕우" userId="91741acd-ddb4-46ed-8dd6-143d4b37e9aa" providerId="ADAL" clId="{5B97A16D-28D4-0241-AE1E-B0A003341407}" dt="2023-08-15T12:15:09.949" v="864" actId="1035"/>
          <ac:spMkLst>
            <pc:docMk/>
            <pc:sldMk cId="2089077709" sldId="302"/>
            <ac:spMk id="29" creationId="{1893D11B-8755-88DF-4B58-0C2512DF9ED5}"/>
          </ac:spMkLst>
        </pc:spChg>
        <pc:graphicFrameChg chg="mod">
          <ac:chgData name="박덕우" userId="91741acd-ddb4-46ed-8dd6-143d4b37e9aa" providerId="ADAL" clId="{5B97A16D-28D4-0241-AE1E-B0A003341407}" dt="2023-08-15T12:15:09.949" v="864" actId="1035"/>
          <ac:graphicFrameMkLst>
            <pc:docMk/>
            <pc:sldMk cId="2089077709" sldId="302"/>
            <ac:graphicFrameMk id="3" creationId="{F0747EE4-EB42-7F38-7E08-AA0CC519A165}"/>
          </ac:graphicFrameMkLst>
        </pc:graphicFrameChg>
        <pc:graphicFrameChg chg="mod">
          <ac:chgData name="박덕우" userId="91741acd-ddb4-46ed-8dd6-143d4b37e9aa" providerId="ADAL" clId="{5B97A16D-28D4-0241-AE1E-B0A003341407}" dt="2023-08-15T12:15:09.949" v="864" actId="1035"/>
          <ac:graphicFrameMkLst>
            <pc:docMk/>
            <pc:sldMk cId="2089077709" sldId="302"/>
            <ac:graphicFrameMk id="4" creationId="{8D5984A2-8304-E2D1-DB22-CC943E0B089A}"/>
          </ac:graphicFrameMkLst>
        </pc:graphicFrameChg>
        <pc:graphicFrameChg chg="mod">
          <ac:chgData name="박덕우" userId="91741acd-ddb4-46ed-8dd6-143d4b37e9aa" providerId="ADAL" clId="{5B97A16D-28D4-0241-AE1E-B0A003341407}" dt="2023-08-15T12:15:09.949" v="864" actId="1035"/>
          <ac:graphicFrameMkLst>
            <pc:docMk/>
            <pc:sldMk cId="2089077709" sldId="302"/>
            <ac:graphicFrameMk id="5" creationId="{DFEBD090-FEA8-20F4-CF5F-32803FCB2E17}"/>
          </ac:graphicFrameMkLst>
        </pc:graphicFrameChg>
        <pc:cxnChg chg="mod">
          <ac:chgData name="박덕우" userId="91741acd-ddb4-46ed-8dd6-143d4b37e9aa" providerId="ADAL" clId="{5B97A16D-28D4-0241-AE1E-B0A003341407}" dt="2023-08-15T12:15:09.949" v="864" actId="1035"/>
          <ac:cxnSpMkLst>
            <pc:docMk/>
            <pc:sldMk cId="2089077709" sldId="302"/>
            <ac:cxnSpMk id="27" creationId="{354DB459-F219-243C-14DD-5A4660E07160}"/>
          </ac:cxnSpMkLst>
        </pc:cxnChg>
        <pc:cxnChg chg="mod">
          <ac:chgData name="박덕우" userId="91741acd-ddb4-46ed-8dd6-143d4b37e9aa" providerId="ADAL" clId="{5B97A16D-28D4-0241-AE1E-B0A003341407}" dt="2023-08-15T12:15:09.949" v="864" actId="1035"/>
          <ac:cxnSpMkLst>
            <pc:docMk/>
            <pc:sldMk cId="2089077709" sldId="302"/>
            <ac:cxnSpMk id="28" creationId="{A2CB1819-4993-9972-7B76-19C16C4BDE81}"/>
          </ac:cxnSpMkLst>
        </pc:cxnChg>
      </pc:sldChg>
      <pc:sldChg chg="modSp mod">
        <pc:chgData name="박덕우" userId="91741acd-ddb4-46ed-8dd6-143d4b37e9aa" providerId="ADAL" clId="{5B97A16D-28D4-0241-AE1E-B0A003341407}" dt="2023-08-15T11:15:15.142" v="354" actId="1076"/>
        <pc:sldMkLst>
          <pc:docMk/>
          <pc:sldMk cId="1213707106" sldId="305"/>
        </pc:sldMkLst>
        <pc:spChg chg="mod">
          <ac:chgData name="박덕우" userId="91741acd-ddb4-46ed-8dd6-143d4b37e9aa" providerId="ADAL" clId="{5B97A16D-28D4-0241-AE1E-B0A003341407}" dt="2023-08-15T11:15:15.142" v="354" actId="1076"/>
          <ac:spMkLst>
            <pc:docMk/>
            <pc:sldMk cId="1213707106" sldId="305"/>
            <ac:spMk id="3" creationId="{BADFDBA2-C821-D57F-2E72-F89D110E1EC5}"/>
          </ac:spMkLst>
        </pc:spChg>
        <pc:spChg chg="mod">
          <ac:chgData name="박덕우" userId="91741acd-ddb4-46ed-8dd6-143d4b37e9aa" providerId="ADAL" clId="{5B97A16D-28D4-0241-AE1E-B0A003341407}" dt="2023-08-15T11:14:56.517" v="352" actId="20577"/>
          <ac:spMkLst>
            <pc:docMk/>
            <pc:sldMk cId="1213707106" sldId="305"/>
            <ac:spMk id="6" creationId="{4510F759-679F-634E-9A86-57A579F6232F}"/>
          </ac:spMkLst>
        </pc:spChg>
      </pc:sldChg>
      <pc:sldChg chg="del">
        <pc:chgData name="박덕우" userId="91741acd-ddb4-46ed-8dd6-143d4b37e9aa" providerId="ADAL" clId="{5B97A16D-28D4-0241-AE1E-B0A003341407}" dt="2023-08-15T11:14:38.147" v="350" actId="2696"/>
        <pc:sldMkLst>
          <pc:docMk/>
          <pc:sldMk cId="1827887506" sldId="306"/>
        </pc:sldMkLst>
      </pc:sldChg>
      <pc:sldChg chg="add">
        <pc:chgData name="박덕우" userId="91741acd-ddb4-46ed-8dd6-143d4b37e9aa" providerId="ADAL" clId="{5B97A16D-28D4-0241-AE1E-B0A003341407}" dt="2023-08-15T11:14:46.431" v="351"/>
        <pc:sldMkLst>
          <pc:docMk/>
          <pc:sldMk cId="3779787288" sldId="306"/>
        </pc:sldMkLst>
      </pc:sldChg>
      <pc:sldChg chg="modSp mod">
        <pc:chgData name="박덕우" userId="91741acd-ddb4-46ed-8dd6-143d4b37e9aa" providerId="ADAL" clId="{5B97A16D-28D4-0241-AE1E-B0A003341407}" dt="2023-08-15T11:58:15.947" v="859" actId="1036"/>
        <pc:sldMkLst>
          <pc:docMk/>
          <pc:sldMk cId="1908665538" sldId="330"/>
        </pc:sldMkLst>
        <pc:spChg chg="mod">
          <ac:chgData name="박덕우" userId="91741acd-ddb4-46ed-8dd6-143d4b37e9aa" providerId="ADAL" clId="{5B97A16D-28D4-0241-AE1E-B0A003341407}" dt="2023-08-15T11:58:15.947" v="859" actId="1036"/>
          <ac:spMkLst>
            <pc:docMk/>
            <pc:sldMk cId="1908665538" sldId="330"/>
            <ac:spMk id="5" creationId="{8EC91C76-B669-D48A-BD10-E039A9936D3B}"/>
          </ac:spMkLst>
        </pc:spChg>
      </pc:sldChg>
      <pc:sldChg chg="modSp mod">
        <pc:chgData name="박덕우" userId="91741acd-ddb4-46ed-8dd6-143d4b37e9aa" providerId="ADAL" clId="{5B97A16D-28D4-0241-AE1E-B0A003341407}" dt="2023-08-15T11:51:16.628" v="824" actId="6549"/>
        <pc:sldMkLst>
          <pc:docMk/>
          <pc:sldMk cId="0" sldId="383"/>
        </pc:sldMkLst>
        <pc:spChg chg="mod">
          <ac:chgData name="박덕우" userId="91741acd-ddb4-46ed-8dd6-143d4b37e9aa" providerId="ADAL" clId="{5B97A16D-28D4-0241-AE1E-B0A003341407}" dt="2023-08-15T11:28:51.399" v="527" actId="1036"/>
          <ac:spMkLst>
            <pc:docMk/>
            <pc:sldMk cId="0" sldId="383"/>
            <ac:spMk id="10242" creationId="{00000000-0000-0000-0000-000000000000}"/>
          </ac:spMkLst>
        </pc:spChg>
        <pc:spChg chg="mod">
          <ac:chgData name="박덕우" userId="91741acd-ddb4-46ed-8dd6-143d4b37e9aa" providerId="ADAL" clId="{5B97A16D-28D4-0241-AE1E-B0A003341407}" dt="2023-08-15T11:51:16.628" v="824" actId="6549"/>
          <ac:spMkLst>
            <pc:docMk/>
            <pc:sldMk cId="0" sldId="383"/>
            <ac:spMk id="10243" creationId="{00000000-0000-0000-0000-000000000000}"/>
          </ac:spMkLst>
        </pc:spChg>
      </pc:sldChg>
      <pc:sldChg chg="modSp mod">
        <pc:chgData name="박덕우" userId="91741acd-ddb4-46ed-8dd6-143d4b37e9aa" providerId="ADAL" clId="{5B97A16D-28D4-0241-AE1E-B0A003341407}" dt="2023-08-15T11:48:03.111" v="797" actId="1035"/>
        <pc:sldMkLst>
          <pc:docMk/>
          <pc:sldMk cId="2183899817" sldId="10769"/>
        </pc:sldMkLst>
        <pc:spChg chg="mod">
          <ac:chgData name="박덕우" userId="91741acd-ddb4-46ed-8dd6-143d4b37e9aa" providerId="ADAL" clId="{5B97A16D-28D4-0241-AE1E-B0A003341407}" dt="2023-08-15T11:48:03.111" v="797" actId="1035"/>
          <ac:spMkLst>
            <pc:docMk/>
            <pc:sldMk cId="2183899817" sldId="10769"/>
            <ac:spMk id="4" creationId="{05EF7322-9201-5EA7-12FB-65F3148DF7F5}"/>
          </ac:spMkLst>
        </pc:spChg>
        <pc:spChg chg="mod">
          <ac:chgData name="박덕우" userId="91741acd-ddb4-46ed-8dd6-143d4b37e9aa" providerId="ADAL" clId="{5B97A16D-28D4-0241-AE1E-B0A003341407}" dt="2023-08-15T11:08:43.892" v="228" actId="1036"/>
          <ac:spMkLst>
            <pc:docMk/>
            <pc:sldMk cId="2183899817" sldId="10769"/>
            <ac:spMk id="5" creationId="{91B8111E-980E-0550-ADB8-99CAB7CEFFDC}"/>
          </ac:spMkLst>
        </pc:spChg>
      </pc:sldChg>
      <pc:sldChg chg="modSp mod modNotesTx">
        <pc:chgData name="박덕우" userId="91741acd-ddb4-46ed-8dd6-143d4b37e9aa" providerId="ADAL" clId="{5B97A16D-28D4-0241-AE1E-B0A003341407}" dt="2023-08-15T11:50:18.330" v="823" actId="1036"/>
        <pc:sldMkLst>
          <pc:docMk/>
          <pc:sldMk cId="1233223768" sldId="10771"/>
        </pc:sldMkLst>
        <pc:spChg chg="mod">
          <ac:chgData name="박덕우" userId="91741acd-ddb4-46ed-8dd6-143d4b37e9aa" providerId="ADAL" clId="{5B97A16D-28D4-0241-AE1E-B0A003341407}" dt="2023-08-15T11:50:18.330" v="823" actId="1036"/>
          <ac:spMkLst>
            <pc:docMk/>
            <pc:sldMk cId="1233223768" sldId="10771"/>
            <ac:spMk id="3" creationId="{AD349819-924F-3D8F-48EC-63BB734E1B51}"/>
          </ac:spMkLst>
        </pc:spChg>
        <pc:spChg chg="mod">
          <ac:chgData name="박덕우" userId="91741acd-ddb4-46ed-8dd6-143d4b37e9aa" providerId="ADAL" clId="{5B97A16D-28D4-0241-AE1E-B0A003341407}" dt="2023-08-15T11:48:32.538" v="803" actId="1035"/>
          <ac:spMkLst>
            <pc:docMk/>
            <pc:sldMk cId="1233223768" sldId="10771"/>
            <ac:spMk id="10" creationId="{AC8CCADF-4772-CC5E-6020-F6C75C9EEAA4}"/>
          </ac:spMkLst>
        </pc:spChg>
        <pc:graphicFrameChg chg="mod modGraphic">
          <ac:chgData name="박덕우" userId="91741acd-ddb4-46ed-8dd6-143d4b37e9aa" providerId="ADAL" clId="{5B97A16D-28D4-0241-AE1E-B0A003341407}" dt="2023-08-15T11:49:58.145" v="820" actId="1036"/>
          <ac:graphicFrameMkLst>
            <pc:docMk/>
            <pc:sldMk cId="1233223768" sldId="10771"/>
            <ac:graphicFrameMk id="4" creationId="{E86DDEB6-27B3-100A-43C6-DA225404ADCC}"/>
          </ac:graphicFrameMkLst>
        </pc:graphicFrameChg>
      </pc:sldChg>
      <pc:sldChg chg="addSp delSp modSp mod">
        <pc:chgData name="박덕우" userId="91741acd-ddb4-46ed-8dd6-143d4b37e9aa" providerId="ADAL" clId="{5B97A16D-28D4-0241-AE1E-B0A003341407}" dt="2023-08-17T12:33:38.905" v="900" actId="2711"/>
        <pc:sldMkLst>
          <pc:docMk/>
          <pc:sldMk cId="2324137321" sldId="10773"/>
        </pc:sldMkLst>
        <pc:spChg chg="del">
          <ac:chgData name="박덕우" userId="91741acd-ddb4-46ed-8dd6-143d4b37e9aa" providerId="ADAL" clId="{5B97A16D-28D4-0241-AE1E-B0A003341407}" dt="2023-08-15T11:18:27.152" v="412" actId="478"/>
          <ac:spMkLst>
            <pc:docMk/>
            <pc:sldMk cId="2324137321" sldId="10773"/>
            <ac:spMk id="2" creationId="{C33C6E83-6842-926A-1325-7FA9D1FBE9B6}"/>
          </ac:spMkLst>
        </pc:spChg>
        <pc:spChg chg="add del mod">
          <ac:chgData name="박덕우" userId="91741acd-ddb4-46ed-8dd6-143d4b37e9aa" providerId="ADAL" clId="{5B97A16D-28D4-0241-AE1E-B0A003341407}" dt="2023-08-15T11:18:29.843" v="413" actId="478"/>
          <ac:spMkLst>
            <pc:docMk/>
            <pc:sldMk cId="2324137321" sldId="10773"/>
            <ac:spMk id="4" creationId="{54578A38-7234-539E-6AE4-40728D0EE6E6}"/>
          </ac:spMkLst>
        </pc:spChg>
        <pc:spChg chg="add mod">
          <ac:chgData name="박덕우" userId="91741acd-ddb4-46ed-8dd6-143d4b37e9aa" providerId="ADAL" clId="{5B97A16D-28D4-0241-AE1E-B0A003341407}" dt="2023-08-17T12:33:38.905" v="900" actId="2711"/>
          <ac:spMkLst>
            <pc:docMk/>
            <pc:sldMk cId="2324137321" sldId="10773"/>
            <ac:spMk id="5" creationId="{70B9F736-42C7-E121-0820-F356A5149F2F}"/>
          </ac:spMkLst>
        </pc:spChg>
        <pc:spChg chg="mod">
          <ac:chgData name="박덕우" userId="91741acd-ddb4-46ed-8dd6-143d4b37e9aa" providerId="ADAL" clId="{5B97A16D-28D4-0241-AE1E-B0A003341407}" dt="2023-08-15T11:22:19.130" v="474" actId="1038"/>
          <ac:spMkLst>
            <pc:docMk/>
            <pc:sldMk cId="2324137321" sldId="10773"/>
            <ac:spMk id="9" creationId="{FC5C6B69-99BE-A378-B333-810C4545928E}"/>
          </ac:spMkLst>
        </pc:spChg>
        <pc:spChg chg="mod">
          <ac:chgData name="박덕우" userId="91741acd-ddb4-46ed-8dd6-143d4b37e9aa" providerId="ADAL" clId="{5B97A16D-28D4-0241-AE1E-B0A003341407}" dt="2023-08-15T11:22:19.130" v="474" actId="1038"/>
          <ac:spMkLst>
            <pc:docMk/>
            <pc:sldMk cId="2324137321" sldId="10773"/>
            <ac:spMk id="10" creationId="{F48E3A2A-A0C2-9EFA-F755-211C24F61441}"/>
          </ac:spMkLst>
        </pc:spChg>
        <pc:spChg chg="mod">
          <ac:chgData name="박덕우" userId="91741acd-ddb4-46ed-8dd6-143d4b37e9aa" providerId="ADAL" clId="{5B97A16D-28D4-0241-AE1E-B0A003341407}" dt="2023-08-15T11:22:19.130" v="474" actId="1038"/>
          <ac:spMkLst>
            <pc:docMk/>
            <pc:sldMk cId="2324137321" sldId="10773"/>
            <ac:spMk id="11" creationId="{757E5422-7B0E-170D-DB01-59DBA6B5D6B3}"/>
          </ac:spMkLst>
        </pc:spChg>
        <pc:spChg chg="mod">
          <ac:chgData name="박덕우" userId="91741acd-ddb4-46ed-8dd6-143d4b37e9aa" providerId="ADAL" clId="{5B97A16D-28D4-0241-AE1E-B0A003341407}" dt="2023-08-15T11:22:19.130" v="474" actId="1038"/>
          <ac:spMkLst>
            <pc:docMk/>
            <pc:sldMk cId="2324137321" sldId="10773"/>
            <ac:spMk id="12" creationId="{F5004900-3234-6CF5-3109-395AE95F0932}"/>
          </ac:spMkLst>
        </pc:spChg>
        <pc:spChg chg="mod">
          <ac:chgData name="박덕우" userId="91741acd-ddb4-46ed-8dd6-143d4b37e9aa" providerId="ADAL" clId="{5B97A16D-28D4-0241-AE1E-B0A003341407}" dt="2023-08-15T11:22:19.130" v="474" actId="1038"/>
          <ac:spMkLst>
            <pc:docMk/>
            <pc:sldMk cId="2324137321" sldId="10773"/>
            <ac:spMk id="13" creationId="{01D47ED0-27CA-E419-9371-BCAFA776B3D5}"/>
          </ac:spMkLst>
        </pc:spChg>
        <pc:spChg chg="mod">
          <ac:chgData name="박덕우" userId="91741acd-ddb4-46ed-8dd6-143d4b37e9aa" providerId="ADAL" clId="{5B97A16D-28D4-0241-AE1E-B0A003341407}" dt="2023-08-15T11:22:19.130" v="474" actId="1038"/>
          <ac:spMkLst>
            <pc:docMk/>
            <pc:sldMk cId="2324137321" sldId="10773"/>
            <ac:spMk id="14" creationId="{F84E86BA-AA20-6045-F8CC-A0E9156170FE}"/>
          </ac:spMkLst>
        </pc:spChg>
        <pc:spChg chg="mod">
          <ac:chgData name="박덕우" userId="91741acd-ddb4-46ed-8dd6-143d4b37e9aa" providerId="ADAL" clId="{5B97A16D-28D4-0241-AE1E-B0A003341407}" dt="2023-08-15T11:22:19.130" v="474" actId="1038"/>
          <ac:spMkLst>
            <pc:docMk/>
            <pc:sldMk cId="2324137321" sldId="10773"/>
            <ac:spMk id="15" creationId="{6F917690-030F-2044-DB51-06E51BC6450C}"/>
          </ac:spMkLst>
        </pc:spChg>
        <pc:spChg chg="mod">
          <ac:chgData name="박덕우" userId="91741acd-ddb4-46ed-8dd6-143d4b37e9aa" providerId="ADAL" clId="{5B97A16D-28D4-0241-AE1E-B0A003341407}" dt="2023-08-15T11:22:19.130" v="474" actId="1038"/>
          <ac:spMkLst>
            <pc:docMk/>
            <pc:sldMk cId="2324137321" sldId="10773"/>
            <ac:spMk id="16" creationId="{4CB32CCA-462F-2181-AD54-A889CEDD41A8}"/>
          </ac:spMkLst>
        </pc:spChg>
        <pc:spChg chg="mod">
          <ac:chgData name="박덕우" userId="91741acd-ddb4-46ed-8dd6-143d4b37e9aa" providerId="ADAL" clId="{5B97A16D-28D4-0241-AE1E-B0A003341407}" dt="2023-08-15T11:22:19.130" v="474" actId="1038"/>
          <ac:spMkLst>
            <pc:docMk/>
            <pc:sldMk cId="2324137321" sldId="10773"/>
            <ac:spMk id="18" creationId="{361BB216-3450-0A5B-82B1-AC7CCFE93F17}"/>
          </ac:spMkLst>
        </pc:spChg>
        <pc:spChg chg="mod">
          <ac:chgData name="박덕우" userId="91741acd-ddb4-46ed-8dd6-143d4b37e9aa" providerId="ADAL" clId="{5B97A16D-28D4-0241-AE1E-B0A003341407}" dt="2023-08-15T11:22:19.130" v="474" actId="1038"/>
          <ac:spMkLst>
            <pc:docMk/>
            <pc:sldMk cId="2324137321" sldId="10773"/>
            <ac:spMk id="31" creationId="{A29AE186-3991-19E2-BB3D-51FB4E2C4572}"/>
          </ac:spMkLst>
        </pc:spChg>
        <pc:graphicFrameChg chg="mod">
          <ac:chgData name="박덕우" userId="91741acd-ddb4-46ed-8dd6-143d4b37e9aa" providerId="ADAL" clId="{5B97A16D-28D4-0241-AE1E-B0A003341407}" dt="2023-08-15T11:22:19.130" v="474" actId="1038"/>
          <ac:graphicFrameMkLst>
            <pc:docMk/>
            <pc:sldMk cId="2324137321" sldId="10773"/>
            <ac:graphicFrameMk id="6" creationId="{DE8145FF-6979-0C50-D894-CFF89FB3E7A7}"/>
          </ac:graphicFrameMkLst>
        </pc:graphicFrameChg>
        <pc:graphicFrameChg chg="mod">
          <ac:chgData name="박덕우" userId="91741acd-ddb4-46ed-8dd6-143d4b37e9aa" providerId="ADAL" clId="{5B97A16D-28D4-0241-AE1E-B0A003341407}" dt="2023-08-15T11:22:19.130" v="474" actId="1038"/>
          <ac:graphicFrameMkLst>
            <pc:docMk/>
            <pc:sldMk cId="2324137321" sldId="10773"/>
            <ac:graphicFrameMk id="7" creationId="{D9A92A7B-369F-F20D-097F-CB8130021E9A}"/>
          </ac:graphicFrameMkLst>
        </pc:graphicFrameChg>
        <pc:graphicFrameChg chg="mod">
          <ac:chgData name="박덕우" userId="91741acd-ddb4-46ed-8dd6-143d4b37e9aa" providerId="ADAL" clId="{5B97A16D-28D4-0241-AE1E-B0A003341407}" dt="2023-08-15T11:22:19.130" v="474" actId="1038"/>
          <ac:graphicFrameMkLst>
            <pc:docMk/>
            <pc:sldMk cId="2324137321" sldId="10773"/>
            <ac:graphicFrameMk id="8" creationId="{10E8AC91-4F5C-0508-7FA2-B9F5E5B25B8B}"/>
          </ac:graphicFrameMkLst>
        </pc:graphicFrameChg>
        <pc:cxnChg chg="mod">
          <ac:chgData name="박덕우" userId="91741acd-ddb4-46ed-8dd6-143d4b37e9aa" providerId="ADAL" clId="{5B97A16D-28D4-0241-AE1E-B0A003341407}" dt="2023-08-15T11:22:19.130" v="474" actId="1038"/>
          <ac:cxnSpMkLst>
            <pc:docMk/>
            <pc:sldMk cId="2324137321" sldId="10773"/>
            <ac:cxnSpMk id="17" creationId="{C0F91851-4267-EB08-7430-D0008233838C}"/>
          </ac:cxnSpMkLst>
        </pc:cxnChg>
        <pc:cxnChg chg="mod">
          <ac:chgData name="박덕우" userId="91741acd-ddb4-46ed-8dd6-143d4b37e9aa" providerId="ADAL" clId="{5B97A16D-28D4-0241-AE1E-B0A003341407}" dt="2023-08-15T11:22:19.130" v="474" actId="1038"/>
          <ac:cxnSpMkLst>
            <pc:docMk/>
            <pc:sldMk cId="2324137321" sldId="10773"/>
            <ac:cxnSpMk id="30" creationId="{E650C4E2-392A-F7F2-DE3F-6F3709C3FE8D}"/>
          </ac:cxnSpMkLst>
        </pc:cxnChg>
      </pc:sldChg>
      <pc:sldChg chg="modSp mod">
        <pc:chgData name="박덕우" userId="91741acd-ddb4-46ed-8dd6-143d4b37e9aa" providerId="ADAL" clId="{5B97A16D-28D4-0241-AE1E-B0A003341407}" dt="2023-08-15T12:13:59.182" v="861" actId="57"/>
        <pc:sldMkLst>
          <pc:docMk/>
          <pc:sldMk cId="1499684534" sldId="10774"/>
        </pc:sldMkLst>
        <pc:spChg chg="mod">
          <ac:chgData name="박덕우" userId="91741acd-ddb4-46ed-8dd6-143d4b37e9aa" providerId="ADAL" clId="{5B97A16D-28D4-0241-AE1E-B0A003341407}" dt="2023-08-15T12:13:59.182" v="861" actId="57"/>
          <ac:spMkLst>
            <pc:docMk/>
            <pc:sldMk cId="1499684534" sldId="10774"/>
            <ac:spMk id="4" creationId="{05EF7322-9201-5EA7-12FB-65F3148DF7F5}"/>
          </ac:spMkLst>
        </pc:spChg>
        <pc:spChg chg="mod">
          <ac:chgData name="박덕우" userId="91741acd-ddb4-46ed-8dd6-143d4b37e9aa" providerId="ADAL" clId="{5B97A16D-28D4-0241-AE1E-B0A003341407}" dt="2023-08-15T11:47:37.454" v="795" actId="1036"/>
          <ac:spMkLst>
            <pc:docMk/>
            <pc:sldMk cId="1499684534" sldId="10774"/>
            <ac:spMk id="5" creationId="{91B8111E-980E-0550-ADB8-99CAB7CEFFDC}"/>
          </ac:spMkLst>
        </pc:spChg>
      </pc:sldChg>
      <pc:sldChg chg="modSp mod">
        <pc:chgData name="박덕우" userId="91741acd-ddb4-46ed-8dd6-143d4b37e9aa" providerId="ADAL" clId="{5B97A16D-28D4-0241-AE1E-B0A003341407}" dt="2023-08-17T12:34:10.039" v="913" actId="20577"/>
        <pc:sldMkLst>
          <pc:docMk/>
          <pc:sldMk cId="3142757216" sldId="10775"/>
        </pc:sldMkLst>
        <pc:spChg chg="mod">
          <ac:chgData name="박덕우" userId="91741acd-ddb4-46ed-8dd6-143d4b37e9aa" providerId="ADAL" clId="{5B97A16D-28D4-0241-AE1E-B0A003341407}" dt="2023-08-17T12:34:10.039" v="913" actId="20577"/>
          <ac:spMkLst>
            <pc:docMk/>
            <pc:sldMk cId="3142757216" sldId="10775"/>
            <ac:spMk id="2" creationId="{DFD7CDD2-46F2-AB12-6FB6-323D0D551CD9}"/>
          </ac:spMkLst>
        </pc:spChg>
        <pc:spChg chg="mod">
          <ac:chgData name="박덕우" userId="91741acd-ddb4-46ed-8dd6-143d4b37e9aa" providerId="ADAL" clId="{5B97A16D-28D4-0241-AE1E-B0A003341407}" dt="2023-08-15T11:27:31.032" v="506" actId="1036"/>
          <ac:spMkLst>
            <pc:docMk/>
            <pc:sldMk cId="3142757216" sldId="10775"/>
            <ac:spMk id="5" creationId="{F21A00B8-70F8-D867-0AAC-94E1CDC83C7A}"/>
          </ac:spMkLst>
        </pc:spChg>
        <pc:graphicFrameChg chg="mod modGraphic">
          <ac:chgData name="박덕우" userId="91741acd-ddb4-46ed-8dd6-143d4b37e9aa" providerId="ADAL" clId="{5B97A16D-28D4-0241-AE1E-B0A003341407}" dt="2023-08-15T12:18:04.395" v="894" actId="20577"/>
          <ac:graphicFrameMkLst>
            <pc:docMk/>
            <pc:sldMk cId="3142757216" sldId="10775"/>
            <ac:graphicFrameMk id="4" creationId="{BACDF520-6A59-CE72-622A-2CA7C7A6D8D0}"/>
          </ac:graphicFrameMkLst>
        </pc:graphicFrameChg>
      </pc:sldChg>
      <pc:sldChg chg="modSp add mod">
        <pc:chgData name="박덕우" userId="91741acd-ddb4-46ed-8dd6-143d4b37e9aa" providerId="ADAL" clId="{5B97A16D-28D4-0241-AE1E-B0A003341407}" dt="2023-08-15T11:58:59.961" v="860" actId="113"/>
        <pc:sldMkLst>
          <pc:docMk/>
          <pc:sldMk cId="159296390" sldId="10778"/>
        </pc:sldMkLst>
        <pc:graphicFrameChg chg="modGraphic">
          <ac:chgData name="박덕우" userId="91741acd-ddb4-46ed-8dd6-143d4b37e9aa" providerId="ADAL" clId="{5B97A16D-28D4-0241-AE1E-B0A003341407}" dt="2023-08-15T11:58:59.961" v="860" actId="113"/>
          <ac:graphicFrameMkLst>
            <pc:docMk/>
            <pc:sldMk cId="159296390" sldId="10778"/>
            <ac:graphicFrameMk id="4" creationId="{E86DDEB6-27B3-100A-43C6-DA225404ADCC}"/>
          </ac:graphicFrameMkLst>
        </pc:graphicFrameChg>
      </pc:sldChg>
      <pc:sldChg chg="del ord">
        <pc:chgData name="박덕우" userId="91741acd-ddb4-46ed-8dd6-143d4b37e9aa" providerId="ADAL" clId="{5B97A16D-28D4-0241-AE1E-B0A003341407}" dt="2023-08-15T11:36:45.887" v="591" actId="2696"/>
        <pc:sldMkLst>
          <pc:docMk/>
          <pc:sldMk cId="3710546580" sldId="10778"/>
        </pc:sldMkLst>
      </pc:sldChg>
      <pc:sldChg chg="del ord">
        <pc:chgData name="박덕우" userId="91741acd-ddb4-46ed-8dd6-143d4b37e9aa" providerId="ADAL" clId="{5B97A16D-28D4-0241-AE1E-B0A003341407}" dt="2023-08-15T11:55:29.381" v="825" actId="2696"/>
        <pc:sldMkLst>
          <pc:docMk/>
          <pc:sldMk cId="1284566761" sldId="10779"/>
        </pc:sldMkLst>
      </pc:sldChg>
      <pc:sldChg chg="addSp delSp modSp add del mod">
        <pc:chgData name="박덕우" userId="91741acd-ddb4-46ed-8dd6-143d4b37e9aa" providerId="ADAL" clId="{5B97A16D-28D4-0241-AE1E-B0A003341407}" dt="2023-08-22T23:57:09.204" v="938" actId="478"/>
        <pc:sldMkLst>
          <pc:docMk/>
          <pc:sldMk cId="349111820" sldId="10781"/>
        </pc:sldMkLst>
        <pc:spChg chg="mod">
          <ac:chgData name="박덕우" userId="91741acd-ddb4-46ed-8dd6-143d4b37e9aa" providerId="ADAL" clId="{5B97A16D-28D4-0241-AE1E-B0A003341407}" dt="2023-08-22T23:53:42.914" v="933" actId="27636"/>
          <ac:spMkLst>
            <pc:docMk/>
            <pc:sldMk cId="349111820" sldId="10781"/>
            <ac:spMk id="6" creationId="{30A13920-4F2C-2F49-9F06-277D29A38DE4}"/>
          </ac:spMkLst>
        </pc:spChg>
        <pc:picChg chg="add del mod">
          <ac:chgData name="박덕우" userId="91741acd-ddb4-46ed-8dd6-143d4b37e9aa" providerId="ADAL" clId="{5B97A16D-28D4-0241-AE1E-B0A003341407}" dt="2023-08-22T23:57:09.204" v="938" actId="478"/>
          <ac:picMkLst>
            <pc:docMk/>
            <pc:sldMk cId="349111820" sldId="10781"/>
            <ac:picMk id="3" creationId="{B3F85925-9084-69D8-71C8-084D04CA7078}"/>
          </ac:picMkLst>
        </pc:picChg>
      </pc:sldChg>
      <pc:sldChg chg="add del">
        <pc:chgData name="박덕우" userId="91741acd-ddb4-46ed-8dd6-143d4b37e9aa" providerId="ADAL" clId="{5B97A16D-28D4-0241-AE1E-B0A003341407}" dt="2023-08-22T23:57:37.628" v="939" actId="2696"/>
        <pc:sldMkLst>
          <pc:docMk/>
          <pc:sldMk cId="1513218350" sldId="10782"/>
        </pc:sldMkLst>
      </pc:sldChg>
    </pc:docChg>
  </pc:docChgLst>
  <pc:docChgLst>
    <pc:chgData name="박덕우" userId="91741acd-ddb4-46ed-8dd6-143d4b37e9aa" providerId="ADAL" clId="{BF6896CA-4868-D54F-91A8-BAE6DCC8F0F7}"/>
    <pc:docChg chg="custSel addSld modSld sldOrd">
      <pc:chgData name="박덕우" userId="91741acd-ddb4-46ed-8dd6-143d4b37e9aa" providerId="ADAL" clId="{BF6896CA-4868-D54F-91A8-BAE6DCC8F0F7}" dt="2023-08-14T12:35:33.459" v="18" actId="20578"/>
      <pc:docMkLst>
        <pc:docMk/>
      </pc:docMkLst>
      <pc:sldChg chg="ord">
        <pc:chgData name="박덕우" userId="91741acd-ddb4-46ed-8dd6-143d4b37e9aa" providerId="ADAL" clId="{BF6896CA-4868-D54F-91A8-BAE6DCC8F0F7}" dt="2023-08-14T12:35:31.549" v="17" actId="20578"/>
        <pc:sldMkLst>
          <pc:docMk/>
          <pc:sldMk cId="1284566761" sldId="10779"/>
        </pc:sldMkLst>
      </pc:sldChg>
      <pc:sldChg chg="delSp modSp new mod ord">
        <pc:chgData name="박덕우" userId="91741acd-ddb4-46ed-8dd6-143d4b37e9aa" providerId="ADAL" clId="{BF6896CA-4868-D54F-91A8-BAE6DCC8F0F7}" dt="2023-08-14T12:35:33.459" v="18" actId="20578"/>
        <pc:sldMkLst>
          <pc:docMk/>
          <pc:sldMk cId="1691240708" sldId="10780"/>
        </pc:sldMkLst>
        <pc:spChg chg="mod">
          <ac:chgData name="박덕우" userId="91741acd-ddb4-46ed-8dd6-143d4b37e9aa" providerId="ADAL" clId="{BF6896CA-4868-D54F-91A8-BAE6DCC8F0F7}" dt="2023-08-14T12:35:21.362" v="16" actId="1076"/>
          <ac:spMkLst>
            <pc:docMk/>
            <pc:sldMk cId="1691240708" sldId="10780"/>
            <ac:spMk id="2" creationId="{C22FA82E-C05E-556B-F1E5-35E6F405B897}"/>
          </ac:spMkLst>
        </pc:spChg>
        <pc:spChg chg="del">
          <ac:chgData name="박덕우" userId="91741acd-ddb4-46ed-8dd6-143d4b37e9aa" providerId="ADAL" clId="{BF6896CA-4868-D54F-91A8-BAE6DCC8F0F7}" dt="2023-08-14T12:35:13.465" v="14" actId="478"/>
          <ac:spMkLst>
            <pc:docMk/>
            <pc:sldMk cId="1691240708" sldId="10780"/>
            <ac:spMk id="3" creationId="{53E36F28-58D6-0E44-67B2-E3224A937A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1311303192783"/>
          <c:y val="2.1214752567693743E-2"/>
          <c:w val="0.75753813865202568"/>
          <c:h val="0.87431684797367792"/>
        </c:manualLayout>
      </c:layout>
      <c:scatterChart>
        <c:scatterStyle val="lineMarker"/>
        <c:varyColors val="0"/>
        <c:ser>
          <c:idx val="2"/>
          <c:order val="0"/>
          <c:tx>
            <c:strRef>
              <c:f>Sheet1!$G$1</c:f>
              <c:strCache>
                <c:ptCount val="1"/>
                <c:pt idx="0">
                  <c:v>position</c:v>
                </c:pt>
              </c:strCache>
            </c:strRef>
          </c:tx>
          <c:spPr>
            <a:ln w="25400" cap="rnd">
              <a:noFill/>
              <a:round/>
            </a:ln>
            <a:effectLst/>
          </c:spPr>
          <c:marker>
            <c:symbol val="square"/>
            <c:size val="8"/>
            <c:spPr>
              <a:solidFill>
                <a:srgbClr val="C00000"/>
              </a:solidFill>
              <a:ln w="9525">
                <a:noFill/>
              </a:ln>
              <a:effectLst/>
            </c:spPr>
          </c:marker>
          <c:errBars>
            <c:errDir val="x"/>
            <c:errBarType val="both"/>
            <c:errValType val="cust"/>
            <c:noEndCap val="1"/>
            <c:plus>
              <c:numRef>
                <c:f>Sheet1!$F$2:$F$16</c:f>
                <c:numCache>
                  <c:formatCode>General</c:formatCode>
                  <c:ptCount val="15"/>
                  <c:pt idx="1">
                    <c:v>1.4399999999999997</c:v>
                  </c:pt>
                  <c:pt idx="2">
                    <c:v>0.66</c:v>
                  </c:pt>
                  <c:pt idx="4">
                    <c:v>0.85000000000000009</c:v>
                  </c:pt>
                  <c:pt idx="5">
                    <c:v>0.8600000000000001</c:v>
                  </c:pt>
                  <c:pt idx="7">
                    <c:v>1.2900000000000003</c:v>
                  </c:pt>
                  <c:pt idx="8">
                    <c:v>0.66</c:v>
                  </c:pt>
                  <c:pt idx="10">
                    <c:v>1.1200000000000001</c:v>
                  </c:pt>
                  <c:pt idx="11">
                    <c:v>0.75000000000000011</c:v>
                  </c:pt>
                  <c:pt idx="13">
                    <c:v>1.5999999999999999</c:v>
                  </c:pt>
                  <c:pt idx="14">
                    <c:v>0.65000000000000013</c:v>
                  </c:pt>
                </c:numCache>
              </c:numRef>
            </c:plus>
            <c:minus>
              <c:numRef>
                <c:f>Sheet1!$E$2:$E$16</c:f>
                <c:numCache>
                  <c:formatCode>General</c:formatCode>
                  <c:ptCount val="15"/>
                  <c:pt idx="1">
                    <c:v>0.62000000000000011</c:v>
                  </c:pt>
                  <c:pt idx="2">
                    <c:v>0.33000000000000007</c:v>
                  </c:pt>
                  <c:pt idx="4">
                    <c:v>0.30000000000000004</c:v>
                  </c:pt>
                  <c:pt idx="5">
                    <c:v>0.45999999999999996</c:v>
                  </c:pt>
                  <c:pt idx="7">
                    <c:v>0.59999999999999987</c:v>
                  </c:pt>
                  <c:pt idx="8">
                    <c:v>0.30999999999999994</c:v>
                  </c:pt>
                  <c:pt idx="10">
                    <c:v>0.42999999999999994</c:v>
                  </c:pt>
                  <c:pt idx="11">
                    <c:v>0.39999999999999997</c:v>
                  </c:pt>
                  <c:pt idx="13">
                    <c:v>0.52</c:v>
                  </c:pt>
                  <c:pt idx="14">
                    <c:v>0.33999999999999997</c:v>
                  </c:pt>
                </c:numCache>
              </c:numRef>
            </c:minus>
            <c:spPr>
              <a:noFill/>
              <a:ln w="15875" cap="flat" cmpd="sng" algn="ctr">
                <a:solidFill>
                  <a:schemeClr val="tx1">
                    <a:lumMod val="65000"/>
                    <a:lumOff val="35000"/>
                  </a:schemeClr>
                </a:solidFill>
                <a:round/>
              </a:ln>
              <a:effectLst/>
            </c:spPr>
          </c:errBars>
          <c:xVal>
            <c:numRef>
              <c:f>Sheet1!$B$2:$B$16</c:f>
              <c:numCache>
                <c:formatCode>0.00_ </c:formatCode>
                <c:ptCount val="15"/>
                <c:pt idx="1">
                  <c:v>1.07</c:v>
                </c:pt>
                <c:pt idx="2">
                  <c:v>0.68</c:v>
                </c:pt>
                <c:pt idx="4">
                  <c:v>0.46</c:v>
                </c:pt>
                <c:pt idx="5">
                  <c:v>0.99</c:v>
                </c:pt>
                <c:pt idx="7">
                  <c:v>1.1399999999999999</c:v>
                </c:pt>
                <c:pt idx="8">
                  <c:v>0.59</c:v>
                </c:pt>
                <c:pt idx="10">
                  <c:v>0.69</c:v>
                </c:pt>
                <c:pt idx="11">
                  <c:v>0.86</c:v>
                </c:pt>
                <c:pt idx="13">
                  <c:v>0.78</c:v>
                </c:pt>
                <c:pt idx="14">
                  <c:v>0.69</c:v>
                </c:pt>
              </c:numCache>
            </c:numRef>
          </c:xVal>
          <c:yVal>
            <c:numRef>
              <c:f>Sheet1!$G$2:$G$16</c:f>
              <c:numCache>
                <c:formatCode>General</c:formatCode>
                <c:ptCount val="15"/>
                <c:pt idx="0">
                  <c:v>15.5</c:v>
                </c:pt>
                <c:pt idx="1">
                  <c:v>13.47</c:v>
                </c:pt>
                <c:pt idx="2">
                  <c:v>12.55</c:v>
                </c:pt>
                <c:pt idx="3">
                  <c:v>12.5</c:v>
                </c:pt>
                <c:pt idx="4">
                  <c:v>10.7</c:v>
                </c:pt>
                <c:pt idx="5">
                  <c:v>9.75</c:v>
                </c:pt>
                <c:pt idx="6">
                  <c:v>9.5</c:v>
                </c:pt>
                <c:pt idx="7">
                  <c:v>7.9</c:v>
                </c:pt>
                <c:pt idx="8">
                  <c:v>6.95</c:v>
                </c:pt>
                <c:pt idx="9">
                  <c:v>6.5</c:v>
                </c:pt>
                <c:pt idx="10">
                  <c:v>5.13</c:v>
                </c:pt>
                <c:pt idx="11">
                  <c:v>4.2</c:v>
                </c:pt>
                <c:pt idx="12">
                  <c:v>3.5</c:v>
                </c:pt>
                <c:pt idx="13">
                  <c:v>2.37</c:v>
                </c:pt>
                <c:pt idx="14">
                  <c:v>1.43</c:v>
                </c:pt>
              </c:numCache>
            </c:numRef>
          </c:yVal>
          <c:smooth val="0"/>
          <c:extLst>
            <c:ext xmlns:c16="http://schemas.microsoft.com/office/drawing/2014/chart" uri="{C3380CC4-5D6E-409C-BE32-E72D297353CC}">
              <c16:uniqueId val="{00000000-76D9-491B-8E3D-70A9B1091099}"/>
            </c:ext>
          </c:extLst>
        </c:ser>
        <c:dLbls>
          <c:showLegendKey val="0"/>
          <c:showVal val="0"/>
          <c:showCatName val="0"/>
          <c:showSerName val="0"/>
          <c:showPercent val="0"/>
          <c:showBubbleSize val="0"/>
        </c:dLbls>
        <c:axId val="81799072"/>
        <c:axId val="81798112"/>
      </c:scatterChart>
      <c:catAx>
        <c:axId val="81798112"/>
        <c:scaling>
          <c:orientation val="minMax"/>
        </c:scaling>
        <c:delete val="0"/>
        <c:axPos val="l"/>
        <c:numFmt formatCode="General" sourceLinked="1"/>
        <c:majorTickMark val="none"/>
        <c:minorTickMark val="none"/>
        <c:tickLblPos val="nextTo"/>
        <c:spPr>
          <a:noFill/>
          <a:ln w="12700" cap="flat" cmpd="sng" algn="ctr">
            <a:noFill/>
            <a:prstDash val="dash"/>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ko-Kore-KR"/>
          </a:p>
        </c:txPr>
        <c:crossAx val="81799072"/>
        <c:crossesAt val="1"/>
        <c:auto val="1"/>
        <c:lblAlgn val="ctr"/>
        <c:lblOffset val="100"/>
        <c:noMultiLvlLbl val="0"/>
      </c:catAx>
      <c:valAx>
        <c:axId val="81799072"/>
        <c:scaling>
          <c:logBase val="10"/>
          <c:orientation val="minMax"/>
          <c:max val="10"/>
          <c:min val="0.1"/>
        </c:scaling>
        <c:delete val="0"/>
        <c:axPos val="b"/>
        <c:majorGridlines>
          <c:spPr>
            <a:ln w="9525" cap="flat" cmpd="sng" algn="ctr">
              <a:noFill/>
              <a:round/>
            </a:ln>
            <a:effectLst/>
          </c:spPr>
        </c:majorGridlines>
        <c:numFmt formatCode="@"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ln>
                  <a:noFill/>
                </a:ln>
                <a:solidFill>
                  <a:schemeClr val="tx1"/>
                </a:solidFill>
                <a:latin typeface="+mn-lt"/>
                <a:ea typeface="+mn-ea"/>
                <a:cs typeface="+mn-cs"/>
              </a:defRPr>
            </a:pPr>
            <a:endParaRPr lang="ko-Kore-KR"/>
          </a:p>
        </c:txPr>
        <c:crossAx val="81798112"/>
        <c:crossesAt val="1"/>
        <c:crossBetween val="between"/>
        <c:majorUnit val="10"/>
      </c:valAx>
      <c:spPr>
        <a:noFill/>
        <a:ln>
          <a:noFill/>
        </a:ln>
        <a:effectLst/>
      </c:spPr>
    </c:plotArea>
    <c:plotVisOnly val="1"/>
    <c:dispBlanksAs val="gap"/>
    <c:showDLblsOverMax val="0"/>
    <c:extLst/>
  </c:chart>
  <c:spPr>
    <a:noFill/>
    <a:ln>
      <a:noFill/>
    </a:ln>
    <a:effectLst/>
  </c:spPr>
  <c:txPr>
    <a:bodyPr/>
    <a:lstStyle/>
    <a:p>
      <a:pPr>
        <a:defRPr/>
      </a:pPr>
      <a:endParaRPr lang="ko-Kore-K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1311303192783"/>
          <c:y val="6.3724587085238649E-2"/>
          <c:w val="0.75753813865202568"/>
          <c:h val="0.90193815660111787"/>
        </c:manualLayout>
      </c:layout>
      <c:scatterChart>
        <c:scatterStyle val="lineMarker"/>
        <c:varyColors val="0"/>
        <c:ser>
          <c:idx val="2"/>
          <c:order val="0"/>
          <c:tx>
            <c:strRef>
              <c:f>Sheet1!$G$1</c:f>
              <c:strCache>
                <c:ptCount val="1"/>
                <c:pt idx="0">
                  <c:v>position</c:v>
                </c:pt>
              </c:strCache>
            </c:strRef>
          </c:tx>
          <c:spPr>
            <a:ln w="25400" cap="rnd">
              <a:noFill/>
              <a:round/>
            </a:ln>
            <a:effectLst/>
          </c:spPr>
          <c:marker>
            <c:symbol val="square"/>
            <c:size val="8"/>
            <c:spPr>
              <a:solidFill>
                <a:srgbClr val="C00000"/>
              </a:solidFill>
              <a:ln w="9525">
                <a:noFill/>
              </a:ln>
              <a:effectLst/>
            </c:spPr>
          </c:marker>
          <c:errBars>
            <c:errDir val="x"/>
            <c:errBarType val="both"/>
            <c:errValType val="cust"/>
            <c:noEndCap val="1"/>
            <c:plus>
              <c:numRef>
                <c:f>Sheet1!$F$2:$F$20</c:f>
                <c:numCache>
                  <c:formatCode>General</c:formatCode>
                  <c:ptCount val="19"/>
                  <c:pt idx="1">
                    <c:v>1.3800000000000001</c:v>
                  </c:pt>
                  <c:pt idx="2">
                    <c:v>0.7400000000000001</c:v>
                  </c:pt>
                  <c:pt idx="4">
                    <c:v>0.78000000000000014</c:v>
                  </c:pt>
                  <c:pt idx="5">
                    <c:v>1.0900000000000001</c:v>
                  </c:pt>
                  <c:pt idx="7">
                    <c:v>1.0700000000000003</c:v>
                  </c:pt>
                  <c:pt idx="8">
                    <c:v>0.64000000000000012</c:v>
                  </c:pt>
                  <c:pt idx="10">
                    <c:v>1.7099999999999997</c:v>
                  </c:pt>
                  <c:pt idx="11">
                    <c:v>0.62</c:v>
                  </c:pt>
                  <c:pt idx="13">
                    <c:v>0.6100000000000001</c:v>
                  </c:pt>
                  <c:pt idx="14">
                    <c:v>2.58</c:v>
                  </c:pt>
                  <c:pt idx="16">
                    <c:v>0.52</c:v>
                  </c:pt>
                  <c:pt idx="17">
                    <c:v>3.0700000000000003</c:v>
                  </c:pt>
                  <c:pt idx="18">
                    <c:v>6.1300000000000008</c:v>
                  </c:pt>
                </c:numCache>
              </c:numRef>
            </c:plus>
            <c:minus>
              <c:numRef>
                <c:f>Sheet1!$E$2:$E$20</c:f>
                <c:numCache>
                  <c:formatCode>General</c:formatCode>
                  <c:ptCount val="19"/>
                  <c:pt idx="1">
                    <c:v>0.5</c:v>
                  </c:pt>
                  <c:pt idx="2">
                    <c:v>0.4</c:v>
                  </c:pt>
                  <c:pt idx="4">
                    <c:v>0.39999999999999997</c:v>
                  </c:pt>
                  <c:pt idx="5">
                    <c:v>0.46</c:v>
                  </c:pt>
                  <c:pt idx="7">
                    <c:v>0.54999999999999993</c:v>
                  </c:pt>
                  <c:pt idx="8">
                    <c:v>0.24999999999999997</c:v>
                  </c:pt>
                  <c:pt idx="10">
                    <c:v>0.76000000000000012</c:v>
                  </c:pt>
                  <c:pt idx="11">
                    <c:v>0.3</c:v>
                  </c:pt>
                  <c:pt idx="13">
                    <c:v>0.33</c:v>
                  </c:pt>
                  <c:pt idx="14">
                    <c:v>0.77999999999999992</c:v>
                  </c:pt>
                  <c:pt idx="16">
                    <c:v>0.26</c:v>
                  </c:pt>
                  <c:pt idx="17">
                    <c:v>1.06</c:v>
                  </c:pt>
                  <c:pt idx="18">
                    <c:v>1.47</c:v>
                  </c:pt>
                </c:numCache>
              </c:numRef>
            </c:minus>
            <c:spPr>
              <a:noFill/>
              <a:ln w="15875" cap="flat" cmpd="sng" algn="ctr">
                <a:solidFill>
                  <a:schemeClr val="tx1">
                    <a:lumMod val="65000"/>
                    <a:lumOff val="35000"/>
                  </a:schemeClr>
                </a:solidFill>
                <a:round/>
              </a:ln>
              <a:effectLst/>
            </c:spPr>
          </c:errBars>
          <c:xVal>
            <c:numRef>
              <c:f>Sheet1!$B$2:$B$20</c:f>
              <c:numCache>
                <c:formatCode>0.00_ </c:formatCode>
                <c:ptCount val="19"/>
                <c:pt idx="1">
                  <c:v>0.78</c:v>
                </c:pt>
                <c:pt idx="2">
                  <c:v>0.87</c:v>
                </c:pt>
                <c:pt idx="4">
                  <c:v>0.83</c:v>
                </c:pt>
                <c:pt idx="5">
                  <c:v>0.78</c:v>
                </c:pt>
                <c:pt idx="7">
                  <c:v>1.1499999999999999</c:v>
                </c:pt>
                <c:pt idx="8">
                  <c:v>0.41</c:v>
                </c:pt>
                <c:pt idx="10">
                  <c:v>1.36</c:v>
                </c:pt>
                <c:pt idx="11">
                  <c:v>0.61</c:v>
                </c:pt>
                <c:pt idx="13">
                  <c:v>0.75</c:v>
                </c:pt>
                <c:pt idx="14">
                  <c:v>1.1299999999999999</c:v>
                </c:pt>
                <c:pt idx="16">
                  <c:v>0.52</c:v>
                </c:pt>
                <c:pt idx="17">
                  <c:v>1.63</c:v>
                </c:pt>
                <c:pt idx="18">
                  <c:v>1.93</c:v>
                </c:pt>
              </c:numCache>
            </c:numRef>
          </c:xVal>
          <c:yVal>
            <c:numRef>
              <c:f>Sheet1!$G$2:$G$20</c:f>
              <c:numCache>
                <c:formatCode>General</c:formatCode>
                <c:ptCount val="19"/>
                <c:pt idx="0">
                  <c:v>19.5</c:v>
                </c:pt>
                <c:pt idx="1">
                  <c:v>18.350000000000001</c:v>
                </c:pt>
                <c:pt idx="2">
                  <c:v>17.34</c:v>
                </c:pt>
                <c:pt idx="3">
                  <c:v>16.5</c:v>
                </c:pt>
                <c:pt idx="4">
                  <c:v>15.3</c:v>
                </c:pt>
                <c:pt idx="5">
                  <c:v>14.3</c:v>
                </c:pt>
                <c:pt idx="6">
                  <c:v>13.5</c:v>
                </c:pt>
                <c:pt idx="7">
                  <c:v>12.25</c:v>
                </c:pt>
                <c:pt idx="8">
                  <c:v>11.2</c:v>
                </c:pt>
                <c:pt idx="9">
                  <c:v>10.5</c:v>
                </c:pt>
                <c:pt idx="10">
                  <c:v>9.1999999999999993</c:v>
                </c:pt>
                <c:pt idx="11">
                  <c:v>8.15</c:v>
                </c:pt>
                <c:pt idx="12">
                  <c:v>7.5</c:v>
                </c:pt>
                <c:pt idx="13">
                  <c:v>6.1</c:v>
                </c:pt>
                <c:pt idx="14">
                  <c:v>5.0999999999999996</c:v>
                </c:pt>
                <c:pt idx="15">
                  <c:v>4.5</c:v>
                </c:pt>
                <c:pt idx="16">
                  <c:v>3.1</c:v>
                </c:pt>
                <c:pt idx="17">
                  <c:v>2.1</c:v>
                </c:pt>
                <c:pt idx="18">
                  <c:v>1.1000000000000001</c:v>
                </c:pt>
              </c:numCache>
            </c:numRef>
          </c:yVal>
          <c:smooth val="0"/>
          <c:extLst>
            <c:ext xmlns:c16="http://schemas.microsoft.com/office/drawing/2014/chart" uri="{C3380CC4-5D6E-409C-BE32-E72D297353CC}">
              <c16:uniqueId val="{00000000-E4F9-4F6B-BECF-D2956B81421D}"/>
            </c:ext>
          </c:extLst>
        </c:ser>
        <c:dLbls>
          <c:showLegendKey val="0"/>
          <c:showVal val="0"/>
          <c:showCatName val="0"/>
          <c:showSerName val="0"/>
          <c:showPercent val="0"/>
          <c:showBubbleSize val="0"/>
        </c:dLbls>
        <c:axId val="81799072"/>
        <c:axId val="81798112"/>
      </c:scatterChart>
      <c:catAx>
        <c:axId val="81798112"/>
        <c:scaling>
          <c:orientation val="minMax"/>
        </c:scaling>
        <c:delete val="0"/>
        <c:axPos val="l"/>
        <c:numFmt formatCode="General" sourceLinked="1"/>
        <c:majorTickMark val="none"/>
        <c:minorTickMark val="none"/>
        <c:tickLblPos val="nextTo"/>
        <c:spPr>
          <a:noFill/>
          <a:ln w="12700" cap="flat" cmpd="sng" algn="ctr">
            <a:noFill/>
            <a:prstDash val="dash"/>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ko-Kore-KR"/>
          </a:p>
        </c:txPr>
        <c:crossAx val="81799072"/>
        <c:crossesAt val="1"/>
        <c:auto val="1"/>
        <c:lblAlgn val="ctr"/>
        <c:lblOffset val="100"/>
        <c:noMultiLvlLbl val="0"/>
      </c:catAx>
      <c:valAx>
        <c:axId val="81799072"/>
        <c:scaling>
          <c:logBase val="10"/>
          <c:orientation val="minMax"/>
          <c:max val="10"/>
          <c:min val="0.1"/>
        </c:scaling>
        <c:delete val="0"/>
        <c:axPos val="b"/>
        <c:majorGridlines>
          <c:spPr>
            <a:ln w="9525" cap="flat" cmpd="sng" algn="ctr">
              <a:noFill/>
              <a:round/>
            </a:ln>
            <a:effectLst/>
          </c:spPr>
        </c:majorGridlines>
        <c:numFmt formatCode="@"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ln>
                  <a:noFill/>
                </a:ln>
                <a:solidFill>
                  <a:schemeClr val="tx1"/>
                </a:solidFill>
                <a:latin typeface="+mn-lt"/>
                <a:ea typeface="+mn-ea"/>
                <a:cs typeface="+mn-cs"/>
              </a:defRPr>
            </a:pPr>
            <a:endParaRPr lang="ko-Kore-KR"/>
          </a:p>
        </c:txPr>
        <c:crossAx val="81798112"/>
        <c:crossesAt val="1"/>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ore-K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0.10962</cdr:y>
    </cdr:from>
    <cdr:to>
      <cdr:x>0.5</cdr:x>
      <cdr:y>0.88249</cdr:y>
    </cdr:to>
    <cdr:cxnSp macro="">
      <cdr:nvCxnSpPr>
        <cdr:cNvPr id="3" name="직선 연결선 2">
          <a:extLst xmlns:a="http://schemas.openxmlformats.org/drawingml/2006/main">
            <a:ext uri="{FF2B5EF4-FFF2-40B4-BE49-F238E27FC236}">
              <a16:creationId xmlns:a16="http://schemas.microsoft.com/office/drawing/2014/main" id="{98E4993D-82C0-E9DC-8AF8-1375DF860158}"/>
            </a:ext>
          </a:extLst>
        </cdr:cNvPr>
        <cdr:cNvCxnSpPr/>
      </cdr:nvCxnSpPr>
      <cdr:spPr>
        <a:xfrm xmlns:a="http://schemas.openxmlformats.org/drawingml/2006/main">
          <a:off x="874802" y="495286"/>
          <a:ext cx="0" cy="349200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cdr:x>
      <cdr:y>0.10272</cdr:y>
    </cdr:from>
    <cdr:to>
      <cdr:x>0.5</cdr:x>
      <cdr:y>0.94324</cdr:y>
    </cdr:to>
    <cdr:cxnSp macro="">
      <cdr:nvCxnSpPr>
        <cdr:cNvPr id="3" name="직선 연결선 2">
          <a:extLst xmlns:a="http://schemas.openxmlformats.org/drawingml/2006/main">
            <a:ext uri="{FF2B5EF4-FFF2-40B4-BE49-F238E27FC236}">
              <a16:creationId xmlns:a16="http://schemas.microsoft.com/office/drawing/2014/main" id="{98E4993D-82C0-E9DC-8AF8-1375DF860158}"/>
            </a:ext>
          </a:extLst>
        </cdr:cNvPr>
        <cdr:cNvCxnSpPr/>
      </cdr:nvCxnSpPr>
      <cdr:spPr>
        <a:xfrm xmlns:a="http://schemas.openxmlformats.org/drawingml/2006/main">
          <a:off x="874802" y="483958"/>
          <a:ext cx="0" cy="396000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CCA8C-2727-A54D-B40F-70CF9669C616}" type="datetimeFigureOut">
              <a:rPr lang="fr-FR"/>
              <a:pPr/>
              <a:t>26/08/2023</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EFCA3-4FB0-F648-923A-3843471D4321}" type="slidenum">
              <a:rPr/>
              <a:pPr/>
              <a:t>‹#›</a:t>
            </a:fld>
            <a:endParaRPr lang="fr-FR"/>
          </a:p>
        </p:txBody>
      </p:sp>
    </p:spTree>
    <p:extLst>
      <p:ext uri="{BB962C8B-B14F-4D97-AF65-F5344CB8AC3E}">
        <p14:creationId xmlns:p14="http://schemas.microsoft.com/office/powerpoint/2010/main" val="2204206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D4E0-ADF2-4269-A368-F8657ABA7EB7}" type="datetimeFigureOut">
              <a:rPr lang="en-US" smtClean="0"/>
              <a:pPr/>
              <a:t>8/26/23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DCFB2-2FC4-4A48-85D8-914292BD17B8}" type="slidenum">
              <a:rPr lang="en-GB" smtClean="0"/>
              <a:pPr/>
              <a:t>‹#›</a:t>
            </a:fld>
            <a:endParaRPr lang="en-GB"/>
          </a:p>
        </p:txBody>
      </p:sp>
    </p:spTree>
    <p:extLst>
      <p:ext uri="{BB962C8B-B14F-4D97-AF65-F5344CB8AC3E}">
        <p14:creationId xmlns:p14="http://schemas.microsoft.com/office/powerpoint/2010/main" val="2258515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I going to present primary results of OCT-guided vs. IVUS-guided PCI: OCTIVUS trial. </a:t>
            </a:r>
          </a:p>
          <a:p>
            <a:r>
              <a:rPr kumimoji="1" lang="en-US" altLang="ko-Kore-KR" dirty="0"/>
              <a:t>I am DW Park from AMC, Seoul, Korea, on behalf of OCTIVUS trial investigators. </a:t>
            </a:r>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a:t>
            </a:fld>
            <a:endParaRPr lang="en-GB"/>
          </a:p>
        </p:txBody>
      </p:sp>
    </p:spTree>
    <p:extLst>
      <p:ext uri="{BB962C8B-B14F-4D97-AF65-F5344CB8AC3E}">
        <p14:creationId xmlns:p14="http://schemas.microsoft.com/office/powerpoint/2010/main" val="414650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Initially, we assumed 1-year event rate of 8.0 in the IVUS group on the basis of prior real-world studies using IVUS-guided PCI. </a:t>
            </a:r>
          </a:p>
          <a:p>
            <a:r>
              <a:rPr kumimoji="1" lang="en-US" altLang="ko-Kore-KR" dirty="0"/>
              <a:t>- Statistical power of 80%, non-inferiority margin of 3.1%, represented 39% of expected percentage of patients with event. </a:t>
            </a:r>
          </a:p>
          <a:p>
            <a:r>
              <a:rPr kumimoji="1" lang="en-US" altLang="ko-Kore-KR" dirty="0"/>
              <a:t>- Primary ITT analysis was performed.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10</a:t>
            </a:fld>
            <a:endParaRPr lang="en-GB"/>
          </a:p>
        </p:txBody>
      </p:sp>
    </p:spTree>
    <p:extLst>
      <p:ext uri="{BB962C8B-B14F-4D97-AF65-F5344CB8AC3E}">
        <p14:creationId xmlns:p14="http://schemas.microsoft.com/office/powerpoint/2010/main" val="294525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- 9 sites in South Korea have participated in the OCTIVUS trial. </a:t>
            </a:r>
          </a:p>
          <a:p>
            <a:r>
              <a:rPr kumimoji="1" lang="en-US" altLang="ko-Kore-KR" dirty="0"/>
              <a:t>- I would like to thank you very much again co-investigator, their hard work for completion of OCTIVUS trial.</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11</a:t>
            </a:fld>
            <a:endParaRPr lang="en-GB"/>
          </a:p>
        </p:txBody>
      </p:sp>
    </p:spTree>
    <p:extLst>
      <p:ext uri="{BB962C8B-B14F-4D97-AF65-F5344CB8AC3E}">
        <p14:creationId xmlns:p14="http://schemas.microsoft.com/office/powerpoint/2010/main" val="365785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From 2018 to 2022, 3897 patients were screened and 2008 patients were randomized. </a:t>
            </a:r>
          </a:p>
          <a:p>
            <a:r>
              <a:rPr kumimoji="1" lang="en-US" altLang="ko-Kore-KR" dirty="0"/>
              <a:t>- In the OCT group, 25 patients were cross-over to IVUS arm; In the IVUS group, 6 patients were cross-over to IVUS group. </a:t>
            </a:r>
          </a:p>
          <a:p>
            <a:r>
              <a:rPr kumimoji="1" lang="en-US" altLang="ko-Kore-KR" dirty="0"/>
              <a:t>- Clinical FU at 1 year was completed in 99% in both groups.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12</a:t>
            </a:fld>
            <a:endParaRPr lang="en-GB"/>
          </a:p>
        </p:txBody>
      </p:sp>
    </p:spTree>
    <p:extLst>
      <p:ext uri="{BB962C8B-B14F-4D97-AF65-F5344CB8AC3E}">
        <p14:creationId xmlns:p14="http://schemas.microsoft.com/office/powerpoint/2010/main" val="289679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Baseline characteristics of both groups are well balanced. </a:t>
            </a:r>
          </a:p>
          <a:p>
            <a:r>
              <a:rPr kumimoji="1" lang="en-US" altLang="ko-Kore-KR" dirty="0"/>
              <a:t>- Mean age was 64, female gender were 20%, </a:t>
            </a:r>
          </a:p>
          <a:p>
            <a:r>
              <a:rPr kumimoji="1" lang="en-US" altLang="ko-Kore-KR" dirty="0"/>
              <a:t>- Diabetes was present in </a:t>
            </a:r>
            <a:r>
              <a:rPr lang="en-US" altLang="ko-Kore-KR" sz="1800" dirty="0">
                <a:effectLst/>
                <a:latin typeface="Times New Roman" panose="02020603050405020304" pitchFamily="18" charset="0"/>
                <a:ea typeface="바탕" panose="02030600000101010101" pitchFamily="18" charset="-127"/>
              </a:rPr>
              <a:t>33% of patients</a:t>
            </a:r>
          </a:p>
          <a:p>
            <a:r>
              <a:rPr lang="en-US" altLang="ko-Kore-KR" sz="1800" dirty="0">
                <a:effectLst/>
                <a:latin typeface="Times New Roman" panose="02020603050405020304" pitchFamily="18" charset="0"/>
                <a:ea typeface="바탕" panose="02030600000101010101" pitchFamily="18" charset="-127"/>
              </a:rPr>
              <a:t>- Stable angina 75%, ACS were approximate 23%. </a:t>
            </a:r>
          </a:p>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13</a:t>
            </a:fld>
            <a:endParaRPr lang="en-GB"/>
          </a:p>
        </p:txBody>
      </p:sp>
    </p:spTree>
    <p:extLst>
      <p:ext uri="{BB962C8B-B14F-4D97-AF65-F5344CB8AC3E}">
        <p14:creationId xmlns:p14="http://schemas.microsoft.com/office/powerpoint/2010/main" val="201928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latin typeface="Times New Roman" panose="02020603050405020304" pitchFamily="18" charset="0"/>
                <a:ea typeface="바탕" panose="02030600000101010101" pitchFamily="18" charset="-127"/>
              </a:rPr>
              <a:t>Overall, a substantial proportion of patients had diverse types of coronary-artery lesions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latin typeface="Times New Roman" panose="02020603050405020304" pitchFamily="18" charset="0"/>
                <a:ea typeface="바탕" panose="02030600000101010101" pitchFamily="18" charset="-127"/>
              </a:rPr>
              <a:t>61% had multivessel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latin typeface="Times New Roman" panose="02020603050405020304" pitchFamily="18" charset="0"/>
                <a:ea typeface="바탕" panose="02030600000101010101" pitchFamily="18" charset="-127"/>
              </a:rPr>
              <a:t>13% had left main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latin typeface="Times New Roman" panose="02020603050405020304" pitchFamily="18" charset="0"/>
                <a:ea typeface="바탕" panose="02030600000101010101" pitchFamily="18" charset="-127"/>
              </a:rPr>
              <a:t>52% had bifurcation disease,  58.2% had diffuse long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latin typeface="Times New Roman" panose="02020603050405020304" pitchFamily="18" charset="0"/>
                <a:ea typeface="바탕" panose="02030600000101010101" pitchFamily="18" charset="-127"/>
              </a:rPr>
              <a:t>The mean SYNTAX score was similar in both groups; a relatively </a:t>
            </a:r>
            <a:r>
              <a:rPr lang="en-US" altLang="ko-Kore-KR" sz="1800" kern="0" dirty="0">
                <a:effectLst/>
                <a:highlight>
                  <a:srgbClr val="FFFF00"/>
                </a:highlight>
                <a:latin typeface="Times New Roman" panose="02020603050405020304" pitchFamily="18" charset="0"/>
                <a:ea typeface="바탕" panose="02030600000101010101" pitchFamily="18" charset="-127"/>
              </a:rPr>
              <a:t>low-risk of patients were enrolled in terms of mean SYNTAX score 15.5</a:t>
            </a:r>
            <a:r>
              <a:rPr lang="ko-Kore-KR" altLang="ko-Kore-KR" sz="2800" dirty="0">
                <a:effectLst/>
              </a:rPr>
              <a:t> </a:t>
            </a:r>
            <a:endParaRPr lang="ko-Kore-KR" altLang="ko-Kore-KR" sz="1800" dirty="0">
              <a:effectLst/>
              <a:latin typeface="Times New Roman" panose="02020603050405020304" pitchFamily="18" charset="0"/>
              <a:ea typeface="바탕" panose="02030600000101010101" pitchFamily="18" charset="-127"/>
            </a:endParaRPr>
          </a:p>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14</a:t>
            </a:fld>
            <a:endParaRPr lang="en-GB"/>
          </a:p>
        </p:txBody>
      </p:sp>
    </p:spTree>
    <p:extLst>
      <p:ext uri="{BB962C8B-B14F-4D97-AF65-F5344CB8AC3E}">
        <p14:creationId xmlns:p14="http://schemas.microsoft.com/office/powerpoint/2010/main" val="377930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Contemporary DES was predominantly used.  </a:t>
            </a:r>
          </a:p>
          <a:p>
            <a:r>
              <a:rPr kumimoji="1" lang="en-US" altLang="ko-Kore-KR" dirty="0"/>
              <a:t>- Total stent length per patients 47, </a:t>
            </a:r>
          </a:p>
          <a:p>
            <a:r>
              <a:rPr kumimoji="1" lang="en-US" altLang="ko-Kore-KR" dirty="0"/>
              <a:t>- Post additional balloon dilation was performed more than 90% both group. </a:t>
            </a:r>
          </a:p>
          <a:p>
            <a:r>
              <a:rPr kumimoji="1" lang="en-US" altLang="ko-Kore-KR" dirty="0"/>
              <a:t>- </a:t>
            </a:r>
            <a:r>
              <a:rPr lang="en-US" altLang="ko-Kore-KR" sz="1800" kern="0" dirty="0">
                <a:effectLst/>
                <a:latin typeface="Times New Roman" panose="02020603050405020304" pitchFamily="18" charset="0"/>
                <a:ea typeface="바탕" panose="02030600000101010101" pitchFamily="18" charset="-127"/>
              </a:rPr>
              <a:t>The total amount of contrast dye used was higher in the OCT group, however, the total PCI time was shorter in the OCT group.</a:t>
            </a:r>
            <a:r>
              <a:rPr lang="ko-Kore-KR" altLang="ko-Kore-KR" dirty="0">
                <a:effectLst/>
              </a:rPr>
              <a:t>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15</a:t>
            </a:fld>
            <a:endParaRPr lang="en-GB"/>
          </a:p>
        </p:txBody>
      </p:sp>
    </p:spTree>
    <p:extLst>
      <p:ext uri="{BB962C8B-B14F-4D97-AF65-F5344CB8AC3E}">
        <p14:creationId xmlns:p14="http://schemas.microsoft.com/office/powerpoint/2010/main" val="357895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Angiographic procedural success was 99%</a:t>
            </a:r>
          </a:p>
          <a:p>
            <a:r>
              <a:rPr kumimoji="1" lang="en-US" altLang="ko-Kore-KR" dirty="0"/>
              <a:t>- Imaging-based procedural success fulfil all optimization criteria was achieved in 48% in OCT, 55% in IVUS group. </a:t>
            </a:r>
          </a:p>
          <a:p>
            <a:r>
              <a:rPr kumimoji="1" lang="en-US" altLang="ko-Kore-KR" dirty="0"/>
              <a:t>- Procedural complications requiring active intervention was lower in the OCT-guided group.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16</a:t>
            </a:fld>
            <a:endParaRPr lang="en-GB"/>
          </a:p>
        </p:txBody>
      </p:sp>
    </p:spTree>
    <p:extLst>
      <p:ext uri="{BB962C8B-B14F-4D97-AF65-F5344CB8AC3E}">
        <p14:creationId xmlns:p14="http://schemas.microsoft.com/office/powerpoint/2010/main" val="106716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This is lesion-level core lab analysis; </a:t>
            </a:r>
          </a:p>
          <a:p>
            <a:r>
              <a:rPr kumimoji="1" lang="en-US" altLang="ko-Kore-KR" dirty="0"/>
              <a:t>MSA &amp; minimal stent expansion was smaller.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17</a:t>
            </a:fld>
            <a:endParaRPr lang="en-GB"/>
          </a:p>
        </p:txBody>
      </p:sp>
    </p:spTree>
    <p:extLst>
      <p:ext uri="{BB962C8B-B14F-4D97-AF65-F5344CB8AC3E}">
        <p14:creationId xmlns:p14="http://schemas.microsoft.com/office/powerpoint/2010/main" val="250926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As a result, </a:t>
            </a:r>
          </a:p>
          <a:p>
            <a:r>
              <a:rPr lang="en-US" dirty="0"/>
              <a:t>Primary endpoint of TVF: </a:t>
            </a:r>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18</a:t>
            </a:fld>
            <a:endParaRPr lang="en-GB"/>
          </a:p>
        </p:txBody>
      </p:sp>
    </p:spTree>
    <p:extLst>
      <p:ext uri="{BB962C8B-B14F-4D97-AF65-F5344CB8AC3E}">
        <p14:creationId xmlns:p14="http://schemas.microsoft.com/office/powerpoint/2010/main" val="2437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TLF</a:t>
            </a:r>
          </a:p>
          <a:p>
            <a:r>
              <a:rPr kumimoji="1" lang="en-US" altLang="ko-Kore-KR" dirty="0"/>
              <a:t>- Contrast-induced </a:t>
            </a:r>
            <a:r>
              <a:rPr kumimoji="1" lang="en-US" altLang="ko-Kore-KR" dirty="0" err="1"/>
              <a:t>nepropahty</a:t>
            </a:r>
            <a:r>
              <a:rPr kumimoji="1" lang="en-US" altLang="ko-Kore-KR" dirty="0"/>
              <a:t> </a:t>
            </a:r>
          </a:p>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19</a:t>
            </a:fld>
            <a:endParaRPr lang="en-GB"/>
          </a:p>
        </p:txBody>
      </p:sp>
    </p:spTree>
    <p:extLst>
      <p:ext uri="{BB962C8B-B14F-4D97-AF65-F5344CB8AC3E}">
        <p14:creationId xmlns:p14="http://schemas.microsoft.com/office/powerpoint/2010/main" val="348095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OCTIVUS is IIT, funded by CVRF, Abbott, and </a:t>
            </a:r>
            <a:r>
              <a:rPr kumimoji="1" lang="en-US" altLang="ko-Kore-KR" dirty="0" err="1"/>
              <a:t>Medtroics</a:t>
            </a:r>
            <a:r>
              <a:rPr kumimoji="1" lang="en-US" altLang="ko-Kore-KR" dirty="0"/>
              <a:t>.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a:t>
            </a:fld>
            <a:endParaRPr lang="en-GB"/>
          </a:p>
        </p:txBody>
      </p:sp>
    </p:spTree>
    <p:extLst>
      <p:ext uri="{BB962C8B-B14F-4D97-AF65-F5344CB8AC3E}">
        <p14:creationId xmlns:p14="http://schemas.microsoft.com/office/powerpoint/2010/main" val="295102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In per-protocol and as-tread analysis, primary findings were consistent.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20</a:t>
            </a:fld>
            <a:endParaRPr lang="en-GB"/>
          </a:p>
        </p:txBody>
      </p:sp>
    </p:spTree>
    <p:extLst>
      <p:ext uri="{BB962C8B-B14F-4D97-AF65-F5344CB8AC3E}">
        <p14:creationId xmlns:p14="http://schemas.microsoft.com/office/powerpoint/2010/main" val="102171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In Prespecified key subgroup analysis by several important clinical factors, </a:t>
            </a:r>
          </a:p>
          <a:p>
            <a:r>
              <a:rPr kumimoji="1" lang="en-US" altLang="ko-Kore-KR" dirty="0"/>
              <a:t>We did not find any differential treatment effect.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21</a:t>
            </a:fld>
            <a:endParaRPr lang="en-GB"/>
          </a:p>
        </p:txBody>
      </p:sp>
    </p:spTree>
    <p:extLst>
      <p:ext uri="{BB962C8B-B14F-4D97-AF65-F5344CB8AC3E}">
        <p14:creationId xmlns:p14="http://schemas.microsoft.com/office/powerpoint/2010/main" val="22326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Also, In several anatomical subgroup, we did not find any differential treatment effect. </a:t>
            </a:r>
            <a:endParaRPr kumimoji="1" lang="ko-Kore-KR" altLang="en-US" dirty="0"/>
          </a:p>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22</a:t>
            </a:fld>
            <a:endParaRPr lang="en-GB"/>
          </a:p>
        </p:txBody>
      </p:sp>
    </p:spTree>
    <p:extLst>
      <p:ext uri="{BB962C8B-B14F-4D97-AF65-F5344CB8AC3E}">
        <p14:creationId xmlns:p14="http://schemas.microsoft.com/office/powerpoint/2010/main" val="46572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23</a:t>
            </a:fld>
            <a:endParaRPr lang="en-GB"/>
          </a:p>
        </p:txBody>
      </p:sp>
    </p:spTree>
    <p:extLst>
      <p:ext uri="{BB962C8B-B14F-4D97-AF65-F5344CB8AC3E}">
        <p14:creationId xmlns:p14="http://schemas.microsoft.com/office/powerpoint/2010/main" val="3622608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0000" lnSpcReduction="20000"/>
          </a:bodyPr>
          <a:lstStyle/>
          <a:p>
            <a:r>
              <a:rPr lang="en-US" altLang="ko-Kore-KR" sz="1800" kern="0" dirty="0">
                <a:effectLst/>
                <a:highlight>
                  <a:srgbClr val="FFFF00"/>
                </a:highlight>
                <a:latin typeface="Times New Roman" panose="02020603050405020304" pitchFamily="18" charset="0"/>
                <a:ea typeface="바탕" panose="02030600000101010101" pitchFamily="18" charset="-127"/>
              </a:rPr>
              <a:t>At the time of trial design, there were no referent RCTS evaluating IVUS-guided PCI in a broad range of patients with various anatomical or clinical characteristics reflecting “all-comer” PCI population</a:t>
            </a:r>
            <a:r>
              <a:rPr lang="en-US" altLang="ko-KR" sz="1800" kern="0" dirty="0">
                <a:effectLst/>
                <a:highlight>
                  <a:srgbClr val="FFFF00"/>
                </a:highlight>
                <a:latin typeface="Times New Roman" panose="02020603050405020304" pitchFamily="18" charset="0"/>
                <a:ea typeface="바탕" panose="02030600000101010101" pitchFamily="18" charset="-127"/>
              </a:rPr>
              <a:t>.</a:t>
            </a:r>
            <a:r>
              <a:rPr lang="ko-KR" altLang="en-US" sz="1800" kern="0" dirty="0">
                <a:effectLst/>
                <a:highlight>
                  <a:srgbClr val="FFFF00"/>
                </a:highlight>
                <a:latin typeface="Times New Roman" panose="02020603050405020304" pitchFamily="18" charset="0"/>
                <a:ea typeface="바탕" panose="02030600000101010101" pitchFamily="18" charset="-127"/>
              </a:rPr>
              <a:t> </a:t>
            </a:r>
            <a:endParaRPr lang="en-US" altLang="ko-KR" sz="1800" kern="0" dirty="0">
              <a:effectLst/>
              <a:highlight>
                <a:srgbClr val="FFFF00"/>
              </a:highlight>
              <a:latin typeface="Times New Roman" panose="02020603050405020304" pitchFamily="18" charset="0"/>
              <a:ea typeface="바탕" panose="02030600000101010101" pitchFamily="18" charset="-127"/>
            </a:endParaRPr>
          </a:p>
          <a:p>
            <a:r>
              <a:rPr lang="en-US" altLang="ko-Kore-KR" sz="1800" kern="0" dirty="0">
                <a:effectLst/>
                <a:highlight>
                  <a:srgbClr val="FFFF00"/>
                </a:highlight>
                <a:latin typeface="Times New Roman" panose="02020603050405020304" pitchFamily="18" charset="0"/>
                <a:ea typeface="바탕" panose="02030600000101010101" pitchFamily="18" charset="-127"/>
              </a:rPr>
              <a:t>Therefore, our sample size assumption was determined on prior observational studies using IVUS-guided PCI in real-world setting.</a:t>
            </a:r>
          </a:p>
          <a:p>
            <a:endParaRPr lang="en-US" altLang="ko-Kore-KR" sz="1800" kern="0" dirty="0">
              <a:effectLst/>
              <a:highlight>
                <a:srgbClr val="FFFF00"/>
              </a:highlight>
              <a:latin typeface="Times New Roman" panose="02020603050405020304" pitchFamily="18" charset="0"/>
              <a:ea typeface="바탕" panose="02030600000101010101" pitchFamily="18" charset="-127"/>
            </a:endParaRPr>
          </a:p>
          <a:p>
            <a:r>
              <a:rPr lang="en-US" altLang="ko-Kore-KR" sz="1800" kern="0" dirty="0">
                <a:effectLst/>
                <a:highlight>
                  <a:srgbClr val="FFFF00"/>
                </a:highlight>
                <a:latin typeface="Times New Roman" panose="02020603050405020304" pitchFamily="18" charset="0"/>
                <a:ea typeface="바탕" panose="02030600000101010101" pitchFamily="18" charset="-127"/>
              </a:rPr>
              <a:t>However, the observed number of primary-outcome events was lower than expected.</a:t>
            </a:r>
          </a:p>
          <a:p>
            <a:r>
              <a:rPr lang="en-US" altLang="ko-Kore-KR" sz="1800" kern="0" dirty="0">
                <a:effectLst/>
                <a:highlight>
                  <a:srgbClr val="FFFF00"/>
                </a:highlight>
                <a:latin typeface="Times New Roman" panose="02020603050405020304" pitchFamily="18" charset="0"/>
                <a:ea typeface="바탕" panose="02030600000101010101" pitchFamily="18" charset="-127"/>
              </a:rPr>
              <a:t>his discrepancy might be explained in part by differences between clinical or lesion characteristics (i.e., low-risk nature of the study population reflected on mean SYNTAX score 15.5), and a rapid evolving interventional practice or medical care, which include improved stent technology, more effective adjunctive pharmacologic therapy, high levels of GDMT, and combined use of physiology (i.e., fractional flow reserve)-guided PCI.</a:t>
            </a:r>
            <a:endParaRPr lang="en-US" altLang="ko-Kore-KR" sz="1800" kern="0" dirty="0">
              <a:effectLst/>
              <a:latin typeface="Times New Roman" panose="02020603050405020304" pitchFamily="18" charset="0"/>
              <a:ea typeface="바탕" panose="02030600000101010101" pitchFamily="18" charset="-127"/>
            </a:endParaRPr>
          </a:p>
          <a:p>
            <a:endParaRPr lang="en-US" sz="1800" kern="0" dirty="0">
              <a:effectLst/>
              <a:latin typeface="Times New Roman" panose="02020603050405020304" pitchFamily="18" charset="0"/>
              <a:ea typeface="바탕" panose="02030600000101010101" pitchFamily="18"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highlight>
                  <a:srgbClr val="FFFF00"/>
                </a:highlight>
                <a:latin typeface="Times New Roman" panose="02020603050405020304" pitchFamily="18" charset="0"/>
                <a:ea typeface="바탕" panose="02030600000101010101" pitchFamily="18" charset="-127"/>
              </a:rPr>
              <a:t>However, there could be of concern for the assessment of noninferiority using an absolute-risk noninferiority margin</a:t>
            </a:r>
            <a:r>
              <a:rPr lang="en-US" altLang="ko-Kore-KR" sz="1800" dirty="0">
                <a:effectLst/>
                <a:latin typeface="Times New Roman" panose="02020603050405020304" pitchFamily="18" charset="0"/>
                <a:ea typeface="바탕" panose="02030600000101010101" pitchFamily="18" charset="-127"/>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highlight>
                  <a:srgbClr val="FFFF00"/>
                </a:highlight>
                <a:latin typeface="Times New Roman" panose="02020603050405020304" pitchFamily="18" charset="0"/>
                <a:ea typeface="바탕" panose="02030600000101010101" pitchFamily="18" charset="-127"/>
              </a:rPr>
              <a:t>Nevertheless, overall trend of primary findings was consistent in the entire follow-up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sz="1800" dirty="0">
                <a:effectLst/>
                <a:highlight>
                  <a:srgbClr val="FFFF00"/>
                </a:highlight>
                <a:latin typeface="Times New Roman" panose="02020603050405020304" pitchFamily="18" charset="0"/>
                <a:ea typeface="바탕" panose="02030600000101010101" pitchFamily="18" charset="-127"/>
              </a:rPr>
              <a:t>Given the observed rates of primary outcome events was lower-than-expected, an extremely large study sample (approximately more than 7,500 patients) would be required to detect a clinically relevant difference. </a:t>
            </a:r>
            <a:endParaRPr 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24</a:t>
            </a:fld>
            <a:endParaRPr lang="en-GB"/>
          </a:p>
        </p:txBody>
      </p:sp>
    </p:spTree>
    <p:extLst>
      <p:ext uri="{BB962C8B-B14F-4D97-AF65-F5344CB8AC3E}">
        <p14:creationId xmlns:p14="http://schemas.microsoft.com/office/powerpoint/2010/main" val="289346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26</a:t>
            </a:fld>
            <a:endParaRPr lang="en-GB"/>
          </a:p>
        </p:txBody>
      </p:sp>
    </p:spTree>
    <p:extLst>
      <p:ext uri="{BB962C8B-B14F-4D97-AF65-F5344CB8AC3E}">
        <p14:creationId xmlns:p14="http://schemas.microsoft.com/office/powerpoint/2010/main" val="2217852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D83-AD5B-4D48-B55A-D6E9EDB1B5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1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Intracoronary imaging-guided PCI with IVUS or OCT showed</a:t>
            </a:r>
          </a:p>
          <a:p>
            <a:r>
              <a:rPr kumimoji="1" lang="en-US" altLang="ko-Kore-KR" dirty="0"/>
              <a:t>-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3</a:t>
            </a:fld>
            <a:endParaRPr lang="en-GB"/>
          </a:p>
        </p:txBody>
      </p:sp>
    </p:spTree>
    <p:extLst>
      <p:ext uri="{BB962C8B-B14F-4D97-AF65-F5344CB8AC3E}">
        <p14:creationId xmlns:p14="http://schemas.microsoft.com/office/powerpoint/2010/main" val="388006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Current guideline recommendations for intravascular imaging for PCI optimization. </a:t>
            </a:r>
          </a:p>
          <a:p>
            <a:r>
              <a:rPr kumimoji="1" lang="en-US" altLang="ko-Kore-KR" dirty="0"/>
              <a:t>- IVUS or OCT can be considered in selective patients…</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4</a:t>
            </a:fld>
            <a:endParaRPr lang="en-GB"/>
          </a:p>
        </p:txBody>
      </p:sp>
    </p:spTree>
    <p:extLst>
      <p:ext uri="{BB962C8B-B14F-4D97-AF65-F5344CB8AC3E}">
        <p14:creationId xmlns:p14="http://schemas.microsoft.com/office/powerpoint/2010/main" val="87481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Primary Objective of trial; </a:t>
            </a:r>
          </a:p>
          <a:p>
            <a:r>
              <a:rPr kumimoji="1" lang="en-US" altLang="ko-Kore-KR" dirty="0"/>
              <a:t>- To compare the clinical efficacy and safety of </a:t>
            </a:r>
          </a:p>
          <a:p>
            <a:r>
              <a:rPr kumimoji="1" lang="en-US" altLang="ko-Kore-KR" dirty="0"/>
              <a:t>- We hypothesize OCT guided PCI is noninferior to IVUS-guided PCI regarding clinical endpoint of TVF at 1 year.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5</a:t>
            </a:fld>
            <a:endParaRPr lang="en-GB"/>
          </a:p>
        </p:txBody>
      </p:sp>
    </p:spTree>
    <p:extLst>
      <p:ext uri="{BB962C8B-B14F-4D97-AF65-F5344CB8AC3E}">
        <p14:creationId xmlns:p14="http://schemas.microsoft.com/office/powerpoint/2010/main" val="34413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1" u="none" strike="noStrike" baseline="0" dirty="0">
                <a:solidFill>
                  <a:srgbClr val="000000"/>
                </a:solidFill>
              </a:rPr>
              <a:t>Key features of a pragmatic design are incorporated,</a:t>
            </a:r>
            <a:r>
              <a:rPr lang="en-US" altLang="ko-KR" sz="1200" b="0" i="1" dirty="0">
                <a:solidFill>
                  <a:srgbClr val="0000FF"/>
                </a:solidFill>
              </a:rPr>
              <a:t> </a:t>
            </a:r>
            <a:endParaRPr lang="en-US" altLang="ko-Kore-KR" sz="1200" b="1" dirty="0"/>
          </a:p>
          <a:p>
            <a:r>
              <a:rPr lang="en-US" altLang="ko-Kore-KR" sz="1200" b="0" dirty="0"/>
              <a:t>(1) The clinically relevant tools of usual intracoronary imaging in the routine PCI practice,</a:t>
            </a:r>
          </a:p>
          <a:p>
            <a:r>
              <a:rPr lang="en-US" altLang="ko-Kore-KR" sz="1200" b="0" dirty="0"/>
              <a:t>(2) A diverse study population with various clinical and anatomical characteristics,</a:t>
            </a:r>
          </a:p>
          <a:p>
            <a:r>
              <a:rPr lang="en-US" altLang="ko-Kore-KR" sz="1200" b="0" dirty="0"/>
              <a:t>(3) Heterogeneous PCI management practice settings,</a:t>
            </a:r>
          </a:p>
          <a:p>
            <a:r>
              <a:rPr lang="en-US" altLang="ko-Kore-KR" sz="1200" b="0" dirty="0"/>
              <a:t>(4) Use of a broad range of clinical end points, </a:t>
            </a:r>
          </a:p>
          <a:p>
            <a:r>
              <a:rPr lang="en-US" altLang="ko-Kore-KR" sz="1200" b="0" dirty="0"/>
              <a:t>(5) Clinically unmet issues in the daily clinical practice.</a:t>
            </a:r>
          </a:p>
          <a:p>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6</a:t>
            </a:fld>
            <a:endParaRPr lang="en-GB"/>
          </a:p>
        </p:txBody>
      </p:sp>
    </p:spTree>
    <p:extLst>
      <p:ext uri="{BB962C8B-B14F-4D97-AF65-F5344CB8AC3E}">
        <p14:creationId xmlns:p14="http://schemas.microsoft.com/office/powerpoint/2010/main" val="20370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ko-KR" altLang="en-US" sz="1100" dirty="0"/>
              <a:t>중요도가 낮은 아래의 두 개 </a:t>
            </a:r>
            <a:r>
              <a:rPr lang="en-US" altLang="ko-KR" sz="1100" dirty="0"/>
              <a:t>exclusion </a:t>
            </a:r>
            <a:r>
              <a:rPr lang="ko-KR" altLang="en-US" sz="1100" dirty="0"/>
              <a:t>은 적지 않았습니다</a:t>
            </a:r>
            <a:r>
              <a:rPr lang="en-US" altLang="ko-KR" sz="1100" dirty="0"/>
              <a:t>.</a:t>
            </a:r>
          </a:p>
          <a:p>
            <a:pPr algn="l" latinLnBrk="0">
              <a:lnSpc>
                <a:spcPct val="200000"/>
              </a:lnSpc>
              <a:spcAft>
                <a:spcPts val="1000"/>
              </a:spcAft>
            </a:pPr>
            <a:r>
              <a:rPr lang="en-US" altLang="ko-KR" sz="1600" kern="0" dirty="0">
                <a:effectLst/>
                <a:latin typeface="Times New Roman" panose="02020603050405020304" pitchFamily="18" charset="0"/>
                <a:ea typeface="바탕" panose="02030600000101010101" pitchFamily="18" charset="-127"/>
                <a:cs typeface="Times New Roman" panose="02020603050405020304" pitchFamily="18" charset="0"/>
              </a:rPr>
              <a:t>6.</a:t>
            </a:r>
            <a:endParaRPr lang="ko-KR" alt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l" latinLnBrk="0">
              <a:lnSpc>
                <a:spcPct val="200000"/>
              </a:lnSpc>
              <a:spcAft>
                <a:spcPts val="1000"/>
              </a:spcAft>
            </a:pPr>
            <a:r>
              <a:rPr lang="en-US" altLang="ko-KR" sz="1600" kern="0" dirty="0">
                <a:effectLst/>
                <a:latin typeface="Times New Roman" panose="02020603050405020304" pitchFamily="18" charset="0"/>
                <a:ea typeface="바탕" panose="02030600000101010101" pitchFamily="18" charset="-127"/>
                <a:cs typeface="Times New Roman" panose="02020603050405020304" pitchFamily="18" charset="0"/>
              </a:rPr>
              <a:t>Any clinically significant abnormality identified at the screening visit, physical examination, laboratory tests, or electrocardiogram, which in the judgment of the investigator would preclude safe completion of the study.</a:t>
            </a:r>
            <a:endParaRPr lang="ko-KR" alt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l" latinLnBrk="0">
              <a:lnSpc>
                <a:spcPct val="200000"/>
              </a:lnSpc>
              <a:spcAft>
                <a:spcPts val="1000"/>
              </a:spcAft>
            </a:pPr>
            <a:r>
              <a:rPr lang="en-US" altLang="ko-KR" sz="1600" kern="0" dirty="0">
                <a:effectLst/>
                <a:latin typeface="Times New Roman" panose="02020603050405020304" pitchFamily="18" charset="0"/>
                <a:ea typeface="바탕" panose="02030600000101010101" pitchFamily="18" charset="-127"/>
                <a:cs typeface="Times New Roman" panose="02020603050405020304" pitchFamily="18" charset="0"/>
              </a:rPr>
              <a:t>7.</a:t>
            </a:r>
            <a:endParaRPr lang="ko-KR" alt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l" latinLnBrk="0">
              <a:lnSpc>
                <a:spcPct val="200000"/>
              </a:lnSpc>
              <a:spcAft>
                <a:spcPts val="1000"/>
              </a:spcAft>
            </a:pPr>
            <a:r>
              <a:rPr lang="en-US" altLang="ko-KR" sz="1600" kern="0" dirty="0">
                <a:effectLst/>
                <a:latin typeface="Times New Roman" panose="02020603050405020304" pitchFamily="18" charset="0"/>
                <a:ea typeface="바탕" panose="02030600000101010101" pitchFamily="18" charset="-127"/>
                <a:cs typeface="Times New Roman" panose="02020603050405020304" pitchFamily="18" charset="0"/>
              </a:rPr>
              <a:t>Unwillingness or inability to comply with the procedures described in this protocol.</a:t>
            </a:r>
            <a:endParaRPr lang="ko-KR" alt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7</a:t>
            </a:fld>
            <a:endParaRPr lang="en-GB"/>
          </a:p>
        </p:txBody>
      </p:sp>
    </p:spTree>
    <p:extLst>
      <p:ext uri="{BB962C8B-B14F-4D97-AF65-F5344CB8AC3E}">
        <p14:creationId xmlns:p14="http://schemas.microsoft.com/office/powerpoint/2010/main" val="199276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 PCI was performed using standard techniques. </a:t>
            </a:r>
          </a:p>
          <a:p>
            <a:r>
              <a:rPr kumimoji="1" lang="en-US" altLang="ko-Kore-KR" dirty="0"/>
              <a:t>- Conventional IVUS and OCT device was used at before, during and immediately after PCI: final imaging was mandatory for assessment of PCI optimization. </a:t>
            </a:r>
          </a:p>
          <a:p>
            <a:r>
              <a:rPr kumimoji="1" lang="en-US" altLang="ko-Kore-KR" dirty="0"/>
              <a:t>- Predefined optimization algorithm was recommended; distal lumen or EEM reference-based sizing strategy was used and a sufficient stent expansion with avoiding major stent malapposition or edge dissection was recommended</a:t>
            </a:r>
            <a:r>
              <a:rPr kumimoji="1" lang="en-US" altLang="ko-Kore-KR"/>
              <a:t>.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8</a:t>
            </a:fld>
            <a:endParaRPr lang="en-GB"/>
          </a:p>
        </p:txBody>
      </p:sp>
    </p:spTree>
    <p:extLst>
      <p:ext uri="{BB962C8B-B14F-4D97-AF65-F5344CB8AC3E}">
        <p14:creationId xmlns:p14="http://schemas.microsoft.com/office/powerpoint/2010/main" val="290752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Primary trial endpoint was target-vessel failure. </a:t>
            </a:r>
          </a:p>
          <a:p>
            <a:r>
              <a:rPr kumimoji="1" lang="en-US" altLang="ko-Kore-KR" dirty="0"/>
              <a:t>Secondary endpoint included individual component, target-lesion failure, stent thrombosis, repeat revascularization, contrast-induced nephropathy, procedural complications. </a:t>
            </a:r>
            <a:endParaRPr kumimoji="1" lang="ko-Kore-KR" altLang="en-US" dirty="0"/>
          </a:p>
        </p:txBody>
      </p:sp>
      <p:sp>
        <p:nvSpPr>
          <p:cNvPr id="4" name="슬라이드 번호 개체 틀 3"/>
          <p:cNvSpPr>
            <a:spLocks noGrp="1"/>
          </p:cNvSpPr>
          <p:nvPr>
            <p:ph type="sldNum" sz="quarter" idx="5"/>
          </p:nvPr>
        </p:nvSpPr>
        <p:spPr/>
        <p:txBody>
          <a:bodyPr/>
          <a:lstStyle/>
          <a:p>
            <a:fld id="{BA8DCFB2-2FC4-4A48-85D8-914292BD17B8}" type="slidenum">
              <a:rPr lang="en-GB" smtClean="0"/>
              <a:pPr/>
              <a:t>9</a:t>
            </a:fld>
            <a:endParaRPr lang="en-GB"/>
          </a:p>
        </p:txBody>
      </p:sp>
    </p:spTree>
    <p:extLst>
      <p:ext uri="{BB962C8B-B14F-4D97-AF65-F5344CB8AC3E}">
        <p14:creationId xmlns:p14="http://schemas.microsoft.com/office/powerpoint/2010/main" val="2692949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039771" y="2517053"/>
            <a:ext cx="6844590" cy="584775"/>
          </a:xfrm>
          <a:prstGeom prst="rect">
            <a:avLst/>
          </a:prstGeom>
        </p:spPr>
        <p:txBody>
          <a:bodyPr wrap="square">
            <a:sp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043597" y="3961569"/>
            <a:ext cx="5688626" cy="288032"/>
          </a:xfrm>
          <a:prstGeom prst="rect">
            <a:avLst/>
          </a:prstGeom>
        </p:spPr>
        <p:txBody>
          <a:bodyPr>
            <a:noAutofit/>
          </a:bodyPr>
          <a:lstStyle>
            <a:lvl1pPr marL="0" indent="0">
              <a:buNone/>
              <a:defRPr sz="1600" b="0">
                <a:solidFill>
                  <a:srgbClr val="AE1022"/>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043610" y="3577877"/>
            <a:ext cx="5688619" cy="290018"/>
          </a:xfrm>
          <a:prstGeom prst="rect">
            <a:avLst/>
          </a:prstGeom>
        </p:spPr>
        <p:txBody>
          <a:bodyPr>
            <a:no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043610" y="927760"/>
            <a:ext cx="6768746" cy="833178"/>
          </a:xfrm>
          <a:prstGeom prst="rect">
            <a:avLst/>
          </a:prstGeom>
        </p:spPr>
        <p:txBody>
          <a:bodyPr wrap="square" lIns="90000" tIns="46800" rIns="90000" bIns="46800">
            <a:spAutoFit/>
          </a:bodyPr>
          <a:lstStyle>
            <a:lvl1pPr marL="0" indent="0">
              <a:spcBef>
                <a:spcPts val="600"/>
              </a:spcBef>
              <a:buNone/>
              <a:defRPr sz="4800" b="1" i="0" baseline="0">
                <a:solidFill>
                  <a:schemeClr val="accent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6"/>
            <a:ext cx="7632700" cy="3672408"/>
          </a:xfrm>
          <a:prstGeom prst="rect">
            <a:avLst/>
          </a:prstGeom>
        </p:spPr>
        <p:txBody>
          <a:bodyPr/>
          <a:lstStyle>
            <a:lvl1pPr marL="180975" indent="-180975" defTabSz="360000">
              <a:buFont typeface="Arial" panose="020B0604020202020204" pitchFamily="34" charset="0"/>
              <a:buChar char="•"/>
              <a:defRPr>
                <a:solidFill>
                  <a:schemeClr val="tx1"/>
                </a:solidFill>
                <a:latin typeface="+mn-lt"/>
              </a:defRPr>
            </a:lvl1pPr>
            <a:lvl2pPr marL="447675" indent="-179388" defTabSz="358775">
              <a:buClr>
                <a:srgbClr val="AE1022"/>
              </a:buClr>
              <a:buFont typeface="Arial" panose="020B0604020202020204" pitchFamily="34" charset="0"/>
              <a:buChar char="•"/>
              <a:defRPr>
                <a:solidFill>
                  <a:schemeClr val="tx1"/>
                </a:solidFill>
                <a:latin typeface="+mn-lt"/>
              </a:defRPr>
            </a:lvl2pPr>
            <a:lvl3pPr marL="628650" indent="-179388">
              <a:buClr>
                <a:srgbClr val="AE1022"/>
              </a:buClr>
              <a:buFont typeface="Arial" panose="020B0604020202020204" pitchFamily="34" charset="0"/>
              <a:buChar char="•"/>
              <a:defRPr>
                <a:solidFill>
                  <a:schemeClr val="tx1"/>
                </a:solidFill>
                <a:latin typeface="+mn-lt"/>
              </a:defRPr>
            </a:lvl3pPr>
            <a:lvl4pPr marL="804863" indent="-179388">
              <a:buClr>
                <a:srgbClr val="AE1022"/>
              </a:buClr>
              <a:buFont typeface="Arial" panose="020B0604020202020204" pitchFamily="34" charset="0"/>
              <a:buChar char="•"/>
              <a:tabLst>
                <a:tab pos="804863" algn="l"/>
              </a:tabLst>
              <a:defRPr>
                <a:solidFill>
                  <a:schemeClr val="tx1"/>
                </a:solidFill>
                <a:latin typeface="+mn-lt"/>
              </a:defRPr>
            </a:lvl4pPr>
            <a:lvl5pPr marL="985838" indent="-179388">
              <a:buClr>
                <a:srgbClr val="AE1022"/>
              </a:buClr>
              <a:buFont typeface="Arial" panose="020B0604020202020204" pitchFamily="34" charset="0"/>
              <a:buChar char="•"/>
              <a:defRPr>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920946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baseline="0">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Want to use just a headline? =&gt; type here</a:t>
            </a:r>
          </a:p>
        </p:txBody>
      </p:sp>
    </p:spTree>
    <p:extLst>
      <p:ext uri="{BB962C8B-B14F-4D97-AF65-F5344CB8AC3E}">
        <p14:creationId xmlns:p14="http://schemas.microsoft.com/office/powerpoint/2010/main" val="197294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358175" y="1364165"/>
            <a:ext cx="6825854" cy="1152592"/>
          </a:xfrm>
          <a:prstGeom prst="rect">
            <a:avLst/>
          </a:prstGeom>
        </p:spPr>
        <p:txBody>
          <a:bodyPr/>
          <a:lstStyle>
            <a:lvl1pPr marL="0" indent="0">
              <a:lnSpc>
                <a:spcPct val="100000"/>
              </a:lnSpc>
              <a:spcBef>
                <a:spcPts val="450"/>
              </a:spcBef>
              <a:buNone/>
              <a:defRPr sz="28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358176" y="2571750"/>
            <a:ext cx="6825853" cy="1643063"/>
          </a:xfrm>
          <a:prstGeom prst="rect">
            <a:avLst/>
          </a:prstGeom>
        </p:spPr>
        <p:txBody>
          <a:bodyPr/>
          <a:lstStyle>
            <a:lvl1pPr>
              <a:buFontTx/>
              <a:buNone/>
              <a:defRPr>
                <a:latin typeface="+mn-lt"/>
              </a:defRPr>
            </a:lvl1pPr>
            <a:lvl2pPr indent="-266400">
              <a:buClr>
                <a:srgbClr val="AE1022"/>
              </a:buClr>
              <a:buFont typeface="Arial" panose="020B0604020202020204" pitchFamily="34" charset="0"/>
              <a:buChar char="•"/>
              <a:defRPr>
                <a:latin typeface="+mn-lt"/>
              </a:defRPr>
            </a:lvl2pPr>
            <a:lvl3pPr indent="-266400">
              <a:buClr>
                <a:srgbClr val="AE1022"/>
              </a:buClr>
              <a:buFont typeface="Arial" panose="020B0604020202020204" pitchFamily="34" charset="0"/>
              <a:buChar char="•"/>
              <a:defRPr>
                <a:latin typeface="+mn-lt"/>
              </a:defRPr>
            </a:lvl3pPr>
            <a:lvl4pPr indent="-266400">
              <a:buClr>
                <a:srgbClr val="AE1022"/>
              </a:buClr>
              <a:buFont typeface="Arial" panose="020B0604020202020204" pitchFamily="34" charset="0"/>
              <a:buChar char="•"/>
              <a:defRPr>
                <a:latin typeface="+mn-lt"/>
              </a:defRPr>
            </a:lvl4pPr>
            <a:lvl5pPr indent="-266400">
              <a:buClr>
                <a:srgbClr val="AE1022"/>
              </a:buClr>
              <a:buFont typeface="Arial" panose="020B0604020202020204" pitchFamily="34" charset="0"/>
              <a:buChar char="•"/>
              <a:defRPr>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93688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33A93AD2-B871-4865-ACE9-43326FA798CF}" type="slidenum">
              <a:rPr lang="en-US"/>
              <a:pPr>
                <a:defRPr/>
              </a:pPr>
              <a:t>‹#›</a:t>
            </a:fld>
            <a:endParaRPr lang="en-US"/>
          </a:p>
        </p:txBody>
      </p:sp>
    </p:spTree>
    <p:extLst>
      <p:ext uri="{BB962C8B-B14F-4D97-AF65-F5344CB8AC3E}">
        <p14:creationId xmlns:p14="http://schemas.microsoft.com/office/powerpoint/2010/main" val="282393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628650" y="942175"/>
            <a:ext cx="7886700" cy="32723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A079850-CC05-464B-916C-CBF06DF8138C}"/>
              </a:ext>
            </a:extLst>
          </p:cNvPr>
          <p:cNvSpPr/>
          <p:nvPr userDrawn="1"/>
        </p:nvSpPr>
        <p:spPr>
          <a:xfrm>
            <a:off x="7430539" y="4277015"/>
            <a:ext cx="1614748" cy="773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8887626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628650" y="942174"/>
            <a:ext cx="3839766" cy="3409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4675585" y="942174"/>
            <a:ext cx="3839765" cy="3178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791AAB7-F2E5-4BD0-BE46-EB3D93E70B8F}"/>
              </a:ext>
            </a:extLst>
          </p:cNvPr>
          <p:cNvPicPr>
            <a:picLocks noChangeAspect="1"/>
          </p:cNvPicPr>
          <p:nvPr userDrawn="1"/>
        </p:nvPicPr>
        <p:blipFill>
          <a:blip r:embed="rId2"/>
          <a:stretch>
            <a:fillRect/>
          </a:stretch>
        </p:blipFill>
        <p:spPr>
          <a:xfrm>
            <a:off x="7430884" y="4179505"/>
            <a:ext cx="1614056" cy="777308"/>
          </a:xfrm>
          <a:prstGeom prst="rect">
            <a:avLst/>
          </a:prstGeom>
        </p:spPr>
      </p:pic>
    </p:spTree>
    <p:extLst>
      <p:ext uri="{BB962C8B-B14F-4D97-AF65-F5344CB8AC3E}">
        <p14:creationId xmlns:p14="http://schemas.microsoft.com/office/powerpoint/2010/main" val="5037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6726980-7108-4D5A-A019-274F9269B34B}"/>
              </a:ext>
            </a:extLst>
          </p:cNvPr>
          <p:cNvPicPr>
            <a:picLocks noChangeAspect="1"/>
          </p:cNvPicPr>
          <p:nvPr userDrawn="1"/>
        </p:nvPicPr>
        <p:blipFill>
          <a:blip r:embed="rId2"/>
          <a:stretch>
            <a:fillRect/>
          </a:stretch>
        </p:blipFill>
        <p:spPr>
          <a:xfrm>
            <a:off x="7529944" y="4234261"/>
            <a:ext cx="1614056" cy="777308"/>
          </a:xfrm>
          <a:prstGeom prst="rect">
            <a:avLst/>
          </a:prstGeom>
        </p:spPr>
      </p:pic>
    </p:spTree>
    <p:extLst>
      <p:ext uri="{BB962C8B-B14F-4D97-AF65-F5344CB8AC3E}">
        <p14:creationId xmlns:p14="http://schemas.microsoft.com/office/powerpoint/2010/main" val="21299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99989-206C-4515-B625-9D51BAFC0107}"/>
              </a:ext>
            </a:extLst>
          </p:cNvPr>
          <p:cNvPicPr>
            <a:picLocks noChangeAspect="1"/>
          </p:cNvPicPr>
          <p:nvPr userDrawn="1"/>
        </p:nvPicPr>
        <p:blipFill>
          <a:blip r:embed="rId2"/>
          <a:stretch>
            <a:fillRect/>
          </a:stretch>
        </p:blipFill>
        <p:spPr>
          <a:xfrm>
            <a:off x="7405946" y="4302841"/>
            <a:ext cx="1614056" cy="777308"/>
          </a:xfrm>
          <a:prstGeom prst="rect">
            <a:avLst/>
          </a:prstGeom>
        </p:spPr>
      </p:pic>
    </p:spTree>
    <p:extLst>
      <p:ext uri="{BB962C8B-B14F-4D97-AF65-F5344CB8AC3E}">
        <p14:creationId xmlns:p14="http://schemas.microsoft.com/office/powerpoint/2010/main" val="4207700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324000" y="338401"/>
            <a:ext cx="7886700" cy="409592"/>
          </a:xfrm>
          <a:prstGeom prst="rect">
            <a:avLst/>
          </a:prstGeom>
        </p:spPr>
        <p:txBody>
          <a:bodyPr vert="horz" lIns="91440" tIns="45720" rIns="91440" bIns="45720" rtlCol="0">
            <a:noAutofit/>
          </a:bodyPr>
          <a:lstStyle/>
          <a:p>
            <a:pPr marL="0" lvl="0" indent="0">
              <a:lnSpc>
                <a:spcPts val="2500"/>
              </a:lnSpc>
              <a:spcBef>
                <a:spcPts val="0"/>
              </a:spcBef>
              <a:buClr>
                <a:srgbClr val="D00040"/>
              </a:buClr>
              <a:buFont typeface="Arial" pitchFamily="34" charset="0"/>
            </a:pPr>
            <a:r>
              <a:rPr lang="fr-FR"/>
              <a:t>Modifiez le style du titre</a:t>
            </a:r>
            <a:endParaRPr lang="en-US"/>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324000" y="914400"/>
            <a:ext cx="7886700" cy="3673574"/>
          </a:xfrm>
          <a:prstGeom prst="rect">
            <a:avLst/>
          </a:prstGeom>
        </p:spPr>
        <p:txBody>
          <a:bodyPr vert="horz" lIns="91440" tIns="45720" rIns="91440" bIns="45720" rtlCol="0">
            <a:normAutofit/>
          </a:bodyPr>
          <a:lstStyle/>
          <a:p>
            <a:pPr marL="266700" lvl="0" indent="-266700"/>
            <a:r>
              <a:rPr lang="fr-FR"/>
              <a:t>Cliquez pour modifier les styles du texte du masque</a:t>
            </a:r>
          </a:p>
          <a:p>
            <a:pPr marL="266700" lvl="1" indent="-266700"/>
            <a:r>
              <a:rPr lang="fr-FR"/>
              <a:t>Deuxième niveau</a:t>
            </a:r>
          </a:p>
          <a:p>
            <a:pPr marL="266700" lvl="2" indent="-266700"/>
            <a:r>
              <a:rPr lang="fr-FR"/>
              <a:t>Troisième niveau</a:t>
            </a:r>
          </a:p>
          <a:p>
            <a:pPr marL="266700" lvl="3" indent="-266700"/>
            <a:r>
              <a:rPr lang="fr-FR"/>
              <a:t>Quatrième niveau</a:t>
            </a:r>
          </a:p>
          <a:p>
            <a:pPr marL="266700" lvl="4" indent="-266700"/>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9" r:id="rId4"/>
    <p:sldLayoutId id="2147483670" r:id="rId5"/>
  </p:sldLayoutIdLst>
  <p:hf hdr="0" ftr="0" dt="0"/>
  <p:txStyles>
    <p:titleStyle>
      <a:lvl1pPr algn="l" defTabSz="914400" rtl="0" eaLnBrk="1" latinLnBrk="0" hangingPunct="1">
        <a:spcBef>
          <a:spcPct val="0"/>
        </a:spcBef>
        <a:buNone/>
        <a:defRPr lang="en-US" sz="2800" b="1" i="0" kern="1200" smtClean="0">
          <a:solidFill>
            <a:schemeClr val="accent1"/>
          </a:solidFill>
          <a:latin typeface="+mj-lt"/>
          <a:ea typeface="+mn-ea"/>
          <a:cs typeface="Verdana"/>
        </a:defRPr>
      </a:lvl1pPr>
    </p:titleStyle>
    <p:bodyStyle>
      <a:lvl1pPr marL="0" indent="0" algn="l" defTabSz="360000" rtl="0" eaLnBrk="1" latinLnBrk="0" hangingPunct="1">
        <a:spcBef>
          <a:spcPct val="20000"/>
        </a:spcBef>
        <a:buClr>
          <a:srgbClr val="C00000"/>
        </a:buClr>
        <a:buFont typeface="Arial" panose="020B0604020202020204" pitchFamily="34" charset="0"/>
        <a:buNone/>
        <a:defRPr lang="en-US" sz="2400" b="1" i="0" kern="1200" dirty="0" smtClean="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dirty="0" smtClean="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628650" y="272654"/>
            <a:ext cx="7886700" cy="36828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628650" y="916537"/>
            <a:ext cx="7886700" cy="33969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7879354" y="4382627"/>
            <a:ext cx="1004888" cy="544925"/>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301339" y="4735512"/>
            <a:ext cx="296876" cy="207749"/>
          </a:xfrm>
          <a:prstGeom prst="rect">
            <a:avLst/>
          </a:prstGeom>
          <a:noFill/>
        </p:spPr>
        <p:txBody>
          <a:bodyPr wrap="none" rtlCol="0">
            <a:spAutoFit/>
          </a:bodyPr>
          <a:lstStyle/>
          <a:p>
            <a:fld id="{E10E28FC-07D4-BA4F-AD9D-B327F88D264D}" type="slidenum">
              <a:rPr lang="en-US" sz="750" smtClean="0">
                <a:solidFill>
                  <a:schemeClr val="tx2"/>
                </a:solidFill>
                <a:latin typeface="Lub Dub Medium" panose="020B0603030403020204" pitchFamily="34" charset="77"/>
              </a:rPr>
              <a:t>‹#›</a:t>
            </a:fld>
            <a:endParaRPr lang="en-US" sz="750" dirty="0">
              <a:solidFill>
                <a:schemeClr val="tx2"/>
              </a:solidFill>
              <a:latin typeface="Lub Dub Medium" panose="020B0603030403020204" pitchFamily="34" charset="77"/>
            </a:endParaRPr>
          </a:p>
        </p:txBody>
      </p:sp>
      <p:pic>
        <p:nvPicPr>
          <p:cNvPr id="7" name="Picture 6">
            <a:extLst>
              <a:ext uri="{FF2B5EF4-FFF2-40B4-BE49-F238E27FC236}">
                <a16:creationId xmlns:a16="http://schemas.microsoft.com/office/drawing/2014/main" id="{3B4996DF-573B-433D-985B-770E4AAD173D}"/>
              </a:ext>
            </a:extLst>
          </p:cNvPr>
          <p:cNvPicPr>
            <a:picLocks noChangeAspect="1"/>
          </p:cNvPicPr>
          <p:nvPr userDrawn="1"/>
        </p:nvPicPr>
        <p:blipFill>
          <a:blip r:embed="rId8"/>
          <a:stretch>
            <a:fillRect/>
          </a:stretch>
        </p:blipFill>
        <p:spPr>
          <a:xfrm>
            <a:off x="7529944" y="4382627"/>
            <a:ext cx="1614056" cy="603557"/>
          </a:xfrm>
          <a:prstGeom prst="rect">
            <a:avLst/>
          </a:prstGeom>
        </p:spPr>
      </p:pic>
    </p:spTree>
    <p:extLst>
      <p:ext uri="{BB962C8B-B14F-4D97-AF65-F5344CB8AC3E}">
        <p14:creationId xmlns:p14="http://schemas.microsoft.com/office/powerpoint/2010/main" val="1634253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800" rtl="0" eaLnBrk="1" latinLnBrk="0" hangingPunct="1">
        <a:lnSpc>
          <a:spcPct val="90000"/>
        </a:lnSpc>
        <a:spcBef>
          <a:spcPct val="0"/>
        </a:spcBef>
        <a:buNone/>
        <a:defRPr sz="2100" b="1" i="0" kern="1200" cap="all" baseline="0">
          <a:solidFill>
            <a:schemeClr val="tx2"/>
          </a:solidFill>
          <a:latin typeface="Lub Dub" panose="020B0603030403020204" pitchFamily="34" charset="77"/>
          <a:ea typeface="+mj-ea"/>
          <a:cs typeface="+mj-cs"/>
        </a:defRPr>
      </a:lvl1pPr>
    </p:titleStyle>
    <p:bodyStyle>
      <a:lvl1pPr marL="0" indent="0" algn="l" defTabSz="685800" rtl="0" eaLnBrk="1" latinLnBrk="0" hangingPunct="1">
        <a:lnSpc>
          <a:spcPct val="90000"/>
        </a:lnSpc>
        <a:spcBef>
          <a:spcPts val="1500"/>
        </a:spcBef>
        <a:buFont typeface="Arial" panose="020B0604020202020204" pitchFamily="34" charset="0"/>
        <a:buNone/>
        <a:defRPr sz="1350" kern="1200" cap="all" baseline="0">
          <a:solidFill>
            <a:schemeClr val="accent1"/>
          </a:solidFill>
          <a:latin typeface="Lub Dub Medium" panose="020B0603030403020204" pitchFamily="34" charset="77"/>
          <a:ea typeface="+mn-ea"/>
          <a:cs typeface="+mn-cs"/>
        </a:defRPr>
      </a:lvl1pPr>
      <a:lvl2pPr marL="176213" indent="-171450" algn="l" defTabSz="685800" rtl="0" eaLnBrk="1" latinLnBrk="0" hangingPunct="1">
        <a:lnSpc>
          <a:spcPct val="90000"/>
        </a:lnSpc>
        <a:spcBef>
          <a:spcPts val="750"/>
        </a:spcBef>
        <a:buFont typeface="Arial" panose="020B0604020202020204" pitchFamily="34" charset="0"/>
        <a:buChar char="•"/>
        <a:tabLst/>
        <a:defRPr sz="1350" kern="1200">
          <a:solidFill>
            <a:schemeClr val="tx2"/>
          </a:solidFill>
          <a:latin typeface="Lub Dub Medium" panose="020B0603030403020204" pitchFamily="34" charset="77"/>
          <a:ea typeface="+mn-ea"/>
          <a:cs typeface="+mn-cs"/>
        </a:defRPr>
      </a:lvl2pPr>
      <a:lvl3pPr marL="304800" indent="-128588" algn="l" defTabSz="685800" rtl="0" eaLnBrk="1" latinLnBrk="0" hangingPunct="1">
        <a:lnSpc>
          <a:spcPct val="90000"/>
        </a:lnSpc>
        <a:spcBef>
          <a:spcPts val="375"/>
        </a:spcBef>
        <a:buFont typeface="Arial" panose="020B0604020202020204" pitchFamily="34" charset="0"/>
        <a:buChar char="•"/>
        <a:tabLst/>
        <a:defRPr sz="1200" kern="1200">
          <a:solidFill>
            <a:schemeClr val="tx2"/>
          </a:solidFill>
          <a:latin typeface="Lub Dub Medium" panose="020B0603030403020204" pitchFamily="34" charset="77"/>
          <a:ea typeface="+mn-ea"/>
          <a:cs typeface="+mn-cs"/>
        </a:defRPr>
      </a:lvl3pPr>
      <a:lvl4pPr marL="428625" indent="-123825" algn="l" defTabSz="685800" rtl="0" eaLnBrk="1" latinLnBrk="0" hangingPunct="1">
        <a:lnSpc>
          <a:spcPct val="90000"/>
        </a:lnSpc>
        <a:spcBef>
          <a:spcPts val="375"/>
        </a:spcBef>
        <a:buFont typeface="Arial" panose="020B0604020202020204" pitchFamily="34" charset="0"/>
        <a:buChar char="•"/>
        <a:tabLst/>
        <a:defRPr sz="1050" kern="1200">
          <a:solidFill>
            <a:schemeClr val="tx2"/>
          </a:solidFill>
          <a:latin typeface="Lub Dub Medium" panose="020B0603030403020204" pitchFamily="34" charset="77"/>
          <a:ea typeface="+mn-ea"/>
          <a:cs typeface="+mn-cs"/>
        </a:defRPr>
      </a:lvl4pPr>
      <a:lvl5pPr marL="516731" indent="-88106" algn="l" defTabSz="685800" rtl="0" eaLnBrk="1" latinLnBrk="0" hangingPunct="1">
        <a:lnSpc>
          <a:spcPct val="90000"/>
        </a:lnSpc>
        <a:spcBef>
          <a:spcPts val="375"/>
        </a:spcBef>
        <a:buFont typeface="Arial" panose="020B0604020202020204" pitchFamily="34" charset="0"/>
        <a:buChar char="•"/>
        <a:tabLst/>
        <a:defRPr sz="1050" kern="1200">
          <a:solidFill>
            <a:schemeClr val="tx2"/>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10AF24D-92AB-697B-735E-F8C1A6C3A496}"/>
              </a:ext>
            </a:extLst>
          </p:cNvPr>
          <p:cNvSpPr txBox="1">
            <a:spLocks/>
          </p:cNvSpPr>
          <p:nvPr/>
        </p:nvSpPr>
        <p:spPr>
          <a:xfrm>
            <a:off x="1043597" y="2643758"/>
            <a:ext cx="6120691" cy="794074"/>
          </a:xfrm>
          <a:prstGeom prst="rect">
            <a:avLst/>
          </a:prstGeom>
        </p:spPr>
        <p:txBody>
          <a:bodyPr vert="horz" lIns="91440" tIns="45720" rIns="91440" bIns="45720" rtlCol="0">
            <a:noAutofit/>
          </a:bodyPr>
          <a:lstStyle>
            <a:lvl1pPr marL="0" indent="0" algn="l" defTabSz="360000" rtl="0" eaLnBrk="1" latinLnBrk="0" hangingPunct="1">
              <a:spcBef>
                <a:spcPct val="20000"/>
              </a:spcBef>
              <a:buClr>
                <a:srgbClr val="C00000"/>
              </a:buClr>
              <a:buFont typeface="Arial" panose="020B0604020202020204" pitchFamily="34" charset="0"/>
              <a:buNone/>
              <a:defRPr lang="en-US" sz="1600" b="0" i="0" kern="120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Duk</a:t>
            </a:r>
            <a:r>
              <a:rPr lang="en-US" dirty="0"/>
              <a:t>-Woo Park, MD, PhD for the OCTIVUS Investigators</a:t>
            </a:r>
          </a:p>
          <a:p>
            <a:r>
              <a:rPr lang="en-US" sz="1200" dirty="0"/>
              <a:t>Division of Cardiology, Asan Medical Center, University of Ulsan College of Medicine, Seoul, Korea </a:t>
            </a:r>
          </a:p>
        </p:txBody>
      </p:sp>
      <p:sp>
        <p:nvSpPr>
          <p:cNvPr id="7" name="Text Placeholder 2">
            <a:extLst>
              <a:ext uri="{FF2B5EF4-FFF2-40B4-BE49-F238E27FC236}">
                <a16:creationId xmlns:a16="http://schemas.microsoft.com/office/drawing/2014/main" id="{C2F41680-008C-44C8-8264-8F0BDBCC325F}"/>
              </a:ext>
            </a:extLst>
          </p:cNvPr>
          <p:cNvSpPr txBox="1">
            <a:spLocks/>
          </p:cNvSpPr>
          <p:nvPr/>
        </p:nvSpPr>
        <p:spPr>
          <a:xfrm>
            <a:off x="1043597" y="3651870"/>
            <a:ext cx="5688626" cy="794074"/>
          </a:xfrm>
          <a:prstGeom prst="rect">
            <a:avLst/>
          </a:prstGeom>
        </p:spPr>
        <p:txBody>
          <a:bodyPr vert="horz" lIns="91440" tIns="45720" rIns="91440" bIns="45720" rtlCol="0">
            <a:noAutofit/>
          </a:bodyPr>
          <a:lstStyle>
            <a:lvl1pPr marL="0" indent="0" algn="l" defTabSz="360000" rtl="0" eaLnBrk="1" latinLnBrk="0" hangingPunct="1">
              <a:spcBef>
                <a:spcPct val="20000"/>
              </a:spcBef>
              <a:buClr>
                <a:srgbClr val="C00000"/>
              </a:buClr>
              <a:buFont typeface="Arial" panose="020B0604020202020204" pitchFamily="34" charset="0"/>
              <a:buNone/>
              <a:defRPr lang="en-US" sz="1600" b="0" i="0" kern="1200">
                <a:solidFill>
                  <a:srgbClr val="AE1022"/>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European Society of Cardiology Congress 2023 – Annual Scientific Session</a:t>
            </a:r>
          </a:p>
          <a:p>
            <a:r>
              <a:rPr lang="en-US" sz="1400" dirty="0"/>
              <a:t>Hot Line 4</a:t>
            </a:r>
          </a:p>
          <a:p>
            <a:r>
              <a:rPr lang="en-US" sz="1400" dirty="0"/>
              <a:t>August 27, 2023</a:t>
            </a:r>
          </a:p>
          <a:p>
            <a:endParaRPr lang="en-US" sz="1400" dirty="0"/>
          </a:p>
        </p:txBody>
      </p:sp>
      <p:sp>
        <p:nvSpPr>
          <p:cNvPr id="8" name="Text Placeholder 4">
            <a:extLst>
              <a:ext uri="{FF2B5EF4-FFF2-40B4-BE49-F238E27FC236}">
                <a16:creationId xmlns:a16="http://schemas.microsoft.com/office/drawing/2014/main" id="{B956E9CC-2A8E-00E4-B6B6-7BD995E652A3}"/>
              </a:ext>
            </a:extLst>
          </p:cNvPr>
          <p:cNvSpPr txBox="1">
            <a:spLocks/>
          </p:cNvSpPr>
          <p:nvPr/>
        </p:nvSpPr>
        <p:spPr>
          <a:xfrm>
            <a:off x="1043597" y="536502"/>
            <a:ext cx="6768746" cy="1541064"/>
          </a:xfrm>
          <a:prstGeom prst="rect">
            <a:avLst/>
          </a:prstGeom>
        </p:spPr>
        <p:txBody>
          <a:bodyPr vert="horz" wrap="square" lIns="90000" tIns="46800" rIns="90000" bIns="46800" rtlCol="0">
            <a:spAutoFit/>
          </a:bodyPr>
          <a:lstStyle>
            <a:lvl1pPr marL="0" indent="0" algn="l" defTabSz="360000" rtl="0" eaLnBrk="1" latinLnBrk="0" hangingPunct="1">
              <a:spcBef>
                <a:spcPts val="600"/>
              </a:spcBef>
              <a:buClr>
                <a:srgbClr val="C00000"/>
              </a:buClr>
              <a:buFont typeface="Arial" panose="020B0604020202020204" pitchFamily="34" charset="0"/>
              <a:buNone/>
              <a:defRPr lang="en-US" sz="4800" b="1" i="0" kern="1200" baseline="0">
                <a:solidFill>
                  <a:schemeClr val="accent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ore-KR" sz="2800" dirty="0"/>
              <a:t>Optical Coherence Tomography-Guided or</a:t>
            </a:r>
          </a:p>
          <a:p>
            <a:r>
              <a:rPr lang="en-US" altLang="ko-Kore-KR" sz="2800" dirty="0"/>
              <a:t>Intravascular Ultrasound-Guided PCI</a:t>
            </a:r>
          </a:p>
          <a:p>
            <a:r>
              <a:rPr lang="en-US" altLang="ko-Kore-KR" sz="2800" dirty="0"/>
              <a:t>: The OCTIVUS Randomized Clinical Trial</a:t>
            </a:r>
          </a:p>
        </p:txBody>
      </p:sp>
    </p:spTree>
    <p:extLst>
      <p:ext uri="{BB962C8B-B14F-4D97-AF65-F5344CB8AC3E}">
        <p14:creationId xmlns:p14="http://schemas.microsoft.com/office/powerpoint/2010/main" val="28453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7A43852-8C33-0FE3-4609-EE4570609856}"/>
              </a:ext>
            </a:extLst>
          </p:cNvPr>
          <p:cNvSpPr>
            <a:spLocks noGrp="1"/>
          </p:cNvSpPr>
          <p:nvPr>
            <p:ph type="body" sz="quarter" idx="10"/>
          </p:nvPr>
        </p:nvSpPr>
        <p:spPr>
          <a:xfrm>
            <a:off x="324618" y="51470"/>
            <a:ext cx="7631757" cy="648072"/>
          </a:xfrm>
        </p:spPr>
        <p:txBody>
          <a:bodyPr anchor="ctr"/>
          <a:lstStyle/>
          <a:p>
            <a:r>
              <a:rPr lang="en-US" dirty="0"/>
              <a:t>Statistical Considerations</a:t>
            </a:r>
          </a:p>
        </p:txBody>
      </p:sp>
      <p:sp>
        <p:nvSpPr>
          <p:cNvPr id="5" name="내용 개체 틀 4">
            <a:extLst>
              <a:ext uri="{FF2B5EF4-FFF2-40B4-BE49-F238E27FC236}">
                <a16:creationId xmlns:a16="http://schemas.microsoft.com/office/drawing/2014/main" id="{8EC91C76-B669-D48A-BD10-E039A9936D3B}"/>
              </a:ext>
            </a:extLst>
          </p:cNvPr>
          <p:cNvSpPr>
            <a:spLocks noGrp="1"/>
          </p:cNvSpPr>
          <p:nvPr>
            <p:ph sz="quarter" idx="11"/>
          </p:nvPr>
        </p:nvSpPr>
        <p:spPr>
          <a:xfrm>
            <a:off x="467544" y="769548"/>
            <a:ext cx="8496944" cy="3962442"/>
          </a:xfrm>
        </p:spPr>
        <p:txBody>
          <a:bodyPr>
            <a:normAutofit fontScale="92500" lnSpcReduction="20000"/>
          </a:bodyPr>
          <a:lstStyle/>
          <a:p>
            <a:pPr marL="0" indent="0">
              <a:lnSpc>
                <a:spcPct val="110000"/>
              </a:lnSpc>
              <a:buNone/>
            </a:pPr>
            <a:r>
              <a:rPr lang="en-US" altLang="ko-Kore-KR" sz="1600" dirty="0">
                <a:cs typeface="Arial" panose="020B0604020202020204" pitchFamily="34" charset="0"/>
              </a:rPr>
              <a:t>Power Calculation (N = 2,000)</a:t>
            </a:r>
          </a:p>
          <a:p>
            <a:pPr>
              <a:lnSpc>
                <a:spcPct val="110000"/>
              </a:lnSpc>
            </a:pPr>
            <a:r>
              <a:rPr lang="en-US" altLang="ko-Kore-KR" sz="1600" b="0" dirty="0">
                <a:cs typeface="Arial" panose="020B0604020202020204" pitchFamily="34" charset="0"/>
              </a:rPr>
              <a:t>Assuming a 1-year event rate of 8.0% in the IVUS-guided PCI group</a:t>
            </a:r>
            <a:endParaRPr lang="en-US" altLang="ko-KR" sz="1600" b="0" dirty="0">
              <a:cs typeface="Arial" panose="020B0604020202020204" pitchFamily="34" charset="0"/>
            </a:endParaRPr>
          </a:p>
          <a:p>
            <a:pPr>
              <a:lnSpc>
                <a:spcPct val="110000"/>
              </a:lnSpc>
            </a:pPr>
            <a:r>
              <a:rPr lang="en-US" altLang="ko-KR" sz="1600" b="0" dirty="0">
                <a:cs typeface="Arial" panose="020B0604020202020204" pitchFamily="34" charset="0"/>
              </a:rPr>
              <a:t>Statistical power of 80</a:t>
            </a:r>
            <a:r>
              <a:rPr lang="en-US" altLang="ko-Kore-KR" sz="1600" b="0" dirty="0">
                <a:cs typeface="Arial" panose="020B0604020202020204" pitchFamily="34" charset="0"/>
              </a:rPr>
              <a:t>% to detect noninferiority of OCT-guided PCI group with 3.1% of noninferiority margin in primary endpoint (which represented 39% of the expected percentage of patients with an event) </a:t>
            </a:r>
          </a:p>
          <a:p>
            <a:pPr>
              <a:lnSpc>
                <a:spcPct val="110000"/>
              </a:lnSpc>
            </a:pPr>
            <a:r>
              <a:rPr lang="en-US" altLang="ko-Kore-KR" sz="1600" b="0" dirty="0">
                <a:cs typeface="Arial" panose="020B0604020202020204" pitchFamily="34" charset="0"/>
              </a:rPr>
              <a:t>Calculated with the likelihood-score method by Farrington and Manning at a one-sided type I error of 0.05</a:t>
            </a:r>
          </a:p>
          <a:p>
            <a:pPr>
              <a:lnSpc>
                <a:spcPct val="110000"/>
              </a:lnSpc>
            </a:pPr>
            <a:endParaRPr lang="en-US" altLang="ko-Kore-KR" sz="1600" b="0" dirty="0">
              <a:cs typeface="Arial" panose="020B0604020202020204" pitchFamily="34" charset="0"/>
            </a:endParaRPr>
          </a:p>
          <a:p>
            <a:pPr marL="0" indent="0">
              <a:lnSpc>
                <a:spcPct val="110000"/>
              </a:lnSpc>
              <a:buNone/>
            </a:pPr>
            <a:r>
              <a:rPr lang="en-US" altLang="ko-Kore-KR" sz="1600" dirty="0">
                <a:cs typeface="Arial" panose="020B0604020202020204" pitchFamily="34" charset="0"/>
              </a:rPr>
              <a:t>Pre-Specified Statistical Analysis</a:t>
            </a:r>
          </a:p>
          <a:p>
            <a:pPr>
              <a:lnSpc>
                <a:spcPct val="110000"/>
              </a:lnSpc>
            </a:pPr>
            <a:r>
              <a:rPr lang="en-US" altLang="ko-Kore-KR" sz="1600" b="0" dirty="0">
                <a:cs typeface="Arial" panose="020B0604020202020204" pitchFamily="34" charset="0"/>
              </a:rPr>
              <a:t>Primary intention-to-treat analysis</a:t>
            </a:r>
          </a:p>
          <a:p>
            <a:pPr>
              <a:lnSpc>
                <a:spcPct val="110000"/>
              </a:lnSpc>
            </a:pPr>
            <a:r>
              <a:rPr lang="en-US" altLang="ko-Kore-KR" sz="1600" b="0" dirty="0">
                <a:cs typeface="Arial" panose="020B0604020202020204" pitchFamily="34" charset="0"/>
              </a:rPr>
              <a:t>Kaplan-Meier estimates for calculating cumulative event rates </a:t>
            </a:r>
          </a:p>
          <a:p>
            <a:pPr>
              <a:lnSpc>
                <a:spcPct val="110000"/>
              </a:lnSpc>
            </a:pPr>
            <a:r>
              <a:rPr lang="en-US" altLang="ko-Kore-KR" sz="1600" b="0" dirty="0">
                <a:cs typeface="Arial" panose="020B0604020202020204" pitchFamily="34" charset="0"/>
              </a:rPr>
              <a:t>Cox proportional hazard models</a:t>
            </a:r>
          </a:p>
          <a:p>
            <a:pPr lvl="1">
              <a:lnSpc>
                <a:spcPct val="110000"/>
              </a:lnSpc>
            </a:pPr>
            <a:r>
              <a:rPr lang="en-US" altLang="ko-Kore-KR" sz="1400" dirty="0">
                <a:cs typeface="Arial" panose="020B0604020202020204" pitchFamily="34" charset="0"/>
              </a:rPr>
              <a:t>Estimate the relative risks if proportional hazards assumption is not violated</a:t>
            </a:r>
          </a:p>
          <a:p>
            <a:pPr>
              <a:lnSpc>
                <a:spcPct val="110000"/>
              </a:lnSpc>
            </a:pPr>
            <a:r>
              <a:rPr lang="en-US" altLang="ko-Kore-KR" sz="1600" b="0" dirty="0">
                <a:cs typeface="Arial" panose="020B0604020202020204" pitchFamily="34" charset="0"/>
              </a:rPr>
              <a:t>Sensitivity analysis</a:t>
            </a:r>
          </a:p>
          <a:p>
            <a:pPr lvl="1">
              <a:lnSpc>
                <a:spcPct val="110000"/>
              </a:lnSpc>
            </a:pPr>
            <a:r>
              <a:rPr lang="en-US" altLang="ko-Kore-KR" sz="1400" b="0" dirty="0">
                <a:cs typeface="Arial" panose="020B0604020202020204" pitchFamily="34" charset="0"/>
              </a:rPr>
              <a:t>Sensitivity analyses in the per-protocol and as-treated populations</a:t>
            </a:r>
          </a:p>
          <a:p>
            <a:pPr lvl="1">
              <a:lnSpc>
                <a:spcPct val="110000"/>
              </a:lnSpc>
            </a:pPr>
            <a:r>
              <a:rPr lang="en-US" altLang="ko-Kore-KR" sz="1400" dirty="0">
                <a:cs typeface="Arial" panose="020B0604020202020204" pitchFamily="34" charset="0"/>
              </a:rPr>
              <a:t>The interaction term between randomized groups and key subgroups was evaluated for primary outcome.</a:t>
            </a:r>
          </a:p>
        </p:txBody>
      </p:sp>
    </p:spTree>
    <p:extLst>
      <p:ext uri="{BB962C8B-B14F-4D97-AF65-F5344CB8AC3E}">
        <p14:creationId xmlns:p14="http://schemas.microsoft.com/office/powerpoint/2010/main" val="190866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50369"/>
            <a:ext cx="7886700" cy="505157"/>
          </a:xfrm>
        </p:spPr>
        <p:txBody>
          <a:bodyPr anchor="ctr"/>
          <a:lstStyle/>
          <a:p>
            <a:r>
              <a:rPr lang="en-US" sz="3000" dirty="0"/>
              <a:t>Participating Investigators and Trial Organization</a:t>
            </a:r>
          </a:p>
        </p:txBody>
      </p:sp>
      <p:sp>
        <p:nvSpPr>
          <p:cNvPr id="51" name="Rectangle 3"/>
          <p:cNvSpPr>
            <a:spLocks noChangeArrowheads="1"/>
          </p:cNvSpPr>
          <p:nvPr/>
        </p:nvSpPr>
        <p:spPr bwMode="auto">
          <a:xfrm>
            <a:off x="1403648" y="555526"/>
            <a:ext cx="6336704" cy="4186244"/>
          </a:xfrm>
          <a:prstGeom prst="rect">
            <a:avLst/>
          </a:prstGeom>
          <a:noFill/>
          <a:ln w="9525">
            <a:noFill/>
            <a:miter lim="800000"/>
            <a:headEnd/>
            <a:tailEnd/>
          </a:ln>
          <a:effectLst/>
        </p:spPr>
        <p:txBody>
          <a:bodyPr wrap="square" lIns="69056" tIns="34529" rIns="69056" bIns="34529">
            <a:spAutoFit/>
          </a:bodyPr>
          <a:lstStyle/>
          <a:p>
            <a:pPr defTabSz="639366">
              <a:spcBef>
                <a:spcPts val="900"/>
              </a:spcBef>
              <a:tabLst>
                <a:tab pos="3257550" algn="l"/>
                <a:tab pos="3429000" algn="l"/>
              </a:tabLst>
            </a:pPr>
            <a:r>
              <a:rPr lang="en-US" altLang="ko-Kore-KR" sz="1200" b="1" i="1" dirty="0">
                <a:solidFill>
                  <a:srgbClr val="C00000"/>
                </a:solidFill>
              </a:rPr>
              <a:t>Participating Investigators (9 Sites in South Korea)</a:t>
            </a:r>
            <a:r>
              <a:rPr lang="en-US" altLang="ko-Kore-KR" sz="1200" dirty="0">
                <a:solidFill>
                  <a:srgbClr val="FFFF00"/>
                </a:solidFill>
              </a:rPr>
              <a:t>	</a:t>
            </a:r>
          </a:p>
          <a:p>
            <a:pPr defTabSz="639366">
              <a:tabLst>
                <a:tab pos="2572941" algn="l"/>
                <a:tab pos="4800600" algn="l"/>
              </a:tabLst>
            </a:pPr>
            <a:r>
              <a:rPr lang="en-US" altLang="ko-Kore-KR" sz="1200" dirty="0">
                <a:solidFill>
                  <a:srgbClr val="000000"/>
                </a:solidFill>
              </a:rPr>
              <a:t>Do-Yoon Kang, Jung-Min Ahn, Sung-Cheol Yun, </a:t>
            </a:r>
            <a:r>
              <a:rPr lang="en-US" altLang="ko-Kore-KR" sz="1200" dirty="0" err="1">
                <a:solidFill>
                  <a:srgbClr val="000000"/>
                </a:solidFill>
              </a:rPr>
              <a:t>Hoyun</a:t>
            </a:r>
            <a:r>
              <a:rPr lang="en-US" altLang="ko-Kore-KR" sz="1200" dirty="0">
                <a:solidFill>
                  <a:srgbClr val="000000"/>
                </a:solidFill>
              </a:rPr>
              <a:t> Kim, </a:t>
            </a:r>
            <a:r>
              <a:rPr lang="en-US" altLang="ko-Kore-KR" sz="1200" dirty="0" err="1">
                <a:solidFill>
                  <a:srgbClr val="000000"/>
                </a:solidFill>
              </a:rPr>
              <a:t>Yeonwoo</a:t>
            </a:r>
            <a:r>
              <a:rPr lang="en-US" altLang="ko-Kore-KR" sz="1200" dirty="0">
                <a:solidFill>
                  <a:srgbClr val="000000"/>
                </a:solidFill>
              </a:rPr>
              <a:t> Choi, </a:t>
            </a:r>
            <a:r>
              <a:rPr lang="en-US" altLang="ko-Kore-KR" sz="1200" dirty="0" err="1">
                <a:solidFill>
                  <a:srgbClr val="000000"/>
                </a:solidFill>
              </a:rPr>
              <a:t>Jinho</a:t>
            </a:r>
            <a:r>
              <a:rPr lang="en-US" altLang="ko-Kore-KR" sz="1200" dirty="0">
                <a:solidFill>
                  <a:srgbClr val="000000"/>
                </a:solidFill>
              </a:rPr>
              <a:t> Lee, </a:t>
            </a:r>
            <a:r>
              <a:rPr lang="en-US" altLang="ko-Kore-KR" sz="1200" dirty="0" err="1">
                <a:solidFill>
                  <a:srgbClr val="000000"/>
                </a:solidFill>
              </a:rPr>
              <a:t>Duk</a:t>
            </a:r>
            <a:r>
              <a:rPr lang="en-US" altLang="ko-Kore-KR" sz="1200" dirty="0">
                <a:solidFill>
                  <a:srgbClr val="000000"/>
                </a:solidFill>
              </a:rPr>
              <a:t>-Woo Park, Seung-Jung Park (Asan Medical Centers); Seung-Ho Hur, Yun-</a:t>
            </a:r>
            <a:r>
              <a:rPr lang="en-US" altLang="ko-Kore-KR" sz="1200" dirty="0" err="1">
                <a:solidFill>
                  <a:srgbClr val="000000"/>
                </a:solidFill>
              </a:rPr>
              <a:t>Kyeong</a:t>
            </a:r>
            <a:r>
              <a:rPr lang="en-US" altLang="ko-Kore-KR" sz="1200" dirty="0">
                <a:solidFill>
                  <a:srgbClr val="000000"/>
                </a:solidFill>
              </a:rPr>
              <a:t> Cho, Cheol Hyun Lee (Keimyung University </a:t>
            </a:r>
            <a:r>
              <a:rPr lang="en-US" altLang="ko-Kore-KR" sz="1200" dirty="0" err="1">
                <a:solidFill>
                  <a:srgbClr val="000000"/>
                </a:solidFill>
              </a:rPr>
              <a:t>Dongsan</a:t>
            </a:r>
            <a:r>
              <a:rPr lang="en-US" altLang="ko-Kore-KR" sz="1200" dirty="0">
                <a:solidFill>
                  <a:srgbClr val="000000"/>
                </a:solidFill>
              </a:rPr>
              <a:t> Hospital); Soon Jun Hong, </a:t>
            </a:r>
            <a:r>
              <a:rPr lang="en-US" altLang="ko-Kore-KR" sz="1200" dirty="0" err="1">
                <a:solidFill>
                  <a:srgbClr val="000000"/>
                </a:solidFill>
              </a:rPr>
              <a:t>Subin</a:t>
            </a:r>
            <a:r>
              <a:rPr lang="en-US" altLang="ko-Kore-KR" sz="1200" dirty="0">
                <a:solidFill>
                  <a:srgbClr val="000000"/>
                </a:solidFill>
              </a:rPr>
              <a:t> Lim (Korea University Anam Hospital); </a:t>
            </a:r>
            <a:r>
              <a:rPr lang="nl-NL" altLang="ko-Kore-KR" sz="1200" dirty="0">
                <a:solidFill>
                  <a:srgbClr val="000000"/>
                </a:solidFill>
              </a:rPr>
              <a:t>Sang-Wook Kim, Hoyoun Won </a:t>
            </a:r>
            <a:r>
              <a:rPr lang="en-US" altLang="ko-Kore-KR" sz="1200" dirty="0">
                <a:solidFill>
                  <a:srgbClr val="000000"/>
                </a:solidFill>
              </a:rPr>
              <a:t>(Chung-Ang University Hospital); Jun-</a:t>
            </a:r>
            <a:r>
              <a:rPr lang="en-US" altLang="ko-Kore-KR" sz="1200" dirty="0" err="1">
                <a:solidFill>
                  <a:srgbClr val="000000"/>
                </a:solidFill>
              </a:rPr>
              <a:t>Hyok</a:t>
            </a:r>
            <a:r>
              <a:rPr lang="en-US" altLang="ko-Kore-KR" sz="1200" dirty="0">
                <a:solidFill>
                  <a:srgbClr val="000000"/>
                </a:solidFill>
              </a:rPr>
              <a:t> Oh, Jeong </a:t>
            </a:r>
            <a:r>
              <a:rPr lang="en-US" altLang="ko-Kore-KR" sz="1200" dirty="0" err="1">
                <a:solidFill>
                  <a:srgbClr val="000000"/>
                </a:solidFill>
              </a:rPr>
              <a:t>Cheon</a:t>
            </a:r>
            <a:r>
              <a:rPr lang="en-US" altLang="ko-Kore-KR" sz="1200" dirty="0">
                <a:solidFill>
                  <a:srgbClr val="000000"/>
                </a:solidFill>
              </a:rPr>
              <a:t> Choe (Pusan National University Hospital); Young Joon Hong (Chonnam National University Hospital); Young Won Yoon (Gangnam Severance Hospital); Soo-</a:t>
            </a:r>
            <a:r>
              <a:rPr lang="en-US" altLang="ko-Kore-KR" sz="1200" dirty="0" err="1">
                <a:solidFill>
                  <a:srgbClr val="000000"/>
                </a:solidFill>
              </a:rPr>
              <a:t>Joong</a:t>
            </a:r>
            <a:r>
              <a:rPr lang="en-US" altLang="ko-Kore-KR" sz="1200" dirty="0">
                <a:solidFill>
                  <a:srgbClr val="000000"/>
                </a:solidFill>
              </a:rPr>
              <a:t> Kim (</a:t>
            </a:r>
            <a:r>
              <a:rPr lang="en-US" altLang="ko-Kore-KR" sz="1200" dirty="0" err="1">
                <a:solidFill>
                  <a:srgbClr val="000000"/>
                </a:solidFill>
              </a:rPr>
              <a:t>Kyunghee</a:t>
            </a:r>
            <a:r>
              <a:rPr lang="en-US" altLang="ko-Kore-KR" sz="1200" dirty="0">
                <a:solidFill>
                  <a:srgbClr val="000000"/>
                </a:solidFill>
              </a:rPr>
              <a:t> University College of Medicine); Jang-Ho Bae (</a:t>
            </a:r>
            <a:r>
              <a:rPr lang="en-US" altLang="ko-Kore-KR" sz="1200" dirty="0" err="1">
                <a:solidFill>
                  <a:srgbClr val="000000"/>
                </a:solidFill>
              </a:rPr>
              <a:t>Konyang</a:t>
            </a:r>
            <a:r>
              <a:rPr lang="en-US" altLang="ko-Kore-KR" sz="1200" dirty="0">
                <a:solidFill>
                  <a:srgbClr val="000000"/>
                </a:solidFill>
              </a:rPr>
              <a:t> University Hospital).  </a:t>
            </a:r>
            <a:endParaRPr lang="en-US" sz="1200" i="1" dirty="0">
              <a:solidFill>
                <a:srgbClr val="C00000"/>
              </a:solidFill>
            </a:endParaRPr>
          </a:p>
          <a:p>
            <a:pPr defTabSz="639366">
              <a:spcBef>
                <a:spcPts val="900"/>
              </a:spcBef>
              <a:tabLst>
                <a:tab pos="3257550" algn="l"/>
                <a:tab pos="3429000" algn="l"/>
              </a:tabLst>
            </a:pPr>
            <a:r>
              <a:rPr lang="en-US" sz="1200" b="1" i="1" dirty="0">
                <a:solidFill>
                  <a:srgbClr val="C00000"/>
                </a:solidFill>
              </a:rPr>
              <a:t>Executive Committee</a:t>
            </a:r>
            <a:r>
              <a:rPr lang="en-US" sz="1200" dirty="0">
                <a:solidFill>
                  <a:srgbClr val="FFFF00"/>
                </a:solidFill>
              </a:rPr>
              <a:t>	</a:t>
            </a:r>
          </a:p>
          <a:p>
            <a:pPr defTabSz="639366">
              <a:tabLst>
                <a:tab pos="2572941" algn="l"/>
                <a:tab pos="4800600" algn="l"/>
              </a:tabLst>
            </a:pPr>
            <a:r>
              <a:rPr lang="en-US" sz="1200" dirty="0">
                <a:solidFill>
                  <a:srgbClr val="000000"/>
                </a:solidFill>
              </a:rPr>
              <a:t>Duk-Woo Park (Trial PI)       Seung-Jung Park (Trial Co-PI)    Do-Yoon Kang                 Jung-Min Ahn</a:t>
            </a:r>
          </a:p>
          <a:p>
            <a:pPr defTabSz="639366">
              <a:spcBef>
                <a:spcPts val="450"/>
              </a:spcBef>
              <a:tabLst>
                <a:tab pos="3257550" algn="l"/>
                <a:tab pos="3429000" algn="l"/>
              </a:tabLst>
            </a:pPr>
            <a:r>
              <a:rPr lang="en-US" sz="1200" b="1" i="1" dirty="0">
                <a:solidFill>
                  <a:srgbClr val="C00000"/>
                </a:solidFill>
              </a:rPr>
              <a:t>Additional Steering Committee</a:t>
            </a:r>
            <a:r>
              <a:rPr lang="en-US" sz="1200" dirty="0">
                <a:solidFill>
                  <a:srgbClr val="FFFF00"/>
                </a:solidFill>
              </a:rPr>
              <a:t>	</a:t>
            </a:r>
          </a:p>
          <a:p>
            <a:pPr defTabSz="639366">
              <a:tabLst>
                <a:tab pos="2572941" algn="l"/>
                <a:tab pos="4800600" algn="l"/>
              </a:tabLst>
            </a:pPr>
            <a:r>
              <a:rPr lang="en-US" sz="1200" dirty="0">
                <a:solidFill>
                  <a:srgbClr val="000000"/>
                </a:solidFill>
              </a:rPr>
              <a:t>Seung-Ho Hur                       </a:t>
            </a:r>
            <a:r>
              <a:rPr lang="en-US" altLang="ko-KR" sz="1200" dirty="0">
                <a:solidFill>
                  <a:srgbClr val="000000"/>
                </a:solidFill>
              </a:rPr>
              <a:t>Cheol Hyun Lee                     Soon Jun Hong                  Sang-Wook Kim</a:t>
            </a:r>
            <a:r>
              <a:rPr lang="en-US" sz="1200" dirty="0">
                <a:solidFill>
                  <a:srgbClr val="000000"/>
                </a:solidFill>
              </a:rPr>
              <a:t>	</a:t>
            </a:r>
          </a:p>
          <a:p>
            <a:pPr defTabSz="639366">
              <a:spcBef>
                <a:spcPts val="450"/>
              </a:spcBef>
              <a:tabLst>
                <a:tab pos="3257550" algn="l"/>
                <a:tab pos="3429000" algn="l"/>
              </a:tabLst>
            </a:pPr>
            <a:r>
              <a:rPr lang="en-US" sz="1200" b="1" i="1" dirty="0">
                <a:solidFill>
                  <a:srgbClr val="C00000"/>
                </a:solidFill>
              </a:rPr>
              <a:t>Event Adjudication Committee</a:t>
            </a:r>
            <a:r>
              <a:rPr lang="en-US" sz="1200" dirty="0">
                <a:solidFill>
                  <a:srgbClr val="FFCC00"/>
                </a:solidFill>
              </a:rPr>
              <a:t>	</a:t>
            </a:r>
            <a:endParaRPr lang="en-US" sz="1200" dirty="0">
              <a:solidFill>
                <a:srgbClr val="000000"/>
              </a:solidFill>
            </a:endParaRPr>
          </a:p>
          <a:p>
            <a:pPr defTabSz="639366">
              <a:tabLst>
                <a:tab pos="2572941" algn="l"/>
                <a:tab pos="4800600" algn="l"/>
              </a:tabLst>
            </a:pPr>
            <a:r>
              <a:rPr lang="en-US" sz="1200" dirty="0" err="1">
                <a:solidFill>
                  <a:srgbClr val="000000"/>
                </a:solidFill>
              </a:rPr>
              <a:t>Hanbit</a:t>
            </a:r>
            <a:r>
              <a:rPr lang="en-US" sz="1200" dirty="0">
                <a:solidFill>
                  <a:srgbClr val="000000"/>
                </a:solidFill>
              </a:rPr>
              <a:t> Park	    </a:t>
            </a:r>
            <a:r>
              <a:rPr lang="en-US" sz="1200" dirty="0" err="1">
                <a:solidFill>
                  <a:srgbClr val="000000"/>
                </a:solidFill>
              </a:rPr>
              <a:t>Junghoon</a:t>
            </a:r>
            <a:r>
              <a:rPr lang="en-US" sz="1200" dirty="0">
                <a:solidFill>
                  <a:srgbClr val="000000"/>
                </a:solidFill>
              </a:rPr>
              <a:t> Lee       	       Ju Hyeon Kim</a:t>
            </a:r>
          </a:p>
          <a:p>
            <a:pPr defTabSz="639366">
              <a:tabLst>
                <a:tab pos="2572941" algn="l"/>
                <a:tab pos="4800600" algn="l"/>
              </a:tabLst>
            </a:pPr>
            <a:r>
              <a:rPr lang="en-GB" sz="1200" dirty="0"/>
              <a:t>Ha Hye Jo	   </a:t>
            </a:r>
            <a:r>
              <a:rPr lang="en-GB" sz="1200" dirty="0" err="1"/>
              <a:t>Joong</a:t>
            </a:r>
            <a:r>
              <a:rPr lang="en-GB" sz="1200" dirty="0"/>
              <a:t> Min Lee</a:t>
            </a:r>
            <a:r>
              <a:rPr lang="en-US" sz="1200" dirty="0"/>
              <a:t>	     Do-Hyeon Kim</a:t>
            </a:r>
          </a:p>
          <a:p>
            <a:pPr defTabSz="639366">
              <a:spcBef>
                <a:spcPts val="450"/>
              </a:spcBef>
              <a:tabLst>
                <a:tab pos="3257550" algn="l"/>
                <a:tab pos="3429000" algn="l"/>
              </a:tabLst>
            </a:pPr>
            <a:r>
              <a:rPr lang="en-US" sz="1200" b="1" i="1" dirty="0">
                <a:solidFill>
                  <a:srgbClr val="C00000"/>
                </a:solidFill>
              </a:rPr>
              <a:t>Data &amp; Safety Monitoring Board</a:t>
            </a:r>
          </a:p>
          <a:p>
            <a:pPr>
              <a:tabLst>
                <a:tab pos="2570560" algn="l"/>
                <a:tab pos="4800600" algn="l"/>
              </a:tabLst>
            </a:pPr>
            <a:r>
              <a:rPr lang="en-US" sz="1200" dirty="0"/>
              <a:t>Jong-Min Song</a:t>
            </a:r>
            <a:r>
              <a:rPr lang="en-US" sz="1200" dirty="0">
                <a:solidFill>
                  <a:srgbClr val="000000"/>
                </a:solidFill>
              </a:rPr>
              <a:t>	    So-Yeon Choi</a:t>
            </a:r>
            <a:r>
              <a:rPr lang="en-US" sz="1200" dirty="0"/>
              <a:t>	</a:t>
            </a:r>
            <a:r>
              <a:rPr lang="en-US" sz="1200" dirty="0" err="1"/>
              <a:t>Byeong-Keuk</a:t>
            </a:r>
            <a:r>
              <a:rPr lang="en-US" sz="1200" dirty="0"/>
              <a:t> Kim</a:t>
            </a:r>
          </a:p>
          <a:p>
            <a:pPr>
              <a:tabLst>
                <a:tab pos="2570560" algn="l"/>
                <a:tab pos="4800600" algn="l"/>
              </a:tabLst>
            </a:pPr>
            <a:r>
              <a:rPr lang="en-US" sz="1200" dirty="0" err="1"/>
              <a:t>Mineok</a:t>
            </a:r>
            <a:r>
              <a:rPr lang="en-US" sz="1200" dirty="0"/>
              <a:t> Jang	Elly Jeong-</a:t>
            </a:r>
            <a:r>
              <a:rPr lang="en-US" sz="1200" dirty="0" err="1"/>
              <a:t>youn</a:t>
            </a:r>
            <a:r>
              <a:rPr lang="en-US" sz="1200" dirty="0"/>
              <a:t> Bae</a:t>
            </a:r>
          </a:p>
          <a:p>
            <a:pPr defTabSz="639366">
              <a:spcBef>
                <a:spcPts val="900"/>
              </a:spcBef>
              <a:tabLst>
                <a:tab pos="3257550" algn="l"/>
                <a:tab pos="3429000" algn="l"/>
              </a:tabLst>
            </a:pPr>
            <a:r>
              <a:rPr lang="en-US" altLang="ko-Kore-KR" sz="1200" b="1" i="1" dirty="0">
                <a:solidFill>
                  <a:srgbClr val="C00000"/>
                </a:solidFill>
              </a:rPr>
              <a:t>Trial Funding         </a:t>
            </a:r>
            <a:r>
              <a:rPr lang="en-US" altLang="ko-Kore-KR" sz="1200" dirty="0">
                <a:solidFill>
                  <a:srgbClr val="000000"/>
                </a:solidFill>
              </a:rPr>
              <a:t>CardioVascular Research Foundation (CVRF)      Abbott Vascular     Medtronic</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6601444-B84C-B455-A146-CFA54B0D6507}"/>
              </a:ext>
            </a:extLst>
          </p:cNvPr>
          <p:cNvSpPr>
            <a:spLocks noGrp="1"/>
          </p:cNvSpPr>
          <p:nvPr>
            <p:ph type="body" sz="quarter" idx="10"/>
          </p:nvPr>
        </p:nvSpPr>
        <p:spPr>
          <a:xfrm>
            <a:off x="828675" y="51470"/>
            <a:ext cx="7631757" cy="432048"/>
          </a:xfrm>
        </p:spPr>
        <p:txBody>
          <a:bodyPr/>
          <a:lstStyle/>
          <a:p>
            <a:pPr algn="ctr"/>
            <a:r>
              <a:rPr lang="en-US" dirty="0"/>
              <a:t>Patient Flow and Follow-Up</a:t>
            </a:r>
          </a:p>
        </p:txBody>
      </p:sp>
      <p:sp>
        <p:nvSpPr>
          <p:cNvPr id="8" name="Rounded Rectangle 9">
            <a:extLst>
              <a:ext uri="{FF2B5EF4-FFF2-40B4-BE49-F238E27FC236}">
                <a16:creationId xmlns:a16="http://schemas.microsoft.com/office/drawing/2014/main" id="{0A47D8D9-2AA9-F7D7-D45F-AC392571AF22}"/>
              </a:ext>
            </a:extLst>
          </p:cNvPr>
          <p:cNvSpPr>
            <a:spLocks noChangeArrowheads="1"/>
          </p:cNvSpPr>
          <p:nvPr/>
        </p:nvSpPr>
        <p:spPr bwMode="auto">
          <a:xfrm>
            <a:off x="3717305" y="551805"/>
            <a:ext cx="1710606" cy="435769"/>
          </a:xfrm>
          <a:prstGeom prst="roundRect">
            <a:avLst>
              <a:gd name="adj" fmla="val 16667"/>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r>
              <a:rPr lang="en-US" altLang="en-US" sz="1200" b="1" dirty="0">
                <a:latin typeface="Arial" panose="020B0604020202020204" pitchFamily="34" charset="0"/>
                <a:cs typeface="Arial" panose="020B0604020202020204" pitchFamily="34" charset="0"/>
              </a:rPr>
              <a:t>Screened (3879)</a:t>
            </a:r>
          </a:p>
        </p:txBody>
      </p:sp>
      <p:sp>
        <p:nvSpPr>
          <p:cNvPr id="9" name="Rounded Rectangle 9">
            <a:extLst>
              <a:ext uri="{FF2B5EF4-FFF2-40B4-BE49-F238E27FC236}">
                <a16:creationId xmlns:a16="http://schemas.microsoft.com/office/drawing/2014/main" id="{13437E37-D456-CF68-8434-8A9C9A26B677}"/>
              </a:ext>
            </a:extLst>
          </p:cNvPr>
          <p:cNvSpPr>
            <a:spLocks noChangeArrowheads="1"/>
          </p:cNvSpPr>
          <p:nvPr/>
        </p:nvSpPr>
        <p:spPr bwMode="auto">
          <a:xfrm>
            <a:off x="3622803" y="1203598"/>
            <a:ext cx="1899609" cy="435769"/>
          </a:xfrm>
          <a:prstGeom prst="roundRect">
            <a:avLst>
              <a:gd name="adj" fmla="val 16667"/>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r>
              <a:rPr lang="en-US" altLang="en-US" sz="1200" b="1" dirty="0">
                <a:latin typeface="Arial" panose="020B0604020202020204" pitchFamily="34" charset="0"/>
                <a:cs typeface="Arial" panose="020B0604020202020204" pitchFamily="34" charset="0"/>
              </a:rPr>
              <a:t>Randomized (2008)</a:t>
            </a:r>
          </a:p>
        </p:txBody>
      </p:sp>
      <p:sp>
        <p:nvSpPr>
          <p:cNvPr id="10" name="Rounded Rectangle 55">
            <a:extLst>
              <a:ext uri="{FF2B5EF4-FFF2-40B4-BE49-F238E27FC236}">
                <a16:creationId xmlns:a16="http://schemas.microsoft.com/office/drawing/2014/main" id="{F308AA87-1668-759E-C670-A5DA67A97434}"/>
              </a:ext>
            </a:extLst>
          </p:cNvPr>
          <p:cNvSpPr>
            <a:spLocks noChangeArrowheads="1"/>
          </p:cNvSpPr>
          <p:nvPr/>
        </p:nvSpPr>
        <p:spPr bwMode="auto">
          <a:xfrm>
            <a:off x="1148251" y="1941006"/>
            <a:ext cx="3279733" cy="342712"/>
          </a:xfrm>
          <a:prstGeom prst="roundRect">
            <a:avLst>
              <a:gd name="adj" fmla="val 16667"/>
            </a:avLst>
          </a:prstGeom>
          <a:solidFill>
            <a:schemeClr val="accent6">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r>
              <a:rPr lang="en-US" altLang="en-US" sz="1100" b="1" dirty="0">
                <a:latin typeface="Arial" panose="020B0604020202020204" pitchFamily="34" charset="0"/>
                <a:ea typeface="Calibri" pitchFamily="34" charset="0"/>
                <a:cs typeface="Arial" panose="020B0604020202020204" pitchFamily="34" charset="0"/>
              </a:rPr>
              <a:t>OCT-guided PCI (1005)</a:t>
            </a:r>
            <a:endParaRPr lang="en-US" altLang="en-US" sz="1100" dirty="0">
              <a:latin typeface="Arial" pitchFamily="34" charset="0"/>
              <a:cs typeface="Arial" pitchFamily="34" charset="0"/>
            </a:endParaRPr>
          </a:p>
        </p:txBody>
      </p:sp>
      <p:sp>
        <p:nvSpPr>
          <p:cNvPr id="11" name="Rounded Rectangle 55">
            <a:extLst>
              <a:ext uri="{FF2B5EF4-FFF2-40B4-BE49-F238E27FC236}">
                <a16:creationId xmlns:a16="http://schemas.microsoft.com/office/drawing/2014/main" id="{BF686C10-84AF-EDBF-1C7C-21A3B8A896D7}"/>
              </a:ext>
            </a:extLst>
          </p:cNvPr>
          <p:cNvSpPr>
            <a:spLocks noChangeArrowheads="1"/>
          </p:cNvSpPr>
          <p:nvPr/>
        </p:nvSpPr>
        <p:spPr bwMode="auto">
          <a:xfrm>
            <a:off x="4716016" y="1941006"/>
            <a:ext cx="3279738" cy="342712"/>
          </a:xfrm>
          <a:prstGeom prst="roundRect">
            <a:avLst>
              <a:gd name="adj" fmla="val 16667"/>
            </a:avLst>
          </a:prstGeom>
          <a:solidFill>
            <a:schemeClr val="accent4">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r>
              <a:rPr lang="en-US" altLang="en-US" sz="1100" b="1" dirty="0">
                <a:latin typeface="Arial" panose="020B0604020202020204" pitchFamily="34" charset="0"/>
                <a:ea typeface="Calibri" pitchFamily="34" charset="0"/>
                <a:cs typeface="Arial" panose="020B0604020202020204" pitchFamily="34" charset="0"/>
              </a:rPr>
              <a:t>IVUS-guided PCI (1003)</a:t>
            </a:r>
            <a:endParaRPr lang="en-US" altLang="en-US" sz="1100" dirty="0">
              <a:latin typeface="Arial" pitchFamily="34" charset="0"/>
              <a:cs typeface="Arial" pitchFamily="34" charset="0"/>
            </a:endParaRPr>
          </a:p>
        </p:txBody>
      </p:sp>
      <p:cxnSp>
        <p:nvCxnSpPr>
          <p:cNvPr id="14" name="Straight Connector 13">
            <a:extLst>
              <a:ext uri="{FF2B5EF4-FFF2-40B4-BE49-F238E27FC236}">
                <a16:creationId xmlns:a16="http://schemas.microsoft.com/office/drawing/2014/main" id="{FAF0CBE4-C981-8D49-F97E-65A976164B5F}"/>
              </a:ext>
            </a:extLst>
          </p:cNvPr>
          <p:cNvCxnSpPr>
            <a:cxnSpLocks/>
            <a:stCxn id="8" idx="2"/>
          </p:cNvCxnSpPr>
          <p:nvPr/>
        </p:nvCxnSpPr>
        <p:spPr>
          <a:xfrm>
            <a:off x="4572608" y="987574"/>
            <a:ext cx="1114" cy="216024"/>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5">
            <a:extLst>
              <a:ext uri="{FF2B5EF4-FFF2-40B4-BE49-F238E27FC236}">
                <a16:creationId xmlns:a16="http://schemas.microsoft.com/office/drawing/2014/main" id="{D203AB1F-9AD2-F2B1-A3CC-C30959DBCBD4}"/>
              </a:ext>
            </a:extLst>
          </p:cNvPr>
          <p:cNvCxnSpPr>
            <a:cxnSpLocks/>
            <a:stCxn id="10" idx="2"/>
            <a:endCxn id="31" idx="0"/>
          </p:cNvCxnSpPr>
          <p:nvPr/>
        </p:nvCxnSpPr>
        <p:spPr>
          <a:xfrm>
            <a:off x="2788118" y="2283718"/>
            <a:ext cx="0" cy="1457381"/>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8">
            <a:extLst>
              <a:ext uri="{FF2B5EF4-FFF2-40B4-BE49-F238E27FC236}">
                <a16:creationId xmlns:a16="http://schemas.microsoft.com/office/drawing/2014/main" id="{288AFE73-91FC-9EA8-D2F7-057F9600CC23}"/>
              </a:ext>
            </a:extLst>
          </p:cNvPr>
          <p:cNvCxnSpPr>
            <a:cxnSpLocks/>
            <a:endCxn id="10" idx="0"/>
          </p:cNvCxnSpPr>
          <p:nvPr/>
        </p:nvCxnSpPr>
        <p:spPr>
          <a:xfrm flipH="1">
            <a:off x="2788118" y="1639367"/>
            <a:ext cx="1781051" cy="301639"/>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20">
            <a:extLst>
              <a:ext uri="{FF2B5EF4-FFF2-40B4-BE49-F238E27FC236}">
                <a16:creationId xmlns:a16="http://schemas.microsoft.com/office/drawing/2014/main" id="{5E8EC8E0-14E6-7CC8-DA6E-2BEEA2CF0105}"/>
              </a:ext>
            </a:extLst>
          </p:cNvPr>
          <p:cNvCxnSpPr>
            <a:cxnSpLocks/>
          </p:cNvCxnSpPr>
          <p:nvPr/>
        </p:nvCxnSpPr>
        <p:spPr>
          <a:xfrm>
            <a:off x="4499992" y="1639367"/>
            <a:ext cx="1802036" cy="301639"/>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55">
            <a:extLst>
              <a:ext uri="{FF2B5EF4-FFF2-40B4-BE49-F238E27FC236}">
                <a16:creationId xmlns:a16="http://schemas.microsoft.com/office/drawing/2014/main" id="{819964FE-C885-AD4F-9858-105D94F7C04B}"/>
              </a:ext>
            </a:extLst>
          </p:cNvPr>
          <p:cNvSpPr>
            <a:spLocks noChangeArrowheads="1"/>
          </p:cNvSpPr>
          <p:nvPr/>
        </p:nvSpPr>
        <p:spPr bwMode="auto">
          <a:xfrm>
            <a:off x="109226" y="2434909"/>
            <a:ext cx="2446548" cy="794338"/>
          </a:xfrm>
          <a:prstGeom prst="roundRect">
            <a:avLst>
              <a:gd name="adj" fmla="val 16667"/>
            </a:avLst>
          </a:prstGeom>
          <a:solidFill>
            <a:schemeClr val="accent6">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1 Failure to pass imaging device</a:t>
            </a:r>
          </a:p>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25 Cross-over to IVUS-guided PCI by    </a:t>
            </a:r>
          </a:p>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the operator’s discretion</a:t>
            </a:r>
          </a:p>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1 Did not use intravascular imaging            </a:t>
            </a:r>
          </a:p>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devices by the operator’s discretion</a:t>
            </a:r>
          </a:p>
        </p:txBody>
      </p:sp>
      <p:sp>
        <p:nvSpPr>
          <p:cNvPr id="28" name="Rounded Rectangle 55">
            <a:extLst>
              <a:ext uri="{FF2B5EF4-FFF2-40B4-BE49-F238E27FC236}">
                <a16:creationId xmlns:a16="http://schemas.microsoft.com/office/drawing/2014/main" id="{0917E55D-37C4-CC4E-D46C-E8E7217CA4E3}"/>
              </a:ext>
            </a:extLst>
          </p:cNvPr>
          <p:cNvSpPr>
            <a:spLocks noChangeArrowheads="1"/>
          </p:cNvSpPr>
          <p:nvPr/>
        </p:nvSpPr>
        <p:spPr bwMode="auto">
          <a:xfrm>
            <a:off x="6589946" y="2435711"/>
            <a:ext cx="2446550" cy="794338"/>
          </a:xfrm>
          <a:prstGeom prst="roundRect">
            <a:avLst>
              <a:gd name="adj" fmla="val 16667"/>
            </a:avLst>
          </a:prstGeom>
          <a:solidFill>
            <a:schemeClr val="accent4">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r>
              <a:rPr lang="en-US" altLang="ko-KR" sz="900" dirty="0">
                <a:latin typeface="Arial" panose="020B0604020202020204" pitchFamily="34" charset="0"/>
                <a:cs typeface="Arial" panose="020B0604020202020204" pitchFamily="34" charset="0"/>
              </a:rPr>
              <a:t>1 Failed PCI</a:t>
            </a:r>
          </a:p>
          <a:p>
            <a:r>
              <a:rPr lang="en-US" altLang="ko-KR" sz="900" dirty="0">
                <a:latin typeface="Arial" panose="020B0604020202020204" pitchFamily="34" charset="0"/>
                <a:cs typeface="Arial" panose="020B0604020202020204" pitchFamily="34" charset="0"/>
              </a:rPr>
              <a:t>1 Failure to pass imaging device</a:t>
            </a:r>
          </a:p>
          <a:p>
            <a:r>
              <a:rPr lang="en-US" altLang="ko-KR" sz="900" dirty="0">
                <a:latin typeface="Arial" panose="020B0604020202020204" pitchFamily="34" charset="0"/>
                <a:cs typeface="Arial" panose="020B0604020202020204" pitchFamily="34" charset="0"/>
              </a:rPr>
              <a:t>6 Cross-over to OCT-guided PCI by    </a:t>
            </a:r>
          </a:p>
          <a:p>
            <a:pPr defTabSz="822960">
              <a:defRPr/>
            </a:pPr>
            <a:r>
              <a:rPr lang="en-US" altLang="ko-KR" sz="900" dirty="0">
                <a:latin typeface="Arial" panose="020B0604020202020204" pitchFamily="34" charset="0"/>
                <a:cs typeface="Arial" panose="020B0604020202020204" pitchFamily="34" charset="0"/>
              </a:rPr>
              <a:t>          the operator’s discretion</a:t>
            </a:r>
          </a:p>
        </p:txBody>
      </p:sp>
      <p:cxnSp>
        <p:nvCxnSpPr>
          <p:cNvPr id="30" name="Straight Connector 17">
            <a:extLst>
              <a:ext uri="{FF2B5EF4-FFF2-40B4-BE49-F238E27FC236}">
                <a16:creationId xmlns:a16="http://schemas.microsoft.com/office/drawing/2014/main" id="{105A66FB-324F-C70A-378E-0AB8A0065C70}"/>
              </a:ext>
            </a:extLst>
          </p:cNvPr>
          <p:cNvCxnSpPr>
            <a:cxnSpLocks/>
            <a:stCxn id="11" idx="2"/>
            <a:endCxn id="32" idx="0"/>
          </p:cNvCxnSpPr>
          <p:nvPr/>
        </p:nvCxnSpPr>
        <p:spPr>
          <a:xfrm>
            <a:off x="6355885" y="2283718"/>
            <a:ext cx="0" cy="1457167"/>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55">
            <a:extLst>
              <a:ext uri="{FF2B5EF4-FFF2-40B4-BE49-F238E27FC236}">
                <a16:creationId xmlns:a16="http://schemas.microsoft.com/office/drawing/2014/main" id="{7554AD66-7AB4-A364-DB63-CE0B82DF6F9B}"/>
              </a:ext>
            </a:extLst>
          </p:cNvPr>
          <p:cNvSpPr>
            <a:spLocks noChangeArrowheads="1"/>
          </p:cNvSpPr>
          <p:nvPr/>
        </p:nvSpPr>
        <p:spPr bwMode="auto">
          <a:xfrm>
            <a:off x="1148251" y="3741099"/>
            <a:ext cx="3279733" cy="471648"/>
          </a:xfrm>
          <a:prstGeom prst="roundRect">
            <a:avLst>
              <a:gd name="adj" fmla="val 16667"/>
            </a:avLst>
          </a:prstGeom>
          <a:solidFill>
            <a:schemeClr val="accent6">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a:r>
              <a:rPr lang="en-US" altLang="ko-KR" sz="1100" dirty="0">
                <a:latin typeface="Arial" panose="020B0604020202020204" pitchFamily="34" charset="0"/>
                <a:cs typeface="Arial" panose="020B0604020202020204" pitchFamily="34" charset="0"/>
              </a:rPr>
              <a:t>At 12-month follow-up: </a:t>
            </a:r>
          </a:p>
          <a:p>
            <a:pPr algn="ctr"/>
            <a:r>
              <a:rPr lang="en-US" altLang="ko-KR" sz="1100" dirty="0">
                <a:latin typeface="Arial" panose="020B0604020202020204" pitchFamily="34" charset="0"/>
                <a:cs typeface="Arial" panose="020B0604020202020204" pitchFamily="34" charset="0"/>
              </a:rPr>
              <a:t>   993 (98.8%) Completed follow-up</a:t>
            </a:r>
            <a:endParaRPr lang="ko-KR" altLang="en-US" sz="1100" dirty="0">
              <a:latin typeface="Arial" panose="020B0604020202020204" pitchFamily="34" charset="0"/>
              <a:cs typeface="Arial" panose="020B0604020202020204" pitchFamily="34" charset="0"/>
            </a:endParaRPr>
          </a:p>
        </p:txBody>
      </p:sp>
      <p:sp>
        <p:nvSpPr>
          <p:cNvPr id="32" name="Rounded Rectangle 55">
            <a:extLst>
              <a:ext uri="{FF2B5EF4-FFF2-40B4-BE49-F238E27FC236}">
                <a16:creationId xmlns:a16="http://schemas.microsoft.com/office/drawing/2014/main" id="{852E4C0E-7AB5-2523-DAAD-A3F59C177000}"/>
              </a:ext>
            </a:extLst>
          </p:cNvPr>
          <p:cNvSpPr>
            <a:spLocks noChangeArrowheads="1"/>
          </p:cNvSpPr>
          <p:nvPr/>
        </p:nvSpPr>
        <p:spPr bwMode="auto">
          <a:xfrm>
            <a:off x="4716016" y="3740885"/>
            <a:ext cx="3279738" cy="471648"/>
          </a:xfrm>
          <a:prstGeom prst="roundRect">
            <a:avLst>
              <a:gd name="adj" fmla="val 16667"/>
            </a:avLst>
          </a:prstGeom>
          <a:solidFill>
            <a:schemeClr val="accent4">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a:r>
              <a:rPr lang="en-US" altLang="ko-KR" sz="1100" dirty="0">
                <a:latin typeface="Arial" panose="020B0604020202020204" pitchFamily="34" charset="0"/>
                <a:cs typeface="Arial" panose="020B0604020202020204" pitchFamily="34" charset="0"/>
              </a:rPr>
              <a:t>At 12-month follow-up: </a:t>
            </a:r>
          </a:p>
          <a:p>
            <a:pPr algn="ctr"/>
            <a:r>
              <a:rPr lang="en-US" altLang="ko-KR" sz="1100" dirty="0">
                <a:latin typeface="Arial" panose="020B0604020202020204" pitchFamily="34" charset="0"/>
                <a:cs typeface="Arial" panose="020B0604020202020204" pitchFamily="34" charset="0"/>
              </a:rPr>
              <a:t>   995 (99.2%) Completed follow-up</a:t>
            </a:r>
            <a:endParaRPr lang="ko-KR" altLang="en-US" sz="1100" dirty="0">
              <a:latin typeface="Arial" panose="020B0604020202020204" pitchFamily="34" charset="0"/>
              <a:cs typeface="Arial" panose="020B0604020202020204" pitchFamily="34" charset="0"/>
            </a:endParaRPr>
          </a:p>
        </p:txBody>
      </p:sp>
      <p:cxnSp>
        <p:nvCxnSpPr>
          <p:cNvPr id="33" name="Straight Connector 15">
            <a:extLst>
              <a:ext uri="{FF2B5EF4-FFF2-40B4-BE49-F238E27FC236}">
                <a16:creationId xmlns:a16="http://schemas.microsoft.com/office/drawing/2014/main" id="{77A8952E-8C66-46E9-443F-13EDA0942B93}"/>
              </a:ext>
            </a:extLst>
          </p:cNvPr>
          <p:cNvCxnSpPr>
            <a:cxnSpLocks/>
            <a:stCxn id="31" idx="2"/>
            <a:endCxn id="35" idx="0"/>
          </p:cNvCxnSpPr>
          <p:nvPr/>
        </p:nvCxnSpPr>
        <p:spPr>
          <a:xfrm flipH="1">
            <a:off x="2788117" y="4212747"/>
            <a:ext cx="1" cy="231211"/>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7">
            <a:extLst>
              <a:ext uri="{FF2B5EF4-FFF2-40B4-BE49-F238E27FC236}">
                <a16:creationId xmlns:a16="http://schemas.microsoft.com/office/drawing/2014/main" id="{C30800A5-2D13-6B9C-5755-72C41E6F6308}"/>
              </a:ext>
            </a:extLst>
          </p:cNvPr>
          <p:cNvCxnSpPr>
            <a:cxnSpLocks/>
            <a:stCxn id="32" idx="2"/>
            <a:endCxn id="36" idx="0"/>
          </p:cNvCxnSpPr>
          <p:nvPr/>
        </p:nvCxnSpPr>
        <p:spPr>
          <a:xfrm>
            <a:off x="6355885" y="4212533"/>
            <a:ext cx="0" cy="231425"/>
          </a:xfrm>
          <a:prstGeom prst="line">
            <a:avLst/>
          </a:prstGeom>
          <a:solidFill>
            <a:schemeClr val="bg1"/>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55">
            <a:extLst>
              <a:ext uri="{FF2B5EF4-FFF2-40B4-BE49-F238E27FC236}">
                <a16:creationId xmlns:a16="http://schemas.microsoft.com/office/drawing/2014/main" id="{A1016A4F-3711-5AC2-FF9E-642DF1301BE4}"/>
              </a:ext>
            </a:extLst>
          </p:cNvPr>
          <p:cNvSpPr>
            <a:spLocks noChangeArrowheads="1"/>
          </p:cNvSpPr>
          <p:nvPr/>
        </p:nvSpPr>
        <p:spPr bwMode="auto">
          <a:xfrm>
            <a:off x="1148250" y="4443958"/>
            <a:ext cx="3279733" cy="439460"/>
          </a:xfrm>
          <a:prstGeom prst="roundRect">
            <a:avLst>
              <a:gd name="adj" fmla="val 16667"/>
            </a:avLst>
          </a:prstGeom>
          <a:solidFill>
            <a:schemeClr val="accent6">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a:r>
              <a:rPr lang="en-US" altLang="ko-KR" sz="1100" dirty="0">
                <a:latin typeface="Arial" panose="020B0604020202020204" pitchFamily="34" charset="0"/>
                <a:cs typeface="Arial" panose="020B0604020202020204" pitchFamily="34" charset="0"/>
              </a:rPr>
              <a:t>1005 (100%) Were included </a:t>
            </a:r>
          </a:p>
          <a:p>
            <a:pPr algn="ctr"/>
            <a:r>
              <a:rPr lang="en-US" altLang="ko-KR" sz="1100" dirty="0">
                <a:latin typeface="Arial" panose="020B0604020202020204" pitchFamily="34" charset="0"/>
                <a:cs typeface="Arial" panose="020B0604020202020204" pitchFamily="34" charset="0"/>
              </a:rPr>
              <a:t>in the intention-to-treat analysis</a:t>
            </a:r>
            <a:endParaRPr lang="ko-KR" altLang="en-US" sz="1100" dirty="0">
              <a:latin typeface="Arial" panose="020B0604020202020204" pitchFamily="34" charset="0"/>
              <a:cs typeface="Arial" panose="020B0604020202020204" pitchFamily="34" charset="0"/>
            </a:endParaRPr>
          </a:p>
        </p:txBody>
      </p:sp>
      <p:sp>
        <p:nvSpPr>
          <p:cNvPr id="36" name="Rounded Rectangle 55">
            <a:extLst>
              <a:ext uri="{FF2B5EF4-FFF2-40B4-BE49-F238E27FC236}">
                <a16:creationId xmlns:a16="http://schemas.microsoft.com/office/drawing/2014/main" id="{0EF3ED92-E235-3179-2930-154DD4D37770}"/>
              </a:ext>
            </a:extLst>
          </p:cNvPr>
          <p:cNvSpPr>
            <a:spLocks noChangeArrowheads="1"/>
          </p:cNvSpPr>
          <p:nvPr/>
        </p:nvSpPr>
        <p:spPr bwMode="auto">
          <a:xfrm>
            <a:off x="4716016" y="4443958"/>
            <a:ext cx="3279738" cy="439460"/>
          </a:xfrm>
          <a:prstGeom prst="roundRect">
            <a:avLst>
              <a:gd name="adj" fmla="val 16667"/>
            </a:avLst>
          </a:prstGeom>
          <a:solidFill>
            <a:schemeClr val="accent4">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algn="ctr"/>
            <a:r>
              <a:rPr lang="en-US" altLang="ko-KR" sz="1100" dirty="0">
                <a:latin typeface="Arial" panose="020B0604020202020204" pitchFamily="34" charset="0"/>
                <a:cs typeface="Arial" panose="020B0604020202020204" pitchFamily="34" charset="0"/>
              </a:rPr>
              <a:t>1003 (100%) Were included </a:t>
            </a:r>
          </a:p>
          <a:p>
            <a:pPr algn="ctr"/>
            <a:r>
              <a:rPr lang="en-US" altLang="ko-KR" sz="1100" dirty="0">
                <a:latin typeface="Arial" panose="020B0604020202020204" pitchFamily="34" charset="0"/>
                <a:cs typeface="Arial" panose="020B0604020202020204" pitchFamily="34" charset="0"/>
              </a:rPr>
              <a:t>in the intention-to-treat analysis</a:t>
            </a:r>
            <a:endParaRPr lang="ko-KR" altLang="en-US" sz="1100" dirty="0">
              <a:latin typeface="Arial" panose="020B0604020202020204" pitchFamily="34" charset="0"/>
              <a:cs typeface="Arial" panose="020B0604020202020204" pitchFamily="34" charset="0"/>
            </a:endParaRPr>
          </a:p>
        </p:txBody>
      </p:sp>
      <p:sp>
        <p:nvSpPr>
          <p:cNvPr id="39" name="Rounded Rectangle 55">
            <a:extLst>
              <a:ext uri="{FF2B5EF4-FFF2-40B4-BE49-F238E27FC236}">
                <a16:creationId xmlns:a16="http://schemas.microsoft.com/office/drawing/2014/main" id="{BF923EE2-6EC1-BFBB-6D8F-69CFB78A4587}"/>
              </a:ext>
            </a:extLst>
          </p:cNvPr>
          <p:cNvSpPr>
            <a:spLocks noChangeArrowheads="1"/>
          </p:cNvSpPr>
          <p:nvPr/>
        </p:nvSpPr>
        <p:spPr bwMode="auto">
          <a:xfrm>
            <a:off x="109226" y="3291830"/>
            <a:ext cx="2446548" cy="333664"/>
          </a:xfrm>
          <a:prstGeom prst="roundRect">
            <a:avLst>
              <a:gd name="adj" fmla="val 16667"/>
            </a:avLst>
          </a:prstGeom>
          <a:solidFill>
            <a:schemeClr val="accent6">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4 Withdrew consent at &lt;12 </a:t>
            </a:r>
            <a:r>
              <a:rPr lang="en-US" altLang="en-US" sz="900" dirty="0" err="1">
                <a:latin typeface="Arial" panose="020B0604020202020204" pitchFamily="34" charset="0"/>
                <a:ea typeface="Calibri" pitchFamily="34" charset="0"/>
                <a:cs typeface="Arial" panose="020B0604020202020204" pitchFamily="34" charset="0"/>
              </a:rPr>
              <a:t>mo</a:t>
            </a:r>
            <a:endParaRPr lang="en-US" altLang="en-US" sz="900" dirty="0">
              <a:latin typeface="Arial" panose="020B0604020202020204" pitchFamily="34" charset="0"/>
              <a:ea typeface="Calibri" pitchFamily="34" charset="0"/>
              <a:cs typeface="Arial" panose="020B0604020202020204" pitchFamily="34" charset="0"/>
            </a:endParaRPr>
          </a:p>
          <a:p>
            <a:pPr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8 Were lost to follow-up at &lt;12 </a:t>
            </a:r>
            <a:r>
              <a:rPr lang="en-US" altLang="en-US" sz="900" dirty="0" err="1">
                <a:latin typeface="Arial" panose="020B0604020202020204" pitchFamily="34" charset="0"/>
                <a:ea typeface="Calibri" pitchFamily="34" charset="0"/>
                <a:cs typeface="Arial" panose="020B0604020202020204" pitchFamily="34" charset="0"/>
              </a:rPr>
              <a:t>mo</a:t>
            </a:r>
            <a:endParaRPr lang="en-US" altLang="en-US" sz="900" dirty="0">
              <a:latin typeface="Arial" pitchFamily="34" charset="0"/>
              <a:cs typeface="Arial" pitchFamily="34" charset="0"/>
            </a:endParaRPr>
          </a:p>
        </p:txBody>
      </p:sp>
      <p:sp>
        <p:nvSpPr>
          <p:cNvPr id="40" name="Rounded Rectangle 55">
            <a:extLst>
              <a:ext uri="{FF2B5EF4-FFF2-40B4-BE49-F238E27FC236}">
                <a16:creationId xmlns:a16="http://schemas.microsoft.com/office/drawing/2014/main" id="{77FBC330-78E0-321D-3946-42F1C03E9069}"/>
              </a:ext>
            </a:extLst>
          </p:cNvPr>
          <p:cNvSpPr>
            <a:spLocks noChangeArrowheads="1"/>
          </p:cNvSpPr>
          <p:nvPr/>
        </p:nvSpPr>
        <p:spPr bwMode="auto">
          <a:xfrm>
            <a:off x="6588224" y="3291829"/>
            <a:ext cx="2446550" cy="333665"/>
          </a:xfrm>
          <a:prstGeom prst="roundRect">
            <a:avLst>
              <a:gd name="adj" fmla="val 16667"/>
            </a:avLst>
          </a:prstGeom>
          <a:solidFill>
            <a:schemeClr val="accent4">
              <a:lumMod val="20000"/>
              <a:lumOff val="80000"/>
            </a:schemeClr>
          </a:solidFill>
          <a:ln w="12700">
            <a:solidFill>
              <a:srgbClr val="000000"/>
            </a:solidFill>
            <a:round/>
            <a:headEnd/>
            <a:tailEnd/>
          </a:ln>
        </p:spPr>
        <p:txBody>
          <a:bodyPr vert="horz" wrap="square" lIns="68580" tIns="34290" rIns="68580" bIns="34290" numCol="1" anchor="ctr" anchorCtr="0" compatLnSpc="1">
            <a:prstTxWarp prst="textNoShape">
              <a:avLst/>
            </a:prstTxWarp>
          </a:bodyPr>
          <a:lstStyle/>
          <a:p>
            <a:pPr lvl="0"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2 Withdrew consent</a:t>
            </a:r>
          </a:p>
          <a:p>
            <a:pPr lvl="0" fontAlgn="base">
              <a:spcBef>
                <a:spcPct val="0"/>
              </a:spcBef>
              <a:spcAft>
                <a:spcPct val="0"/>
              </a:spcAft>
            </a:pPr>
            <a:r>
              <a:rPr lang="en-US" altLang="en-US" sz="900" dirty="0">
                <a:latin typeface="Arial" panose="020B0604020202020204" pitchFamily="34" charset="0"/>
                <a:ea typeface="Calibri" pitchFamily="34" charset="0"/>
                <a:cs typeface="Arial" panose="020B0604020202020204" pitchFamily="34" charset="0"/>
              </a:rPr>
              <a:t>      6 Were lost to follow-up</a:t>
            </a:r>
            <a:endParaRPr lang="en-US" altLang="en-US" sz="1100" dirty="0">
              <a:latin typeface="Arial" pitchFamily="34" charset="0"/>
              <a:cs typeface="Arial" pitchFamily="34" charset="0"/>
            </a:endParaRPr>
          </a:p>
        </p:txBody>
      </p:sp>
      <p:sp>
        <p:nvSpPr>
          <p:cNvPr id="4" name="TextBox 3">
            <a:extLst>
              <a:ext uri="{FF2B5EF4-FFF2-40B4-BE49-F238E27FC236}">
                <a16:creationId xmlns:a16="http://schemas.microsoft.com/office/drawing/2014/main" id="{A94B0950-5F4D-98EC-FD00-2E5E8B9BF622}"/>
              </a:ext>
            </a:extLst>
          </p:cNvPr>
          <p:cNvSpPr txBox="1"/>
          <p:nvPr/>
        </p:nvSpPr>
        <p:spPr>
          <a:xfrm>
            <a:off x="5401010" y="601145"/>
            <a:ext cx="3351812" cy="261610"/>
          </a:xfrm>
          <a:prstGeom prst="rect">
            <a:avLst/>
          </a:prstGeom>
          <a:noFill/>
        </p:spPr>
        <p:txBody>
          <a:bodyPr wrap="square">
            <a:spAutoFit/>
          </a:bodyPr>
          <a:lstStyle/>
          <a:p>
            <a:r>
              <a:rPr lang="en-US" altLang="ko-Kore-KR" sz="1100" kern="0" dirty="0">
                <a:effectLst/>
                <a:latin typeface="Arial" panose="020B0604020202020204" pitchFamily="34" charset="0"/>
                <a:ea typeface="바탕" panose="02030600000101010101" pitchFamily="18" charset="-127"/>
                <a:cs typeface="Arial" panose="020B0604020202020204" pitchFamily="34" charset="0"/>
              </a:rPr>
              <a:t>(from April 12, 2018, through January 14, 2022) </a:t>
            </a:r>
            <a:endParaRPr lang="ko-Kore-KR"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40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7" grpId="0" animBg="1"/>
      <p:bldP spid="28" grpId="0" animBg="1"/>
      <p:bldP spid="31" grpId="0" animBg="1"/>
      <p:bldP spid="32" grpId="0" animBg="1"/>
      <p:bldP spid="35" grpId="0" animBg="1"/>
      <p:bldP spid="36"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E86DDEB6-27B3-100A-43C6-DA225404ADCC}"/>
              </a:ext>
            </a:extLst>
          </p:cNvPr>
          <p:cNvGraphicFramePr>
            <a:graphicFrameLocks noGrp="1"/>
          </p:cNvGraphicFramePr>
          <p:nvPr>
            <p:extLst>
              <p:ext uri="{D42A27DB-BD31-4B8C-83A1-F6EECF244321}">
                <p14:modId xmlns:p14="http://schemas.microsoft.com/office/powerpoint/2010/main" val="4090356356"/>
              </p:ext>
            </p:extLst>
          </p:nvPr>
        </p:nvGraphicFramePr>
        <p:xfrm>
          <a:off x="251521" y="479056"/>
          <a:ext cx="8614432" cy="4540960"/>
        </p:xfrm>
        <a:graphic>
          <a:graphicData uri="http://schemas.openxmlformats.org/drawingml/2006/table">
            <a:tbl>
              <a:tblPr firstRow="1" firstCol="1" bandRow="1">
                <a:tableStyleId>{3B4B98B0-60AC-42C2-AFA5-B58CD77FA1E5}</a:tableStyleId>
              </a:tblPr>
              <a:tblGrid>
                <a:gridCol w="4267938">
                  <a:extLst>
                    <a:ext uri="{9D8B030D-6E8A-4147-A177-3AD203B41FA5}">
                      <a16:colId xmlns:a16="http://schemas.microsoft.com/office/drawing/2014/main" val="1100428272"/>
                    </a:ext>
                  </a:extLst>
                </a:gridCol>
                <a:gridCol w="2173247">
                  <a:extLst>
                    <a:ext uri="{9D8B030D-6E8A-4147-A177-3AD203B41FA5}">
                      <a16:colId xmlns:a16="http://schemas.microsoft.com/office/drawing/2014/main" val="2347967565"/>
                    </a:ext>
                  </a:extLst>
                </a:gridCol>
                <a:gridCol w="2173247">
                  <a:extLst>
                    <a:ext uri="{9D8B030D-6E8A-4147-A177-3AD203B41FA5}">
                      <a16:colId xmlns:a16="http://schemas.microsoft.com/office/drawing/2014/main" val="1864129488"/>
                    </a:ext>
                  </a:extLst>
                </a:gridCol>
              </a:tblGrid>
              <a:tr h="227048">
                <a:tc>
                  <a:txBody>
                    <a:bodyPr/>
                    <a:lstStyle/>
                    <a:p>
                      <a:pPr>
                        <a:lnSpc>
                          <a:spcPct val="100000"/>
                        </a:lnSpc>
                        <a:spcAft>
                          <a:spcPts val="0"/>
                        </a:spcAft>
                      </a:pPr>
                      <a:endParaRPr lang="en-US" sz="800" b="1" dirty="0">
                        <a:solidFill>
                          <a:schemeClr val="tx1"/>
                        </a:solidFill>
                        <a:effectLst/>
                        <a:latin typeface="Arial" panose="020B060402020202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rPr>
                        <a:t>OCT-Guided PCI (N = 1005)</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rPr>
                        <a:t>IVUS-Guided PCI (N = 1003)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92664618"/>
                  </a:ext>
                </a:extLst>
              </a:tr>
              <a:tr h="227048">
                <a:tc>
                  <a:txBody>
                    <a:bodyPr/>
                    <a:lstStyle/>
                    <a:p>
                      <a:pPr marL="0" marR="0">
                        <a:lnSpc>
                          <a:spcPct val="100000"/>
                        </a:lnSpc>
                        <a:spcBef>
                          <a:spcPts val="0"/>
                        </a:spcBef>
                        <a:spcAft>
                          <a:spcPts val="0"/>
                        </a:spcAft>
                      </a:pPr>
                      <a:r>
                        <a:rPr lang="en-US" sz="1100" b="0" kern="1200" dirty="0">
                          <a:solidFill>
                            <a:srgbClr val="0A0A0A"/>
                          </a:solidFill>
                          <a:effectLst/>
                          <a:latin typeface="Arial" panose="020B0604020202020204" pitchFamily="34" charset="0"/>
                          <a:cs typeface="Arial" panose="020B0604020202020204" pitchFamily="34" charset="0"/>
                        </a:rPr>
                        <a:t>Age [yrs], mean (SD)</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64.3 (10.3)</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65.1 (10.5)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597819437"/>
                  </a:ext>
                </a:extLst>
              </a:tr>
              <a:tr h="227048">
                <a:tc>
                  <a:txBody>
                    <a:bodyPr/>
                    <a:lstStyle/>
                    <a:p>
                      <a:pPr marL="0" marR="0">
                        <a:lnSpc>
                          <a:spcPct val="100000"/>
                        </a:lnSpc>
                        <a:spcBef>
                          <a:spcPts val="0"/>
                        </a:spcBef>
                        <a:spcAft>
                          <a:spcPts val="0"/>
                        </a:spcAft>
                      </a:pPr>
                      <a:r>
                        <a:rPr lang="en-US" sz="1100" b="0" kern="1200" dirty="0">
                          <a:solidFill>
                            <a:srgbClr val="0A0A0A"/>
                          </a:solidFill>
                          <a:effectLst/>
                          <a:latin typeface="Arial" panose="020B0604020202020204" pitchFamily="34" charset="0"/>
                          <a:cs typeface="Arial" panose="020B0604020202020204" pitchFamily="34" charset="0"/>
                        </a:rPr>
                        <a:t>Female sex</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215 (21.4)</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218 (21.7)</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884769901"/>
                  </a:ext>
                </a:extLst>
              </a:tr>
              <a:tr h="227048">
                <a:tc>
                  <a:txBody>
                    <a:bodyPr/>
                    <a:lstStyle/>
                    <a:p>
                      <a:pPr marL="0" marR="0">
                        <a:lnSpc>
                          <a:spcPct val="100000"/>
                        </a:lnSpc>
                        <a:spcBef>
                          <a:spcPts val="0"/>
                        </a:spcBef>
                        <a:spcAft>
                          <a:spcPts val="0"/>
                        </a:spcAft>
                      </a:pPr>
                      <a:r>
                        <a:rPr lang="en-US" sz="1100" b="0" dirty="0">
                          <a:effectLst/>
                          <a:latin typeface="Arial" panose="020B0604020202020204" pitchFamily="34" charset="0"/>
                          <a:ea typeface="Calibri" panose="020F0502020204030204" pitchFamily="34" charset="0"/>
                          <a:cs typeface="Arial" panose="020B0604020202020204" pitchFamily="34" charset="0"/>
                        </a:rPr>
                        <a:t>Body-mass index</a:t>
                      </a:r>
                    </a:p>
                  </a:txBody>
                  <a:tcPr marL="51435" marR="51435"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24.9±3.2</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25.0±3.1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811053867"/>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Diabetes mellitus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325 (32.3)</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345 (34.4)</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485298804"/>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Hypertension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647 (64.4)</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639 (63.7)</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412329819"/>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Dyslipidemia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840 (83.6)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841 (83.9)</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585129998"/>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Current smoking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217 (21.6)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189 (18.8)</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833120421"/>
                  </a:ext>
                </a:extLst>
              </a:tr>
              <a:tr h="227048">
                <a:tc>
                  <a:txBody>
                    <a:bodyPr/>
                    <a:lstStyle/>
                    <a:p>
                      <a:pP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Previous PCI —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226 (22.5)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202 (20.1)</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4280418164"/>
                  </a:ext>
                </a:extLst>
              </a:tr>
              <a:tr h="227048">
                <a:tc>
                  <a:txBody>
                    <a:bodyPr/>
                    <a:lstStyle/>
                    <a:p>
                      <a:pP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Previous CABG —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33 (3.3)</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18 (1.8)</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63037103"/>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Previous stroke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66 (6.6)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73 (7.3)</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61452348"/>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Atrial fibrillation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28 (2.8)</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38 (3.8)</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198643574"/>
                  </a:ext>
                </a:extLst>
              </a:tr>
              <a:tr h="227048">
                <a:tc>
                  <a:txBody>
                    <a:bodyPr/>
                    <a:lstStyle/>
                    <a:p>
                      <a:pP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End-stage renal disease on dialysis —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20 (2.0)</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26 (2.6)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7899613"/>
                  </a:ext>
                </a:extLst>
              </a:tr>
              <a:tr h="227048">
                <a:tc>
                  <a:txBody>
                    <a:bodyPr/>
                    <a:lstStyle/>
                    <a:p>
                      <a:pPr marL="0" marR="0">
                        <a:lnSpc>
                          <a:spcPct val="100000"/>
                        </a:lnSpc>
                        <a:spcBef>
                          <a:spcPts val="0"/>
                        </a:spcBef>
                        <a:spcAft>
                          <a:spcPts val="0"/>
                        </a:spcAft>
                      </a:pPr>
                      <a:r>
                        <a:rPr lang="en-US" sz="1100" b="0" kern="1200" dirty="0">
                          <a:solidFill>
                            <a:srgbClr val="0A0A0A"/>
                          </a:solidFill>
                          <a:effectLst/>
                          <a:latin typeface="Arial" panose="020B0604020202020204" pitchFamily="34" charset="0"/>
                          <a:cs typeface="Arial" panose="020B0604020202020204" pitchFamily="34" charset="0"/>
                        </a:rPr>
                        <a:t>Left ventricular ejection fraction [%], mean (SD)</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100" b="0" kern="1200" dirty="0">
                          <a:solidFill>
                            <a:srgbClr val="0A0A0A"/>
                          </a:solidFill>
                          <a:effectLst/>
                          <a:latin typeface="Arial" panose="020B0604020202020204" pitchFamily="34" charset="0"/>
                          <a:cs typeface="Arial" panose="020B0604020202020204" pitchFamily="34" charset="0"/>
                        </a:rPr>
                        <a:t>58.8 (9.1)</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100" b="0" kern="1200" dirty="0">
                          <a:solidFill>
                            <a:srgbClr val="0A0A0A"/>
                          </a:solidFill>
                          <a:effectLst/>
                          <a:latin typeface="Arial" panose="020B0604020202020204" pitchFamily="34" charset="0"/>
                          <a:cs typeface="Arial" panose="020B0604020202020204" pitchFamily="34" charset="0"/>
                        </a:rPr>
                        <a:t>58.3 (10.1)</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89647060"/>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Clinical indication for index PCI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21676586"/>
                  </a:ext>
                </a:extLst>
              </a:tr>
              <a:tr h="227048">
                <a:tc>
                  <a:txBody>
                    <a:bodyPr/>
                    <a:lstStyle/>
                    <a:p>
                      <a:pPr indent="2286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Silent ischemia</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106 (10.6)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115 (11.5)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134100971"/>
                  </a:ext>
                </a:extLst>
              </a:tr>
              <a:tr h="227048">
                <a:tc>
                  <a:txBody>
                    <a:bodyPr/>
                    <a:lstStyle/>
                    <a:p>
                      <a:pPr indent="2286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Chronic coronary syndrome</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663 (66.0)</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654 (65.2)</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7088673"/>
                  </a:ext>
                </a:extLst>
              </a:tr>
              <a:tr h="227048">
                <a:tc>
                  <a:txBody>
                    <a:bodyPr/>
                    <a:lstStyle/>
                    <a:p>
                      <a:pPr indent="2286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Acute coronary syndrome</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236 (23.5)</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234 (23.3)</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410428872"/>
                  </a:ext>
                </a:extLst>
              </a:tr>
              <a:tr h="227048">
                <a:tc>
                  <a:txBody>
                    <a:bodyPr/>
                    <a:lstStyle/>
                    <a:p>
                      <a:pPr indent="4572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Unstable angina</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solidFill>
                      <a:schemeClr val="bg1"/>
                    </a:solidFill>
                  </a:tcP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137 (13.6)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solidFill>
                      <a:schemeClr val="bg1"/>
                    </a:solidFill>
                  </a:tcP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135 (13.5)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745745709"/>
                  </a:ext>
                </a:extLst>
              </a:tr>
              <a:tr h="22704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NSTEMI</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solidFill>
                      <a:srgbClr val="EBCBCF"/>
                    </a:solidFill>
                  </a:tcP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99 (9.9)</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solidFill>
                      <a:srgbClr val="EBCBCF"/>
                    </a:solidFill>
                  </a:tcP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99 (9.9)</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solidFill>
                      <a:srgbClr val="EBCBCF"/>
                    </a:solidFill>
                  </a:tcPr>
                </a:tc>
                <a:extLst>
                  <a:ext uri="{0D108BD9-81ED-4DB2-BD59-A6C34878D82A}">
                    <a16:rowId xmlns:a16="http://schemas.microsoft.com/office/drawing/2014/main" val="2430113520"/>
                  </a:ext>
                </a:extLst>
              </a:tr>
            </a:tbl>
          </a:graphicData>
        </a:graphic>
      </p:graphicFrame>
      <p:sp>
        <p:nvSpPr>
          <p:cNvPr id="3" name="텍스트 개체 틀 1">
            <a:extLst>
              <a:ext uri="{FF2B5EF4-FFF2-40B4-BE49-F238E27FC236}">
                <a16:creationId xmlns:a16="http://schemas.microsoft.com/office/drawing/2014/main" id="{1EC290A9-24AC-1F92-479E-B06171255BA0}"/>
              </a:ext>
            </a:extLst>
          </p:cNvPr>
          <p:cNvSpPr txBox="1">
            <a:spLocks/>
          </p:cNvSpPr>
          <p:nvPr/>
        </p:nvSpPr>
        <p:spPr>
          <a:xfrm>
            <a:off x="324618" y="51470"/>
            <a:ext cx="7631757" cy="432048"/>
          </a:xfrm>
          <a:prstGeom prst="rect">
            <a:avLst/>
          </a:prstGeom>
        </p:spPr>
        <p:txBody>
          <a:bodyPr vert="horz" lIns="91440" tIns="45720" rIns="91440" bIns="45720" rtlCol="0">
            <a:noAutofit/>
          </a:bodyPr>
          <a:lstStyle>
            <a:lvl1pPr marL="0" indent="0" algn="l" defTabSz="360000" rtl="0" eaLnBrk="1" latinLnBrk="0" hangingPunct="1">
              <a:lnSpc>
                <a:spcPts val="2500"/>
              </a:lnSpc>
              <a:spcBef>
                <a:spcPts val="0"/>
              </a:spcBef>
              <a:buClr>
                <a:srgbClr val="C00000"/>
              </a:buClr>
              <a:buFont typeface="Arial" panose="020B0604020202020204" pitchFamily="34" charset="0"/>
              <a:buNone/>
              <a:defRPr lang="en-US" sz="2800" b="1" i="0" kern="1200">
                <a:solidFill>
                  <a:schemeClr val="accent1"/>
                </a:solidFill>
                <a:latin typeface="+mj-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Key Baseline Characteristics</a:t>
            </a:r>
            <a:endParaRPr lang="en-US" dirty="0"/>
          </a:p>
        </p:txBody>
      </p:sp>
    </p:spTree>
    <p:extLst>
      <p:ext uri="{BB962C8B-B14F-4D97-AF65-F5344CB8AC3E}">
        <p14:creationId xmlns:p14="http://schemas.microsoft.com/office/powerpoint/2010/main" val="3902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E86DDEB6-27B3-100A-43C6-DA225404ADCC}"/>
              </a:ext>
            </a:extLst>
          </p:cNvPr>
          <p:cNvGraphicFramePr>
            <a:graphicFrameLocks noGrp="1"/>
          </p:cNvGraphicFramePr>
          <p:nvPr>
            <p:extLst>
              <p:ext uri="{D42A27DB-BD31-4B8C-83A1-F6EECF244321}">
                <p14:modId xmlns:p14="http://schemas.microsoft.com/office/powerpoint/2010/main" val="3855361949"/>
              </p:ext>
            </p:extLst>
          </p:nvPr>
        </p:nvGraphicFramePr>
        <p:xfrm>
          <a:off x="355655" y="644725"/>
          <a:ext cx="8510298" cy="3943249"/>
        </p:xfrm>
        <a:graphic>
          <a:graphicData uri="http://schemas.openxmlformats.org/drawingml/2006/table">
            <a:tbl>
              <a:tblPr firstRow="1" firstCol="1" bandRow="1">
                <a:tableStyleId>{3B4B98B0-60AC-42C2-AFA5-B58CD77FA1E5}</a:tableStyleId>
              </a:tblPr>
              <a:tblGrid>
                <a:gridCol w="4416782">
                  <a:extLst>
                    <a:ext uri="{9D8B030D-6E8A-4147-A177-3AD203B41FA5}">
                      <a16:colId xmlns:a16="http://schemas.microsoft.com/office/drawing/2014/main" val="1100428272"/>
                    </a:ext>
                  </a:extLst>
                </a:gridCol>
                <a:gridCol w="2046758">
                  <a:extLst>
                    <a:ext uri="{9D8B030D-6E8A-4147-A177-3AD203B41FA5}">
                      <a16:colId xmlns:a16="http://schemas.microsoft.com/office/drawing/2014/main" val="2347967565"/>
                    </a:ext>
                  </a:extLst>
                </a:gridCol>
                <a:gridCol w="2046758">
                  <a:extLst>
                    <a:ext uri="{9D8B030D-6E8A-4147-A177-3AD203B41FA5}">
                      <a16:colId xmlns:a16="http://schemas.microsoft.com/office/drawing/2014/main" val="1864129488"/>
                    </a:ext>
                  </a:extLst>
                </a:gridCol>
              </a:tblGrid>
              <a:tr h="414617">
                <a:tc>
                  <a:txBody>
                    <a:bodyPr/>
                    <a:lstStyle/>
                    <a:p>
                      <a:pPr>
                        <a:lnSpc>
                          <a:spcPct val="100000"/>
                        </a:lnSpc>
                        <a:spcAft>
                          <a:spcPts val="0"/>
                        </a:spcAft>
                      </a:pPr>
                      <a:endParaRPr lang="en-US" sz="1100" b="1" dirty="0">
                        <a:solidFill>
                          <a:schemeClr val="tx1"/>
                        </a:solidFill>
                        <a:effectLst/>
                        <a:latin typeface="Arial" panose="020B060402020202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OCT-Guided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(N = 1005)</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IVUS-Guided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(N = 1003)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92664618"/>
                  </a:ext>
                </a:extLst>
              </a:tr>
              <a:tr h="233771">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Multivessel disease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608 (60.5)</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629 (62.7)</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597819437"/>
                  </a:ext>
                </a:extLst>
              </a:tr>
              <a:tr h="233771">
                <a:tc>
                  <a:txBody>
                    <a:bodyPr/>
                    <a:lstStyle/>
                    <a:p>
                      <a:pP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Treated complex coronary lesions —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884769901"/>
                  </a:ext>
                </a:extLst>
              </a:tr>
              <a:tr h="233771">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Left main disease</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116 (11.5)</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148 (14.8)</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430113520"/>
                  </a:ext>
                </a:extLst>
              </a:tr>
              <a:tr h="233771">
                <a:tc>
                  <a:txBody>
                    <a:bodyPr/>
                    <a:lstStyle/>
                    <a:p>
                      <a:pPr indent="2286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Any bifurcation disease —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516 (51.3)</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540 (53.8)</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731456626"/>
                  </a:ext>
                </a:extLst>
              </a:tr>
              <a:tr h="233771">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Ostial lesion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96 (9.6)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99 (9.9)</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499797839"/>
                  </a:ext>
                </a:extLst>
              </a:tr>
              <a:tr h="233771">
                <a:tc>
                  <a:txBody>
                    <a:bodyPr/>
                    <a:lstStyle/>
                    <a:p>
                      <a:pPr indent="2286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Chronic total occlusion —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56 (5.6)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52 (5.2)</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287392166"/>
                  </a:ext>
                </a:extLst>
              </a:tr>
              <a:tr h="233771">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Severely calcified lesion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76 (7.6)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76 (7.6)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850160754"/>
                  </a:ext>
                </a:extLst>
              </a:tr>
              <a:tr h="233771">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In-stent </a:t>
                      </a:r>
                      <a:r>
                        <a:rPr lang="en-US" sz="1100" b="0" dirty="0" err="1">
                          <a:effectLst/>
                          <a:latin typeface="Arial" panose="020B0604020202020204" pitchFamily="34" charset="0"/>
                          <a:ea typeface="바탕" panose="02030600000101010101" pitchFamily="18" charset="-127"/>
                          <a:cs typeface="Arial" panose="020B0604020202020204" pitchFamily="34" charset="0"/>
                        </a:rPr>
                        <a:t>restenotic</a:t>
                      </a:r>
                      <a:r>
                        <a:rPr lang="en-US" sz="1100" b="0" dirty="0">
                          <a:effectLst/>
                          <a:latin typeface="Arial" panose="020B0604020202020204" pitchFamily="34" charset="0"/>
                          <a:ea typeface="바탕" panose="02030600000101010101" pitchFamily="18" charset="-127"/>
                          <a:cs typeface="Arial" panose="020B0604020202020204" pitchFamily="34" charset="0"/>
                        </a:rPr>
                        <a:t> lesion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87 (8.7)</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77 (7.7)</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531614952"/>
                  </a:ext>
                </a:extLst>
              </a:tr>
              <a:tr h="207308">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Diffuse long lesion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575 (57.2)</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594 (59.2)</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496745160"/>
                  </a:ext>
                </a:extLst>
              </a:tr>
              <a:tr h="207308">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Bypass graft disease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 (0.3)</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0 (0.0)</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843354750"/>
                  </a:ext>
                </a:extLst>
              </a:tr>
              <a:tr h="207308">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SYNTAX score</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4208355982"/>
                  </a:ext>
                </a:extLst>
              </a:tr>
              <a:tr h="207308">
                <a:tc>
                  <a:txBody>
                    <a:bodyPr/>
                    <a:lstStyle/>
                    <a:p>
                      <a:pPr indent="228600">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Mean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15.1±8.9</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15.8±9.5</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62941715"/>
                  </a:ext>
                </a:extLst>
              </a:tr>
              <a:tr h="207308">
                <a:tc>
                  <a:txBody>
                    <a:bodyPr/>
                    <a:lstStyle/>
                    <a:p>
                      <a:pPr indent="2286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Category — no./total no.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475491012"/>
                  </a:ext>
                </a:extLst>
              </a:tr>
              <a:tr h="207308">
                <a:tc>
                  <a:txBody>
                    <a:bodyPr/>
                    <a:lstStyle/>
                    <a:p>
                      <a:pPr indent="4572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Low, 0 to 22</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813 (80.9)</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773 (77.1)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227495495"/>
                  </a:ext>
                </a:extLst>
              </a:tr>
              <a:tr h="207308">
                <a:tc>
                  <a:txBody>
                    <a:bodyPr/>
                    <a:lstStyle/>
                    <a:p>
                      <a:pPr indent="4572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Intermediate, 23 to 32</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141 (14.0)</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173 (17.3)</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281370503"/>
                  </a:ext>
                </a:extLst>
              </a:tr>
              <a:tr h="207308">
                <a:tc>
                  <a:txBody>
                    <a:bodyPr/>
                    <a:lstStyle/>
                    <a:p>
                      <a:pPr indent="457200">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High, &gt;32</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51 (5.1)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57 (5.7)</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536066432"/>
                  </a:ext>
                </a:extLst>
              </a:tr>
            </a:tbl>
          </a:graphicData>
        </a:graphic>
      </p:graphicFrame>
      <p:sp>
        <p:nvSpPr>
          <p:cNvPr id="10" name="텍스트 개체 틀 1">
            <a:extLst>
              <a:ext uri="{FF2B5EF4-FFF2-40B4-BE49-F238E27FC236}">
                <a16:creationId xmlns:a16="http://schemas.microsoft.com/office/drawing/2014/main" id="{AC8CCADF-4772-CC5E-6020-F6C75C9EEAA4}"/>
              </a:ext>
            </a:extLst>
          </p:cNvPr>
          <p:cNvSpPr>
            <a:spLocks noGrp="1"/>
          </p:cNvSpPr>
          <p:nvPr>
            <p:ph type="body" sz="quarter" idx="10"/>
          </p:nvPr>
        </p:nvSpPr>
        <p:spPr>
          <a:xfrm>
            <a:off x="324618" y="195486"/>
            <a:ext cx="7631757" cy="432048"/>
          </a:xfrm>
        </p:spPr>
        <p:txBody>
          <a:bodyPr/>
          <a:lstStyle/>
          <a:p>
            <a:r>
              <a:rPr lang="en-US" altLang="ko-KR" dirty="0"/>
              <a:t>Anatomical Characteristics</a:t>
            </a:r>
            <a:endParaRPr lang="en-US" dirty="0"/>
          </a:p>
        </p:txBody>
      </p:sp>
      <p:sp>
        <p:nvSpPr>
          <p:cNvPr id="2" name="TextBox 1">
            <a:extLst>
              <a:ext uri="{FF2B5EF4-FFF2-40B4-BE49-F238E27FC236}">
                <a16:creationId xmlns:a16="http://schemas.microsoft.com/office/drawing/2014/main" id="{D7304BAA-B2F8-44C2-D8D2-E80AD8E3808A}"/>
              </a:ext>
            </a:extLst>
          </p:cNvPr>
          <p:cNvSpPr txBox="1"/>
          <p:nvPr/>
        </p:nvSpPr>
        <p:spPr>
          <a:xfrm>
            <a:off x="1763688" y="4760211"/>
            <a:ext cx="6768751" cy="400110"/>
          </a:xfrm>
          <a:prstGeom prst="rect">
            <a:avLst/>
          </a:prstGeom>
          <a:noFill/>
        </p:spPr>
        <p:txBody>
          <a:bodyPr wrap="square" anchor="ctr">
            <a:spAutoFit/>
          </a:bodyPr>
          <a:lstStyle/>
          <a:p>
            <a:r>
              <a:rPr lang="en-US" sz="1000" dirty="0">
                <a:ea typeface="Times New Roman" panose="02020603050405020304" pitchFamily="18" charset="0"/>
              </a:rPr>
              <a:t>† Those with encircling calcium seen on angiography  ‡ Lesion length ≥28 mm or stent length ≥32 mm of treated segment</a:t>
            </a:r>
          </a:p>
          <a:p>
            <a:r>
              <a:rPr lang="en-US" sz="1000" dirty="0">
                <a:ea typeface="Times New Roman" panose="02020603050405020304" pitchFamily="18" charset="0"/>
              </a:rPr>
              <a:t>SYNTAX, Synergy between Percutaneous Coronary Intervention with Taxus and Cardiac Surgery.</a:t>
            </a:r>
          </a:p>
        </p:txBody>
      </p:sp>
    </p:spTree>
    <p:extLst>
      <p:ext uri="{BB962C8B-B14F-4D97-AF65-F5344CB8AC3E}">
        <p14:creationId xmlns:p14="http://schemas.microsoft.com/office/powerpoint/2010/main" val="197565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E86DDEB6-27B3-100A-43C6-DA225404ADCC}"/>
              </a:ext>
            </a:extLst>
          </p:cNvPr>
          <p:cNvGraphicFramePr>
            <a:graphicFrameLocks noGrp="1"/>
          </p:cNvGraphicFramePr>
          <p:nvPr>
            <p:extLst>
              <p:ext uri="{D42A27DB-BD31-4B8C-83A1-F6EECF244321}">
                <p14:modId xmlns:p14="http://schemas.microsoft.com/office/powerpoint/2010/main" val="1001859578"/>
              </p:ext>
            </p:extLst>
          </p:nvPr>
        </p:nvGraphicFramePr>
        <p:xfrm>
          <a:off x="355655" y="716739"/>
          <a:ext cx="8510298" cy="3871235"/>
        </p:xfrm>
        <a:graphic>
          <a:graphicData uri="http://schemas.openxmlformats.org/drawingml/2006/table">
            <a:tbl>
              <a:tblPr firstRow="1" firstCol="1" bandRow="1">
                <a:tableStyleId>{3B4B98B0-60AC-42C2-AFA5-B58CD77FA1E5}</a:tableStyleId>
              </a:tblPr>
              <a:tblGrid>
                <a:gridCol w="4216345">
                  <a:extLst>
                    <a:ext uri="{9D8B030D-6E8A-4147-A177-3AD203B41FA5}">
                      <a16:colId xmlns:a16="http://schemas.microsoft.com/office/drawing/2014/main" val="1100428272"/>
                    </a:ext>
                  </a:extLst>
                </a:gridCol>
                <a:gridCol w="1800200">
                  <a:extLst>
                    <a:ext uri="{9D8B030D-6E8A-4147-A177-3AD203B41FA5}">
                      <a16:colId xmlns:a16="http://schemas.microsoft.com/office/drawing/2014/main" val="2347967565"/>
                    </a:ext>
                  </a:extLst>
                </a:gridCol>
                <a:gridCol w="1800200">
                  <a:extLst>
                    <a:ext uri="{9D8B030D-6E8A-4147-A177-3AD203B41FA5}">
                      <a16:colId xmlns:a16="http://schemas.microsoft.com/office/drawing/2014/main" val="1864129488"/>
                    </a:ext>
                  </a:extLst>
                </a:gridCol>
                <a:gridCol w="693553">
                  <a:extLst>
                    <a:ext uri="{9D8B030D-6E8A-4147-A177-3AD203B41FA5}">
                      <a16:colId xmlns:a16="http://schemas.microsoft.com/office/drawing/2014/main" val="457487287"/>
                    </a:ext>
                  </a:extLst>
                </a:gridCol>
              </a:tblGrid>
              <a:tr h="507935">
                <a:tc>
                  <a:txBody>
                    <a:bodyPr/>
                    <a:lstStyle/>
                    <a:p>
                      <a:pPr>
                        <a:lnSpc>
                          <a:spcPct val="100000"/>
                        </a:lnSpc>
                        <a:spcAft>
                          <a:spcPts val="0"/>
                        </a:spcAft>
                      </a:pPr>
                      <a:endParaRPr lang="en-US" sz="1100" b="1" dirty="0">
                        <a:solidFill>
                          <a:schemeClr val="tx1"/>
                        </a:solidFill>
                        <a:effectLst/>
                        <a:latin typeface="Arial" panose="020B060402020202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OCT-Guided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(N = 1005)</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IVUS-Guided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(N = 1003)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 Value</a:t>
                      </a:r>
                    </a:p>
                  </a:txBody>
                  <a:tcPr marL="51435" marR="51435" marT="0" marB="0" anchor="ctr"/>
                </a:tc>
                <a:extLst>
                  <a:ext uri="{0D108BD9-81ED-4DB2-BD59-A6C34878D82A}">
                    <a16:rowId xmlns:a16="http://schemas.microsoft.com/office/drawing/2014/main" val="992664618"/>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PCI approach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0.99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597819437"/>
                  </a:ext>
                </a:extLst>
              </a:tr>
              <a:tr h="280275">
                <a:tc>
                  <a:txBody>
                    <a:bodyPr/>
                    <a:lstStyle/>
                    <a:p>
                      <a:pPr marL="0" indent="90488">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Radial access</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639 (63.6)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638 (63.6)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884769901"/>
                  </a:ext>
                </a:extLst>
              </a:tr>
              <a:tr h="280275">
                <a:tc>
                  <a:txBody>
                    <a:bodyPr/>
                    <a:lstStyle/>
                    <a:p>
                      <a:pPr marL="0" indent="90488">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Femoral access</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366 (36.4)</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365 (36.4)</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430113520"/>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PCI modality</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731456626"/>
                  </a:ext>
                </a:extLst>
              </a:tr>
              <a:tr h="280275">
                <a:tc>
                  <a:txBody>
                    <a:bodyPr/>
                    <a:lstStyle/>
                    <a:p>
                      <a:pPr marL="0" indent="90488">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Use of drug-eluting stents</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970 (96.5)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973 (97.1)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0.45</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499797839"/>
                  </a:ext>
                </a:extLst>
              </a:tr>
              <a:tr h="280275">
                <a:tc>
                  <a:txBody>
                    <a:bodyPr/>
                    <a:lstStyle/>
                    <a:p>
                      <a:pPr marL="457200" indent="-366713">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  Used of drug-coated balloons (only for ISR lesion)</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35 (3.5)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29 (2.9)</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바탕" panose="02030600000101010101" pitchFamily="18" charset="-127"/>
                          <a:cs typeface="Arial" panose="020B0604020202020204" pitchFamily="34" charset="0"/>
                        </a:rPr>
                        <a:t> </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287392166"/>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Total no. of lesions treated per patient</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1.3±0.6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1.4±0.6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0.36</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850160754"/>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Mean number of stents per patient</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1.6±1.0</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1.6±1.0</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0.38</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531614952"/>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Total stent length per patient — mm</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47.2±32.4</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47.8±32.2</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a:effectLst/>
                          <a:latin typeface="Arial" panose="020B0604020202020204" pitchFamily="34" charset="0"/>
                          <a:ea typeface="맑은 고딕" panose="020B0503020000020004" pitchFamily="50" charset="-127"/>
                          <a:cs typeface="Arial" panose="020B0604020202020204" pitchFamily="34" charset="0"/>
                        </a:rPr>
                        <a:t>0.69</a:t>
                      </a:r>
                      <a:endParaRPr lang="ko-KR" sz="11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496745160"/>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Post-dilatation with larger or high-pressure balloon — no. (%)</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931 (92.6)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917 (91.5)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0.35</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843354750"/>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Total amount of contrast media used — mL</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238.3±112.4</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199.8±109.7</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&lt;0.001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4208355982"/>
                  </a:ext>
                </a:extLst>
              </a:tr>
              <a:tr h="280275">
                <a:tc>
                  <a:txBody>
                    <a:bodyPr/>
                    <a:lstStyle/>
                    <a:p>
                      <a:pPr>
                        <a:lnSpc>
                          <a:spcPct val="100000"/>
                        </a:lnSpc>
                      </a:pPr>
                      <a:r>
                        <a:rPr lang="en-US" sz="1100" b="0" dirty="0">
                          <a:effectLst/>
                          <a:latin typeface="Arial" panose="020B0604020202020204" pitchFamily="34" charset="0"/>
                          <a:ea typeface="바탕" panose="02030600000101010101" pitchFamily="18" charset="-127"/>
                          <a:cs typeface="Arial" panose="020B0604020202020204" pitchFamily="34" charset="0"/>
                        </a:rPr>
                        <a:t>Total PCI time — min</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46.1±23.6</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48.9±25.1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100" b="0" dirty="0">
                          <a:effectLst/>
                          <a:latin typeface="Arial" panose="020B0604020202020204" pitchFamily="34" charset="0"/>
                          <a:ea typeface="맑은 고딕" panose="020B0503020000020004" pitchFamily="50" charset="-127"/>
                          <a:cs typeface="Arial" panose="020B0604020202020204" pitchFamily="34" charset="0"/>
                        </a:rPr>
                        <a:t>&lt;0.001</a:t>
                      </a:r>
                      <a:endParaRPr lang="ko-KR" sz="11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62941715"/>
                  </a:ext>
                </a:extLst>
              </a:tr>
            </a:tbl>
          </a:graphicData>
        </a:graphic>
      </p:graphicFrame>
      <p:sp>
        <p:nvSpPr>
          <p:cNvPr id="10" name="텍스트 개체 틀 1">
            <a:extLst>
              <a:ext uri="{FF2B5EF4-FFF2-40B4-BE49-F238E27FC236}">
                <a16:creationId xmlns:a16="http://schemas.microsoft.com/office/drawing/2014/main" id="{AC8CCADF-4772-CC5E-6020-F6C75C9EEAA4}"/>
              </a:ext>
            </a:extLst>
          </p:cNvPr>
          <p:cNvSpPr>
            <a:spLocks noGrp="1"/>
          </p:cNvSpPr>
          <p:nvPr>
            <p:ph type="body" sz="quarter" idx="10"/>
          </p:nvPr>
        </p:nvSpPr>
        <p:spPr>
          <a:xfrm>
            <a:off x="324618" y="195486"/>
            <a:ext cx="7631757" cy="432048"/>
          </a:xfrm>
        </p:spPr>
        <p:txBody>
          <a:bodyPr/>
          <a:lstStyle/>
          <a:p>
            <a:r>
              <a:rPr lang="en-US" altLang="ko-KR" dirty="0"/>
              <a:t>Procedural Characteristics</a:t>
            </a:r>
            <a:endParaRPr lang="en-US" dirty="0"/>
          </a:p>
        </p:txBody>
      </p:sp>
      <p:sp>
        <p:nvSpPr>
          <p:cNvPr id="2" name="TextBox 1">
            <a:extLst>
              <a:ext uri="{FF2B5EF4-FFF2-40B4-BE49-F238E27FC236}">
                <a16:creationId xmlns:a16="http://schemas.microsoft.com/office/drawing/2014/main" id="{D7304BAA-B2F8-44C2-D8D2-E80AD8E3808A}"/>
              </a:ext>
            </a:extLst>
          </p:cNvPr>
          <p:cNvSpPr txBox="1"/>
          <p:nvPr/>
        </p:nvSpPr>
        <p:spPr>
          <a:xfrm>
            <a:off x="1763688" y="4803998"/>
            <a:ext cx="6768751" cy="246221"/>
          </a:xfrm>
          <a:prstGeom prst="rect">
            <a:avLst/>
          </a:prstGeom>
          <a:noFill/>
        </p:spPr>
        <p:txBody>
          <a:bodyPr wrap="square" anchor="ctr">
            <a:spAutoFit/>
          </a:bodyPr>
          <a:lstStyle/>
          <a:p>
            <a:r>
              <a:rPr lang="en-US" sz="1000" dirty="0">
                <a:ea typeface="Times New Roman" panose="02020603050405020304" pitchFamily="18" charset="0"/>
              </a:rPr>
              <a:t>ISR, In-stent restenosis.</a:t>
            </a:r>
          </a:p>
        </p:txBody>
      </p:sp>
    </p:spTree>
    <p:extLst>
      <p:ext uri="{BB962C8B-B14F-4D97-AF65-F5344CB8AC3E}">
        <p14:creationId xmlns:p14="http://schemas.microsoft.com/office/powerpoint/2010/main" val="243355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E86DDEB6-27B3-100A-43C6-DA225404ADCC}"/>
              </a:ext>
            </a:extLst>
          </p:cNvPr>
          <p:cNvGraphicFramePr>
            <a:graphicFrameLocks noGrp="1"/>
          </p:cNvGraphicFramePr>
          <p:nvPr>
            <p:extLst>
              <p:ext uri="{D42A27DB-BD31-4B8C-83A1-F6EECF244321}">
                <p14:modId xmlns:p14="http://schemas.microsoft.com/office/powerpoint/2010/main" val="2192802975"/>
              </p:ext>
            </p:extLst>
          </p:nvPr>
        </p:nvGraphicFramePr>
        <p:xfrm>
          <a:off x="355655" y="932763"/>
          <a:ext cx="8510298" cy="2719106"/>
        </p:xfrm>
        <a:graphic>
          <a:graphicData uri="http://schemas.openxmlformats.org/drawingml/2006/table">
            <a:tbl>
              <a:tblPr firstRow="1" firstCol="1" bandRow="1">
                <a:tableStyleId>{3B4B98B0-60AC-42C2-AFA5-B58CD77FA1E5}</a:tableStyleId>
              </a:tblPr>
              <a:tblGrid>
                <a:gridCol w="4576385">
                  <a:extLst>
                    <a:ext uri="{9D8B030D-6E8A-4147-A177-3AD203B41FA5}">
                      <a16:colId xmlns:a16="http://schemas.microsoft.com/office/drawing/2014/main" val="1100428272"/>
                    </a:ext>
                  </a:extLst>
                </a:gridCol>
                <a:gridCol w="1620180">
                  <a:extLst>
                    <a:ext uri="{9D8B030D-6E8A-4147-A177-3AD203B41FA5}">
                      <a16:colId xmlns:a16="http://schemas.microsoft.com/office/drawing/2014/main" val="2347967565"/>
                    </a:ext>
                  </a:extLst>
                </a:gridCol>
                <a:gridCol w="1620180">
                  <a:extLst>
                    <a:ext uri="{9D8B030D-6E8A-4147-A177-3AD203B41FA5}">
                      <a16:colId xmlns:a16="http://schemas.microsoft.com/office/drawing/2014/main" val="1864129488"/>
                    </a:ext>
                  </a:extLst>
                </a:gridCol>
                <a:gridCol w="693553">
                  <a:extLst>
                    <a:ext uri="{9D8B030D-6E8A-4147-A177-3AD203B41FA5}">
                      <a16:colId xmlns:a16="http://schemas.microsoft.com/office/drawing/2014/main" val="457487287"/>
                    </a:ext>
                  </a:extLst>
                </a:gridCol>
              </a:tblGrid>
              <a:tr h="608858">
                <a:tc>
                  <a:txBody>
                    <a:bodyPr/>
                    <a:lstStyle/>
                    <a:p>
                      <a:pPr>
                        <a:lnSpc>
                          <a:spcPct val="100000"/>
                        </a:lnSpc>
                        <a:spcAft>
                          <a:spcPts val="0"/>
                        </a:spcAft>
                      </a:pPr>
                      <a:endParaRPr lang="en-US" sz="1100" b="1" dirty="0">
                        <a:solidFill>
                          <a:schemeClr val="tx1"/>
                        </a:solidFill>
                        <a:effectLst/>
                        <a:latin typeface="Arial" panose="020B060402020202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OCT-Guided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(N = 1005)</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IVUS-Guided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(N = 1003)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 Value</a:t>
                      </a:r>
                    </a:p>
                  </a:txBody>
                  <a:tcPr marL="51435" marR="51435" marT="0" marB="0" anchor="ctr"/>
                </a:tc>
                <a:extLst>
                  <a:ext uri="{0D108BD9-81ED-4DB2-BD59-A6C34878D82A}">
                    <a16:rowId xmlns:a16="http://schemas.microsoft.com/office/drawing/2014/main" val="992664618"/>
                  </a:ext>
                </a:extLst>
              </a:tr>
              <a:tr h="351708">
                <a:tc>
                  <a:txBody>
                    <a:bodyPr/>
                    <a:lstStyle/>
                    <a:p>
                      <a:pPr>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Procedural success — no. (%)</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 </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 </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바탕" panose="02030600000101010101" pitchFamily="18" charset="-127"/>
                          <a:cs typeface="Arial" panose="020B0604020202020204" pitchFamily="34" charset="0"/>
                        </a:rPr>
                        <a:t> </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597819437"/>
                  </a:ext>
                </a:extLst>
              </a:tr>
              <a:tr h="351708">
                <a:tc>
                  <a:txBody>
                    <a:bodyPr/>
                    <a:lstStyle/>
                    <a:p>
                      <a:pPr indent="228600">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Angiography-based</a:t>
                      </a:r>
                      <a:r>
                        <a:rPr lang="en-US" altLang="ko-Kore-KR" sz="1200" baseline="30000" dirty="0">
                          <a:ea typeface="Times New Roman" panose="02020603050405020304" pitchFamily="18" charset="0"/>
                        </a:rPr>
                        <a:t>‖</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맑은 고딕" panose="020B0503020000020004" pitchFamily="50" charset="-127"/>
                          <a:cs typeface="Arial" panose="020B0604020202020204" pitchFamily="34" charset="0"/>
                        </a:rPr>
                        <a:t>993 (98.8)</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맑은 고딕" panose="020B0503020000020004" pitchFamily="50" charset="-127"/>
                          <a:cs typeface="Arial" panose="020B0604020202020204" pitchFamily="34" charset="0"/>
                        </a:rPr>
                        <a:t>990 (98.7)</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맑은 고딕" panose="020B0503020000020004" pitchFamily="50" charset="-127"/>
                          <a:cs typeface="Arial" panose="020B0604020202020204" pitchFamily="34" charset="0"/>
                        </a:rPr>
                        <a:t>0.84</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884769901"/>
                  </a:ext>
                </a:extLst>
              </a:tr>
              <a:tr h="351708">
                <a:tc>
                  <a:txBody>
                    <a:bodyPr/>
                    <a:lstStyle/>
                    <a:p>
                      <a:pPr indent="228600">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Imaging-based</a:t>
                      </a:r>
                      <a:r>
                        <a:rPr lang="en-US" altLang="ko-KR" sz="1200" b="0" dirty="0">
                          <a:effectLst/>
                          <a:latin typeface="Arial" panose="020B0604020202020204" pitchFamily="34" charset="0"/>
                          <a:ea typeface="바탕" panose="02030600000101010101" pitchFamily="18" charset="-127"/>
                          <a:cs typeface="Arial" panose="020B0604020202020204" pitchFamily="34" charset="0"/>
                        </a:rPr>
                        <a:t>†</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맑은 고딕" panose="020B0503020000020004" pitchFamily="50" charset="-127"/>
                          <a:cs typeface="Arial" panose="020B0604020202020204" pitchFamily="34" charset="0"/>
                        </a:rPr>
                        <a:t>476 / 986 (48.3)</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맑은 고딕" panose="020B0503020000020004" pitchFamily="50" charset="-127"/>
                          <a:cs typeface="Arial" panose="020B0604020202020204" pitchFamily="34" charset="0"/>
                        </a:rPr>
                        <a:t>546 / 995 (54.9)</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맑은 고딕" panose="020B0503020000020004" pitchFamily="50" charset="-127"/>
                          <a:cs typeface="Arial" panose="020B0604020202020204" pitchFamily="34" charset="0"/>
                        </a:rPr>
                        <a:t>0.003</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430113520"/>
                  </a:ext>
                </a:extLst>
              </a:tr>
              <a:tr h="351708">
                <a:tc>
                  <a:txBody>
                    <a:bodyPr/>
                    <a:lstStyle/>
                    <a:p>
                      <a:pPr marL="152400" indent="-152400">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Procedural complications requiring active intervention — no. (%)</a:t>
                      </a:r>
                      <a:r>
                        <a:rPr lang="en-US" altLang="ko-KR" sz="1200" b="0" dirty="0">
                          <a:effectLst/>
                          <a:latin typeface="Arial" panose="020B0604020202020204" pitchFamily="34" charset="0"/>
                          <a:ea typeface="바탕" panose="02030600000101010101" pitchFamily="18" charset="-127"/>
                          <a:cs typeface="Arial" panose="020B0604020202020204" pitchFamily="34" charset="0"/>
                        </a:rPr>
                        <a:t>‡</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 </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 </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바탕" panose="02030600000101010101" pitchFamily="18" charset="-127"/>
                          <a:cs typeface="Arial" panose="020B0604020202020204" pitchFamily="34" charset="0"/>
                        </a:rPr>
                        <a:t> </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2731456626"/>
                  </a:ext>
                </a:extLst>
              </a:tr>
              <a:tr h="351708">
                <a:tc>
                  <a:txBody>
                    <a:bodyPr/>
                    <a:lstStyle/>
                    <a:p>
                      <a:pPr>
                        <a:lnSpc>
                          <a:spcPct val="100000"/>
                        </a:lnSpc>
                      </a:pPr>
                      <a:r>
                        <a:rPr lang="en-US" sz="1200" b="0" dirty="0">
                          <a:effectLst/>
                          <a:latin typeface="Arial" panose="020B0604020202020204" pitchFamily="34" charset="0"/>
                          <a:ea typeface="바탕" panose="02030600000101010101" pitchFamily="18" charset="-127"/>
                          <a:cs typeface="Arial" panose="020B0604020202020204" pitchFamily="34" charset="0"/>
                        </a:rPr>
                        <a:t>     Any</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맑은 고딕" panose="020B0503020000020004" pitchFamily="50" charset="-127"/>
                          <a:cs typeface="Arial" panose="020B0604020202020204" pitchFamily="34" charset="0"/>
                        </a:rPr>
                        <a:t>22 (2.2)</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맑은 고딕" panose="020B0503020000020004" pitchFamily="50" charset="-127"/>
                          <a:cs typeface="Arial" panose="020B0604020202020204" pitchFamily="34" charset="0"/>
                        </a:rPr>
                        <a:t>37 (3.7)</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맑은 고딕" panose="020B0503020000020004" pitchFamily="50" charset="-127"/>
                          <a:cs typeface="Arial" panose="020B0604020202020204" pitchFamily="34" charset="0"/>
                        </a:rPr>
                        <a:t>0.047</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499797839"/>
                  </a:ext>
                </a:extLst>
              </a:tr>
              <a:tr h="351708">
                <a:tc>
                  <a:txBody>
                    <a:bodyPr/>
                    <a:lstStyle/>
                    <a:p>
                      <a:pPr>
                        <a:lnSpc>
                          <a:spcPct val="100000"/>
                        </a:lnSpc>
                      </a:pPr>
                      <a:r>
                        <a:rPr lang="en-US" sz="1200" b="0">
                          <a:effectLst/>
                          <a:latin typeface="Arial" panose="020B0604020202020204" pitchFamily="34" charset="0"/>
                          <a:ea typeface="바탕" panose="02030600000101010101" pitchFamily="18" charset="-127"/>
                          <a:cs typeface="Arial" panose="020B0604020202020204" pitchFamily="34" charset="0"/>
                        </a:rPr>
                        <a:t>     IVUS or OCT procedure related complications </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a:effectLst/>
                          <a:latin typeface="Arial" panose="020B0604020202020204" pitchFamily="34" charset="0"/>
                          <a:ea typeface="맑은 고딕" panose="020B0503020000020004" pitchFamily="50" charset="-127"/>
                          <a:cs typeface="Arial" panose="020B0604020202020204" pitchFamily="34" charset="0"/>
                        </a:rPr>
                        <a:t>0 (0)</a:t>
                      </a:r>
                      <a:endParaRPr lang="ko-KR" sz="1200" b="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en-US" sz="1200" b="0" dirty="0">
                          <a:effectLst/>
                          <a:latin typeface="Arial" panose="020B0604020202020204" pitchFamily="34" charset="0"/>
                          <a:ea typeface="맑은 고딕" panose="020B0503020000020004" pitchFamily="50" charset="-127"/>
                          <a:cs typeface="Arial" panose="020B0604020202020204" pitchFamily="34" charset="0"/>
                        </a:rPr>
                        <a:t>0 (0)</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tc>
                  <a:txBody>
                    <a:bodyPr/>
                    <a:lstStyle/>
                    <a:p>
                      <a:pPr algn="ctr">
                        <a:lnSpc>
                          <a:spcPct val="100000"/>
                        </a:lnSpc>
                      </a:pPr>
                      <a:r>
                        <a:rPr lang="de-DE" sz="1200" b="0" dirty="0">
                          <a:effectLst/>
                          <a:latin typeface="Arial" panose="020B0604020202020204" pitchFamily="34" charset="0"/>
                          <a:ea typeface="바탕" panose="02030600000101010101" pitchFamily="18" charset="-127"/>
                          <a:cs typeface="Arial" panose="020B0604020202020204" pitchFamily="34" charset="0"/>
                        </a:rPr>
                        <a:t>　</a:t>
                      </a:r>
                      <a:endParaRPr lang="ko-KR" sz="1200" b="0" dirty="0">
                        <a:effectLst/>
                        <a:latin typeface="Arial" panose="020B0604020202020204" pitchFamily="34" charset="0"/>
                        <a:ea typeface="바탕"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287392166"/>
                  </a:ext>
                </a:extLst>
              </a:tr>
            </a:tbl>
          </a:graphicData>
        </a:graphic>
      </p:graphicFrame>
      <p:sp>
        <p:nvSpPr>
          <p:cNvPr id="10" name="텍스트 개체 틀 1">
            <a:extLst>
              <a:ext uri="{FF2B5EF4-FFF2-40B4-BE49-F238E27FC236}">
                <a16:creationId xmlns:a16="http://schemas.microsoft.com/office/drawing/2014/main" id="{AC8CCADF-4772-CC5E-6020-F6C75C9EEAA4}"/>
              </a:ext>
            </a:extLst>
          </p:cNvPr>
          <p:cNvSpPr>
            <a:spLocks noGrp="1"/>
          </p:cNvSpPr>
          <p:nvPr>
            <p:ph type="body" sz="quarter" idx="10"/>
          </p:nvPr>
        </p:nvSpPr>
        <p:spPr>
          <a:xfrm>
            <a:off x="324618" y="339502"/>
            <a:ext cx="7631757" cy="432048"/>
          </a:xfrm>
        </p:spPr>
        <p:txBody>
          <a:bodyPr/>
          <a:lstStyle/>
          <a:p>
            <a:r>
              <a:rPr lang="en-US" altLang="ko-KR" dirty="0"/>
              <a:t>Procedural Outcomes</a:t>
            </a:r>
            <a:endParaRPr lang="en-US" dirty="0"/>
          </a:p>
        </p:txBody>
      </p:sp>
      <p:sp>
        <p:nvSpPr>
          <p:cNvPr id="3" name="TextBox 2">
            <a:extLst>
              <a:ext uri="{FF2B5EF4-FFF2-40B4-BE49-F238E27FC236}">
                <a16:creationId xmlns:a16="http://schemas.microsoft.com/office/drawing/2014/main" id="{AD349819-924F-3D8F-48EC-63BB734E1B51}"/>
              </a:ext>
            </a:extLst>
          </p:cNvPr>
          <p:cNvSpPr txBox="1"/>
          <p:nvPr/>
        </p:nvSpPr>
        <p:spPr>
          <a:xfrm>
            <a:off x="395536" y="3870216"/>
            <a:ext cx="7992888" cy="861774"/>
          </a:xfrm>
          <a:prstGeom prst="rect">
            <a:avLst/>
          </a:prstGeom>
          <a:noFill/>
        </p:spPr>
        <p:txBody>
          <a:bodyPr wrap="square" anchor="ctr">
            <a:spAutoFit/>
          </a:bodyPr>
          <a:lstStyle/>
          <a:p>
            <a:r>
              <a:rPr lang="en-US" sz="1000" baseline="30000" dirty="0">
                <a:ea typeface="Times New Roman" panose="02020603050405020304" pitchFamily="18" charset="0"/>
              </a:rPr>
              <a:t>‖</a:t>
            </a:r>
            <a:r>
              <a:rPr lang="en-US" sz="1000" dirty="0">
                <a:ea typeface="Times New Roman" panose="02020603050405020304" pitchFamily="18" charset="0"/>
              </a:rPr>
              <a:t> Angiographic device success is defined as successful PCI at the intended target lesion with final in-stent residual stenosis of less than 30% by quantitative coronary angiography.</a:t>
            </a:r>
          </a:p>
          <a:p>
            <a:r>
              <a:rPr lang="en-US" sz="1000" dirty="0">
                <a:ea typeface="Times New Roman" panose="02020603050405020304" pitchFamily="18" charset="0"/>
              </a:rPr>
              <a:t>† By patient-level analyses: imaging-based device success is defined as successful PCI at the intended target lesion, which fulfills all optimal criteria for stent implantation by IVUS or OCT. Among patients with multivessel interventions, all treated lesions should be met for optimization criteria.</a:t>
            </a:r>
          </a:p>
          <a:p>
            <a:r>
              <a:rPr lang="en-US" sz="1000" dirty="0">
                <a:ea typeface="Times New Roman" panose="02020603050405020304" pitchFamily="18" charset="0"/>
              </a:rPr>
              <a:t>‡ Procedural complications requiring active intervention, which were related to PCI or use of intravascular imaging (i.e., procedural safety outcomes).</a:t>
            </a:r>
          </a:p>
        </p:txBody>
      </p:sp>
    </p:spTree>
    <p:extLst>
      <p:ext uri="{BB962C8B-B14F-4D97-AF65-F5344CB8AC3E}">
        <p14:creationId xmlns:p14="http://schemas.microsoft.com/office/powerpoint/2010/main" val="123322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1">
            <a:extLst>
              <a:ext uri="{FF2B5EF4-FFF2-40B4-BE49-F238E27FC236}">
                <a16:creationId xmlns:a16="http://schemas.microsoft.com/office/drawing/2014/main" id="{AC8CCADF-4772-CC5E-6020-F6C75C9EEAA4}"/>
              </a:ext>
            </a:extLst>
          </p:cNvPr>
          <p:cNvSpPr>
            <a:spLocks noGrp="1"/>
          </p:cNvSpPr>
          <p:nvPr>
            <p:ph type="body" sz="quarter" idx="10"/>
          </p:nvPr>
        </p:nvSpPr>
        <p:spPr>
          <a:xfrm>
            <a:off x="107504" y="195486"/>
            <a:ext cx="9036496" cy="432048"/>
          </a:xfrm>
        </p:spPr>
        <p:txBody>
          <a:bodyPr/>
          <a:lstStyle/>
          <a:p>
            <a:r>
              <a:rPr lang="en-US" altLang="ko-KR" dirty="0"/>
              <a:t>Core Lab-Imaging Analysis : Lesion-Level Analysis</a:t>
            </a:r>
            <a:endParaRPr lang="en-US" dirty="0"/>
          </a:p>
        </p:txBody>
      </p:sp>
      <p:graphicFrame>
        <p:nvGraphicFramePr>
          <p:cNvPr id="4" name="Table 8">
            <a:extLst>
              <a:ext uri="{FF2B5EF4-FFF2-40B4-BE49-F238E27FC236}">
                <a16:creationId xmlns:a16="http://schemas.microsoft.com/office/drawing/2014/main" id="{E86DDEB6-27B3-100A-43C6-DA225404ADCC}"/>
              </a:ext>
            </a:extLst>
          </p:cNvPr>
          <p:cNvGraphicFramePr>
            <a:graphicFrameLocks noGrp="1"/>
          </p:cNvGraphicFramePr>
          <p:nvPr>
            <p:extLst>
              <p:ext uri="{D42A27DB-BD31-4B8C-83A1-F6EECF244321}">
                <p14:modId xmlns:p14="http://schemas.microsoft.com/office/powerpoint/2010/main" val="3585955486"/>
              </p:ext>
            </p:extLst>
          </p:nvPr>
        </p:nvGraphicFramePr>
        <p:xfrm>
          <a:off x="251520" y="716739"/>
          <a:ext cx="8640960" cy="3511200"/>
        </p:xfrm>
        <a:graphic>
          <a:graphicData uri="http://schemas.openxmlformats.org/drawingml/2006/table">
            <a:tbl>
              <a:tblPr firstRow="1" firstCol="1" bandRow="1">
                <a:tableStyleId>{3B4B98B0-60AC-42C2-AFA5-B58CD77FA1E5}</a:tableStyleId>
              </a:tblPr>
              <a:tblGrid>
                <a:gridCol w="4281080">
                  <a:extLst>
                    <a:ext uri="{9D8B030D-6E8A-4147-A177-3AD203B41FA5}">
                      <a16:colId xmlns:a16="http://schemas.microsoft.com/office/drawing/2014/main" val="1100428272"/>
                    </a:ext>
                  </a:extLst>
                </a:gridCol>
                <a:gridCol w="1827839">
                  <a:extLst>
                    <a:ext uri="{9D8B030D-6E8A-4147-A177-3AD203B41FA5}">
                      <a16:colId xmlns:a16="http://schemas.microsoft.com/office/drawing/2014/main" val="2347967565"/>
                    </a:ext>
                  </a:extLst>
                </a:gridCol>
                <a:gridCol w="1827839">
                  <a:extLst>
                    <a:ext uri="{9D8B030D-6E8A-4147-A177-3AD203B41FA5}">
                      <a16:colId xmlns:a16="http://schemas.microsoft.com/office/drawing/2014/main" val="1864129488"/>
                    </a:ext>
                  </a:extLst>
                </a:gridCol>
                <a:gridCol w="704202">
                  <a:extLst>
                    <a:ext uri="{9D8B030D-6E8A-4147-A177-3AD203B41FA5}">
                      <a16:colId xmlns:a16="http://schemas.microsoft.com/office/drawing/2014/main" val="457487287"/>
                    </a:ext>
                  </a:extLst>
                </a:gridCol>
              </a:tblGrid>
              <a:tr h="752400">
                <a:tc>
                  <a:txBody>
                    <a:bodyPr/>
                    <a:lstStyle/>
                    <a:p>
                      <a:pPr>
                        <a:lnSpc>
                          <a:spcPct val="100000"/>
                        </a:lnSpc>
                        <a:spcAft>
                          <a:spcPts val="0"/>
                        </a:spcAft>
                      </a:pPr>
                      <a:endParaRPr lang="en-US" sz="1100" b="0" dirty="0">
                        <a:solidFill>
                          <a:schemeClr val="tx1"/>
                        </a:solidFill>
                        <a:effectLst/>
                        <a:latin typeface="+mn-lt"/>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cs typeface="Arial" panose="020B0604020202020204" pitchFamily="34" charset="0"/>
                        </a:rPr>
                        <a:t>OCT-Guided PCI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200" b="1" kern="1200" dirty="0">
                          <a:solidFill>
                            <a:schemeClr val="tx1"/>
                          </a:solidFill>
                          <a:effectLst/>
                          <a:latin typeface="+mn-lt"/>
                          <a:cs typeface="Arial" panose="020B0604020202020204" pitchFamily="34" charset="0"/>
                        </a:rPr>
                        <a:t>(N = 1005 Patients)</a:t>
                      </a:r>
                      <a:endParaRPr lang="en-US" altLang="ko-KR" sz="1200" b="1" dirty="0">
                        <a:solidFill>
                          <a:schemeClr val="tx1"/>
                        </a:solidFill>
                        <a:effectLst/>
                        <a:latin typeface="+mn-lt"/>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cs typeface="Arial" panose="020B0604020202020204" pitchFamily="34" charset="0"/>
                        </a:rPr>
                        <a:t>(N = 1279 Lesions)</a:t>
                      </a:r>
                      <a:endParaRPr lang="en-US" sz="12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cs typeface="Arial" panose="020B0604020202020204" pitchFamily="34" charset="0"/>
                        </a:rPr>
                        <a:t>IVUS-Guided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cs typeface="Arial" panose="020B0604020202020204" pitchFamily="34" charset="0"/>
                        </a:rPr>
                        <a:t>(N = 1003 Patients)</a:t>
                      </a:r>
                      <a:endParaRPr lang="en-US" altLang="ko-KR" sz="1200" b="1" dirty="0">
                        <a:solidFill>
                          <a:schemeClr val="tx1"/>
                        </a:solidFill>
                        <a:effectLst/>
                        <a:latin typeface="+mn-lt"/>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1" kern="1200" dirty="0">
                          <a:solidFill>
                            <a:schemeClr val="tx1"/>
                          </a:solidFill>
                          <a:effectLst/>
                          <a:latin typeface="+mn-lt"/>
                          <a:cs typeface="Arial" panose="020B0604020202020204" pitchFamily="34" charset="0"/>
                        </a:rPr>
                        <a:t>(N = 1271 Lesions)</a:t>
                      </a:r>
                      <a:endParaRPr lang="en-US" sz="1200" b="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mn-lt"/>
                          <a:ea typeface="Calibri" panose="020F0502020204030204" pitchFamily="34" charset="0"/>
                          <a:cs typeface="Arial" panose="020B0604020202020204" pitchFamily="34" charset="0"/>
                        </a:rPr>
                        <a:t>P Value</a:t>
                      </a:r>
                    </a:p>
                  </a:txBody>
                  <a:tcPr marL="51435" marR="51435" marT="0" marB="0" anchor="ctr"/>
                </a:tc>
                <a:extLst>
                  <a:ext uri="{0D108BD9-81ED-4DB2-BD59-A6C34878D82A}">
                    <a16:rowId xmlns:a16="http://schemas.microsoft.com/office/drawing/2014/main" val="992664618"/>
                  </a:ext>
                </a:extLst>
              </a:tr>
              <a:tr h="250800">
                <a:tc>
                  <a:txBody>
                    <a:bodyPr/>
                    <a:lstStyle/>
                    <a:p>
                      <a:pPr algn="l" latinLnBrk="0">
                        <a:lnSpc>
                          <a:spcPct val="100000"/>
                        </a:lnSpc>
                        <a:spcAft>
                          <a:spcPts val="1000"/>
                        </a:spcAft>
                      </a:pPr>
                      <a:r>
                        <a:rPr lang="en-US" sz="1200" b="1" i="0" kern="0" dirty="0">
                          <a:effectLst/>
                          <a:latin typeface="+mn-lt"/>
                          <a:ea typeface="바탕" panose="02030600000101010101" pitchFamily="18" charset="-127"/>
                          <a:cs typeface="Times New Roman" panose="02020603050405020304" pitchFamily="18" charset="0"/>
                        </a:rPr>
                        <a:t>Core Lab Imaging analysis – final post-PCI</a:t>
                      </a:r>
                      <a:endParaRPr lang="ko-KR" sz="1200" b="1" i="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 </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 </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 </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597819437"/>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Minimum stent area — mm</a:t>
                      </a:r>
                      <a:r>
                        <a:rPr lang="en-US" sz="1100" b="0" kern="0" baseline="30000" dirty="0">
                          <a:effectLst/>
                          <a:latin typeface="+mn-lt"/>
                          <a:ea typeface="바탕" panose="02030600000101010101" pitchFamily="18" charset="-127"/>
                          <a:cs typeface="Times New Roman" panose="02020603050405020304" pitchFamily="18" charset="0"/>
                        </a:rPr>
                        <a:t>2</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5.60 ± 2.01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6.70 ± 2.37</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&lt;0.001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884769901"/>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Minimum stent expansion — %</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85.36 ± 17.49</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91.37 ± 22.31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&lt;0.001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430113520"/>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Minimum stent area by distal reference lumen area — %</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134.81 ± 47.75</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126.04 ± 39.12</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&lt;0.001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731456626"/>
                  </a:ext>
                </a:extLst>
              </a:tr>
              <a:tr h="250800">
                <a:tc>
                  <a:txBody>
                    <a:bodyPr/>
                    <a:lstStyle/>
                    <a:p>
                      <a:pPr algn="l" latinLnBrk="0">
                        <a:lnSpc>
                          <a:spcPct val="100000"/>
                        </a:lnSpc>
                        <a:spcAft>
                          <a:spcPts val="1000"/>
                        </a:spcAft>
                      </a:pPr>
                      <a:r>
                        <a:rPr lang="en-US" sz="1200" b="1" kern="0" dirty="0">
                          <a:effectLst/>
                          <a:latin typeface="+mn-lt"/>
                          <a:ea typeface="바탕" panose="02030600000101010101" pitchFamily="18" charset="-127"/>
                          <a:cs typeface="Times New Roman" panose="02020603050405020304" pitchFamily="18" charset="0"/>
                        </a:rPr>
                        <a:t>Optimization Imaging-Guided PCI Criteria</a:t>
                      </a:r>
                      <a:endParaRPr lang="ko-KR" sz="1200" b="1"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 </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 </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 </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499797839"/>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All stent-optimization criteria met — no./total no. (%)</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613 / 1148 (53.4%)</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743 / 1236 (60.1%)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31614952"/>
                  </a:ext>
                </a:extLst>
              </a:tr>
              <a:tr h="250800">
                <a:tc>
                  <a:txBody>
                    <a:bodyPr/>
                    <a:lstStyle/>
                    <a:p>
                      <a:pPr indent="228600"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Optimal stent expansion</a:t>
                      </a:r>
                      <a:r>
                        <a:rPr lang="en-US" altLang="ko-KR" sz="1100" b="0" kern="0" dirty="0">
                          <a:effectLst/>
                          <a:latin typeface="+mn-lt"/>
                          <a:ea typeface="바탕" panose="02030600000101010101" pitchFamily="18" charset="-127"/>
                          <a:cs typeface="Times New Roman" panose="02020603050405020304" pitchFamily="18" charset="0"/>
                        </a:rPr>
                        <a:t>†</a:t>
                      </a:r>
                      <a:r>
                        <a:rPr lang="en-US" sz="1100" b="0" kern="0" dirty="0">
                          <a:effectLst/>
                          <a:latin typeface="+mn-lt"/>
                          <a:ea typeface="바탕" panose="02030600000101010101" pitchFamily="18" charset="-127"/>
                          <a:cs typeface="Times New Roman" panose="02020603050405020304" pitchFamily="18" charset="0"/>
                        </a:rPr>
                        <a:t> </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712 / 1148 (62.0%)</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860 / 1236 (69.6%)</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&lt;0.001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87963467"/>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Plaque burden at stent landing zone &lt; 50%</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708 / 800 (88.5%)</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1016 / 1186 (85.7%)</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0.07</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61321237"/>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No major malapposition§</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1059 / 1147 (92.3%)</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1209 / 1235 (97.9%)</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&lt;0.001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897595664"/>
                  </a:ext>
                </a:extLst>
              </a:tr>
              <a:tr h="250800">
                <a:tc>
                  <a:txBody>
                    <a:bodyPr/>
                    <a:lstStyle/>
                    <a:p>
                      <a:pPr indent="228600"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No large dissection¶</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1114 / 1141 (97.6%)</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1222 / 1231 (99.3%)</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0.001</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683199100"/>
                  </a:ext>
                </a:extLst>
              </a:tr>
              <a:tr h="250800">
                <a:tc>
                  <a:txBody>
                    <a:bodyPr/>
                    <a:lstStyle/>
                    <a:p>
                      <a:pPr algn="l"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    A relative stent expansion of &gt;90% — no./total no.(%)</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394 / 1025 (38.4%)</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a:effectLst/>
                          <a:latin typeface="+mn-lt"/>
                          <a:ea typeface="바탕" panose="02030600000101010101" pitchFamily="18" charset="-127"/>
                          <a:cs typeface="Times New Roman" panose="02020603050405020304" pitchFamily="18" charset="0"/>
                        </a:rPr>
                        <a:t>575 / 1179 (48.8%)</a:t>
                      </a:r>
                      <a:endParaRPr lang="ko-KR" sz="1100" b="0" kern="100">
                        <a:effectLst/>
                        <a:latin typeface="+mn-lt"/>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0">
                        <a:lnSpc>
                          <a:spcPct val="100000"/>
                        </a:lnSpc>
                        <a:spcAft>
                          <a:spcPts val="1000"/>
                        </a:spcAft>
                      </a:pPr>
                      <a:r>
                        <a:rPr lang="en-US" sz="1100" b="0" kern="0" dirty="0">
                          <a:effectLst/>
                          <a:latin typeface="+mn-lt"/>
                          <a:ea typeface="바탕" panose="02030600000101010101" pitchFamily="18" charset="-127"/>
                          <a:cs typeface="Times New Roman" panose="02020603050405020304" pitchFamily="18" charset="0"/>
                        </a:rPr>
                        <a:t>&lt;0.001</a:t>
                      </a:r>
                      <a:endParaRPr lang="ko-KR" sz="1100" b="0" kern="100" dirty="0">
                        <a:effectLst/>
                        <a:latin typeface="+mn-lt"/>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286587283"/>
                  </a:ext>
                </a:extLst>
              </a:tr>
            </a:tbl>
          </a:graphicData>
        </a:graphic>
      </p:graphicFrame>
      <p:sp>
        <p:nvSpPr>
          <p:cNvPr id="2" name="TextBox 1">
            <a:extLst>
              <a:ext uri="{FF2B5EF4-FFF2-40B4-BE49-F238E27FC236}">
                <a16:creationId xmlns:a16="http://schemas.microsoft.com/office/drawing/2014/main" id="{11BEA78B-9C40-9E77-D7C2-58071144F6DC}"/>
              </a:ext>
            </a:extLst>
          </p:cNvPr>
          <p:cNvSpPr txBox="1"/>
          <p:nvPr/>
        </p:nvSpPr>
        <p:spPr>
          <a:xfrm>
            <a:off x="251520" y="4317144"/>
            <a:ext cx="8737372" cy="784830"/>
          </a:xfrm>
          <a:prstGeom prst="rect">
            <a:avLst/>
          </a:prstGeom>
          <a:solidFill>
            <a:srgbClr val="FAFAFA"/>
          </a:solidFill>
        </p:spPr>
        <p:txBody>
          <a:bodyPr wrap="square" anchor="ctr">
            <a:spAutoFit/>
          </a:bodyPr>
          <a:lstStyle/>
          <a:p>
            <a:r>
              <a:rPr lang="en-US" sz="900" dirty="0">
                <a:ea typeface="Times New Roman" panose="02020603050405020304" pitchFamily="18" charset="0"/>
              </a:rPr>
              <a:t>*Plus–minus values are means ± SD. ‡ Optimal stent expansion was defined as a relative stent expansion of &gt;80% (an in-stent minimum stent area divided by average reference lumen area). In lesions with non-evaluable reference lumen area, optimal stent expansion was defined as an absolute in-stent minimum stent area of &gt;5.5 mm</a:t>
            </a:r>
            <a:r>
              <a:rPr lang="en-US" sz="900" baseline="30000" dirty="0">
                <a:ea typeface="Times New Roman" panose="02020603050405020304" pitchFamily="18" charset="0"/>
              </a:rPr>
              <a:t>2</a:t>
            </a:r>
            <a:r>
              <a:rPr lang="en-US" sz="900" dirty="0">
                <a:ea typeface="Times New Roman" panose="02020603050405020304" pitchFamily="18" charset="0"/>
              </a:rPr>
              <a:t> by IVUS and &gt;4.5 mm</a:t>
            </a:r>
            <a:r>
              <a:rPr lang="en-US" sz="900" baseline="30000" dirty="0">
                <a:ea typeface="Times New Roman" panose="02020603050405020304" pitchFamily="18" charset="0"/>
              </a:rPr>
              <a:t>2</a:t>
            </a:r>
            <a:r>
              <a:rPr lang="en-US" sz="900" dirty="0">
                <a:ea typeface="Times New Roman" panose="02020603050405020304" pitchFamily="18" charset="0"/>
              </a:rPr>
              <a:t> by OCT. </a:t>
            </a:r>
          </a:p>
          <a:p>
            <a:r>
              <a:rPr lang="en-US" sz="900" dirty="0">
                <a:ea typeface="Times New Roman" panose="02020603050405020304" pitchFamily="18" charset="0"/>
              </a:rPr>
              <a:t>§ Extensive stent </a:t>
            </a:r>
            <a:r>
              <a:rPr lang="en-US" sz="900" dirty="0" err="1">
                <a:ea typeface="Times New Roman" panose="02020603050405020304" pitchFamily="18" charset="0"/>
              </a:rPr>
              <a:t>malapposition</a:t>
            </a:r>
            <a:r>
              <a:rPr lang="en-US" sz="900" dirty="0">
                <a:ea typeface="Times New Roman" panose="02020603050405020304" pitchFamily="18" charset="0"/>
              </a:rPr>
              <a:t> was defined as an acute stent </a:t>
            </a:r>
            <a:r>
              <a:rPr lang="en-US" sz="900" dirty="0" err="1">
                <a:ea typeface="Times New Roman" panose="02020603050405020304" pitchFamily="18" charset="0"/>
              </a:rPr>
              <a:t>malapposition</a:t>
            </a:r>
            <a:r>
              <a:rPr lang="en-US" sz="900" dirty="0">
                <a:ea typeface="Times New Roman" panose="02020603050405020304" pitchFamily="18" charset="0"/>
              </a:rPr>
              <a:t> of ≥0.4 mm with longitudinal extension &gt;1 mm of the stent over its entire length against the vessel wall. </a:t>
            </a:r>
          </a:p>
          <a:p>
            <a:r>
              <a:rPr lang="en-US" sz="900" dirty="0">
                <a:ea typeface="Times New Roman" panose="02020603050405020304" pitchFamily="18" charset="0"/>
              </a:rPr>
              <a:t>¶ Large dissection was defined as a dissection that occurred 5mm from the edge of the stent, extended to extensive lateral &gt;60º, longitudinal extension &gt;2mm, and flap extending to media or adventitia.</a:t>
            </a:r>
          </a:p>
        </p:txBody>
      </p:sp>
    </p:spTree>
    <p:extLst>
      <p:ext uri="{BB962C8B-B14F-4D97-AF65-F5344CB8AC3E}">
        <p14:creationId xmlns:p14="http://schemas.microsoft.com/office/powerpoint/2010/main" val="15929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FDBA2-C821-D57F-2E72-F89D110E1EC5}"/>
              </a:ext>
            </a:extLst>
          </p:cNvPr>
          <p:cNvSpPr txBox="1"/>
          <p:nvPr/>
        </p:nvSpPr>
        <p:spPr>
          <a:xfrm>
            <a:off x="1842072" y="4847754"/>
            <a:ext cx="5760640" cy="246221"/>
          </a:xfrm>
          <a:prstGeom prst="rect">
            <a:avLst/>
          </a:prstGeom>
          <a:noFill/>
        </p:spPr>
        <p:txBody>
          <a:bodyPr wrap="square" anchor="ctr">
            <a:spAutoFit/>
          </a:bodyPr>
          <a:lstStyle/>
          <a:p>
            <a:r>
              <a:rPr lang="en-US" sz="1000" dirty="0">
                <a:ea typeface="Times New Roman" panose="02020603050405020304" pitchFamily="18" charset="0"/>
              </a:rPr>
              <a:t>CI, confidence interval; TV</a:t>
            </a:r>
            <a:r>
              <a:rPr lang="en-US" altLang="ko-KR" sz="1000" dirty="0">
                <a:ea typeface="Times New Roman" panose="02020603050405020304" pitchFamily="18" charset="0"/>
              </a:rPr>
              <a:t>-</a:t>
            </a:r>
            <a:r>
              <a:rPr lang="en-US" sz="1000" dirty="0">
                <a:ea typeface="Times New Roman" panose="02020603050405020304" pitchFamily="18" charset="0"/>
              </a:rPr>
              <a:t>MI, target-vessel myocardial infarction; TVR, target-vessel revascularization</a:t>
            </a:r>
            <a:endParaRPr lang="en-US" sz="1000" dirty="0"/>
          </a:p>
        </p:txBody>
      </p:sp>
      <p:graphicFrame>
        <p:nvGraphicFramePr>
          <p:cNvPr id="5" name="표 2">
            <a:extLst>
              <a:ext uri="{FF2B5EF4-FFF2-40B4-BE49-F238E27FC236}">
                <a16:creationId xmlns:a16="http://schemas.microsoft.com/office/drawing/2014/main" id="{9F609A53-680F-B23B-15A2-621EBA9332DA}"/>
              </a:ext>
            </a:extLst>
          </p:cNvPr>
          <p:cNvGraphicFramePr>
            <a:graphicFrameLocks noGrp="1"/>
          </p:cNvGraphicFramePr>
          <p:nvPr>
            <p:extLst>
              <p:ext uri="{D42A27DB-BD31-4B8C-83A1-F6EECF244321}">
                <p14:modId xmlns:p14="http://schemas.microsoft.com/office/powerpoint/2010/main" val="3900893666"/>
              </p:ext>
            </p:extLst>
          </p:nvPr>
        </p:nvGraphicFramePr>
        <p:xfrm>
          <a:off x="1172656" y="3978006"/>
          <a:ext cx="7863840" cy="548640"/>
        </p:xfrm>
        <a:graphic>
          <a:graphicData uri="http://schemas.openxmlformats.org/drawingml/2006/table">
            <a:tbl>
              <a:tblPr firstRow="1" bandRow="1">
                <a:tableStyleId>{2D5ABB26-0587-4C30-8999-92F81FD0307C}</a:tableStyleId>
              </a:tblPr>
              <a:tblGrid>
                <a:gridCol w="1572768">
                  <a:extLst>
                    <a:ext uri="{9D8B030D-6E8A-4147-A177-3AD203B41FA5}">
                      <a16:colId xmlns:a16="http://schemas.microsoft.com/office/drawing/2014/main" val="2645340006"/>
                    </a:ext>
                  </a:extLst>
                </a:gridCol>
                <a:gridCol w="1572768">
                  <a:extLst>
                    <a:ext uri="{9D8B030D-6E8A-4147-A177-3AD203B41FA5}">
                      <a16:colId xmlns:a16="http://schemas.microsoft.com/office/drawing/2014/main" val="201026971"/>
                    </a:ext>
                  </a:extLst>
                </a:gridCol>
                <a:gridCol w="1572768">
                  <a:extLst>
                    <a:ext uri="{9D8B030D-6E8A-4147-A177-3AD203B41FA5}">
                      <a16:colId xmlns:a16="http://schemas.microsoft.com/office/drawing/2014/main" val="1784649096"/>
                    </a:ext>
                  </a:extLst>
                </a:gridCol>
                <a:gridCol w="1572768">
                  <a:extLst>
                    <a:ext uri="{9D8B030D-6E8A-4147-A177-3AD203B41FA5}">
                      <a16:colId xmlns:a16="http://schemas.microsoft.com/office/drawing/2014/main" val="1953201758"/>
                    </a:ext>
                  </a:extLst>
                </a:gridCol>
                <a:gridCol w="1572768">
                  <a:extLst>
                    <a:ext uri="{9D8B030D-6E8A-4147-A177-3AD203B41FA5}">
                      <a16:colId xmlns:a16="http://schemas.microsoft.com/office/drawing/2014/main" val="661279908"/>
                    </a:ext>
                  </a:extLst>
                </a:gridCol>
              </a:tblGrid>
              <a:tr h="119484">
                <a:tc>
                  <a:txBody>
                    <a:bodyPr/>
                    <a:lstStyle/>
                    <a:p>
                      <a:pPr algn="ctr" latinLnBrk="1"/>
                      <a:endParaRPr lang="ko-KR" altLang="en-US" sz="1200" dirty="0">
                        <a:latin typeface="+mn-lt"/>
                      </a:endParaRPr>
                    </a:p>
                  </a:txBody>
                  <a:tcPr marL="0" marR="0" marT="0" marB="0"/>
                </a:tc>
                <a:tc>
                  <a:txBody>
                    <a:bodyPr/>
                    <a:lstStyle/>
                    <a:p>
                      <a:pPr algn="ctr" latinLnBrk="1"/>
                      <a:endParaRPr lang="ko-KR" altLang="en-US" sz="1200" dirty="0">
                        <a:latin typeface="+mn-lt"/>
                      </a:endParaRPr>
                    </a:p>
                  </a:txBody>
                  <a:tcPr marL="0" marR="0" marT="0" marB="0"/>
                </a:tc>
                <a:tc>
                  <a:txBody>
                    <a:bodyPr/>
                    <a:lstStyle/>
                    <a:p>
                      <a:pPr algn="ctr" latinLnBrk="1"/>
                      <a:endParaRPr lang="ko-KR" altLang="en-US" sz="1200" dirty="0">
                        <a:latin typeface="+mn-lt"/>
                      </a:endParaRPr>
                    </a:p>
                  </a:txBody>
                  <a:tcPr marL="0" marR="0" marT="0" marB="0"/>
                </a:tc>
                <a:tc>
                  <a:txBody>
                    <a:bodyPr/>
                    <a:lstStyle/>
                    <a:p>
                      <a:pPr algn="ctr" latinLnBrk="1"/>
                      <a:endParaRPr lang="ko-KR" altLang="en-US" sz="1200">
                        <a:latin typeface="+mn-lt"/>
                      </a:endParaRPr>
                    </a:p>
                  </a:txBody>
                  <a:tcPr marL="0" marR="0" marT="0" marB="0"/>
                </a:tc>
                <a:tc>
                  <a:txBody>
                    <a:bodyPr/>
                    <a:lstStyle/>
                    <a:p>
                      <a:pPr algn="ctr" latinLnBrk="1"/>
                      <a:endParaRPr lang="ko-KR" altLang="en-US" sz="1200">
                        <a:latin typeface="+mn-lt"/>
                      </a:endParaRPr>
                    </a:p>
                  </a:txBody>
                  <a:tcPr marL="0" marR="0" marT="0" marB="0"/>
                </a:tc>
                <a:extLst>
                  <a:ext uri="{0D108BD9-81ED-4DB2-BD59-A6C34878D82A}">
                    <a16:rowId xmlns:a16="http://schemas.microsoft.com/office/drawing/2014/main" val="3834501135"/>
                  </a:ext>
                </a:extLst>
              </a:tr>
              <a:tr h="119484">
                <a:tc>
                  <a:txBody>
                    <a:bodyPr/>
                    <a:lstStyle/>
                    <a:p>
                      <a:pPr algn="ctr" latinLnBrk="1"/>
                      <a:r>
                        <a:rPr lang="en-US" altLang="ko-KR" sz="1200" dirty="0">
                          <a:solidFill>
                            <a:srgbClr val="E41A1C"/>
                          </a:solidFill>
                          <a:latin typeface="+mn-lt"/>
                        </a:rPr>
                        <a:t>1005</a:t>
                      </a:r>
                      <a:endParaRPr lang="ko-KR" altLang="en-US" sz="1200" dirty="0">
                        <a:solidFill>
                          <a:srgbClr val="E41A1C"/>
                        </a:solidFill>
                        <a:latin typeface="+mn-lt"/>
                      </a:endParaRPr>
                    </a:p>
                  </a:txBody>
                  <a:tcPr marL="0" marR="0" marT="0" marB="0"/>
                </a:tc>
                <a:tc>
                  <a:txBody>
                    <a:bodyPr/>
                    <a:lstStyle/>
                    <a:p>
                      <a:pPr algn="ctr" latinLnBrk="1"/>
                      <a:r>
                        <a:rPr lang="en-US" altLang="ko-KR" sz="1200" dirty="0">
                          <a:solidFill>
                            <a:srgbClr val="E41A1C"/>
                          </a:solidFill>
                          <a:latin typeface="+mn-lt"/>
                        </a:rPr>
                        <a:t>990</a:t>
                      </a:r>
                      <a:endParaRPr lang="ko-KR" altLang="en-US" sz="1200" dirty="0">
                        <a:solidFill>
                          <a:srgbClr val="E41A1C"/>
                        </a:solidFill>
                        <a:latin typeface="+mn-lt"/>
                      </a:endParaRPr>
                    </a:p>
                  </a:txBody>
                  <a:tcPr marL="0" marR="0" marT="0" marB="0"/>
                </a:tc>
                <a:tc>
                  <a:txBody>
                    <a:bodyPr/>
                    <a:lstStyle/>
                    <a:p>
                      <a:pPr algn="ctr" latinLnBrk="1"/>
                      <a:r>
                        <a:rPr lang="en-US" altLang="ko-KR" sz="1200" dirty="0">
                          <a:solidFill>
                            <a:srgbClr val="E41A1C"/>
                          </a:solidFill>
                          <a:latin typeface="+mn-lt"/>
                        </a:rPr>
                        <a:t>984</a:t>
                      </a:r>
                      <a:endParaRPr lang="ko-KR" altLang="en-US" sz="1200" dirty="0">
                        <a:solidFill>
                          <a:srgbClr val="E41A1C"/>
                        </a:solidFill>
                        <a:latin typeface="+mn-lt"/>
                      </a:endParaRPr>
                    </a:p>
                  </a:txBody>
                  <a:tcPr marL="0" marR="0" marT="0" marB="0"/>
                </a:tc>
                <a:tc>
                  <a:txBody>
                    <a:bodyPr/>
                    <a:lstStyle/>
                    <a:p>
                      <a:pPr algn="ctr" latinLnBrk="1"/>
                      <a:r>
                        <a:rPr lang="en-US" altLang="ko-KR" sz="1200" dirty="0">
                          <a:solidFill>
                            <a:srgbClr val="E41A1C"/>
                          </a:solidFill>
                          <a:latin typeface="+mn-lt"/>
                        </a:rPr>
                        <a:t>979</a:t>
                      </a:r>
                      <a:endParaRPr lang="ko-KR" altLang="en-US" sz="1200" dirty="0">
                        <a:solidFill>
                          <a:srgbClr val="E41A1C"/>
                        </a:solidFill>
                        <a:latin typeface="+mn-lt"/>
                      </a:endParaRPr>
                    </a:p>
                  </a:txBody>
                  <a:tcPr marL="0" marR="0" marT="0" marB="0"/>
                </a:tc>
                <a:tc>
                  <a:txBody>
                    <a:bodyPr/>
                    <a:lstStyle/>
                    <a:p>
                      <a:pPr algn="ctr" latinLnBrk="1"/>
                      <a:r>
                        <a:rPr lang="en-US" altLang="ko-KR" sz="1200" dirty="0">
                          <a:solidFill>
                            <a:srgbClr val="E41A1C"/>
                          </a:solidFill>
                          <a:latin typeface="+mn-lt"/>
                        </a:rPr>
                        <a:t>912</a:t>
                      </a:r>
                      <a:endParaRPr lang="ko-KR" altLang="en-US" sz="1200" dirty="0">
                        <a:solidFill>
                          <a:srgbClr val="E41A1C"/>
                        </a:solidFill>
                        <a:latin typeface="+mn-lt"/>
                      </a:endParaRPr>
                    </a:p>
                  </a:txBody>
                  <a:tcPr marL="0" marR="0" marT="0" marB="0"/>
                </a:tc>
                <a:extLst>
                  <a:ext uri="{0D108BD9-81ED-4DB2-BD59-A6C34878D82A}">
                    <a16:rowId xmlns:a16="http://schemas.microsoft.com/office/drawing/2014/main" val="1221439831"/>
                  </a:ext>
                </a:extLst>
              </a:tr>
              <a:tr h="119484">
                <a:tc>
                  <a:txBody>
                    <a:bodyPr/>
                    <a:lstStyle/>
                    <a:p>
                      <a:pPr algn="ctr" latinLnBrk="1"/>
                      <a:r>
                        <a:rPr lang="en-US" altLang="ko-KR" sz="1200" dirty="0">
                          <a:solidFill>
                            <a:srgbClr val="377EB8"/>
                          </a:solidFill>
                          <a:latin typeface="+mn-lt"/>
                        </a:rPr>
                        <a:t>1003</a:t>
                      </a:r>
                      <a:endParaRPr lang="ko-KR" altLang="en-US" sz="1200" dirty="0">
                        <a:solidFill>
                          <a:srgbClr val="377EB8"/>
                        </a:solidFill>
                        <a:latin typeface="+mn-lt"/>
                      </a:endParaRPr>
                    </a:p>
                  </a:txBody>
                  <a:tcPr marL="0" marR="0" marT="0" marB="0"/>
                </a:tc>
                <a:tc>
                  <a:txBody>
                    <a:bodyPr/>
                    <a:lstStyle/>
                    <a:p>
                      <a:pPr algn="ctr" latinLnBrk="1"/>
                      <a:r>
                        <a:rPr lang="en-US" altLang="ko-KR" sz="1200" dirty="0">
                          <a:solidFill>
                            <a:srgbClr val="377EB8"/>
                          </a:solidFill>
                          <a:latin typeface="+mn-lt"/>
                        </a:rPr>
                        <a:t>985</a:t>
                      </a:r>
                      <a:endParaRPr lang="ko-KR" altLang="en-US" sz="1200" dirty="0">
                        <a:solidFill>
                          <a:srgbClr val="377EB8"/>
                        </a:solidFill>
                        <a:latin typeface="+mn-lt"/>
                      </a:endParaRPr>
                    </a:p>
                  </a:txBody>
                  <a:tcPr marL="0" marR="0" marT="0" marB="0"/>
                </a:tc>
                <a:tc>
                  <a:txBody>
                    <a:bodyPr/>
                    <a:lstStyle/>
                    <a:p>
                      <a:pPr algn="ctr" latinLnBrk="1"/>
                      <a:r>
                        <a:rPr lang="en-US" altLang="ko-KR" sz="1200" dirty="0">
                          <a:solidFill>
                            <a:srgbClr val="377EB8"/>
                          </a:solidFill>
                          <a:latin typeface="+mn-lt"/>
                        </a:rPr>
                        <a:t>981</a:t>
                      </a:r>
                      <a:endParaRPr lang="ko-KR" altLang="en-US" sz="1200" dirty="0">
                        <a:solidFill>
                          <a:srgbClr val="377EB8"/>
                        </a:solidFill>
                        <a:latin typeface="+mn-lt"/>
                      </a:endParaRPr>
                    </a:p>
                  </a:txBody>
                  <a:tcPr marL="0" marR="0" marT="0" marB="0"/>
                </a:tc>
                <a:tc>
                  <a:txBody>
                    <a:bodyPr/>
                    <a:lstStyle/>
                    <a:p>
                      <a:pPr algn="ctr" latinLnBrk="1"/>
                      <a:r>
                        <a:rPr lang="en-US" altLang="ko-KR" sz="1200" dirty="0">
                          <a:solidFill>
                            <a:srgbClr val="377EB8"/>
                          </a:solidFill>
                          <a:latin typeface="+mn-lt"/>
                        </a:rPr>
                        <a:t>969</a:t>
                      </a:r>
                      <a:endParaRPr lang="ko-KR" altLang="en-US" sz="1200" dirty="0">
                        <a:solidFill>
                          <a:srgbClr val="377EB8"/>
                        </a:solidFill>
                        <a:latin typeface="+mn-lt"/>
                      </a:endParaRPr>
                    </a:p>
                  </a:txBody>
                  <a:tcPr marL="0" marR="0" marT="0" marB="0"/>
                </a:tc>
                <a:tc>
                  <a:txBody>
                    <a:bodyPr/>
                    <a:lstStyle/>
                    <a:p>
                      <a:pPr algn="ctr" latinLnBrk="1"/>
                      <a:r>
                        <a:rPr lang="en-US" altLang="ko-KR" sz="1200" dirty="0">
                          <a:solidFill>
                            <a:srgbClr val="377EB8"/>
                          </a:solidFill>
                          <a:latin typeface="+mn-lt"/>
                        </a:rPr>
                        <a:t>893</a:t>
                      </a:r>
                      <a:endParaRPr lang="ko-KR" altLang="en-US" sz="1200" dirty="0">
                        <a:solidFill>
                          <a:srgbClr val="377EB8"/>
                        </a:solidFill>
                        <a:latin typeface="+mn-lt"/>
                      </a:endParaRPr>
                    </a:p>
                  </a:txBody>
                  <a:tcPr marL="0" marR="0" marT="0" marB="0"/>
                </a:tc>
                <a:extLst>
                  <a:ext uri="{0D108BD9-81ED-4DB2-BD59-A6C34878D82A}">
                    <a16:rowId xmlns:a16="http://schemas.microsoft.com/office/drawing/2014/main" val="1648427908"/>
                  </a:ext>
                </a:extLst>
              </a:tr>
            </a:tbl>
          </a:graphicData>
        </a:graphic>
      </p:graphicFrame>
      <p:sp>
        <p:nvSpPr>
          <p:cNvPr id="6" name="텍스트 개체 틀 1">
            <a:extLst>
              <a:ext uri="{FF2B5EF4-FFF2-40B4-BE49-F238E27FC236}">
                <a16:creationId xmlns:a16="http://schemas.microsoft.com/office/drawing/2014/main" id="{4510F759-679F-634E-9A86-57A579F6232F}"/>
              </a:ext>
            </a:extLst>
          </p:cNvPr>
          <p:cNvSpPr>
            <a:spLocks noGrp="1"/>
          </p:cNvSpPr>
          <p:nvPr>
            <p:ph type="body" sz="quarter" idx="10"/>
          </p:nvPr>
        </p:nvSpPr>
        <p:spPr>
          <a:xfrm>
            <a:off x="252611" y="123478"/>
            <a:ext cx="8639867" cy="494608"/>
          </a:xfrm>
        </p:spPr>
        <p:txBody>
          <a:bodyPr anchor="ctr"/>
          <a:lstStyle/>
          <a:p>
            <a:r>
              <a:rPr lang="en-US" dirty="0"/>
              <a:t>Primary Endpoint of TVF: Cardiac Death, TV</a:t>
            </a:r>
            <a:r>
              <a:rPr lang="en-US" altLang="ko-KR" dirty="0"/>
              <a:t>-</a:t>
            </a:r>
            <a:r>
              <a:rPr lang="en-US" dirty="0"/>
              <a:t>MI, or TVR</a:t>
            </a:r>
          </a:p>
        </p:txBody>
      </p:sp>
      <p:graphicFrame>
        <p:nvGraphicFramePr>
          <p:cNvPr id="7" name="표 10">
            <a:extLst>
              <a:ext uri="{FF2B5EF4-FFF2-40B4-BE49-F238E27FC236}">
                <a16:creationId xmlns:a16="http://schemas.microsoft.com/office/drawing/2014/main" id="{33A2126F-73A6-FB95-42C3-B83AD57AF405}"/>
              </a:ext>
            </a:extLst>
          </p:cNvPr>
          <p:cNvGraphicFramePr>
            <a:graphicFrameLocks noGrp="1"/>
          </p:cNvGraphicFramePr>
          <p:nvPr/>
        </p:nvGraphicFramePr>
        <p:xfrm>
          <a:off x="1326509" y="784366"/>
          <a:ext cx="537488" cy="3087455"/>
        </p:xfrm>
        <a:graphic>
          <a:graphicData uri="http://schemas.openxmlformats.org/drawingml/2006/table">
            <a:tbl>
              <a:tblPr firstRow="1" bandRow="1">
                <a:tableStyleId>{2D5ABB26-0587-4C30-8999-92F81FD0307C}</a:tableStyleId>
              </a:tblPr>
              <a:tblGrid>
                <a:gridCol w="537488">
                  <a:extLst>
                    <a:ext uri="{9D8B030D-6E8A-4147-A177-3AD203B41FA5}">
                      <a16:colId xmlns:a16="http://schemas.microsoft.com/office/drawing/2014/main" val="3219834310"/>
                    </a:ext>
                  </a:extLst>
                </a:gridCol>
              </a:tblGrid>
              <a:tr h="507763">
                <a:tc>
                  <a:txBody>
                    <a:bodyPr/>
                    <a:lstStyle/>
                    <a:p>
                      <a:pPr algn="r" latinLnBrk="1"/>
                      <a:r>
                        <a:rPr lang="en-US" altLang="ko-KR" sz="1400" dirty="0"/>
                        <a:t>5%</a:t>
                      </a:r>
                      <a:endParaRPr lang="ko-KR" altLang="en-US" sz="1400" dirty="0"/>
                    </a:p>
                  </a:txBody>
                  <a:tcPr anchor="ctr"/>
                </a:tc>
                <a:extLst>
                  <a:ext uri="{0D108BD9-81ED-4DB2-BD59-A6C34878D82A}">
                    <a16:rowId xmlns:a16="http://schemas.microsoft.com/office/drawing/2014/main" val="2133081707"/>
                  </a:ext>
                </a:extLst>
              </a:tr>
              <a:tr h="507763">
                <a:tc>
                  <a:txBody>
                    <a:bodyPr/>
                    <a:lstStyle/>
                    <a:p>
                      <a:pPr algn="r" latinLnBrk="1"/>
                      <a:r>
                        <a:rPr lang="en-US" altLang="ko-KR" sz="1400" dirty="0"/>
                        <a:t>4%</a:t>
                      </a:r>
                      <a:endParaRPr lang="ko-KR" altLang="en-US" sz="1400" dirty="0"/>
                    </a:p>
                  </a:txBody>
                  <a:tcPr anchor="ctr"/>
                </a:tc>
                <a:extLst>
                  <a:ext uri="{0D108BD9-81ED-4DB2-BD59-A6C34878D82A}">
                    <a16:rowId xmlns:a16="http://schemas.microsoft.com/office/drawing/2014/main" val="4164008860"/>
                  </a:ext>
                </a:extLst>
              </a:tr>
              <a:tr h="507763">
                <a:tc>
                  <a:txBody>
                    <a:bodyPr/>
                    <a:lstStyle/>
                    <a:p>
                      <a:pPr algn="r" latinLnBrk="1"/>
                      <a:r>
                        <a:rPr lang="en-US" altLang="ko-KR" sz="1400" dirty="0"/>
                        <a:t>3%</a:t>
                      </a:r>
                      <a:endParaRPr lang="ko-KR" altLang="en-US" sz="1400" dirty="0"/>
                    </a:p>
                  </a:txBody>
                  <a:tcPr anchor="ctr"/>
                </a:tc>
                <a:extLst>
                  <a:ext uri="{0D108BD9-81ED-4DB2-BD59-A6C34878D82A}">
                    <a16:rowId xmlns:a16="http://schemas.microsoft.com/office/drawing/2014/main" val="1154452288"/>
                  </a:ext>
                </a:extLst>
              </a:tr>
              <a:tr h="507763">
                <a:tc>
                  <a:txBody>
                    <a:bodyPr/>
                    <a:lstStyle/>
                    <a:p>
                      <a:pPr algn="r" latinLnBrk="1"/>
                      <a:r>
                        <a:rPr lang="en-US" altLang="ko-KR" sz="1400" dirty="0"/>
                        <a:t>2%</a:t>
                      </a:r>
                      <a:endParaRPr lang="ko-KR" altLang="en-US" sz="1400" dirty="0"/>
                    </a:p>
                  </a:txBody>
                  <a:tcPr anchor="ctr"/>
                </a:tc>
                <a:extLst>
                  <a:ext uri="{0D108BD9-81ED-4DB2-BD59-A6C34878D82A}">
                    <a16:rowId xmlns:a16="http://schemas.microsoft.com/office/drawing/2014/main" val="3098766400"/>
                  </a:ext>
                </a:extLst>
              </a:tr>
              <a:tr h="548640">
                <a:tc>
                  <a:txBody>
                    <a:bodyPr/>
                    <a:lstStyle/>
                    <a:p>
                      <a:pPr algn="r" latinLnBrk="1"/>
                      <a:r>
                        <a:rPr lang="en-US" altLang="ko-KR" sz="1400" dirty="0"/>
                        <a:t>1%</a:t>
                      </a:r>
                      <a:endParaRPr lang="ko-KR" altLang="en-US" sz="1400" dirty="0"/>
                    </a:p>
                  </a:txBody>
                  <a:tcPr anchor="ctr"/>
                </a:tc>
                <a:extLst>
                  <a:ext uri="{0D108BD9-81ED-4DB2-BD59-A6C34878D82A}">
                    <a16:rowId xmlns:a16="http://schemas.microsoft.com/office/drawing/2014/main" val="805849730"/>
                  </a:ext>
                </a:extLst>
              </a:tr>
              <a:tr h="507763">
                <a:tc>
                  <a:txBody>
                    <a:bodyPr/>
                    <a:lstStyle/>
                    <a:p>
                      <a:pPr algn="r" latinLnBrk="1"/>
                      <a:r>
                        <a:rPr lang="en-US" altLang="ko-KR" sz="1400" dirty="0"/>
                        <a:t>0%</a:t>
                      </a:r>
                      <a:endParaRPr lang="ko-KR" altLang="en-US" sz="1400" dirty="0"/>
                    </a:p>
                  </a:txBody>
                  <a:tcPr anchor="ctr"/>
                </a:tc>
                <a:extLst>
                  <a:ext uri="{0D108BD9-81ED-4DB2-BD59-A6C34878D82A}">
                    <a16:rowId xmlns:a16="http://schemas.microsoft.com/office/drawing/2014/main" val="3621796756"/>
                  </a:ext>
                </a:extLst>
              </a:tr>
            </a:tbl>
          </a:graphicData>
        </a:graphic>
      </p:graphicFrame>
      <p:graphicFrame>
        <p:nvGraphicFramePr>
          <p:cNvPr id="8" name="표 10">
            <a:extLst>
              <a:ext uri="{FF2B5EF4-FFF2-40B4-BE49-F238E27FC236}">
                <a16:creationId xmlns:a16="http://schemas.microsoft.com/office/drawing/2014/main" id="{929B7B90-83E5-5D24-5EC6-0B88853040C7}"/>
              </a:ext>
            </a:extLst>
          </p:cNvPr>
          <p:cNvGraphicFramePr>
            <a:graphicFrameLocks noGrp="1"/>
          </p:cNvGraphicFramePr>
          <p:nvPr/>
        </p:nvGraphicFramePr>
        <p:xfrm>
          <a:off x="1169018" y="3650005"/>
          <a:ext cx="7863840" cy="299876"/>
        </p:xfrm>
        <a:graphic>
          <a:graphicData uri="http://schemas.openxmlformats.org/drawingml/2006/table">
            <a:tbl>
              <a:tblPr firstRow="1" bandRow="1">
                <a:tableStyleId>{2D5ABB26-0587-4C30-8999-92F81FD0307C}</a:tableStyleId>
              </a:tblPr>
              <a:tblGrid>
                <a:gridCol w="1572768">
                  <a:extLst>
                    <a:ext uri="{9D8B030D-6E8A-4147-A177-3AD203B41FA5}">
                      <a16:colId xmlns:a16="http://schemas.microsoft.com/office/drawing/2014/main" val="3219834310"/>
                    </a:ext>
                  </a:extLst>
                </a:gridCol>
                <a:gridCol w="1572768">
                  <a:extLst>
                    <a:ext uri="{9D8B030D-6E8A-4147-A177-3AD203B41FA5}">
                      <a16:colId xmlns:a16="http://schemas.microsoft.com/office/drawing/2014/main" val="3845273936"/>
                    </a:ext>
                  </a:extLst>
                </a:gridCol>
                <a:gridCol w="1572768">
                  <a:extLst>
                    <a:ext uri="{9D8B030D-6E8A-4147-A177-3AD203B41FA5}">
                      <a16:colId xmlns:a16="http://schemas.microsoft.com/office/drawing/2014/main" val="3973871019"/>
                    </a:ext>
                  </a:extLst>
                </a:gridCol>
                <a:gridCol w="1572768">
                  <a:extLst>
                    <a:ext uri="{9D8B030D-6E8A-4147-A177-3AD203B41FA5}">
                      <a16:colId xmlns:a16="http://schemas.microsoft.com/office/drawing/2014/main" val="1126684338"/>
                    </a:ext>
                  </a:extLst>
                </a:gridCol>
                <a:gridCol w="1572768">
                  <a:extLst>
                    <a:ext uri="{9D8B030D-6E8A-4147-A177-3AD203B41FA5}">
                      <a16:colId xmlns:a16="http://schemas.microsoft.com/office/drawing/2014/main" val="783558962"/>
                    </a:ext>
                  </a:extLst>
                </a:gridCol>
              </a:tblGrid>
              <a:tr h="299876">
                <a:tc>
                  <a:txBody>
                    <a:bodyPr/>
                    <a:lstStyle/>
                    <a:p>
                      <a:pPr algn="ctr" latinLnBrk="1"/>
                      <a:r>
                        <a:rPr lang="en-US" altLang="ko-KR" sz="1400" dirty="0"/>
                        <a:t>0</a:t>
                      </a:r>
                      <a:endParaRPr lang="ko-KR" altLang="en-US" sz="1400" dirty="0"/>
                    </a:p>
                  </a:txBody>
                  <a:tcPr marL="0" marR="0" marT="0" marB="0" anchor="ctr"/>
                </a:tc>
                <a:tc>
                  <a:txBody>
                    <a:bodyPr/>
                    <a:lstStyle/>
                    <a:p>
                      <a:pPr algn="ctr" latinLnBrk="1"/>
                      <a:r>
                        <a:rPr lang="en-US" altLang="ko-KR" sz="1400" dirty="0"/>
                        <a:t>3</a:t>
                      </a:r>
                      <a:endParaRPr lang="ko-KR" altLang="en-US" sz="1400" dirty="0"/>
                    </a:p>
                  </a:txBody>
                  <a:tcPr marL="0" marR="0" marT="0" marB="0" anchor="ctr"/>
                </a:tc>
                <a:tc>
                  <a:txBody>
                    <a:bodyPr/>
                    <a:lstStyle/>
                    <a:p>
                      <a:pPr algn="ctr" latinLnBrk="1"/>
                      <a:r>
                        <a:rPr lang="en-US" altLang="ko-KR" sz="1400" dirty="0"/>
                        <a:t>6</a:t>
                      </a:r>
                      <a:endParaRPr lang="ko-KR" altLang="en-US" sz="1400" dirty="0"/>
                    </a:p>
                  </a:txBody>
                  <a:tcPr marL="0" marR="0" marT="0" marB="0" anchor="ctr"/>
                </a:tc>
                <a:tc>
                  <a:txBody>
                    <a:bodyPr/>
                    <a:lstStyle/>
                    <a:p>
                      <a:pPr algn="ctr" latinLnBrk="1"/>
                      <a:r>
                        <a:rPr lang="en-US" altLang="ko-KR" sz="1400" dirty="0"/>
                        <a:t>9</a:t>
                      </a:r>
                      <a:endParaRPr lang="ko-KR" altLang="en-US" sz="1400" dirty="0"/>
                    </a:p>
                  </a:txBody>
                  <a:tcPr marL="0" marR="0" marT="0" marB="0" anchor="ctr"/>
                </a:tc>
                <a:tc>
                  <a:txBody>
                    <a:bodyPr/>
                    <a:lstStyle/>
                    <a:p>
                      <a:pPr algn="ctr" latinLnBrk="1"/>
                      <a:r>
                        <a:rPr lang="en-US" altLang="ko-KR" sz="1400" dirty="0"/>
                        <a:t>12</a:t>
                      </a:r>
                      <a:endParaRPr lang="ko-KR" altLang="en-US" sz="1400" dirty="0"/>
                    </a:p>
                  </a:txBody>
                  <a:tcPr marL="0" marR="0" marT="0" marB="0" anchor="ctr"/>
                </a:tc>
                <a:extLst>
                  <a:ext uri="{0D108BD9-81ED-4DB2-BD59-A6C34878D82A}">
                    <a16:rowId xmlns:a16="http://schemas.microsoft.com/office/drawing/2014/main" val="2133081707"/>
                  </a:ext>
                </a:extLst>
              </a:tr>
            </a:tbl>
          </a:graphicData>
        </a:graphic>
      </p:graphicFrame>
      <p:sp>
        <p:nvSpPr>
          <p:cNvPr id="9" name="TextBox 8">
            <a:extLst>
              <a:ext uri="{FF2B5EF4-FFF2-40B4-BE49-F238E27FC236}">
                <a16:creationId xmlns:a16="http://schemas.microsoft.com/office/drawing/2014/main" id="{C90DD663-6C31-11AC-D341-20B6389CB614}"/>
              </a:ext>
            </a:extLst>
          </p:cNvPr>
          <p:cNvSpPr txBox="1"/>
          <p:nvPr/>
        </p:nvSpPr>
        <p:spPr>
          <a:xfrm rot="16200000">
            <a:off x="302714" y="2079340"/>
            <a:ext cx="15989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Patients (%)</a:t>
            </a:r>
            <a:endPar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0" name="TextBox 9">
            <a:extLst>
              <a:ext uri="{FF2B5EF4-FFF2-40B4-BE49-F238E27FC236}">
                <a16:creationId xmlns:a16="http://schemas.microsoft.com/office/drawing/2014/main" id="{AAF747CB-1857-A327-96CE-B9687239328B}"/>
              </a:ext>
            </a:extLst>
          </p:cNvPr>
          <p:cNvSpPr txBox="1"/>
          <p:nvPr/>
        </p:nvSpPr>
        <p:spPr>
          <a:xfrm>
            <a:off x="3163808" y="3833990"/>
            <a:ext cx="3995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Months since Randomization</a:t>
            </a:r>
            <a:endParaRPr kumimoji="0" lang="ko-KR" altLang="en-US" sz="12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graphicFrame>
        <p:nvGraphicFramePr>
          <p:cNvPr id="11" name="표 10">
            <a:extLst>
              <a:ext uri="{FF2B5EF4-FFF2-40B4-BE49-F238E27FC236}">
                <a16:creationId xmlns:a16="http://schemas.microsoft.com/office/drawing/2014/main" id="{0AB124C9-CE91-CCFA-CC24-55E4294F1903}"/>
              </a:ext>
            </a:extLst>
          </p:cNvPr>
          <p:cNvGraphicFramePr>
            <a:graphicFrameLocks noGrp="1"/>
          </p:cNvGraphicFramePr>
          <p:nvPr/>
        </p:nvGraphicFramePr>
        <p:xfrm>
          <a:off x="101503" y="3978006"/>
          <a:ext cx="1662185" cy="548640"/>
        </p:xfrm>
        <a:graphic>
          <a:graphicData uri="http://schemas.openxmlformats.org/drawingml/2006/table">
            <a:tbl>
              <a:tblPr firstRow="1" bandRow="1">
                <a:tableStyleId>{2D5ABB26-0587-4C30-8999-92F81FD0307C}</a:tableStyleId>
              </a:tblPr>
              <a:tblGrid>
                <a:gridCol w="1662185">
                  <a:extLst>
                    <a:ext uri="{9D8B030D-6E8A-4147-A177-3AD203B41FA5}">
                      <a16:colId xmlns:a16="http://schemas.microsoft.com/office/drawing/2014/main" val="2235923651"/>
                    </a:ext>
                  </a:extLst>
                </a:gridCol>
              </a:tblGrid>
              <a:tr h="91618">
                <a:tc>
                  <a:txBody>
                    <a:bodyPr/>
                    <a:lstStyle/>
                    <a:p>
                      <a:pPr algn="l" latinLnBrk="1"/>
                      <a:r>
                        <a:rPr lang="en-US" altLang="ko-KR" sz="1200" dirty="0">
                          <a:latin typeface="+mn-lt"/>
                        </a:rPr>
                        <a:t>No. at Risk</a:t>
                      </a:r>
                      <a:endParaRPr lang="ko-KR" altLang="en-US" sz="1200" dirty="0">
                        <a:latin typeface="+mn-lt"/>
                      </a:endParaRPr>
                    </a:p>
                  </a:txBody>
                  <a:tcPr marL="0" marR="0" marT="0" marB="0" anchor="ctr"/>
                </a:tc>
                <a:extLst>
                  <a:ext uri="{0D108BD9-81ED-4DB2-BD59-A6C34878D82A}">
                    <a16:rowId xmlns:a16="http://schemas.microsoft.com/office/drawing/2014/main" val="2473619506"/>
                  </a:ext>
                </a:extLst>
              </a:tr>
              <a:tr h="91618">
                <a:tc>
                  <a:txBody>
                    <a:bodyPr/>
                    <a:lstStyle/>
                    <a:p>
                      <a:pPr algn="l" latinLnBrk="1"/>
                      <a:r>
                        <a:rPr lang="en-US" altLang="ko-KR" sz="1200" dirty="0">
                          <a:solidFill>
                            <a:srgbClr val="E41A1C"/>
                          </a:solidFill>
                          <a:latin typeface="+mn-lt"/>
                        </a:rPr>
                        <a:t>OCT-guided PCI</a:t>
                      </a:r>
                      <a:endParaRPr lang="ko-KR" altLang="en-US" sz="1200" dirty="0">
                        <a:solidFill>
                          <a:srgbClr val="E41A1C"/>
                        </a:solidFill>
                        <a:latin typeface="+mn-lt"/>
                      </a:endParaRPr>
                    </a:p>
                  </a:txBody>
                  <a:tcPr marL="0" marR="0" marT="0" marB="0" anchor="ctr"/>
                </a:tc>
                <a:extLst>
                  <a:ext uri="{0D108BD9-81ED-4DB2-BD59-A6C34878D82A}">
                    <a16:rowId xmlns:a16="http://schemas.microsoft.com/office/drawing/2014/main" val="2526187811"/>
                  </a:ext>
                </a:extLst>
              </a:tr>
              <a:tr h="91618">
                <a:tc>
                  <a:txBody>
                    <a:bodyPr/>
                    <a:lstStyle/>
                    <a:p>
                      <a:pPr algn="l" latinLnBrk="1"/>
                      <a:r>
                        <a:rPr lang="en-US" altLang="ko-KR" sz="1200" dirty="0">
                          <a:solidFill>
                            <a:srgbClr val="377EB3"/>
                          </a:solidFill>
                          <a:latin typeface="+mn-lt"/>
                        </a:rPr>
                        <a:t>IVUS-guided PCI</a:t>
                      </a:r>
                      <a:endParaRPr lang="ko-KR" altLang="en-US" sz="1200" dirty="0">
                        <a:solidFill>
                          <a:srgbClr val="377EB3"/>
                        </a:solidFill>
                        <a:latin typeface="+mn-lt"/>
                      </a:endParaRPr>
                    </a:p>
                  </a:txBody>
                  <a:tcPr marL="0" marR="0" marT="0" marB="0" anchor="ctr"/>
                </a:tc>
                <a:extLst>
                  <a:ext uri="{0D108BD9-81ED-4DB2-BD59-A6C34878D82A}">
                    <a16:rowId xmlns:a16="http://schemas.microsoft.com/office/drawing/2014/main" val="3479224780"/>
                  </a:ext>
                </a:extLst>
              </a:tr>
            </a:tbl>
          </a:graphicData>
        </a:graphic>
      </p:graphicFrame>
      <p:sp>
        <p:nvSpPr>
          <p:cNvPr id="12" name="Line 25">
            <a:extLst>
              <a:ext uri="{FF2B5EF4-FFF2-40B4-BE49-F238E27FC236}">
                <a16:creationId xmlns:a16="http://schemas.microsoft.com/office/drawing/2014/main" id="{4D5E5852-3475-DA85-6E63-50426FD54005}"/>
              </a:ext>
            </a:extLst>
          </p:cNvPr>
          <p:cNvSpPr>
            <a:spLocks noChangeShapeType="1"/>
          </p:cNvSpPr>
          <p:nvPr/>
        </p:nvSpPr>
        <p:spPr bwMode="auto">
          <a:xfrm>
            <a:off x="1951093" y="3622685"/>
            <a:ext cx="6299690"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Line 26">
            <a:extLst>
              <a:ext uri="{FF2B5EF4-FFF2-40B4-BE49-F238E27FC236}">
                <a16:creationId xmlns:a16="http://schemas.microsoft.com/office/drawing/2014/main" id="{A7498227-F609-A3A6-CC5B-DB24C3B26FE7}"/>
              </a:ext>
            </a:extLst>
          </p:cNvPr>
          <p:cNvSpPr>
            <a:spLocks noChangeShapeType="1"/>
          </p:cNvSpPr>
          <p:nvPr/>
        </p:nvSpPr>
        <p:spPr bwMode="auto">
          <a:xfrm>
            <a:off x="1951093" y="3629216"/>
            <a:ext cx="0" cy="63772"/>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Line 27">
            <a:extLst>
              <a:ext uri="{FF2B5EF4-FFF2-40B4-BE49-F238E27FC236}">
                <a16:creationId xmlns:a16="http://schemas.microsoft.com/office/drawing/2014/main" id="{FEFBBC64-53B0-F639-8621-77E7F609D73D}"/>
              </a:ext>
            </a:extLst>
          </p:cNvPr>
          <p:cNvSpPr>
            <a:spLocks noChangeShapeType="1"/>
          </p:cNvSpPr>
          <p:nvPr/>
        </p:nvSpPr>
        <p:spPr bwMode="auto">
          <a:xfrm>
            <a:off x="3528688" y="3629216"/>
            <a:ext cx="0" cy="63772"/>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5" name="Line 28">
            <a:extLst>
              <a:ext uri="{FF2B5EF4-FFF2-40B4-BE49-F238E27FC236}">
                <a16:creationId xmlns:a16="http://schemas.microsoft.com/office/drawing/2014/main" id="{C41BA1FD-1FCB-9DBC-0F0A-122EFD4798D9}"/>
              </a:ext>
            </a:extLst>
          </p:cNvPr>
          <p:cNvSpPr>
            <a:spLocks noChangeShapeType="1"/>
          </p:cNvSpPr>
          <p:nvPr/>
        </p:nvSpPr>
        <p:spPr bwMode="auto">
          <a:xfrm>
            <a:off x="5102007" y="3629216"/>
            <a:ext cx="0" cy="63772"/>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6" name="Line 29">
            <a:extLst>
              <a:ext uri="{FF2B5EF4-FFF2-40B4-BE49-F238E27FC236}">
                <a16:creationId xmlns:a16="http://schemas.microsoft.com/office/drawing/2014/main" id="{8C404CD0-6923-901E-1D45-8A3F095DE160}"/>
              </a:ext>
            </a:extLst>
          </p:cNvPr>
          <p:cNvSpPr>
            <a:spLocks noChangeShapeType="1"/>
          </p:cNvSpPr>
          <p:nvPr/>
        </p:nvSpPr>
        <p:spPr bwMode="auto">
          <a:xfrm>
            <a:off x="6677463" y="3629216"/>
            <a:ext cx="0" cy="63772"/>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7" name="Line 30">
            <a:extLst>
              <a:ext uri="{FF2B5EF4-FFF2-40B4-BE49-F238E27FC236}">
                <a16:creationId xmlns:a16="http://schemas.microsoft.com/office/drawing/2014/main" id="{B2047E12-4424-3B34-216D-1D0CB7D191EA}"/>
              </a:ext>
            </a:extLst>
          </p:cNvPr>
          <p:cNvSpPr>
            <a:spLocks noChangeShapeType="1"/>
          </p:cNvSpPr>
          <p:nvPr/>
        </p:nvSpPr>
        <p:spPr bwMode="auto">
          <a:xfrm>
            <a:off x="8250782" y="3629216"/>
            <a:ext cx="0" cy="63772"/>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Line 31">
            <a:extLst>
              <a:ext uri="{FF2B5EF4-FFF2-40B4-BE49-F238E27FC236}">
                <a16:creationId xmlns:a16="http://schemas.microsoft.com/office/drawing/2014/main" id="{B15C81DB-DF61-9585-CA9B-A4C93E4EFE7E}"/>
              </a:ext>
            </a:extLst>
          </p:cNvPr>
          <p:cNvSpPr>
            <a:spLocks noChangeShapeType="1"/>
          </p:cNvSpPr>
          <p:nvPr/>
        </p:nvSpPr>
        <p:spPr bwMode="auto">
          <a:xfrm flipV="1">
            <a:off x="1951093" y="1048862"/>
            <a:ext cx="0" cy="2573823"/>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Line 32">
            <a:extLst>
              <a:ext uri="{FF2B5EF4-FFF2-40B4-BE49-F238E27FC236}">
                <a16:creationId xmlns:a16="http://schemas.microsoft.com/office/drawing/2014/main" id="{680C154F-4C5E-F6C0-9776-83B830FBDF7E}"/>
              </a:ext>
            </a:extLst>
          </p:cNvPr>
          <p:cNvSpPr>
            <a:spLocks noChangeShapeType="1"/>
          </p:cNvSpPr>
          <p:nvPr/>
        </p:nvSpPr>
        <p:spPr bwMode="auto">
          <a:xfrm flipH="1">
            <a:off x="1842072" y="3622685"/>
            <a:ext cx="109021"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0" name="Line 33">
            <a:extLst>
              <a:ext uri="{FF2B5EF4-FFF2-40B4-BE49-F238E27FC236}">
                <a16:creationId xmlns:a16="http://schemas.microsoft.com/office/drawing/2014/main" id="{B4DD189C-6346-8912-C259-ABF8278075FC}"/>
              </a:ext>
            </a:extLst>
          </p:cNvPr>
          <p:cNvSpPr>
            <a:spLocks noChangeShapeType="1"/>
          </p:cNvSpPr>
          <p:nvPr/>
        </p:nvSpPr>
        <p:spPr bwMode="auto">
          <a:xfrm flipH="1">
            <a:off x="1842072" y="3107411"/>
            <a:ext cx="109021"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1" name="Line 34">
            <a:extLst>
              <a:ext uri="{FF2B5EF4-FFF2-40B4-BE49-F238E27FC236}">
                <a16:creationId xmlns:a16="http://schemas.microsoft.com/office/drawing/2014/main" id="{155AD296-0DA7-CBB9-4BCE-0A48F89749FB}"/>
              </a:ext>
            </a:extLst>
          </p:cNvPr>
          <p:cNvSpPr>
            <a:spLocks noChangeShapeType="1"/>
          </p:cNvSpPr>
          <p:nvPr/>
        </p:nvSpPr>
        <p:spPr bwMode="auto">
          <a:xfrm flipH="1">
            <a:off x="1842072" y="2593412"/>
            <a:ext cx="109021"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5" name="Line 35">
            <a:extLst>
              <a:ext uri="{FF2B5EF4-FFF2-40B4-BE49-F238E27FC236}">
                <a16:creationId xmlns:a16="http://schemas.microsoft.com/office/drawing/2014/main" id="{04479CB8-EA71-7FD9-9906-77859FC2218D}"/>
              </a:ext>
            </a:extLst>
          </p:cNvPr>
          <p:cNvSpPr>
            <a:spLocks noChangeShapeType="1"/>
          </p:cNvSpPr>
          <p:nvPr/>
        </p:nvSpPr>
        <p:spPr bwMode="auto">
          <a:xfrm flipH="1">
            <a:off x="1842072" y="2078137"/>
            <a:ext cx="109021"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8" name="Line 36">
            <a:extLst>
              <a:ext uri="{FF2B5EF4-FFF2-40B4-BE49-F238E27FC236}">
                <a16:creationId xmlns:a16="http://schemas.microsoft.com/office/drawing/2014/main" id="{91430AED-7024-8428-8B63-846C7BDAF51F}"/>
              </a:ext>
            </a:extLst>
          </p:cNvPr>
          <p:cNvSpPr>
            <a:spLocks noChangeShapeType="1"/>
          </p:cNvSpPr>
          <p:nvPr/>
        </p:nvSpPr>
        <p:spPr bwMode="auto">
          <a:xfrm flipH="1">
            <a:off x="1842072" y="1565413"/>
            <a:ext cx="109021"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9" name="Line 37">
            <a:extLst>
              <a:ext uri="{FF2B5EF4-FFF2-40B4-BE49-F238E27FC236}">
                <a16:creationId xmlns:a16="http://schemas.microsoft.com/office/drawing/2014/main" id="{4E795B09-BC50-F002-455A-9A45E7679E36}"/>
              </a:ext>
            </a:extLst>
          </p:cNvPr>
          <p:cNvSpPr>
            <a:spLocks noChangeShapeType="1"/>
          </p:cNvSpPr>
          <p:nvPr/>
        </p:nvSpPr>
        <p:spPr bwMode="auto">
          <a:xfrm flipH="1">
            <a:off x="1842072" y="1048862"/>
            <a:ext cx="109021"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nvGrpSpPr>
          <p:cNvPr id="37" name="그룹 36">
            <a:extLst>
              <a:ext uri="{FF2B5EF4-FFF2-40B4-BE49-F238E27FC236}">
                <a16:creationId xmlns:a16="http://schemas.microsoft.com/office/drawing/2014/main" id="{0E30DF9A-5DA8-677A-D0D8-AD5F8BA79431}"/>
              </a:ext>
            </a:extLst>
          </p:cNvPr>
          <p:cNvGrpSpPr/>
          <p:nvPr/>
        </p:nvGrpSpPr>
        <p:grpSpPr>
          <a:xfrm>
            <a:off x="1950987" y="1635646"/>
            <a:ext cx="6589393" cy="1983608"/>
            <a:chOff x="1950987" y="1635646"/>
            <a:chExt cx="6589393" cy="1983608"/>
          </a:xfrm>
        </p:grpSpPr>
        <p:sp>
          <p:nvSpPr>
            <p:cNvPr id="38" name="TextBox 37">
              <a:extLst>
                <a:ext uri="{FF2B5EF4-FFF2-40B4-BE49-F238E27FC236}">
                  <a16:creationId xmlns:a16="http://schemas.microsoft.com/office/drawing/2014/main" id="{E2F01A1E-016A-E055-3626-123114D7961C}"/>
                </a:ext>
              </a:extLst>
            </p:cNvPr>
            <p:cNvSpPr txBox="1"/>
            <p:nvPr/>
          </p:nvSpPr>
          <p:spPr>
            <a:xfrm>
              <a:off x="7590094" y="1635646"/>
              <a:ext cx="950286" cy="338554"/>
            </a:xfrm>
            <a:prstGeom prst="rect">
              <a:avLst/>
            </a:prstGeom>
            <a:noFill/>
          </p:spPr>
          <p:txBody>
            <a:bodyPr wrap="square" rtlCol="0">
              <a:spAutoFit/>
            </a:bodyPr>
            <a:lstStyle/>
            <a:p>
              <a:pPr algn="ctr"/>
              <a:r>
                <a:rPr lang="en-US" altLang="ko-KR" sz="1600" b="1" dirty="0">
                  <a:solidFill>
                    <a:srgbClr val="377EB8"/>
                  </a:solidFill>
                </a:rPr>
                <a:t>3.1%</a:t>
              </a:r>
              <a:endParaRPr lang="ko-KR" altLang="en-US" sz="1600" b="1" dirty="0">
                <a:solidFill>
                  <a:srgbClr val="377EB8"/>
                </a:solidFill>
              </a:endParaRPr>
            </a:p>
          </p:txBody>
        </p:sp>
        <p:sp>
          <p:nvSpPr>
            <p:cNvPr id="39" name="TextBox 38">
              <a:extLst>
                <a:ext uri="{FF2B5EF4-FFF2-40B4-BE49-F238E27FC236}">
                  <a16:creationId xmlns:a16="http://schemas.microsoft.com/office/drawing/2014/main" id="{CF6F520B-D025-FDC6-4ACC-5E53E0C460BD}"/>
                </a:ext>
              </a:extLst>
            </p:cNvPr>
            <p:cNvSpPr txBox="1"/>
            <p:nvPr/>
          </p:nvSpPr>
          <p:spPr>
            <a:xfrm>
              <a:off x="5364088" y="1801148"/>
              <a:ext cx="2370304" cy="338554"/>
            </a:xfrm>
            <a:prstGeom prst="rect">
              <a:avLst/>
            </a:prstGeom>
            <a:noFill/>
          </p:spPr>
          <p:txBody>
            <a:bodyPr wrap="square" rtlCol="0">
              <a:spAutoFit/>
            </a:bodyPr>
            <a:lstStyle/>
            <a:p>
              <a:pPr algn="ctr"/>
              <a:r>
                <a:rPr lang="en-US" altLang="ko-KR" sz="1600" b="1" dirty="0">
                  <a:solidFill>
                    <a:srgbClr val="377EB8"/>
                  </a:solidFill>
                </a:rPr>
                <a:t>IVUS-guided</a:t>
              </a:r>
              <a:endParaRPr lang="ko-KR" altLang="en-US" sz="1600" b="1" dirty="0">
                <a:solidFill>
                  <a:srgbClr val="377EB8"/>
                </a:solidFill>
              </a:endParaRPr>
            </a:p>
          </p:txBody>
        </p:sp>
        <p:sp>
          <p:nvSpPr>
            <p:cNvPr id="40" name="Freeform 52">
              <a:extLst>
                <a:ext uri="{FF2B5EF4-FFF2-40B4-BE49-F238E27FC236}">
                  <a16:creationId xmlns:a16="http://schemas.microsoft.com/office/drawing/2014/main" id="{093AD61D-FEA1-AC34-6842-987B092C2B76}"/>
                </a:ext>
              </a:extLst>
            </p:cNvPr>
            <p:cNvSpPr>
              <a:spLocks/>
            </p:cNvSpPr>
            <p:nvPr/>
          </p:nvSpPr>
          <p:spPr bwMode="auto">
            <a:xfrm>
              <a:off x="1950987" y="2019294"/>
              <a:ext cx="6296159" cy="1599960"/>
            </a:xfrm>
            <a:custGeom>
              <a:avLst/>
              <a:gdLst>
                <a:gd name="T0" fmla="*/ 1705 w 3006"/>
                <a:gd name="T1" fmla="*/ 403 h 1238"/>
                <a:gd name="T2" fmla="*/ 2503 w 3006"/>
                <a:gd name="T3" fmla="*/ 123 h 1238"/>
                <a:gd name="T4" fmla="*/ 2726 w 3006"/>
                <a:gd name="T5" fmla="*/ 42 h 1238"/>
                <a:gd name="T6" fmla="*/ 2849 w 3006"/>
                <a:gd name="T7" fmla="*/ 0 h 1238"/>
                <a:gd name="T8" fmla="*/ 2932 w 3006"/>
                <a:gd name="T9" fmla="*/ 0 h 1238"/>
                <a:gd name="T10" fmla="*/ 2989 w 3006"/>
                <a:gd name="T11" fmla="*/ 0 h 1238"/>
                <a:gd name="T12" fmla="*/ 3006 w 3006"/>
                <a:gd name="T13" fmla="*/ 0 h 1238"/>
                <a:gd name="T14" fmla="*/ 3006 w 3006"/>
                <a:gd name="T15" fmla="*/ 0 h 1238"/>
                <a:gd name="T16" fmla="*/ 3006 w 3006"/>
                <a:gd name="T17" fmla="*/ 0 h 1238"/>
                <a:gd name="T18" fmla="*/ 3006 w 3006"/>
                <a:gd name="T19" fmla="*/ 0 h 1238"/>
                <a:gd name="T20" fmla="*/ 3006 w 3006"/>
                <a:gd name="T21" fmla="*/ 0 h 1238"/>
                <a:gd name="T22" fmla="*/ 3006 w 3006"/>
                <a:gd name="T23" fmla="*/ 0 h 1238"/>
                <a:gd name="T24" fmla="*/ 3006 w 3006"/>
                <a:gd name="T25" fmla="*/ 0 h 1238"/>
                <a:gd name="T26" fmla="*/ 3006 w 3006"/>
                <a:gd name="T27" fmla="*/ 0 h 1238"/>
                <a:gd name="T28" fmla="*/ 3006 w 3006"/>
                <a:gd name="T29" fmla="*/ 0 h 1238"/>
                <a:gd name="T30" fmla="*/ 3006 w 3006"/>
                <a:gd name="T31" fmla="*/ 0 h 1238"/>
                <a:gd name="T32" fmla="*/ 3006 w 3006"/>
                <a:gd name="T33" fmla="*/ 0 h 1238"/>
                <a:gd name="T34" fmla="*/ 3006 w 3006"/>
                <a:gd name="T35" fmla="*/ 0 h 1238"/>
                <a:gd name="T36" fmla="*/ 3006 w 3006"/>
                <a:gd name="T37" fmla="*/ 0 h 1238"/>
                <a:gd name="T38" fmla="*/ 3006 w 3006"/>
                <a:gd name="T39" fmla="*/ 0 h 1238"/>
                <a:gd name="T40" fmla="*/ 3006 w 3006"/>
                <a:gd name="T41" fmla="*/ 0 h 1238"/>
                <a:gd name="T42" fmla="*/ 3006 w 3006"/>
                <a:gd name="T43" fmla="*/ 0 h 1238"/>
                <a:gd name="T44" fmla="*/ 3006 w 3006"/>
                <a:gd name="T45" fmla="*/ 0 h 1238"/>
                <a:gd name="T46" fmla="*/ 3006 w 3006"/>
                <a:gd name="T47" fmla="*/ 0 h 1238"/>
                <a:gd name="T48" fmla="*/ 3006 w 3006"/>
                <a:gd name="T49" fmla="*/ 0 h 1238"/>
                <a:gd name="T50" fmla="*/ 3006 w 3006"/>
                <a:gd name="T51" fmla="*/ 0 h 1238"/>
                <a:gd name="T52" fmla="*/ 3006 w 3006"/>
                <a:gd name="T53" fmla="*/ 0 h 1238"/>
                <a:gd name="T54" fmla="*/ 3006 w 3006"/>
                <a:gd name="T55" fmla="*/ 0 h 1238"/>
                <a:gd name="T56" fmla="*/ 3006 w 3006"/>
                <a:gd name="T57" fmla="*/ 0 h 1238"/>
                <a:gd name="T58" fmla="*/ 3006 w 3006"/>
                <a:gd name="T59" fmla="*/ 0 h 1238"/>
                <a:gd name="T60" fmla="*/ 3006 w 3006"/>
                <a:gd name="T61" fmla="*/ 0 h 1238"/>
                <a:gd name="T62" fmla="*/ 3006 w 3006"/>
                <a:gd name="T63" fmla="*/ 0 h 1238"/>
                <a:gd name="T64" fmla="*/ 3006 w 3006"/>
                <a:gd name="T65" fmla="*/ 0 h 1238"/>
                <a:gd name="T66" fmla="*/ 3006 w 3006"/>
                <a:gd name="T67" fmla="*/ 0 h 1238"/>
                <a:gd name="T68" fmla="*/ 3006 w 3006"/>
                <a:gd name="T69" fmla="*/ 0 h 1238"/>
                <a:gd name="T70" fmla="*/ 3006 w 3006"/>
                <a:gd name="T71" fmla="*/ 0 h 1238"/>
                <a:gd name="T72" fmla="*/ 3006 w 3006"/>
                <a:gd name="T73" fmla="*/ 0 h 1238"/>
                <a:gd name="T74" fmla="*/ 3006 w 3006"/>
                <a:gd name="T75" fmla="*/ 0 h 1238"/>
                <a:gd name="T76" fmla="*/ 3006 w 3006"/>
                <a:gd name="T77" fmla="*/ 0 h 1238"/>
                <a:gd name="T78" fmla="*/ 3006 w 3006"/>
                <a:gd name="T79" fmla="*/ 0 h 1238"/>
                <a:gd name="T80" fmla="*/ 3006 w 3006"/>
                <a:gd name="T81" fmla="*/ 0 h 1238"/>
                <a:gd name="T82" fmla="*/ 3006 w 3006"/>
                <a:gd name="T83" fmla="*/ 0 h 1238"/>
                <a:gd name="T84" fmla="*/ 3006 w 3006"/>
                <a:gd name="T85" fmla="*/ 0 h 1238"/>
                <a:gd name="T86" fmla="*/ 3006 w 3006"/>
                <a:gd name="T87" fmla="*/ 0 h 1238"/>
                <a:gd name="T88" fmla="*/ 3006 w 3006"/>
                <a:gd name="T89" fmla="*/ 0 h 1238"/>
                <a:gd name="T90" fmla="*/ 3006 w 3006"/>
                <a:gd name="T91" fmla="*/ 0 h 1238"/>
                <a:gd name="T92" fmla="*/ 3006 w 3006"/>
                <a:gd name="T93" fmla="*/ 0 h 1238"/>
                <a:gd name="T94" fmla="*/ 3006 w 3006"/>
                <a:gd name="T95" fmla="*/ 0 h 1238"/>
                <a:gd name="T96" fmla="*/ 3006 w 3006"/>
                <a:gd name="T97" fmla="*/ 0 h 1238"/>
                <a:gd name="T98" fmla="*/ 3006 w 3006"/>
                <a:gd name="T99" fmla="*/ 0 h 1238"/>
                <a:gd name="T100" fmla="*/ 3006 w 3006"/>
                <a:gd name="T101" fmla="*/ 0 h 1238"/>
                <a:gd name="T102" fmla="*/ 3006 w 3006"/>
                <a:gd name="T103" fmla="*/ 0 h 1238"/>
                <a:gd name="T104" fmla="*/ 3006 w 3006"/>
                <a:gd name="T105" fmla="*/ 0 h 1238"/>
                <a:gd name="T106" fmla="*/ 3006 w 3006"/>
                <a:gd name="T107" fmla="*/ 0 h 1238"/>
                <a:gd name="T108" fmla="*/ 3006 w 3006"/>
                <a:gd name="T109" fmla="*/ 0 h 1238"/>
                <a:gd name="T110" fmla="*/ 3006 w 3006"/>
                <a:gd name="T111" fmla="*/ 0 h 1238"/>
                <a:gd name="T112" fmla="*/ 3006 w 3006"/>
                <a:gd name="T113" fmla="*/ 0 h 1238"/>
                <a:gd name="T114" fmla="*/ 3006 w 3006"/>
                <a:gd name="T115" fmla="*/ 0 h 1238"/>
                <a:gd name="T116" fmla="*/ 3006 w 3006"/>
                <a:gd name="T117" fmla="*/ 0 h 1238"/>
                <a:gd name="T118" fmla="*/ 3006 w 3006"/>
                <a:gd name="T119" fmla="*/ 0 h 1238"/>
                <a:gd name="T120" fmla="*/ 3006 w 3006"/>
                <a:gd name="T121" fmla="*/ 0 h 1238"/>
                <a:gd name="T122" fmla="*/ 3006 w 3006"/>
                <a:gd name="T123" fmla="*/ 0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06" h="1238">
                  <a:moveTo>
                    <a:pt x="0" y="1238"/>
                  </a:moveTo>
                  <a:lnTo>
                    <a:pt x="0" y="1238"/>
                  </a:lnTo>
                  <a:lnTo>
                    <a:pt x="0" y="841"/>
                  </a:lnTo>
                  <a:lnTo>
                    <a:pt x="7" y="841"/>
                  </a:lnTo>
                  <a:lnTo>
                    <a:pt x="7" y="762"/>
                  </a:lnTo>
                  <a:lnTo>
                    <a:pt x="148" y="762"/>
                  </a:lnTo>
                  <a:lnTo>
                    <a:pt x="148" y="762"/>
                  </a:lnTo>
                  <a:lnTo>
                    <a:pt x="280" y="762"/>
                  </a:lnTo>
                  <a:lnTo>
                    <a:pt x="280" y="762"/>
                  </a:lnTo>
                  <a:lnTo>
                    <a:pt x="295" y="762"/>
                  </a:lnTo>
                  <a:lnTo>
                    <a:pt x="295" y="762"/>
                  </a:lnTo>
                  <a:lnTo>
                    <a:pt x="461" y="762"/>
                  </a:lnTo>
                  <a:lnTo>
                    <a:pt x="461" y="722"/>
                  </a:lnTo>
                  <a:lnTo>
                    <a:pt x="643" y="722"/>
                  </a:lnTo>
                  <a:lnTo>
                    <a:pt x="643" y="681"/>
                  </a:lnTo>
                  <a:lnTo>
                    <a:pt x="741" y="681"/>
                  </a:lnTo>
                  <a:lnTo>
                    <a:pt x="741" y="641"/>
                  </a:lnTo>
                  <a:lnTo>
                    <a:pt x="783" y="641"/>
                  </a:lnTo>
                  <a:lnTo>
                    <a:pt x="783" y="603"/>
                  </a:lnTo>
                  <a:lnTo>
                    <a:pt x="1014" y="603"/>
                  </a:lnTo>
                  <a:lnTo>
                    <a:pt x="1014" y="562"/>
                  </a:lnTo>
                  <a:lnTo>
                    <a:pt x="1219" y="562"/>
                  </a:lnTo>
                  <a:lnTo>
                    <a:pt x="1219" y="562"/>
                  </a:lnTo>
                  <a:lnTo>
                    <a:pt x="1342" y="562"/>
                  </a:lnTo>
                  <a:lnTo>
                    <a:pt x="1342" y="522"/>
                  </a:lnTo>
                  <a:lnTo>
                    <a:pt x="1590" y="522"/>
                  </a:lnTo>
                  <a:lnTo>
                    <a:pt x="1590" y="482"/>
                  </a:lnTo>
                  <a:lnTo>
                    <a:pt x="1647" y="482"/>
                  </a:lnTo>
                  <a:lnTo>
                    <a:pt x="1647" y="441"/>
                  </a:lnTo>
                  <a:lnTo>
                    <a:pt x="1689" y="441"/>
                  </a:lnTo>
                  <a:lnTo>
                    <a:pt x="1689" y="403"/>
                  </a:lnTo>
                  <a:lnTo>
                    <a:pt x="1705" y="403"/>
                  </a:lnTo>
                  <a:lnTo>
                    <a:pt x="1705" y="363"/>
                  </a:lnTo>
                  <a:lnTo>
                    <a:pt x="1722" y="363"/>
                  </a:lnTo>
                  <a:lnTo>
                    <a:pt x="1722" y="322"/>
                  </a:lnTo>
                  <a:lnTo>
                    <a:pt x="1737" y="322"/>
                  </a:lnTo>
                  <a:lnTo>
                    <a:pt x="1737" y="282"/>
                  </a:lnTo>
                  <a:lnTo>
                    <a:pt x="1787" y="282"/>
                  </a:lnTo>
                  <a:lnTo>
                    <a:pt x="1787" y="282"/>
                  </a:lnTo>
                  <a:lnTo>
                    <a:pt x="1795" y="282"/>
                  </a:lnTo>
                  <a:lnTo>
                    <a:pt x="1795" y="242"/>
                  </a:lnTo>
                  <a:lnTo>
                    <a:pt x="1820" y="242"/>
                  </a:lnTo>
                  <a:lnTo>
                    <a:pt x="1820" y="203"/>
                  </a:lnTo>
                  <a:lnTo>
                    <a:pt x="2002" y="203"/>
                  </a:lnTo>
                  <a:lnTo>
                    <a:pt x="2002" y="203"/>
                  </a:lnTo>
                  <a:lnTo>
                    <a:pt x="2108" y="203"/>
                  </a:lnTo>
                  <a:lnTo>
                    <a:pt x="2108" y="163"/>
                  </a:lnTo>
                  <a:lnTo>
                    <a:pt x="2233" y="163"/>
                  </a:lnTo>
                  <a:lnTo>
                    <a:pt x="2233" y="123"/>
                  </a:lnTo>
                  <a:lnTo>
                    <a:pt x="2306" y="123"/>
                  </a:lnTo>
                  <a:lnTo>
                    <a:pt x="2306" y="123"/>
                  </a:lnTo>
                  <a:lnTo>
                    <a:pt x="2315" y="123"/>
                  </a:lnTo>
                  <a:lnTo>
                    <a:pt x="2315" y="123"/>
                  </a:lnTo>
                  <a:lnTo>
                    <a:pt x="2363" y="123"/>
                  </a:lnTo>
                  <a:lnTo>
                    <a:pt x="2363" y="123"/>
                  </a:lnTo>
                  <a:lnTo>
                    <a:pt x="2406" y="123"/>
                  </a:lnTo>
                  <a:lnTo>
                    <a:pt x="2406" y="123"/>
                  </a:lnTo>
                  <a:lnTo>
                    <a:pt x="2471" y="123"/>
                  </a:lnTo>
                  <a:lnTo>
                    <a:pt x="2471" y="123"/>
                  </a:lnTo>
                  <a:lnTo>
                    <a:pt x="2478" y="123"/>
                  </a:lnTo>
                  <a:lnTo>
                    <a:pt x="2478" y="123"/>
                  </a:lnTo>
                  <a:lnTo>
                    <a:pt x="2488" y="123"/>
                  </a:lnTo>
                  <a:lnTo>
                    <a:pt x="2488" y="123"/>
                  </a:lnTo>
                  <a:lnTo>
                    <a:pt x="2503" y="123"/>
                  </a:lnTo>
                  <a:lnTo>
                    <a:pt x="2503" y="123"/>
                  </a:lnTo>
                  <a:lnTo>
                    <a:pt x="2521" y="123"/>
                  </a:lnTo>
                  <a:lnTo>
                    <a:pt x="2521" y="123"/>
                  </a:lnTo>
                  <a:lnTo>
                    <a:pt x="2546" y="123"/>
                  </a:lnTo>
                  <a:lnTo>
                    <a:pt x="2546" y="82"/>
                  </a:lnTo>
                  <a:lnTo>
                    <a:pt x="2553" y="82"/>
                  </a:lnTo>
                  <a:lnTo>
                    <a:pt x="2553" y="82"/>
                  </a:lnTo>
                  <a:lnTo>
                    <a:pt x="2561" y="82"/>
                  </a:lnTo>
                  <a:lnTo>
                    <a:pt x="2561" y="82"/>
                  </a:lnTo>
                  <a:lnTo>
                    <a:pt x="2561" y="82"/>
                  </a:lnTo>
                  <a:lnTo>
                    <a:pt x="2561" y="82"/>
                  </a:lnTo>
                  <a:lnTo>
                    <a:pt x="2571" y="82"/>
                  </a:lnTo>
                  <a:lnTo>
                    <a:pt x="2571" y="82"/>
                  </a:lnTo>
                  <a:lnTo>
                    <a:pt x="2594" y="82"/>
                  </a:lnTo>
                  <a:lnTo>
                    <a:pt x="2594" y="82"/>
                  </a:lnTo>
                  <a:lnTo>
                    <a:pt x="2594" y="82"/>
                  </a:lnTo>
                  <a:lnTo>
                    <a:pt x="2594" y="82"/>
                  </a:lnTo>
                  <a:lnTo>
                    <a:pt x="2619" y="82"/>
                  </a:lnTo>
                  <a:lnTo>
                    <a:pt x="2619" y="82"/>
                  </a:lnTo>
                  <a:lnTo>
                    <a:pt x="2628" y="82"/>
                  </a:lnTo>
                  <a:lnTo>
                    <a:pt x="2628" y="82"/>
                  </a:lnTo>
                  <a:lnTo>
                    <a:pt x="2653" y="82"/>
                  </a:lnTo>
                  <a:lnTo>
                    <a:pt x="2653" y="82"/>
                  </a:lnTo>
                  <a:lnTo>
                    <a:pt x="2661" y="82"/>
                  </a:lnTo>
                  <a:lnTo>
                    <a:pt x="2661" y="82"/>
                  </a:lnTo>
                  <a:lnTo>
                    <a:pt x="2686" y="82"/>
                  </a:lnTo>
                  <a:lnTo>
                    <a:pt x="2686" y="82"/>
                  </a:lnTo>
                  <a:lnTo>
                    <a:pt x="2726" y="82"/>
                  </a:lnTo>
                  <a:lnTo>
                    <a:pt x="2726" y="42"/>
                  </a:lnTo>
                  <a:lnTo>
                    <a:pt x="2726" y="42"/>
                  </a:lnTo>
                  <a:lnTo>
                    <a:pt x="2726" y="42"/>
                  </a:lnTo>
                  <a:lnTo>
                    <a:pt x="2726" y="42"/>
                  </a:lnTo>
                  <a:lnTo>
                    <a:pt x="2726" y="42"/>
                  </a:lnTo>
                  <a:lnTo>
                    <a:pt x="2734" y="42"/>
                  </a:lnTo>
                  <a:lnTo>
                    <a:pt x="2734" y="42"/>
                  </a:lnTo>
                  <a:lnTo>
                    <a:pt x="2734" y="42"/>
                  </a:lnTo>
                  <a:lnTo>
                    <a:pt x="2734" y="42"/>
                  </a:lnTo>
                  <a:lnTo>
                    <a:pt x="2751" y="42"/>
                  </a:lnTo>
                  <a:lnTo>
                    <a:pt x="2751" y="42"/>
                  </a:lnTo>
                  <a:lnTo>
                    <a:pt x="2751" y="42"/>
                  </a:lnTo>
                  <a:lnTo>
                    <a:pt x="2751" y="42"/>
                  </a:lnTo>
                  <a:lnTo>
                    <a:pt x="2776" y="42"/>
                  </a:lnTo>
                  <a:lnTo>
                    <a:pt x="2776" y="42"/>
                  </a:lnTo>
                  <a:lnTo>
                    <a:pt x="2776" y="42"/>
                  </a:lnTo>
                  <a:lnTo>
                    <a:pt x="2776" y="42"/>
                  </a:lnTo>
                  <a:lnTo>
                    <a:pt x="2784" y="42"/>
                  </a:lnTo>
                  <a:lnTo>
                    <a:pt x="2784" y="42"/>
                  </a:lnTo>
                  <a:lnTo>
                    <a:pt x="2784" y="42"/>
                  </a:lnTo>
                  <a:lnTo>
                    <a:pt x="2784" y="42"/>
                  </a:lnTo>
                  <a:lnTo>
                    <a:pt x="2791" y="42"/>
                  </a:lnTo>
                  <a:lnTo>
                    <a:pt x="2791" y="0"/>
                  </a:lnTo>
                  <a:lnTo>
                    <a:pt x="2791" y="0"/>
                  </a:lnTo>
                  <a:lnTo>
                    <a:pt x="2791" y="0"/>
                  </a:lnTo>
                  <a:lnTo>
                    <a:pt x="2801" y="0"/>
                  </a:lnTo>
                  <a:lnTo>
                    <a:pt x="2801" y="0"/>
                  </a:lnTo>
                  <a:lnTo>
                    <a:pt x="2809" y="0"/>
                  </a:lnTo>
                  <a:lnTo>
                    <a:pt x="2809" y="0"/>
                  </a:lnTo>
                  <a:lnTo>
                    <a:pt x="2816" y="0"/>
                  </a:lnTo>
                  <a:lnTo>
                    <a:pt x="2816" y="0"/>
                  </a:lnTo>
                  <a:lnTo>
                    <a:pt x="2826" y="0"/>
                  </a:lnTo>
                  <a:lnTo>
                    <a:pt x="2826" y="0"/>
                  </a:lnTo>
                  <a:lnTo>
                    <a:pt x="2849" y="0"/>
                  </a:lnTo>
                  <a:lnTo>
                    <a:pt x="2849" y="0"/>
                  </a:lnTo>
                  <a:lnTo>
                    <a:pt x="2849" y="0"/>
                  </a:lnTo>
                  <a:lnTo>
                    <a:pt x="2849" y="0"/>
                  </a:lnTo>
                  <a:lnTo>
                    <a:pt x="2866" y="0"/>
                  </a:lnTo>
                  <a:lnTo>
                    <a:pt x="2866" y="0"/>
                  </a:lnTo>
                  <a:lnTo>
                    <a:pt x="2866" y="0"/>
                  </a:lnTo>
                  <a:lnTo>
                    <a:pt x="2866" y="0"/>
                  </a:lnTo>
                  <a:lnTo>
                    <a:pt x="2884" y="0"/>
                  </a:lnTo>
                  <a:lnTo>
                    <a:pt x="2884" y="0"/>
                  </a:lnTo>
                  <a:lnTo>
                    <a:pt x="2884" y="0"/>
                  </a:lnTo>
                  <a:lnTo>
                    <a:pt x="2884" y="0"/>
                  </a:lnTo>
                  <a:lnTo>
                    <a:pt x="2891" y="0"/>
                  </a:lnTo>
                  <a:lnTo>
                    <a:pt x="2891" y="0"/>
                  </a:lnTo>
                  <a:lnTo>
                    <a:pt x="2899" y="0"/>
                  </a:lnTo>
                  <a:lnTo>
                    <a:pt x="2899" y="0"/>
                  </a:lnTo>
                  <a:lnTo>
                    <a:pt x="2909" y="0"/>
                  </a:lnTo>
                  <a:lnTo>
                    <a:pt x="2909" y="0"/>
                  </a:lnTo>
                  <a:lnTo>
                    <a:pt x="2909" y="0"/>
                  </a:lnTo>
                  <a:lnTo>
                    <a:pt x="2909" y="0"/>
                  </a:lnTo>
                  <a:lnTo>
                    <a:pt x="2916" y="0"/>
                  </a:lnTo>
                  <a:lnTo>
                    <a:pt x="2916" y="0"/>
                  </a:lnTo>
                  <a:lnTo>
                    <a:pt x="2924" y="0"/>
                  </a:lnTo>
                  <a:lnTo>
                    <a:pt x="2924" y="0"/>
                  </a:lnTo>
                  <a:lnTo>
                    <a:pt x="2924" y="0"/>
                  </a:lnTo>
                  <a:lnTo>
                    <a:pt x="2924" y="0"/>
                  </a:lnTo>
                  <a:lnTo>
                    <a:pt x="2932" y="0"/>
                  </a:lnTo>
                  <a:lnTo>
                    <a:pt x="2932" y="0"/>
                  </a:lnTo>
                  <a:lnTo>
                    <a:pt x="2932" y="0"/>
                  </a:lnTo>
                  <a:lnTo>
                    <a:pt x="2932" y="0"/>
                  </a:lnTo>
                  <a:lnTo>
                    <a:pt x="2932" y="0"/>
                  </a:lnTo>
                  <a:lnTo>
                    <a:pt x="2932" y="0"/>
                  </a:lnTo>
                  <a:lnTo>
                    <a:pt x="2932" y="0"/>
                  </a:lnTo>
                  <a:lnTo>
                    <a:pt x="2932" y="0"/>
                  </a:lnTo>
                  <a:lnTo>
                    <a:pt x="2932" y="0"/>
                  </a:lnTo>
                  <a:lnTo>
                    <a:pt x="2932" y="0"/>
                  </a:lnTo>
                  <a:lnTo>
                    <a:pt x="2932" y="0"/>
                  </a:lnTo>
                  <a:lnTo>
                    <a:pt x="2932" y="0"/>
                  </a:lnTo>
                  <a:lnTo>
                    <a:pt x="2941" y="0"/>
                  </a:lnTo>
                  <a:lnTo>
                    <a:pt x="2941" y="0"/>
                  </a:lnTo>
                  <a:lnTo>
                    <a:pt x="2949" y="0"/>
                  </a:lnTo>
                  <a:lnTo>
                    <a:pt x="2949" y="0"/>
                  </a:lnTo>
                  <a:lnTo>
                    <a:pt x="2957" y="0"/>
                  </a:lnTo>
                  <a:lnTo>
                    <a:pt x="2957" y="0"/>
                  </a:lnTo>
                  <a:lnTo>
                    <a:pt x="2966" y="0"/>
                  </a:lnTo>
                  <a:lnTo>
                    <a:pt x="2966" y="0"/>
                  </a:lnTo>
                  <a:lnTo>
                    <a:pt x="2966" y="0"/>
                  </a:lnTo>
                  <a:lnTo>
                    <a:pt x="2966" y="0"/>
                  </a:lnTo>
                  <a:lnTo>
                    <a:pt x="2966" y="0"/>
                  </a:lnTo>
                  <a:lnTo>
                    <a:pt x="2966" y="0"/>
                  </a:lnTo>
                  <a:lnTo>
                    <a:pt x="2966" y="0"/>
                  </a:lnTo>
                  <a:lnTo>
                    <a:pt x="2966" y="0"/>
                  </a:lnTo>
                  <a:lnTo>
                    <a:pt x="2974" y="0"/>
                  </a:lnTo>
                  <a:lnTo>
                    <a:pt x="2974" y="0"/>
                  </a:lnTo>
                  <a:lnTo>
                    <a:pt x="2974" y="0"/>
                  </a:lnTo>
                  <a:lnTo>
                    <a:pt x="2974" y="0"/>
                  </a:lnTo>
                  <a:lnTo>
                    <a:pt x="2982" y="0"/>
                  </a:lnTo>
                  <a:lnTo>
                    <a:pt x="2982" y="0"/>
                  </a:lnTo>
                  <a:lnTo>
                    <a:pt x="2989" y="0"/>
                  </a:lnTo>
                  <a:lnTo>
                    <a:pt x="2989" y="0"/>
                  </a:lnTo>
                  <a:lnTo>
                    <a:pt x="2989" y="0"/>
                  </a:lnTo>
                  <a:lnTo>
                    <a:pt x="2989" y="0"/>
                  </a:lnTo>
                  <a:lnTo>
                    <a:pt x="2989" y="0"/>
                  </a:lnTo>
                  <a:lnTo>
                    <a:pt x="2989" y="0"/>
                  </a:lnTo>
                  <a:lnTo>
                    <a:pt x="2989" y="0"/>
                  </a:lnTo>
                  <a:lnTo>
                    <a:pt x="2989" y="0"/>
                  </a:lnTo>
                  <a:lnTo>
                    <a:pt x="2989" y="0"/>
                  </a:lnTo>
                  <a:lnTo>
                    <a:pt x="2989" y="0"/>
                  </a:lnTo>
                  <a:lnTo>
                    <a:pt x="2999" y="0"/>
                  </a:lnTo>
                  <a:lnTo>
                    <a:pt x="2999" y="0"/>
                  </a:lnTo>
                  <a:lnTo>
                    <a:pt x="2999" y="0"/>
                  </a:lnTo>
                  <a:lnTo>
                    <a:pt x="2999" y="0"/>
                  </a:lnTo>
                  <a:lnTo>
                    <a:pt x="2999" y="0"/>
                  </a:lnTo>
                  <a:lnTo>
                    <a:pt x="2999" y="0"/>
                  </a:lnTo>
                  <a:lnTo>
                    <a:pt x="2999" y="0"/>
                  </a:lnTo>
                  <a:lnTo>
                    <a:pt x="2999"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path>
              </a:pathLst>
            </a:custGeom>
            <a:noFill/>
            <a:ln w="28575" cap="rnd">
              <a:solidFill>
                <a:srgbClr val="377EB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ko-KR" altLang="en-US" sz="1350"/>
            </a:p>
          </p:txBody>
        </p:sp>
      </p:grpSp>
      <p:grpSp>
        <p:nvGrpSpPr>
          <p:cNvPr id="41" name="그룹 40">
            <a:extLst>
              <a:ext uri="{FF2B5EF4-FFF2-40B4-BE49-F238E27FC236}">
                <a16:creationId xmlns:a16="http://schemas.microsoft.com/office/drawing/2014/main" id="{0C6E0F85-AFE2-4305-6384-6CF37BA8C6A8}"/>
              </a:ext>
            </a:extLst>
          </p:cNvPr>
          <p:cNvGrpSpPr/>
          <p:nvPr/>
        </p:nvGrpSpPr>
        <p:grpSpPr>
          <a:xfrm>
            <a:off x="1950987" y="2329464"/>
            <a:ext cx="6589393" cy="1289790"/>
            <a:chOff x="1950987" y="2329464"/>
            <a:chExt cx="6589393" cy="1289790"/>
          </a:xfrm>
        </p:grpSpPr>
        <p:sp>
          <p:nvSpPr>
            <p:cNvPr id="42" name="TextBox 41">
              <a:extLst>
                <a:ext uri="{FF2B5EF4-FFF2-40B4-BE49-F238E27FC236}">
                  <a16:creationId xmlns:a16="http://schemas.microsoft.com/office/drawing/2014/main" id="{2ECFDDD5-0CE4-5293-0A61-77F12EF4E6C4}"/>
                </a:ext>
              </a:extLst>
            </p:cNvPr>
            <p:cNvSpPr txBox="1"/>
            <p:nvPr/>
          </p:nvSpPr>
          <p:spPr>
            <a:xfrm>
              <a:off x="7590094" y="2459849"/>
              <a:ext cx="950286" cy="338554"/>
            </a:xfrm>
            <a:prstGeom prst="rect">
              <a:avLst/>
            </a:prstGeom>
            <a:noFill/>
          </p:spPr>
          <p:txBody>
            <a:bodyPr wrap="square" rtlCol="0">
              <a:spAutoFit/>
            </a:bodyPr>
            <a:lstStyle/>
            <a:p>
              <a:pPr algn="ctr"/>
              <a:r>
                <a:rPr lang="en-US" altLang="ko-KR" sz="1600" b="1" dirty="0">
                  <a:solidFill>
                    <a:srgbClr val="E41A1C"/>
                  </a:solidFill>
                </a:rPr>
                <a:t>2.5%</a:t>
              </a:r>
              <a:endParaRPr lang="ko-KR" altLang="en-US" sz="1600" b="1" dirty="0">
                <a:solidFill>
                  <a:srgbClr val="E41A1C"/>
                </a:solidFill>
              </a:endParaRPr>
            </a:p>
          </p:txBody>
        </p:sp>
        <p:sp>
          <p:nvSpPr>
            <p:cNvPr id="43" name="TextBox 42">
              <a:extLst>
                <a:ext uri="{FF2B5EF4-FFF2-40B4-BE49-F238E27FC236}">
                  <a16:creationId xmlns:a16="http://schemas.microsoft.com/office/drawing/2014/main" id="{79269275-E5F8-16E2-50AF-A951D3B7FC79}"/>
                </a:ext>
              </a:extLst>
            </p:cNvPr>
            <p:cNvSpPr txBox="1"/>
            <p:nvPr/>
          </p:nvSpPr>
          <p:spPr>
            <a:xfrm>
              <a:off x="4804493" y="2740949"/>
              <a:ext cx="3466206" cy="338554"/>
            </a:xfrm>
            <a:prstGeom prst="rect">
              <a:avLst/>
            </a:prstGeom>
            <a:noFill/>
          </p:spPr>
          <p:txBody>
            <a:bodyPr wrap="square" rtlCol="0">
              <a:spAutoFit/>
            </a:bodyPr>
            <a:lstStyle/>
            <a:p>
              <a:pPr algn="ctr"/>
              <a:r>
                <a:rPr lang="en-US" altLang="ko-KR" sz="1600" b="1" dirty="0">
                  <a:solidFill>
                    <a:srgbClr val="E41A1C"/>
                  </a:solidFill>
                </a:rPr>
                <a:t>OCT-guided</a:t>
              </a:r>
              <a:endParaRPr lang="ko-KR" altLang="en-US" sz="1600" b="1" dirty="0">
                <a:solidFill>
                  <a:srgbClr val="E41A1C"/>
                </a:solidFill>
              </a:endParaRPr>
            </a:p>
          </p:txBody>
        </p:sp>
        <p:sp>
          <p:nvSpPr>
            <p:cNvPr id="44" name="Freeform 53">
              <a:extLst>
                <a:ext uri="{FF2B5EF4-FFF2-40B4-BE49-F238E27FC236}">
                  <a16:creationId xmlns:a16="http://schemas.microsoft.com/office/drawing/2014/main" id="{3B6AB3FD-FD68-9C9E-0475-6CEC2C0685D2}"/>
                </a:ext>
              </a:extLst>
            </p:cNvPr>
            <p:cNvSpPr>
              <a:spLocks/>
            </p:cNvSpPr>
            <p:nvPr/>
          </p:nvSpPr>
          <p:spPr bwMode="auto">
            <a:xfrm>
              <a:off x="1950987" y="2329464"/>
              <a:ext cx="6296159" cy="1289790"/>
            </a:xfrm>
            <a:custGeom>
              <a:avLst/>
              <a:gdLst>
                <a:gd name="T0" fmla="*/ 1532 w 3006"/>
                <a:gd name="T1" fmla="*/ 401 h 998"/>
                <a:gd name="T2" fmla="*/ 2513 w 3006"/>
                <a:gd name="T3" fmla="*/ 123 h 998"/>
                <a:gd name="T4" fmla="*/ 2718 w 3006"/>
                <a:gd name="T5" fmla="*/ 40 h 998"/>
                <a:gd name="T6" fmla="*/ 2841 w 3006"/>
                <a:gd name="T7" fmla="*/ 40 h 998"/>
                <a:gd name="T8" fmla="*/ 2949 w 3006"/>
                <a:gd name="T9" fmla="*/ 0 h 998"/>
                <a:gd name="T10" fmla="*/ 3006 w 3006"/>
                <a:gd name="T11" fmla="*/ 0 h 998"/>
                <a:gd name="T12" fmla="*/ 3006 w 3006"/>
                <a:gd name="T13" fmla="*/ 0 h 998"/>
                <a:gd name="T14" fmla="*/ 3006 w 3006"/>
                <a:gd name="T15" fmla="*/ 0 h 998"/>
                <a:gd name="T16" fmla="*/ 3006 w 3006"/>
                <a:gd name="T17" fmla="*/ 0 h 998"/>
                <a:gd name="T18" fmla="*/ 3006 w 3006"/>
                <a:gd name="T19" fmla="*/ 0 h 998"/>
                <a:gd name="T20" fmla="*/ 3006 w 3006"/>
                <a:gd name="T21" fmla="*/ 0 h 998"/>
                <a:gd name="T22" fmla="*/ 3006 w 3006"/>
                <a:gd name="T23" fmla="*/ 0 h 998"/>
                <a:gd name="T24" fmla="*/ 3006 w 3006"/>
                <a:gd name="T25" fmla="*/ 0 h 998"/>
                <a:gd name="T26" fmla="*/ 3006 w 3006"/>
                <a:gd name="T27" fmla="*/ 0 h 998"/>
                <a:gd name="T28" fmla="*/ 3006 w 3006"/>
                <a:gd name="T29" fmla="*/ 0 h 998"/>
                <a:gd name="T30" fmla="*/ 3006 w 3006"/>
                <a:gd name="T31" fmla="*/ 0 h 998"/>
                <a:gd name="T32" fmla="*/ 3006 w 3006"/>
                <a:gd name="T33" fmla="*/ 0 h 998"/>
                <a:gd name="T34" fmla="*/ 3006 w 3006"/>
                <a:gd name="T35" fmla="*/ 0 h 998"/>
                <a:gd name="T36" fmla="*/ 3006 w 3006"/>
                <a:gd name="T37" fmla="*/ 0 h 998"/>
                <a:gd name="T38" fmla="*/ 3006 w 3006"/>
                <a:gd name="T39" fmla="*/ 0 h 998"/>
                <a:gd name="T40" fmla="*/ 3006 w 3006"/>
                <a:gd name="T41" fmla="*/ 0 h 998"/>
                <a:gd name="T42" fmla="*/ 3006 w 3006"/>
                <a:gd name="T43" fmla="*/ 0 h 998"/>
                <a:gd name="T44" fmla="*/ 3006 w 3006"/>
                <a:gd name="T45" fmla="*/ 0 h 998"/>
                <a:gd name="T46" fmla="*/ 3006 w 3006"/>
                <a:gd name="T47" fmla="*/ 0 h 998"/>
                <a:gd name="T48" fmla="*/ 3006 w 3006"/>
                <a:gd name="T49" fmla="*/ 0 h 998"/>
                <a:gd name="T50" fmla="*/ 3006 w 3006"/>
                <a:gd name="T51" fmla="*/ 0 h 998"/>
                <a:gd name="T52" fmla="*/ 3006 w 3006"/>
                <a:gd name="T53" fmla="*/ 0 h 998"/>
                <a:gd name="T54" fmla="*/ 3006 w 3006"/>
                <a:gd name="T55" fmla="*/ 0 h 998"/>
                <a:gd name="T56" fmla="*/ 3006 w 3006"/>
                <a:gd name="T57" fmla="*/ 0 h 998"/>
                <a:gd name="T58" fmla="*/ 3006 w 3006"/>
                <a:gd name="T59" fmla="*/ 0 h 998"/>
                <a:gd name="T60" fmla="*/ 3006 w 3006"/>
                <a:gd name="T61" fmla="*/ 0 h 998"/>
                <a:gd name="T62" fmla="*/ 3006 w 3006"/>
                <a:gd name="T63" fmla="*/ 0 h 998"/>
                <a:gd name="T64" fmla="*/ 3006 w 3006"/>
                <a:gd name="T65" fmla="*/ 0 h 998"/>
                <a:gd name="T66" fmla="*/ 3006 w 3006"/>
                <a:gd name="T67" fmla="*/ 0 h 998"/>
                <a:gd name="T68" fmla="*/ 3006 w 3006"/>
                <a:gd name="T69" fmla="*/ 0 h 998"/>
                <a:gd name="T70" fmla="*/ 3006 w 3006"/>
                <a:gd name="T71" fmla="*/ 0 h 998"/>
                <a:gd name="T72" fmla="*/ 3006 w 3006"/>
                <a:gd name="T73" fmla="*/ 0 h 998"/>
                <a:gd name="T74" fmla="*/ 3006 w 3006"/>
                <a:gd name="T75" fmla="*/ 0 h 998"/>
                <a:gd name="T76" fmla="*/ 3006 w 3006"/>
                <a:gd name="T77" fmla="*/ 0 h 998"/>
                <a:gd name="T78" fmla="*/ 3006 w 3006"/>
                <a:gd name="T79" fmla="*/ 0 h 998"/>
                <a:gd name="T80" fmla="*/ 3006 w 3006"/>
                <a:gd name="T81" fmla="*/ 0 h 998"/>
                <a:gd name="T82" fmla="*/ 3006 w 3006"/>
                <a:gd name="T83" fmla="*/ 0 h 998"/>
                <a:gd name="T84" fmla="*/ 3006 w 3006"/>
                <a:gd name="T85" fmla="*/ 0 h 998"/>
                <a:gd name="T86" fmla="*/ 3006 w 3006"/>
                <a:gd name="T87" fmla="*/ 0 h 998"/>
                <a:gd name="T88" fmla="*/ 3006 w 3006"/>
                <a:gd name="T89" fmla="*/ 0 h 998"/>
                <a:gd name="T90" fmla="*/ 3006 w 3006"/>
                <a:gd name="T91" fmla="*/ 0 h 998"/>
                <a:gd name="T92" fmla="*/ 3006 w 3006"/>
                <a:gd name="T93" fmla="*/ 0 h 998"/>
                <a:gd name="T94" fmla="*/ 3006 w 3006"/>
                <a:gd name="T95" fmla="*/ 0 h 998"/>
                <a:gd name="T96" fmla="*/ 3006 w 3006"/>
                <a:gd name="T97" fmla="*/ 0 h 998"/>
                <a:gd name="T98" fmla="*/ 3006 w 3006"/>
                <a:gd name="T99" fmla="*/ 0 h 998"/>
                <a:gd name="T100" fmla="*/ 3006 w 3006"/>
                <a:gd name="T101" fmla="*/ 0 h 998"/>
                <a:gd name="T102" fmla="*/ 3006 w 3006"/>
                <a:gd name="T103" fmla="*/ 0 h 998"/>
                <a:gd name="T104" fmla="*/ 3006 w 3006"/>
                <a:gd name="T105" fmla="*/ 0 h 998"/>
                <a:gd name="T106" fmla="*/ 3006 w 3006"/>
                <a:gd name="T107" fmla="*/ 0 h 998"/>
                <a:gd name="T108" fmla="*/ 3006 w 3006"/>
                <a:gd name="T109" fmla="*/ 0 h 998"/>
                <a:gd name="T110" fmla="*/ 3006 w 3006"/>
                <a:gd name="T111" fmla="*/ 0 h 998"/>
                <a:gd name="T112" fmla="*/ 3006 w 3006"/>
                <a:gd name="T113" fmla="*/ 0 h 998"/>
                <a:gd name="T114" fmla="*/ 3006 w 3006"/>
                <a:gd name="T115" fmla="*/ 0 h 998"/>
                <a:gd name="T116" fmla="*/ 3006 w 3006"/>
                <a:gd name="T117" fmla="*/ 0 h 998"/>
                <a:gd name="T118" fmla="*/ 3006 w 3006"/>
                <a:gd name="T119" fmla="*/ 0 h 998"/>
                <a:gd name="T120" fmla="*/ 3006 w 3006"/>
                <a:gd name="T121" fmla="*/ 0 h 998"/>
                <a:gd name="T122" fmla="*/ 3006 w 3006"/>
                <a:gd name="T123"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06" h="998">
                  <a:moveTo>
                    <a:pt x="0" y="998"/>
                  </a:moveTo>
                  <a:lnTo>
                    <a:pt x="0" y="998"/>
                  </a:lnTo>
                  <a:lnTo>
                    <a:pt x="0" y="720"/>
                  </a:lnTo>
                  <a:lnTo>
                    <a:pt x="0" y="720"/>
                  </a:lnTo>
                  <a:lnTo>
                    <a:pt x="0" y="720"/>
                  </a:lnTo>
                  <a:lnTo>
                    <a:pt x="75" y="720"/>
                  </a:lnTo>
                  <a:lnTo>
                    <a:pt x="75" y="681"/>
                  </a:lnTo>
                  <a:lnTo>
                    <a:pt x="295" y="681"/>
                  </a:lnTo>
                  <a:lnTo>
                    <a:pt x="295" y="681"/>
                  </a:lnTo>
                  <a:lnTo>
                    <a:pt x="370" y="681"/>
                  </a:lnTo>
                  <a:lnTo>
                    <a:pt x="370" y="681"/>
                  </a:lnTo>
                  <a:lnTo>
                    <a:pt x="378" y="681"/>
                  </a:lnTo>
                  <a:lnTo>
                    <a:pt x="378" y="681"/>
                  </a:lnTo>
                  <a:lnTo>
                    <a:pt x="470" y="681"/>
                  </a:lnTo>
                  <a:lnTo>
                    <a:pt x="470" y="641"/>
                  </a:lnTo>
                  <a:lnTo>
                    <a:pt x="691" y="641"/>
                  </a:lnTo>
                  <a:lnTo>
                    <a:pt x="691" y="641"/>
                  </a:lnTo>
                  <a:lnTo>
                    <a:pt x="701" y="641"/>
                  </a:lnTo>
                  <a:lnTo>
                    <a:pt x="701" y="641"/>
                  </a:lnTo>
                  <a:lnTo>
                    <a:pt x="956" y="641"/>
                  </a:lnTo>
                  <a:lnTo>
                    <a:pt x="956" y="601"/>
                  </a:lnTo>
                  <a:lnTo>
                    <a:pt x="1038" y="601"/>
                  </a:lnTo>
                  <a:lnTo>
                    <a:pt x="1038" y="560"/>
                  </a:lnTo>
                  <a:lnTo>
                    <a:pt x="1104" y="560"/>
                  </a:lnTo>
                  <a:lnTo>
                    <a:pt x="1104" y="522"/>
                  </a:lnTo>
                  <a:lnTo>
                    <a:pt x="1259" y="522"/>
                  </a:lnTo>
                  <a:lnTo>
                    <a:pt x="1259" y="482"/>
                  </a:lnTo>
                  <a:lnTo>
                    <a:pt x="1334" y="482"/>
                  </a:lnTo>
                  <a:lnTo>
                    <a:pt x="1334" y="441"/>
                  </a:lnTo>
                  <a:lnTo>
                    <a:pt x="1449" y="441"/>
                  </a:lnTo>
                  <a:lnTo>
                    <a:pt x="1449" y="401"/>
                  </a:lnTo>
                  <a:lnTo>
                    <a:pt x="1532" y="401"/>
                  </a:lnTo>
                  <a:lnTo>
                    <a:pt x="1532" y="361"/>
                  </a:lnTo>
                  <a:lnTo>
                    <a:pt x="1549" y="361"/>
                  </a:lnTo>
                  <a:lnTo>
                    <a:pt x="1549" y="322"/>
                  </a:lnTo>
                  <a:lnTo>
                    <a:pt x="1639" y="322"/>
                  </a:lnTo>
                  <a:lnTo>
                    <a:pt x="1639" y="282"/>
                  </a:lnTo>
                  <a:lnTo>
                    <a:pt x="2002" y="282"/>
                  </a:lnTo>
                  <a:lnTo>
                    <a:pt x="2002" y="242"/>
                  </a:lnTo>
                  <a:lnTo>
                    <a:pt x="2200" y="242"/>
                  </a:lnTo>
                  <a:lnTo>
                    <a:pt x="2200" y="201"/>
                  </a:lnTo>
                  <a:lnTo>
                    <a:pt x="2265" y="201"/>
                  </a:lnTo>
                  <a:lnTo>
                    <a:pt x="2265" y="201"/>
                  </a:lnTo>
                  <a:lnTo>
                    <a:pt x="2323" y="201"/>
                  </a:lnTo>
                  <a:lnTo>
                    <a:pt x="2323" y="163"/>
                  </a:lnTo>
                  <a:lnTo>
                    <a:pt x="2373" y="163"/>
                  </a:lnTo>
                  <a:lnTo>
                    <a:pt x="2373" y="163"/>
                  </a:lnTo>
                  <a:lnTo>
                    <a:pt x="2373" y="163"/>
                  </a:lnTo>
                  <a:lnTo>
                    <a:pt x="2373" y="163"/>
                  </a:lnTo>
                  <a:lnTo>
                    <a:pt x="2421" y="163"/>
                  </a:lnTo>
                  <a:lnTo>
                    <a:pt x="2421" y="123"/>
                  </a:lnTo>
                  <a:lnTo>
                    <a:pt x="2421" y="123"/>
                  </a:lnTo>
                  <a:lnTo>
                    <a:pt x="2421" y="123"/>
                  </a:lnTo>
                  <a:lnTo>
                    <a:pt x="2430" y="123"/>
                  </a:lnTo>
                  <a:lnTo>
                    <a:pt x="2430" y="123"/>
                  </a:lnTo>
                  <a:lnTo>
                    <a:pt x="2438" y="123"/>
                  </a:lnTo>
                  <a:lnTo>
                    <a:pt x="2438" y="123"/>
                  </a:lnTo>
                  <a:lnTo>
                    <a:pt x="2446" y="123"/>
                  </a:lnTo>
                  <a:lnTo>
                    <a:pt x="2446" y="123"/>
                  </a:lnTo>
                  <a:lnTo>
                    <a:pt x="2471" y="123"/>
                  </a:lnTo>
                  <a:lnTo>
                    <a:pt x="2471" y="123"/>
                  </a:lnTo>
                  <a:lnTo>
                    <a:pt x="2471" y="123"/>
                  </a:lnTo>
                  <a:lnTo>
                    <a:pt x="2471" y="123"/>
                  </a:lnTo>
                  <a:lnTo>
                    <a:pt x="2513" y="123"/>
                  </a:lnTo>
                  <a:lnTo>
                    <a:pt x="2513" y="123"/>
                  </a:lnTo>
                  <a:lnTo>
                    <a:pt x="2546" y="123"/>
                  </a:lnTo>
                  <a:lnTo>
                    <a:pt x="2546" y="123"/>
                  </a:lnTo>
                  <a:lnTo>
                    <a:pt x="2571" y="123"/>
                  </a:lnTo>
                  <a:lnTo>
                    <a:pt x="2571" y="123"/>
                  </a:lnTo>
                  <a:lnTo>
                    <a:pt x="2571" y="123"/>
                  </a:lnTo>
                  <a:lnTo>
                    <a:pt x="2571" y="123"/>
                  </a:lnTo>
                  <a:lnTo>
                    <a:pt x="2571" y="123"/>
                  </a:lnTo>
                  <a:lnTo>
                    <a:pt x="2571" y="123"/>
                  </a:lnTo>
                  <a:lnTo>
                    <a:pt x="2603" y="123"/>
                  </a:lnTo>
                  <a:lnTo>
                    <a:pt x="2603" y="82"/>
                  </a:lnTo>
                  <a:lnTo>
                    <a:pt x="2611" y="82"/>
                  </a:lnTo>
                  <a:lnTo>
                    <a:pt x="2611" y="82"/>
                  </a:lnTo>
                  <a:lnTo>
                    <a:pt x="2619" y="82"/>
                  </a:lnTo>
                  <a:lnTo>
                    <a:pt x="2619" y="82"/>
                  </a:lnTo>
                  <a:lnTo>
                    <a:pt x="2636" y="82"/>
                  </a:lnTo>
                  <a:lnTo>
                    <a:pt x="2636" y="82"/>
                  </a:lnTo>
                  <a:lnTo>
                    <a:pt x="2636" y="82"/>
                  </a:lnTo>
                  <a:lnTo>
                    <a:pt x="2636" y="82"/>
                  </a:lnTo>
                  <a:lnTo>
                    <a:pt x="2644" y="82"/>
                  </a:lnTo>
                  <a:lnTo>
                    <a:pt x="2644" y="82"/>
                  </a:lnTo>
                  <a:lnTo>
                    <a:pt x="2661" y="82"/>
                  </a:lnTo>
                  <a:lnTo>
                    <a:pt x="2661" y="82"/>
                  </a:lnTo>
                  <a:lnTo>
                    <a:pt x="2669" y="82"/>
                  </a:lnTo>
                  <a:lnTo>
                    <a:pt x="2669" y="82"/>
                  </a:lnTo>
                  <a:lnTo>
                    <a:pt x="2701" y="82"/>
                  </a:lnTo>
                  <a:lnTo>
                    <a:pt x="2701" y="40"/>
                  </a:lnTo>
                  <a:lnTo>
                    <a:pt x="2701" y="40"/>
                  </a:lnTo>
                  <a:lnTo>
                    <a:pt x="2701" y="40"/>
                  </a:lnTo>
                  <a:lnTo>
                    <a:pt x="2701" y="40"/>
                  </a:lnTo>
                  <a:lnTo>
                    <a:pt x="2701" y="40"/>
                  </a:lnTo>
                  <a:lnTo>
                    <a:pt x="2718" y="40"/>
                  </a:lnTo>
                  <a:lnTo>
                    <a:pt x="2718" y="40"/>
                  </a:lnTo>
                  <a:lnTo>
                    <a:pt x="2718" y="40"/>
                  </a:lnTo>
                  <a:lnTo>
                    <a:pt x="2718" y="40"/>
                  </a:lnTo>
                  <a:lnTo>
                    <a:pt x="2718" y="40"/>
                  </a:lnTo>
                  <a:lnTo>
                    <a:pt x="2718" y="40"/>
                  </a:lnTo>
                  <a:lnTo>
                    <a:pt x="2734" y="40"/>
                  </a:lnTo>
                  <a:lnTo>
                    <a:pt x="2734" y="40"/>
                  </a:lnTo>
                  <a:lnTo>
                    <a:pt x="2734" y="40"/>
                  </a:lnTo>
                  <a:lnTo>
                    <a:pt x="2734" y="40"/>
                  </a:lnTo>
                  <a:lnTo>
                    <a:pt x="2751" y="40"/>
                  </a:lnTo>
                  <a:lnTo>
                    <a:pt x="2751" y="40"/>
                  </a:lnTo>
                  <a:lnTo>
                    <a:pt x="2759" y="40"/>
                  </a:lnTo>
                  <a:lnTo>
                    <a:pt x="2759" y="40"/>
                  </a:lnTo>
                  <a:lnTo>
                    <a:pt x="2768" y="40"/>
                  </a:lnTo>
                  <a:lnTo>
                    <a:pt x="2768" y="40"/>
                  </a:lnTo>
                  <a:lnTo>
                    <a:pt x="2776" y="40"/>
                  </a:lnTo>
                  <a:lnTo>
                    <a:pt x="2776" y="40"/>
                  </a:lnTo>
                  <a:lnTo>
                    <a:pt x="2776" y="40"/>
                  </a:lnTo>
                  <a:lnTo>
                    <a:pt x="2776" y="40"/>
                  </a:lnTo>
                  <a:lnTo>
                    <a:pt x="2776" y="40"/>
                  </a:lnTo>
                  <a:lnTo>
                    <a:pt x="2776" y="40"/>
                  </a:lnTo>
                  <a:lnTo>
                    <a:pt x="2791" y="40"/>
                  </a:lnTo>
                  <a:lnTo>
                    <a:pt x="2791" y="40"/>
                  </a:lnTo>
                  <a:lnTo>
                    <a:pt x="2809" y="40"/>
                  </a:lnTo>
                  <a:lnTo>
                    <a:pt x="2809" y="40"/>
                  </a:lnTo>
                  <a:lnTo>
                    <a:pt x="2809" y="40"/>
                  </a:lnTo>
                  <a:lnTo>
                    <a:pt x="2809" y="40"/>
                  </a:lnTo>
                  <a:lnTo>
                    <a:pt x="2809" y="40"/>
                  </a:lnTo>
                  <a:lnTo>
                    <a:pt x="2809" y="40"/>
                  </a:lnTo>
                  <a:lnTo>
                    <a:pt x="2826" y="40"/>
                  </a:lnTo>
                  <a:lnTo>
                    <a:pt x="2826" y="40"/>
                  </a:lnTo>
                  <a:lnTo>
                    <a:pt x="2841" y="40"/>
                  </a:lnTo>
                  <a:lnTo>
                    <a:pt x="2841" y="40"/>
                  </a:lnTo>
                  <a:lnTo>
                    <a:pt x="2859" y="40"/>
                  </a:lnTo>
                  <a:lnTo>
                    <a:pt x="2859" y="0"/>
                  </a:lnTo>
                  <a:lnTo>
                    <a:pt x="2884" y="0"/>
                  </a:lnTo>
                  <a:lnTo>
                    <a:pt x="2884" y="0"/>
                  </a:lnTo>
                  <a:lnTo>
                    <a:pt x="2884" y="0"/>
                  </a:lnTo>
                  <a:lnTo>
                    <a:pt x="2884" y="0"/>
                  </a:lnTo>
                  <a:lnTo>
                    <a:pt x="2884" y="0"/>
                  </a:lnTo>
                  <a:lnTo>
                    <a:pt x="2884" y="0"/>
                  </a:lnTo>
                  <a:lnTo>
                    <a:pt x="2891" y="0"/>
                  </a:lnTo>
                  <a:lnTo>
                    <a:pt x="2891" y="0"/>
                  </a:lnTo>
                  <a:lnTo>
                    <a:pt x="2891" y="0"/>
                  </a:lnTo>
                  <a:lnTo>
                    <a:pt x="2891" y="0"/>
                  </a:lnTo>
                  <a:lnTo>
                    <a:pt x="2891" y="0"/>
                  </a:lnTo>
                  <a:lnTo>
                    <a:pt x="2891" y="0"/>
                  </a:lnTo>
                  <a:lnTo>
                    <a:pt x="2909" y="0"/>
                  </a:lnTo>
                  <a:lnTo>
                    <a:pt x="2909" y="0"/>
                  </a:lnTo>
                  <a:lnTo>
                    <a:pt x="2924" y="0"/>
                  </a:lnTo>
                  <a:lnTo>
                    <a:pt x="2924" y="0"/>
                  </a:lnTo>
                  <a:lnTo>
                    <a:pt x="2924" y="0"/>
                  </a:lnTo>
                  <a:lnTo>
                    <a:pt x="2924" y="0"/>
                  </a:lnTo>
                  <a:lnTo>
                    <a:pt x="2932" y="0"/>
                  </a:lnTo>
                  <a:lnTo>
                    <a:pt x="2932" y="0"/>
                  </a:lnTo>
                  <a:lnTo>
                    <a:pt x="2932" y="0"/>
                  </a:lnTo>
                  <a:lnTo>
                    <a:pt x="2932" y="0"/>
                  </a:lnTo>
                  <a:lnTo>
                    <a:pt x="2949" y="0"/>
                  </a:lnTo>
                  <a:lnTo>
                    <a:pt x="2949" y="0"/>
                  </a:lnTo>
                  <a:lnTo>
                    <a:pt x="2949" y="0"/>
                  </a:lnTo>
                  <a:lnTo>
                    <a:pt x="2949" y="0"/>
                  </a:lnTo>
                  <a:lnTo>
                    <a:pt x="2949" y="0"/>
                  </a:lnTo>
                  <a:lnTo>
                    <a:pt x="2949" y="0"/>
                  </a:lnTo>
                  <a:lnTo>
                    <a:pt x="2949" y="0"/>
                  </a:lnTo>
                  <a:lnTo>
                    <a:pt x="2949" y="0"/>
                  </a:lnTo>
                  <a:lnTo>
                    <a:pt x="2974" y="0"/>
                  </a:lnTo>
                  <a:lnTo>
                    <a:pt x="2974" y="0"/>
                  </a:lnTo>
                  <a:lnTo>
                    <a:pt x="2989" y="0"/>
                  </a:lnTo>
                  <a:lnTo>
                    <a:pt x="2989" y="0"/>
                  </a:lnTo>
                  <a:lnTo>
                    <a:pt x="2989" y="0"/>
                  </a:lnTo>
                  <a:lnTo>
                    <a:pt x="2989" y="0"/>
                  </a:lnTo>
                  <a:lnTo>
                    <a:pt x="2999" y="0"/>
                  </a:lnTo>
                  <a:lnTo>
                    <a:pt x="2999" y="0"/>
                  </a:lnTo>
                  <a:lnTo>
                    <a:pt x="2999" y="0"/>
                  </a:lnTo>
                  <a:lnTo>
                    <a:pt x="2999" y="0"/>
                  </a:lnTo>
                  <a:lnTo>
                    <a:pt x="2999" y="0"/>
                  </a:lnTo>
                  <a:lnTo>
                    <a:pt x="2999" y="0"/>
                  </a:lnTo>
                  <a:lnTo>
                    <a:pt x="2999" y="0"/>
                  </a:lnTo>
                  <a:lnTo>
                    <a:pt x="2999"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lnTo>
                    <a:pt x="3006" y="0"/>
                  </a:lnTo>
                </a:path>
              </a:pathLst>
            </a:custGeom>
            <a:noFill/>
            <a:ln w="28575" cap="rnd">
              <a:solidFill>
                <a:srgbClr val="E41A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ko-KR" altLang="en-US" sz="1350"/>
            </a:p>
          </p:txBody>
        </p:sp>
      </p:grpSp>
      <p:sp>
        <p:nvSpPr>
          <p:cNvPr id="45" name="TextBox 44">
            <a:extLst>
              <a:ext uri="{FF2B5EF4-FFF2-40B4-BE49-F238E27FC236}">
                <a16:creationId xmlns:a16="http://schemas.microsoft.com/office/drawing/2014/main" id="{0BD36145-52EE-9BB7-147D-FE37696D517B}"/>
              </a:ext>
            </a:extLst>
          </p:cNvPr>
          <p:cNvSpPr txBox="1"/>
          <p:nvPr/>
        </p:nvSpPr>
        <p:spPr>
          <a:xfrm>
            <a:off x="2195736" y="987574"/>
            <a:ext cx="3476751" cy="584775"/>
          </a:xfrm>
          <a:prstGeom prst="rect">
            <a:avLst/>
          </a:prstGeom>
          <a:solidFill>
            <a:srgbClr val="FDEFE3"/>
          </a:solidFill>
          <a:ln>
            <a:solidFill>
              <a:srgbClr val="C00000"/>
            </a:solidFill>
          </a:ln>
        </p:spPr>
        <p:txBody>
          <a:bodyPr wrap="square" rtlCol="0">
            <a:spAutoFit/>
          </a:bodyPr>
          <a:lstStyle/>
          <a:p>
            <a:pPr lvl="0">
              <a:defRPr/>
            </a:pPr>
            <a:r>
              <a:rPr lang="en-US" altLang="ko-KR" sz="1600" b="1" dirty="0">
                <a:solidFill>
                  <a:prstClr val="black"/>
                </a:solidFill>
                <a:ea typeface="맑은 고딕" panose="020B0503020000020004" pitchFamily="34" charset="-127"/>
              </a:rPr>
              <a:t>Hazard ratio, 0.80 (95% CI, 0.47–1.36)</a:t>
            </a:r>
          </a:p>
          <a:p>
            <a:pPr lvl="0">
              <a:defRPr/>
            </a:pPr>
            <a:r>
              <a:rPr lang="en-US" altLang="ko-KR" sz="1600" b="1" dirty="0">
                <a:solidFill>
                  <a:prstClr val="black"/>
                </a:solidFill>
                <a:ea typeface="맑은 고딕" panose="020B0503020000020004" pitchFamily="34" charset="-127"/>
              </a:rPr>
              <a:t>P for noninferiority &lt;0.001</a:t>
            </a:r>
          </a:p>
        </p:txBody>
      </p:sp>
    </p:spTree>
    <p:extLst>
      <p:ext uri="{BB962C8B-B14F-4D97-AF65-F5344CB8AC3E}">
        <p14:creationId xmlns:p14="http://schemas.microsoft.com/office/powerpoint/2010/main" val="12137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ssolv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DFD7CDD2-46F2-AB12-6FB6-323D0D551CD9}"/>
              </a:ext>
            </a:extLst>
          </p:cNvPr>
          <p:cNvSpPr>
            <a:spLocks noGrp="1"/>
          </p:cNvSpPr>
          <p:nvPr>
            <p:ph type="body" sz="quarter" idx="10"/>
          </p:nvPr>
        </p:nvSpPr>
        <p:spPr>
          <a:xfrm>
            <a:off x="324618" y="123478"/>
            <a:ext cx="7631757" cy="432048"/>
          </a:xfrm>
        </p:spPr>
        <p:txBody>
          <a:bodyPr/>
          <a:lstStyle/>
          <a:p>
            <a:r>
              <a:rPr lang="en-US" dirty="0"/>
              <a:t>Types of CV Outcomes</a:t>
            </a:r>
          </a:p>
        </p:txBody>
      </p:sp>
      <p:graphicFrame>
        <p:nvGraphicFramePr>
          <p:cNvPr id="4" name="Table 3">
            <a:extLst>
              <a:ext uri="{FF2B5EF4-FFF2-40B4-BE49-F238E27FC236}">
                <a16:creationId xmlns:a16="http://schemas.microsoft.com/office/drawing/2014/main" id="{BACDF520-6A59-CE72-622A-2CA7C7A6D8D0}"/>
              </a:ext>
            </a:extLst>
          </p:cNvPr>
          <p:cNvGraphicFramePr>
            <a:graphicFrameLocks noGrp="1"/>
          </p:cNvGraphicFramePr>
          <p:nvPr>
            <p:extLst>
              <p:ext uri="{D42A27DB-BD31-4B8C-83A1-F6EECF244321}">
                <p14:modId xmlns:p14="http://schemas.microsoft.com/office/powerpoint/2010/main" val="2789101861"/>
              </p:ext>
            </p:extLst>
          </p:nvPr>
        </p:nvGraphicFramePr>
        <p:xfrm>
          <a:off x="395536" y="555526"/>
          <a:ext cx="8432271" cy="3960445"/>
        </p:xfrm>
        <a:graphic>
          <a:graphicData uri="http://schemas.openxmlformats.org/drawingml/2006/table">
            <a:tbl>
              <a:tblPr firstRow="1" bandRow="1">
                <a:tableStyleId>{3B4B98B0-60AC-42C2-AFA5-B58CD77FA1E5}</a:tableStyleId>
              </a:tblPr>
              <a:tblGrid>
                <a:gridCol w="2880320">
                  <a:extLst>
                    <a:ext uri="{9D8B030D-6E8A-4147-A177-3AD203B41FA5}">
                      <a16:colId xmlns:a16="http://schemas.microsoft.com/office/drawing/2014/main" val="74775433"/>
                    </a:ext>
                  </a:extLst>
                </a:gridCol>
                <a:gridCol w="1368152">
                  <a:extLst>
                    <a:ext uri="{9D8B030D-6E8A-4147-A177-3AD203B41FA5}">
                      <a16:colId xmlns:a16="http://schemas.microsoft.com/office/drawing/2014/main" val="4205741002"/>
                    </a:ext>
                  </a:extLst>
                </a:gridCol>
                <a:gridCol w="1368152">
                  <a:extLst>
                    <a:ext uri="{9D8B030D-6E8A-4147-A177-3AD203B41FA5}">
                      <a16:colId xmlns:a16="http://schemas.microsoft.com/office/drawing/2014/main" val="2782718599"/>
                    </a:ext>
                  </a:extLst>
                </a:gridCol>
                <a:gridCol w="1440160">
                  <a:extLst>
                    <a:ext uri="{9D8B030D-6E8A-4147-A177-3AD203B41FA5}">
                      <a16:colId xmlns:a16="http://schemas.microsoft.com/office/drawing/2014/main" val="1956006382"/>
                    </a:ext>
                  </a:extLst>
                </a:gridCol>
                <a:gridCol w="1375487">
                  <a:extLst>
                    <a:ext uri="{9D8B030D-6E8A-4147-A177-3AD203B41FA5}">
                      <a16:colId xmlns:a16="http://schemas.microsoft.com/office/drawing/2014/main" val="2511099614"/>
                    </a:ext>
                  </a:extLst>
                </a:gridCol>
              </a:tblGrid>
              <a:tr h="580809">
                <a:tc>
                  <a:txBody>
                    <a:bodyPr/>
                    <a:lstStyle/>
                    <a:p>
                      <a:pPr>
                        <a:lnSpc>
                          <a:spcPct val="100000"/>
                        </a:lnSpc>
                      </a:pPr>
                      <a:r>
                        <a:rPr lang="en-US" sz="1100" dirty="0">
                          <a:effectLst/>
                          <a:latin typeface="+mn-lt"/>
                          <a:cs typeface="Arial" panose="020B0604020202020204" pitchFamily="34" charset="0"/>
                        </a:rPr>
                        <a:t>Outcome*</a:t>
                      </a:r>
                    </a:p>
                  </a:txBody>
                  <a:tcPr marL="55915" marR="55915" marT="27958" marB="27958"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OCT-Guided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(N = 1005)</a:t>
                      </a:r>
                      <a:endParaRPr lang="en-US"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IVUS-Guided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(N = 1003)</a:t>
                      </a:r>
                      <a:endParaRPr lang="en-US"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Risk Difference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(95% CI)</a:t>
                      </a: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Arial" panose="020B0604020202020204" pitchFamily="34" charset="0"/>
                          <a:cs typeface="Arial" panose="020B0604020202020204" pitchFamily="34" charset="0"/>
                        </a:rPr>
                        <a:t>HR (95% CI)†</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915" marR="55915" marT="27958" marB="27958" anchor="ctr"/>
                </a:tc>
                <a:extLst>
                  <a:ext uri="{0D108BD9-81ED-4DB2-BD59-A6C34878D82A}">
                    <a16:rowId xmlns:a16="http://schemas.microsoft.com/office/drawing/2014/main" val="3766402072"/>
                  </a:ext>
                </a:extLst>
              </a:tr>
              <a:tr h="259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effectLst/>
                          <a:latin typeface="Calibri" panose="020F0502020204030204" pitchFamily="34" charset="0"/>
                          <a:cs typeface="Calibri" panose="020F0502020204030204" pitchFamily="34" charset="0"/>
                        </a:rPr>
                        <a:t>Primary composite outcome‡</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solidFill>
                      <a:schemeClr val="accent1">
                        <a:alpha val="20000"/>
                      </a:schemeClr>
                    </a:solidFill>
                  </a:tcPr>
                </a:tc>
                <a:tc>
                  <a:txBody>
                    <a:bodyPr/>
                    <a:lstStyle/>
                    <a:p>
                      <a:pPr algn="ctr">
                        <a:lnSpc>
                          <a:spcPct val="150000"/>
                        </a:lnSpc>
                      </a:pPr>
                      <a:r>
                        <a:rPr lang="en-US" sz="1100" b="0" dirty="0">
                          <a:effectLst/>
                          <a:latin typeface="Calibri" panose="020F0502020204030204" pitchFamily="34" charset="0"/>
                          <a:ea typeface="맑은 고딕" panose="020B0503020000020004" pitchFamily="50" charset="-127"/>
                          <a:cs typeface="Calibri" panose="020F0502020204030204" pitchFamily="34" charset="0"/>
                        </a:rPr>
                        <a:t>25 (2.5</a:t>
                      </a:r>
                      <a:r>
                        <a:rPr lang="en-US" altLang="ko-KR" sz="1100" b="0" dirty="0">
                          <a:effectLst/>
                          <a:latin typeface="Calibri" panose="020F0502020204030204" pitchFamily="34" charset="0"/>
                          <a:ea typeface="맑은 고딕" panose="020B0503020000020004" pitchFamily="50" charset="-127"/>
                          <a:cs typeface="Calibri" panose="020F0502020204030204" pitchFamily="34" charset="0"/>
                        </a:rPr>
                        <a:t>%</a:t>
                      </a:r>
                      <a:r>
                        <a:rPr lang="en-US" sz="1100" b="0" dirty="0">
                          <a:effectLst/>
                          <a:latin typeface="Calibri" panose="020F0502020204030204" pitchFamily="34" charset="0"/>
                          <a:ea typeface="맑은 고딕" panose="020B0503020000020004" pitchFamily="50" charset="-127"/>
                          <a:cs typeface="Calibri" panose="020F0502020204030204" pitchFamily="34" charset="0"/>
                        </a:rPr>
                        <a:t>)</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solidFill>
                      <a:schemeClr val="accent1">
                        <a:alpha val="20000"/>
                      </a:schemeClr>
                    </a:solidFill>
                  </a:tcPr>
                </a:tc>
                <a:tc>
                  <a:txBody>
                    <a:bodyPr/>
                    <a:lstStyle/>
                    <a:p>
                      <a:pPr algn="ctr">
                        <a:lnSpc>
                          <a:spcPct val="150000"/>
                        </a:lnSpc>
                      </a:pPr>
                      <a:r>
                        <a:rPr lang="en-US" sz="1100" b="0" dirty="0">
                          <a:effectLst/>
                          <a:latin typeface="Calibri" panose="020F0502020204030204" pitchFamily="34" charset="0"/>
                          <a:ea typeface="맑은 고딕" panose="020B0503020000020004" pitchFamily="50" charset="-127"/>
                          <a:cs typeface="Calibri" panose="020F0502020204030204" pitchFamily="34" charset="0"/>
                        </a:rPr>
                        <a:t>31 (3.1</a:t>
                      </a:r>
                      <a:r>
                        <a:rPr lang="en-US" altLang="ko-KR" sz="1100" b="0" dirty="0">
                          <a:effectLst/>
                          <a:latin typeface="Calibri" panose="020F0502020204030204" pitchFamily="34" charset="0"/>
                          <a:ea typeface="맑은 고딕" panose="020B0503020000020004" pitchFamily="50" charset="-127"/>
                          <a:cs typeface="Calibri" panose="020F0502020204030204" pitchFamily="34" charset="0"/>
                        </a:rPr>
                        <a:t>%</a:t>
                      </a:r>
                      <a:r>
                        <a:rPr lang="en-US" sz="1100" b="0" dirty="0">
                          <a:effectLst/>
                          <a:latin typeface="Calibri" panose="020F0502020204030204" pitchFamily="34" charset="0"/>
                          <a:ea typeface="맑은 고딕" panose="020B0503020000020004" pitchFamily="50" charset="-127"/>
                          <a:cs typeface="Calibri" panose="020F0502020204030204" pitchFamily="34" charset="0"/>
                        </a:rPr>
                        <a:t>)</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solidFill>
                      <a:schemeClr val="accent1">
                        <a:alpha val="20000"/>
                      </a:schemeClr>
                    </a:solidFill>
                  </a:tcPr>
                </a:tc>
                <a:tc>
                  <a:txBody>
                    <a:bodyPr/>
                    <a:lstStyle/>
                    <a:p>
                      <a:pPr algn="ctr">
                        <a:lnSpc>
                          <a:spcPct val="150000"/>
                        </a:lnSpc>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a:t>
                      </a:r>
                      <a:r>
                        <a:rPr lang="en-US" sz="1100" b="0" dirty="0">
                          <a:effectLst/>
                          <a:latin typeface="Calibri" panose="020F0502020204030204" pitchFamily="34" charset="0"/>
                          <a:ea typeface="맑은 고딕" panose="020B0503020000020004" pitchFamily="50" charset="-127"/>
                          <a:cs typeface="Calibri" panose="020F0502020204030204" pitchFamily="34" charset="0"/>
                        </a:rPr>
                        <a:t>0.6 (</a:t>
                      </a:r>
                      <a:r>
                        <a:rPr lang="en-US" altLang="ko-KR" sz="1100" b="0" dirty="0">
                          <a:effectLst/>
                          <a:latin typeface="Calibri" panose="020F0502020204030204" pitchFamily="34" charset="0"/>
                          <a:ea typeface="Calibri" panose="020F0502020204030204" pitchFamily="34" charset="0"/>
                          <a:cs typeface="Calibri" panose="020F0502020204030204" pitchFamily="34" charset="0"/>
                        </a:rPr>
                        <a:t>−</a:t>
                      </a:r>
                      <a:r>
                        <a:rPr lang="en-US" sz="1100" b="0" dirty="0">
                          <a:effectLst/>
                          <a:latin typeface="Calibri" panose="020F0502020204030204" pitchFamily="34" charset="0"/>
                          <a:ea typeface="맑은 고딕" panose="020B0503020000020004" pitchFamily="50" charset="-127"/>
                          <a:cs typeface="Calibri" panose="020F0502020204030204" pitchFamily="34" charset="0"/>
                        </a:rPr>
                        <a:t>2.0 to 0.8)</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solidFill>
                      <a:schemeClr val="accent1">
                        <a:alpha val="20000"/>
                      </a:schemeClr>
                    </a:solidFill>
                  </a:tcPr>
                </a:tc>
                <a:tc>
                  <a:txBody>
                    <a:bodyPr/>
                    <a:lstStyle/>
                    <a:p>
                      <a:pPr algn="ctr">
                        <a:lnSpc>
                          <a:spcPct val="150000"/>
                        </a:lnSpc>
                      </a:pPr>
                      <a:r>
                        <a:rPr lang="en-US" sz="1100" b="0" dirty="0">
                          <a:effectLst/>
                          <a:latin typeface="Calibri" panose="020F0502020204030204" pitchFamily="34" charset="0"/>
                          <a:ea typeface="맑은 고딕" panose="020B0503020000020004" pitchFamily="50" charset="-127"/>
                          <a:cs typeface="Calibri" panose="020F0502020204030204" pitchFamily="34" charset="0"/>
                        </a:rPr>
                        <a:t>0.80 (0.47 to 1.36)</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solidFill>
                      <a:schemeClr val="accent1">
                        <a:alpha val="20000"/>
                      </a:schemeClr>
                    </a:solidFill>
                  </a:tcPr>
                </a:tc>
                <a:extLst>
                  <a:ext uri="{0D108BD9-81ED-4DB2-BD59-A6C34878D82A}">
                    <a16:rowId xmlns:a16="http://schemas.microsoft.com/office/drawing/2014/main" val="2671821960"/>
                  </a:ext>
                </a:extLst>
              </a:tr>
              <a:tr h="259972">
                <a:tc>
                  <a:txBody>
                    <a:bodyPr/>
                    <a:lstStyle/>
                    <a:p>
                      <a:pPr marL="0" marR="0">
                        <a:lnSpc>
                          <a:spcPct val="100000"/>
                        </a:lnSpc>
                        <a:spcBef>
                          <a:spcPts val="0"/>
                        </a:spcBef>
                        <a:spcAft>
                          <a:spcPts val="0"/>
                        </a:spcAft>
                      </a:pPr>
                      <a:r>
                        <a:rPr lang="en-GB" sz="1100" b="1" kern="1200" dirty="0">
                          <a:solidFill>
                            <a:srgbClr val="000000"/>
                          </a:solidFill>
                          <a:effectLst/>
                          <a:latin typeface="Calibri" panose="020F0502020204030204" pitchFamily="34" charset="0"/>
                          <a:cs typeface="Calibri" panose="020F0502020204030204" pitchFamily="34" charset="0"/>
                        </a:rPr>
                        <a:t>Secondary outcomes</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extLst>
                  <a:ext uri="{0D108BD9-81ED-4DB2-BD59-A6C34878D82A}">
                    <a16:rowId xmlns:a16="http://schemas.microsoft.com/office/drawing/2014/main" val="763760247"/>
                  </a:ext>
                </a:extLst>
              </a:tr>
              <a:tr h="259972">
                <a:tc>
                  <a:txBody>
                    <a:bodyPr/>
                    <a:lstStyle/>
                    <a:p>
                      <a:pPr marL="18288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Target-lesion failure§</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22 (2.2%)</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29 (2.9%)</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US" sz="1100" b="0" dirty="0">
                          <a:effectLst/>
                          <a:latin typeface="Calibri" panose="020F0502020204030204" pitchFamily="34" charset="0"/>
                          <a:ea typeface="Calibri" panose="020F0502020204030204" pitchFamily="34" charset="0"/>
                          <a:cs typeface="Calibri" panose="020F0502020204030204" pitchFamily="34" charset="0"/>
                        </a:rPr>
                        <a:t>−0.7 (−2.1 to 0.7)</a:t>
                      </a: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0.76 (0.43 to 1.31)</a:t>
                      </a:r>
                    </a:p>
                  </a:txBody>
                  <a:tcPr marL="55915" marR="55915" marT="27958" marB="27958" anchor="ctr"/>
                </a:tc>
                <a:extLst>
                  <a:ext uri="{0D108BD9-81ED-4DB2-BD59-A6C34878D82A}">
                    <a16:rowId xmlns:a16="http://schemas.microsoft.com/office/drawing/2014/main" val="3546821774"/>
                  </a:ext>
                </a:extLst>
              </a:tr>
              <a:tr h="259972">
                <a:tc>
                  <a:txBody>
                    <a:bodyPr/>
                    <a:lstStyle/>
                    <a:p>
                      <a:pPr marL="182880" marR="0">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Death</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10 (1.0%)</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14 (1.4%)</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−0.4 </a:t>
                      </a:r>
                      <a:r>
                        <a:rPr lang="en-US" sz="1100" b="0" dirty="0">
                          <a:effectLst/>
                          <a:latin typeface="Calibri" panose="020F0502020204030204" pitchFamily="34" charset="0"/>
                          <a:ea typeface="Calibri" panose="020F0502020204030204" pitchFamily="34" charset="0"/>
                          <a:cs typeface="Calibri" panose="020F0502020204030204" pitchFamily="34" charset="0"/>
                        </a:rPr>
                        <a:t>(−1.4 to 0.6)</a:t>
                      </a: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0.71 (0.32 to 1.60)</a:t>
                      </a:r>
                    </a:p>
                  </a:txBody>
                  <a:tcPr marL="55915" marR="55915" marT="27958" marB="27958" anchor="ctr"/>
                </a:tc>
                <a:extLst>
                  <a:ext uri="{0D108BD9-81ED-4DB2-BD59-A6C34878D82A}">
                    <a16:rowId xmlns:a16="http://schemas.microsoft.com/office/drawing/2014/main" val="2161670145"/>
                  </a:ext>
                </a:extLst>
              </a:tr>
              <a:tr h="259972">
                <a:tc>
                  <a:txBody>
                    <a:bodyPr/>
                    <a:lstStyle/>
                    <a:p>
                      <a:pPr marL="182880" marR="0">
                        <a:lnSpc>
                          <a:spcPct val="100000"/>
                        </a:lnSpc>
                        <a:spcBef>
                          <a:spcPts val="0"/>
                        </a:spcBef>
                        <a:spcAft>
                          <a:spcPts val="0"/>
                        </a:spcAft>
                      </a:pPr>
                      <a:r>
                        <a:rPr lang="en-US" sz="1100" b="0" dirty="0">
                          <a:effectLst/>
                          <a:latin typeface="Calibri" panose="020F0502020204030204" pitchFamily="34" charset="0"/>
                          <a:ea typeface="Calibri" panose="020F0502020204030204" pitchFamily="34" charset="0"/>
                          <a:cs typeface="Calibri" panose="020F0502020204030204" pitchFamily="34" charset="0"/>
                        </a:rPr>
                        <a:t>  </a:t>
                      </a:r>
                      <a:r>
                        <a:rPr lang="ko-KR" altLang="en-US" sz="1100" b="0" dirty="0">
                          <a:effectLst/>
                          <a:latin typeface="Calibri" panose="020F0502020204030204" pitchFamily="34" charset="0"/>
                          <a:ea typeface="Calibri" panose="020F0502020204030204" pitchFamily="34" charset="0"/>
                          <a:cs typeface="Calibri" panose="020F0502020204030204" pitchFamily="34" charset="0"/>
                        </a:rPr>
                        <a:t>  </a:t>
                      </a:r>
                      <a:r>
                        <a:rPr lang="en-US" sz="1100" b="0" dirty="0">
                          <a:effectLst/>
                          <a:latin typeface="Calibri" panose="020F0502020204030204" pitchFamily="34" charset="0"/>
                          <a:ea typeface="Calibri" panose="020F0502020204030204" pitchFamily="34" charset="0"/>
                          <a:cs typeface="Calibri" panose="020F0502020204030204" pitchFamily="34" charset="0"/>
                        </a:rPr>
                        <a:t>From cardiac cause</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cs typeface="Calibri" panose="020F0502020204030204" pitchFamily="34" charset="0"/>
                        </a:rPr>
                        <a:t>3 (0.3%)</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cs typeface="Calibri" panose="020F0502020204030204" pitchFamily="34" charset="0"/>
                        </a:rPr>
                        <a:t>6 (0.6%)</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−0.3 (−0.9 to 0.3)</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cs typeface="Calibri" panose="020F0502020204030204" pitchFamily="34" charset="0"/>
                        </a:rPr>
                        <a:t>0.71 (0.32 to 1.60)</a:t>
                      </a:r>
                    </a:p>
                  </a:txBody>
                  <a:tcPr marL="55915" marR="55915" marT="27958" marB="27958" anchor="ctr"/>
                </a:tc>
                <a:extLst>
                  <a:ext uri="{0D108BD9-81ED-4DB2-BD59-A6C34878D82A}">
                    <a16:rowId xmlns:a16="http://schemas.microsoft.com/office/drawing/2014/main" val="3620921058"/>
                  </a:ext>
                </a:extLst>
              </a:tr>
              <a:tr h="259972">
                <a:tc>
                  <a:txBody>
                    <a:bodyPr/>
                    <a:lstStyle/>
                    <a:p>
                      <a:pPr marL="18288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r>
                        <a:rPr lang="ko-KR" altLang="en-US" sz="1100" b="0" kern="1200" dirty="0">
                          <a:solidFill>
                            <a:srgbClr val="000000"/>
                          </a:solidFill>
                          <a:effectLst/>
                          <a:latin typeface="Calibri" panose="020F0502020204030204" pitchFamily="34" charset="0"/>
                          <a:cs typeface="Calibri" panose="020F0502020204030204" pitchFamily="34" charset="0"/>
                        </a:rPr>
                        <a:t>  </a:t>
                      </a:r>
                      <a:r>
                        <a:rPr lang="en-GB" sz="1100" b="0" kern="1200" dirty="0">
                          <a:solidFill>
                            <a:srgbClr val="000000"/>
                          </a:solidFill>
                          <a:effectLst/>
                          <a:latin typeface="Calibri" panose="020F0502020204030204" pitchFamily="34" charset="0"/>
                          <a:cs typeface="Calibri" panose="020F0502020204030204" pitchFamily="34" charset="0"/>
                        </a:rPr>
                        <a:t>From noncardiac cause</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7 (0.7%)</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8 (0.8%)</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−0.1 (−0.9 to 0.6)</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0.87 (0.32 to 2.40)</a:t>
                      </a:r>
                    </a:p>
                  </a:txBody>
                  <a:tcPr marL="55915" marR="55915" marT="27958" marB="27958" anchor="ctr"/>
                </a:tc>
                <a:extLst>
                  <a:ext uri="{0D108BD9-81ED-4DB2-BD59-A6C34878D82A}">
                    <a16:rowId xmlns:a16="http://schemas.microsoft.com/office/drawing/2014/main" val="2523138706"/>
                  </a:ext>
                </a:extLst>
              </a:tr>
              <a:tr h="259972">
                <a:tc>
                  <a:txBody>
                    <a:bodyPr/>
                    <a:lstStyle/>
                    <a:p>
                      <a:pPr marL="182880" marR="0">
                        <a:lnSpc>
                          <a:spcPct val="100000"/>
                        </a:lnSpc>
                        <a:spcBef>
                          <a:spcPts val="0"/>
                        </a:spcBef>
                        <a:spcAft>
                          <a:spcPts val="0"/>
                        </a:spcAft>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Target-vessel myocardial infarction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(0.9%)</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(1.4%)</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−0.5 (−1.4 to 0.4)</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cs typeface="Calibri" panose="020F0502020204030204" pitchFamily="34" charset="0"/>
                        </a:rPr>
                        <a:t>0.64 (0.28 to 1.48)</a:t>
                      </a:r>
                    </a:p>
                  </a:txBody>
                  <a:tcPr marL="55915" marR="55915" marT="27958" marB="27958" anchor="ctr"/>
                </a:tc>
                <a:extLst>
                  <a:ext uri="{0D108BD9-81ED-4DB2-BD59-A6C34878D82A}">
                    <a16:rowId xmlns:a16="http://schemas.microsoft.com/office/drawing/2014/main" val="231192966"/>
                  </a:ext>
                </a:extLst>
              </a:tr>
              <a:tr h="259972">
                <a:tc>
                  <a:txBody>
                    <a:bodyPr/>
                    <a:lstStyle/>
                    <a:p>
                      <a:pPr marL="18288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r>
                        <a:rPr lang="ko-KR" altLang="en-US" sz="1100" b="0" kern="1200" dirty="0">
                          <a:solidFill>
                            <a:srgbClr val="000000"/>
                          </a:solidFill>
                          <a:effectLst/>
                          <a:latin typeface="Calibri" panose="020F0502020204030204" pitchFamily="34" charset="0"/>
                          <a:cs typeface="Calibri" panose="020F0502020204030204" pitchFamily="34" charset="0"/>
                        </a:rPr>
                        <a:t> </a:t>
                      </a:r>
                      <a:r>
                        <a:rPr lang="en-GB" sz="1100" b="0" kern="1200" dirty="0">
                          <a:solidFill>
                            <a:srgbClr val="000000"/>
                          </a:solidFill>
                          <a:effectLst/>
                          <a:latin typeface="Calibri" panose="020F0502020204030204" pitchFamily="34" charset="0"/>
                          <a:cs typeface="Calibri" panose="020F0502020204030204" pitchFamily="34" charset="0"/>
                        </a:rPr>
                        <a:t>Periprocedural</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(0.7%)</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(1.1%)</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−0.4 (−1.2 to 0.4)</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cs typeface="Calibri" panose="020F0502020204030204" pitchFamily="34" charset="0"/>
                        </a:rPr>
                        <a:t>0.64 (0.25 to 1.64)</a:t>
                      </a:r>
                    </a:p>
                  </a:txBody>
                  <a:tcPr marL="55915" marR="55915" marT="27958" marB="27958" anchor="ctr"/>
                </a:tc>
                <a:extLst>
                  <a:ext uri="{0D108BD9-81ED-4DB2-BD59-A6C34878D82A}">
                    <a16:rowId xmlns:a16="http://schemas.microsoft.com/office/drawing/2014/main" val="1149080244"/>
                  </a:ext>
                </a:extLst>
              </a:tr>
              <a:tr h="259972">
                <a:tc>
                  <a:txBody>
                    <a:bodyPr/>
                    <a:lstStyle/>
                    <a:p>
                      <a:pPr marL="182880" marR="0">
                        <a:lnSpc>
                          <a:spcPct val="100000"/>
                        </a:lnSpc>
                        <a:spcBef>
                          <a:spcPts val="0"/>
                        </a:spcBef>
                        <a:spcAft>
                          <a:spcPts val="0"/>
                        </a:spcAft>
                      </a:pPr>
                      <a:r>
                        <a:rPr lang="en-US" sz="1100" b="0" dirty="0">
                          <a:effectLst/>
                          <a:latin typeface="Calibri" panose="020F0502020204030204" pitchFamily="34" charset="0"/>
                          <a:ea typeface="Calibri" panose="020F0502020204030204" pitchFamily="34" charset="0"/>
                          <a:cs typeface="Calibri" panose="020F0502020204030204" pitchFamily="34" charset="0"/>
                        </a:rPr>
                        <a:t>   </a:t>
                      </a:r>
                      <a:r>
                        <a:rPr lang="ko-KR" altLang="en-US" sz="1100" b="0" dirty="0">
                          <a:effectLst/>
                          <a:latin typeface="Calibri" panose="020F0502020204030204" pitchFamily="34" charset="0"/>
                          <a:ea typeface="Calibri" panose="020F0502020204030204" pitchFamily="34" charset="0"/>
                          <a:cs typeface="Calibri" panose="020F0502020204030204" pitchFamily="34" charset="0"/>
                        </a:rPr>
                        <a:t> </a:t>
                      </a:r>
                      <a:r>
                        <a:rPr lang="en-US" sz="1100" b="0" dirty="0">
                          <a:effectLst/>
                          <a:latin typeface="Calibri" panose="020F0502020204030204" pitchFamily="34" charset="0"/>
                          <a:ea typeface="Calibri" panose="020F0502020204030204" pitchFamily="34" charset="0"/>
                          <a:cs typeface="Calibri" panose="020F0502020204030204" pitchFamily="34" charset="0"/>
                        </a:rPr>
                        <a:t>Spontaneous</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(0.2%)</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(0.3%)</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−0.1 (−0.5 to 0.3)</a:t>
                      </a: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100" b="0" kern="1200" dirty="0">
                          <a:solidFill>
                            <a:srgbClr val="000000"/>
                          </a:solidFill>
                          <a:effectLst/>
                          <a:latin typeface="Calibri" panose="020F0502020204030204" pitchFamily="34" charset="0"/>
                          <a:cs typeface="Calibri" panose="020F0502020204030204" pitchFamily="34" charset="0"/>
                        </a:rPr>
                        <a:t>0.67 (0.11 to 3.98)</a:t>
                      </a:r>
                    </a:p>
                  </a:txBody>
                  <a:tcPr marL="55915" marR="55915" marT="27958" marB="27958" anchor="ctr"/>
                </a:tc>
                <a:extLst>
                  <a:ext uri="{0D108BD9-81ED-4DB2-BD59-A6C34878D82A}">
                    <a16:rowId xmlns:a16="http://schemas.microsoft.com/office/drawing/2014/main" val="403082098"/>
                  </a:ext>
                </a:extLst>
              </a:tr>
              <a:tr h="259972">
                <a:tc>
                  <a:txBody>
                    <a:bodyPr/>
                    <a:lstStyle/>
                    <a:p>
                      <a:pPr marL="182880" marR="0">
                        <a:lnSpc>
                          <a:spcPct val="100000"/>
                        </a:lnSpc>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Repeat revascularization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 (1.6%)</a:t>
                      </a:r>
                      <a:endParaRPr lang="en-US" altLang="ko-KR"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19 (1.9%)</a:t>
                      </a:r>
                      <a:endParaRPr kumimoji="0" lang="en-US" altLang="ko-K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−0.3 (−1.5 to 0.8)</a:t>
                      </a:r>
                    </a:p>
                  </a:txBody>
                  <a:tcPr marL="55915" marR="55915" marT="27958" marB="27958" anchor="ctr"/>
                </a:tc>
                <a:tc>
                  <a:txBody>
                    <a:bodyPr/>
                    <a:lstStyle/>
                    <a:p>
                      <a:pPr marL="0" marR="0" algn="ctr">
                        <a:lnSpc>
                          <a:spcPct val="100000"/>
                        </a:lnSpc>
                        <a:spcBef>
                          <a:spcPts val="0"/>
                        </a:spcBef>
                        <a:spcAft>
                          <a:spcPts val="0"/>
                        </a:spcAft>
                      </a:pPr>
                      <a:r>
                        <a:rPr lang="en-GB" altLang="ko-KR" sz="1100" b="0" kern="1200" dirty="0">
                          <a:solidFill>
                            <a:srgbClr val="000000"/>
                          </a:solidFill>
                          <a:effectLst/>
                          <a:latin typeface="Calibri" panose="020F0502020204030204" pitchFamily="34" charset="0"/>
                          <a:cs typeface="Calibri" panose="020F0502020204030204" pitchFamily="34" charset="0"/>
                        </a:rPr>
                        <a:t>0.84 (0.43 to 1.63)</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extLst>
                  <a:ext uri="{0D108BD9-81ED-4DB2-BD59-A6C34878D82A}">
                    <a16:rowId xmlns:a16="http://schemas.microsoft.com/office/drawing/2014/main" val="4199572510"/>
                  </a:ext>
                </a:extLst>
              </a:tr>
              <a:tr h="259972">
                <a:tc>
                  <a:txBody>
                    <a:bodyPr/>
                    <a:lstStyle/>
                    <a:p>
                      <a:pPr marL="182880" marR="0">
                        <a:lnSpc>
                          <a:spcPct val="100000"/>
                        </a:lnSpc>
                        <a:spcBef>
                          <a:spcPts val="0"/>
                        </a:spcBef>
                        <a:spcAft>
                          <a:spcPts val="0"/>
                        </a:spcAft>
                      </a:pPr>
                      <a:r>
                        <a:rPr lang="en-US" sz="1100" b="0" dirty="0">
                          <a:solidFill>
                            <a:srgbClr val="000000"/>
                          </a:solidFill>
                          <a:effectLst/>
                          <a:latin typeface="Calibri" panose="020F0502020204030204" pitchFamily="34" charset="0"/>
                          <a:cs typeface="Calibri" panose="020F0502020204030204" pitchFamily="34" charset="0"/>
                        </a:rPr>
                        <a:t>    Target-lesion revascularization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(1.1%)</a:t>
                      </a:r>
                      <a:endParaRPr lang="en-US" altLang="ko-KR"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14 (1.4%)</a:t>
                      </a:r>
                      <a:endParaRPr kumimoji="0" lang="en-US" altLang="ko-K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−0.3 (−1.3 to 0.7)</a:t>
                      </a:r>
                    </a:p>
                  </a:txBody>
                  <a:tcPr marL="55915" marR="55915" marT="27958" marB="27958" anchor="ctr"/>
                </a:tc>
                <a:tc>
                  <a:txBody>
                    <a:bodyPr/>
                    <a:lstStyle/>
                    <a:p>
                      <a:pPr marL="0" marR="0" algn="ctr">
                        <a:lnSpc>
                          <a:spcPct val="100000"/>
                        </a:lnSpc>
                        <a:spcBef>
                          <a:spcPts val="0"/>
                        </a:spcBef>
                        <a:spcAft>
                          <a:spcPts val="0"/>
                        </a:spcAft>
                      </a:pPr>
                      <a:r>
                        <a:rPr lang="en-GB" altLang="ko-KR" sz="1100" b="0" kern="1200" dirty="0">
                          <a:solidFill>
                            <a:srgbClr val="000000"/>
                          </a:solidFill>
                          <a:effectLst/>
                          <a:latin typeface="Calibri" panose="020F0502020204030204" pitchFamily="34" charset="0"/>
                          <a:cs typeface="Calibri" panose="020F0502020204030204" pitchFamily="34" charset="0"/>
                        </a:rPr>
                        <a:t>0.78 (0.36 to 1.72)</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extLst>
                  <a:ext uri="{0D108BD9-81ED-4DB2-BD59-A6C34878D82A}">
                    <a16:rowId xmlns:a16="http://schemas.microsoft.com/office/drawing/2014/main" val="3885560668"/>
                  </a:ext>
                </a:extLst>
              </a:tr>
              <a:tr h="259972">
                <a:tc>
                  <a:txBody>
                    <a:bodyPr/>
                    <a:lstStyle/>
                    <a:p>
                      <a:pPr marL="182880" marR="0">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    </a:t>
                      </a:r>
                      <a:r>
                        <a:rPr lang="en-US" altLang="ko-KR" sz="1100" b="0" dirty="0">
                          <a:solidFill>
                            <a:srgbClr val="000000"/>
                          </a:solidFill>
                          <a:effectLst/>
                          <a:latin typeface="Calibri" panose="020F0502020204030204" pitchFamily="34" charset="0"/>
                          <a:cs typeface="Calibri" panose="020F0502020204030204" pitchFamily="34" charset="0"/>
                        </a:rPr>
                        <a:t>Target-vessel revascularization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altLang="ko-KR" sz="11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(1.4%)</a:t>
                      </a:r>
                      <a:endParaRPr lang="en-US" altLang="ko-KR"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 (1.6%)</a:t>
                      </a:r>
                      <a:endParaRPr kumimoji="0" lang="en-US" altLang="ko-K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−0.2 (−1.3 to 0.9)</a:t>
                      </a:r>
                    </a:p>
                  </a:txBody>
                  <a:tcPr marL="55915" marR="55915" marT="27958" marB="27958" anchor="ctr"/>
                </a:tc>
                <a:tc>
                  <a:txBody>
                    <a:bodyPr/>
                    <a:lstStyle/>
                    <a:p>
                      <a:pPr marL="0" marR="0" algn="ctr">
                        <a:lnSpc>
                          <a:spcPct val="100000"/>
                        </a:lnSpc>
                        <a:spcBef>
                          <a:spcPts val="0"/>
                        </a:spcBef>
                        <a:spcAft>
                          <a:spcPts val="0"/>
                        </a:spcAft>
                      </a:pPr>
                      <a:r>
                        <a:rPr lang="en-GB" altLang="ko-KR" sz="1100" b="0" kern="1200" dirty="0">
                          <a:solidFill>
                            <a:srgbClr val="000000"/>
                          </a:solidFill>
                          <a:effectLst/>
                          <a:latin typeface="Calibri" panose="020F0502020204030204" pitchFamily="34" charset="0"/>
                          <a:cs typeface="Calibri" panose="020F0502020204030204" pitchFamily="34" charset="0"/>
                        </a:rPr>
                        <a:t>0.87 (0.43 to 1.79)</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extLst>
                  <a:ext uri="{0D108BD9-81ED-4DB2-BD59-A6C34878D82A}">
                    <a16:rowId xmlns:a16="http://schemas.microsoft.com/office/drawing/2014/main" val="3116280580"/>
                  </a:ext>
                </a:extLst>
              </a:tr>
              <a:tr h="259972">
                <a:tc>
                  <a:txBody>
                    <a:bodyPr/>
                    <a:lstStyle/>
                    <a:p>
                      <a:pPr>
                        <a:lnSpc>
                          <a:spcPct val="100000"/>
                        </a:lnSpc>
                      </a:pPr>
                      <a:r>
                        <a:rPr lang="en-US" sz="1100" b="0" dirty="0">
                          <a:effectLst/>
                          <a:latin typeface="Calibri" panose="020F0502020204030204" pitchFamily="34" charset="0"/>
                          <a:ea typeface="바탕" panose="02030600000101010101" pitchFamily="18" charset="-127"/>
                          <a:cs typeface="Calibri" panose="020F0502020204030204" pitchFamily="34" charset="0"/>
                        </a:rPr>
                        <a:t>     Contrast-induced nephropathy — no. (%)**</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nchor="ctr"/>
                </a:tc>
                <a:tc>
                  <a:txBody>
                    <a:bodyPr/>
                    <a:lstStyle/>
                    <a:p>
                      <a:pPr algn="ctr">
                        <a:lnSpc>
                          <a:spcPct val="100000"/>
                        </a:lnSpc>
                      </a:pPr>
                      <a:r>
                        <a:rPr lang="en-US" sz="1100" b="0" dirty="0">
                          <a:effectLst/>
                          <a:latin typeface="Calibri" panose="020F0502020204030204" pitchFamily="34" charset="0"/>
                          <a:ea typeface="맑은 고딕" panose="020B0503020000020004" pitchFamily="50" charset="-127"/>
                          <a:cs typeface="Calibri" panose="020F0502020204030204" pitchFamily="34" charset="0"/>
                        </a:rPr>
                        <a:t>14 (1.4%)</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nchor="ctr"/>
                </a:tc>
                <a:tc>
                  <a:txBody>
                    <a:bodyPr/>
                    <a:lstStyle/>
                    <a:p>
                      <a:pPr algn="ctr">
                        <a:lnSpc>
                          <a:spcPct val="100000"/>
                        </a:lnSpc>
                      </a:pPr>
                      <a:r>
                        <a:rPr lang="en-US" sz="1100" b="0" dirty="0">
                          <a:effectLst/>
                          <a:latin typeface="Calibri" panose="020F0502020204030204" pitchFamily="34" charset="0"/>
                          <a:ea typeface="맑은 고딕" panose="020B0503020000020004" pitchFamily="50" charset="-127"/>
                          <a:cs typeface="Calibri" panose="020F0502020204030204" pitchFamily="34" charset="0"/>
                        </a:rPr>
                        <a:t>15 (1.5%)</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nchor="ctr"/>
                </a:tc>
                <a:tc>
                  <a:txBody>
                    <a:bodyPr/>
                    <a:lstStyle/>
                    <a:p>
                      <a:pPr algn="ctr">
                        <a:lnSpc>
                          <a:spcPct val="100000"/>
                        </a:lnSpc>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a:t>
                      </a:r>
                      <a:r>
                        <a:rPr lang="en-US" sz="1100" b="0" dirty="0">
                          <a:effectLst/>
                          <a:latin typeface="Calibri" panose="020F0502020204030204" pitchFamily="34" charset="0"/>
                          <a:ea typeface="맑은 고딕" panose="020B0503020000020004" pitchFamily="50" charset="-127"/>
                          <a:cs typeface="Calibri" panose="020F0502020204030204" pitchFamily="34" charset="0"/>
                        </a:rPr>
                        <a:t>0.1 (</a:t>
                      </a:r>
                      <a:r>
                        <a:rPr lang="en-US" altLang="ko-KR" sz="1100" b="0" dirty="0">
                          <a:effectLst/>
                          <a:latin typeface="Calibri" panose="020F0502020204030204" pitchFamily="34" charset="0"/>
                          <a:ea typeface="Calibri" panose="020F0502020204030204" pitchFamily="34" charset="0"/>
                          <a:cs typeface="Calibri" panose="020F0502020204030204" pitchFamily="34" charset="0"/>
                        </a:rPr>
                        <a:t>−</a:t>
                      </a:r>
                      <a:r>
                        <a:rPr lang="en-US" sz="1100" b="0" dirty="0">
                          <a:effectLst/>
                          <a:latin typeface="Calibri" panose="020F0502020204030204" pitchFamily="34" charset="0"/>
                          <a:ea typeface="맑은 고딕" panose="020B0503020000020004" pitchFamily="50" charset="-127"/>
                          <a:cs typeface="Calibri" panose="020F0502020204030204" pitchFamily="34" charset="0"/>
                        </a:rPr>
                        <a:t>1.1 to 0.9)</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nchor="ctr"/>
                </a:tc>
                <a:tc>
                  <a:txBody>
                    <a:bodyPr/>
                    <a:lstStyle/>
                    <a:p>
                      <a:pPr algn="ctr">
                        <a:lnSpc>
                          <a:spcPct val="100000"/>
                        </a:lnSpc>
                      </a:pPr>
                      <a:r>
                        <a:rPr lang="en-US" sz="1100" b="0" dirty="0">
                          <a:effectLst/>
                          <a:latin typeface="Calibri" panose="020F0502020204030204" pitchFamily="34" charset="0"/>
                          <a:ea typeface="맑은 고딕" panose="020B0503020000020004" pitchFamily="50" charset="-127"/>
                          <a:cs typeface="Calibri" panose="020F0502020204030204" pitchFamily="34" charset="0"/>
                        </a:rPr>
                        <a:t>0.93 (0.45 to 1.91)</a:t>
                      </a:r>
                      <a:endParaRPr lang="ko-KR" sz="1100" b="0" dirty="0">
                        <a:effectLst/>
                        <a:latin typeface="Calibri" panose="020F0502020204030204" pitchFamily="34" charset="0"/>
                        <a:ea typeface="바탕"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3966219843"/>
                  </a:ext>
                </a:extLst>
              </a:tr>
            </a:tbl>
          </a:graphicData>
        </a:graphic>
      </p:graphicFrame>
      <p:sp>
        <p:nvSpPr>
          <p:cNvPr id="5" name="TextBox 4">
            <a:extLst>
              <a:ext uri="{FF2B5EF4-FFF2-40B4-BE49-F238E27FC236}">
                <a16:creationId xmlns:a16="http://schemas.microsoft.com/office/drawing/2014/main" id="{F21A00B8-70F8-D867-0AAC-94E1CDC83C7A}"/>
              </a:ext>
            </a:extLst>
          </p:cNvPr>
          <p:cNvSpPr txBox="1"/>
          <p:nvPr/>
        </p:nvSpPr>
        <p:spPr>
          <a:xfrm>
            <a:off x="1691680" y="4515968"/>
            <a:ext cx="7452320" cy="669414"/>
          </a:xfrm>
          <a:prstGeom prst="rect">
            <a:avLst/>
          </a:prstGeom>
          <a:noFill/>
        </p:spPr>
        <p:txBody>
          <a:bodyPr wrap="square">
            <a:spAutoFit/>
          </a:bodyPr>
          <a:lstStyle/>
          <a:p>
            <a:r>
              <a:rPr lang="en-US" sz="750" dirty="0">
                <a:ea typeface="Calibri" panose="020F0502020204030204" pitchFamily="34" charset="0"/>
                <a:cs typeface="Arial" panose="020B0604020202020204" pitchFamily="34" charset="0"/>
              </a:rPr>
              <a:t>*The percentages were estimated by the Kaplan–Meier estimates.  </a:t>
            </a:r>
            <a:r>
              <a:rPr lang="en-GB" altLang="ko-Kore-KR" sz="750" b="1" dirty="0"/>
              <a:t>†</a:t>
            </a:r>
            <a:r>
              <a:rPr lang="en-US" sz="750" dirty="0">
                <a:ea typeface="Calibri" panose="020F0502020204030204" pitchFamily="34" charset="0"/>
                <a:cs typeface="Arial" panose="020B0604020202020204" pitchFamily="34" charset="0"/>
              </a:rPr>
              <a:t>Hazard ratios are for the OCT-guided PCI group, as compared with the IVUS-guided PCI group by use of Cox proportional hazard models. </a:t>
            </a:r>
            <a:r>
              <a:rPr lang="en-US" altLang="ko-Kore-KR" sz="750" b="1" dirty="0">
                <a:solidFill>
                  <a:srgbClr val="000000"/>
                </a:solidFill>
              </a:rPr>
              <a:t>‡</a:t>
            </a:r>
            <a:r>
              <a:rPr lang="en-US" sz="750" dirty="0">
                <a:ea typeface="Calibri" panose="020F0502020204030204" pitchFamily="34" charset="0"/>
                <a:cs typeface="Arial" panose="020B0604020202020204" pitchFamily="34" charset="0"/>
              </a:rPr>
              <a:t>The primary composite outcome was death from cardiac cause, target-vessel myocardial infarction, or target vessel revascularization.</a:t>
            </a:r>
          </a:p>
          <a:p>
            <a:r>
              <a:rPr lang="en-US" sz="750" dirty="0">
                <a:ea typeface="Calibri" panose="020F0502020204030204" pitchFamily="34" charset="0"/>
                <a:cs typeface="Arial" panose="020B0604020202020204" pitchFamily="34" charset="0"/>
              </a:rPr>
              <a:t>§Target-lesion failure was a composite of death from cardiac causes, target-vessel MI, or ischemia-driven target-lesion revascularization. ** Contrast-induced nephropathy was defined as either a greater than 25% increase of serum creatinine or an absolute increase in serum creatinine of 0.5 mg/dL from baseline within 72 h after the index PCI procedure. Event rates (%) of contrast-induced nephropathy are presented as calculated percentages. CI, confidence interval; HR, hazard ratio; PCI, percutaneous coronary intervention</a:t>
            </a:r>
          </a:p>
        </p:txBody>
      </p:sp>
    </p:spTree>
    <p:extLst>
      <p:ext uri="{BB962C8B-B14F-4D97-AF65-F5344CB8AC3E}">
        <p14:creationId xmlns:p14="http://schemas.microsoft.com/office/powerpoint/2010/main" val="300104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E676FE5-5595-AB89-5D9F-B4ED1B3BE338}"/>
              </a:ext>
            </a:extLst>
          </p:cNvPr>
          <p:cNvSpPr>
            <a:spLocks noGrp="1"/>
          </p:cNvSpPr>
          <p:nvPr>
            <p:ph type="body" sz="quarter" idx="10"/>
          </p:nvPr>
        </p:nvSpPr>
        <p:spPr>
          <a:xfrm>
            <a:off x="324618" y="339502"/>
            <a:ext cx="7631757" cy="432048"/>
          </a:xfrm>
        </p:spPr>
        <p:txBody>
          <a:bodyPr/>
          <a:lstStyle/>
          <a:p>
            <a:r>
              <a:rPr lang="en-US" dirty="0"/>
              <a:t>Disclosure</a:t>
            </a:r>
          </a:p>
        </p:txBody>
      </p:sp>
      <p:sp>
        <p:nvSpPr>
          <p:cNvPr id="5" name="Content Placeholder 2">
            <a:extLst>
              <a:ext uri="{FF2B5EF4-FFF2-40B4-BE49-F238E27FC236}">
                <a16:creationId xmlns:a16="http://schemas.microsoft.com/office/drawing/2014/main" id="{1DCEB253-BAF5-D0AC-B60F-C3101FCBB292}"/>
              </a:ext>
            </a:extLst>
          </p:cNvPr>
          <p:cNvSpPr>
            <a:spLocks noGrp="1"/>
          </p:cNvSpPr>
          <p:nvPr>
            <p:ph sz="quarter" idx="11"/>
          </p:nvPr>
        </p:nvSpPr>
        <p:spPr>
          <a:xfrm>
            <a:off x="323850" y="915566"/>
            <a:ext cx="8496622" cy="3890434"/>
          </a:xfrm>
        </p:spPr>
        <p:txBody>
          <a:bodyPr/>
          <a:lstStyle/>
          <a:p>
            <a:r>
              <a:rPr lang="en-US" b="0" dirty="0"/>
              <a:t>The OCTIVUS was an investigator-initiated trial supported by the CardioVascular Research Foundation (Seoul, Korea) and Abbott Vascular (US), and Medtronic (US). </a:t>
            </a:r>
          </a:p>
          <a:p>
            <a:endParaRPr lang="en-US" b="0" dirty="0"/>
          </a:p>
          <a:p>
            <a:r>
              <a:rPr lang="en-US" b="0" dirty="0"/>
              <a:t>The funders did not participate in the trial design, data collection, data analysis, or manuscript preparation. </a:t>
            </a:r>
          </a:p>
        </p:txBody>
      </p:sp>
    </p:spTree>
    <p:extLst>
      <p:ext uri="{BB962C8B-B14F-4D97-AF65-F5344CB8AC3E}">
        <p14:creationId xmlns:p14="http://schemas.microsoft.com/office/powerpoint/2010/main" val="83352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42642AA6-848C-DF3D-99E3-CF94786C34B4}"/>
              </a:ext>
            </a:extLst>
          </p:cNvPr>
          <p:cNvSpPr>
            <a:spLocks noGrp="1"/>
          </p:cNvSpPr>
          <p:nvPr>
            <p:ph type="body" sz="quarter" idx="10"/>
          </p:nvPr>
        </p:nvSpPr>
        <p:spPr>
          <a:xfrm>
            <a:off x="145824" y="159844"/>
            <a:ext cx="8975742" cy="432048"/>
          </a:xfrm>
        </p:spPr>
        <p:txBody>
          <a:bodyPr/>
          <a:lstStyle/>
          <a:p>
            <a:r>
              <a:rPr lang="en-US" dirty="0"/>
              <a:t>Sensitivity Analysis</a:t>
            </a:r>
          </a:p>
        </p:txBody>
      </p:sp>
      <p:sp>
        <p:nvSpPr>
          <p:cNvPr id="6" name="TextBox 5">
            <a:extLst>
              <a:ext uri="{FF2B5EF4-FFF2-40B4-BE49-F238E27FC236}">
                <a16:creationId xmlns:a16="http://schemas.microsoft.com/office/drawing/2014/main" id="{C75D3CEF-BB6E-563B-1AEA-1A870FB6096B}"/>
              </a:ext>
            </a:extLst>
          </p:cNvPr>
          <p:cNvSpPr txBox="1"/>
          <p:nvPr/>
        </p:nvSpPr>
        <p:spPr>
          <a:xfrm>
            <a:off x="107504" y="911211"/>
            <a:ext cx="4716273" cy="292387"/>
          </a:xfrm>
          <a:prstGeom prst="rect">
            <a:avLst/>
          </a:prstGeom>
          <a:noFill/>
        </p:spPr>
        <p:txBody>
          <a:bodyPr wrap="square" t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ko-KR" sz="1600" b="1" dirty="0">
                <a:solidFill>
                  <a:prstClr val="black"/>
                </a:solidFill>
                <a:latin typeface="Calibri" panose="020F0502020204030204"/>
                <a:ea typeface="맑은 고딕" panose="020B0503020000020004" pitchFamily="34" charset="-127"/>
              </a:rPr>
              <a:t>Primary Endpoint in the </a:t>
            </a:r>
            <a:r>
              <a:rPr lang="en-US" altLang="ko-KR" sz="1600" b="1" dirty="0">
                <a:solidFill>
                  <a:srgbClr val="C00000"/>
                </a:solidFill>
                <a:latin typeface="Calibri" panose="020F0502020204030204"/>
                <a:ea typeface="맑은 고딕" panose="020B0503020000020004" pitchFamily="34" charset="-127"/>
              </a:rPr>
              <a:t>Per-Protocol Population</a:t>
            </a:r>
            <a:endParaRPr kumimoji="0" lang="en-US" altLang="ko-KR" sz="1600" b="1" i="0" u="none" strike="noStrike" kern="1200" cap="none" spc="0" normalizeH="0" baseline="0" noProof="0" dirty="0">
              <a:ln>
                <a:noFill/>
              </a:ln>
              <a:solidFill>
                <a:srgbClr val="C00000"/>
              </a:solidFill>
              <a:effectLst/>
              <a:uLnTx/>
              <a:uFillTx/>
              <a:latin typeface="Calibri" panose="020F0502020204030204"/>
              <a:ea typeface="맑은 고딕" panose="020B0503020000020004" pitchFamily="34" charset="-127"/>
              <a:cs typeface="+mn-cs"/>
            </a:endParaRPr>
          </a:p>
        </p:txBody>
      </p:sp>
      <p:sp>
        <p:nvSpPr>
          <p:cNvPr id="7" name="TextBox 6">
            <a:extLst>
              <a:ext uri="{FF2B5EF4-FFF2-40B4-BE49-F238E27FC236}">
                <a16:creationId xmlns:a16="http://schemas.microsoft.com/office/drawing/2014/main" id="{E4EE0602-FEA6-1862-1731-22AE1C9DF9C8}"/>
              </a:ext>
            </a:extLst>
          </p:cNvPr>
          <p:cNvSpPr txBox="1"/>
          <p:nvPr/>
        </p:nvSpPr>
        <p:spPr>
          <a:xfrm>
            <a:off x="4895785" y="911210"/>
            <a:ext cx="4176464" cy="292388"/>
          </a:xfrm>
          <a:prstGeom prst="rect">
            <a:avLst/>
          </a:prstGeom>
          <a:noFill/>
        </p:spPr>
        <p:txBody>
          <a:bodyPr wrap="square" t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ko-KR" sz="1600" b="1" dirty="0">
                <a:solidFill>
                  <a:prstClr val="black"/>
                </a:solidFill>
                <a:latin typeface="Calibri" panose="020F0502020204030204"/>
                <a:ea typeface="맑은 고딕" panose="020B0503020000020004" pitchFamily="34" charset="-127"/>
              </a:rPr>
              <a:t>Primary Endpoint in the </a:t>
            </a:r>
            <a:r>
              <a:rPr lang="en-US" altLang="ko-KR" sz="1600" b="1" dirty="0">
                <a:solidFill>
                  <a:srgbClr val="C00000"/>
                </a:solidFill>
                <a:latin typeface="Calibri" panose="020F0502020204030204"/>
                <a:ea typeface="맑은 고딕" panose="020B0503020000020004" pitchFamily="34" charset="-127"/>
              </a:rPr>
              <a:t>As-Treated Population</a:t>
            </a:r>
            <a:endParaRPr kumimoji="0" lang="en-US" altLang="ko-KR" sz="1600" b="1" i="0" u="none" strike="noStrike" kern="1200" cap="none" spc="0" normalizeH="0" baseline="0" noProof="0" dirty="0">
              <a:ln>
                <a:noFill/>
              </a:ln>
              <a:solidFill>
                <a:srgbClr val="C00000"/>
              </a:solidFill>
              <a:effectLst/>
              <a:uLnTx/>
              <a:uFillTx/>
              <a:latin typeface="Calibri" panose="020F0502020204030204"/>
              <a:ea typeface="맑은 고딕" panose="020B0503020000020004" pitchFamily="34" charset="-127"/>
              <a:cs typeface="+mn-cs"/>
            </a:endParaRPr>
          </a:p>
        </p:txBody>
      </p:sp>
      <p:pic>
        <p:nvPicPr>
          <p:cNvPr id="56" name="그림 55">
            <a:extLst>
              <a:ext uri="{FF2B5EF4-FFF2-40B4-BE49-F238E27FC236}">
                <a16:creationId xmlns:a16="http://schemas.microsoft.com/office/drawing/2014/main" id="{630F381D-D738-24A3-E044-62D0738F27F2}"/>
              </a:ext>
            </a:extLst>
          </p:cNvPr>
          <p:cNvPicPr>
            <a:picLocks noChangeAspect="1"/>
          </p:cNvPicPr>
          <p:nvPr/>
        </p:nvPicPr>
        <p:blipFill>
          <a:blip r:embed="rId3"/>
          <a:stretch>
            <a:fillRect/>
          </a:stretch>
        </p:blipFill>
        <p:spPr>
          <a:xfrm>
            <a:off x="72369" y="1347614"/>
            <a:ext cx="4571639" cy="3291830"/>
          </a:xfrm>
          <a:prstGeom prst="rect">
            <a:avLst/>
          </a:prstGeom>
        </p:spPr>
      </p:pic>
      <p:pic>
        <p:nvPicPr>
          <p:cNvPr id="57" name="그림 56">
            <a:extLst>
              <a:ext uri="{FF2B5EF4-FFF2-40B4-BE49-F238E27FC236}">
                <a16:creationId xmlns:a16="http://schemas.microsoft.com/office/drawing/2014/main" id="{4C36385F-11D9-6873-FA14-A41EA0FA47E2}"/>
              </a:ext>
            </a:extLst>
          </p:cNvPr>
          <p:cNvPicPr>
            <a:picLocks noChangeAspect="1"/>
          </p:cNvPicPr>
          <p:nvPr/>
        </p:nvPicPr>
        <p:blipFill rotWithShape="1">
          <a:blip r:embed="rId4"/>
          <a:srcRect r="4626"/>
          <a:stretch/>
        </p:blipFill>
        <p:spPr>
          <a:xfrm>
            <a:off x="4644009" y="1347614"/>
            <a:ext cx="4392488" cy="3291830"/>
          </a:xfrm>
          <a:prstGeom prst="rect">
            <a:avLst/>
          </a:prstGeom>
        </p:spPr>
      </p:pic>
    </p:spTree>
    <p:extLst>
      <p:ext uri="{BB962C8B-B14F-4D97-AF65-F5344CB8AC3E}">
        <p14:creationId xmlns:p14="http://schemas.microsoft.com/office/powerpoint/2010/main" val="145288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C33C6E83-6842-926A-1325-7FA9D1FBE9B6}"/>
              </a:ext>
            </a:extLst>
          </p:cNvPr>
          <p:cNvSpPr>
            <a:spLocks noGrp="1"/>
          </p:cNvSpPr>
          <p:nvPr>
            <p:ph type="body" sz="quarter" idx="10"/>
          </p:nvPr>
        </p:nvSpPr>
        <p:spPr>
          <a:xfrm>
            <a:off x="71011" y="57404"/>
            <a:ext cx="2628781" cy="1506234"/>
          </a:xfrm>
        </p:spPr>
        <p:txBody>
          <a:bodyPr/>
          <a:lstStyle/>
          <a:p>
            <a:pPr>
              <a:lnSpc>
                <a:spcPct val="100000"/>
              </a:lnSpc>
            </a:pPr>
            <a:r>
              <a:rPr lang="en-US" sz="2400" dirty="0"/>
              <a:t>Prespecified </a:t>
            </a:r>
          </a:p>
          <a:p>
            <a:pPr>
              <a:lnSpc>
                <a:spcPct val="100000"/>
              </a:lnSpc>
            </a:pPr>
            <a:r>
              <a:rPr lang="en-US" sz="2400" dirty="0"/>
              <a:t>Key Subgroups</a:t>
            </a:r>
          </a:p>
          <a:p>
            <a:pPr>
              <a:lnSpc>
                <a:spcPct val="100000"/>
              </a:lnSpc>
            </a:pPr>
            <a:r>
              <a:rPr lang="en-US" sz="2400" dirty="0"/>
              <a:t>Analysis: </a:t>
            </a:r>
            <a:r>
              <a:rPr lang="ko-KR" altLang="en-US" sz="2400" dirty="0"/>
              <a:t> </a:t>
            </a:r>
            <a:endParaRPr lang="en-US" altLang="ko-KR" sz="2400" dirty="0"/>
          </a:p>
          <a:p>
            <a:pPr>
              <a:lnSpc>
                <a:spcPct val="100000"/>
              </a:lnSpc>
            </a:pPr>
            <a:r>
              <a:rPr lang="en-US" altLang="ko-KR" sz="1800" dirty="0">
                <a:solidFill>
                  <a:schemeClr val="accent4"/>
                </a:solidFill>
              </a:rPr>
              <a:t>by Clinical Factors</a:t>
            </a:r>
            <a:endParaRPr lang="en-US" sz="1800" dirty="0">
              <a:solidFill>
                <a:schemeClr val="accent4"/>
              </a:solidFill>
            </a:endParaRPr>
          </a:p>
        </p:txBody>
      </p:sp>
      <p:sp>
        <p:nvSpPr>
          <p:cNvPr id="18" name="Rectangle 39">
            <a:extLst>
              <a:ext uri="{FF2B5EF4-FFF2-40B4-BE49-F238E27FC236}">
                <a16:creationId xmlns:a16="http://schemas.microsoft.com/office/drawing/2014/main" id="{361BB216-3450-0A5B-82B1-AC7CCFE93F17}"/>
              </a:ext>
            </a:extLst>
          </p:cNvPr>
          <p:cNvSpPr>
            <a:spLocks noChangeArrowheads="1"/>
          </p:cNvSpPr>
          <p:nvPr/>
        </p:nvSpPr>
        <p:spPr bwMode="auto">
          <a:xfrm>
            <a:off x="2138735" y="51470"/>
            <a:ext cx="6846223" cy="513958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aphicFrame>
        <p:nvGraphicFramePr>
          <p:cNvPr id="3" name="표 2">
            <a:extLst>
              <a:ext uri="{FF2B5EF4-FFF2-40B4-BE49-F238E27FC236}">
                <a16:creationId xmlns:a16="http://schemas.microsoft.com/office/drawing/2014/main" id="{F0747EE4-EB42-7F38-7E08-AA0CC519A165}"/>
              </a:ext>
            </a:extLst>
          </p:cNvPr>
          <p:cNvGraphicFramePr>
            <a:graphicFrameLocks noGrp="1"/>
          </p:cNvGraphicFramePr>
          <p:nvPr>
            <p:extLst>
              <p:ext uri="{D42A27DB-BD31-4B8C-83A1-F6EECF244321}">
                <p14:modId xmlns:p14="http://schemas.microsoft.com/office/powerpoint/2010/main" val="2452147090"/>
              </p:ext>
            </p:extLst>
          </p:nvPr>
        </p:nvGraphicFramePr>
        <p:xfrm>
          <a:off x="3720791" y="828819"/>
          <a:ext cx="2359146" cy="3607680"/>
        </p:xfrm>
        <a:graphic>
          <a:graphicData uri="http://schemas.openxmlformats.org/drawingml/2006/table">
            <a:tbl>
              <a:tblPr>
                <a:tableStyleId>{2D5ABB26-0587-4C30-8999-92F81FD0307C}</a:tableStyleId>
              </a:tblPr>
              <a:tblGrid>
                <a:gridCol w="786382">
                  <a:extLst>
                    <a:ext uri="{9D8B030D-6E8A-4147-A177-3AD203B41FA5}">
                      <a16:colId xmlns:a16="http://schemas.microsoft.com/office/drawing/2014/main" val="3106880732"/>
                    </a:ext>
                  </a:extLst>
                </a:gridCol>
                <a:gridCol w="786382">
                  <a:extLst>
                    <a:ext uri="{9D8B030D-6E8A-4147-A177-3AD203B41FA5}">
                      <a16:colId xmlns:a16="http://schemas.microsoft.com/office/drawing/2014/main" val="3146940393"/>
                    </a:ext>
                  </a:extLst>
                </a:gridCol>
                <a:gridCol w="786382">
                  <a:extLst>
                    <a:ext uri="{9D8B030D-6E8A-4147-A177-3AD203B41FA5}">
                      <a16:colId xmlns:a16="http://schemas.microsoft.com/office/drawing/2014/main" val="4137711424"/>
                    </a:ext>
                  </a:extLst>
                </a:gridCol>
              </a:tblGrid>
              <a:tr h="225480">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215284277"/>
                  </a:ext>
                </a:extLst>
              </a:tr>
              <a:tr h="225480">
                <a:tc>
                  <a:txBody>
                    <a:bodyPr/>
                    <a:lstStyle/>
                    <a:p>
                      <a:pPr algn="ctr" fontAlgn="ctr"/>
                      <a:r>
                        <a:rPr lang="en-US" altLang="ko-KR" sz="1000" u="none" strike="noStrike" dirty="0">
                          <a:effectLst/>
                        </a:rPr>
                        <a:t>48.2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dirty="0">
                          <a:effectLst/>
                        </a:rPr>
                        <a:t>2.3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2.1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064827535"/>
                  </a:ext>
                </a:extLst>
              </a:tr>
              <a:tr h="225480">
                <a:tc>
                  <a:txBody>
                    <a:bodyPr/>
                    <a:lstStyle/>
                    <a:p>
                      <a:pPr algn="ctr" fontAlgn="ctr"/>
                      <a:r>
                        <a:rPr lang="en-US" altLang="ko-KR" sz="1000" u="none" strike="noStrike" dirty="0">
                          <a:effectLst/>
                        </a:rPr>
                        <a:t>51.8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dirty="0">
                          <a:effectLst/>
                        </a:rPr>
                        <a:t>2.8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36000" marB="36000" anchor="ctr"/>
                </a:tc>
                <a:tc>
                  <a:txBody>
                    <a:bodyPr/>
                    <a:lstStyle/>
                    <a:p>
                      <a:pPr algn="ctr" fontAlgn="ctr"/>
                      <a:r>
                        <a:rPr lang="en-US" altLang="ko-KR" sz="1000" u="none" strike="noStrike">
                          <a:effectLst/>
                        </a:rPr>
                        <a:t>4.0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4137114931"/>
                  </a:ext>
                </a:extLst>
              </a:tr>
              <a:tr h="225480">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4086856332"/>
                  </a:ext>
                </a:extLst>
              </a:tr>
              <a:tr h="225480">
                <a:tc>
                  <a:txBody>
                    <a:bodyPr/>
                    <a:lstStyle/>
                    <a:p>
                      <a:pPr algn="ctr" fontAlgn="ctr"/>
                      <a:r>
                        <a:rPr lang="en-US" altLang="ko-KR" sz="1000" u="none" strike="noStrike" dirty="0">
                          <a:effectLst/>
                        </a:rPr>
                        <a:t>21.6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2.3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5.1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384558228"/>
                  </a:ext>
                </a:extLst>
              </a:tr>
              <a:tr h="225480">
                <a:tc>
                  <a:txBody>
                    <a:bodyPr/>
                    <a:lstStyle/>
                    <a:p>
                      <a:pPr algn="ctr" fontAlgn="ctr"/>
                      <a:r>
                        <a:rPr lang="en-US" altLang="ko-KR" sz="1000" u="none" strike="noStrike" dirty="0">
                          <a:effectLst/>
                        </a:rPr>
                        <a:t>78.4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dirty="0">
                          <a:effectLst/>
                        </a:rPr>
                        <a:t>2.6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2.6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126655168"/>
                  </a:ext>
                </a:extLst>
              </a:tr>
              <a:tr h="225480">
                <a:tc>
                  <a:txBody>
                    <a:bodyPr/>
                    <a:lstStyle/>
                    <a:p>
                      <a:pPr algn="ctr" fontAlgn="ct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185517656"/>
                  </a:ext>
                </a:extLst>
              </a:tr>
              <a:tr h="225480">
                <a:tc>
                  <a:txBody>
                    <a:bodyPr/>
                    <a:lstStyle/>
                    <a:p>
                      <a:pPr algn="ctr" fontAlgn="ctr"/>
                      <a:r>
                        <a:rPr lang="en-US" altLang="ko-KR" sz="1000" u="none" strike="noStrike" dirty="0">
                          <a:effectLst/>
                        </a:rPr>
                        <a:t>33.4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4.4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3.8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555259773"/>
                  </a:ext>
                </a:extLst>
              </a:tr>
              <a:tr h="225480">
                <a:tc>
                  <a:txBody>
                    <a:bodyPr/>
                    <a:lstStyle/>
                    <a:p>
                      <a:pPr algn="ctr" fontAlgn="ctr"/>
                      <a:r>
                        <a:rPr lang="en-US" altLang="ko-KR" sz="1000" u="none" strike="noStrike" dirty="0">
                          <a:effectLst/>
                        </a:rPr>
                        <a:t>66.6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1.6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2.8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946529422"/>
                  </a:ext>
                </a:extLst>
              </a:tr>
              <a:tr h="225480">
                <a:tc>
                  <a:txBody>
                    <a:bodyPr/>
                    <a:lstStyle/>
                    <a:p>
                      <a:pPr algn="ctr" fontAlgn="ct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003033635"/>
                  </a:ext>
                </a:extLst>
              </a:tr>
              <a:tr h="225480">
                <a:tc>
                  <a:txBody>
                    <a:bodyPr/>
                    <a:lstStyle/>
                    <a:p>
                      <a:pPr algn="ctr" fontAlgn="ctr"/>
                      <a:r>
                        <a:rPr lang="en-US" altLang="ko-KR" sz="1000" u="none" strike="noStrike" dirty="0">
                          <a:effectLst/>
                        </a:rPr>
                        <a:t>23.4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3.0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4.3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030480968"/>
                  </a:ext>
                </a:extLst>
              </a:tr>
              <a:tr h="225480">
                <a:tc>
                  <a:txBody>
                    <a:bodyPr/>
                    <a:lstStyle/>
                    <a:p>
                      <a:pPr algn="ctr" fontAlgn="ctr"/>
                      <a:r>
                        <a:rPr lang="en-US" altLang="ko-KR" sz="1000" u="none" strike="noStrike" dirty="0">
                          <a:effectLst/>
                        </a:rPr>
                        <a:t>76.6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dirty="0">
                          <a:effectLst/>
                        </a:rPr>
                        <a:t>2.4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dirty="0">
                          <a:effectLst/>
                        </a:rPr>
                        <a:t>2.7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935541168"/>
                  </a:ext>
                </a:extLst>
              </a:tr>
              <a:tr h="225480">
                <a:tc>
                  <a:txBody>
                    <a:bodyPr/>
                    <a:lstStyle/>
                    <a:p>
                      <a:pPr algn="ctr" fontAlgn="ct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821000642"/>
                  </a:ext>
                </a:extLst>
              </a:tr>
              <a:tr h="225480">
                <a:tc>
                  <a:txBody>
                    <a:bodyPr/>
                    <a:lstStyle/>
                    <a:p>
                      <a:pPr algn="ctr" fontAlgn="ctr"/>
                      <a:r>
                        <a:rPr lang="en-US" altLang="ko-KR" sz="1000" u="none" strike="noStrike">
                          <a:effectLst/>
                        </a:rPr>
                        <a:t>11.2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6.3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8.1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4170508623"/>
                  </a:ext>
                </a:extLst>
              </a:tr>
              <a:tr h="225480">
                <a:tc>
                  <a:txBody>
                    <a:bodyPr/>
                    <a:lstStyle/>
                    <a:p>
                      <a:pPr algn="ctr" fontAlgn="ctr"/>
                      <a:r>
                        <a:rPr lang="en-US" altLang="ko-KR" sz="1000" u="none" strike="noStrike" dirty="0">
                          <a:effectLst/>
                        </a:rPr>
                        <a:t>88.8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2.0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r>
                        <a:rPr lang="en-US" altLang="ko-KR" sz="1000" u="none" strike="noStrike">
                          <a:effectLst/>
                        </a:rPr>
                        <a:t>2.9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797247656"/>
                  </a:ext>
                </a:extLst>
              </a:tr>
              <a:tr h="225480">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461153341"/>
                  </a:ext>
                </a:extLst>
              </a:tr>
            </a:tbl>
          </a:graphicData>
        </a:graphic>
      </p:graphicFrame>
      <p:graphicFrame>
        <p:nvGraphicFramePr>
          <p:cNvPr id="4" name="표 3">
            <a:extLst>
              <a:ext uri="{FF2B5EF4-FFF2-40B4-BE49-F238E27FC236}">
                <a16:creationId xmlns:a16="http://schemas.microsoft.com/office/drawing/2014/main" id="{8D5984A2-8304-E2D1-DB22-CC943E0B089A}"/>
              </a:ext>
            </a:extLst>
          </p:cNvPr>
          <p:cNvGraphicFramePr>
            <a:graphicFrameLocks noGrp="1"/>
          </p:cNvGraphicFramePr>
          <p:nvPr>
            <p:extLst>
              <p:ext uri="{D42A27DB-BD31-4B8C-83A1-F6EECF244321}">
                <p14:modId xmlns:p14="http://schemas.microsoft.com/office/powerpoint/2010/main" val="2709374680"/>
              </p:ext>
            </p:extLst>
          </p:nvPr>
        </p:nvGraphicFramePr>
        <p:xfrm>
          <a:off x="2375780" y="834390"/>
          <a:ext cx="6538588" cy="3381582"/>
        </p:xfrm>
        <a:graphic>
          <a:graphicData uri="http://schemas.openxmlformats.org/drawingml/2006/table">
            <a:tbl>
              <a:tblPr>
                <a:tableStyleId>{2D5ABB26-0587-4C30-8999-92F81FD0307C}</a:tableStyleId>
              </a:tblPr>
              <a:tblGrid>
                <a:gridCol w="1249472">
                  <a:extLst>
                    <a:ext uri="{9D8B030D-6E8A-4147-A177-3AD203B41FA5}">
                      <a16:colId xmlns:a16="http://schemas.microsoft.com/office/drawing/2014/main" val="1316635636"/>
                    </a:ext>
                  </a:extLst>
                </a:gridCol>
                <a:gridCol w="665708">
                  <a:extLst>
                    <a:ext uri="{9D8B030D-6E8A-4147-A177-3AD203B41FA5}">
                      <a16:colId xmlns:a16="http://schemas.microsoft.com/office/drawing/2014/main" val="3841127494"/>
                    </a:ext>
                  </a:extLst>
                </a:gridCol>
                <a:gridCol w="229502">
                  <a:extLst>
                    <a:ext uri="{9D8B030D-6E8A-4147-A177-3AD203B41FA5}">
                      <a16:colId xmlns:a16="http://schemas.microsoft.com/office/drawing/2014/main" val="2286243288"/>
                    </a:ext>
                  </a:extLst>
                </a:gridCol>
                <a:gridCol w="626496">
                  <a:extLst>
                    <a:ext uri="{9D8B030D-6E8A-4147-A177-3AD203B41FA5}">
                      <a16:colId xmlns:a16="http://schemas.microsoft.com/office/drawing/2014/main" val="4035986429"/>
                    </a:ext>
                  </a:extLst>
                </a:gridCol>
                <a:gridCol w="966128">
                  <a:extLst>
                    <a:ext uri="{9D8B030D-6E8A-4147-A177-3AD203B41FA5}">
                      <a16:colId xmlns:a16="http://schemas.microsoft.com/office/drawing/2014/main" val="647805362"/>
                    </a:ext>
                  </a:extLst>
                </a:gridCol>
                <a:gridCol w="1151091">
                  <a:extLst>
                    <a:ext uri="{9D8B030D-6E8A-4147-A177-3AD203B41FA5}">
                      <a16:colId xmlns:a16="http://schemas.microsoft.com/office/drawing/2014/main" val="2078475854"/>
                    </a:ext>
                  </a:extLst>
                </a:gridCol>
                <a:gridCol w="1057080">
                  <a:extLst>
                    <a:ext uri="{9D8B030D-6E8A-4147-A177-3AD203B41FA5}">
                      <a16:colId xmlns:a16="http://schemas.microsoft.com/office/drawing/2014/main" val="1399518297"/>
                    </a:ext>
                  </a:extLst>
                </a:gridCol>
                <a:gridCol w="593111">
                  <a:extLst>
                    <a:ext uri="{9D8B030D-6E8A-4147-A177-3AD203B41FA5}">
                      <a16:colId xmlns:a16="http://schemas.microsoft.com/office/drawing/2014/main" val="769197641"/>
                    </a:ext>
                  </a:extLst>
                </a:gridCol>
              </a:tblGrid>
              <a:tr h="225513">
                <a:tc gridSpan="5">
                  <a:txBody>
                    <a:bodyPr/>
                    <a:lstStyle/>
                    <a:p>
                      <a:pPr algn="l" fontAlgn="ctr"/>
                      <a:r>
                        <a:rPr lang="en-US" sz="1000" b="1" u="none" strike="noStrike" dirty="0">
                          <a:effectLst/>
                          <a:latin typeface="+mn-lt"/>
                        </a:rPr>
                        <a:t>Age</a:t>
                      </a:r>
                    </a:p>
                  </a:txBody>
                  <a:tcPr marL="0" marR="4902" marT="36000" marB="36000" anchor="ctr">
                    <a:solidFill>
                      <a:schemeClr val="bg1">
                        <a:lumMod val="95000"/>
                      </a:schemeClr>
                    </a:solidFill>
                  </a:tcPr>
                </a:tc>
                <a:tc hMerge="1">
                  <a:txBody>
                    <a:bodyPr/>
                    <a:lstStyle/>
                    <a:p>
                      <a:pPr algn="ctr" fontAlgn="ctr"/>
                      <a:r>
                        <a:rPr lang="ko-KR" altLang="en-US" sz="1000" u="none" strike="noStrike" dirty="0">
                          <a:effectLst/>
                          <a:latin typeface="+mn-lt"/>
                        </a:rPr>
                        <a:t>　</a:t>
                      </a: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r>
                        <a:rPr lang="ko-KR" altLang="en-US" sz="1000" u="none" strike="noStrike" dirty="0">
                          <a:effectLst/>
                          <a:latin typeface="+mn-lt"/>
                        </a:rPr>
                        <a:t>　</a:t>
                      </a: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latinLnBrk="1"/>
                      <a:endParaRPr lang="ko-KR" altLang="en-US"/>
                    </a:p>
                  </a:txBody>
                  <a:tcPr/>
                </a:tc>
                <a:tc hMerge="1">
                  <a:txBody>
                    <a:bodyPr/>
                    <a:lstStyle/>
                    <a:p>
                      <a:pPr algn="ctr" fontAlgn="ctr"/>
                      <a:r>
                        <a:rPr lang="ko-KR" altLang="en-US" sz="1000" u="none" strike="noStrike" dirty="0">
                          <a:effectLst/>
                          <a:latin typeface="+mn-lt"/>
                        </a:rPr>
                        <a:t>　</a:t>
                      </a: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r>
                        <a:rPr lang="ko-KR" altLang="en-US" sz="1000" u="none" strike="noStrike" dirty="0">
                          <a:effectLst/>
                          <a:latin typeface="+mn-lt"/>
                        </a:rPr>
                        <a:t>　</a:t>
                      </a: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l" fontAlgn="ctr"/>
                      <a:r>
                        <a:rPr lang="ko-KR" altLang="en-US" sz="1000" u="none" strike="noStrike" dirty="0">
                          <a:effectLst/>
                          <a:latin typeface="+mn-lt"/>
                        </a:rPr>
                        <a:t>　</a:t>
                      </a: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r>
                        <a:rPr lang="en-US" altLang="ko-KR" sz="1000" u="none" strike="noStrike" dirty="0">
                          <a:effectLst/>
                          <a:latin typeface="+mn-lt"/>
                        </a:rPr>
                        <a:t>0.419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2670878308"/>
                  </a:ext>
                </a:extLst>
              </a:tr>
              <a:tr h="207534">
                <a:tc>
                  <a:txBody>
                    <a:bodyPr/>
                    <a:lstStyle/>
                    <a:p>
                      <a:pPr algn="l" fontAlgn="ctr"/>
                      <a:r>
                        <a:rPr lang="en-US" altLang="ko-KR" sz="1000" u="none" strike="noStrike" dirty="0">
                          <a:effectLst/>
                          <a:latin typeface="+mn-lt"/>
                        </a:rPr>
                        <a:t>     &lt; 65 </a:t>
                      </a: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1.07 (0.45 to 2.51)</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3197594907"/>
                  </a:ext>
                </a:extLst>
              </a:tr>
              <a:tr h="225513">
                <a:tc>
                  <a:txBody>
                    <a:bodyPr/>
                    <a:lstStyle/>
                    <a:p>
                      <a:pPr algn="l" fontAlgn="ctr"/>
                      <a:r>
                        <a:rPr lang="ko-KR" altLang="en-US" sz="1000" u="none" strike="noStrike" dirty="0">
                          <a:effectLst/>
                          <a:latin typeface="+mn-lt"/>
                        </a:rPr>
                        <a:t>     ≥ </a:t>
                      </a:r>
                      <a:r>
                        <a:rPr lang="en-US" altLang="ko-KR" sz="1000" u="none" strike="noStrike" dirty="0">
                          <a:effectLst/>
                          <a:latin typeface="+mn-lt"/>
                        </a:rPr>
                        <a:t>65</a:t>
                      </a: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0.68 (0.35 to 1.34)</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2942195860"/>
                  </a:ext>
                </a:extLst>
              </a:tr>
              <a:tr h="225513">
                <a:tc gridSpan="5">
                  <a:txBody>
                    <a:bodyPr/>
                    <a:lstStyle/>
                    <a:p>
                      <a:pPr algn="l" fontAlgn="ctr"/>
                      <a:r>
                        <a:rPr lang="en-US" sz="1000" b="1" u="none" strike="noStrike" dirty="0">
                          <a:effectLst/>
                          <a:latin typeface="+mn-lt"/>
                        </a:rPr>
                        <a:t>Sex</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latinLnBrk="1"/>
                      <a:endParaRPr lang="ko-KR" altLang="en-US"/>
                    </a:p>
                  </a:txBody>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r>
                        <a:rPr lang="en-US" altLang="ko-KR" sz="1000" u="none" strike="noStrike" dirty="0">
                          <a:effectLst/>
                          <a:latin typeface="+mn-lt"/>
                        </a:rPr>
                        <a:t>0.212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1252615508"/>
                  </a:ext>
                </a:extLst>
              </a:tr>
              <a:tr h="225513">
                <a:tc>
                  <a:txBody>
                    <a:bodyPr/>
                    <a:lstStyle/>
                    <a:p>
                      <a:pPr algn="l" fontAlgn="ctr"/>
                      <a:r>
                        <a:rPr lang="en-US" sz="1000" u="none" strike="noStrike" dirty="0">
                          <a:effectLst/>
                          <a:latin typeface="+mn-lt"/>
                        </a:rPr>
                        <a:t>     Female</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0.46 (0.16 to 1.31)</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1437296119"/>
                  </a:ext>
                </a:extLst>
              </a:tr>
              <a:tr h="225513">
                <a:tc>
                  <a:txBody>
                    <a:bodyPr/>
                    <a:lstStyle/>
                    <a:p>
                      <a:pPr algn="l" fontAlgn="ctr"/>
                      <a:r>
                        <a:rPr lang="en-US" sz="1000" u="none" strike="noStrike" dirty="0">
                          <a:effectLst/>
                          <a:latin typeface="+mn-lt"/>
                        </a:rPr>
                        <a:t>     Male</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a:effectLst/>
                          <a:latin typeface="+mn-lt"/>
                        </a:rPr>
                        <a:t>0.99 (0.53 to 1.85)</a:t>
                      </a:r>
                      <a:endParaRPr lang="en-US" sz="1000" b="0" i="0" u="none" strike="noStrike">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1971639796"/>
                  </a:ext>
                </a:extLst>
              </a:tr>
              <a:tr h="225513">
                <a:tc gridSpan="5">
                  <a:txBody>
                    <a:bodyPr/>
                    <a:lstStyle/>
                    <a:p>
                      <a:pPr algn="l" fontAlgn="ctr"/>
                      <a:r>
                        <a:rPr lang="en-US" sz="1000" b="1" u="none" strike="noStrike" dirty="0">
                          <a:effectLst/>
                          <a:latin typeface="+mn-lt"/>
                        </a:rPr>
                        <a:t>Diabetes mellitus</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latinLnBrk="1"/>
                      <a:endParaRPr lang="ko-KR" altLang="en-US"/>
                    </a:p>
                  </a:txBody>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r>
                        <a:rPr lang="en-US" altLang="ko-KR" sz="1000" u="none" strike="noStrike" dirty="0">
                          <a:effectLst/>
                          <a:latin typeface="+mn-lt"/>
                        </a:rPr>
                        <a:t>0.222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2595093948"/>
                  </a:ext>
                </a:extLst>
              </a:tr>
              <a:tr h="225513">
                <a:tc>
                  <a:txBody>
                    <a:bodyPr/>
                    <a:lstStyle/>
                    <a:p>
                      <a:pPr algn="l" fontAlgn="ct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1.14 (0.54 to 2.43)</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3765837682"/>
                  </a:ext>
                </a:extLst>
              </a:tr>
              <a:tr h="225513">
                <a:tc>
                  <a:txBody>
                    <a:bodyPr/>
                    <a:lstStyle/>
                    <a:p>
                      <a:pPr algn="l" fontAlgn="ct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a:effectLst/>
                          <a:latin typeface="+mn-lt"/>
                        </a:rPr>
                        <a:t>0.59 (0.28 to 1.25)</a:t>
                      </a:r>
                      <a:endParaRPr lang="en-US" sz="1000" b="0" i="0" u="none" strike="noStrike">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4152147922"/>
                  </a:ext>
                </a:extLst>
              </a:tr>
              <a:tr h="225513">
                <a:tc gridSpan="5">
                  <a:txBody>
                    <a:bodyPr/>
                    <a:lstStyle/>
                    <a:p>
                      <a:pPr algn="l" fontAlgn="ctr"/>
                      <a:r>
                        <a:rPr lang="en-US" sz="1000" b="1" u="none" strike="noStrike" dirty="0">
                          <a:effectLst/>
                          <a:latin typeface="+mn-lt"/>
                        </a:rPr>
                        <a:t>Acute coronary syndrome</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4902" marR="4902" marT="4902" marB="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latinLnBrk="1"/>
                      <a:endParaRPr lang="ko-KR" altLang="en-US"/>
                    </a:p>
                  </a:txBody>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r>
                        <a:rPr lang="en-US" altLang="ko-KR" sz="1000" u="none" strike="noStrike" dirty="0">
                          <a:effectLst/>
                          <a:latin typeface="+mn-lt"/>
                        </a:rPr>
                        <a:t>0.710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1753334013"/>
                  </a:ext>
                </a:extLst>
              </a:tr>
              <a:tr h="225513">
                <a:tc>
                  <a:txBody>
                    <a:bodyPr/>
                    <a:lstStyle/>
                    <a:p>
                      <a:pPr algn="l" fontAlgn="ct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0.69 (0.26 to 1.81)</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857904747"/>
                  </a:ext>
                </a:extLst>
              </a:tr>
              <a:tr h="225513">
                <a:tc>
                  <a:txBody>
                    <a:bodyPr/>
                    <a:lstStyle/>
                    <a:p>
                      <a:pPr algn="l" fontAlgn="ct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a:effectLst/>
                          <a:latin typeface="+mn-lt"/>
                        </a:rPr>
                        <a:t>0.86 (0.46 to 1.61)</a:t>
                      </a:r>
                      <a:endParaRPr lang="en-US" sz="1000" b="0" i="0" u="none" strike="noStrike">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2484478581"/>
                  </a:ext>
                </a:extLst>
              </a:tr>
              <a:tr h="225513">
                <a:tc gridSpan="5">
                  <a:txBody>
                    <a:bodyPr/>
                    <a:lstStyle/>
                    <a:p>
                      <a:pPr algn="l" fontAlgn="ctr"/>
                      <a:r>
                        <a:rPr lang="en-US" sz="1000" b="1" u="none" strike="noStrike" dirty="0">
                          <a:effectLst/>
                          <a:latin typeface="+mn-lt"/>
                        </a:rPr>
                        <a:t>Left ventricular ejection fraction</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900" b="0" i="0" u="none" strike="noStrike" dirty="0">
                        <a:solidFill>
                          <a:srgbClr val="000000"/>
                        </a:solidFill>
                        <a:effectLst/>
                        <a:latin typeface="+mn-lt"/>
                        <a:ea typeface="맑은 고딕" panose="020B0503020000020004" pitchFamily="50" charset="-127"/>
                      </a:endParaRPr>
                    </a:p>
                  </a:txBody>
                  <a:tcPr marL="4902" marR="4902" marT="4902" marB="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latinLnBrk="1"/>
                      <a:endParaRPr lang="ko-KR" altLang="en-US"/>
                    </a:p>
                  </a:txBody>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r>
                        <a:rPr lang="en-US" altLang="ko-KR" sz="1000" u="none" strike="noStrike" dirty="0">
                          <a:effectLst/>
                          <a:latin typeface="+mn-lt"/>
                        </a:rPr>
                        <a:t>0.847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1623634087"/>
                  </a:ext>
                </a:extLst>
              </a:tr>
              <a:tr h="225513">
                <a:tc>
                  <a:txBody>
                    <a:bodyPr/>
                    <a:lstStyle/>
                    <a:p>
                      <a:pPr algn="l" fontAlgn="ctr"/>
                      <a:r>
                        <a:rPr lang="en-US" sz="1000" b="0" i="0" u="none" strike="noStrike" dirty="0">
                          <a:solidFill>
                            <a:srgbClr val="000000"/>
                          </a:solidFill>
                          <a:effectLst/>
                          <a:latin typeface="+mn-lt"/>
                          <a:ea typeface="맑은 고딕" panose="020B0503020000020004" pitchFamily="50" charset="-127"/>
                        </a:rPr>
                        <a:t>     ≤ 50%</a:t>
                      </a:r>
                    </a:p>
                  </a:txBody>
                  <a:tcPr marL="0" marR="4902" marT="36000" marB="36000" anchor="ctr"/>
                </a:tc>
                <a:tc>
                  <a:txBody>
                    <a:bodyPr/>
                    <a:lstStyle/>
                    <a:p>
                      <a:pPr algn="ctr" fontAlgn="ct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0.78 (0.26 to 2.38)</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2285733770"/>
                  </a:ext>
                </a:extLst>
              </a:tr>
              <a:tr h="225513">
                <a:tc>
                  <a:txBody>
                    <a:bodyPr/>
                    <a:lstStyle/>
                    <a:p>
                      <a:pPr algn="l" fontAlgn="ctr"/>
                      <a:r>
                        <a:rPr lang="en-US" sz="1000" b="0" i="0" u="none" strike="noStrike" dirty="0">
                          <a:solidFill>
                            <a:srgbClr val="000000"/>
                          </a:solidFill>
                          <a:effectLst/>
                          <a:latin typeface="+mn-lt"/>
                          <a:ea typeface="맑은 고딕" panose="020B0503020000020004" pitchFamily="50" charset="-127"/>
                        </a:rPr>
                        <a:t>     &gt; 50%</a:t>
                      </a:r>
                    </a:p>
                  </a:txBody>
                  <a:tcPr marL="0" marR="4902" marT="36000" marB="36000" anchor="ctr"/>
                </a:tc>
                <a:tc>
                  <a:txBody>
                    <a:bodyPr/>
                    <a:lstStyle/>
                    <a:p>
                      <a:pPr algn="ctr" fontAlgn="ct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gridSpan="2">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r>
                        <a:rPr lang="en-US" sz="1000" u="none" strike="noStrike" dirty="0">
                          <a:effectLst/>
                          <a:latin typeface="+mn-lt"/>
                        </a:rPr>
                        <a:t>0.69 (0.35 to 1.34)</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endParaRPr lang="ko-KR" altLang="en-US" sz="1000" dirty="0">
                        <a:latin typeface="+mn-lt"/>
                      </a:endParaRPr>
                    </a:p>
                  </a:txBody>
                  <a:tcPr marL="0" marT="36000" marB="36000"/>
                </a:tc>
                <a:extLst>
                  <a:ext uri="{0D108BD9-81ED-4DB2-BD59-A6C34878D82A}">
                    <a16:rowId xmlns:a16="http://schemas.microsoft.com/office/drawing/2014/main" val="353432449"/>
                  </a:ext>
                </a:extLst>
              </a:tr>
            </a:tbl>
          </a:graphicData>
        </a:graphic>
      </p:graphicFrame>
      <p:graphicFrame>
        <p:nvGraphicFramePr>
          <p:cNvPr id="5" name="차트 4">
            <a:extLst>
              <a:ext uri="{FF2B5EF4-FFF2-40B4-BE49-F238E27FC236}">
                <a16:creationId xmlns:a16="http://schemas.microsoft.com/office/drawing/2014/main" id="{DFEBD090-FEA8-20F4-CF5F-32803FCB2E17}"/>
              </a:ext>
            </a:extLst>
          </p:cNvPr>
          <p:cNvGraphicFramePr/>
          <p:nvPr>
            <p:extLst>
              <p:ext uri="{D42A27DB-BD31-4B8C-83A1-F6EECF244321}">
                <p14:modId xmlns:p14="http://schemas.microsoft.com/office/powerpoint/2010/main" val="3965735505"/>
              </p:ext>
            </p:extLst>
          </p:nvPr>
        </p:nvGraphicFramePr>
        <p:xfrm>
          <a:off x="5744598" y="365907"/>
          <a:ext cx="1749603" cy="451821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42C2108-E613-4294-5B4B-76E469D46D72}"/>
              </a:ext>
            </a:extLst>
          </p:cNvPr>
          <p:cNvSpPr txBox="1"/>
          <p:nvPr/>
        </p:nvSpPr>
        <p:spPr>
          <a:xfrm>
            <a:off x="2315599" y="358287"/>
            <a:ext cx="977030" cy="276999"/>
          </a:xfrm>
          <a:prstGeom prst="rect">
            <a:avLst/>
          </a:prstGeom>
          <a:noFill/>
        </p:spPr>
        <p:txBody>
          <a:bodyPr wrap="square">
            <a:spAutoFit/>
          </a:bodyPr>
          <a:lstStyle/>
          <a:p>
            <a:pPr algn="l" fontAlgn="ctr"/>
            <a:r>
              <a:rPr lang="en-US" altLang="ko-KR" sz="1200" b="1" dirty="0">
                <a:solidFill>
                  <a:srgbClr val="000000"/>
                </a:solidFill>
              </a:rPr>
              <a:t>Subgroup</a:t>
            </a:r>
            <a:endParaRPr lang="en-US" altLang="ko-KR" sz="1200" b="1" dirty="0">
              <a:solidFill>
                <a:srgbClr val="000000"/>
              </a:solidFill>
              <a:ea typeface="맑은 고딕" panose="020B0503020000020004" pitchFamily="50" charset="-127"/>
            </a:endParaRPr>
          </a:p>
        </p:txBody>
      </p:sp>
      <p:sp>
        <p:nvSpPr>
          <p:cNvPr id="20" name="TextBox 19">
            <a:extLst>
              <a:ext uri="{FF2B5EF4-FFF2-40B4-BE49-F238E27FC236}">
                <a16:creationId xmlns:a16="http://schemas.microsoft.com/office/drawing/2014/main" id="{FBFE9997-E50F-757E-A6D4-6207904268B0}"/>
              </a:ext>
            </a:extLst>
          </p:cNvPr>
          <p:cNvSpPr txBox="1"/>
          <p:nvPr/>
        </p:nvSpPr>
        <p:spPr>
          <a:xfrm>
            <a:off x="3448837" y="289589"/>
            <a:ext cx="1287050" cy="461665"/>
          </a:xfrm>
          <a:prstGeom prst="rect">
            <a:avLst/>
          </a:prstGeom>
          <a:noFill/>
        </p:spPr>
        <p:txBody>
          <a:bodyPr wrap="square">
            <a:spAutoFit/>
          </a:bodyPr>
          <a:lstStyle/>
          <a:p>
            <a:pPr algn="ctr" fontAlgn="ctr"/>
            <a:r>
              <a:rPr lang="en-US" altLang="ko-KR" sz="1200" b="1" dirty="0">
                <a:solidFill>
                  <a:srgbClr val="000000"/>
                </a:solidFill>
              </a:rPr>
              <a:t>Percent of </a:t>
            </a:r>
          </a:p>
          <a:p>
            <a:pPr algn="ctr" fontAlgn="ctr"/>
            <a:r>
              <a:rPr lang="en-US" altLang="ko-KR" sz="1200" b="1" dirty="0">
                <a:solidFill>
                  <a:srgbClr val="000000"/>
                </a:solidFill>
              </a:rPr>
              <a:t>Patients</a:t>
            </a:r>
            <a:endParaRPr lang="ko-KR" altLang="en-US" sz="1200" b="1" dirty="0">
              <a:solidFill>
                <a:srgbClr val="000000"/>
              </a:solidFill>
              <a:ea typeface="맑은 고딕" panose="020B0503020000020004" pitchFamily="50" charset="-127"/>
            </a:endParaRPr>
          </a:p>
        </p:txBody>
      </p:sp>
      <p:sp>
        <p:nvSpPr>
          <p:cNvPr id="21" name="TextBox 20">
            <a:extLst>
              <a:ext uri="{FF2B5EF4-FFF2-40B4-BE49-F238E27FC236}">
                <a16:creationId xmlns:a16="http://schemas.microsoft.com/office/drawing/2014/main" id="{B717F506-F75A-A9C5-CF09-BFC31D35C988}"/>
              </a:ext>
            </a:extLst>
          </p:cNvPr>
          <p:cNvSpPr txBox="1"/>
          <p:nvPr/>
        </p:nvSpPr>
        <p:spPr>
          <a:xfrm>
            <a:off x="5043722" y="551821"/>
            <a:ext cx="1416667" cy="261610"/>
          </a:xfrm>
          <a:prstGeom prst="rect">
            <a:avLst/>
          </a:prstGeom>
          <a:noFill/>
        </p:spPr>
        <p:txBody>
          <a:bodyPr wrap="square">
            <a:spAutoFit/>
          </a:bodyPr>
          <a:lstStyle/>
          <a:p>
            <a:pPr algn="ctr" fontAlgn="ctr"/>
            <a:r>
              <a:rPr lang="en-US" altLang="ko-KR" sz="1100" dirty="0">
                <a:solidFill>
                  <a:srgbClr val="000000"/>
                </a:solidFill>
              </a:rPr>
              <a:t>IVUS-guided</a:t>
            </a:r>
            <a:endParaRPr lang="ko-KR" altLang="en-US" sz="1100" dirty="0">
              <a:solidFill>
                <a:srgbClr val="000000"/>
              </a:solidFill>
              <a:ea typeface="맑은 고딕" panose="020B0503020000020004" pitchFamily="50" charset="-127"/>
            </a:endParaRPr>
          </a:p>
        </p:txBody>
      </p:sp>
      <p:sp>
        <p:nvSpPr>
          <p:cNvPr id="22" name="TextBox 21">
            <a:extLst>
              <a:ext uri="{FF2B5EF4-FFF2-40B4-BE49-F238E27FC236}">
                <a16:creationId xmlns:a16="http://schemas.microsoft.com/office/drawing/2014/main" id="{C3E9ED43-24FF-CA2A-F3CF-4E1BD7DC35FC}"/>
              </a:ext>
            </a:extLst>
          </p:cNvPr>
          <p:cNvSpPr txBox="1"/>
          <p:nvPr/>
        </p:nvSpPr>
        <p:spPr>
          <a:xfrm>
            <a:off x="4199597" y="551821"/>
            <a:ext cx="1348847" cy="261610"/>
          </a:xfrm>
          <a:prstGeom prst="rect">
            <a:avLst/>
          </a:prstGeom>
          <a:noFill/>
        </p:spPr>
        <p:txBody>
          <a:bodyPr wrap="square">
            <a:spAutoFit/>
          </a:bodyPr>
          <a:lstStyle/>
          <a:p>
            <a:pPr algn="ctr" fontAlgn="ctr"/>
            <a:r>
              <a:rPr lang="en-US" altLang="ko-KR" sz="1100" dirty="0">
                <a:solidFill>
                  <a:srgbClr val="000000"/>
                </a:solidFill>
              </a:rPr>
              <a:t>OCT-guided</a:t>
            </a:r>
            <a:endParaRPr lang="ko-KR" altLang="en-US" sz="1100" dirty="0">
              <a:solidFill>
                <a:srgbClr val="000000"/>
              </a:solidFill>
              <a:ea typeface="맑은 고딕" panose="020B0503020000020004" pitchFamily="50" charset="-127"/>
            </a:endParaRPr>
          </a:p>
        </p:txBody>
      </p:sp>
      <p:sp>
        <p:nvSpPr>
          <p:cNvPr id="23" name="TextBox 22">
            <a:extLst>
              <a:ext uri="{FF2B5EF4-FFF2-40B4-BE49-F238E27FC236}">
                <a16:creationId xmlns:a16="http://schemas.microsoft.com/office/drawing/2014/main" id="{A9998DBF-61C4-B305-2788-07393BEDBDCB}"/>
              </a:ext>
            </a:extLst>
          </p:cNvPr>
          <p:cNvSpPr txBox="1"/>
          <p:nvPr/>
        </p:nvSpPr>
        <p:spPr>
          <a:xfrm>
            <a:off x="8104779" y="289589"/>
            <a:ext cx="931717" cy="461665"/>
          </a:xfrm>
          <a:prstGeom prst="rect">
            <a:avLst/>
          </a:prstGeom>
          <a:noFill/>
        </p:spPr>
        <p:txBody>
          <a:bodyPr wrap="square">
            <a:spAutoFit/>
          </a:bodyPr>
          <a:lstStyle/>
          <a:p>
            <a:pPr algn="ctr" fontAlgn="ctr"/>
            <a:r>
              <a:rPr lang="en-US" altLang="ko-KR" sz="1200" b="1" dirty="0">
                <a:solidFill>
                  <a:srgbClr val="000000"/>
                </a:solidFill>
              </a:rPr>
              <a:t>P-for-</a:t>
            </a:r>
          </a:p>
          <a:p>
            <a:pPr algn="ctr" fontAlgn="ctr"/>
            <a:r>
              <a:rPr lang="en-US" altLang="ko-KR" sz="1200" b="1" dirty="0">
                <a:solidFill>
                  <a:srgbClr val="000000"/>
                </a:solidFill>
              </a:rPr>
              <a:t>Interaction</a:t>
            </a:r>
            <a:endParaRPr lang="en-US" altLang="ko-KR" sz="1200" b="1" dirty="0">
              <a:solidFill>
                <a:srgbClr val="000000"/>
              </a:solidFill>
              <a:ea typeface="맑은 고딕" panose="020B0503020000020004" pitchFamily="50" charset="-127"/>
            </a:endParaRPr>
          </a:p>
        </p:txBody>
      </p:sp>
      <p:sp>
        <p:nvSpPr>
          <p:cNvPr id="24" name="TextBox 23">
            <a:extLst>
              <a:ext uri="{FF2B5EF4-FFF2-40B4-BE49-F238E27FC236}">
                <a16:creationId xmlns:a16="http://schemas.microsoft.com/office/drawing/2014/main" id="{F5DD59AF-EC08-4735-A103-F36511C53613}"/>
              </a:ext>
            </a:extLst>
          </p:cNvPr>
          <p:cNvSpPr txBox="1"/>
          <p:nvPr/>
        </p:nvSpPr>
        <p:spPr>
          <a:xfrm>
            <a:off x="4448454" y="99070"/>
            <a:ext cx="1740335" cy="461665"/>
          </a:xfrm>
          <a:prstGeom prst="rect">
            <a:avLst/>
          </a:prstGeom>
          <a:noFill/>
        </p:spPr>
        <p:txBody>
          <a:bodyPr wrap="square">
            <a:spAutoFit/>
          </a:bodyPr>
          <a:lstStyle/>
          <a:p>
            <a:pPr algn="ctr"/>
            <a:r>
              <a:rPr lang="en-US" altLang="ko-KR" sz="1200" b="1" dirty="0">
                <a:solidFill>
                  <a:srgbClr val="000000"/>
                </a:solidFill>
              </a:rPr>
              <a:t>Estimated 1-Yr </a:t>
            </a:r>
          </a:p>
          <a:p>
            <a:pPr algn="ctr"/>
            <a:r>
              <a:rPr lang="en-US" altLang="ko-KR" sz="1200" b="1" dirty="0">
                <a:solidFill>
                  <a:srgbClr val="000000"/>
                </a:solidFill>
              </a:rPr>
              <a:t>Event Rate (%)</a:t>
            </a:r>
            <a:endParaRPr lang="ko-KR" altLang="en-US" sz="1200" b="1" dirty="0"/>
          </a:p>
        </p:txBody>
      </p:sp>
      <p:sp>
        <p:nvSpPr>
          <p:cNvPr id="25" name="TextBox 24">
            <a:extLst>
              <a:ext uri="{FF2B5EF4-FFF2-40B4-BE49-F238E27FC236}">
                <a16:creationId xmlns:a16="http://schemas.microsoft.com/office/drawing/2014/main" id="{EEA86244-DD97-6808-B8CD-289C990F56D2}"/>
              </a:ext>
            </a:extLst>
          </p:cNvPr>
          <p:cNvSpPr txBox="1"/>
          <p:nvPr/>
        </p:nvSpPr>
        <p:spPr>
          <a:xfrm>
            <a:off x="5189053" y="4568237"/>
            <a:ext cx="1338320" cy="246221"/>
          </a:xfrm>
          <a:prstGeom prst="rect">
            <a:avLst/>
          </a:prstGeom>
          <a:noFill/>
        </p:spPr>
        <p:txBody>
          <a:bodyPr wrap="square">
            <a:spAutoFit/>
          </a:bodyPr>
          <a:lstStyle/>
          <a:p>
            <a:pPr algn="ctr" fontAlgn="ctr"/>
            <a:r>
              <a:rPr lang="en-US" altLang="ko-KR" sz="1000" dirty="0">
                <a:solidFill>
                  <a:srgbClr val="000000"/>
                </a:solidFill>
              </a:rPr>
              <a:t>OCT-guided PCI better</a:t>
            </a:r>
            <a:endParaRPr lang="ko-KR" altLang="en-US" sz="1000" dirty="0">
              <a:solidFill>
                <a:srgbClr val="000000"/>
              </a:solidFill>
              <a:ea typeface="맑은 고딕" panose="020B0503020000020004" pitchFamily="50" charset="-127"/>
            </a:endParaRPr>
          </a:p>
        </p:txBody>
      </p:sp>
      <p:sp>
        <p:nvSpPr>
          <p:cNvPr id="26" name="TextBox 25">
            <a:extLst>
              <a:ext uri="{FF2B5EF4-FFF2-40B4-BE49-F238E27FC236}">
                <a16:creationId xmlns:a16="http://schemas.microsoft.com/office/drawing/2014/main" id="{E47FD0CE-D704-9A87-0953-0B835BC0A0B1}"/>
              </a:ext>
            </a:extLst>
          </p:cNvPr>
          <p:cNvSpPr txBox="1"/>
          <p:nvPr/>
        </p:nvSpPr>
        <p:spPr>
          <a:xfrm>
            <a:off x="6590851" y="4565889"/>
            <a:ext cx="1587269" cy="246221"/>
          </a:xfrm>
          <a:prstGeom prst="rect">
            <a:avLst/>
          </a:prstGeom>
          <a:noFill/>
        </p:spPr>
        <p:txBody>
          <a:bodyPr wrap="square">
            <a:spAutoFit/>
          </a:bodyPr>
          <a:lstStyle/>
          <a:p>
            <a:pPr algn="ctr" fontAlgn="ctr"/>
            <a:r>
              <a:rPr lang="en-US" altLang="ko-KR" sz="1000" dirty="0">
                <a:solidFill>
                  <a:srgbClr val="000000"/>
                </a:solidFill>
              </a:rPr>
              <a:t>IVUS-guided PCI better</a:t>
            </a:r>
            <a:endParaRPr lang="ko-KR" altLang="en-US" sz="1000" dirty="0">
              <a:solidFill>
                <a:srgbClr val="000000"/>
              </a:solidFill>
              <a:ea typeface="맑은 고딕" panose="020B0503020000020004" pitchFamily="50" charset="-127"/>
            </a:endParaRPr>
          </a:p>
        </p:txBody>
      </p:sp>
      <p:cxnSp>
        <p:nvCxnSpPr>
          <p:cNvPr id="27" name="직선 화살표 연결선 26">
            <a:extLst>
              <a:ext uri="{FF2B5EF4-FFF2-40B4-BE49-F238E27FC236}">
                <a16:creationId xmlns:a16="http://schemas.microsoft.com/office/drawing/2014/main" id="{354DB459-F219-243C-14DD-5A4660E07160}"/>
              </a:ext>
            </a:extLst>
          </p:cNvPr>
          <p:cNvCxnSpPr>
            <a:cxnSpLocks/>
          </p:cNvCxnSpPr>
          <p:nvPr/>
        </p:nvCxnSpPr>
        <p:spPr>
          <a:xfrm flipH="1" flipV="1">
            <a:off x="6127950" y="4550792"/>
            <a:ext cx="279226" cy="4697"/>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A2CB1819-4993-9972-7B76-19C16C4BDE81}"/>
              </a:ext>
            </a:extLst>
          </p:cNvPr>
          <p:cNvCxnSpPr>
            <a:cxnSpLocks/>
          </p:cNvCxnSpPr>
          <p:nvPr/>
        </p:nvCxnSpPr>
        <p:spPr>
          <a:xfrm>
            <a:off x="6824092" y="4553140"/>
            <a:ext cx="297173" cy="0"/>
          </a:xfrm>
          <a:prstGeom prst="straightConnector1">
            <a:avLst/>
          </a:prstGeom>
          <a:ln w="63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93D11B-8755-88DF-4B58-0C2512DF9ED5}"/>
              </a:ext>
            </a:extLst>
          </p:cNvPr>
          <p:cNvSpPr txBox="1"/>
          <p:nvPr/>
        </p:nvSpPr>
        <p:spPr>
          <a:xfrm>
            <a:off x="6260841" y="356200"/>
            <a:ext cx="1740335" cy="276999"/>
          </a:xfrm>
          <a:prstGeom prst="rect">
            <a:avLst/>
          </a:prstGeom>
          <a:noFill/>
        </p:spPr>
        <p:txBody>
          <a:bodyPr wrap="square">
            <a:spAutoFit/>
          </a:bodyPr>
          <a:lstStyle/>
          <a:p>
            <a:pPr algn="ctr" fontAlgn="ctr"/>
            <a:r>
              <a:rPr lang="en-US" altLang="ko-KR" sz="1200" b="1" dirty="0">
                <a:solidFill>
                  <a:srgbClr val="000000"/>
                </a:solidFill>
              </a:rPr>
              <a:t>Hazard Ratios (95% CI)</a:t>
            </a:r>
          </a:p>
        </p:txBody>
      </p:sp>
    </p:spTree>
    <p:extLst>
      <p:ext uri="{BB962C8B-B14F-4D97-AF65-F5344CB8AC3E}">
        <p14:creationId xmlns:p14="http://schemas.microsoft.com/office/powerpoint/2010/main" val="208907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표 6">
            <a:extLst>
              <a:ext uri="{FF2B5EF4-FFF2-40B4-BE49-F238E27FC236}">
                <a16:creationId xmlns:a16="http://schemas.microsoft.com/office/drawing/2014/main" id="{D9A92A7B-369F-F20D-097F-CB8130021E9A}"/>
              </a:ext>
            </a:extLst>
          </p:cNvPr>
          <p:cNvGraphicFramePr>
            <a:graphicFrameLocks noGrp="1"/>
          </p:cNvGraphicFramePr>
          <p:nvPr>
            <p:extLst>
              <p:ext uri="{D42A27DB-BD31-4B8C-83A1-F6EECF244321}">
                <p14:modId xmlns:p14="http://schemas.microsoft.com/office/powerpoint/2010/main" val="3664485690"/>
              </p:ext>
            </p:extLst>
          </p:nvPr>
        </p:nvGraphicFramePr>
        <p:xfrm>
          <a:off x="2387607" y="657910"/>
          <a:ext cx="6538588" cy="4015441"/>
        </p:xfrm>
        <a:graphic>
          <a:graphicData uri="http://schemas.openxmlformats.org/drawingml/2006/table">
            <a:tbl>
              <a:tblPr>
                <a:tableStyleId>{2D5ABB26-0587-4C30-8999-92F81FD0307C}</a:tableStyleId>
              </a:tblPr>
              <a:tblGrid>
                <a:gridCol w="1249472">
                  <a:extLst>
                    <a:ext uri="{9D8B030D-6E8A-4147-A177-3AD203B41FA5}">
                      <a16:colId xmlns:a16="http://schemas.microsoft.com/office/drawing/2014/main" val="1316635636"/>
                    </a:ext>
                  </a:extLst>
                </a:gridCol>
                <a:gridCol w="665708">
                  <a:extLst>
                    <a:ext uri="{9D8B030D-6E8A-4147-A177-3AD203B41FA5}">
                      <a16:colId xmlns:a16="http://schemas.microsoft.com/office/drawing/2014/main" val="3841127494"/>
                    </a:ext>
                  </a:extLst>
                </a:gridCol>
                <a:gridCol w="855998">
                  <a:extLst>
                    <a:ext uri="{9D8B030D-6E8A-4147-A177-3AD203B41FA5}">
                      <a16:colId xmlns:a16="http://schemas.microsoft.com/office/drawing/2014/main" val="2286243288"/>
                    </a:ext>
                  </a:extLst>
                </a:gridCol>
                <a:gridCol w="966128">
                  <a:extLst>
                    <a:ext uri="{9D8B030D-6E8A-4147-A177-3AD203B41FA5}">
                      <a16:colId xmlns:a16="http://schemas.microsoft.com/office/drawing/2014/main" val="647805362"/>
                    </a:ext>
                  </a:extLst>
                </a:gridCol>
                <a:gridCol w="1151091">
                  <a:extLst>
                    <a:ext uri="{9D8B030D-6E8A-4147-A177-3AD203B41FA5}">
                      <a16:colId xmlns:a16="http://schemas.microsoft.com/office/drawing/2014/main" val="2078475854"/>
                    </a:ext>
                  </a:extLst>
                </a:gridCol>
                <a:gridCol w="1057080">
                  <a:extLst>
                    <a:ext uri="{9D8B030D-6E8A-4147-A177-3AD203B41FA5}">
                      <a16:colId xmlns:a16="http://schemas.microsoft.com/office/drawing/2014/main" val="1399518297"/>
                    </a:ext>
                  </a:extLst>
                </a:gridCol>
                <a:gridCol w="593111">
                  <a:extLst>
                    <a:ext uri="{9D8B030D-6E8A-4147-A177-3AD203B41FA5}">
                      <a16:colId xmlns:a16="http://schemas.microsoft.com/office/drawing/2014/main" val="769197641"/>
                    </a:ext>
                  </a:extLst>
                </a:gridCol>
              </a:tblGrid>
              <a:tr h="211339">
                <a:tc gridSpan="4">
                  <a:txBody>
                    <a:bodyPr/>
                    <a:lstStyle/>
                    <a:p>
                      <a:pPr algn="l" fontAlgn="ctr">
                        <a:lnSpc>
                          <a:spcPct val="80000"/>
                        </a:lnSpc>
                      </a:pPr>
                      <a:r>
                        <a:rPr lang="en-US" sz="1000" b="1" u="none" strike="noStrike" dirty="0">
                          <a:effectLst/>
                          <a:latin typeface="+mn-lt"/>
                        </a:rPr>
                        <a:t>Left main disease</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lnSpc>
                          <a:spcPct val="80000"/>
                        </a:lnSpc>
                      </a:pPr>
                      <a:r>
                        <a:rPr lang="en-US" altLang="ko-KR" sz="1000" u="none" strike="noStrike" dirty="0">
                          <a:effectLst/>
                          <a:latin typeface="+mn-lt"/>
                        </a:rPr>
                        <a:t>0.868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3700116462"/>
                  </a:ext>
                </a:extLst>
              </a:tr>
              <a:tr h="211339">
                <a:tc>
                  <a:txBody>
                    <a:bodyPr/>
                    <a:lstStyle/>
                    <a:p>
                      <a:pPr algn="l" fontAlgn="ctr">
                        <a:lnSpc>
                          <a:spcPct val="80000"/>
                        </a:lnSpc>
                      </a:pP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0.78 (0.28 to 2.16)</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1676193554"/>
                  </a:ext>
                </a:extLst>
              </a:tr>
              <a:tr h="211339">
                <a:tc>
                  <a:txBody>
                    <a:bodyPr/>
                    <a:lstStyle/>
                    <a:p>
                      <a:pPr algn="l" fontAlgn="ctr">
                        <a:lnSpc>
                          <a:spcPct val="80000"/>
                        </a:lnSpc>
                      </a:pP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0.87 (0.47 to 1.61)</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3713100447"/>
                  </a:ext>
                </a:extLst>
              </a:tr>
              <a:tr h="211339">
                <a:tc>
                  <a:txBody>
                    <a:bodyPr/>
                    <a:lstStyle/>
                    <a:p>
                      <a:pPr algn="l" fontAlgn="ctr">
                        <a:lnSpc>
                          <a:spcPct val="80000"/>
                        </a:lnSpc>
                      </a:pPr>
                      <a:r>
                        <a:rPr lang="en-US" sz="1000" b="1" u="none" strike="noStrike" dirty="0">
                          <a:effectLst/>
                          <a:latin typeface="+mn-lt"/>
                        </a:rPr>
                        <a:t>Bifurcation disease</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lnSpc>
                          <a:spcPct val="80000"/>
                        </a:lnSpc>
                      </a:pPr>
                      <a:r>
                        <a:rPr lang="en-US" altLang="ko-KR" sz="1000" u="none" strike="noStrike" dirty="0">
                          <a:effectLst/>
                          <a:latin typeface="+mn-lt"/>
                        </a:rPr>
                        <a:t>0.901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3397928871"/>
                  </a:ext>
                </a:extLst>
              </a:tr>
              <a:tr h="211339">
                <a:tc>
                  <a:txBody>
                    <a:bodyPr/>
                    <a:lstStyle/>
                    <a:p>
                      <a:pPr algn="l" fontAlgn="ctr">
                        <a:lnSpc>
                          <a:spcPct val="80000"/>
                        </a:lnSpc>
                      </a:pP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0.83 (0.43 to 1.61)</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988303886"/>
                  </a:ext>
                </a:extLst>
              </a:tr>
              <a:tr h="211339">
                <a:tc>
                  <a:txBody>
                    <a:bodyPr/>
                    <a:lstStyle/>
                    <a:p>
                      <a:pPr algn="l" fontAlgn="ctr">
                        <a:lnSpc>
                          <a:spcPct val="80000"/>
                        </a:lnSpc>
                      </a:pP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0.78 (0.32 to 1.87)</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3349850724"/>
                  </a:ext>
                </a:extLst>
              </a:tr>
              <a:tr h="211339">
                <a:tc gridSpan="4">
                  <a:txBody>
                    <a:bodyPr/>
                    <a:lstStyle/>
                    <a:p>
                      <a:pPr algn="l" fontAlgn="ctr">
                        <a:lnSpc>
                          <a:spcPct val="80000"/>
                        </a:lnSpc>
                      </a:pPr>
                      <a:r>
                        <a:rPr lang="en-US" sz="1000" b="1" i="0" u="none" strike="noStrike" dirty="0">
                          <a:solidFill>
                            <a:srgbClr val="000000"/>
                          </a:solidFill>
                          <a:effectLst/>
                          <a:highlight>
                            <a:srgbClr val="EAEAEA"/>
                          </a:highlight>
                          <a:latin typeface="+mn-lt"/>
                          <a:ea typeface="맑은 고딕" panose="020B0503020000020004" pitchFamily="50" charset="-127"/>
                        </a:rPr>
                        <a:t>Diffuse long coronary artery lesion</a:t>
                      </a:r>
                    </a:p>
                  </a:txBody>
                  <a:tcPr marL="0" marR="4902" marT="36000" marB="36000" anchor="ctr">
                    <a:solidFill>
                      <a:schemeClr val="bg1">
                        <a:lumMod val="95000"/>
                      </a:schemeClr>
                    </a:solidFill>
                  </a:tcPr>
                </a:tc>
                <a:tc hMerge="1">
                  <a:txBody>
                    <a:bodyPr/>
                    <a:lstStyle/>
                    <a:p>
                      <a:pPr algn="ctr" fontAlgn="ctr"/>
                      <a:endParaRPr lang="en-US" altLang="ko-KR" sz="900" b="0" i="0" u="none" strike="noStrike" dirty="0">
                        <a:solidFill>
                          <a:srgbClr val="000000"/>
                        </a:solidFill>
                        <a:effectLst/>
                        <a:highlight>
                          <a:srgbClr val="EAEAEA"/>
                        </a:highlight>
                        <a:latin typeface="+mn-lt"/>
                        <a:ea typeface="맑은 고딕" panose="020B0503020000020004" pitchFamily="50" charset="-127"/>
                      </a:endParaRPr>
                    </a:p>
                  </a:txBody>
                  <a:tcPr marL="4902" marR="4902" marT="4902" marB="0" anchor="ctr">
                    <a:solidFill>
                      <a:schemeClr val="bg1">
                        <a:lumMod val="95000"/>
                      </a:schemeClr>
                    </a:solidFill>
                  </a:tcPr>
                </a:tc>
                <a:tc hMerge="1">
                  <a:txBody>
                    <a:bodyPr/>
                    <a:lstStyle/>
                    <a:p>
                      <a:pPr algn="ctr" fontAlgn="ctr"/>
                      <a:endParaRPr lang="en-US" altLang="ko-KR" sz="900" b="0" i="0" u="none" strike="noStrike" dirty="0">
                        <a:solidFill>
                          <a:srgbClr val="000000"/>
                        </a:solidFill>
                        <a:effectLst/>
                        <a:highlight>
                          <a:srgbClr val="EAEAEA"/>
                        </a:highlight>
                        <a:latin typeface="+mn-lt"/>
                        <a:ea typeface="맑은 고딕" panose="020B0503020000020004" pitchFamily="50" charset="-127"/>
                      </a:endParaRPr>
                    </a:p>
                  </a:txBody>
                  <a:tcPr marL="4902" marR="4902" marT="4902" marB="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ko-KR" altLang="en-US" sz="1000" b="0"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lnSpc>
                          <a:spcPct val="80000"/>
                        </a:lnSpc>
                      </a:pPr>
                      <a:r>
                        <a:rPr lang="en-US" altLang="ko-KR" sz="1000" u="none" strike="noStrike" dirty="0">
                          <a:effectLst/>
                          <a:latin typeface="+mn-lt"/>
                        </a:rPr>
                        <a:t>0.077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645899238"/>
                  </a:ext>
                </a:extLst>
              </a:tr>
              <a:tr h="211339">
                <a:tc>
                  <a:txBody>
                    <a:bodyPr/>
                    <a:lstStyle/>
                    <a:p>
                      <a:pPr algn="l" fontAlgn="ctr">
                        <a:lnSpc>
                          <a:spcPct val="80000"/>
                        </a:lnSpc>
                      </a:pP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1.15 (0.60 to 2.22)</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4053535883"/>
                  </a:ext>
                </a:extLst>
              </a:tr>
              <a:tr h="211339">
                <a:tc>
                  <a:txBody>
                    <a:bodyPr/>
                    <a:lstStyle/>
                    <a:p>
                      <a:pPr algn="l" fontAlgn="ctr">
                        <a:lnSpc>
                          <a:spcPct val="80000"/>
                        </a:lnSpc>
                      </a:pP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0.41 (0.16 to 1.05)</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367103701"/>
                  </a:ext>
                </a:extLst>
              </a:tr>
              <a:tr h="211339">
                <a:tc gridSpan="4">
                  <a:txBody>
                    <a:bodyPr/>
                    <a:lstStyle/>
                    <a:p>
                      <a:pPr algn="l" fontAlgn="ctr">
                        <a:lnSpc>
                          <a:spcPct val="80000"/>
                        </a:lnSpc>
                      </a:pPr>
                      <a:r>
                        <a:rPr lang="en-US" sz="1000" b="1" i="0" u="none" strike="noStrike" dirty="0">
                          <a:solidFill>
                            <a:srgbClr val="000000"/>
                          </a:solidFill>
                          <a:effectLst/>
                          <a:latin typeface="+mn-lt"/>
                          <a:ea typeface="맑은 고딕" panose="020B0503020000020004" pitchFamily="50" charset="-127"/>
                        </a:rPr>
                        <a:t>Severely calcified lesion</a:t>
                      </a:r>
                      <a:endParaRPr lang="en-US" sz="1000" b="1"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ko-KR" altLang="en-US" sz="1000" b="0" i="0" u="none" strike="noStrike" dirty="0">
                        <a:solidFill>
                          <a:srgbClr val="000000"/>
                        </a:solidFill>
                        <a:effectLst/>
                        <a:highlight>
                          <a:srgbClr val="EAEAEA"/>
                        </a:highligh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lnSpc>
                          <a:spcPct val="80000"/>
                        </a:lnSpc>
                      </a:pPr>
                      <a:r>
                        <a:rPr lang="en-US" altLang="ko-KR" sz="1000" u="none" strike="noStrike" dirty="0">
                          <a:effectLst/>
                          <a:latin typeface="+mn-lt"/>
                        </a:rPr>
                        <a:t>0.149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2297962705"/>
                  </a:ext>
                </a:extLst>
              </a:tr>
              <a:tr h="211339">
                <a:tc>
                  <a:txBody>
                    <a:bodyPr/>
                    <a:lstStyle/>
                    <a:p>
                      <a:pPr algn="l" fontAlgn="ctr">
                        <a:lnSpc>
                          <a:spcPct val="80000"/>
                        </a:lnSpc>
                      </a:pP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1.36 (0.60 to 3.07)</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1756254613"/>
                  </a:ext>
                </a:extLst>
              </a:tr>
              <a:tr h="211339">
                <a:tc>
                  <a:txBody>
                    <a:bodyPr/>
                    <a:lstStyle/>
                    <a:p>
                      <a:pPr algn="l" fontAlgn="ctr">
                        <a:lnSpc>
                          <a:spcPct val="80000"/>
                        </a:lnSpc>
                      </a:pP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0.61 (0.31 to 1.23)</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19120992"/>
                  </a:ext>
                </a:extLst>
              </a:tr>
              <a:tr h="211339">
                <a:tc gridSpan="4">
                  <a:txBody>
                    <a:bodyPr/>
                    <a:lstStyle/>
                    <a:p>
                      <a:pPr algn="l" fontAlgn="ctr">
                        <a:lnSpc>
                          <a:spcPct val="80000"/>
                        </a:lnSpc>
                      </a:pPr>
                      <a:r>
                        <a:rPr lang="en-US" sz="1000" b="1" u="none" strike="noStrike" dirty="0">
                          <a:effectLst/>
                          <a:latin typeface="+mn-lt"/>
                        </a:rPr>
                        <a:t>Multivessel disease</a:t>
                      </a:r>
                      <a:endParaRPr lang="en-US" sz="1000" b="1"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lnSpc>
                          <a:spcPct val="80000"/>
                        </a:lnSpc>
                      </a:pPr>
                      <a:r>
                        <a:rPr lang="en-US" altLang="ko-KR" sz="1000" u="none" strike="noStrike" dirty="0">
                          <a:effectLst/>
                          <a:latin typeface="+mn-lt"/>
                        </a:rPr>
                        <a:t>0.547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2309386944"/>
                  </a:ext>
                </a:extLst>
              </a:tr>
              <a:tr h="211339">
                <a:tc>
                  <a:txBody>
                    <a:bodyPr/>
                    <a:lstStyle/>
                    <a:p>
                      <a:pPr algn="l" fontAlgn="ctr">
                        <a:lnSpc>
                          <a:spcPct val="80000"/>
                        </a:lnSpc>
                      </a:pPr>
                      <a:r>
                        <a:rPr lang="en-US" sz="1000" u="none" strike="noStrike" dirty="0">
                          <a:effectLst/>
                          <a:latin typeface="+mn-lt"/>
                        </a:rPr>
                        <a:t>     Yes</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0.75 (0.42 to 1.36)</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3393227275"/>
                  </a:ext>
                </a:extLst>
              </a:tr>
              <a:tr h="211339">
                <a:tc>
                  <a:txBody>
                    <a:bodyPr/>
                    <a:lstStyle/>
                    <a:p>
                      <a:pPr algn="l" fontAlgn="ctr">
                        <a:lnSpc>
                          <a:spcPct val="80000"/>
                        </a:lnSpc>
                      </a:pPr>
                      <a:r>
                        <a:rPr lang="en-US" sz="1000" u="none" strike="noStrike" dirty="0">
                          <a:effectLst/>
                          <a:latin typeface="+mn-lt"/>
                        </a:rPr>
                        <a:t>     No</a:t>
                      </a:r>
                      <a:endParaRPr 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ko-KR" altLang="en-US" sz="1000" u="none" strike="noStrike" dirty="0">
                          <a:effectLst/>
                          <a:latin typeface="+mn-lt"/>
                        </a:rPr>
                        <a:t>　</a:t>
                      </a: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1.13 (0.35 to 3.71)</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2095854204"/>
                  </a:ext>
                </a:extLst>
              </a:tr>
              <a:tr h="211339">
                <a:tc gridSpan="4">
                  <a:txBody>
                    <a:bodyPr/>
                    <a:lstStyle/>
                    <a:p>
                      <a:pPr algn="l" fontAlgn="ctr">
                        <a:lnSpc>
                          <a:spcPct val="80000"/>
                        </a:lnSpc>
                      </a:pPr>
                      <a:r>
                        <a:rPr lang="en-US" sz="1000" b="1" i="0" u="none" strike="noStrike" dirty="0">
                          <a:solidFill>
                            <a:srgbClr val="000000"/>
                          </a:solidFill>
                          <a:effectLst/>
                          <a:latin typeface="+mn-lt"/>
                          <a:ea typeface="맑은 고딕" panose="020B0503020000020004" pitchFamily="50" charset="-127"/>
                        </a:rPr>
                        <a:t>SYNTAX score</a:t>
                      </a:r>
                    </a:p>
                  </a:txBody>
                  <a:tcPr marL="0" marR="4902" marT="36000" marB="3600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hMerge="1">
                  <a:txBody>
                    <a:bodyPr/>
                    <a:lstStyle/>
                    <a:p>
                      <a:pPr algn="ctr" fontAlgn="ct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solidFill>
                      <a:schemeClr val="bg1">
                        <a:lumMod val="95000"/>
                      </a:schemeClr>
                    </a:solidFill>
                  </a:tcPr>
                </a:tc>
                <a:tc>
                  <a:txBody>
                    <a:bodyPr/>
                    <a:lstStyle/>
                    <a:p>
                      <a:pPr algn="ctr" fontAlgn="ctr">
                        <a:lnSpc>
                          <a:spcPct val="80000"/>
                        </a:lnSpc>
                      </a:pP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tc>
                  <a:txBody>
                    <a:bodyPr/>
                    <a:lstStyle/>
                    <a:p>
                      <a:pPr algn="ctr" fontAlgn="ctr">
                        <a:lnSpc>
                          <a:spcPct val="80000"/>
                        </a:lnSpc>
                      </a:pPr>
                      <a:r>
                        <a:rPr lang="en-US" altLang="ko-KR" sz="1000" u="none" strike="noStrike" dirty="0">
                          <a:effectLst/>
                          <a:latin typeface="+mn-lt"/>
                        </a:rPr>
                        <a:t>0.096 </a:t>
                      </a:r>
                      <a:endParaRPr lang="en-US" altLang="ko-KR" sz="1000" b="0" i="0" u="none" strike="noStrike" dirty="0">
                        <a:solidFill>
                          <a:srgbClr val="000000"/>
                        </a:solidFill>
                        <a:effectLst/>
                        <a:latin typeface="+mn-lt"/>
                        <a:ea typeface="맑은 고딕" panose="020B0503020000020004" pitchFamily="50" charset="-127"/>
                      </a:endParaRPr>
                    </a:p>
                  </a:txBody>
                  <a:tcPr marL="0" marR="7620" marT="36000" marB="36000" anchor="ctr">
                    <a:solidFill>
                      <a:schemeClr val="bg1">
                        <a:lumMod val="95000"/>
                      </a:schemeClr>
                    </a:solidFill>
                  </a:tcPr>
                </a:tc>
                <a:extLst>
                  <a:ext uri="{0D108BD9-81ED-4DB2-BD59-A6C34878D82A}">
                    <a16:rowId xmlns:a16="http://schemas.microsoft.com/office/drawing/2014/main" val="3449188996"/>
                  </a:ext>
                </a:extLst>
              </a:tr>
              <a:tr h="211339">
                <a:tc>
                  <a:txBody>
                    <a:bodyPr/>
                    <a:lstStyle/>
                    <a:p>
                      <a:pPr algn="l" fontAlgn="ctr">
                        <a:lnSpc>
                          <a:spcPct val="80000"/>
                        </a:lnSpc>
                      </a:pPr>
                      <a:r>
                        <a:rPr lang="en-US" sz="1000" b="0" i="0" u="none" strike="noStrike" dirty="0">
                          <a:solidFill>
                            <a:srgbClr val="000000"/>
                          </a:solidFill>
                          <a:effectLst/>
                          <a:latin typeface="+mn-lt"/>
                          <a:ea typeface="맑은 고딕" panose="020B0503020000020004" pitchFamily="50" charset="-127"/>
                        </a:rPr>
                        <a:t>     Low</a:t>
                      </a: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0.52 (0.26 to 1.04)</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2354487958"/>
                  </a:ext>
                </a:extLst>
              </a:tr>
              <a:tr h="211339">
                <a:tc>
                  <a:txBody>
                    <a:bodyPr/>
                    <a:lstStyle/>
                    <a:p>
                      <a:pPr algn="l" fontAlgn="ctr">
                        <a:lnSpc>
                          <a:spcPct val="80000"/>
                        </a:lnSpc>
                      </a:pPr>
                      <a:r>
                        <a:rPr lang="en-US" sz="1000" b="0" i="0" u="none" strike="noStrike" dirty="0">
                          <a:solidFill>
                            <a:srgbClr val="000000"/>
                          </a:solidFill>
                          <a:effectLst/>
                          <a:latin typeface="+mn-lt"/>
                          <a:ea typeface="맑은 고딕" panose="020B0503020000020004" pitchFamily="50" charset="-127"/>
                        </a:rPr>
                        <a:t>     Intermediate</a:t>
                      </a:r>
                    </a:p>
                  </a:txBody>
                  <a:tcPr marL="0" marR="4902" marT="36000" marB="36000" anchor="ctr"/>
                </a:tc>
                <a:tc>
                  <a:txBody>
                    <a:bodyPr/>
                    <a:lstStyle/>
                    <a:p>
                      <a:pPr algn="ctr" fontAlgn="ctr">
                        <a:lnSpc>
                          <a:spcPct val="80000"/>
                        </a:lnSpc>
                      </a:pP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1.63 (0.57 to 4.70)</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348801882"/>
                  </a:ext>
                </a:extLst>
              </a:tr>
              <a:tr h="211339">
                <a:tc>
                  <a:txBody>
                    <a:bodyPr/>
                    <a:lstStyle/>
                    <a:p>
                      <a:pPr algn="l" fontAlgn="ctr">
                        <a:lnSpc>
                          <a:spcPct val="80000"/>
                        </a:lnSpc>
                      </a:pPr>
                      <a:r>
                        <a:rPr lang="en-US" sz="1000" b="0" i="0" u="none" strike="noStrike" dirty="0">
                          <a:solidFill>
                            <a:srgbClr val="000000"/>
                          </a:solidFill>
                          <a:effectLst/>
                          <a:latin typeface="+mn-lt"/>
                          <a:ea typeface="맑은 고딕" panose="020B0503020000020004" pitchFamily="50" charset="-127"/>
                        </a:rPr>
                        <a:t>     High</a:t>
                      </a:r>
                    </a:p>
                  </a:txBody>
                  <a:tcPr marL="0" marR="4902" marT="36000" marB="36000" anchor="ctr"/>
                </a:tc>
                <a:tc>
                  <a:txBody>
                    <a:bodyPr/>
                    <a:lstStyle/>
                    <a:p>
                      <a:pPr algn="ctr" fontAlgn="ctr">
                        <a:lnSpc>
                          <a:spcPct val="80000"/>
                        </a:lnSpc>
                      </a:pPr>
                      <a:endParaRPr lang="en-US" altLang="ko-KR" sz="1000" b="0" i="0" u="none" strike="noStrike">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en-US" altLang="ko-KR"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endParaRPr lang="ko-KR" altLang="en-US" sz="1000" b="0" i="0" u="none" strike="noStrike" dirty="0">
                        <a:solidFill>
                          <a:srgbClr val="000000"/>
                        </a:solidFill>
                        <a:effectLst/>
                        <a:latin typeface="+mn-lt"/>
                        <a:ea typeface="맑은 고딕" panose="020B0503020000020004" pitchFamily="50" charset="-127"/>
                      </a:endParaRPr>
                    </a:p>
                  </a:txBody>
                  <a:tcPr marL="0" marR="4902" marT="36000" marB="36000" anchor="ctr"/>
                </a:tc>
                <a:tc>
                  <a:txBody>
                    <a:bodyPr/>
                    <a:lstStyle/>
                    <a:p>
                      <a:pPr algn="ctr" fontAlgn="ctr">
                        <a:lnSpc>
                          <a:spcPct val="80000"/>
                        </a:lnSpc>
                      </a:pPr>
                      <a:r>
                        <a:rPr lang="en-US" sz="1000" u="none" strike="noStrike" dirty="0">
                          <a:effectLst/>
                          <a:latin typeface="+mn-lt"/>
                        </a:rPr>
                        <a:t>1.93 (0.46 to 8.06)</a:t>
                      </a:r>
                      <a:endParaRPr lang="en-US" sz="1000" b="0" i="0" u="none" strike="noStrike" dirty="0">
                        <a:solidFill>
                          <a:srgbClr val="000000"/>
                        </a:solidFill>
                        <a:effectLst/>
                        <a:latin typeface="+mn-lt"/>
                        <a:ea typeface="맑은 고딕" panose="020B0503020000020004" pitchFamily="50" charset="-127"/>
                      </a:endParaRPr>
                    </a:p>
                  </a:txBody>
                  <a:tcPr marL="0" marR="7620" marT="36000" marB="36000" anchor="ctr"/>
                </a:tc>
                <a:tc>
                  <a:txBody>
                    <a:bodyPr/>
                    <a:lstStyle/>
                    <a:p>
                      <a:pPr latinLnBrk="1">
                        <a:lnSpc>
                          <a:spcPct val="80000"/>
                        </a:lnSpc>
                      </a:pPr>
                      <a:endParaRPr lang="ko-KR" altLang="en-US" sz="1000" dirty="0">
                        <a:latin typeface="+mn-lt"/>
                      </a:endParaRPr>
                    </a:p>
                  </a:txBody>
                  <a:tcPr marL="0" marT="36000" marB="36000"/>
                </a:tc>
                <a:extLst>
                  <a:ext uri="{0D108BD9-81ED-4DB2-BD59-A6C34878D82A}">
                    <a16:rowId xmlns:a16="http://schemas.microsoft.com/office/drawing/2014/main" val="1814242087"/>
                  </a:ext>
                </a:extLst>
              </a:tr>
            </a:tbl>
          </a:graphicData>
        </a:graphic>
      </p:graphicFrame>
      <p:sp>
        <p:nvSpPr>
          <p:cNvPr id="18" name="Rectangle 39">
            <a:extLst>
              <a:ext uri="{FF2B5EF4-FFF2-40B4-BE49-F238E27FC236}">
                <a16:creationId xmlns:a16="http://schemas.microsoft.com/office/drawing/2014/main" id="{361BB216-3450-0A5B-82B1-AC7CCFE93F17}"/>
              </a:ext>
            </a:extLst>
          </p:cNvPr>
          <p:cNvSpPr>
            <a:spLocks noChangeArrowheads="1"/>
          </p:cNvSpPr>
          <p:nvPr/>
        </p:nvSpPr>
        <p:spPr bwMode="auto">
          <a:xfrm>
            <a:off x="2157488" y="3870"/>
            <a:ext cx="6846223" cy="513958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aphicFrame>
        <p:nvGraphicFramePr>
          <p:cNvPr id="6" name="표 5">
            <a:extLst>
              <a:ext uri="{FF2B5EF4-FFF2-40B4-BE49-F238E27FC236}">
                <a16:creationId xmlns:a16="http://schemas.microsoft.com/office/drawing/2014/main" id="{DE8145FF-6979-0C50-D894-CFF89FB3E7A7}"/>
              </a:ext>
            </a:extLst>
          </p:cNvPr>
          <p:cNvGraphicFramePr>
            <a:graphicFrameLocks noGrp="1"/>
          </p:cNvGraphicFramePr>
          <p:nvPr>
            <p:extLst>
              <p:ext uri="{D42A27DB-BD31-4B8C-83A1-F6EECF244321}">
                <p14:modId xmlns:p14="http://schemas.microsoft.com/office/powerpoint/2010/main" val="3055856193"/>
              </p:ext>
            </p:extLst>
          </p:nvPr>
        </p:nvGraphicFramePr>
        <p:xfrm>
          <a:off x="3792799" y="664218"/>
          <a:ext cx="2359146" cy="4009133"/>
        </p:xfrm>
        <a:graphic>
          <a:graphicData uri="http://schemas.openxmlformats.org/drawingml/2006/table">
            <a:tbl>
              <a:tblPr>
                <a:tableStyleId>{2D5ABB26-0587-4C30-8999-92F81FD0307C}</a:tableStyleId>
              </a:tblPr>
              <a:tblGrid>
                <a:gridCol w="786382">
                  <a:extLst>
                    <a:ext uri="{9D8B030D-6E8A-4147-A177-3AD203B41FA5}">
                      <a16:colId xmlns:a16="http://schemas.microsoft.com/office/drawing/2014/main" val="3106880732"/>
                    </a:ext>
                  </a:extLst>
                </a:gridCol>
                <a:gridCol w="786382">
                  <a:extLst>
                    <a:ext uri="{9D8B030D-6E8A-4147-A177-3AD203B41FA5}">
                      <a16:colId xmlns:a16="http://schemas.microsoft.com/office/drawing/2014/main" val="3146940393"/>
                    </a:ext>
                  </a:extLst>
                </a:gridCol>
                <a:gridCol w="786382">
                  <a:extLst>
                    <a:ext uri="{9D8B030D-6E8A-4147-A177-3AD203B41FA5}">
                      <a16:colId xmlns:a16="http://schemas.microsoft.com/office/drawing/2014/main" val="4137711424"/>
                    </a:ext>
                  </a:extLst>
                </a:gridCol>
              </a:tblGrid>
              <a:tr h="211007">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215284277"/>
                  </a:ext>
                </a:extLst>
              </a:tr>
              <a:tr h="211007">
                <a:tc>
                  <a:txBody>
                    <a:bodyPr/>
                    <a:lstStyle/>
                    <a:p>
                      <a:pPr algn="ctr" fontAlgn="ctr">
                        <a:lnSpc>
                          <a:spcPct val="80000"/>
                        </a:lnSpc>
                      </a:pPr>
                      <a:r>
                        <a:rPr lang="en-US" altLang="ko-KR" sz="1000" u="none" strike="noStrike" dirty="0">
                          <a:effectLst/>
                        </a:rPr>
                        <a:t>13.2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5.3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6.8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64549066"/>
                  </a:ext>
                </a:extLst>
              </a:tr>
              <a:tr h="211007">
                <a:tc>
                  <a:txBody>
                    <a:bodyPr/>
                    <a:lstStyle/>
                    <a:p>
                      <a:pPr algn="ctr" fontAlgn="ctr">
                        <a:lnSpc>
                          <a:spcPct val="80000"/>
                        </a:lnSpc>
                      </a:pPr>
                      <a:r>
                        <a:rPr lang="en-US" altLang="ko-KR" sz="1000" u="none" strike="noStrike" dirty="0">
                          <a:effectLst/>
                        </a:rPr>
                        <a:t>86.9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2.2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2.5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28615919"/>
                  </a:ext>
                </a:extLst>
              </a:tr>
              <a:tr h="211007">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640302075"/>
                  </a:ext>
                </a:extLst>
              </a:tr>
              <a:tr h="211007">
                <a:tc>
                  <a:txBody>
                    <a:bodyPr/>
                    <a:lstStyle/>
                    <a:p>
                      <a:pPr algn="ctr" fontAlgn="ctr">
                        <a:lnSpc>
                          <a:spcPct val="80000"/>
                        </a:lnSpc>
                      </a:pPr>
                      <a:r>
                        <a:rPr lang="en-US" altLang="ko-KR" sz="1000" u="none" strike="noStrike">
                          <a:effectLst/>
                        </a:rPr>
                        <a:t>52.6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3.1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3.7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829809395"/>
                  </a:ext>
                </a:extLst>
              </a:tr>
              <a:tr h="211007">
                <a:tc>
                  <a:txBody>
                    <a:bodyPr/>
                    <a:lstStyle/>
                    <a:p>
                      <a:pPr algn="ctr" fontAlgn="ctr">
                        <a:lnSpc>
                          <a:spcPct val="80000"/>
                        </a:lnSpc>
                      </a:pPr>
                      <a:r>
                        <a:rPr lang="en-US" altLang="ko-KR" sz="1000" u="none" strike="noStrike" dirty="0">
                          <a:effectLst/>
                        </a:rPr>
                        <a:t>47.4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1.9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2.4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995887799"/>
                  </a:ext>
                </a:extLst>
              </a:tr>
              <a:tr h="211007">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946080370"/>
                  </a:ext>
                </a:extLst>
              </a:tr>
              <a:tr h="211007">
                <a:tc>
                  <a:txBody>
                    <a:bodyPr/>
                    <a:lstStyle/>
                    <a:p>
                      <a:pPr algn="ctr" fontAlgn="ctr">
                        <a:lnSpc>
                          <a:spcPct val="80000"/>
                        </a:lnSpc>
                      </a:pPr>
                      <a:r>
                        <a:rPr lang="en-US" altLang="ko-KR" sz="1000" u="none" strike="noStrike">
                          <a:effectLst/>
                        </a:rPr>
                        <a:t>58.2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3.3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2.9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638324943"/>
                  </a:ext>
                </a:extLst>
              </a:tr>
              <a:tr h="211007">
                <a:tc>
                  <a:txBody>
                    <a:bodyPr/>
                    <a:lstStyle/>
                    <a:p>
                      <a:pPr algn="ctr" fontAlgn="ctr">
                        <a:lnSpc>
                          <a:spcPct val="80000"/>
                        </a:lnSpc>
                      </a:pPr>
                      <a:r>
                        <a:rPr lang="en-US" altLang="ko-KR" sz="1000" u="none" strike="noStrike" dirty="0">
                          <a:effectLst/>
                        </a:rPr>
                        <a:t>41.8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1.4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3.4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739539463"/>
                  </a:ext>
                </a:extLst>
              </a:tr>
              <a:tr h="211007">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607255834"/>
                  </a:ext>
                </a:extLst>
              </a:tr>
              <a:tr h="211007">
                <a:tc>
                  <a:txBody>
                    <a:bodyPr/>
                    <a:lstStyle/>
                    <a:p>
                      <a:pPr algn="ctr" fontAlgn="ctr">
                        <a:lnSpc>
                          <a:spcPct val="80000"/>
                        </a:lnSpc>
                      </a:pPr>
                      <a:r>
                        <a:rPr lang="en-US" altLang="ko-KR" sz="1000" u="none" strike="noStrike">
                          <a:effectLst/>
                        </a:rPr>
                        <a:t>7.6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7.9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8.1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511651670"/>
                  </a:ext>
                </a:extLst>
              </a:tr>
              <a:tr h="211007">
                <a:tc>
                  <a:txBody>
                    <a:bodyPr/>
                    <a:lstStyle/>
                    <a:p>
                      <a:pPr algn="ctr" fontAlgn="ctr">
                        <a:lnSpc>
                          <a:spcPct val="80000"/>
                        </a:lnSpc>
                      </a:pPr>
                      <a:r>
                        <a:rPr lang="en-US" altLang="ko-KR" sz="1000" u="none" strike="noStrike" dirty="0">
                          <a:effectLst/>
                        </a:rPr>
                        <a:t>92.4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2.1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2.7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020609441"/>
                  </a:ext>
                </a:extLst>
              </a:tr>
              <a:tr h="211007">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300369133"/>
                  </a:ext>
                </a:extLst>
              </a:tr>
              <a:tr h="211007">
                <a:tc>
                  <a:txBody>
                    <a:bodyPr/>
                    <a:lstStyle/>
                    <a:p>
                      <a:pPr algn="ctr" fontAlgn="ctr">
                        <a:lnSpc>
                          <a:spcPct val="80000"/>
                        </a:lnSpc>
                      </a:pPr>
                      <a:r>
                        <a:rPr lang="en-US" altLang="ko-KR" sz="1000" u="none" strike="noStrike">
                          <a:effectLst/>
                        </a:rPr>
                        <a:t>61.6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3.2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4.2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688732851"/>
                  </a:ext>
                </a:extLst>
              </a:tr>
              <a:tr h="211007">
                <a:tc>
                  <a:txBody>
                    <a:bodyPr/>
                    <a:lstStyle/>
                    <a:p>
                      <a:pPr algn="ctr" fontAlgn="ctr">
                        <a:lnSpc>
                          <a:spcPct val="80000"/>
                        </a:lnSpc>
                      </a:pPr>
                      <a:r>
                        <a:rPr lang="en-US" altLang="ko-KR" sz="1000" u="none" strike="noStrike" dirty="0">
                          <a:effectLst/>
                        </a:rPr>
                        <a:t>38.4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1.5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1.4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963988682"/>
                  </a:ext>
                </a:extLst>
              </a:tr>
              <a:tr h="211007">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1547763180"/>
                  </a:ext>
                </a:extLst>
              </a:tr>
              <a:tr h="211007">
                <a:tc>
                  <a:txBody>
                    <a:bodyPr/>
                    <a:lstStyle/>
                    <a:p>
                      <a:pPr algn="ctr" fontAlgn="ctr">
                        <a:lnSpc>
                          <a:spcPct val="80000"/>
                        </a:lnSpc>
                      </a:pPr>
                      <a:r>
                        <a:rPr lang="en-US" altLang="ko-KR" sz="1000" u="none" strike="noStrike">
                          <a:effectLst/>
                        </a:rPr>
                        <a:t>79.0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1.5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2.9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790365951"/>
                  </a:ext>
                </a:extLst>
              </a:tr>
              <a:tr h="211007">
                <a:tc>
                  <a:txBody>
                    <a:bodyPr/>
                    <a:lstStyle/>
                    <a:p>
                      <a:pPr algn="ctr" fontAlgn="ctr">
                        <a:lnSpc>
                          <a:spcPct val="80000"/>
                        </a:lnSpc>
                      </a:pPr>
                      <a:r>
                        <a:rPr lang="en-US" altLang="ko-KR" sz="1000" u="none" strike="noStrike" dirty="0">
                          <a:effectLst/>
                        </a:rPr>
                        <a:t>15.6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a:effectLst/>
                        </a:rPr>
                        <a:t>5.7 </a:t>
                      </a:r>
                      <a:endParaRPr lang="en-US" altLang="ko-KR" sz="1000" b="0" i="0" u="none" strike="noStrike">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3.5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3380481504"/>
                  </a:ext>
                </a:extLst>
              </a:tr>
              <a:tr h="211007">
                <a:tc>
                  <a:txBody>
                    <a:bodyPr/>
                    <a:lstStyle/>
                    <a:p>
                      <a:pPr algn="ctr" fontAlgn="ctr">
                        <a:lnSpc>
                          <a:spcPct val="80000"/>
                        </a:lnSpc>
                      </a:pPr>
                      <a:r>
                        <a:rPr lang="en-US" altLang="ko-KR" sz="1000" u="none" strike="noStrike" dirty="0">
                          <a:effectLst/>
                        </a:rPr>
                        <a:t>5.4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9.9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tc>
                  <a:txBody>
                    <a:bodyPr/>
                    <a:lstStyle/>
                    <a:p>
                      <a:pPr algn="ctr" fontAlgn="ctr">
                        <a:lnSpc>
                          <a:spcPct val="80000"/>
                        </a:lnSpc>
                      </a:pPr>
                      <a:r>
                        <a:rPr lang="en-US" altLang="ko-KR" sz="1000" u="none" strike="noStrike" dirty="0">
                          <a:effectLst/>
                        </a:rPr>
                        <a:t>5.3 </a:t>
                      </a:r>
                      <a:endParaRPr lang="en-US" altLang="ko-KR" sz="1000" b="0" i="0" u="none" strike="noStrike" dirty="0">
                        <a:solidFill>
                          <a:srgbClr val="000000"/>
                        </a:solidFill>
                        <a:effectLst/>
                        <a:latin typeface="Times New Roman" panose="02020603050405020304" pitchFamily="18" charset="0"/>
                        <a:ea typeface="맑은 고딕" panose="020B0503020000020004" pitchFamily="50" charset="-127"/>
                      </a:endParaRPr>
                    </a:p>
                  </a:txBody>
                  <a:tcPr marL="7620" marR="7620" marT="7620" marB="0" anchor="ctr"/>
                </a:tc>
                <a:extLst>
                  <a:ext uri="{0D108BD9-81ED-4DB2-BD59-A6C34878D82A}">
                    <a16:rowId xmlns:a16="http://schemas.microsoft.com/office/drawing/2014/main" val="2179621722"/>
                  </a:ext>
                </a:extLst>
              </a:tr>
            </a:tbl>
          </a:graphicData>
        </a:graphic>
      </p:graphicFrame>
      <p:graphicFrame>
        <p:nvGraphicFramePr>
          <p:cNvPr id="8" name="차트 7">
            <a:extLst>
              <a:ext uri="{FF2B5EF4-FFF2-40B4-BE49-F238E27FC236}">
                <a16:creationId xmlns:a16="http://schemas.microsoft.com/office/drawing/2014/main" id="{10E8AC91-4F5C-0508-7FA2-B9F5E5B25B8B}"/>
              </a:ext>
            </a:extLst>
          </p:cNvPr>
          <p:cNvGraphicFramePr/>
          <p:nvPr>
            <p:extLst>
              <p:ext uri="{D42A27DB-BD31-4B8C-83A1-F6EECF244321}">
                <p14:modId xmlns:p14="http://schemas.microsoft.com/office/powerpoint/2010/main" val="3316956811"/>
              </p:ext>
            </p:extLst>
          </p:nvPr>
        </p:nvGraphicFramePr>
        <p:xfrm>
          <a:off x="5816606" y="236630"/>
          <a:ext cx="1749603" cy="47113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C5C6B69-99BE-A378-B333-810C4545928E}"/>
              </a:ext>
            </a:extLst>
          </p:cNvPr>
          <p:cNvSpPr txBox="1"/>
          <p:nvPr/>
        </p:nvSpPr>
        <p:spPr>
          <a:xfrm>
            <a:off x="2387607" y="229010"/>
            <a:ext cx="977030" cy="276999"/>
          </a:xfrm>
          <a:prstGeom prst="rect">
            <a:avLst/>
          </a:prstGeom>
          <a:noFill/>
        </p:spPr>
        <p:txBody>
          <a:bodyPr wrap="square">
            <a:spAutoFit/>
          </a:bodyPr>
          <a:lstStyle/>
          <a:p>
            <a:pPr algn="l" fontAlgn="ctr"/>
            <a:r>
              <a:rPr lang="en-US" altLang="ko-KR" sz="1200" b="1" dirty="0">
                <a:solidFill>
                  <a:srgbClr val="000000"/>
                </a:solidFill>
              </a:rPr>
              <a:t>Subgroup</a:t>
            </a:r>
            <a:endParaRPr lang="en-US" altLang="ko-KR" sz="1200" b="1" dirty="0">
              <a:solidFill>
                <a:srgbClr val="000000"/>
              </a:solidFill>
              <a:ea typeface="맑은 고딕" panose="020B0503020000020004" pitchFamily="50" charset="-127"/>
            </a:endParaRPr>
          </a:p>
        </p:txBody>
      </p:sp>
      <p:sp>
        <p:nvSpPr>
          <p:cNvPr id="10" name="TextBox 9">
            <a:extLst>
              <a:ext uri="{FF2B5EF4-FFF2-40B4-BE49-F238E27FC236}">
                <a16:creationId xmlns:a16="http://schemas.microsoft.com/office/drawing/2014/main" id="{F48E3A2A-A0C2-9EFA-F755-211C24F61441}"/>
              </a:ext>
            </a:extLst>
          </p:cNvPr>
          <p:cNvSpPr txBox="1"/>
          <p:nvPr/>
        </p:nvSpPr>
        <p:spPr>
          <a:xfrm>
            <a:off x="3520845" y="160312"/>
            <a:ext cx="1287050" cy="461665"/>
          </a:xfrm>
          <a:prstGeom prst="rect">
            <a:avLst/>
          </a:prstGeom>
          <a:noFill/>
        </p:spPr>
        <p:txBody>
          <a:bodyPr wrap="square">
            <a:spAutoFit/>
          </a:bodyPr>
          <a:lstStyle/>
          <a:p>
            <a:pPr algn="ctr" fontAlgn="ctr"/>
            <a:r>
              <a:rPr lang="en-US" altLang="ko-KR" sz="1200" b="1" dirty="0">
                <a:solidFill>
                  <a:srgbClr val="000000"/>
                </a:solidFill>
              </a:rPr>
              <a:t>Percent of </a:t>
            </a:r>
          </a:p>
          <a:p>
            <a:pPr algn="ctr" fontAlgn="ctr"/>
            <a:r>
              <a:rPr lang="en-US" altLang="ko-KR" sz="1200" b="1" dirty="0">
                <a:solidFill>
                  <a:srgbClr val="000000"/>
                </a:solidFill>
              </a:rPr>
              <a:t>Patients</a:t>
            </a:r>
            <a:endParaRPr lang="ko-KR" altLang="en-US" sz="1200" b="1" dirty="0">
              <a:solidFill>
                <a:srgbClr val="000000"/>
              </a:solidFill>
              <a:ea typeface="맑은 고딕" panose="020B0503020000020004" pitchFamily="50" charset="-127"/>
            </a:endParaRPr>
          </a:p>
        </p:txBody>
      </p:sp>
      <p:sp>
        <p:nvSpPr>
          <p:cNvPr id="11" name="TextBox 10">
            <a:extLst>
              <a:ext uri="{FF2B5EF4-FFF2-40B4-BE49-F238E27FC236}">
                <a16:creationId xmlns:a16="http://schemas.microsoft.com/office/drawing/2014/main" id="{757E5422-7B0E-170D-DB01-59DBA6B5D6B3}"/>
              </a:ext>
            </a:extLst>
          </p:cNvPr>
          <p:cNvSpPr txBox="1"/>
          <p:nvPr/>
        </p:nvSpPr>
        <p:spPr>
          <a:xfrm>
            <a:off x="5115730" y="422544"/>
            <a:ext cx="1416667" cy="261610"/>
          </a:xfrm>
          <a:prstGeom prst="rect">
            <a:avLst/>
          </a:prstGeom>
          <a:noFill/>
        </p:spPr>
        <p:txBody>
          <a:bodyPr wrap="square">
            <a:spAutoFit/>
          </a:bodyPr>
          <a:lstStyle/>
          <a:p>
            <a:pPr algn="ctr" fontAlgn="ctr"/>
            <a:r>
              <a:rPr lang="en-US" altLang="ko-KR" sz="1100" dirty="0">
                <a:solidFill>
                  <a:srgbClr val="000000"/>
                </a:solidFill>
              </a:rPr>
              <a:t>IVUS-guided</a:t>
            </a:r>
            <a:endParaRPr lang="ko-KR" altLang="en-US" sz="1100" dirty="0">
              <a:solidFill>
                <a:srgbClr val="000000"/>
              </a:solidFill>
              <a:ea typeface="맑은 고딕" panose="020B0503020000020004" pitchFamily="50" charset="-127"/>
            </a:endParaRPr>
          </a:p>
        </p:txBody>
      </p:sp>
      <p:sp>
        <p:nvSpPr>
          <p:cNvPr id="12" name="TextBox 11">
            <a:extLst>
              <a:ext uri="{FF2B5EF4-FFF2-40B4-BE49-F238E27FC236}">
                <a16:creationId xmlns:a16="http://schemas.microsoft.com/office/drawing/2014/main" id="{F5004900-3234-6CF5-3109-395AE95F0932}"/>
              </a:ext>
            </a:extLst>
          </p:cNvPr>
          <p:cNvSpPr txBox="1"/>
          <p:nvPr/>
        </p:nvSpPr>
        <p:spPr>
          <a:xfrm>
            <a:off x="4271605" y="422544"/>
            <a:ext cx="1348847" cy="261610"/>
          </a:xfrm>
          <a:prstGeom prst="rect">
            <a:avLst/>
          </a:prstGeom>
          <a:noFill/>
        </p:spPr>
        <p:txBody>
          <a:bodyPr wrap="square">
            <a:spAutoFit/>
          </a:bodyPr>
          <a:lstStyle/>
          <a:p>
            <a:pPr algn="ctr" fontAlgn="ctr"/>
            <a:r>
              <a:rPr lang="en-US" altLang="ko-KR" sz="1100" dirty="0">
                <a:solidFill>
                  <a:srgbClr val="000000"/>
                </a:solidFill>
              </a:rPr>
              <a:t>OCT-guided</a:t>
            </a:r>
            <a:endParaRPr lang="ko-KR" altLang="en-US" sz="1100" dirty="0">
              <a:solidFill>
                <a:srgbClr val="000000"/>
              </a:solidFill>
              <a:ea typeface="맑은 고딕" panose="020B0503020000020004" pitchFamily="50" charset="-127"/>
            </a:endParaRPr>
          </a:p>
        </p:txBody>
      </p:sp>
      <p:sp>
        <p:nvSpPr>
          <p:cNvPr id="13" name="TextBox 12">
            <a:extLst>
              <a:ext uri="{FF2B5EF4-FFF2-40B4-BE49-F238E27FC236}">
                <a16:creationId xmlns:a16="http://schemas.microsoft.com/office/drawing/2014/main" id="{01D47ED0-27CA-E419-9371-BCAFA776B3D5}"/>
              </a:ext>
            </a:extLst>
          </p:cNvPr>
          <p:cNvSpPr txBox="1"/>
          <p:nvPr/>
        </p:nvSpPr>
        <p:spPr>
          <a:xfrm>
            <a:off x="8176787" y="160312"/>
            <a:ext cx="931717" cy="461665"/>
          </a:xfrm>
          <a:prstGeom prst="rect">
            <a:avLst/>
          </a:prstGeom>
          <a:noFill/>
        </p:spPr>
        <p:txBody>
          <a:bodyPr wrap="square">
            <a:spAutoFit/>
          </a:bodyPr>
          <a:lstStyle/>
          <a:p>
            <a:pPr algn="ctr" fontAlgn="ctr"/>
            <a:r>
              <a:rPr lang="en-US" altLang="ko-KR" sz="1200" b="1" dirty="0">
                <a:solidFill>
                  <a:srgbClr val="000000"/>
                </a:solidFill>
              </a:rPr>
              <a:t>P-for-</a:t>
            </a:r>
          </a:p>
          <a:p>
            <a:pPr algn="ctr" fontAlgn="ctr"/>
            <a:r>
              <a:rPr lang="en-US" altLang="ko-KR" sz="1200" b="1" dirty="0">
                <a:solidFill>
                  <a:srgbClr val="000000"/>
                </a:solidFill>
              </a:rPr>
              <a:t>Interaction</a:t>
            </a:r>
            <a:endParaRPr lang="en-US" altLang="ko-KR" sz="1200" b="1" dirty="0">
              <a:solidFill>
                <a:srgbClr val="000000"/>
              </a:solidFill>
              <a:ea typeface="맑은 고딕" panose="020B0503020000020004" pitchFamily="50" charset="-127"/>
            </a:endParaRPr>
          </a:p>
        </p:txBody>
      </p:sp>
      <p:sp>
        <p:nvSpPr>
          <p:cNvPr id="14" name="TextBox 13">
            <a:extLst>
              <a:ext uri="{FF2B5EF4-FFF2-40B4-BE49-F238E27FC236}">
                <a16:creationId xmlns:a16="http://schemas.microsoft.com/office/drawing/2014/main" id="{F84E86BA-AA20-6045-F8CC-A0E9156170FE}"/>
              </a:ext>
            </a:extLst>
          </p:cNvPr>
          <p:cNvSpPr txBox="1"/>
          <p:nvPr/>
        </p:nvSpPr>
        <p:spPr>
          <a:xfrm>
            <a:off x="4592514" y="-30207"/>
            <a:ext cx="1740335" cy="461665"/>
          </a:xfrm>
          <a:prstGeom prst="rect">
            <a:avLst/>
          </a:prstGeom>
          <a:noFill/>
        </p:spPr>
        <p:txBody>
          <a:bodyPr wrap="square">
            <a:spAutoFit/>
          </a:bodyPr>
          <a:lstStyle/>
          <a:p>
            <a:pPr algn="ctr"/>
            <a:r>
              <a:rPr lang="en-US" altLang="ko-KR" sz="1200" b="1" dirty="0">
                <a:solidFill>
                  <a:srgbClr val="000000"/>
                </a:solidFill>
              </a:rPr>
              <a:t>Estimated 1-Yr </a:t>
            </a:r>
          </a:p>
          <a:p>
            <a:pPr algn="ctr"/>
            <a:r>
              <a:rPr lang="en-US" altLang="ko-KR" sz="1200" b="1" dirty="0">
                <a:solidFill>
                  <a:srgbClr val="000000"/>
                </a:solidFill>
              </a:rPr>
              <a:t>Event Rate (%)</a:t>
            </a:r>
            <a:endParaRPr lang="ko-KR" altLang="en-US" sz="1200" b="1" dirty="0"/>
          </a:p>
        </p:txBody>
      </p:sp>
      <p:sp>
        <p:nvSpPr>
          <p:cNvPr id="15" name="TextBox 14">
            <a:extLst>
              <a:ext uri="{FF2B5EF4-FFF2-40B4-BE49-F238E27FC236}">
                <a16:creationId xmlns:a16="http://schemas.microsoft.com/office/drawing/2014/main" id="{6F917690-030F-2044-DB51-06E51BC6450C}"/>
              </a:ext>
            </a:extLst>
          </p:cNvPr>
          <p:cNvSpPr txBox="1"/>
          <p:nvPr/>
        </p:nvSpPr>
        <p:spPr>
          <a:xfrm>
            <a:off x="5261061" y="4917817"/>
            <a:ext cx="1338320" cy="246221"/>
          </a:xfrm>
          <a:prstGeom prst="rect">
            <a:avLst/>
          </a:prstGeom>
          <a:noFill/>
        </p:spPr>
        <p:txBody>
          <a:bodyPr wrap="square">
            <a:spAutoFit/>
          </a:bodyPr>
          <a:lstStyle/>
          <a:p>
            <a:pPr algn="ctr" fontAlgn="ctr"/>
            <a:r>
              <a:rPr lang="en-US" altLang="ko-KR" sz="1000" dirty="0">
                <a:solidFill>
                  <a:srgbClr val="000000"/>
                </a:solidFill>
              </a:rPr>
              <a:t>OCT-guided PCI better</a:t>
            </a:r>
            <a:endParaRPr lang="ko-KR" altLang="en-US" sz="1000" dirty="0">
              <a:solidFill>
                <a:srgbClr val="000000"/>
              </a:solidFill>
              <a:ea typeface="맑은 고딕" panose="020B0503020000020004" pitchFamily="50" charset="-127"/>
            </a:endParaRPr>
          </a:p>
        </p:txBody>
      </p:sp>
      <p:sp>
        <p:nvSpPr>
          <p:cNvPr id="16" name="TextBox 15">
            <a:extLst>
              <a:ext uri="{FF2B5EF4-FFF2-40B4-BE49-F238E27FC236}">
                <a16:creationId xmlns:a16="http://schemas.microsoft.com/office/drawing/2014/main" id="{4CB32CCA-462F-2181-AD54-A889CEDD41A8}"/>
              </a:ext>
            </a:extLst>
          </p:cNvPr>
          <p:cNvSpPr txBox="1"/>
          <p:nvPr/>
        </p:nvSpPr>
        <p:spPr>
          <a:xfrm>
            <a:off x="6662859" y="4915469"/>
            <a:ext cx="1587269" cy="246221"/>
          </a:xfrm>
          <a:prstGeom prst="rect">
            <a:avLst/>
          </a:prstGeom>
          <a:noFill/>
        </p:spPr>
        <p:txBody>
          <a:bodyPr wrap="square">
            <a:spAutoFit/>
          </a:bodyPr>
          <a:lstStyle/>
          <a:p>
            <a:pPr algn="ctr" fontAlgn="ctr"/>
            <a:r>
              <a:rPr lang="en-US" altLang="ko-KR" sz="1000" dirty="0">
                <a:solidFill>
                  <a:srgbClr val="000000"/>
                </a:solidFill>
              </a:rPr>
              <a:t>IVUS-guided PCI better</a:t>
            </a:r>
            <a:endParaRPr lang="ko-KR" altLang="en-US" sz="1000" dirty="0">
              <a:solidFill>
                <a:srgbClr val="000000"/>
              </a:solidFill>
              <a:ea typeface="맑은 고딕" panose="020B0503020000020004" pitchFamily="50" charset="-127"/>
            </a:endParaRPr>
          </a:p>
        </p:txBody>
      </p:sp>
      <p:cxnSp>
        <p:nvCxnSpPr>
          <p:cNvPr id="17" name="직선 화살표 연결선 16">
            <a:extLst>
              <a:ext uri="{FF2B5EF4-FFF2-40B4-BE49-F238E27FC236}">
                <a16:creationId xmlns:a16="http://schemas.microsoft.com/office/drawing/2014/main" id="{C0F91851-4267-EB08-7430-D0008233838C}"/>
              </a:ext>
            </a:extLst>
          </p:cNvPr>
          <p:cNvCxnSpPr>
            <a:cxnSpLocks/>
          </p:cNvCxnSpPr>
          <p:nvPr/>
        </p:nvCxnSpPr>
        <p:spPr>
          <a:xfrm flipH="1" flipV="1">
            <a:off x="6199958" y="4900372"/>
            <a:ext cx="279226" cy="4697"/>
          </a:xfrm>
          <a:prstGeom prst="straightConnector1">
            <a:avLst/>
          </a:prstGeom>
          <a:ln w="63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E650C4E2-392A-F7F2-DE3F-6F3709C3FE8D}"/>
              </a:ext>
            </a:extLst>
          </p:cNvPr>
          <p:cNvCxnSpPr>
            <a:cxnSpLocks/>
          </p:cNvCxnSpPr>
          <p:nvPr/>
        </p:nvCxnSpPr>
        <p:spPr>
          <a:xfrm>
            <a:off x="6896100" y="4902720"/>
            <a:ext cx="297173" cy="0"/>
          </a:xfrm>
          <a:prstGeom prst="straightConnector1">
            <a:avLst/>
          </a:prstGeom>
          <a:ln w="63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29AE186-3991-19E2-BB3D-51FB4E2C4572}"/>
              </a:ext>
            </a:extLst>
          </p:cNvPr>
          <p:cNvSpPr txBox="1"/>
          <p:nvPr/>
        </p:nvSpPr>
        <p:spPr>
          <a:xfrm>
            <a:off x="6332849" y="226923"/>
            <a:ext cx="1740335" cy="276999"/>
          </a:xfrm>
          <a:prstGeom prst="rect">
            <a:avLst/>
          </a:prstGeom>
          <a:solidFill>
            <a:schemeClr val="bg1"/>
          </a:solidFill>
        </p:spPr>
        <p:txBody>
          <a:bodyPr wrap="square">
            <a:spAutoFit/>
          </a:bodyPr>
          <a:lstStyle/>
          <a:p>
            <a:pPr algn="ctr" fontAlgn="ctr"/>
            <a:r>
              <a:rPr lang="en-US" altLang="ko-KR" sz="1200" b="1" dirty="0">
                <a:solidFill>
                  <a:srgbClr val="000000"/>
                </a:solidFill>
              </a:rPr>
              <a:t>Hazard Ratios (95% CI)</a:t>
            </a:r>
          </a:p>
        </p:txBody>
      </p:sp>
      <p:sp>
        <p:nvSpPr>
          <p:cNvPr id="5" name="텍스트 개체 틀 1">
            <a:extLst>
              <a:ext uri="{FF2B5EF4-FFF2-40B4-BE49-F238E27FC236}">
                <a16:creationId xmlns:a16="http://schemas.microsoft.com/office/drawing/2014/main" id="{70B9F736-42C7-E121-0820-F356A5149F2F}"/>
              </a:ext>
            </a:extLst>
          </p:cNvPr>
          <p:cNvSpPr>
            <a:spLocks noGrp="1"/>
          </p:cNvSpPr>
          <p:nvPr>
            <p:ph type="body" sz="quarter" idx="10"/>
          </p:nvPr>
        </p:nvSpPr>
        <p:spPr>
          <a:xfrm>
            <a:off x="62515" y="57404"/>
            <a:ext cx="2637277" cy="1506234"/>
          </a:xfrm>
        </p:spPr>
        <p:txBody>
          <a:bodyPr/>
          <a:lstStyle/>
          <a:p>
            <a:pPr>
              <a:lnSpc>
                <a:spcPct val="100000"/>
              </a:lnSpc>
            </a:pPr>
            <a:r>
              <a:rPr lang="en-US" sz="2400" dirty="0"/>
              <a:t>Prespecified </a:t>
            </a:r>
          </a:p>
          <a:p>
            <a:pPr>
              <a:lnSpc>
                <a:spcPct val="100000"/>
              </a:lnSpc>
            </a:pPr>
            <a:r>
              <a:rPr lang="en-US" sz="2400" dirty="0"/>
              <a:t>Key Subgroups</a:t>
            </a:r>
          </a:p>
          <a:p>
            <a:pPr>
              <a:lnSpc>
                <a:spcPct val="100000"/>
              </a:lnSpc>
            </a:pPr>
            <a:r>
              <a:rPr lang="en-US" sz="2400" dirty="0"/>
              <a:t>Analysis: </a:t>
            </a:r>
            <a:r>
              <a:rPr lang="ko-KR" altLang="en-US" sz="2400" dirty="0"/>
              <a:t> </a:t>
            </a:r>
            <a:endParaRPr lang="en-US" altLang="ko-KR" sz="2400" dirty="0"/>
          </a:p>
          <a:p>
            <a:pPr>
              <a:lnSpc>
                <a:spcPct val="100000"/>
              </a:lnSpc>
            </a:pPr>
            <a:r>
              <a:rPr lang="en-US" altLang="ko-KR" sz="1800" dirty="0">
                <a:solidFill>
                  <a:schemeClr val="accent4"/>
                </a:solidFill>
                <a:latin typeface="Calibri" panose="020F0502020204030204" pitchFamily="34" charset="0"/>
                <a:cs typeface="Calibri" panose="020F0502020204030204" pitchFamily="34" charset="0"/>
              </a:rPr>
              <a:t>by Anatomical Factors</a:t>
            </a:r>
            <a:endParaRPr lang="en-US" sz="1800"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13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DFD7CDD2-46F2-AB12-6FB6-323D0D551CD9}"/>
              </a:ext>
            </a:extLst>
          </p:cNvPr>
          <p:cNvSpPr>
            <a:spLocks noGrp="1"/>
          </p:cNvSpPr>
          <p:nvPr>
            <p:ph type="body" sz="quarter" idx="10"/>
          </p:nvPr>
        </p:nvSpPr>
        <p:spPr>
          <a:xfrm>
            <a:off x="0" y="51469"/>
            <a:ext cx="9144000" cy="792093"/>
          </a:xfrm>
        </p:spPr>
        <p:txBody>
          <a:bodyPr/>
          <a:lstStyle/>
          <a:p>
            <a:r>
              <a:rPr lang="en-US" dirty="0"/>
              <a:t>CV Outcomes during the Entire Follow-up</a:t>
            </a:r>
            <a:r>
              <a:rPr lang="ko-KR" altLang="en-US" dirty="0"/>
              <a:t> </a:t>
            </a:r>
            <a:r>
              <a:rPr lang="en-US" altLang="ko-KR" dirty="0"/>
              <a:t>Period</a:t>
            </a:r>
            <a:r>
              <a:rPr lang="en-US" dirty="0"/>
              <a:t> </a:t>
            </a:r>
          </a:p>
          <a:p>
            <a:r>
              <a:rPr lang="en-US" dirty="0"/>
              <a:t>(Median 2.0 years; range 1.0-4.8 years)</a:t>
            </a:r>
          </a:p>
        </p:txBody>
      </p:sp>
      <p:graphicFrame>
        <p:nvGraphicFramePr>
          <p:cNvPr id="4" name="Table 3">
            <a:extLst>
              <a:ext uri="{FF2B5EF4-FFF2-40B4-BE49-F238E27FC236}">
                <a16:creationId xmlns:a16="http://schemas.microsoft.com/office/drawing/2014/main" id="{BACDF520-6A59-CE72-622A-2CA7C7A6D8D0}"/>
              </a:ext>
            </a:extLst>
          </p:cNvPr>
          <p:cNvGraphicFramePr>
            <a:graphicFrameLocks noGrp="1"/>
          </p:cNvGraphicFramePr>
          <p:nvPr>
            <p:extLst>
              <p:ext uri="{D42A27DB-BD31-4B8C-83A1-F6EECF244321}">
                <p14:modId xmlns:p14="http://schemas.microsoft.com/office/powerpoint/2010/main" val="1221819837"/>
              </p:ext>
            </p:extLst>
          </p:nvPr>
        </p:nvGraphicFramePr>
        <p:xfrm>
          <a:off x="395536" y="843563"/>
          <a:ext cx="8424936" cy="3744411"/>
        </p:xfrm>
        <a:graphic>
          <a:graphicData uri="http://schemas.openxmlformats.org/drawingml/2006/table">
            <a:tbl>
              <a:tblPr firstRow="1" bandRow="1">
                <a:tableStyleId>{3B4B98B0-60AC-42C2-AFA5-B58CD77FA1E5}</a:tableStyleId>
              </a:tblPr>
              <a:tblGrid>
                <a:gridCol w="3470556">
                  <a:extLst>
                    <a:ext uri="{9D8B030D-6E8A-4147-A177-3AD203B41FA5}">
                      <a16:colId xmlns:a16="http://schemas.microsoft.com/office/drawing/2014/main" val="74775433"/>
                    </a:ext>
                  </a:extLst>
                </a:gridCol>
                <a:gridCol w="1648514">
                  <a:extLst>
                    <a:ext uri="{9D8B030D-6E8A-4147-A177-3AD203B41FA5}">
                      <a16:colId xmlns:a16="http://schemas.microsoft.com/office/drawing/2014/main" val="4205741002"/>
                    </a:ext>
                  </a:extLst>
                </a:gridCol>
                <a:gridCol w="1648514">
                  <a:extLst>
                    <a:ext uri="{9D8B030D-6E8A-4147-A177-3AD203B41FA5}">
                      <a16:colId xmlns:a16="http://schemas.microsoft.com/office/drawing/2014/main" val="2782718599"/>
                    </a:ext>
                  </a:extLst>
                </a:gridCol>
                <a:gridCol w="1657352">
                  <a:extLst>
                    <a:ext uri="{9D8B030D-6E8A-4147-A177-3AD203B41FA5}">
                      <a16:colId xmlns:a16="http://schemas.microsoft.com/office/drawing/2014/main" val="2511099614"/>
                    </a:ext>
                  </a:extLst>
                </a:gridCol>
              </a:tblGrid>
              <a:tr h="512286">
                <a:tc>
                  <a:txBody>
                    <a:bodyPr/>
                    <a:lstStyle/>
                    <a:p>
                      <a:pPr>
                        <a:lnSpc>
                          <a:spcPct val="100000"/>
                        </a:lnSpc>
                      </a:pPr>
                      <a:r>
                        <a:rPr lang="en-US" sz="1100" dirty="0">
                          <a:effectLst/>
                          <a:latin typeface="+mn-lt"/>
                          <a:cs typeface="Arial" panose="020B0604020202020204" pitchFamily="34" charset="0"/>
                        </a:rPr>
                        <a:t>Outcome</a:t>
                      </a:r>
                      <a:r>
                        <a:rPr lang="en-US" altLang="ko-Kore-KR" sz="1100" dirty="0">
                          <a:effectLst/>
                          <a:latin typeface="+mn-lt"/>
                          <a:cs typeface="Arial" panose="020B0604020202020204" pitchFamily="34" charset="0"/>
                        </a:rPr>
                        <a:t>*</a:t>
                      </a:r>
                      <a:endParaRPr lang="en-US" sz="1100" dirty="0">
                        <a:effectLst/>
                        <a:latin typeface="+mn-lt"/>
                        <a:cs typeface="Arial" panose="020B0604020202020204" pitchFamily="34" charset="0"/>
                      </a:endParaRPr>
                    </a:p>
                  </a:txBody>
                  <a:tcPr marL="55915" marR="55915" marT="27958" marB="27958"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OCT-Guided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(N = 1005)</a:t>
                      </a:r>
                      <a:endParaRPr lang="en-US"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IVUS-Guided PCI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(N = 1003)</a:t>
                      </a:r>
                      <a:endParaRPr lang="en-US"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Arial" panose="020B0604020202020204" pitchFamily="34" charset="0"/>
                          <a:cs typeface="Arial" panose="020B0604020202020204" pitchFamily="34" charset="0"/>
                        </a:rPr>
                        <a:t>HR (95% CI)†</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915" marR="55915" marT="27958" marB="27958" anchor="ctr"/>
                </a:tc>
                <a:extLst>
                  <a:ext uri="{0D108BD9-81ED-4DB2-BD59-A6C34878D82A}">
                    <a16:rowId xmlns:a16="http://schemas.microsoft.com/office/drawing/2014/main" val="3766402072"/>
                  </a:ext>
                </a:extLst>
              </a:tr>
              <a:tr h="272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effectLst/>
                          <a:latin typeface="Calibri" panose="020F0502020204030204" pitchFamily="34" charset="0"/>
                          <a:cs typeface="Calibri" panose="020F0502020204030204" pitchFamily="34" charset="0"/>
                        </a:rPr>
                        <a:t>Primary composite outcome‡</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solidFill>
                      <a:schemeClr val="accent1">
                        <a:alpha val="20000"/>
                      </a:schemeClr>
                    </a:solidFill>
                  </a:tcPr>
                </a:tc>
                <a:tc>
                  <a:txBody>
                    <a:bodyPr/>
                    <a:lstStyle/>
                    <a:p>
                      <a:pPr algn="ctr" latinLnBrk="0">
                        <a:lnSpc>
                          <a:spcPct val="100000"/>
                        </a:lnSpc>
                        <a:spcAft>
                          <a:spcPts val="1000"/>
                        </a:spcAft>
                      </a:pPr>
                      <a:r>
                        <a:rPr lang="en-US"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58 (5.8</a:t>
                      </a:r>
                      <a:r>
                        <a:rPr lang="en-US" altLang="ko-KR"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400" b="1"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solidFill>
                      <a:schemeClr val="accent1">
                        <a:alpha val="20000"/>
                      </a:schemeClr>
                    </a:solidFill>
                  </a:tcPr>
                </a:tc>
                <a:tc>
                  <a:txBody>
                    <a:bodyPr/>
                    <a:lstStyle/>
                    <a:p>
                      <a:pPr algn="ctr" latinLnBrk="0">
                        <a:lnSpc>
                          <a:spcPct val="100000"/>
                        </a:lnSpc>
                        <a:spcAft>
                          <a:spcPts val="1000"/>
                        </a:spcAft>
                      </a:pPr>
                      <a:r>
                        <a:rPr lang="en-US"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61 (6.1</a:t>
                      </a:r>
                      <a:r>
                        <a:rPr lang="en-US" altLang="ko-KR"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400" b="1"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solidFill>
                      <a:schemeClr val="accent1">
                        <a:alpha val="20000"/>
                      </a:schemeClr>
                    </a:solidFill>
                  </a:tcPr>
                </a:tc>
                <a:tc>
                  <a:txBody>
                    <a:bodyPr/>
                    <a:lstStyle/>
                    <a:p>
                      <a:pPr algn="ctr" latinLnBrk="0">
                        <a:lnSpc>
                          <a:spcPct val="100000"/>
                        </a:lnSpc>
                        <a:spcAft>
                          <a:spcPts val="1000"/>
                        </a:spcAft>
                      </a:pPr>
                      <a:r>
                        <a:rPr lang="en-US" sz="1400" b="1"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0.91 (0.63 to 1.30)</a:t>
                      </a:r>
                      <a:endParaRPr lang="ko-KR" sz="1400" b="1"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solidFill>
                      <a:schemeClr val="accent1">
                        <a:alpha val="20000"/>
                      </a:schemeClr>
                    </a:solidFill>
                  </a:tcPr>
                </a:tc>
                <a:extLst>
                  <a:ext uri="{0D108BD9-81ED-4DB2-BD59-A6C34878D82A}">
                    <a16:rowId xmlns:a16="http://schemas.microsoft.com/office/drawing/2014/main" val="2671821960"/>
                  </a:ext>
                </a:extLst>
              </a:tr>
              <a:tr h="229301">
                <a:tc>
                  <a:txBody>
                    <a:bodyPr/>
                    <a:lstStyle/>
                    <a:p>
                      <a:pPr marL="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Secondary outcomes</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marL="0" marR="0" algn="ctr">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extLst>
                  <a:ext uri="{0D108BD9-81ED-4DB2-BD59-A6C34878D82A}">
                    <a16:rowId xmlns:a16="http://schemas.microsoft.com/office/drawing/2014/main" val="763760247"/>
                  </a:ext>
                </a:extLst>
              </a:tr>
              <a:tr h="272984">
                <a:tc>
                  <a:txBody>
                    <a:bodyPr/>
                    <a:lstStyle/>
                    <a:p>
                      <a:pPr marL="18288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Target-lesion failure§</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50 (5.0</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56 (5.6</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0.85 (0.58 to 1.25)</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3546821774"/>
                  </a:ext>
                </a:extLst>
              </a:tr>
              <a:tr h="272984">
                <a:tc>
                  <a:txBody>
                    <a:bodyPr/>
                    <a:lstStyle/>
                    <a:p>
                      <a:pPr marL="182880" marR="0">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Death</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28 (2.8</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27 (2.7</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0.99 (0.58 to 1.69)</a:t>
                      </a:r>
                      <a:endParaRPr lang="ko-KR" sz="1100" kern="10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2161670145"/>
                  </a:ext>
                </a:extLst>
              </a:tr>
              <a:tr h="272984">
                <a:tc>
                  <a:txBody>
                    <a:bodyPr/>
                    <a:lstStyle/>
                    <a:p>
                      <a:pPr marL="182880" marR="0">
                        <a:lnSpc>
                          <a:spcPct val="100000"/>
                        </a:lnSpc>
                        <a:spcBef>
                          <a:spcPts val="0"/>
                        </a:spcBef>
                        <a:spcAft>
                          <a:spcPts val="0"/>
                        </a:spcAft>
                      </a:pPr>
                      <a:r>
                        <a:rPr lang="en-US" sz="1100" b="0" dirty="0">
                          <a:effectLst/>
                          <a:latin typeface="Calibri" panose="020F0502020204030204" pitchFamily="34" charset="0"/>
                          <a:ea typeface="Calibri" panose="020F0502020204030204" pitchFamily="34" charset="0"/>
                          <a:cs typeface="Calibri" panose="020F0502020204030204" pitchFamily="34" charset="0"/>
                        </a:rPr>
                        <a:t>  </a:t>
                      </a:r>
                      <a:r>
                        <a:rPr lang="ko-KR" altLang="en-US" sz="1100" b="0" dirty="0">
                          <a:effectLst/>
                          <a:latin typeface="Calibri" panose="020F0502020204030204" pitchFamily="34" charset="0"/>
                          <a:ea typeface="Calibri" panose="020F0502020204030204" pitchFamily="34" charset="0"/>
                          <a:cs typeface="Calibri" panose="020F0502020204030204" pitchFamily="34" charset="0"/>
                        </a:rPr>
                        <a:t>  </a:t>
                      </a:r>
                      <a:r>
                        <a:rPr lang="en-US" sz="1100" b="0" dirty="0">
                          <a:effectLst/>
                          <a:latin typeface="Calibri" panose="020F0502020204030204" pitchFamily="34" charset="0"/>
                          <a:ea typeface="Calibri" panose="020F0502020204030204" pitchFamily="34" charset="0"/>
                          <a:cs typeface="Calibri" panose="020F0502020204030204" pitchFamily="34" charset="0"/>
                        </a:rPr>
                        <a:t>From cardiac cause</a:t>
                      </a: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11 (1.1</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11 (1.1</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0.93 (0.39 to 2.18)</a:t>
                      </a:r>
                      <a:endParaRPr lang="ko-KR" sz="1100" kern="10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3620921058"/>
                  </a:ext>
                </a:extLst>
              </a:tr>
              <a:tr h="272984">
                <a:tc>
                  <a:txBody>
                    <a:bodyPr/>
                    <a:lstStyle/>
                    <a:p>
                      <a:pPr marL="18288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r>
                        <a:rPr lang="ko-KR" altLang="en-US" sz="1100" b="0" kern="1200" dirty="0">
                          <a:solidFill>
                            <a:srgbClr val="000000"/>
                          </a:solidFill>
                          <a:effectLst/>
                          <a:latin typeface="Calibri" panose="020F0502020204030204" pitchFamily="34" charset="0"/>
                          <a:cs typeface="Calibri" panose="020F0502020204030204" pitchFamily="34" charset="0"/>
                        </a:rPr>
                        <a:t>  </a:t>
                      </a:r>
                      <a:r>
                        <a:rPr lang="en-GB" sz="1100" b="0" kern="1200" dirty="0">
                          <a:solidFill>
                            <a:srgbClr val="000000"/>
                          </a:solidFill>
                          <a:effectLst/>
                          <a:latin typeface="Calibri" panose="020F0502020204030204" pitchFamily="34" charset="0"/>
                          <a:cs typeface="Calibri" panose="020F0502020204030204" pitchFamily="34" charset="0"/>
                        </a:rPr>
                        <a:t>From noncardiac cause</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17 (1.7</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16 (1.6</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1.03 (0.52 to 2.05)</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2523138706"/>
                  </a:ext>
                </a:extLst>
              </a:tr>
              <a:tr h="272984">
                <a:tc>
                  <a:txBody>
                    <a:bodyPr/>
                    <a:lstStyle/>
                    <a:p>
                      <a:pPr marL="182880" marR="0">
                        <a:lnSpc>
                          <a:spcPct val="100000"/>
                        </a:lnSpc>
                        <a:spcBef>
                          <a:spcPts val="0"/>
                        </a:spcBef>
                        <a:spcAft>
                          <a:spcPts val="0"/>
                        </a:spcAft>
                      </a:pPr>
                      <a:r>
                        <a:rPr lang="en-US" altLang="ko-KR" sz="1100" b="0" dirty="0">
                          <a:effectLst/>
                          <a:latin typeface="Calibri" panose="020F0502020204030204" pitchFamily="34" charset="0"/>
                          <a:ea typeface="Calibri" panose="020F0502020204030204" pitchFamily="34" charset="0"/>
                          <a:cs typeface="Calibri" panose="020F0502020204030204" pitchFamily="34" charset="0"/>
                        </a:rPr>
                        <a:t>Target-vessel myocardial infarction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9 (0.9</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20 (2.0</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0.45 (0.21 to 0.99)</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231192966"/>
                  </a:ext>
                </a:extLst>
              </a:tr>
              <a:tr h="272984">
                <a:tc>
                  <a:txBody>
                    <a:bodyPr/>
                    <a:lstStyle/>
                    <a:p>
                      <a:pPr marL="182880" marR="0">
                        <a:lnSpc>
                          <a:spcPct val="100000"/>
                        </a:lnSpc>
                        <a:spcBef>
                          <a:spcPts val="0"/>
                        </a:spcBef>
                        <a:spcAft>
                          <a:spcPts val="0"/>
                        </a:spcAft>
                      </a:pPr>
                      <a:r>
                        <a:rPr lang="en-GB" sz="1100" b="0" kern="1200" dirty="0">
                          <a:solidFill>
                            <a:srgbClr val="000000"/>
                          </a:solidFill>
                          <a:effectLst/>
                          <a:latin typeface="Calibri" panose="020F0502020204030204" pitchFamily="34" charset="0"/>
                          <a:cs typeface="Calibri" panose="020F0502020204030204" pitchFamily="34" charset="0"/>
                        </a:rPr>
                        <a:t>   </a:t>
                      </a:r>
                      <a:r>
                        <a:rPr lang="ko-KR" altLang="en-US" sz="1100" b="0" kern="1200" dirty="0">
                          <a:solidFill>
                            <a:srgbClr val="000000"/>
                          </a:solidFill>
                          <a:effectLst/>
                          <a:latin typeface="Calibri" panose="020F0502020204030204" pitchFamily="34" charset="0"/>
                          <a:cs typeface="Calibri" panose="020F0502020204030204" pitchFamily="34" charset="0"/>
                        </a:rPr>
                        <a:t> </a:t>
                      </a:r>
                      <a:r>
                        <a:rPr lang="en-GB" sz="1100" b="0" kern="1200" dirty="0">
                          <a:solidFill>
                            <a:srgbClr val="000000"/>
                          </a:solidFill>
                          <a:effectLst/>
                          <a:latin typeface="Calibri" panose="020F0502020204030204" pitchFamily="34" charset="0"/>
                          <a:cs typeface="Calibri" panose="020F0502020204030204" pitchFamily="34" charset="0"/>
                        </a:rPr>
                        <a:t>Periprocedural</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7 (0.7</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11 (1.1</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0.64 (0.25 to 1.64)</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1149080244"/>
                  </a:ext>
                </a:extLst>
              </a:tr>
              <a:tr h="272984">
                <a:tc>
                  <a:txBody>
                    <a:bodyPr/>
                    <a:lstStyle/>
                    <a:p>
                      <a:pPr marL="182880" marR="0">
                        <a:lnSpc>
                          <a:spcPct val="100000"/>
                        </a:lnSpc>
                        <a:spcBef>
                          <a:spcPts val="0"/>
                        </a:spcBef>
                        <a:spcAft>
                          <a:spcPts val="0"/>
                        </a:spcAft>
                      </a:pPr>
                      <a:r>
                        <a:rPr lang="en-US" sz="1100" b="0" dirty="0">
                          <a:effectLst/>
                          <a:latin typeface="Calibri" panose="020F0502020204030204" pitchFamily="34" charset="0"/>
                          <a:ea typeface="Calibri" panose="020F0502020204030204" pitchFamily="34" charset="0"/>
                          <a:cs typeface="Calibri" panose="020F0502020204030204" pitchFamily="34" charset="0"/>
                        </a:rPr>
                        <a:t>   </a:t>
                      </a:r>
                      <a:r>
                        <a:rPr lang="ko-KR" altLang="en-US" sz="1100" b="0" dirty="0">
                          <a:effectLst/>
                          <a:latin typeface="Calibri" panose="020F0502020204030204" pitchFamily="34" charset="0"/>
                          <a:ea typeface="Calibri" panose="020F0502020204030204" pitchFamily="34" charset="0"/>
                          <a:cs typeface="Calibri" panose="020F0502020204030204" pitchFamily="34" charset="0"/>
                        </a:rPr>
                        <a:t> </a:t>
                      </a:r>
                      <a:r>
                        <a:rPr lang="en-US" sz="1100" b="0" dirty="0">
                          <a:effectLst/>
                          <a:latin typeface="Calibri" panose="020F0502020204030204" pitchFamily="34" charset="0"/>
                          <a:ea typeface="Calibri" panose="020F0502020204030204" pitchFamily="34" charset="0"/>
                          <a:cs typeface="Calibri" panose="020F0502020204030204" pitchFamily="34" charset="0"/>
                        </a:rPr>
                        <a:t>Spontaneous</a:t>
                      </a: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2 (0.2</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9 (0.9</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0.22 (0.05 to 1.04)</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403082098"/>
                  </a:ext>
                </a:extLst>
              </a:tr>
              <a:tr h="272984">
                <a:tc>
                  <a:txBody>
                    <a:bodyPr/>
                    <a:lstStyle/>
                    <a:p>
                      <a:pPr marL="182880" marR="0">
                        <a:lnSpc>
                          <a:spcPct val="100000"/>
                        </a:lnSpc>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Repeat revascularization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52 (5.2</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50 (5.0</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1.01 (0.68 to 1.49)</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4199572510"/>
                  </a:ext>
                </a:extLst>
              </a:tr>
              <a:tr h="272984">
                <a:tc>
                  <a:txBody>
                    <a:bodyPr/>
                    <a:lstStyle/>
                    <a:p>
                      <a:pPr marL="182880" marR="0">
                        <a:lnSpc>
                          <a:spcPct val="100000"/>
                        </a:lnSpc>
                        <a:spcBef>
                          <a:spcPts val="0"/>
                        </a:spcBef>
                        <a:spcAft>
                          <a:spcPts val="0"/>
                        </a:spcAft>
                      </a:pPr>
                      <a:r>
                        <a:rPr lang="en-US" sz="1100" b="0" dirty="0">
                          <a:solidFill>
                            <a:srgbClr val="000000"/>
                          </a:solidFill>
                          <a:effectLst/>
                          <a:latin typeface="Calibri" panose="020F0502020204030204" pitchFamily="34" charset="0"/>
                          <a:cs typeface="Calibri" panose="020F0502020204030204" pitchFamily="34" charset="0"/>
                        </a:rPr>
                        <a:t>     Target-lesion revascularization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31 (3.1</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33 (3.3</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0.90 (0.55 to 1.48)</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3885560668"/>
                  </a:ext>
                </a:extLst>
              </a:tr>
              <a:tr h="272984">
                <a:tc>
                  <a:txBody>
                    <a:bodyPr/>
                    <a:lstStyle/>
                    <a:p>
                      <a:pPr marL="182880" marR="0">
                        <a:lnSpc>
                          <a:spcPct val="100000"/>
                        </a:lnSpc>
                        <a:spcBef>
                          <a:spcPts val="0"/>
                        </a:spcBef>
                        <a:spcAft>
                          <a:spcPts val="0"/>
                        </a:spcAft>
                      </a:pPr>
                      <a:r>
                        <a:rPr lang="en-GB" sz="1100" b="0" kern="1200" dirty="0">
                          <a:solidFill>
                            <a:srgbClr val="0A0A0A"/>
                          </a:solidFill>
                          <a:effectLst/>
                          <a:latin typeface="Calibri" panose="020F0502020204030204" pitchFamily="34" charset="0"/>
                          <a:cs typeface="Calibri" panose="020F0502020204030204" pitchFamily="34" charset="0"/>
                        </a:rPr>
                        <a:t>     </a:t>
                      </a:r>
                      <a:r>
                        <a:rPr lang="en-US" altLang="ko-KR" sz="1100" b="0" dirty="0">
                          <a:solidFill>
                            <a:srgbClr val="000000"/>
                          </a:solidFill>
                          <a:effectLst/>
                          <a:latin typeface="Calibri" panose="020F0502020204030204" pitchFamily="34" charset="0"/>
                          <a:cs typeface="Calibri" panose="020F0502020204030204" pitchFamily="34" charset="0"/>
                        </a:rPr>
                        <a:t>Target-vessel revascularization</a:t>
                      </a:r>
                      <a:endParaRPr lang="en-US" sz="1100" b="0" dirty="0">
                        <a:effectLst/>
                        <a:latin typeface="Calibri" panose="020F0502020204030204" pitchFamily="34" charset="0"/>
                        <a:ea typeface="Calibri" panose="020F0502020204030204" pitchFamily="34" charset="0"/>
                        <a:cs typeface="Calibri" panose="020F0502020204030204" pitchFamily="34" charset="0"/>
                      </a:endParaRPr>
                    </a:p>
                  </a:txBody>
                  <a:tcPr marL="55915" marR="55915" marT="27958" marB="27958"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39 (3.9</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38 (3.8</a:t>
                      </a:r>
                      <a:r>
                        <a:rPr lang="en-US" altLang="ko-KR"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tc>
                  <a:txBody>
                    <a:bodyPr/>
                    <a:lstStyle/>
                    <a:p>
                      <a:pPr algn="ctr" latinLnBrk="0">
                        <a:lnSpc>
                          <a:spcPct val="100000"/>
                        </a:lnSpc>
                        <a:spcAft>
                          <a:spcPts val="1000"/>
                        </a:spcAft>
                      </a:pPr>
                      <a:r>
                        <a:rPr lang="en-US" sz="1100" kern="100" dirty="0">
                          <a:solidFill>
                            <a:srgbClr val="000000"/>
                          </a:solidFill>
                          <a:effectLst/>
                          <a:latin typeface="Calibri" panose="020F0502020204030204" pitchFamily="34" charset="0"/>
                          <a:ea typeface="맑은 고딕" panose="020B0503020000020004" pitchFamily="50" charset="-127"/>
                          <a:cs typeface="Calibri" panose="020F0502020204030204" pitchFamily="34" charset="0"/>
                        </a:rPr>
                        <a:t>0.98 (0.63 to 1.54)</a:t>
                      </a:r>
                      <a:endParaRPr lang="ko-KR" sz="1100" kern="100" dirty="0">
                        <a:effectLst/>
                        <a:latin typeface="Calibri" panose="020F0502020204030204" pitchFamily="34" charset="0"/>
                        <a:ea typeface="맑은 고딕" panose="020B0503020000020004" pitchFamily="50" charset="-127"/>
                        <a:cs typeface="Calibri" panose="020F0502020204030204" pitchFamily="34" charset="0"/>
                      </a:endParaRPr>
                    </a:p>
                  </a:txBody>
                  <a:tcPr marL="68580" marR="68580" marT="0" marB="0" anchor="ctr"/>
                </a:tc>
                <a:extLst>
                  <a:ext uri="{0D108BD9-81ED-4DB2-BD59-A6C34878D82A}">
                    <a16:rowId xmlns:a16="http://schemas.microsoft.com/office/drawing/2014/main" val="3116280580"/>
                  </a:ext>
                </a:extLst>
              </a:tr>
            </a:tbl>
          </a:graphicData>
        </a:graphic>
      </p:graphicFrame>
      <p:sp>
        <p:nvSpPr>
          <p:cNvPr id="5" name="TextBox 4">
            <a:extLst>
              <a:ext uri="{FF2B5EF4-FFF2-40B4-BE49-F238E27FC236}">
                <a16:creationId xmlns:a16="http://schemas.microsoft.com/office/drawing/2014/main" id="{F21A00B8-70F8-D867-0AAC-94E1CDC83C7A}"/>
              </a:ext>
            </a:extLst>
          </p:cNvPr>
          <p:cNvSpPr txBox="1"/>
          <p:nvPr/>
        </p:nvSpPr>
        <p:spPr>
          <a:xfrm>
            <a:off x="1763688" y="4610040"/>
            <a:ext cx="6713592" cy="553998"/>
          </a:xfrm>
          <a:prstGeom prst="rect">
            <a:avLst/>
          </a:prstGeom>
          <a:noFill/>
        </p:spPr>
        <p:txBody>
          <a:bodyPr wrap="square">
            <a:spAutoFit/>
          </a:bodyPr>
          <a:lstStyle/>
          <a:p>
            <a:r>
              <a:rPr lang="en-GB" altLang="ko-Kore-KR" sz="750" dirty="0"/>
              <a:t>*The listed percentages were estimated as the ratio of the numerator and denominator. </a:t>
            </a:r>
          </a:p>
          <a:p>
            <a:r>
              <a:rPr lang="en-GB" altLang="ko-Kore-KR" sz="750" b="1" dirty="0"/>
              <a:t>†</a:t>
            </a:r>
            <a:r>
              <a:rPr lang="en-US" sz="750" dirty="0">
                <a:ea typeface="Calibri" panose="020F0502020204030204" pitchFamily="34" charset="0"/>
                <a:cs typeface="Arial" panose="020B0604020202020204" pitchFamily="34" charset="0"/>
              </a:rPr>
              <a:t>Hazard ratios are for the OCT-guided PCI group, as compared with the IVUS-guided PCI group by use of Cox proportional hazard models. </a:t>
            </a:r>
          </a:p>
          <a:p>
            <a:r>
              <a:rPr lang="en-US" altLang="ko-Kore-KR" sz="750" b="1" dirty="0">
                <a:solidFill>
                  <a:srgbClr val="000000"/>
                </a:solidFill>
              </a:rPr>
              <a:t>‡</a:t>
            </a:r>
            <a:r>
              <a:rPr lang="en-US" sz="750" dirty="0">
                <a:ea typeface="Calibri" panose="020F0502020204030204" pitchFamily="34" charset="0"/>
                <a:cs typeface="Arial" panose="020B0604020202020204" pitchFamily="34" charset="0"/>
              </a:rPr>
              <a:t>The primary composite outcome was death from cardiac cause, target-vessel myocardial infarction, or target vessel revascularization. </a:t>
            </a:r>
          </a:p>
          <a:p>
            <a:r>
              <a:rPr lang="en-US" sz="750" dirty="0">
                <a:ea typeface="Calibri" panose="020F0502020204030204" pitchFamily="34" charset="0"/>
                <a:cs typeface="Arial" panose="020B0604020202020204" pitchFamily="34" charset="0"/>
              </a:rPr>
              <a:t>§Target-lesion failure was a composite of death from cardiac causes, target-vessel MI, or ischemia-driven target-lesion revascularization.</a:t>
            </a:r>
          </a:p>
        </p:txBody>
      </p:sp>
    </p:spTree>
    <p:extLst>
      <p:ext uri="{BB962C8B-B14F-4D97-AF65-F5344CB8AC3E}">
        <p14:creationId xmlns:p14="http://schemas.microsoft.com/office/powerpoint/2010/main" val="314275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EBCE18E4-9553-E7B3-7043-C44EA0D38460}"/>
              </a:ext>
            </a:extLst>
          </p:cNvPr>
          <p:cNvSpPr>
            <a:spLocks noGrp="1"/>
          </p:cNvSpPr>
          <p:nvPr>
            <p:ph type="body" sz="quarter" idx="10"/>
          </p:nvPr>
        </p:nvSpPr>
        <p:spPr>
          <a:xfrm>
            <a:off x="324618" y="267494"/>
            <a:ext cx="7631757" cy="432048"/>
          </a:xfrm>
        </p:spPr>
        <p:txBody>
          <a:bodyPr/>
          <a:lstStyle/>
          <a:p>
            <a:r>
              <a:rPr lang="en-US" dirty="0"/>
              <a:t>Study Limitations</a:t>
            </a:r>
          </a:p>
        </p:txBody>
      </p:sp>
      <p:sp>
        <p:nvSpPr>
          <p:cNvPr id="3" name="내용 개체 틀 2">
            <a:extLst>
              <a:ext uri="{FF2B5EF4-FFF2-40B4-BE49-F238E27FC236}">
                <a16:creationId xmlns:a16="http://schemas.microsoft.com/office/drawing/2014/main" id="{36DAA491-6908-ED01-7319-ED0D997DD02D}"/>
              </a:ext>
            </a:extLst>
          </p:cNvPr>
          <p:cNvSpPr>
            <a:spLocks noGrp="1"/>
          </p:cNvSpPr>
          <p:nvPr>
            <p:ph sz="quarter" idx="11"/>
          </p:nvPr>
        </p:nvSpPr>
        <p:spPr>
          <a:xfrm>
            <a:off x="323528" y="771550"/>
            <a:ext cx="8496944" cy="3890434"/>
          </a:xfrm>
        </p:spPr>
        <p:txBody>
          <a:bodyPr>
            <a:normAutofit/>
          </a:bodyPr>
          <a:lstStyle/>
          <a:p>
            <a:r>
              <a:rPr lang="en-US" sz="2200" b="0" dirty="0"/>
              <a:t>It was not possible to mask the imaging modalities from the patients and investigators (the possibility of ascertainment or selection bias).</a:t>
            </a:r>
          </a:p>
          <a:p>
            <a:r>
              <a:rPr lang="en-US" sz="2200" b="0" dirty="0"/>
              <a:t>The observed number of primary-outcome events was lower than expected (several explanations would be possible).</a:t>
            </a:r>
          </a:p>
          <a:p>
            <a:r>
              <a:rPr lang="en-US" sz="2200" b="0" dirty="0"/>
              <a:t>There would be the possibility of discrepancy on a site-determined and core-laboratory measured imaging interpretation.</a:t>
            </a:r>
          </a:p>
          <a:p>
            <a:r>
              <a:rPr lang="en-US" sz="2200" b="0" dirty="0"/>
              <a:t>The generalizability and reproducibility of our trial findings may be potentially limited due to the g</a:t>
            </a:r>
            <a:r>
              <a:rPr lang="en-US" altLang="ko-KR" sz="2200" b="0" dirty="0"/>
              <a:t>eographic variability in the use of intravascular imaging in the daily PCI practice.</a:t>
            </a:r>
          </a:p>
          <a:p>
            <a:r>
              <a:rPr lang="en-US" sz="2200" b="0" dirty="0"/>
              <a:t>Our trial did not include an angiography-guided arm.</a:t>
            </a:r>
          </a:p>
        </p:txBody>
      </p:sp>
    </p:spTree>
    <p:extLst>
      <p:ext uri="{BB962C8B-B14F-4D97-AF65-F5344CB8AC3E}">
        <p14:creationId xmlns:p14="http://schemas.microsoft.com/office/powerpoint/2010/main" val="401269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173119D-3DC6-22A5-5303-BEDCB8A91C66}"/>
              </a:ext>
            </a:extLst>
          </p:cNvPr>
          <p:cNvSpPr>
            <a:spLocks noGrp="1"/>
          </p:cNvSpPr>
          <p:nvPr>
            <p:ph type="body" sz="quarter" idx="10"/>
          </p:nvPr>
        </p:nvSpPr>
        <p:spPr>
          <a:xfrm>
            <a:off x="324618" y="195486"/>
            <a:ext cx="7631757" cy="432048"/>
          </a:xfrm>
        </p:spPr>
        <p:txBody>
          <a:bodyPr/>
          <a:lstStyle/>
          <a:p>
            <a:r>
              <a:rPr lang="en-US" dirty="0"/>
              <a:t>Summary for the OCTIVUS Key Findings</a:t>
            </a:r>
          </a:p>
        </p:txBody>
      </p:sp>
      <p:sp>
        <p:nvSpPr>
          <p:cNvPr id="3" name="내용 개체 틀 2">
            <a:extLst>
              <a:ext uri="{FF2B5EF4-FFF2-40B4-BE49-F238E27FC236}">
                <a16:creationId xmlns:a16="http://schemas.microsoft.com/office/drawing/2014/main" id="{69E2A83B-4AB5-6A4A-BA45-CB6132C6C5C8}"/>
              </a:ext>
            </a:extLst>
          </p:cNvPr>
          <p:cNvSpPr>
            <a:spLocks noGrp="1"/>
          </p:cNvSpPr>
          <p:nvPr>
            <p:ph sz="quarter" idx="11"/>
          </p:nvPr>
        </p:nvSpPr>
        <p:spPr>
          <a:xfrm>
            <a:off x="324618" y="699542"/>
            <a:ext cx="8567862" cy="3890434"/>
          </a:xfrm>
        </p:spPr>
        <p:txBody>
          <a:bodyPr>
            <a:noAutofit/>
          </a:bodyPr>
          <a:lstStyle/>
          <a:p>
            <a:r>
              <a:rPr lang="en-US" sz="2200" b="0" dirty="0"/>
              <a:t>In this large-scale, pragmatic RCT comparing OCT and IVUS for PCI guidance </a:t>
            </a:r>
            <a:r>
              <a:rPr lang="en-US" altLang="ko-Kore-KR" sz="2200" b="0" dirty="0"/>
              <a:t>in patients with diverse anatomical or clinical characteristics, </a:t>
            </a:r>
            <a:r>
              <a:rPr lang="en-US" sz="2200" b="0" dirty="0"/>
              <a:t>we found that OCT-guided PCI was noninferior to IVUS-guided PCI procedures with respect to a primary composite of death from cardiac causes, target-vessel MI, or ischemia-driven TVR at 1 year. </a:t>
            </a:r>
          </a:p>
          <a:p>
            <a:r>
              <a:rPr lang="en-US" sz="2200" b="0" dirty="0"/>
              <a:t>The incidence of primary outcomes was lower than expected, possibly due to improvements in the methods/techniques to perform PCI and general improvements in cardiovascular care during the past few years.</a:t>
            </a:r>
          </a:p>
          <a:p>
            <a:r>
              <a:rPr lang="en-US" altLang="ko-KR" sz="2200" b="0" dirty="0"/>
              <a:t>The amount of contrast dye used during the procedures was higher in the OCT group than in the IVUS group, but it was not related to an increase of contrast-induced nephropathy.</a:t>
            </a:r>
          </a:p>
        </p:txBody>
      </p:sp>
    </p:spTree>
    <p:extLst>
      <p:ext uri="{BB962C8B-B14F-4D97-AF65-F5344CB8AC3E}">
        <p14:creationId xmlns:p14="http://schemas.microsoft.com/office/powerpoint/2010/main" val="38230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80384"/>
            <a:ext cx="5512495" cy="691166"/>
          </a:xfrm>
        </p:spPr>
        <p:txBody>
          <a:bodyPr/>
          <a:lstStyle/>
          <a:p>
            <a:pPr eaLnBrk="1" hangingPunct="1"/>
            <a:r>
              <a:rPr lang="en-US" sz="3600" dirty="0"/>
              <a:t>Conclusions</a:t>
            </a:r>
          </a:p>
        </p:txBody>
      </p:sp>
      <p:sp>
        <p:nvSpPr>
          <p:cNvPr id="10243" name="Rectangle 3"/>
          <p:cNvSpPr>
            <a:spLocks noGrp="1" noChangeArrowheads="1"/>
          </p:cNvSpPr>
          <p:nvPr>
            <p:ph type="body" idx="1"/>
          </p:nvPr>
        </p:nvSpPr>
        <p:spPr>
          <a:xfrm>
            <a:off x="395536" y="915566"/>
            <a:ext cx="8424936" cy="3672408"/>
          </a:xfrm>
        </p:spPr>
        <p:txBody>
          <a:bodyPr>
            <a:noAutofit/>
          </a:bodyPr>
          <a:lstStyle/>
          <a:p>
            <a:r>
              <a:rPr lang="en-US" dirty="0"/>
              <a:t>In this OCTIVUS trial involving patients who are undergoing PCI for diverse coronary-artery lesions,</a:t>
            </a:r>
            <a:endParaRPr lang="en-US" sz="1600" dirty="0"/>
          </a:p>
          <a:p>
            <a:pPr marL="385763" indent="-385763">
              <a:buAutoNum type="arabicPeriod"/>
            </a:pPr>
            <a:r>
              <a:rPr lang="en-US" dirty="0"/>
              <a:t>OCT-guided PCI was noninferior to IVUS-guided PCI with respect to a composite of death from cardiac causes, target-vessel myocardial infarction, or ischemia-driven target-vessel revascularization at 1 year.</a:t>
            </a:r>
          </a:p>
          <a:p>
            <a:pPr marL="385763" indent="-385763">
              <a:buAutoNum type="arabicPeriod"/>
            </a:pPr>
            <a:r>
              <a:rPr lang="en-US" dirty="0"/>
              <a:t>However, the selected study population and lower than expected event rates should be considered in interpreting the trial.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wipe(left)">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0A13920-4F2C-2F49-9F06-277D29A38DE4}"/>
              </a:ext>
            </a:extLst>
          </p:cNvPr>
          <p:cNvSpPr>
            <a:spLocks noGrp="1"/>
          </p:cNvSpPr>
          <p:nvPr>
            <p:ph idx="1"/>
          </p:nvPr>
        </p:nvSpPr>
        <p:spPr>
          <a:xfrm>
            <a:off x="582930" y="1314450"/>
            <a:ext cx="8498205" cy="3053798"/>
          </a:xfrm>
        </p:spPr>
        <p:txBody>
          <a:bodyPr>
            <a:normAutofit fontScale="77500" lnSpcReduction="20000"/>
          </a:bodyPr>
          <a:lstStyle/>
          <a:p>
            <a:r>
              <a:rPr lang="fr-FR" sz="1650" dirty="0"/>
              <a:t>Circulation. 2023;</a:t>
            </a:r>
            <a:r>
              <a:rPr lang="en-US" sz="1650" dirty="0"/>
              <a:t> [published online ahead of print].</a:t>
            </a:r>
            <a:r>
              <a:rPr lang="fr-FR" sz="1650" dirty="0"/>
              <a:t> DOI: 10.1161/CIRCULATIONAHA.123.066429</a:t>
            </a:r>
            <a:br>
              <a:rPr lang="en-US" sz="1650" dirty="0"/>
            </a:br>
            <a:br>
              <a:rPr lang="en-US" sz="1650" dirty="0"/>
            </a:br>
            <a:endParaRPr lang="en-US" sz="1650" dirty="0"/>
          </a:p>
          <a:p>
            <a:pPr algn="ctr">
              <a:spcBef>
                <a:spcPts val="0"/>
              </a:spcBef>
            </a:pPr>
            <a:r>
              <a:rPr lang="en-US" sz="2700" b="1" dirty="0"/>
              <a:t>Optical Coherence Tomography-Guided or Intravascular Ultrasound-Guided Percutaneous Coronary Intervention: The OCTIVUS Randomized Clinical Trial</a:t>
            </a:r>
          </a:p>
          <a:p>
            <a:pPr algn="ctr">
              <a:spcBef>
                <a:spcPts val="0"/>
              </a:spcBef>
            </a:pPr>
            <a:endParaRPr lang="en-US" sz="2700" b="1" dirty="0"/>
          </a:p>
          <a:p>
            <a:pPr algn="ctr">
              <a:spcBef>
                <a:spcPts val="0"/>
              </a:spcBef>
            </a:pPr>
            <a:r>
              <a:rPr lang="en-US" sz="1950" dirty="0"/>
              <a:t>Do-Yoon Kang, MD; Jung-Min Ahn, MD; Sung-Cheol Yun, PhD; Seung-Ho Hur, MD; Yun-</a:t>
            </a:r>
            <a:r>
              <a:rPr lang="en-US" sz="1950" dirty="0" err="1"/>
              <a:t>Kyeong</a:t>
            </a:r>
            <a:r>
              <a:rPr lang="en-US" sz="1950" dirty="0"/>
              <a:t> Cho, MD; Cheol Hyun Lee, MD; Soon Jun Hong, MD; </a:t>
            </a:r>
            <a:r>
              <a:rPr lang="en-US" sz="1950" dirty="0" err="1"/>
              <a:t>Subin</a:t>
            </a:r>
            <a:r>
              <a:rPr lang="en-US" sz="1950" dirty="0"/>
              <a:t> Lim, MD; Sang-Wook Kim, MD; </a:t>
            </a:r>
            <a:r>
              <a:rPr lang="en-US" sz="1950" dirty="0" err="1"/>
              <a:t>Hoyoun</a:t>
            </a:r>
            <a:r>
              <a:rPr lang="en-US" sz="1950" dirty="0"/>
              <a:t> Won, MD; Jun-</a:t>
            </a:r>
            <a:r>
              <a:rPr lang="en-US" sz="1950" dirty="0" err="1"/>
              <a:t>Hyok</a:t>
            </a:r>
            <a:r>
              <a:rPr lang="en-US" sz="1950" dirty="0"/>
              <a:t> Oh, MD; Jeong </a:t>
            </a:r>
            <a:r>
              <a:rPr lang="en-US" sz="1950" dirty="0" err="1"/>
              <a:t>Cheon</a:t>
            </a:r>
            <a:r>
              <a:rPr lang="en-US" sz="1950" dirty="0"/>
              <a:t> Choe, MD; Young Joon Hong, MD; Yong‑Hoon Yoon, MD; </a:t>
            </a:r>
            <a:r>
              <a:rPr lang="en-US" sz="1950" dirty="0" err="1"/>
              <a:t>Hoyun</a:t>
            </a:r>
            <a:r>
              <a:rPr lang="en-US" sz="1950" dirty="0"/>
              <a:t> Kim, MD; </a:t>
            </a:r>
            <a:r>
              <a:rPr lang="en-US" sz="1950" dirty="0" err="1"/>
              <a:t>Yeonwoo</a:t>
            </a:r>
            <a:r>
              <a:rPr lang="en-US" sz="1950" dirty="0"/>
              <a:t> Choi, MD; </a:t>
            </a:r>
            <a:r>
              <a:rPr lang="en-US" sz="1950" dirty="0" err="1"/>
              <a:t>Jinho</a:t>
            </a:r>
            <a:r>
              <a:rPr lang="en-US" sz="1950" dirty="0"/>
              <a:t> Lee, MD; Young Won Yoon, MD; Soo-</a:t>
            </a:r>
            <a:r>
              <a:rPr lang="en-US" sz="1950" dirty="0" err="1"/>
              <a:t>Joong</a:t>
            </a:r>
            <a:r>
              <a:rPr lang="en-US" sz="1950" dirty="0"/>
              <a:t> Kim, MD; Jang-Ho Bae, MD;  </a:t>
            </a:r>
            <a:r>
              <a:rPr lang="en-US" sz="1950" dirty="0" err="1"/>
              <a:t>Duk</a:t>
            </a:r>
            <a:r>
              <a:rPr lang="en-US" sz="1950" dirty="0"/>
              <a:t>-Woo Park, MD; and Seung-Jung Park, MD for the OCTIVUS Investigators</a:t>
            </a:r>
          </a:p>
          <a:p>
            <a:pPr algn="ctr">
              <a:spcBef>
                <a:spcPts val="0"/>
              </a:spcBef>
            </a:pPr>
            <a:endParaRPr lang="en-US" sz="1950" dirty="0"/>
          </a:p>
          <a:p>
            <a:pPr algn="ctr">
              <a:spcBef>
                <a:spcPts val="0"/>
              </a:spcBef>
            </a:pPr>
            <a:r>
              <a:rPr lang="en-US" sz="1950" dirty="0"/>
              <a:t> </a:t>
            </a:r>
            <a:r>
              <a:rPr lang="en-US" sz="1950" b="1" i="1" dirty="0"/>
              <a:t>Circulation</a:t>
            </a:r>
          </a:p>
          <a:p>
            <a:pPr algn="ctr"/>
            <a:r>
              <a:rPr lang="en-US" sz="1950" dirty="0"/>
              <a:t>https://www.ahajournals.org/doi/10.1161/CIRCULATIONAHA.123.066429</a:t>
            </a:r>
          </a:p>
        </p:txBody>
      </p:sp>
      <p:pic>
        <p:nvPicPr>
          <p:cNvPr id="4" name="Picture 3" descr="A picture containing clipart&#10;&#10;Description automatically generated">
            <a:extLst>
              <a:ext uri="{FF2B5EF4-FFF2-40B4-BE49-F238E27FC236}">
                <a16:creationId xmlns:a16="http://schemas.microsoft.com/office/drawing/2014/main" id="{8E38223B-CDD4-4258-B331-E730484EB382}"/>
              </a:ext>
            </a:extLst>
          </p:cNvPr>
          <p:cNvPicPr>
            <a:picLocks noChangeAspect="1"/>
          </p:cNvPicPr>
          <p:nvPr/>
        </p:nvPicPr>
        <p:blipFill>
          <a:blip r:embed="rId3"/>
          <a:stretch>
            <a:fillRect/>
          </a:stretch>
        </p:blipFill>
        <p:spPr>
          <a:xfrm>
            <a:off x="669798" y="119229"/>
            <a:ext cx="5002647" cy="1043409"/>
          </a:xfrm>
          <a:prstGeom prst="rect">
            <a:avLst/>
          </a:prstGeom>
        </p:spPr>
      </p:pic>
    </p:spTree>
    <p:extLst>
      <p:ext uri="{BB962C8B-B14F-4D97-AF65-F5344CB8AC3E}">
        <p14:creationId xmlns:p14="http://schemas.microsoft.com/office/powerpoint/2010/main" val="34911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DED024A-8714-C82D-A35C-E1A4A1FBA177}"/>
              </a:ext>
            </a:extLst>
          </p:cNvPr>
          <p:cNvSpPr>
            <a:spLocks noGrp="1"/>
          </p:cNvSpPr>
          <p:nvPr>
            <p:ph type="body" sz="quarter" idx="10"/>
          </p:nvPr>
        </p:nvSpPr>
        <p:spPr>
          <a:xfrm>
            <a:off x="324618" y="339502"/>
            <a:ext cx="7631757" cy="432048"/>
          </a:xfrm>
        </p:spPr>
        <p:txBody>
          <a:bodyPr/>
          <a:lstStyle/>
          <a:p>
            <a:r>
              <a:rPr lang="fr-FR" dirty="0"/>
              <a:t>Background</a:t>
            </a:r>
          </a:p>
        </p:txBody>
      </p:sp>
      <p:sp>
        <p:nvSpPr>
          <p:cNvPr id="3" name="Espace réservé du contenu 2">
            <a:extLst>
              <a:ext uri="{FF2B5EF4-FFF2-40B4-BE49-F238E27FC236}">
                <a16:creationId xmlns:a16="http://schemas.microsoft.com/office/drawing/2014/main" id="{67A6C713-30B3-DF88-1D1C-929DD4283147}"/>
              </a:ext>
            </a:extLst>
          </p:cNvPr>
          <p:cNvSpPr>
            <a:spLocks noGrp="1"/>
          </p:cNvSpPr>
          <p:nvPr>
            <p:ph sz="quarter" idx="11"/>
          </p:nvPr>
        </p:nvSpPr>
        <p:spPr>
          <a:xfrm>
            <a:off x="323850" y="801747"/>
            <a:ext cx="8352606" cy="3354179"/>
          </a:xfrm>
        </p:spPr>
        <p:txBody>
          <a:bodyPr>
            <a:noAutofit/>
          </a:bodyPr>
          <a:lstStyle/>
          <a:p>
            <a:r>
              <a:rPr lang="en-US" sz="2200" b="0" dirty="0"/>
              <a:t>Intracoronary imaging-guided PCI </a:t>
            </a:r>
            <a:r>
              <a:rPr lang="en-US" altLang="ko-KR" sz="2200" b="0" dirty="0"/>
              <a:t>with intravascular ultrasound (IVUS) and optical coherence tomography (OCT) </a:t>
            </a:r>
            <a:r>
              <a:rPr lang="en-US" sz="2200" b="0" dirty="0"/>
              <a:t>showed superior clinical outcomes compared to angiography-guided PCI.</a:t>
            </a:r>
            <a:r>
              <a:rPr lang="en-US" sz="2200" b="0" baseline="30000" dirty="0"/>
              <a:t>1</a:t>
            </a:r>
            <a:r>
              <a:rPr lang="en-US" altLang="ko-KR" sz="2200" b="0" baseline="30000" dirty="0"/>
              <a:t>-4</a:t>
            </a:r>
            <a:endParaRPr lang="en-US" sz="2200" b="0" dirty="0"/>
          </a:p>
          <a:p>
            <a:endParaRPr lang="en-US" altLang="ko-KR" sz="900" b="0" dirty="0"/>
          </a:p>
          <a:p>
            <a:r>
              <a:rPr lang="en-US" altLang="ko-KR" sz="2200" b="0" dirty="0"/>
              <a:t>Each intracoronary imaging modality has different imaging technologies, lesion applications, advantages, or limitations.</a:t>
            </a:r>
            <a:r>
              <a:rPr lang="en-US" altLang="ko-KR" sz="2200" b="0" baseline="30000" dirty="0"/>
              <a:t>5</a:t>
            </a:r>
          </a:p>
          <a:p>
            <a:endParaRPr lang="en-US" sz="1000" b="0" dirty="0"/>
          </a:p>
          <a:p>
            <a:r>
              <a:rPr lang="en-US" sz="2200" b="0" dirty="0"/>
              <a:t>However, data on the comparative effectiveness of OCT or IVUS for PCI guidance for broad-range of patients with respect to relevant clinical outcomes are still limited.</a:t>
            </a:r>
            <a:r>
              <a:rPr lang="en-US" altLang="ko-KR" sz="2200" b="0" baseline="30000" dirty="0"/>
              <a:t>6-7</a:t>
            </a:r>
            <a:endParaRPr lang="en-US" sz="2200" b="0" dirty="0"/>
          </a:p>
        </p:txBody>
      </p:sp>
      <p:sp>
        <p:nvSpPr>
          <p:cNvPr id="4" name="TextBox 3">
            <a:extLst>
              <a:ext uri="{FF2B5EF4-FFF2-40B4-BE49-F238E27FC236}">
                <a16:creationId xmlns:a16="http://schemas.microsoft.com/office/drawing/2014/main" id="{72EE9FBC-CE3B-1D45-095B-A603DDB52A04}"/>
              </a:ext>
            </a:extLst>
          </p:cNvPr>
          <p:cNvSpPr txBox="1"/>
          <p:nvPr/>
        </p:nvSpPr>
        <p:spPr>
          <a:xfrm>
            <a:off x="379167" y="4331880"/>
            <a:ext cx="8585321" cy="400110"/>
          </a:xfrm>
          <a:prstGeom prst="rect">
            <a:avLst/>
          </a:prstGeom>
          <a:noFill/>
        </p:spPr>
        <p:txBody>
          <a:bodyPr wrap="square">
            <a:spAutoFit/>
          </a:bodyPr>
          <a:lstStyle/>
          <a:p>
            <a:r>
              <a:rPr lang="en-US" sz="1000" baseline="30000" dirty="0">
                <a:ea typeface="Times New Roman" panose="02020603050405020304" pitchFamily="18" charset="0"/>
              </a:rPr>
              <a:t>1</a:t>
            </a:r>
            <a:r>
              <a:rPr lang="en-US" altLang="ko-Kore-KR" sz="1000" dirty="0">
                <a:ea typeface="Times New Roman" panose="02020603050405020304" pitchFamily="18" charset="0"/>
              </a:rPr>
              <a:t>Hong SJ</a:t>
            </a:r>
            <a:r>
              <a:rPr lang="en-US" sz="1000" dirty="0">
                <a:ea typeface="Times New Roman" panose="02020603050405020304" pitchFamily="18" charset="0"/>
              </a:rPr>
              <a:t>, </a:t>
            </a:r>
            <a:r>
              <a:rPr lang="en-US" sz="1000" dirty="0">
                <a:effectLst/>
                <a:ea typeface="Times New Roman" panose="02020603050405020304" pitchFamily="18" charset="0"/>
              </a:rPr>
              <a:t>et al. </a:t>
            </a:r>
            <a:r>
              <a:rPr lang="en-US" sz="1000" i="1" dirty="0">
                <a:ea typeface="Times New Roman" panose="02020603050405020304" pitchFamily="18" charset="0"/>
              </a:rPr>
              <a:t>JAMA </a:t>
            </a:r>
            <a:r>
              <a:rPr lang="en-US" sz="1000" dirty="0">
                <a:ea typeface="Times New Roman" panose="02020603050405020304" pitchFamily="18" charset="0"/>
              </a:rPr>
              <a:t>2015;314:2155-63. </a:t>
            </a:r>
            <a:r>
              <a:rPr lang="en-US" sz="1000" baseline="30000" dirty="0">
                <a:ea typeface="Times New Roman" panose="02020603050405020304" pitchFamily="18" charset="0"/>
              </a:rPr>
              <a:t>2</a:t>
            </a:r>
            <a:r>
              <a:rPr lang="en-US" sz="1000" dirty="0">
                <a:ea typeface="Times New Roman" panose="02020603050405020304" pitchFamily="18" charset="0"/>
              </a:rPr>
              <a:t>Kim BK, et </a:t>
            </a:r>
            <a:r>
              <a:rPr lang="en-US" sz="1000" dirty="0">
                <a:effectLst/>
                <a:ea typeface="Times New Roman" panose="02020603050405020304" pitchFamily="18" charset="0"/>
              </a:rPr>
              <a:t>al</a:t>
            </a:r>
            <a:r>
              <a:rPr lang="en-US" sz="1000" dirty="0">
                <a:ea typeface="Times New Roman" panose="02020603050405020304" pitchFamily="18" charset="0"/>
              </a:rPr>
              <a:t>. </a:t>
            </a:r>
            <a:r>
              <a:rPr lang="en-US" sz="1000" i="1" dirty="0">
                <a:ea typeface="Times New Roman" panose="02020603050405020304" pitchFamily="18" charset="0"/>
              </a:rPr>
              <a:t>Circ Cardiovasc </a:t>
            </a:r>
            <a:r>
              <a:rPr lang="en-US" sz="1000" i="1" dirty="0" err="1">
                <a:ea typeface="Times New Roman" panose="02020603050405020304" pitchFamily="18" charset="0"/>
              </a:rPr>
              <a:t>Interv</a:t>
            </a:r>
            <a:r>
              <a:rPr lang="en-US" sz="1000" i="1" dirty="0">
                <a:ea typeface="Times New Roman" panose="02020603050405020304" pitchFamily="18" charset="0"/>
              </a:rPr>
              <a:t> </a:t>
            </a:r>
            <a:r>
              <a:rPr lang="en-US" sz="1000" dirty="0">
                <a:ea typeface="Times New Roman" panose="02020603050405020304" pitchFamily="18" charset="0"/>
              </a:rPr>
              <a:t>2015;8</a:t>
            </a:r>
            <a:r>
              <a:rPr lang="en-US" sz="1000" dirty="0">
                <a:effectLst/>
                <a:ea typeface="Times New Roman" panose="02020603050405020304" pitchFamily="18" charset="0"/>
              </a:rPr>
              <a:t>. </a:t>
            </a:r>
            <a:r>
              <a:rPr lang="en-US" sz="1000" baseline="30000" dirty="0">
                <a:ea typeface="Times New Roman" panose="02020603050405020304" pitchFamily="18" charset="0"/>
              </a:rPr>
              <a:t>3</a:t>
            </a:r>
            <a:r>
              <a:rPr lang="en-US" sz="1000" dirty="0">
                <a:ea typeface="Times New Roman" panose="02020603050405020304" pitchFamily="18" charset="0"/>
              </a:rPr>
              <a:t>Zhang J, </a:t>
            </a:r>
            <a:r>
              <a:rPr lang="en-US" sz="1000" dirty="0">
                <a:effectLst/>
                <a:ea typeface="Times New Roman" panose="02020603050405020304" pitchFamily="18" charset="0"/>
              </a:rPr>
              <a:t>et al. </a:t>
            </a:r>
            <a:r>
              <a:rPr lang="en-US" altLang="ko-Kore-KR" sz="1000" i="1" dirty="0">
                <a:ea typeface="Times New Roman" panose="02020603050405020304" pitchFamily="18" charset="0"/>
              </a:rPr>
              <a:t>J Am Coll </a:t>
            </a:r>
            <a:r>
              <a:rPr lang="en-US" altLang="ko-Kore-KR" sz="1000" i="1" dirty="0" err="1">
                <a:ea typeface="Times New Roman" panose="02020603050405020304" pitchFamily="18" charset="0"/>
              </a:rPr>
              <a:t>Cardiol</a:t>
            </a:r>
            <a:r>
              <a:rPr lang="en-US" altLang="ko-Kore-KR" sz="1000" i="1" dirty="0">
                <a:ea typeface="Times New Roman" panose="02020603050405020304" pitchFamily="18" charset="0"/>
              </a:rPr>
              <a:t> </a:t>
            </a:r>
            <a:r>
              <a:rPr lang="en-US" altLang="ko-Kore-KR" sz="1000" dirty="0">
                <a:ea typeface="Times New Roman" panose="02020603050405020304" pitchFamily="18" charset="0"/>
              </a:rPr>
              <a:t>2018;72:3126-37. </a:t>
            </a:r>
            <a:r>
              <a:rPr lang="en-US" altLang="ko-Kore-KR" sz="1000" baseline="30000" dirty="0">
                <a:ea typeface="Times New Roman" panose="02020603050405020304" pitchFamily="18" charset="0"/>
              </a:rPr>
              <a:t>4</a:t>
            </a:r>
            <a:r>
              <a:rPr lang="en-US" altLang="ko-Kore-KR" sz="1000" dirty="0">
                <a:ea typeface="Times New Roman" panose="02020603050405020304" pitchFamily="18" charset="0"/>
              </a:rPr>
              <a:t>Lee JM</a:t>
            </a:r>
            <a:r>
              <a:rPr lang="en-US" altLang="ko-KR" sz="1000" dirty="0">
                <a:ea typeface="Times New Roman" panose="02020603050405020304" pitchFamily="18" charset="0"/>
              </a:rPr>
              <a:t>, </a:t>
            </a:r>
            <a:r>
              <a:rPr lang="en-US" altLang="ko-KR" sz="1000" dirty="0">
                <a:effectLst/>
                <a:ea typeface="Times New Roman" panose="02020603050405020304" pitchFamily="18" charset="0"/>
              </a:rPr>
              <a:t>et al. </a:t>
            </a:r>
            <a:r>
              <a:rPr lang="en-US" altLang="ko-KR" sz="1000" i="1" dirty="0">
                <a:effectLst/>
                <a:ea typeface="Times New Roman" panose="02020603050405020304" pitchFamily="18" charset="0"/>
              </a:rPr>
              <a:t>New Engl J Med</a:t>
            </a:r>
            <a:r>
              <a:rPr lang="en-US" altLang="ko-KR" sz="1000" i="1" dirty="0">
                <a:ea typeface="Times New Roman" panose="02020603050405020304" pitchFamily="18" charset="0"/>
              </a:rPr>
              <a:t> </a:t>
            </a:r>
            <a:r>
              <a:rPr lang="en-US" altLang="ko-KR" sz="1000" dirty="0">
                <a:ea typeface="Times New Roman" panose="02020603050405020304" pitchFamily="18" charset="0"/>
              </a:rPr>
              <a:t>2023;388:1668-79.</a:t>
            </a:r>
            <a:r>
              <a:rPr lang="en-US" altLang="ko-KR" sz="1000" baseline="30000" dirty="0">
                <a:ea typeface="Times New Roman" panose="02020603050405020304" pitchFamily="18" charset="0"/>
              </a:rPr>
              <a:t> 5</a:t>
            </a:r>
            <a:r>
              <a:rPr lang="en-US" altLang="ko-KR" sz="1000" dirty="0">
                <a:ea typeface="Times New Roman" panose="02020603050405020304" pitchFamily="18" charset="0"/>
              </a:rPr>
              <a:t>Schlofmitz E, et </a:t>
            </a:r>
            <a:r>
              <a:rPr lang="en-US" altLang="ko-KR" sz="1000" dirty="0">
                <a:effectLst/>
                <a:ea typeface="Times New Roman" panose="02020603050405020304" pitchFamily="18" charset="0"/>
              </a:rPr>
              <a:t>al</a:t>
            </a:r>
            <a:r>
              <a:rPr lang="en-US" altLang="ko-KR" sz="1000" dirty="0">
                <a:ea typeface="Times New Roman" panose="02020603050405020304" pitchFamily="18" charset="0"/>
              </a:rPr>
              <a:t>. </a:t>
            </a:r>
            <a:r>
              <a:rPr lang="en-US" altLang="ko-KR" sz="1000" i="1" dirty="0">
                <a:ea typeface="Times New Roman" panose="02020603050405020304" pitchFamily="18" charset="0"/>
              </a:rPr>
              <a:t>Circ Cardiovasc </a:t>
            </a:r>
            <a:r>
              <a:rPr lang="en-US" altLang="ko-KR" sz="1000" i="1" dirty="0" err="1">
                <a:ea typeface="Times New Roman" panose="02020603050405020304" pitchFamily="18" charset="0"/>
              </a:rPr>
              <a:t>Interv</a:t>
            </a:r>
            <a:r>
              <a:rPr lang="en-US" altLang="ko-KR" sz="1000" i="1" dirty="0">
                <a:ea typeface="Times New Roman" panose="02020603050405020304" pitchFamily="18" charset="0"/>
              </a:rPr>
              <a:t> </a:t>
            </a:r>
            <a:r>
              <a:rPr lang="en-US" altLang="ko-KR" sz="1000" dirty="0">
                <a:ea typeface="Times New Roman" panose="02020603050405020304" pitchFamily="18" charset="0"/>
              </a:rPr>
              <a:t>2020;13</a:t>
            </a:r>
            <a:r>
              <a:rPr lang="en-US" altLang="ko-KR" sz="1000" dirty="0">
                <a:effectLst/>
                <a:ea typeface="Times New Roman" panose="02020603050405020304" pitchFamily="18" charset="0"/>
              </a:rPr>
              <a:t>. </a:t>
            </a:r>
            <a:r>
              <a:rPr lang="en-US" altLang="ko-KR" sz="1000" baseline="30000" dirty="0">
                <a:effectLst/>
                <a:ea typeface="Times New Roman" panose="02020603050405020304" pitchFamily="18" charset="0"/>
              </a:rPr>
              <a:t>6</a:t>
            </a:r>
            <a:r>
              <a:rPr lang="en-US" altLang="ko-KR" sz="1000" dirty="0">
                <a:ea typeface="Times New Roman" panose="02020603050405020304" pitchFamily="18" charset="0"/>
              </a:rPr>
              <a:t>Ali ZA, et </a:t>
            </a:r>
            <a:r>
              <a:rPr lang="en-US" altLang="ko-KR" sz="1000" dirty="0">
                <a:effectLst/>
                <a:ea typeface="Times New Roman" panose="02020603050405020304" pitchFamily="18" charset="0"/>
              </a:rPr>
              <a:t>al</a:t>
            </a:r>
            <a:r>
              <a:rPr lang="en-US" altLang="ko-KR" sz="1000" dirty="0">
                <a:ea typeface="Times New Roman" panose="02020603050405020304" pitchFamily="18" charset="0"/>
              </a:rPr>
              <a:t>. </a:t>
            </a:r>
            <a:r>
              <a:rPr lang="en-US" altLang="ko-KR" sz="1000" i="1" dirty="0">
                <a:ea typeface="Times New Roman" panose="02020603050405020304" pitchFamily="18" charset="0"/>
              </a:rPr>
              <a:t>Lancet </a:t>
            </a:r>
            <a:r>
              <a:rPr lang="en-US" altLang="ko-KR" sz="1000" dirty="0">
                <a:ea typeface="Times New Roman" panose="02020603050405020304" pitchFamily="18" charset="0"/>
              </a:rPr>
              <a:t>2016;388</a:t>
            </a:r>
            <a:r>
              <a:rPr lang="en-US" altLang="ko-KR" sz="1000" dirty="0">
                <a:effectLst/>
                <a:ea typeface="Times New Roman" panose="02020603050405020304" pitchFamily="18" charset="0"/>
              </a:rPr>
              <a:t>. </a:t>
            </a:r>
            <a:r>
              <a:rPr lang="en-US" altLang="ko-KR" sz="1000" baseline="30000" dirty="0">
                <a:ea typeface="Times New Roman" panose="02020603050405020304" pitchFamily="18" charset="0"/>
              </a:rPr>
              <a:t>7</a:t>
            </a:r>
            <a:r>
              <a:rPr lang="en-US" altLang="ko-KR" sz="1000" dirty="0">
                <a:ea typeface="Times New Roman" panose="02020603050405020304" pitchFamily="18" charset="0"/>
              </a:rPr>
              <a:t>Kubo T, et </a:t>
            </a:r>
            <a:r>
              <a:rPr lang="en-US" altLang="ko-KR" sz="1000" dirty="0">
                <a:effectLst/>
                <a:ea typeface="Times New Roman" panose="02020603050405020304" pitchFamily="18" charset="0"/>
              </a:rPr>
              <a:t>al</a:t>
            </a:r>
            <a:r>
              <a:rPr lang="en-US" altLang="ko-KR" sz="1000" dirty="0">
                <a:ea typeface="Times New Roman" panose="02020603050405020304" pitchFamily="18" charset="0"/>
              </a:rPr>
              <a:t>. </a:t>
            </a:r>
            <a:r>
              <a:rPr lang="en-US" altLang="ko-KR" sz="1000" i="1" dirty="0" err="1">
                <a:ea typeface="Times New Roman" panose="02020603050405020304" pitchFamily="18" charset="0"/>
              </a:rPr>
              <a:t>Eur</a:t>
            </a:r>
            <a:r>
              <a:rPr lang="en-US" altLang="ko-KR" sz="1000" i="1" dirty="0">
                <a:ea typeface="Times New Roman" panose="02020603050405020304" pitchFamily="18" charset="0"/>
              </a:rPr>
              <a:t> Heart J </a:t>
            </a:r>
            <a:r>
              <a:rPr lang="en-US" altLang="ko-KR" sz="1000" dirty="0">
                <a:ea typeface="Times New Roman" panose="02020603050405020304" pitchFamily="18" charset="0"/>
              </a:rPr>
              <a:t>2017;38</a:t>
            </a:r>
            <a:r>
              <a:rPr lang="en-US" altLang="ko-KR" sz="1000" dirty="0">
                <a:effectLst/>
                <a:ea typeface="Times New Roman" panose="02020603050405020304" pitchFamily="18" charset="0"/>
              </a:rPr>
              <a:t>. </a:t>
            </a:r>
            <a:endParaRPr lang="en-US" sz="1000" dirty="0"/>
          </a:p>
        </p:txBody>
      </p:sp>
      <p:sp>
        <p:nvSpPr>
          <p:cNvPr id="5" name="TextBox 4">
            <a:extLst>
              <a:ext uri="{FF2B5EF4-FFF2-40B4-BE49-F238E27FC236}">
                <a16:creationId xmlns:a16="http://schemas.microsoft.com/office/drawing/2014/main" id="{8D8ED595-F308-9CFC-3ED2-671D1A3412E0}"/>
              </a:ext>
            </a:extLst>
          </p:cNvPr>
          <p:cNvSpPr txBox="1"/>
          <p:nvPr/>
        </p:nvSpPr>
        <p:spPr>
          <a:xfrm>
            <a:off x="379167" y="4155926"/>
            <a:ext cx="8329337" cy="246221"/>
          </a:xfrm>
          <a:prstGeom prst="rect">
            <a:avLst/>
          </a:prstGeom>
          <a:noFill/>
        </p:spPr>
        <p:txBody>
          <a:bodyPr wrap="square" anchor="ctr">
            <a:spAutoFit/>
          </a:bodyPr>
          <a:lstStyle/>
          <a:p>
            <a:r>
              <a:rPr lang="en-US" sz="1000" dirty="0">
                <a:ea typeface="Times New Roman" panose="02020603050405020304" pitchFamily="18" charset="0"/>
              </a:rPr>
              <a:t>PCI, percutaneous coronary intervention</a:t>
            </a:r>
            <a:endParaRPr lang="en-US" sz="1000" dirty="0"/>
          </a:p>
        </p:txBody>
      </p:sp>
    </p:spTree>
    <p:extLst>
      <p:ext uri="{BB962C8B-B14F-4D97-AF65-F5344CB8AC3E}">
        <p14:creationId xmlns:p14="http://schemas.microsoft.com/office/powerpoint/2010/main" val="374870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9D94C79-0443-A483-24A0-38909A542B00}"/>
              </a:ext>
            </a:extLst>
          </p:cNvPr>
          <p:cNvSpPr>
            <a:spLocks noGrp="1"/>
          </p:cNvSpPr>
          <p:nvPr>
            <p:ph type="body" sz="quarter" idx="10"/>
          </p:nvPr>
        </p:nvSpPr>
        <p:spPr/>
        <p:txBody>
          <a:bodyPr/>
          <a:lstStyle/>
          <a:p>
            <a:r>
              <a:rPr lang="en-US" dirty="0"/>
              <a:t>Background: Current Guidelines</a:t>
            </a:r>
          </a:p>
        </p:txBody>
      </p:sp>
      <p:sp>
        <p:nvSpPr>
          <p:cNvPr id="3" name="내용 개체 틀 2">
            <a:extLst>
              <a:ext uri="{FF2B5EF4-FFF2-40B4-BE49-F238E27FC236}">
                <a16:creationId xmlns:a16="http://schemas.microsoft.com/office/drawing/2014/main" id="{14A82575-608B-F712-8C6F-2FEE2FD2D6C6}"/>
              </a:ext>
            </a:extLst>
          </p:cNvPr>
          <p:cNvSpPr>
            <a:spLocks noGrp="1"/>
          </p:cNvSpPr>
          <p:nvPr>
            <p:ph sz="quarter" idx="11"/>
          </p:nvPr>
        </p:nvSpPr>
        <p:spPr>
          <a:xfrm>
            <a:off x="323850" y="699542"/>
            <a:ext cx="8208590" cy="3890434"/>
          </a:xfrm>
        </p:spPr>
        <p:txBody>
          <a:bodyPr/>
          <a:lstStyle/>
          <a:p>
            <a:r>
              <a:rPr lang="en-US" altLang="ko-Kore-KR" b="0" dirty="0"/>
              <a:t>Recommendations for intravascular imaging for PCI optimization</a:t>
            </a:r>
            <a:endParaRPr lang="en-US" dirty="0"/>
          </a:p>
        </p:txBody>
      </p:sp>
      <p:sp>
        <p:nvSpPr>
          <p:cNvPr id="5" name="TextBox 4">
            <a:extLst>
              <a:ext uri="{FF2B5EF4-FFF2-40B4-BE49-F238E27FC236}">
                <a16:creationId xmlns:a16="http://schemas.microsoft.com/office/drawing/2014/main" id="{0FB2590A-DB7A-D8CF-E29C-532904E5F641}"/>
              </a:ext>
            </a:extLst>
          </p:cNvPr>
          <p:cNvSpPr txBox="1"/>
          <p:nvPr/>
        </p:nvSpPr>
        <p:spPr>
          <a:xfrm>
            <a:off x="2286000" y="4876006"/>
            <a:ext cx="4572000" cy="261610"/>
          </a:xfrm>
          <a:prstGeom prst="rect">
            <a:avLst/>
          </a:prstGeom>
          <a:noFill/>
        </p:spPr>
        <p:txBody>
          <a:bodyPr wrap="square">
            <a:spAutoFit/>
          </a:bodyPr>
          <a:lstStyle/>
          <a:p>
            <a:pPr algn="ctr"/>
            <a:r>
              <a:rPr lang="en-US" altLang="ko-Kore-KR" sz="1100" dirty="0"/>
              <a:t>Neumann FJ et al</a:t>
            </a:r>
            <a:r>
              <a:rPr lang="en-US" altLang="ko-Kore-KR" sz="1100" i="1" dirty="0"/>
              <a:t>. </a:t>
            </a:r>
            <a:r>
              <a:rPr lang="en-US" altLang="ko-Kore-KR" sz="1100" i="1" dirty="0" err="1"/>
              <a:t>Eur</a:t>
            </a:r>
            <a:r>
              <a:rPr lang="en-US" altLang="ko-Kore-KR" sz="1100" i="1" dirty="0"/>
              <a:t> Heart J </a:t>
            </a:r>
            <a:r>
              <a:rPr lang="en-US" altLang="ko-Kore-KR" sz="1100" dirty="0"/>
              <a:t>2019;40:87-165</a:t>
            </a:r>
            <a:endParaRPr lang="en-US" altLang="ko-Kore-KR" sz="1100" dirty="0">
              <a:effectLst/>
            </a:endParaRPr>
          </a:p>
        </p:txBody>
      </p:sp>
      <p:grpSp>
        <p:nvGrpSpPr>
          <p:cNvPr id="11" name="Group 4">
            <a:extLst>
              <a:ext uri="{FF2B5EF4-FFF2-40B4-BE49-F238E27FC236}">
                <a16:creationId xmlns:a16="http://schemas.microsoft.com/office/drawing/2014/main" id="{235FC074-5445-9757-B426-CBFB39155A21}"/>
              </a:ext>
            </a:extLst>
          </p:cNvPr>
          <p:cNvGrpSpPr>
            <a:grpSpLocks noChangeAspect="1"/>
          </p:cNvGrpSpPr>
          <p:nvPr/>
        </p:nvGrpSpPr>
        <p:grpSpPr bwMode="auto">
          <a:xfrm>
            <a:off x="683568" y="1654290"/>
            <a:ext cx="5688632" cy="2717660"/>
            <a:chOff x="1308" y="869"/>
            <a:chExt cx="3144" cy="1502"/>
          </a:xfrm>
        </p:grpSpPr>
        <p:sp>
          <p:nvSpPr>
            <p:cNvPr id="12" name="AutoShape 3">
              <a:extLst>
                <a:ext uri="{FF2B5EF4-FFF2-40B4-BE49-F238E27FC236}">
                  <a16:creationId xmlns:a16="http://schemas.microsoft.com/office/drawing/2014/main" id="{FF59EE39-B0AE-D45B-E129-1BA4BB23EECC}"/>
                </a:ext>
              </a:extLst>
            </p:cNvPr>
            <p:cNvSpPr>
              <a:spLocks noChangeAspect="1" noChangeArrowheads="1" noTextEdit="1"/>
            </p:cNvSpPr>
            <p:nvPr/>
          </p:nvSpPr>
          <p:spPr bwMode="auto">
            <a:xfrm>
              <a:off x="1308" y="869"/>
              <a:ext cx="3144" cy="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029" name="Picture 5">
              <a:extLst>
                <a:ext uri="{FF2B5EF4-FFF2-40B4-BE49-F238E27FC236}">
                  <a16:creationId xmlns:a16="http://schemas.microsoft.com/office/drawing/2014/main" id="{D2F4178C-B3CF-39D6-0129-53F1536C5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 y="869"/>
              <a:ext cx="3148"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FC2F9B8D-A98E-FB26-2A03-E014F4940976}"/>
              </a:ext>
            </a:extLst>
          </p:cNvPr>
          <p:cNvSpPr txBox="1"/>
          <p:nvPr/>
        </p:nvSpPr>
        <p:spPr>
          <a:xfrm>
            <a:off x="8172400" y="2116836"/>
            <a:ext cx="749436" cy="461665"/>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kumimoji="1" lang="en-US" altLang="ko-Kore-KR" sz="2400" b="1" dirty="0">
                <a:solidFill>
                  <a:srgbClr val="0070C0"/>
                </a:solidFill>
              </a:rPr>
              <a:t>OCT</a:t>
            </a:r>
            <a:endParaRPr kumimoji="1" lang="ko-Kore-KR" altLang="en-US" sz="2400" b="1" i="0" kern="1200" dirty="0">
              <a:solidFill>
                <a:srgbClr val="0070C0"/>
              </a:solidFill>
              <a:ea typeface="+mn-ea"/>
            </a:endParaRPr>
          </a:p>
        </p:txBody>
      </p:sp>
      <p:sp>
        <p:nvSpPr>
          <p:cNvPr id="7" name="TextBox 6">
            <a:extLst>
              <a:ext uri="{FF2B5EF4-FFF2-40B4-BE49-F238E27FC236}">
                <a16:creationId xmlns:a16="http://schemas.microsoft.com/office/drawing/2014/main" id="{BA27B0D0-1F57-593B-E47D-5BE776E3DF6A}"/>
              </a:ext>
            </a:extLst>
          </p:cNvPr>
          <p:cNvSpPr txBox="1"/>
          <p:nvPr/>
        </p:nvSpPr>
        <p:spPr>
          <a:xfrm>
            <a:off x="683568" y="4387759"/>
            <a:ext cx="6972981" cy="246221"/>
          </a:xfrm>
          <a:prstGeom prst="rect">
            <a:avLst/>
          </a:prstGeom>
          <a:noFill/>
        </p:spPr>
        <p:txBody>
          <a:bodyPr wrap="square" anchor="ctr">
            <a:spAutoFit/>
          </a:bodyPr>
          <a:lstStyle/>
          <a:p>
            <a:r>
              <a:rPr lang="en-US" sz="1000" dirty="0">
                <a:ea typeface="Times New Roman" panose="02020603050405020304" pitchFamily="18" charset="0"/>
              </a:rPr>
              <a:t>IVUS, intravascular ultrasound; OCT, </a:t>
            </a:r>
            <a:r>
              <a:rPr lang="en-US" altLang="ko-KR" sz="1000" b="0" dirty="0"/>
              <a:t>optical coherence tomography</a:t>
            </a:r>
            <a:endParaRPr lang="en-US" sz="1000" dirty="0"/>
          </a:p>
        </p:txBody>
      </p:sp>
      <p:grpSp>
        <p:nvGrpSpPr>
          <p:cNvPr id="10" name="그룹 9">
            <a:extLst>
              <a:ext uri="{FF2B5EF4-FFF2-40B4-BE49-F238E27FC236}">
                <a16:creationId xmlns:a16="http://schemas.microsoft.com/office/drawing/2014/main" id="{81FE7076-B2C1-8AAE-437F-95AF82C97A7A}"/>
              </a:ext>
            </a:extLst>
          </p:cNvPr>
          <p:cNvGrpSpPr/>
          <p:nvPr/>
        </p:nvGrpSpPr>
        <p:grpSpPr>
          <a:xfrm>
            <a:off x="6520182" y="1672995"/>
            <a:ext cx="1652218" cy="2664296"/>
            <a:chOff x="6588224" y="1635646"/>
            <a:chExt cx="1652218" cy="2664296"/>
          </a:xfrm>
        </p:grpSpPr>
        <p:pic>
          <p:nvPicPr>
            <p:cNvPr id="4" name="그림 3">
              <a:extLst>
                <a:ext uri="{FF2B5EF4-FFF2-40B4-BE49-F238E27FC236}">
                  <a16:creationId xmlns:a16="http://schemas.microsoft.com/office/drawing/2014/main" id="{259193A2-8CC0-6BFC-F7E7-ECEA847CDCC2}"/>
                </a:ext>
              </a:extLst>
            </p:cNvPr>
            <p:cNvPicPr>
              <a:picLocks noChangeAspect="1"/>
            </p:cNvPicPr>
            <p:nvPr/>
          </p:nvPicPr>
          <p:blipFill rotWithShape="1">
            <a:blip r:embed="rId4"/>
            <a:srcRect l="65750" r="898"/>
            <a:stretch/>
          </p:blipFill>
          <p:spPr>
            <a:xfrm>
              <a:off x="6588224" y="1635646"/>
              <a:ext cx="1652218" cy="1340442"/>
            </a:xfrm>
            <a:prstGeom prst="rect">
              <a:avLst/>
            </a:prstGeom>
          </p:spPr>
        </p:pic>
        <p:pic>
          <p:nvPicPr>
            <p:cNvPr id="8" name="그림 7">
              <a:extLst>
                <a:ext uri="{FF2B5EF4-FFF2-40B4-BE49-F238E27FC236}">
                  <a16:creationId xmlns:a16="http://schemas.microsoft.com/office/drawing/2014/main" id="{02B32BC9-33E1-BDC5-5F44-8695259D890F}"/>
                </a:ext>
              </a:extLst>
            </p:cNvPr>
            <p:cNvPicPr>
              <a:picLocks noChangeAspect="1"/>
            </p:cNvPicPr>
            <p:nvPr/>
          </p:nvPicPr>
          <p:blipFill>
            <a:blip r:embed="rId5"/>
            <a:stretch>
              <a:fillRect/>
            </a:stretch>
          </p:blipFill>
          <p:spPr>
            <a:xfrm>
              <a:off x="6588224" y="2931789"/>
              <a:ext cx="1652218" cy="1368153"/>
            </a:xfrm>
            <a:prstGeom prst="rect">
              <a:avLst/>
            </a:prstGeom>
          </p:spPr>
        </p:pic>
      </p:grpSp>
      <p:sp>
        <p:nvSpPr>
          <p:cNvPr id="9" name="TextBox 8">
            <a:extLst>
              <a:ext uri="{FF2B5EF4-FFF2-40B4-BE49-F238E27FC236}">
                <a16:creationId xmlns:a16="http://schemas.microsoft.com/office/drawing/2014/main" id="{46FD2742-15C5-4CC0-5942-8F465F22F7D4}"/>
              </a:ext>
            </a:extLst>
          </p:cNvPr>
          <p:cNvSpPr txBox="1"/>
          <p:nvPr/>
        </p:nvSpPr>
        <p:spPr>
          <a:xfrm>
            <a:off x="8172400" y="3449248"/>
            <a:ext cx="834524" cy="461665"/>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kumimoji="1" lang="en-US" altLang="ko-Kore-KR" sz="2400" b="1" dirty="0">
                <a:solidFill>
                  <a:srgbClr val="0070C0"/>
                </a:solidFill>
              </a:rPr>
              <a:t>IVUS</a:t>
            </a:r>
            <a:endParaRPr kumimoji="1" lang="ko-Kore-KR" altLang="en-US" sz="2400" b="1" i="0" kern="1200" dirty="0">
              <a:solidFill>
                <a:srgbClr val="0070C0"/>
              </a:solidFill>
              <a:ea typeface="+mn-ea"/>
            </a:endParaRPr>
          </a:p>
        </p:txBody>
      </p:sp>
    </p:spTree>
    <p:extLst>
      <p:ext uri="{BB962C8B-B14F-4D97-AF65-F5344CB8AC3E}">
        <p14:creationId xmlns:p14="http://schemas.microsoft.com/office/powerpoint/2010/main" val="266812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5EFCE3C-BF46-F31C-8AEB-E3FB9763ABB8}"/>
              </a:ext>
            </a:extLst>
          </p:cNvPr>
          <p:cNvSpPr>
            <a:spLocks noGrp="1"/>
          </p:cNvSpPr>
          <p:nvPr>
            <p:ph type="body" sz="quarter" idx="10"/>
          </p:nvPr>
        </p:nvSpPr>
        <p:spPr/>
        <p:txBody>
          <a:bodyPr/>
          <a:lstStyle/>
          <a:p>
            <a:r>
              <a:rPr lang="en-US" dirty="0"/>
              <a:t>Objective</a:t>
            </a:r>
          </a:p>
        </p:txBody>
      </p:sp>
      <p:sp>
        <p:nvSpPr>
          <p:cNvPr id="3" name="내용 개체 틀 2">
            <a:extLst>
              <a:ext uri="{FF2B5EF4-FFF2-40B4-BE49-F238E27FC236}">
                <a16:creationId xmlns:a16="http://schemas.microsoft.com/office/drawing/2014/main" id="{13994859-75E4-050D-C22A-5657DB831AD8}"/>
              </a:ext>
            </a:extLst>
          </p:cNvPr>
          <p:cNvSpPr>
            <a:spLocks noGrp="1"/>
          </p:cNvSpPr>
          <p:nvPr>
            <p:ph sz="quarter" idx="11"/>
          </p:nvPr>
        </p:nvSpPr>
        <p:spPr>
          <a:xfrm>
            <a:off x="323850" y="987574"/>
            <a:ext cx="8496622" cy="3386378"/>
          </a:xfrm>
        </p:spPr>
        <p:txBody>
          <a:bodyPr>
            <a:normAutofit/>
          </a:bodyPr>
          <a:lstStyle/>
          <a:p>
            <a:pPr marL="227013" indent="-227013">
              <a:spcBef>
                <a:spcPts val="1200"/>
              </a:spcBef>
              <a:tabLst>
                <a:tab pos="227013" algn="l"/>
              </a:tabLst>
            </a:pPr>
            <a:r>
              <a:rPr lang="en-US" altLang="ko-Kore-KR" b="0" dirty="0"/>
              <a:t>To </a:t>
            </a:r>
            <a:r>
              <a:rPr lang="en-US" altLang="ko-Kore-KR" b="0" i="1" dirty="0"/>
              <a:t>compare the clinical efficacy and safety of OCT-guided and IVUS-guided strategies </a:t>
            </a:r>
            <a:r>
              <a:rPr lang="en-US" altLang="ko-Kore-KR" b="0" dirty="0"/>
              <a:t>in</a:t>
            </a:r>
            <a:r>
              <a:rPr lang="en-US" altLang="ko-Kore-KR" b="0" i="1" dirty="0"/>
              <a:t> </a:t>
            </a:r>
            <a:r>
              <a:rPr lang="en-US" altLang="ko-Kore-KR" b="0" dirty="0"/>
              <a:t>patients who underwent PCI for significant CAD.</a:t>
            </a:r>
          </a:p>
          <a:p>
            <a:pPr marL="0" indent="0">
              <a:spcBef>
                <a:spcPts val="1200"/>
              </a:spcBef>
              <a:buNone/>
              <a:tabLst>
                <a:tab pos="227013" algn="l"/>
              </a:tabLst>
            </a:pPr>
            <a:endParaRPr lang="en-US" altLang="ko-Kore-KR" b="0" dirty="0"/>
          </a:p>
          <a:p>
            <a:pPr>
              <a:spcBef>
                <a:spcPts val="1200"/>
              </a:spcBef>
              <a:tabLst>
                <a:tab pos="227013" algn="l"/>
              </a:tabLst>
            </a:pPr>
            <a:r>
              <a:rPr lang="en-US" altLang="ko-Kore-KR" b="0" dirty="0"/>
              <a:t>We hypothesize that </a:t>
            </a:r>
            <a:r>
              <a:rPr lang="en-US" altLang="ko-Kore-KR" b="0" i="1" dirty="0"/>
              <a:t>OCT-guided PCI is noninferior to IVUS-guided PCI</a:t>
            </a:r>
            <a:r>
              <a:rPr lang="en-US" altLang="ko-Kore-KR" b="0" dirty="0"/>
              <a:t> with respect to target-vessel failure at 1 year.</a:t>
            </a:r>
          </a:p>
        </p:txBody>
      </p:sp>
      <p:sp>
        <p:nvSpPr>
          <p:cNvPr id="4" name="TextBox 3">
            <a:extLst>
              <a:ext uri="{FF2B5EF4-FFF2-40B4-BE49-F238E27FC236}">
                <a16:creationId xmlns:a16="http://schemas.microsoft.com/office/drawing/2014/main" id="{D500A93E-5A12-E47D-14CE-AAB058915B22}"/>
              </a:ext>
            </a:extLst>
          </p:cNvPr>
          <p:cNvSpPr txBox="1"/>
          <p:nvPr/>
        </p:nvSpPr>
        <p:spPr>
          <a:xfrm>
            <a:off x="2286000" y="4876006"/>
            <a:ext cx="4572000" cy="261610"/>
          </a:xfrm>
          <a:prstGeom prst="rect">
            <a:avLst/>
          </a:prstGeom>
          <a:noFill/>
        </p:spPr>
        <p:txBody>
          <a:bodyPr wrap="square">
            <a:spAutoFit/>
          </a:bodyPr>
          <a:lstStyle/>
          <a:p>
            <a:pPr algn="ctr"/>
            <a:r>
              <a:rPr lang="en-US" altLang="ko-Kore-KR" sz="1100" dirty="0"/>
              <a:t>Kang DY, Park DW et al. </a:t>
            </a:r>
            <a:r>
              <a:rPr lang="en-US" altLang="ko-Kore-KR" sz="1100" i="1" dirty="0"/>
              <a:t>Am Heart J </a:t>
            </a:r>
            <a:r>
              <a:rPr lang="en-US" altLang="ko-Kore-KR" sz="1100" dirty="0"/>
              <a:t>2020;228:72-80 </a:t>
            </a:r>
            <a:endParaRPr lang="en-US" altLang="ko-Kore-KR" sz="1100" dirty="0">
              <a:effectLst/>
            </a:endParaRPr>
          </a:p>
        </p:txBody>
      </p:sp>
    </p:spTree>
    <p:extLst>
      <p:ext uri="{BB962C8B-B14F-4D97-AF65-F5344CB8AC3E}">
        <p14:creationId xmlns:p14="http://schemas.microsoft.com/office/powerpoint/2010/main" val="21048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940A02AD-6887-6DCE-495A-D380F8CB9D1E}"/>
              </a:ext>
            </a:extLst>
          </p:cNvPr>
          <p:cNvSpPr>
            <a:spLocks noGrp="1"/>
          </p:cNvSpPr>
          <p:nvPr>
            <p:ph type="body" sz="quarter" idx="10"/>
          </p:nvPr>
        </p:nvSpPr>
        <p:spPr>
          <a:xfrm>
            <a:off x="35496" y="51470"/>
            <a:ext cx="7631757" cy="432048"/>
          </a:xfrm>
        </p:spPr>
        <p:txBody>
          <a:bodyPr/>
          <a:lstStyle/>
          <a:p>
            <a:r>
              <a:rPr lang="en-US" dirty="0"/>
              <a:t>Pragmatic Trial Design</a:t>
            </a:r>
          </a:p>
        </p:txBody>
      </p:sp>
      <p:sp>
        <p:nvSpPr>
          <p:cNvPr id="6" name="Line 5">
            <a:extLst>
              <a:ext uri="{FF2B5EF4-FFF2-40B4-BE49-F238E27FC236}">
                <a16:creationId xmlns:a16="http://schemas.microsoft.com/office/drawing/2014/main" id="{896BEC6F-D5ED-9672-F043-325EB4597B6D}"/>
              </a:ext>
            </a:extLst>
          </p:cNvPr>
          <p:cNvSpPr>
            <a:spLocks noChangeShapeType="1"/>
          </p:cNvSpPr>
          <p:nvPr/>
        </p:nvSpPr>
        <p:spPr bwMode="auto">
          <a:xfrm>
            <a:off x="2339750" y="2651743"/>
            <a:ext cx="44644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sz="1400"/>
          </a:p>
        </p:txBody>
      </p:sp>
      <p:sp>
        <p:nvSpPr>
          <p:cNvPr id="7" name="Line 6">
            <a:extLst>
              <a:ext uri="{FF2B5EF4-FFF2-40B4-BE49-F238E27FC236}">
                <a16:creationId xmlns:a16="http://schemas.microsoft.com/office/drawing/2014/main" id="{7B4D4B3C-13BD-0D7A-7275-536428E52ED3}"/>
              </a:ext>
            </a:extLst>
          </p:cNvPr>
          <p:cNvSpPr>
            <a:spLocks noChangeShapeType="1"/>
          </p:cNvSpPr>
          <p:nvPr/>
        </p:nvSpPr>
        <p:spPr bwMode="auto">
          <a:xfrm flipH="1">
            <a:off x="2339749" y="2651743"/>
            <a:ext cx="3" cy="12878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sz="1400"/>
          </a:p>
        </p:txBody>
      </p:sp>
      <p:sp>
        <p:nvSpPr>
          <p:cNvPr id="8" name="Rectangle 7">
            <a:extLst>
              <a:ext uri="{FF2B5EF4-FFF2-40B4-BE49-F238E27FC236}">
                <a16:creationId xmlns:a16="http://schemas.microsoft.com/office/drawing/2014/main" id="{30FC610E-8ACE-79A9-D7F5-243C60377537}"/>
              </a:ext>
            </a:extLst>
          </p:cNvPr>
          <p:cNvSpPr>
            <a:spLocks noChangeArrowheads="1"/>
          </p:cNvSpPr>
          <p:nvPr/>
        </p:nvSpPr>
        <p:spPr bwMode="auto">
          <a:xfrm>
            <a:off x="611561" y="1463816"/>
            <a:ext cx="7920880" cy="540544"/>
          </a:xfrm>
          <a:prstGeom prst="rect">
            <a:avLst/>
          </a:prstGeom>
          <a:solidFill>
            <a:schemeClr val="accent4">
              <a:lumMod val="20000"/>
              <a:lumOff val="80000"/>
            </a:schemeClr>
          </a:solidFill>
          <a:ln w="3175">
            <a:solidFill>
              <a:schemeClr val="tx1"/>
            </a:solidFill>
            <a:miter lim="800000"/>
            <a:headEnd/>
            <a:tailEnd/>
          </a:ln>
        </p:spPr>
        <p:txBody>
          <a:bodyPr wrap="none" anchor="ct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latinLnBrk="0" hangingPunct="1"/>
            <a:r>
              <a:rPr kumimoji="0" lang="en-US" altLang="ko-KR" b="1" dirty="0">
                <a:solidFill>
                  <a:srgbClr val="002060"/>
                </a:solidFill>
                <a:latin typeface="+mn-lt"/>
                <a:ea typeface="바탕체" charset="-127"/>
              </a:rPr>
              <a:t>2,000 patients with obstructive CAD undergoing PCI in routine PCI clinical practice </a:t>
            </a:r>
          </a:p>
        </p:txBody>
      </p:sp>
      <p:sp>
        <p:nvSpPr>
          <p:cNvPr id="9" name="Rectangle 8">
            <a:extLst>
              <a:ext uri="{FF2B5EF4-FFF2-40B4-BE49-F238E27FC236}">
                <a16:creationId xmlns:a16="http://schemas.microsoft.com/office/drawing/2014/main" id="{DFEE5E55-85B4-12EB-BDFE-2F101CEA2FB5}"/>
              </a:ext>
            </a:extLst>
          </p:cNvPr>
          <p:cNvSpPr>
            <a:spLocks noChangeArrowheads="1"/>
          </p:cNvSpPr>
          <p:nvPr/>
        </p:nvSpPr>
        <p:spPr bwMode="auto">
          <a:xfrm>
            <a:off x="611562" y="2867209"/>
            <a:ext cx="3456378" cy="756084"/>
          </a:xfrm>
          <a:prstGeom prst="rect">
            <a:avLst/>
          </a:prstGeom>
          <a:solidFill>
            <a:schemeClr val="accent4">
              <a:lumMod val="20000"/>
              <a:lumOff val="80000"/>
            </a:schemeClr>
          </a:solidFill>
          <a:ln w="3175">
            <a:solidFill>
              <a:schemeClr val="tx1"/>
            </a:solidFill>
            <a:miter lim="800000"/>
            <a:headEnd/>
            <a:tailEnd/>
          </a:ln>
          <a:effectLst/>
        </p:spPr>
        <p:txBody>
          <a:bodyPr wrap="none" anchor="ctr"/>
          <a:lstStyle/>
          <a:p>
            <a:pPr algn="ctr">
              <a:defRPr/>
            </a:pPr>
            <a:r>
              <a:rPr lang="en-US" altLang="ko-KR" b="1" dirty="0">
                <a:solidFill>
                  <a:srgbClr val="002060"/>
                </a:solidFill>
                <a:ea typeface="바탕체" pitchFamily="17" charset="-127"/>
              </a:rPr>
              <a:t>OCT-guided PCI strategy</a:t>
            </a:r>
            <a:r>
              <a:rPr lang="en-US" altLang="ko-KR" b="1" dirty="0">
                <a:solidFill>
                  <a:srgbClr val="002060"/>
                </a:solidFill>
                <a:effectLst>
                  <a:outerShdw blurRad="38100" dist="38100" dir="2700000" algn="tl">
                    <a:srgbClr val="C0C0C0"/>
                  </a:outerShdw>
                </a:effectLst>
                <a:ea typeface="바탕체" pitchFamily="17" charset="-127"/>
              </a:rPr>
              <a:t> </a:t>
            </a:r>
          </a:p>
          <a:p>
            <a:pPr algn="ctr">
              <a:defRPr/>
            </a:pPr>
            <a:r>
              <a:rPr lang="en-US" altLang="ko-KR" b="1" dirty="0">
                <a:solidFill>
                  <a:srgbClr val="002060"/>
                </a:solidFill>
                <a:ea typeface="바탕체" pitchFamily="17" charset="-127"/>
              </a:rPr>
              <a:t>(N=1,000)</a:t>
            </a:r>
          </a:p>
        </p:txBody>
      </p:sp>
      <p:sp>
        <p:nvSpPr>
          <p:cNvPr id="10" name="Line 9">
            <a:extLst>
              <a:ext uri="{FF2B5EF4-FFF2-40B4-BE49-F238E27FC236}">
                <a16:creationId xmlns:a16="http://schemas.microsoft.com/office/drawing/2014/main" id="{A06B141F-3E32-A947-3C4E-B35FF1C0F222}"/>
              </a:ext>
            </a:extLst>
          </p:cNvPr>
          <p:cNvSpPr>
            <a:spLocks noChangeShapeType="1"/>
          </p:cNvSpPr>
          <p:nvPr/>
        </p:nvSpPr>
        <p:spPr bwMode="auto">
          <a:xfrm>
            <a:off x="4427984" y="1993644"/>
            <a:ext cx="0" cy="658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sz="1400"/>
          </a:p>
        </p:txBody>
      </p:sp>
      <p:sp>
        <p:nvSpPr>
          <p:cNvPr id="11" name="Line 10">
            <a:extLst>
              <a:ext uri="{FF2B5EF4-FFF2-40B4-BE49-F238E27FC236}">
                <a16:creationId xmlns:a16="http://schemas.microsoft.com/office/drawing/2014/main" id="{5BFBBC05-425D-1E5C-AE2E-FE6E9192836D}"/>
              </a:ext>
            </a:extLst>
          </p:cNvPr>
          <p:cNvSpPr>
            <a:spLocks noChangeShapeType="1"/>
          </p:cNvSpPr>
          <p:nvPr/>
        </p:nvSpPr>
        <p:spPr bwMode="auto">
          <a:xfrm>
            <a:off x="6804248" y="2652060"/>
            <a:ext cx="0" cy="1287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sz="1400"/>
          </a:p>
        </p:txBody>
      </p:sp>
      <p:sp>
        <p:nvSpPr>
          <p:cNvPr id="12" name="Rectangle 12">
            <a:extLst>
              <a:ext uri="{FF2B5EF4-FFF2-40B4-BE49-F238E27FC236}">
                <a16:creationId xmlns:a16="http://schemas.microsoft.com/office/drawing/2014/main" id="{E78DA9C3-7B1C-5FFE-2872-EC0B27C2DB38}"/>
              </a:ext>
            </a:extLst>
          </p:cNvPr>
          <p:cNvSpPr>
            <a:spLocks noChangeArrowheads="1"/>
          </p:cNvSpPr>
          <p:nvPr/>
        </p:nvSpPr>
        <p:spPr bwMode="auto">
          <a:xfrm>
            <a:off x="5076056" y="2867767"/>
            <a:ext cx="3456381" cy="756084"/>
          </a:xfrm>
          <a:prstGeom prst="rect">
            <a:avLst/>
          </a:prstGeom>
          <a:solidFill>
            <a:schemeClr val="accent4">
              <a:lumMod val="20000"/>
              <a:lumOff val="80000"/>
            </a:schemeClr>
          </a:solidFill>
          <a:ln w="3175">
            <a:solidFill>
              <a:schemeClr val="tx1"/>
            </a:solidFill>
            <a:miter lim="800000"/>
            <a:headEnd/>
            <a:tailEnd/>
          </a:ln>
          <a:effectLst/>
        </p:spPr>
        <p:txBody>
          <a:bodyPr wrap="none" anchor="ctr"/>
          <a:lstStyle/>
          <a:p>
            <a:pPr algn="ctr">
              <a:defRPr/>
            </a:pPr>
            <a:r>
              <a:rPr lang="en-US" altLang="ko-KR" b="1" dirty="0">
                <a:solidFill>
                  <a:srgbClr val="002060"/>
                </a:solidFill>
                <a:ea typeface="바탕체" pitchFamily="17" charset="-127"/>
              </a:rPr>
              <a:t>IVUS-guided PCI strategy</a:t>
            </a:r>
            <a:r>
              <a:rPr lang="en-US" altLang="ko-KR" b="1" dirty="0">
                <a:solidFill>
                  <a:srgbClr val="002060"/>
                </a:solidFill>
                <a:effectLst>
                  <a:outerShdw blurRad="38100" dist="38100" dir="2700000" algn="tl">
                    <a:srgbClr val="C0C0C0"/>
                  </a:outerShdw>
                </a:effectLst>
                <a:ea typeface="바탕체" pitchFamily="17" charset="-127"/>
              </a:rPr>
              <a:t> </a:t>
            </a:r>
          </a:p>
          <a:p>
            <a:pPr algn="ctr">
              <a:defRPr/>
            </a:pPr>
            <a:r>
              <a:rPr lang="en-US" altLang="ko-KR" b="1" dirty="0">
                <a:solidFill>
                  <a:srgbClr val="002060"/>
                </a:solidFill>
                <a:ea typeface="바탕체" pitchFamily="17" charset="-127"/>
              </a:rPr>
              <a:t>(N=1,000)</a:t>
            </a:r>
          </a:p>
        </p:txBody>
      </p:sp>
      <p:sp>
        <p:nvSpPr>
          <p:cNvPr id="13" name="Text Box 13">
            <a:extLst>
              <a:ext uri="{FF2B5EF4-FFF2-40B4-BE49-F238E27FC236}">
                <a16:creationId xmlns:a16="http://schemas.microsoft.com/office/drawing/2014/main" id="{B8D65856-DC39-7981-B123-82D6A1A69DAC}"/>
              </a:ext>
            </a:extLst>
          </p:cNvPr>
          <p:cNvSpPr txBox="1">
            <a:spLocks noChangeArrowheads="1"/>
          </p:cNvSpPr>
          <p:nvPr/>
        </p:nvSpPr>
        <p:spPr bwMode="auto">
          <a:xfrm>
            <a:off x="2012688" y="2163775"/>
            <a:ext cx="4824509" cy="261610"/>
          </a:xfrm>
          <a:prstGeom prst="rect">
            <a:avLst/>
          </a:prstGeom>
          <a:solidFill>
            <a:schemeClr val="bg1"/>
          </a:solidFill>
          <a:ln w="9525">
            <a:solidFill>
              <a:schemeClr val="tx1"/>
            </a:solidFill>
            <a:miter lim="800000"/>
            <a:headEnd/>
            <a:tailEnd/>
          </a:ln>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100" dirty="0">
                <a:latin typeface="+mn-lt"/>
              </a:rPr>
              <a:t>A permuted block size of 4 or 6, stratified randomization by (1) trial center</a:t>
            </a:r>
            <a:endParaRPr lang="en-US" altLang="ko-KR" sz="1100" dirty="0">
              <a:latin typeface="+mn-lt"/>
              <a:sym typeface="Symbol" charset="2"/>
            </a:endParaRPr>
          </a:p>
        </p:txBody>
      </p:sp>
      <p:sp>
        <p:nvSpPr>
          <p:cNvPr id="14" name="Text Box 19">
            <a:extLst>
              <a:ext uri="{FF2B5EF4-FFF2-40B4-BE49-F238E27FC236}">
                <a16:creationId xmlns:a16="http://schemas.microsoft.com/office/drawing/2014/main" id="{C8DAACD7-BD1F-7A62-869E-C2583AA7ED9F}"/>
              </a:ext>
            </a:extLst>
          </p:cNvPr>
          <p:cNvSpPr txBox="1">
            <a:spLocks noChangeArrowheads="1"/>
          </p:cNvSpPr>
          <p:nvPr/>
        </p:nvSpPr>
        <p:spPr bwMode="auto">
          <a:xfrm>
            <a:off x="611561" y="3939902"/>
            <a:ext cx="7920873" cy="584775"/>
          </a:xfrm>
          <a:prstGeom prst="rect">
            <a:avLst/>
          </a:prstGeom>
          <a:solidFill>
            <a:schemeClr val="bg1"/>
          </a:solidFill>
          <a:ln w="9525">
            <a:solidFill>
              <a:schemeClr val="tx1"/>
            </a:solidFill>
            <a:miter lim="800000"/>
            <a:headEnd/>
            <a:tailEnd/>
          </a:ln>
        </p:spPr>
        <p:txBody>
          <a:bodyPr wrap="square"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dirty="0">
                <a:latin typeface="+mn-lt"/>
              </a:rPr>
              <a:t> The composite primary end point (target-vessel failure) was cardiac death, target-vessel myocardial infarction, or ischemia-driven target vessel revascularization at 1-year </a:t>
            </a:r>
          </a:p>
        </p:txBody>
      </p:sp>
      <p:sp>
        <p:nvSpPr>
          <p:cNvPr id="15" name="Text Box 23">
            <a:extLst>
              <a:ext uri="{FF2B5EF4-FFF2-40B4-BE49-F238E27FC236}">
                <a16:creationId xmlns:a16="http://schemas.microsoft.com/office/drawing/2014/main" id="{C2282196-ED4C-9807-A642-B027F3917570}"/>
              </a:ext>
            </a:extLst>
          </p:cNvPr>
          <p:cNvSpPr txBox="1">
            <a:spLocks noChangeArrowheads="1"/>
          </p:cNvSpPr>
          <p:nvPr/>
        </p:nvSpPr>
        <p:spPr bwMode="auto">
          <a:xfrm>
            <a:off x="3289434" y="906855"/>
            <a:ext cx="25236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3200" b="1" dirty="0">
                <a:solidFill>
                  <a:srgbClr val="FF0000"/>
                </a:solidFill>
                <a:latin typeface="+mn-lt"/>
              </a:rPr>
              <a:t>OCTIVUS Trial</a:t>
            </a:r>
          </a:p>
        </p:txBody>
      </p:sp>
      <p:sp>
        <p:nvSpPr>
          <p:cNvPr id="16" name="Rectangle 25">
            <a:extLst>
              <a:ext uri="{FF2B5EF4-FFF2-40B4-BE49-F238E27FC236}">
                <a16:creationId xmlns:a16="http://schemas.microsoft.com/office/drawing/2014/main" id="{88641B7D-BAFA-7378-1217-8910A6F47233}"/>
              </a:ext>
            </a:extLst>
          </p:cNvPr>
          <p:cNvSpPr>
            <a:spLocks noChangeArrowheads="1"/>
          </p:cNvSpPr>
          <p:nvPr/>
        </p:nvSpPr>
        <p:spPr bwMode="auto">
          <a:xfrm>
            <a:off x="1373982" y="483518"/>
            <a:ext cx="6492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r>
              <a:rPr lang="en-US" altLang="ko-KR" sz="1400" b="1" u="sng" kern="100" dirty="0">
                <a:solidFill>
                  <a:srgbClr val="FF0000"/>
                </a:solidFill>
                <a:latin typeface="+mn-lt"/>
                <a:ea typeface="맑은 고딕" charset="-127"/>
                <a:cs typeface="Times New Roman" charset="0"/>
              </a:rPr>
              <a:t>O</a:t>
            </a:r>
            <a:r>
              <a:rPr lang="en-US" altLang="ko-KR" sz="1400" kern="100" dirty="0">
                <a:latin typeface="+mn-lt"/>
                <a:ea typeface="맑은 고딕" charset="-127"/>
                <a:cs typeface="Times New Roman" charset="0"/>
              </a:rPr>
              <a:t>ptical </a:t>
            </a:r>
            <a:r>
              <a:rPr lang="en-US" altLang="ko-KR" sz="1400" b="1" u="sng" kern="100" dirty="0">
                <a:solidFill>
                  <a:srgbClr val="FF0000"/>
                </a:solidFill>
                <a:latin typeface="+mn-lt"/>
                <a:ea typeface="맑은 고딕" charset="-127"/>
                <a:cs typeface="Times New Roman" charset="0"/>
              </a:rPr>
              <a:t>C</a:t>
            </a:r>
            <a:r>
              <a:rPr lang="en-US" altLang="ko-KR" sz="1400" kern="100" dirty="0">
                <a:latin typeface="+mn-lt"/>
                <a:ea typeface="맑은 고딕" charset="-127"/>
                <a:cs typeface="Times New Roman" charset="0"/>
              </a:rPr>
              <a:t>oherence </a:t>
            </a:r>
            <a:r>
              <a:rPr lang="en-US" altLang="ko-KR" sz="1400" b="1" u="sng" kern="100" dirty="0">
                <a:solidFill>
                  <a:srgbClr val="FF0000"/>
                </a:solidFill>
                <a:latin typeface="+mn-lt"/>
                <a:ea typeface="맑은 고딕" charset="-127"/>
                <a:cs typeface="Times New Roman" charset="0"/>
              </a:rPr>
              <a:t>T</a:t>
            </a:r>
            <a:r>
              <a:rPr lang="en-US" altLang="ko-KR" sz="1400" kern="100" dirty="0">
                <a:latin typeface="+mn-lt"/>
                <a:ea typeface="맑은 고딕" charset="-127"/>
                <a:cs typeface="Times New Roman" charset="0"/>
              </a:rPr>
              <a:t>omography–guided versus </a:t>
            </a:r>
            <a:r>
              <a:rPr lang="en-US" altLang="ko-KR" sz="1400" b="1" u="sng" kern="100" dirty="0" err="1">
                <a:solidFill>
                  <a:srgbClr val="FF0000"/>
                </a:solidFill>
                <a:latin typeface="+mn-lt"/>
                <a:ea typeface="맑은 고딕" charset="-127"/>
                <a:cs typeface="Times New Roman" charset="0"/>
              </a:rPr>
              <a:t>I</a:t>
            </a:r>
            <a:r>
              <a:rPr lang="en-US" altLang="ko-KR" sz="1400" kern="100" dirty="0" err="1">
                <a:latin typeface="+mn-lt"/>
                <a:ea typeface="맑은 고딕" charset="-127"/>
                <a:cs typeface="Times New Roman" charset="0"/>
              </a:rPr>
              <a:t>ntra</a:t>
            </a:r>
            <a:r>
              <a:rPr lang="en-US" altLang="ko-KR" sz="1400" b="1" u="sng" kern="100" dirty="0" err="1">
                <a:solidFill>
                  <a:srgbClr val="FF0000"/>
                </a:solidFill>
                <a:latin typeface="+mn-lt"/>
                <a:ea typeface="맑은 고딕" charset="-127"/>
                <a:cs typeface="Times New Roman" charset="0"/>
              </a:rPr>
              <a:t>V</a:t>
            </a:r>
            <a:r>
              <a:rPr lang="en-US" altLang="ko-KR" sz="1400" kern="100" dirty="0" err="1">
                <a:latin typeface="+mn-lt"/>
                <a:ea typeface="맑은 고딕" charset="-127"/>
                <a:cs typeface="Times New Roman" charset="0"/>
              </a:rPr>
              <a:t>ascular</a:t>
            </a:r>
            <a:r>
              <a:rPr lang="en-US" altLang="ko-KR" sz="1400" kern="100" dirty="0">
                <a:latin typeface="+mn-lt"/>
                <a:ea typeface="맑은 고딕" charset="-127"/>
                <a:cs typeface="Times New Roman" charset="0"/>
              </a:rPr>
              <a:t> </a:t>
            </a:r>
            <a:r>
              <a:rPr lang="en-US" altLang="ko-KR" sz="1400" b="1" u="sng" kern="100" dirty="0" err="1">
                <a:solidFill>
                  <a:srgbClr val="FF0000"/>
                </a:solidFill>
                <a:latin typeface="+mn-lt"/>
                <a:ea typeface="맑은 고딕" charset="-127"/>
                <a:cs typeface="Times New Roman" charset="0"/>
              </a:rPr>
              <a:t>U</a:t>
            </a:r>
            <a:r>
              <a:rPr lang="en-US" altLang="ko-KR" sz="1400" kern="100" dirty="0" err="1">
                <a:latin typeface="+mn-lt"/>
                <a:ea typeface="맑은 고딕" charset="-127"/>
                <a:cs typeface="Times New Roman" charset="0"/>
              </a:rPr>
              <a:t>ltra</a:t>
            </a:r>
            <a:r>
              <a:rPr lang="en-US" altLang="ko-KR" sz="1400" b="1" u="sng" kern="100" dirty="0" err="1">
                <a:solidFill>
                  <a:srgbClr val="FF0000"/>
                </a:solidFill>
                <a:latin typeface="+mn-lt"/>
                <a:ea typeface="맑은 고딕" charset="-127"/>
                <a:cs typeface="Times New Roman" charset="0"/>
              </a:rPr>
              <a:t>S</a:t>
            </a:r>
            <a:r>
              <a:rPr lang="en-US" altLang="ko-KR" sz="1400" kern="100" dirty="0" err="1">
                <a:latin typeface="+mn-lt"/>
                <a:ea typeface="맑은 고딕" charset="-127"/>
                <a:cs typeface="Times New Roman" charset="0"/>
              </a:rPr>
              <a:t>ound</a:t>
            </a:r>
            <a:r>
              <a:rPr lang="en-US" altLang="ko-KR" sz="1400" kern="100" dirty="0">
                <a:latin typeface="+mn-lt"/>
                <a:ea typeface="맑은 고딕" charset="-127"/>
                <a:cs typeface="Times New Roman" charset="0"/>
              </a:rPr>
              <a:t>–guided percutaneous coronary intervention</a:t>
            </a:r>
            <a:endParaRPr lang="en-US" altLang="ko-KR" sz="1400" dirty="0">
              <a:latin typeface="+mn-lt"/>
            </a:endParaRPr>
          </a:p>
        </p:txBody>
      </p:sp>
      <p:sp>
        <p:nvSpPr>
          <p:cNvPr id="3" name="TextBox 2">
            <a:extLst>
              <a:ext uri="{FF2B5EF4-FFF2-40B4-BE49-F238E27FC236}">
                <a16:creationId xmlns:a16="http://schemas.microsoft.com/office/drawing/2014/main" id="{0B3F8577-A3E6-7C2A-090A-82B3BF915BAF}"/>
              </a:ext>
            </a:extLst>
          </p:cNvPr>
          <p:cNvSpPr txBox="1"/>
          <p:nvPr/>
        </p:nvSpPr>
        <p:spPr>
          <a:xfrm>
            <a:off x="2286000" y="4876006"/>
            <a:ext cx="4572000" cy="261610"/>
          </a:xfrm>
          <a:prstGeom prst="rect">
            <a:avLst/>
          </a:prstGeom>
          <a:noFill/>
        </p:spPr>
        <p:txBody>
          <a:bodyPr wrap="square">
            <a:spAutoFit/>
          </a:bodyPr>
          <a:lstStyle/>
          <a:p>
            <a:pPr algn="ctr"/>
            <a:r>
              <a:rPr lang="en-US" altLang="ko-Kore-KR" sz="1100" dirty="0"/>
              <a:t>Kang DY, Park DW et al. </a:t>
            </a:r>
            <a:r>
              <a:rPr lang="en-US" altLang="ko-Kore-KR" sz="1100" i="1" dirty="0"/>
              <a:t>Am Heart J </a:t>
            </a:r>
            <a:r>
              <a:rPr lang="en-US" altLang="ko-Kore-KR" sz="1100" dirty="0"/>
              <a:t>2020;228:72-80 </a:t>
            </a:r>
            <a:endParaRPr lang="en-US" altLang="ko-Kore-KR" sz="1100" dirty="0">
              <a:effectLst/>
            </a:endParaRPr>
          </a:p>
        </p:txBody>
      </p:sp>
    </p:spTree>
    <p:extLst>
      <p:ext uri="{BB962C8B-B14F-4D97-AF65-F5344CB8AC3E}">
        <p14:creationId xmlns:p14="http://schemas.microsoft.com/office/powerpoint/2010/main" val="104211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CA309EEB-2BC5-1C96-7A7D-20956A3EFA9F}"/>
              </a:ext>
            </a:extLst>
          </p:cNvPr>
          <p:cNvSpPr>
            <a:spLocks noGrp="1"/>
          </p:cNvSpPr>
          <p:nvPr>
            <p:ph type="body" sz="quarter" idx="10"/>
          </p:nvPr>
        </p:nvSpPr>
        <p:spPr>
          <a:xfrm>
            <a:off x="324618" y="195486"/>
            <a:ext cx="7631757" cy="432048"/>
          </a:xfrm>
        </p:spPr>
        <p:txBody>
          <a:bodyPr/>
          <a:lstStyle/>
          <a:p>
            <a:r>
              <a:rPr lang="en-US" dirty="0"/>
              <a:t>Inclusion and Exclusion Criteria</a:t>
            </a:r>
          </a:p>
        </p:txBody>
      </p:sp>
      <p:sp>
        <p:nvSpPr>
          <p:cNvPr id="14" name="Rectangle 2">
            <a:extLst>
              <a:ext uri="{FF2B5EF4-FFF2-40B4-BE49-F238E27FC236}">
                <a16:creationId xmlns:a16="http://schemas.microsoft.com/office/drawing/2014/main" id="{7FD8CF21-70BA-DA30-1FC6-63CD8B13AC1D}"/>
              </a:ext>
            </a:extLst>
          </p:cNvPr>
          <p:cNvSpPr/>
          <p:nvPr/>
        </p:nvSpPr>
        <p:spPr>
          <a:xfrm>
            <a:off x="311943" y="1191399"/>
            <a:ext cx="4131361" cy="3108543"/>
          </a:xfrm>
          <a:prstGeom prst="rect">
            <a:avLst/>
          </a:prstGeom>
          <a:ln>
            <a:noFill/>
          </a:ln>
        </p:spPr>
        <p:txBody>
          <a:bodyPr wrap="square">
            <a:spAutoFit/>
          </a:bodyPr>
          <a:lstStyle/>
          <a:p>
            <a:pPr marL="257175" indent="-257175">
              <a:buFont typeface="+mj-lt"/>
              <a:buAutoNum type="arabicPeriod"/>
            </a:pPr>
            <a:r>
              <a:rPr lang="en-US" sz="1400" dirty="0">
                <a:latin typeface="Arial" panose="020B0604020202020204" pitchFamily="34" charset="0"/>
                <a:cs typeface="Arial" panose="020B0604020202020204" pitchFamily="34" charset="0"/>
              </a:rPr>
              <a:t>Men or women at least age ≥ 19 years.</a:t>
            </a:r>
          </a:p>
          <a:p>
            <a:pPr marL="257175" indent="-257175">
              <a:buFont typeface="+mj-lt"/>
              <a:buAutoNum type="arabicPeriod"/>
            </a:pPr>
            <a:endParaRPr lang="en-US" altLang="ko-KR" sz="1400" dirty="0">
              <a:latin typeface="Arial" panose="020B0604020202020204" pitchFamily="34" charset="0"/>
              <a:cs typeface="Arial" panose="020B0604020202020204" pitchFamily="34" charset="0"/>
            </a:endParaRPr>
          </a:p>
          <a:p>
            <a:pPr marL="257175" indent="-257175">
              <a:buFont typeface="+mj-lt"/>
              <a:buAutoNum type="arabicPeriod"/>
            </a:pPr>
            <a:r>
              <a:rPr lang="en-US" sz="1400" dirty="0">
                <a:latin typeface="Arial" panose="020B0604020202020204" pitchFamily="34" charset="0"/>
                <a:cs typeface="Arial" panose="020B0604020202020204" pitchFamily="34" charset="0"/>
              </a:rPr>
              <a:t>Patients with obstructive coronary artery disease (native or </a:t>
            </a:r>
            <a:r>
              <a:rPr lang="en-US" sz="1400" dirty="0" err="1">
                <a:latin typeface="Arial" panose="020B0604020202020204" pitchFamily="34" charset="0"/>
                <a:cs typeface="Arial" panose="020B0604020202020204" pitchFamily="34" charset="0"/>
              </a:rPr>
              <a:t>restenotic</a:t>
            </a:r>
            <a:r>
              <a:rPr lang="en-US" sz="1400" dirty="0">
                <a:latin typeface="Arial" panose="020B0604020202020204" pitchFamily="34" charset="0"/>
                <a:cs typeface="Arial" panose="020B0604020202020204" pitchFamily="34" charset="0"/>
              </a:rPr>
              <a:t>) undergoing PCI with contemporary drug-eluting stents or drug-coated balloons (only for in-stent </a:t>
            </a:r>
            <a:r>
              <a:rPr lang="en-US" sz="1400" dirty="0" err="1">
                <a:latin typeface="Arial" panose="020B0604020202020204" pitchFamily="34" charset="0"/>
                <a:cs typeface="Arial" panose="020B0604020202020204" pitchFamily="34" charset="0"/>
              </a:rPr>
              <a:t>restenotic</a:t>
            </a:r>
            <a:r>
              <a:rPr lang="en-US" sz="1400" dirty="0">
                <a:latin typeface="Arial" panose="020B0604020202020204" pitchFamily="34" charset="0"/>
                <a:cs typeface="Arial" panose="020B0604020202020204" pitchFamily="34" charset="0"/>
              </a:rPr>
              <a:t> lesion) under intracoronary imaging guidance.</a:t>
            </a:r>
          </a:p>
          <a:p>
            <a:pPr marL="257175" indent="-257175">
              <a:buFont typeface="+mj-lt"/>
              <a:buAutoNum type="arabicPeriod"/>
            </a:pPr>
            <a:endParaRPr lang="en-US" sz="1400" dirty="0">
              <a:latin typeface="Arial" panose="020B0604020202020204" pitchFamily="34" charset="0"/>
              <a:cs typeface="Arial" panose="020B0604020202020204" pitchFamily="34" charset="0"/>
            </a:endParaRPr>
          </a:p>
          <a:p>
            <a:pPr marL="257175" indent="-257175">
              <a:buFont typeface="+mj-lt"/>
              <a:buAutoNum type="arabicPeriod"/>
            </a:pPr>
            <a:r>
              <a:rPr lang="en-US" sz="1400" dirty="0">
                <a:latin typeface="Arial" panose="020B0604020202020204" pitchFamily="34" charset="0"/>
                <a:cs typeface="Arial" panose="020B0604020202020204" pitchFamily="34" charset="0"/>
              </a:rPr>
              <a:t>The patient or guardian agreed to the study protocol and the schedule for clinical follow-up, and provided informed written consent, as approved by the appropriate Institutional Review Board/Ethical Committee of the respective clinical site.</a:t>
            </a:r>
          </a:p>
        </p:txBody>
      </p:sp>
      <p:sp>
        <p:nvSpPr>
          <p:cNvPr id="15" name="Rectangle 10">
            <a:extLst>
              <a:ext uri="{FF2B5EF4-FFF2-40B4-BE49-F238E27FC236}">
                <a16:creationId xmlns:a16="http://schemas.microsoft.com/office/drawing/2014/main" id="{FFA10E3C-9A1D-A1A2-F79A-F37FDE9E048F}"/>
              </a:ext>
            </a:extLst>
          </p:cNvPr>
          <p:cNvSpPr/>
          <p:nvPr/>
        </p:nvSpPr>
        <p:spPr>
          <a:xfrm>
            <a:off x="327148" y="1076224"/>
            <a:ext cx="4116156" cy="3393176"/>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rgbClr val="0070C0"/>
              </a:solidFill>
              <a:highlight>
                <a:srgbClr val="00FFFF"/>
              </a:highlight>
            </a:endParaRPr>
          </a:p>
        </p:txBody>
      </p:sp>
      <p:sp>
        <p:nvSpPr>
          <p:cNvPr id="16" name="Rectangle 11">
            <a:extLst>
              <a:ext uri="{FF2B5EF4-FFF2-40B4-BE49-F238E27FC236}">
                <a16:creationId xmlns:a16="http://schemas.microsoft.com/office/drawing/2014/main" id="{38F4030D-268C-BFF9-B728-2BD9E8415D7B}"/>
              </a:ext>
            </a:extLst>
          </p:cNvPr>
          <p:cNvSpPr/>
          <p:nvPr/>
        </p:nvSpPr>
        <p:spPr>
          <a:xfrm>
            <a:off x="4700699" y="1085976"/>
            <a:ext cx="4194530" cy="33834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7" name="Rectangle 8">
            <a:extLst>
              <a:ext uri="{FF2B5EF4-FFF2-40B4-BE49-F238E27FC236}">
                <a16:creationId xmlns:a16="http://schemas.microsoft.com/office/drawing/2014/main" id="{C0B094A3-1349-926F-EB21-4324E1B5D9EF}"/>
              </a:ext>
            </a:extLst>
          </p:cNvPr>
          <p:cNvSpPr/>
          <p:nvPr/>
        </p:nvSpPr>
        <p:spPr>
          <a:xfrm>
            <a:off x="4716016" y="1131590"/>
            <a:ext cx="4179213" cy="3200876"/>
          </a:xfrm>
          <a:prstGeom prst="rect">
            <a:avLst/>
          </a:prstGeom>
        </p:spPr>
        <p:txBody>
          <a:bodyPr wrap="square">
            <a:spAutoFit/>
          </a:bodyPr>
          <a:lstStyle/>
          <a:p>
            <a:pPr marL="290513" indent="-228600">
              <a:buAutoNum type="arabicPeriod"/>
            </a:pPr>
            <a:r>
              <a:rPr lang="en-US" sz="1400" dirty="0">
                <a:latin typeface="Arial" panose="020B0604020202020204" pitchFamily="34" charset="0"/>
                <a:cs typeface="Arial" panose="020B0604020202020204" pitchFamily="34" charset="0"/>
              </a:rPr>
              <a:t>ST-elevation myocardial infarction.</a:t>
            </a:r>
          </a:p>
          <a:p>
            <a:pPr marL="290513" indent="-228600">
              <a:buAutoNum type="arabicPeriod"/>
            </a:pPr>
            <a:endParaRPr lang="en-US" sz="500" dirty="0">
              <a:latin typeface="Arial" panose="020B0604020202020204" pitchFamily="34" charset="0"/>
              <a:cs typeface="Arial" panose="020B0604020202020204" pitchFamily="34" charset="0"/>
            </a:endParaRPr>
          </a:p>
          <a:p>
            <a:pPr marL="290513" indent="-228600">
              <a:buAutoNum type="arabicPeriod"/>
            </a:pPr>
            <a:r>
              <a:rPr lang="en-US" sz="1400" dirty="0">
                <a:latin typeface="Arial" panose="020B0604020202020204" pitchFamily="34" charset="0"/>
                <a:cs typeface="Arial" panose="020B0604020202020204" pitchFamily="34" charset="0"/>
              </a:rPr>
              <a:t>Severe renal dysfunction (eGFR &lt;30 mL/min/1.73 m</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unless patient is on renal replacement therapy.</a:t>
            </a:r>
          </a:p>
          <a:p>
            <a:pPr marL="290513" indent="-228600">
              <a:buAutoNum type="arabicPeriod"/>
            </a:pPr>
            <a:endParaRPr lang="en-US" sz="500" dirty="0">
              <a:latin typeface="Arial" panose="020B0604020202020204" pitchFamily="34" charset="0"/>
              <a:cs typeface="Arial" panose="020B0604020202020204" pitchFamily="34" charset="0"/>
            </a:endParaRPr>
          </a:p>
          <a:p>
            <a:pPr marL="290513" indent="-228600">
              <a:buAutoNum type="arabicPeriod"/>
            </a:pPr>
            <a:r>
              <a:rPr lang="en-US" sz="1400" dirty="0">
                <a:latin typeface="Arial" panose="020B0604020202020204" pitchFamily="34" charset="0"/>
                <a:cs typeface="Arial" panose="020B0604020202020204" pitchFamily="34" charset="0"/>
              </a:rPr>
              <a:t>Cardiogenic shock or decompensated heart failure with severe left ventricular dysfunction (left ventricular ejection fraction &lt; 30%).</a:t>
            </a:r>
          </a:p>
          <a:p>
            <a:pPr marL="290513" indent="-228600">
              <a:buAutoNum type="arabicPeriod"/>
            </a:pPr>
            <a:endParaRPr lang="en-US" sz="500" dirty="0">
              <a:latin typeface="Arial" panose="020B0604020202020204" pitchFamily="34" charset="0"/>
              <a:cs typeface="Arial" panose="020B0604020202020204" pitchFamily="34" charset="0"/>
            </a:endParaRPr>
          </a:p>
          <a:p>
            <a:pPr marL="290513" indent="-228600">
              <a:buAutoNum type="arabicPeriod"/>
            </a:pPr>
            <a:r>
              <a:rPr lang="en-US" sz="1400" dirty="0">
                <a:latin typeface="Arial" panose="020B0604020202020204" pitchFamily="34" charset="0"/>
                <a:cs typeface="Arial" panose="020B0604020202020204" pitchFamily="34" charset="0"/>
              </a:rPr>
              <a:t>Life expectancy &lt; 1 years for any non-cardiac or cardiac causes.</a:t>
            </a:r>
          </a:p>
          <a:p>
            <a:pPr marL="290513" indent="-228600">
              <a:buAutoNum type="arabicPeriod"/>
            </a:pPr>
            <a:endParaRPr lang="en-US" sz="500" dirty="0">
              <a:latin typeface="Arial" panose="020B0604020202020204" pitchFamily="34" charset="0"/>
              <a:cs typeface="Arial" panose="020B0604020202020204" pitchFamily="34" charset="0"/>
            </a:endParaRPr>
          </a:p>
          <a:p>
            <a:pPr marL="290513" indent="-228600">
              <a:buAutoNum type="arabicPeriod"/>
            </a:pPr>
            <a:r>
              <a:rPr lang="en-US" sz="1400" dirty="0">
                <a:latin typeface="Arial" panose="020B0604020202020204" pitchFamily="34" charset="0"/>
                <a:cs typeface="Arial" panose="020B0604020202020204" pitchFamily="34" charset="0"/>
              </a:rPr>
              <a:t>Any lesion characteristics resulting in the expected inability to deliver the intracoronary imaging catheter during PCI (e.g., severe vessel calcification or tortuosity).</a:t>
            </a:r>
          </a:p>
        </p:txBody>
      </p:sp>
      <p:sp>
        <p:nvSpPr>
          <p:cNvPr id="18" name="TextBox 17">
            <a:extLst>
              <a:ext uri="{FF2B5EF4-FFF2-40B4-BE49-F238E27FC236}">
                <a16:creationId xmlns:a16="http://schemas.microsoft.com/office/drawing/2014/main" id="{EEE5985E-3550-7CBC-2660-DA1FE0B01085}"/>
              </a:ext>
            </a:extLst>
          </p:cNvPr>
          <p:cNvSpPr txBox="1"/>
          <p:nvPr/>
        </p:nvSpPr>
        <p:spPr>
          <a:xfrm>
            <a:off x="1104234" y="729307"/>
            <a:ext cx="2462981" cy="323165"/>
          </a:xfrm>
          <a:prstGeom prst="rect">
            <a:avLst/>
          </a:prstGeom>
          <a:noFill/>
        </p:spPr>
        <p:txBody>
          <a:bodyPr wrap="square" rtlCol="0">
            <a:spAutoFit/>
          </a:bodyPr>
          <a:lstStyle/>
          <a:p>
            <a:pPr algn="ctr"/>
            <a:r>
              <a:rPr lang="en-US" sz="1500" b="1" dirty="0">
                <a:solidFill>
                  <a:srgbClr val="0070C0"/>
                </a:solidFill>
                <a:latin typeface="Arial" panose="020B0604020202020204" pitchFamily="34" charset="0"/>
                <a:cs typeface="Arial" panose="020B0604020202020204" pitchFamily="34" charset="0"/>
              </a:rPr>
              <a:t>INCLUSION</a:t>
            </a:r>
          </a:p>
        </p:txBody>
      </p:sp>
      <p:sp>
        <p:nvSpPr>
          <p:cNvPr id="19" name="TextBox 18">
            <a:extLst>
              <a:ext uri="{FF2B5EF4-FFF2-40B4-BE49-F238E27FC236}">
                <a16:creationId xmlns:a16="http://schemas.microsoft.com/office/drawing/2014/main" id="{15C5159C-7D4E-D77A-7CB5-047FF6695C66}"/>
              </a:ext>
            </a:extLst>
          </p:cNvPr>
          <p:cNvSpPr txBox="1"/>
          <p:nvPr/>
        </p:nvSpPr>
        <p:spPr>
          <a:xfrm>
            <a:off x="5433160" y="728682"/>
            <a:ext cx="2462981" cy="323165"/>
          </a:xfrm>
          <a:prstGeom prst="rect">
            <a:avLst/>
          </a:prstGeom>
          <a:noFill/>
        </p:spPr>
        <p:txBody>
          <a:bodyPr wrap="square" rtlCol="0">
            <a:spAutoFit/>
          </a:bodyPr>
          <a:lstStyle/>
          <a:p>
            <a:pPr algn="ctr"/>
            <a:r>
              <a:rPr lang="en-US" sz="1500" b="1" dirty="0">
                <a:solidFill>
                  <a:srgbClr val="C00000"/>
                </a:solidFill>
                <a:latin typeface="Arial" panose="020B0604020202020204" pitchFamily="34" charset="0"/>
                <a:cs typeface="Arial" panose="020B0604020202020204" pitchFamily="34" charset="0"/>
              </a:rPr>
              <a:t>EXCLUSION</a:t>
            </a:r>
          </a:p>
        </p:txBody>
      </p:sp>
      <p:sp>
        <p:nvSpPr>
          <p:cNvPr id="3" name="TextBox 2">
            <a:extLst>
              <a:ext uri="{FF2B5EF4-FFF2-40B4-BE49-F238E27FC236}">
                <a16:creationId xmlns:a16="http://schemas.microsoft.com/office/drawing/2014/main" id="{94CFFD23-608E-98EC-9DBC-3B196223B979}"/>
              </a:ext>
            </a:extLst>
          </p:cNvPr>
          <p:cNvSpPr txBox="1"/>
          <p:nvPr/>
        </p:nvSpPr>
        <p:spPr>
          <a:xfrm>
            <a:off x="1835697" y="4637398"/>
            <a:ext cx="6840760" cy="246221"/>
          </a:xfrm>
          <a:prstGeom prst="rect">
            <a:avLst/>
          </a:prstGeom>
          <a:noFill/>
        </p:spPr>
        <p:txBody>
          <a:bodyPr wrap="square" anchor="ctr">
            <a:spAutoFit/>
          </a:bodyPr>
          <a:lstStyle/>
          <a:p>
            <a:r>
              <a:rPr lang="en-US" sz="1000" dirty="0">
                <a:ea typeface="Times New Roman" panose="02020603050405020304" pitchFamily="18" charset="0"/>
              </a:rPr>
              <a:t>PCI, percutaneous coronary intervention</a:t>
            </a:r>
            <a:endParaRPr lang="en-US" sz="1000" dirty="0"/>
          </a:p>
        </p:txBody>
      </p:sp>
    </p:spTree>
    <p:extLst>
      <p:ext uri="{BB962C8B-B14F-4D97-AF65-F5344CB8AC3E}">
        <p14:creationId xmlns:p14="http://schemas.microsoft.com/office/powerpoint/2010/main" val="169187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1C889615-0990-D062-8E16-03BFDAB83F8B}"/>
              </a:ext>
            </a:extLst>
          </p:cNvPr>
          <p:cNvSpPr>
            <a:spLocks noGrp="1"/>
          </p:cNvSpPr>
          <p:nvPr>
            <p:ph type="body" sz="quarter" idx="10"/>
          </p:nvPr>
        </p:nvSpPr>
        <p:spPr>
          <a:xfrm>
            <a:off x="324618" y="195486"/>
            <a:ext cx="7631757" cy="432048"/>
          </a:xfrm>
        </p:spPr>
        <p:txBody>
          <a:bodyPr/>
          <a:lstStyle/>
          <a:p>
            <a:r>
              <a:rPr lang="en-US" dirty="0"/>
              <a:t>Imaging-guided PCI</a:t>
            </a:r>
          </a:p>
        </p:txBody>
      </p:sp>
      <p:sp>
        <p:nvSpPr>
          <p:cNvPr id="4" name="TextBox 3">
            <a:extLst>
              <a:ext uri="{FF2B5EF4-FFF2-40B4-BE49-F238E27FC236}">
                <a16:creationId xmlns:a16="http://schemas.microsoft.com/office/drawing/2014/main" id="{05EF7322-9201-5EA7-12FB-65F3148DF7F5}"/>
              </a:ext>
            </a:extLst>
          </p:cNvPr>
          <p:cNvSpPr txBox="1"/>
          <p:nvPr/>
        </p:nvSpPr>
        <p:spPr>
          <a:xfrm>
            <a:off x="612244" y="843558"/>
            <a:ext cx="8208228" cy="3693319"/>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effectLst/>
                <a:latin typeface="Calibri" panose="020F0502020204030204" pitchFamily="34" charset="0"/>
                <a:ea typeface="바탕" panose="02030600000101010101" pitchFamily="18" charset="-127"/>
                <a:cs typeface="Calibri" panose="020F0502020204030204" pitchFamily="34" charset="0"/>
              </a:rPr>
              <a:t>PCI procedure was performed using standard techniques.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In each group, either IVUS (</a:t>
            </a:r>
            <a:r>
              <a:rPr lang="en-GB" dirty="0" err="1">
                <a:latin typeface="Calibri" panose="020F0502020204030204" pitchFamily="34" charset="0"/>
                <a:cs typeface="Calibri" panose="020F0502020204030204" pitchFamily="34" charset="0"/>
              </a:rPr>
              <a:t>Opticross</a:t>
            </a:r>
            <a:r>
              <a:rPr lang="en-GB" altLang="ko-KR"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or </a:t>
            </a:r>
            <a:r>
              <a:rPr lang="en-GB" dirty="0" err="1">
                <a:latin typeface="Calibri" panose="020F0502020204030204" pitchFamily="34" charset="0"/>
                <a:cs typeface="Calibri" panose="020F0502020204030204" pitchFamily="34" charset="0"/>
              </a:rPr>
              <a:t>Opticross</a:t>
            </a:r>
            <a:r>
              <a:rPr lang="en-GB" altLang="ko-KR"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HD, Boston Scientific, CA) or OCT (C7-XR™ and OPTIS™, Abbott, CA) was used before, during, and immediately after PCI; </a:t>
            </a:r>
            <a:r>
              <a:rPr lang="en-US" altLang="ko-KR" i="1" dirty="0">
                <a:latin typeface="Calibri" panose="020F0502020204030204" pitchFamily="34" charset="0"/>
                <a:ea typeface="바탕" panose="02030600000101010101" pitchFamily="18" charset="-127"/>
                <a:cs typeface="Calibri" panose="020F0502020204030204" pitchFamily="34" charset="0"/>
              </a:rPr>
              <a:t>a final imaging assessment for PCI optimization was mandated. </a:t>
            </a:r>
            <a:endParaRPr lang="en-GB"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Stent size, length, and optimization of the stented segment was determined with the use of a predefined common algorithm for IVUS or OCT on the basis of EAPCI expert consensus.</a:t>
            </a:r>
            <a:r>
              <a:rPr lang="en-US" altLang="ko-KR" sz="1400" b="0" baseline="30000" dirty="0"/>
              <a:t>1</a:t>
            </a:r>
          </a:p>
          <a:p>
            <a:pPr marL="285750" indent="-285750">
              <a:buFont typeface="Arial" panose="020B0604020202020204" pitchFamily="34" charset="0"/>
              <a:buChar char="•"/>
            </a:pPr>
            <a:r>
              <a:rPr lang="en-US" altLang="ko-KR" dirty="0">
                <a:latin typeface="Calibri" panose="020F0502020204030204" pitchFamily="34" charset="0"/>
                <a:ea typeface="바탕" panose="02030600000101010101" pitchFamily="18" charset="-127"/>
                <a:cs typeface="Calibri" panose="020F0502020204030204" pitchFamily="34" charset="0"/>
              </a:rPr>
              <a:t>A</a:t>
            </a:r>
            <a:r>
              <a:rPr lang="en-US" altLang="ko-KR" sz="1800" dirty="0">
                <a:effectLst/>
                <a:latin typeface="Calibri" panose="020F0502020204030204" pitchFamily="34" charset="0"/>
                <a:ea typeface="바탕" panose="02030600000101010101" pitchFamily="18" charset="-127"/>
                <a:cs typeface="Calibri" panose="020F0502020204030204" pitchFamily="34" charset="0"/>
              </a:rPr>
              <a:t> distal lumen or external elastic membrane reference-based stent sizing strategy was used and a sufficient stent expansion of more than 80% of the mean reference lumen area with avoiding major stent malapposition or edge dissection was achieved.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All intravascular imaging data were measured by the independent imaging core laboratories (the Asan Medical Center, Core-lab).</a:t>
            </a:r>
          </a:p>
        </p:txBody>
      </p:sp>
      <p:sp>
        <p:nvSpPr>
          <p:cNvPr id="5" name="TextBox 4">
            <a:extLst>
              <a:ext uri="{FF2B5EF4-FFF2-40B4-BE49-F238E27FC236}">
                <a16:creationId xmlns:a16="http://schemas.microsoft.com/office/drawing/2014/main" id="{91B8111E-980E-0550-ADB8-99CAB7CEFFDC}"/>
              </a:ext>
            </a:extLst>
          </p:cNvPr>
          <p:cNvSpPr txBox="1"/>
          <p:nvPr/>
        </p:nvSpPr>
        <p:spPr>
          <a:xfrm>
            <a:off x="1859287" y="4773801"/>
            <a:ext cx="8329337" cy="246221"/>
          </a:xfrm>
          <a:prstGeom prst="rect">
            <a:avLst/>
          </a:prstGeom>
          <a:noFill/>
        </p:spPr>
        <p:txBody>
          <a:bodyPr wrap="square" anchor="ctr">
            <a:spAutoFit/>
          </a:bodyPr>
          <a:lstStyle/>
          <a:p>
            <a:r>
              <a:rPr lang="en-US" altLang="ko-KR" sz="1000" b="0" baseline="30000" dirty="0"/>
              <a:t> </a:t>
            </a:r>
            <a:r>
              <a:rPr lang="en-US" altLang="ko-KR" sz="1000" baseline="30000" dirty="0">
                <a:ea typeface="Times New Roman" panose="02020603050405020304" pitchFamily="18" charset="0"/>
              </a:rPr>
              <a:t>1</a:t>
            </a:r>
            <a:r>
              <a:rPr lang="en-US" altLang="ko-Kore-KR" sz="1000" dirty="0">
                <a:ea typeface="Times New Roman" panose="02020603050405020304" pitchFamily="18" charset="0"/>
              </a:rPr>
              <a:t>Raber L</a:t>
            </a:r>
            <a:r>
              <a:rPr lang="en-US" altLang="ko-KR" sz="1000" dirty="0">
                <a:ea typeface="Times New Roman" panose="02020603050405020304" pitchFamily="18" charset="0"/>
              </a:rPr>
              <a:t>, </a:t>
            </a:r>
            <a:r>
              <a:rPr lang="en-US" altLang="ko-KR" sz="1000" dirty="0">
                <a:effectLst/>
                <a:ea typeface="Times New Roman" panose="02020603050405020304" pitchFamily="18" charset="0"/>
              </a:rPr>
              <a:t>et al. </a:t>
            </a:r>
            <a:r>
              <a:rPr lang="en-US" altLang="ko-KR" sz="1000" i="1" dirty="0" err="1">
                <a:ea typeface="Times New Roman" panose="02020603050405020304" pitchFamily="18" charset="0"/>
              </a:rPr>
              <a:t>Eur</a:t>
            </a:r>
            <a:r>
              <a:rPr lang="en-US" altLang="ko-KR" sz="1000" i="1" dirty="0">
                <a:ea typeface="Times New Roman" panose="02020603050405020304" pitchFamily="18" charset="0"/>
              </a:rPr>
              <a:t> Heart J 2</a:t>
            </a:r>
            <a:r>
              <a:rPr lang="en-US" altLang="ko-KR" sz="1000" dirty="0">
                <a:ea typeface="Times New Roman" panose="02020603050405020304" pitchFamily="18" charset="0"/>
              </a:rPr>
              <a:t>018;39:3281-3300.</a:t>
            </a:r>
            <a:endParaRPr lang="en-US" sz="1000" dirty="0"/>
          </a:p>
        </p:txBody>
      </p:sp>
    </p:spTree>
    <p:extLst>
      <p:ext uri="{BB962C8B-B14F-4D97-AF65-F5344CB8AC3E}">
        <p14:creationId xmlns:p14="http://schemas.microsoft.com/office/powerpoint/2010/main" val="218389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1C889615-0990-D062-8E16-03BFDAB83F8B}"/>
              </a:ext>
            </a:extLst>
          </p:cNvPr>
          <p:cNvSpPr>
            <a:spLocks noGrp="1"/>
          </p:cNvSpPr>
          <p:nvPr>
            <p:ph type="body" sz="quarter" idx="10"/>
          </p:nvPr>
        </p:nvSpPr>
        <p:spPr>
          <a:xfrm>
            <a:off x="324618" y="195486"/>
            <a:ext cx="7631757" cy="432048"/>
          </a:xfrm>
        </p:spPr>
        <p:txBody>
          <a:bodyPr/>
          <a:lstStyle/>
          <a:p>
            <a:r>
              <a:rPr lang="en-US" dirty="0"/>
              <a:t>Endpoints</a:t>
            </a:r>
          </a:p>
        </p:txBody>
      </p:sp>
      <p:sp>
        <p:nvSpPr>
          <p:cNvPr id="4" name="TextBox 3">
            <a:extLst>
              <a:ext uri="{FF2B5EF4-FFF2-40B4-BE49-F238E27FC236}">
                <a16:creationId xmlns:a16="http://schemas.microsoft.com/office/drawing/2014/main" id="{05EF7322-9201-5EA7-12FB-65F3148DF7F5}"/>
              </a:ext>
            </a:extLst>
          </p:cNvPr>
          <p:cNvSpPr txBox="1"/>
          <p:nvPr/>
        </p:nvSpPr>
        <p:spPr>
          <a:xfrm>
            <a:off x="612244" y="699542"/>
            <a:ext cx="8136219" cy="3947234"/>
          </a:xfrm>
          <a:prstGeom prst="rect">
            <a:avLst/>
          </a:prstGeom>
          <a:noFill/>
        </p:spPr>
        <p:txBody>
          <a:bodyPr wrap="square" rtlCol="0">
            <a:spAutoFit/>
          </a:bodyPr>
          <a:lstStyle/>
          <a:p>
            <a:r>
              <a:rPr lang="en-US" sz="1950" b="1" dirty="0">
                <a:latin typeface="Calibri" panose="020F0502020204030204" pitchFamily="34" charset="0"/>
                <a:cs typeface="Calibri" panose="020F0502020204030204" pitchFamily="34" charset="0"/>
              </a:rPr>
              <a:t>Primary endpoint</a:t>
            </a:r>
            <a:endParaRPr lang="en-US" sz="2100" dirty="0">
              <a:latin typeface="Calibri" panose="020F0502020204030204" pitchFamily="34" charset="0"/>
              <a:cs typeface="Calibri" panose="020F0502020204030204" pitchFamily="34" charset="0"/>
            </a:endParaRPr>
          </a:p>
          <a:p>
            <a:pPr marL="342900" indent="-342900">
              <a:buFont typeface="Arial"/>
              <a:buChar char="•"/>
            </a:pPr>
            <a:r>
              <a:rPr lang="en-GB" dirty="0">
                <a:latin typeface="Calibri" panose="020F0502020204030204" pitchFamily="34" charset="0"/>
                <a:cs typeface="Calibri" panose="020F0502020204030204" pitchFamily="34" charset="0"/>
              </a:rPr>
              <a:t>Target-vessel failure (a composite of death from cardiac cause, target vessel-MI, or ischemia-driven target-vessel revascularization) at 1 year after randomization</a:t>
            </a:r>
          </a:p>
          <a:p>
            <a:endParaRPr lang="en-GB" sz="1350" dirty="0">
              <a:latin typeface="Calibri" panose="020F0502020204030204" pitchFamily="34" charset="0"/>
              <a:cs typeface="Calibri" panose="020F0502020204030204" pitchFamily="34" charset="0"/>
            </a:endParaRPr>
          </a:p>
          <a:p>
            <a:r>
              <a:rPr lang="en-GB" sz="1950" b="1" dirty="0">
                <a:latin typeface="Calibri" panose="020F0502020204030204" pitchFamily="34" charset="0"/>
                <a:cs typeface="Calibri" panose="020F0502020204030204" pitchFamily="34" charset="0"/>
              </a:rPr>
              <a:t>Secondary endpoints</a:t>
            </a:r>
          </a:p>
          <a:p>
            <a:pPr marL="342900" indent="-342900">
              <a:buFont typeface="Arial"/>
              <a:buChar char="•"/>
            </a:pPr>
            <a:r>
              <a:rPr lang="en-US" dirty="0">
                <a:latin typeface="Calibri" panose="020F0502020204030204" pitchFamily="34" charset="0"/>
                <a:cs typeface="Calibri" panose="020F0502020204030204" pitchFamily="34" charset="0"/>
              </a:rPr>
              <a:t>Individual components of the primary composite outcome</a:t>
            </a:r>
          </a:p>
          <a:p>
            <a:pPr marL="342900" indent="-342900">
              <a:buFont typeface="Arial"/>
              <a:buChar char="•"/>
            </a:pPr>
            <a:r>
              <a:rPr lang="en-US" dirty="0">
                <a:latin typeface="Calibri" panose="020F0502020204030204" pitchFamily="34" charset="0"/>
                <a:cs typeface="Calibri" panose="020F0502020204030204" pitchFamily="34" charset="0"/>
              </a:rPr>
              <a:t>Target-lesion failure</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p>
          <a:p>
            <a:pPr marL="342900" indent="-342900">
              <a:buFont typeface="Arial"/>
              <a:buChar char="•"/>
            </a:pPr>
            <a:r>
              <a:rPr lang="en-US" dirty="0">
                <a:latin typeface="Calibri" panose="020F0502020204030204" pitchFamily="34" charset="0"/>
                <a:cs typeface="Calibri" panose="020F0502020204030204" pitchFamily="34" charset="0"/>
              </a:rPr>
              <a:t>Stent thrombosis</a:t>
            </a:r>
          </a:p>
          <a:p>
            <a:pPr marL="342900" indent="-342900">
              <a:buFont typeface="Arial"/>
              <a:buChar char="•"/>
            </a:pPr>
            <a:r>
              <a:rPr lang="en-US" dirty="0">
                <a:latin typeface="Calibri" panose="020F0502020204030204" pitchFamily="34" charset="0"/>
                <a:cs typeface="Calibri" panose="020F0502020204030204" pitchFamily="34" charset="0"/>
              </a:rPr>
              <a:t>Stroke</a:t>
            </a:r>
          </a:p>
          <a:p>
            <a:pPr marL="342900" indent="-342900">
              <a:buFont typeface="Arial"/>
              <a:buChar char="•"/>
            </a:pPr>
            <a:r>
              <a:rPr lang="en-US" dirty="0">
                <a:latin typeface="Calibri" panose="020F0502020204030204" pitchFamily="34" charset="0"/>
                <a:cs typeface="Calibri" panose="020F0502020204030204" pitchFamily="34" charset="0"/>
              </a:rPr>
              <a:t>Repeat revascularization</a:t>
            </a:r>
          </a:p>
          <a:p>
            <a:pPr marL="342900" indent="-342900">
              <a:buFont typeface="Arial"/>
              <a:buChar char="•"/>
            </a:pPr>
            <a:r>
              <a:rPr lang="en-US" dirty="0">
                <a:latin typeface="Calibri" panose="020F0502020204030204" pitchFamily="34" charset="0"/>
                <a:cs typeface="Calibri" panose="020F0502020204030204" pitchFamily="34" charset="0"/>
              </a:rPr>
              <a:t>Rehospitalization</a:t>
            </a:r>
          </a:p>
          <a:p>
            <a:pPr marL="342900" indent="-342900">
              <a:buFont typeface="Arial"/>
              <a:buChar char="•"/>
            </a:pPr>
            <a:r>
              <a:rPr lang="en-US" dirty="0">
                <a:latin typeface="Calibri" panose="020F0502020204030204" pitchFamily="34" charset="0"/>
                <a:cs typeface="Calibri" panose="020F0502020204030204" pitchFamily="34" charset="0"/>
              </a:rPr>
              <a:t>Bleeding events</a:t>
            </a:r>
          </a:p>
          <a:p>
            <a:pPr marL="342900" indent="-342900">
              <a:buFont typeface="Arial"/>
              <a:buChar char="•"/>
            </a:pPr>
            <a:r>
              <a:rPr lang="en-US" dirty="0">
                <a:latin typeface="Calibri" panose="020F0502020204030204" pitchFamily="34" charset="0"/>
                <a:cs typeface="Calibri" panose="020F0502020204030204" pitchFamily="34" charset="0"/>
              </a:rPr>
              <a:t>contrast-induced acute kidney injury</a:t>
            </a:r>
          </a:p>
          <a:p>
            <a:pPr marL="342900" indent="-342900">
              <a:buFont typeface="Arial"/>
              <a:buChar char="•"/>
            </a:pPr>
            <a:r>
              <a:rPr lang="en-US" dirty="0">
                <a:latin typeface="Calibri" panose="020F0502020204030204" pitchFamily="34" charset="0"/>
                <a:cs typeface="Calibri" panose="020F0502020204030204" pitchFamily="34" charset="0"/>
              </a:rPr>
              <a:t>procedural complications requiring active intervention</a:t>
            </a:r>
          </a:p>
        </p:txBody>
      </p:sp>
      <p:sp>
        <p:nvSpPr>
          <p:cNvPr id="5" name="TextBox 4">
            <a:extLst>
              <a:ext uri="{FF2B5EF4-FFF2-40B4-BE49-F238E27FC236}">
                <a16:creationId xmlns:a16="http://schemas.microsoft.com/office/drawing/2014/main" id="{91B8111E-980E-0550-ADB8-99CAB7CEFFDC}"/>
              </a:ext>
            </a:extLst>
          </p:cNvPr>
          <p:cNvSpPr txBox="1"/>
          <p:nvPr/>
        </p:nvSpPr>
        <p:spPr>
          <a:xfrm>
            <a:off x="1763688" y="4650690"/>
            <a:ext cx="7200116" cy="369332"/>
          </a:xfrm>
          <a:prstGeom prst="rect">
            <a:avLst/>
          </a:prstGeom>
          <a:noFill/>
        </p:spPr>
        <p:txBody>
          <a:bodyPr wrap="square" anchor="ctr">
            <a:spAutoFit/>
          </a:bodyPr>
          <a:lstStyle/>
          <a:p>
            <a:r>
              <a:rPr lang="en-US" sz="900" dirty="0">
                <a:ea typeface="Times New Roman" panose="02020603050405020304" pitchFamily="18" charset="0"/>
              </a:rPr>
              <a:t>MI, myocardial infarction</a:t>
            </a:r>
            <a:endParaRPr lang="en-US" sz="900" dirty="0"/>
          </a:p>
          <a:p>
            <a:r>
              <a:rPr lang="en-US" sz="900" dirty="0"/>
              <a:t>*Target-lesion failure was a composite of death from cardiac causes, target-vessel MI, or ischemia-driven target-lesion revascularization. </a:t>
            </a:r>
          </a:p>
        </p:txBody>
      </p:sp>
    </p:spTree>
    <p:extLst>
      <p:ext uri="{BB962C8B-B14F-4D97-AF65-F5344CB8AC3E}">
        <p14:creationId xmlns:p14="http://schemas.microsoft.com/office/powerpoint/2010/main" val="1499684534"/>
      </p:ext>
    </p:extLst>
  </p:cSld>
  <p:clrMapOvr>
    <a:masterClrMapping/>
  </p:clrMapOvr>
</p:sld>
</file>

<file path=ppt/theme/theme1.xml><?xml version="1.0" encoding="utf-8"?>
<a:theme xmlns:a="http://schemas.openxmlformats.org/drawingml/2006/main" name="ESC_PPT_Light_220817-16-9">
  <a:themeElements>
    <a:clrScheme name="ESC // branding 2017">
      <a:dk1>
        <a:sysClr val="windowText" lastClr="000000"/>
      </a:dk1>
      <a:lt1>
        <a:sysClr val="window" lastClr="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12012021  -  Read-Only" id="{8CB5A6F9-0108-4F1C-927D-5872DF40D793}" vid="{717AFAD0-94CD-4965-A011-B2544BC08200}"/>
    </a:ext>
  </a:extLst>
</a:theme>
</file>

<file path=ppt/theme/theme2.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Presentation Template 2018.potx" id="{7B07BAE2-D251-4CCC-87C2-18E7B5F2A109}" vid="{A2D50771-D4F5-41C9-83FE-EDF6B674D1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ESC_PPT_Light_220817-16-9</Template>
  <TotalTime>2350</TotalTime>
  <Words>5329</Words>
  <Application>Microsoft Macintosh PowerPoint</Application>
  <PresentationFormat>화면 슬라이드 쇼(16:9)</PresentationFormat>
  <Paragraphs>856</Paragraphs>
  <Slides>27</Slides>
  <Notes>26</Notes>
  <HiddenSlides>0</HiddenSlides>
  <MMClips>0</MMClips>
  <ScaleCrop>false</ScaleCrop>
  <HeadingPairs>
    <vt:vector size="6" baseType="variant">
      <vt:variant>
        <vt:lpstr>사용한 글꼴</vt:lpstr>
      </vt:variant>
      <vt:variant>
        <vt:i4>6</vt:i4>
      </vt:variant>
      <vt:variant>
        <vt:lpstr>테마</vt:lpstr>
      </vt:variant>
      <vt:variant>
        <vt:i4>2</vt:i4>
      </vt:variant>
      <vt:variant>
        <vt:lpstr>슬라이드 제목</vt:lpstr>
      </vt:variant>
      <vt:variant>
        <vt:i4>27</vt:i4>
      </vt:variant>
    </vt:vector>
  </HeadingPairs>
  <TitlesOfParts>
    <vt:vector size="35" baseType="lpstr">
      <vt:lpstr>Lub Dub</vt:lpstr>
      <vt:lpstr>Lub Dub Medium</vt:lpstr>
      <vt:lpstr>맑은 고딕</vt:lpstr>
      <vt:lpstr>Arial</vt:lpstr>
      <vt:lpstr>Calibri</vt:lpstr>
      <vt:lpstr>Times New Roman</vt:lpstr>
      <vt:lpstr>ESC_PPT_Light_220817-16-9</vt:lpstr>
      <vt:lpstr>AHA text 03</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Participating Investigators and Trial Organization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Conclusions</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Roland COLLIN</dc:creator>
  <cp:lastModifiedBy>Duk-Woo</cp:lastModifiedBy>
  <cp:revision>33</cp:revision>
  <dcterms:created xsi:type="dcterms:W3CDTF">2021-07-16T09:19:14Z</dcterms:created>
  <dcterms:modified xsi:type="dcterms:W3CDTF">2023-08-26T05:25:13Z</dcterms:modified>
</cp:coreProperties>
</file>