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4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cPZEG/3emyWG1U2OXaUMpRP1i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0ABA47-4AE2-406C-8B3E-61E0C327BD3C}">
  <a:tblStyle styleId="{0E0ABA47-4AE2-406C-8B3E-61E0C327BD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23C3632-BA85-4D6C-8081-0AA9215302C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49605FA-925B-43DA-9595-643114B42A50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C31DED2C-D7B4-4F4F-BE89-471A21391AB1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0F0F0"/>
          </a:solidFill>
        </a:fill>
      </a:tcStyle>
    </a:band1H>
    <a:band2H>
      <a:tcTxStyle/>
    </a:band2H>
    <a:band1V>
      <a:tcTxStyle/>
      <a:tcStyle>
        <a:fill>
          <a:solidFill>
            <a:srgbClr val="F0F0F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customschemas.google.com/relationships/presentationmetadata" Target="metadata"/><Relationship Id="rId25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themeOverride" Target="../theme/themeOverride4.xml"/><Relationship Id="rId4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39161660866526"/>
          <c:y val="0.12615948502142219"/>
          <c:w val="0.87530774933721622"/>
          <c:h val="0.75825107745846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D76BBB8-62F0-9A4C-BBA1-F339B002989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FC-422F-892B-20530C157B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Deaths (N, %)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C-422F-892B-20530C157B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FCM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98B80D-6726-E64F-9A72-C4C31C4D24D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1FC-422F-892B-20530C157B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Deaths (N, %)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FC-422F-892B-20530C157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32"/>
        <c:axId val="2127456912"/>
        <c:axId val="133641440"/>
      </c:barChart>
      <c:catAx>
        <c:axId val="21274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41440"/>
        <c:crosses val="autoZero"/>
        <c:auto val="1"/>
        <c:lblAlgn val="ctr"/>
        <c:lblOffset val="0"/>
        <c:noMultiLvlLbl val="0"/>
      </c:catAx>
      <c:valAx>
        <c:axId val="133641440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4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39161660866526"/>
          <c:y val="0.12615948502142219"/>
          <c:w val="0.87530774933721622"/>
          <c:h val="0.75825107745846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HF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76BBB8-62F0-9A4C-BBA1-F339B002989A}" type="VALUE">
                      <a:rPr lang="en-US" b="1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3D-4A4C-8A68-D5AA995C5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 HF Hosp (N)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D-4A4C-8A68-D5AA995C5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FCM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98B80D-6726-E64F-9A72-C4C31C4D24D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3D-4A4C-8A68-D5AA995C5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 HF Hosp (N)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3D-4A4C-8A68-D5AA995C5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32"/>
        <c:axId val="2127456912"/>
        <c:axId val="133641440"/>
      </c:barChart>
      <c:catAx>
        <c:axId val="21274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41440"/>
        <c:crosses val="autoZero"/>
        <c:auto val="1"/>
        <c:lblAlgn val="ctr"/>
        <c:lblOffset val="0"/>
        <c:noMultiLvlLbl val="0"/>
      </c:catAx>
      <c:valAx>
        <c:axId val="133641440"/>
        <c:scaling>
          <c:orientation val="minMax"/>
          <c:max val="4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4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39161660866526"/>
          <c:y val="0.12615948502142219"/>
          <c:w val="0.87530774933721622"/>
          <c:h val="0.75825107745846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+</a:t>
                    </a:r>
                    <a:fld id="{5D76BBB8-62F0-9A4C-BBA1-F339B002989A}" type="VALUE">
                      <a:rPr lang="en-US" b="1" smtClean="0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b="1" dirty="0"/>
                      <a:t> (59)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72D-4304-A845-DCF1C8DED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Mean Change 6-MWD (m)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D-4304-A845-DCF1C8DED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FCM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4998B80D-6726-E64F-9A72-C4C31C4D24D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72D-4304-A845-DCF1C8DED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Mean Change 6-MWD (m)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D-4304-A845-DCF1C8DE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32"/>
        <c:axId val="2127456912"/>
        <c:axId val="133641440"/>
      </c:barChart>
      <c:catAx>
        <c:axId val="212745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41440"/>
        <c:crosses val="autoZero"/>
        <c:auto val="1"/>
        <c:lblAlgn val="ctr"/>
        <c:lblOffset val="0"/>
        <c:noMultiLvlLbl val="0"/>
      </c:catAx>
      <c:valAx>
        <c:axId val="13364144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4569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39161660866526"/>
          <c:y val="0.12615948502142219"/>
          <c:w val="0.87530774933721622"/>
          <c:h val="0.8350463752283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C20E2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26.2%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49-4787-BEC3-40288668D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TESAEs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9-4787-BEC3-40288668D9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FCM</c:v>
                </c:pt>
              </c:strCache>
            </c:strRef>
          </c:tx>
          <c:spPr>
            <a:solidFill>
              <a:srgbClr val="30539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049-4787-BEC3-40288668D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TESAEs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49-4787-BEC3-40288668D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32"/>
        <c:axId val="2127456912"/>
        <c:axId val="133641440"/>
      </c:barChart>
      <c:catAx>
        <c:axId val="212745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641440"/>
        <c:crosses val="autoZero"/>
        <c:auto val="1"/>
        <c:lblAlgn val="ctr"/>
        <c:lblOffset val="0"/>
        <c:noMultiLvlLbl val="0"/>
      </c:catAx>
      <c:valAx>
        <c:axId val="13364144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4569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Fewer CV deaths</a:t>
            </a:r>
            <a:endParaRPr/>
          </a:p>
        </p:txBody>
      </p:sp>
      <p:sp>
        <p:nvSpPr>
          <p:cNvPr id="400" name="Google Shape;40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 activated-related pseudo-allergy (CARPA), or other non-IgE mediated mechanisms of complement activation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https://jamanetwork.com/journals/jamanetworkopen/fullarticle/2790508</a:t>
            </a:r>
            <a:endParaRPr/>
          </a:p>
        </p:txBody>
      </p:sp>
      <p:sp>
        <p:nvSpPr>
          <p:cNvPr id="434" name="Google Shape;43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US: Black =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321 / 1216 (26.4%)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Fewer deaths – fewer HF hosp – largest 6MWD improvement</a:t>
            </a:r>
            <a:endParaRPr/>
          </a:p>
        </p:txBody>
      </p:sp>
      <p:sp>
        <p:nvSpPr>
          <p:cNvPr id="302" name="Google Shape;30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1.20, 1/1.09, 1.10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7.7 days per HF hosp ON AVERAGE</a:t>
            </a:r>
            <a:endParaRPr/>
          </a:p>
        </p:txBody>
      </p:sp>
      <p:sp>
        <p:nvSpPr>
          <p:cNvPr id="331" name="Google Shape;33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3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33.png"/><Relationship Id="rId4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showMasterSp="0">
  <p:cSld name="Title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1386361" y="3356071"/>
            <a:ext cx="9126120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spcBef>
                <a:spcPts val="427"/>
              </a:spcBef>
              <a:spcAft>
                <a:spcPts val="0"/>
              </a:spcAft>
              <a:buSzPts val="2133"/>
              <a:buNone/>
              <a:defRPr b="0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SzPts val="2667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2" type="body"/>
          </p:nvPr>
        </p:nvSpPr>
        <p:spPr>
          <a:xfrm>
            <a:off x="1391463" y="5282092"/>
            <a:ext cx="7584835" cy="384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7"/>
              </a:spcBef>
              <a:spcAft>
                <a:spcPts val="0"/>
              </a:spcAft>
              <a:buSzPts val="2133"/>
              <a:buNone/>
              <a:defRPr b="0" sz="2133">
                <a:solidFill>
                  <a:srgbClr val="AE1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SzPts val="2667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3" type="body"/>
          </p:nvPr>
        </p:nvSpPr>
        <p:spPr>
          <a:xfrm>
            <a:off x="1391481" y="4770503"/>
            <a:ext cx="7584825" cy="386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7"/>
              </a:spcBef>
              <a:spcAft>
                <a:spcPts val="0"/>
              </a:spcAft>
              <a:buSzPts val="2133"/>
              <a:buNone/>
              <a:defRPr b="0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SzPts val="2667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4" type="body"/>
          </p:nvPr>
        </p:nvSpPr>
        <p:spPr>
          <a:xfrm>
            <a:off x="1391480" y="1237013"/>
            <a:ext cx="9024995" cy="111090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6400"/>
              <a:buNone/>
              <a:defRPr b="1" i="0" sz="6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SzPts val="2667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ark Background">
  <p:cSld name="Title Dark Background">
    <p:bg>
      <p:bgPr>
        <a:solidFill>
          <a:srgbClr val="E8E6E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/>
          <p:nvPr/>
        </p:nvSpPr>
        <p:spPr>
          <a:xfrm>
            <a:off x="0" y="0"/>
            <a:ext cx="12192000" cy="6043800"/>
          </a:xfrm>
          <a:prstGeom prst="rect">
            <a:avLst/>
          </a:prstGeom>
          <a:solidFill>
            <a:srgbClr val="3F3F3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0"/>
          <p:cNvSpPr txBox="1"/>
          <p:nvPr>
            <p:ph type="ctrTitle"/>
          </p:nvPr>
        </p:nvSpPr>
        <p:spPr>
          <a:xfrm>
            <a:off x="914400" y="347705"/>
            <a:ext cx="10363200" cy="1079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i="0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/>
          <p:nvPr/>
        </p:nvSpPr>
        <p:spPr>
          <a:xfrm>
            <a:off x="1" y="6046014"/>
            <a:ext cx="12191999" cy="8119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0"/>
          <p:cNvPicPr preferRelativeResize="0"/>
          <p:nvPr/>
        </p:nvPicPr>
        <p:blipFill rotWithShape="1">
          <a:blip r:embed="rId2">
            <a:alphaModFix/>
          </a:blip>
          <a:srcRect b="46002" l="26819" r="27128" t="6555"/>
          <a:stretch/>
        </p:blipFill>
        <p:spPr>
          <a:xfrm rot="-5400000">
            <a:off x="5695180" y="4879206"/>
            <a:ext cx="801643" cy="316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 Background">
  <p:cSld name="Blank Dark Background">
    <p:bg>
      <p:bgPr>
        <a:solidFill>
          <a:srgbClr val="E8E6E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/>
          <p:nvPr/>
        </p:nvSpPr>
        <p:spPr>
          <a:xfrm>
            <a:off x="0" y="0"/>
            <a:ext cx="12192000" cy="6043800"/>
          </a:xfrm>
          <a:prstGeom prst="rect">
            <a:avLst/>
          </a:prstGeom>
          <a:solidFill>
            <a:srgbClr val="3F3F3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 txBox="1"/>
          <p:nvPr>
            <p:ph type="ctrTitle"/>
          </p:nvPr>
        </p:nvSpPr>
        <p:spPr>
          <a:xfrm>
            <a:off x="914400" y="347705"/>
            <a:ext cx="10363200" cy="1079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i="0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/>
          <p:nvPr/>
        </p:nvSpPr>
        <p:spPr>
          <a:xfrm>
            <a:off x="1" y="6046014"/>
            <a:ext cx="12191999" cy="8119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1"/>
          <p:cNvPicPr preferRelativeResize="0"/>
          <p:nvPr/>
        </p:nvPicPr>
        <p:blipFill rotWithShape="1">
          <a:blip r:embed="rId2">
            <a:alphaModFix/>
          </a:blip>
          <a:srcRect b="46002" l="26819" r="27128" t="6555"/>
          <a:stretch/>
        </p:blipFill>
        <p:spPr>
          <a:xfrm rot="-5400000">
            <a:off x="5695180" y="4879206"/>
            <a:ext cx="801643" cy="316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 b="0" l="0" r="0" t="89630"/>
          <a:stretch/>
        </p:blipFill>
        <p:spPr>
          <a:xfrm>
            <a:off x="0" y="6146800"/>
            <a:ext cx="121920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390663" y="1253331"/>
            <a:ext cx="114391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b="0" i="0" sz="2600"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TR"/>
              <a:buChar char="–"/>
              <a:defRPr b="0" i="0" sz="26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0" i="0" sz="2600"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b="0" i="0" sz="2600"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b="0" i="0" sz="26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63" y="6350000"/>
            <a:ext cx="2703780" cy="300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grey sign&#10;&#10;Description automatically generated" id="25" name="Google Shape;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2596" y="346925"/>
            <a:ext cx="1887203" cy="45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 b="0" l="0" r="0" t="89630"/>
          <a:stretch/>
        </p:blipFill>
        <p:spPr>
          <a:xfrm>
            <a:off x="0" y="6146800"/>
            <a:ext cx="121920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2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63" y="6350000"/>
            <a:ext cx="2703780" cy="300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grey sign&#10;&#10;Description automatically generated" id="30" name="Google Shape;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2596" y="346925"/>
            <a:ext cx="1887203" cy="45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/>
          <p:nvPr/>
        </p:nvSpPr>
        <p:spPr>
          <a:xfrm>
            <a:off x="0" y="0"/>
            <a:ext cx="12192000" cy="5852160"/>
          </a:xfrm>
          <a:prstGeom prst="rect">
            <a:avLst/>
          </a:prstGeom>
          <a:solidFill>
            <a:srgbClr val="3F3F3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0" y="5040173"/>
            <a:ext cx="12192000" cy="14045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5"/>
          <p:cNvPicPr preferRelativeResize="0"/>
          <p:nvPr/>
        </p:nvPicPr>
        <p:blipFill rotWithShape="1">
          <a:blip r:embed="rId3">
            <a:alphaModFix/>
          </a:blip>
          <a:srcRect b="7381" l="31040" r="31040" t="7382"/>
          <a:stretch/>
        </p:blipFill>
        <p:spPr>
          <a:xfrm rot="-5400000">
            <a:off x="3729503" y="1815247"/>
            <a:ext cx="1214894" cy="784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6"/>
          <p:cNvSpPr/>
          <p:nvPr/>
        </p:nvSpPr>
        <p:spPr>
          <a:xfrm>
            <a:off x="0" y="0"/>
            <a:ext cx="12192000" cy="5852160"/>
          </a:xfrm>
          <a:prstGeom prst="rect">
            <a:avLst/>
          </a:prstGeom>
          <a:solidFill>
            <a:srgbClr val="3F3F3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grey sign&#10;&#10;Description automatically generated" id="49" name="Google Shape;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0117" y="5981617"/>
            <a:ext cx="2971767" cy="7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662" y="6168502"/>
            <a:ext cx="3381255" cy="375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title"/>
          </p:nvPr>
        </p:nvSpPr>
        <p:spPr>
          <a:xfrm>
            <a:off x="838200" y="-1809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" type="body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4"/>
          <p:cNvSpPr/>
          <p:nvPr/>
        </p:nvSpPr>
        <p:spPr>
          <a:xfrm>
            <a:off x="0" y="6148426"/>
            <a:ext cx="12192000" cy="709574"/>
          </a:xfrm>
          <a:prstGeom prst="rect">
            <a:avLst/>
          </a:prstGeom>
          <a:solidFill>
            <a:srgbClr val="D8D8D8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82200" y="135548"/>
            <a:ext cx="1990876" cy="35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"/>
          <p:cNvPicPr preferRelativeResize="0"/>
          <p:nvPr/>
        </p:nvPicPr>
        <p:blipFill rotWithShape="1">
          <a:blip r:embed="rId3">
            <a:alphaModFix/>
          </a:blip>
          <a:srcRect b="0" l="0" r="37550" t="0"/>
          <a:stretch/>
        </p:blipFill>
        <p:spPr>
          <a:xfrm>
            <a:off x="237392" y="6356350"/>
            <a:ext cx="2743200" cy="36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/>
          <p:nvPr/>
        </p:nvSpPr>
        <p:spPr>
          <a:xfrm>
            <a:off x="0" y="0"/>
            <a:ext cx="12192000" cy="5852160"/>
          </a:xfrm>
          <a:prstGeom prst="rect">
            <a:avLst/>
          </a:prstGeom>
          <a:solidFill>
            <a:srgbClr val="3F3F3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0" y="5040173"/>
            <a:ext cx="12192000" cy="14045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7"/>
          <p:cNvPicPr preferRelativeResize="0"/>
          <p:nvPr/>
        </p:nvPicPr>
        <p:blipFill rotWithShape="1">
          <a:blip r:embed="rId3">
            <a:alphaModFix/>
          </a:blip>
          <a:srcRect b="5875" l="26819" r="27128" t="6555"/>
          <a:stretch/>
        </p:blipFill>
        <p:spPr>
          <a:xfrm rot="-5400000">
            <a:off x="4441882" y="1409614"/>
            <a:ext cx="1184092" cy="861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9" name="Google Shape;7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8"/>
          <p:cNvSpPr/>
          <p:nvPr/>
        </p:nvSpPr>
        <p:spPr>
          <a:xfrm>
            <a:off x="0" y="0"/>
            <a:ext cx="12192000" cy="5852160"/>
          </a:xfrm>
          <a:prstGeom prst="rect">
            <a:avLst/>
          </a:prstGeom>
          <a:solidFill>
            <a:srgbClr val="3F3F3F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0" y="5040173"/>
            <a:ext cx="12192000" cy="14045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8"/>
          <p:cNvPicPr preferRelativeResize="0"/>
          <p:nvPr/>
        </p:nvPicPr>
        <p:blipFill rotWithShape="1">
          <a:blip r:embed="rId3">
            <a:alphaModFix/>
          </a:blip>
          <a:srcRect b="47027" l="26819" r="27128" t="6555"/>
          <a:stretch/>
        </p:blipFill>
        <p:spPr>
          <a:xfrm rot="-5400000">
            <a:off x="5792512" y="3804405"/>
            <a:ext cx="972106" cy="374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8"/>
          <p:cNvPicPr preferRelativeResize="0"/>
          <p:nvPr/>
        </p:nvPicPr>
        <p:blipFill rotWithShape="1">
          <a:blip r:embed="rId4">
            <a:alphaModFix/>
          </a:blip>
          <a:srcRect b="0" l="0" r="37550" t="0"/>
          <a:stretch/>
        </p:blipFill>
        <p:spPr>
          <a:xfrm>
            <a:off x="82061" y="6030753"/>
            <a:ext cx="2743200" cy="36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type="title"/>
          </p:nvPr>
        </p:nvSpPr>
        <p:spPr>
          <a:xfrm>
            <a:off x="350520" y="365127"/>
            <a:ext cx="10515600" cy="790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/>
          <p:nvPr/>
        </p:nvSpPr>
        <p:spPr>
          <a:xfrm>
            <a:off x="0" y="6148426"/>
            <a:ext cx="12192000" cy="709574"/>
          </a:xfrm>
          <a:prstGeom prst="rect">
            <a:avLst/>
          </a:prstGeom>
          <a:solidFill>
            <a:srgbClr val="D8D8D8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4818" y="6321493"/>
            <a:ext cx="1990876" cy="3566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838200" y="157888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2" type="body"/>
          </p:nvPr>
        </p:nvSpPr>
        <p:spPr>
          <a:xfrm>
            <a:off x="6172200" y="157888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32000" y="451201"/>
            <a:ext cx="10515600" cy="546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33"/>
              <a:buFont typeface="Calibri"/>
              <a:buNone/>
              <a:defRPr b="1" i="0" sz="3733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32000" y="1219200"/>
            <a:ext cx="10515600" cy="4898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33"/>
              </a:spcBef>
              <a:spcAft>
                <a:spcPts val="0"/>
              </a:spcAft>
              <a:buClr>
                <a:srgbClr val="C00000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73"/>
              </a:spcBef>
              <a:spcAft>
                <a:spcPts val="0"/>
              </a:spcAft>
              <a:buClr>
                <a:srgbClr val="C00000"/>
              </a:buClr>
              <a:buSzPts val="1867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7154" lvl="6" marL="32004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7154" lvl="7" marL="3657600" marR="0" rtl="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30.png"/><Relationship Id="rId7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idx="1" type="body"/>
          </p:nvPr>
        </p:nvSpPr>
        <p:spPr>
          <a:xfrm>
            <a:off x="1386361" y="2016024"/>
            <a:ext cx="8837139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Efficacy and Safety of Ferric Carboxymaltose </a:t>
            </a:r>
            <a:br>
              <a:rPr lang="en-US" sz="2800"/>
            </a:br>
            <a:r>
              <a:rPr lang="en-US" sz="2800"/>
              <a:t>as Treatment for Heart Failure with Iron Deficiency</a:t>
            </a:r>
            <a:endParaRPr/>
          </a:p>
        </p:txBody>
      </p:sp>
      <p:sp>
        <p:nvSpPr>
          <p:cNvPr id="109" name="Google Shape;109;p1"/>
          <p:cNvSpPr txBox="1"/>
          <p:nvPr>
            <p:ph idx="2" type="body"/>
          </p:nvPr>
        </p:nvSpPr>
        <p:spPr>
          <a:xfrm>
            <a:off x="1391463" y="4930723"/>
            <a:ext cx="7584835" cy="384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August 26, 2023</a:t>
            </a:r>
            <a:endParaRPr/>
          </a:p>
        </p:txBody>
      </p:sp>
      <p:sp>
        <p:nvSpPr>
          <p:cNvPr id="110" name="Google Shape;110;p1"/>
          <p:cNvSpPr txBox="1"/>
          <p:nvPr>
            <p:ph idx="3" type="body"/>
          </p:nvPr>
        </p:nvSpPr>
        <p:spPr>
          <a:xfrm>
            <a:off x="1391481" y="4460584"/>
            <a:ext cx="7584825" cy="386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 sz="2400"/>
              <a:t>On behalf the HEART-FID Investigators and Participants</a:t>
            </a:r>
            <a:endParaRPr/>
          </a:p>
        </p:txBody>
      </p:sp>
      <p:sp>
        <p:nvSpPr>
          <p:cNvPr id="111" name="Google Shape;111;p1"/>
          <p:cNvSpPr txBox="1"/>
          <p:nvPr>
            <p:ph idx="4" type="body"/>
          </p:nvPr>
        </p:nvSpPr>
        <p:spPr>
          <a:xfrm>
            <a:off x="1391480" y="806276"/>
            <a:ext cx="6675738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The HEART-FID Trial</a:t>
            </a:r>
            <a:endParaRPr/>
          </a:p>
        </p:txBody>
      </p:sp>
      <p:pic>
        <p:nvPicPr>
          <p:cNvPr descr="A black and grey sign&#10;&#10;Description automatically generated"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6361" y="3260648"/>
            <a:ext cx="2971767" cy="7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9499" y="5586040"/>
            <a:ext cx="3381255" cy="375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text on a white background&#10;&#10;Description automatically generated" id="114" name="Google Shape;11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0884" y="4653930"/>
            <a:ext cx="2219870" cy="52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505" y="1247352"/>
            <a:ext cx="8888845" cy="4895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10"/>
          <p:cNvGrpSpPr/>
          <p:nvPr/>
        </p:nvGrpSpPr>
        <p:grpSpPr>
          <a:xfrm>
            <a:off x="1119340" y="1249252"/>
            <a:ext cx="8885171" cy="4893971"/>
            <a:chOff x="1243564" y="1757083"/>
            <a:chExt cx="7271832" cy="4005341"/>
          </a:xfrm>
        </p:grpSpPr>
        <p:pic>
          <p:nvPicPr>
            <p:cNvPr id="386" name="Google Shape;386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3564" y="1757083"/>
              <a:ext cx="7271832" cy="4005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10"/>
            <p:cNvSpPr txBox="1"/>
            <p:nvPr/>
          </p:nvSpPr>
          <p:spPr>
            <a:xfrm>
              <a:off x="5834853" y="1869744"/>
              <a:ext cx="1685925" cy="965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Placebo</a:t>
              </a:r>
              <a:br>
                <a:rPr b="1" lang="en-US" sz="22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494 / 1533 (32.2%)</a:t>
              </a:r>
              <a:endParaRPr/>
            </a:p>
          </p:txBody>
        </p:sp>
      </p:grpSp>
      <p:grpSp>
        <p:nvGrpSpPr>
          <p:cNvPr id="388" name="Google Shape;388;p10"/>
          <p:cNvGrpSpPr/>
          <p:nvPr/>
        </p:nvGrpSpPr>
        <p:grpSpPr>
          <a:xfrm>
            <a:off x="1101111" y="1249251"/>
            <a:ext cx="9153546" cy="4893971"/>
            <a:chOff x="1243564" y="1757083"/>
            <a:chExt cx="7491475" cy="4005340"/>
          </a:xfrm>
        </p:grpSpPr>
        <p:pic>
          <p:nvPicPr>
            <p:cNvPr id="389" name="Google Shape;389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43564" y="1757083"/>
              <a:ext cx="7271833" cy="4005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10"/>
            <p:cNvSpPr txBox="1"/>
            <p:nvPr/>
          </p:nvSpPr>
          <p:spPr>
            <a:xfrm>
              <a:off x="6942452" y="2890525"/>
              <a:ext cx="1792587" cy="965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FCM</a:t>
              </a:r>
              <a:br>
                <a:rPr b="1"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475 / 1532</a:t>
              </a:r>
              <a:br>
                <a:rPr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(31.0%)</a:t>
              </a:r>
              <a:endParaRPr/>
            </a:p>
          </p:txBody>
        </p:sp>
      </p:grpSp>
      <p:sp>
        <p:nvSpPr>
          <p:cNvPr id="391" name="Google Shape;391;p10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Top Secondary Endpoint</a:t>
            </a:r>
            <a:endParaRPr/>
          </a:p>
        </p:txBody>
      </p:sp>
      <p:sp>
        <p:nvSpPr>
          <p:cNvPr id="392" name="Google Shape;392;p10"/>
          <p:cNvSpPr txBox="1"/>
          <p:nvPr/>
        </p:nvSpPr>
        <p:spPr>
          <a:xfrm>
            <a:off x="376432" y="832963"/>
            <a:ext cx="7912489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to Cardiovascular Death or First HF Hospitalization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0"/>
          <p:cNvSpPr txBox="1"/>
          <p:nvPr/>
        </p:nvSpPr>
        <p:spPr>
          <a:xfrm>
            <a:off x="3298785" y="6362651"/>
            <a:ext cx="54908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Follow-up of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1.9 years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(IQR, 1.3 to 3.0) </a:t>
            </a:r>
            <a:endParaRPr/>
          </a:p>
        </p:txBody>
      </p:sp>
      <p:sp>
        <p:nvSpPr>
          <p:cNvPr id="394" name="Google Shape;394;p10"/>
          <p:cNvSpPr/>
          <p:nvPr/>
        </p:nvSpPr>
        <p:spPr>
          <a:xfrm>
            <a:off x="3698866" y="1695268"/>
            <a:ext cx="2668054" cy="93461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 (96% CI) = 0.93 </a:t>
            </a:r>
            <a:endParaRPr/>
          </a:p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(0.81 to 1.06)</a:t>
            </a:r>
            <a:endParaRPr/>
          </a:p>
        </p:txBody>
      </p:sp>
      <p:sp>
        <p:nvSpPr>
          <p:cNvPr id="395" name="Google Shape;395;p10"/>
          <p:cNvSpPr/>
          <p:nvPr/>
        </p:nvSpPr>
        <p:spPr>
          <a:xfrm>
            <a:off x="10022226" y="2287681"/>
            <a:ext cx="207833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17.3 (PBO)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vs.</a:t>
            </a:r>
            <a:r>
              <a:rPr b="1" lang="en-US" sz="24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 16.0 (FCM)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 per 100 patient years</a:t>
            </a:r>
            <a:endParaRPr/>
          </a:p>
        </p:txBody>
      </p:sp>
      <p:sp>
        <p:nvSpPr>
          <p:cNvPr id="396" name="Google Shape;396;p10"/>
          <p:cNvSpPr/>
          <p:nvPr/>
        </p:nvSpPr>
        <p:spPr>
          <a:xfrm>
            <a:off x="207446" y="1791321"/>
            <a:ext cx="2103911" cy="2529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with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first event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Observed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969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patients with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event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432" y="1077957"/>
            <a:ext cx="9089819" cy="4947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11"/>
          <p:cNvGrpSpPr/>
          <p:nvPr/>
        </p:nvGrpSpPr>
        <p:grpSpPr>
          <a:xfrm>
            <a:off x="376069" y="1080026"/>
            <a:ext cx="9086060" cy="4944960"/>
            <a:chOff x="1125107" y="1716489"/>
            <a:chExt cx="7508746" cy="4086530"/>
          </a:xfrm>
        </p:grpSpPr>
        <p:pic>
          <p:nvPicPr>
            <p:cNvPr id="404" name="Google Shape;40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107" y="1716489"/>
              <a:ext cx="7508746" cy="4086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11"/>
            <p:cNvSpPr txBox="1"/>
            <p:nvPr/>
          </p:nvSpPr>
          <p:spPr>
            <a:xfrm>
              <a:off x="6947928" y="2157382"/>
              <a:ext cx="1685925" cy="831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Placebo</a:t>
              </a:r>
              <a:br>
                <a:rPr b="1" lang="en-US" sz="22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275 / 1533 (17.9%)</a:t>
              </a:r>
              <a:endParaRPr/>
            </a:p>
          </p:txBody>
        </p:sp>
      </p:grpSp>
      <p:grpSp>
        <p:nvGrpSpPr>
          <p:cNvPr id="406" name="Google Shape;406;p11"/>
          <p:cNvGrpSpPr/>
          <p:nvPr/>
        </p:nvGrpSpPr>
        <p:grpSpPr>
          <a:xfrm>
            <a:off x="376065" y="1080026"/>
            <a:ext cx="9086062" cy="4944962"/>
            <a:chOff x="1125105" y="1716489"/>
            <a:chExt cx="7508748" cy="4086530"/>
          </a:xfrm>
        </p:grpSpPr>
        <p:pic>
          <p:nvPicPr>
            <p:cNvPr id="407" name="Google Shape;407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105" y="1716489"/>
              <a:ext cx="7508748" cy="4086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11"/>
            <p:cNvSpPr txBox="1"/>
            <p:nvPr/>
          </p:nvSpPr>
          <p:spPr>
            <a:xfrm>
              <a:off x="7381121" y="3509566"/>
              <a:ext cx="1252732" cy="831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FCM</a:t>
              </a:r>
              <a:br>
                <a:rPr b="1"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251 / 1532</a:t>
              </a:r>
              <a:br>
                <a:rPr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(16.4%)</a:t>
              </a:r>
              <a:endParaRPr/>
            </a:p>
          </p:txBody>
        </p:sp>
      </p:grpSp>
      <p:sp>
        <p:nvSpPr>
          <p:cNvPr id="409" name="Google Shape;409;p11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Time to CV Death</a:t>
            </a:r>
            <a:endParaRPr/>
          </a:p>
        </p:txBody>
      </p:sp>
      <p:sp>
        <p:nvSpPr>
          <p:cNvPr id="410" name="Google Shape;410;p11"/>
          <p:cNvSpPr txBox="1"/>
          <p:nvPr/>
        </p:nvSpPr>
        <p:spPr>
          <a:xfrm>
            <a:off x="3298785" y="6362651"/>
            <a:ext cx="54908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Follow-up of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1.9 years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(IQR, 1.3 to 3.0) </a:t>
            </a:r>
            <a:endParaRPr/>
          </a:p>
        </p:txBody>
      </p:sp>
      <p:sp>
        <p:nvSpPr>
          <p:cNvPr id="411" name="Google Shape;411;p11"/>
          <p:cNvSpPr/>
          <p:nvPr/>
        </p:nvSpPr>
        <p:spPr>
          <a:xfrm>
            <a:off x="2764386" y="1274019"/>
            <a:ext cx="4803487" cy="5486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 (96% CI) = 0.86 (0.72 to 1.03)</a:t>
            </a:r>
            <a:endParaRPr/>
          </a:p>
        </p:txBody>
      </p:sp>
      <p:sp>
        <p:nvSpPr>
          <p:cNvPr id="412" name="Google Shape;412;p11"/>
          <p:cNvSpPr/>
          <p:nvPr/>
        </p:nvSpPr>
        <p:spPr>
          <a:xfrm>
            <a:off x="9779753" y="2015115"/>
            <a:ext cx="20358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8.2 (PBO)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</a:t>
            </a:r>
            <a:r>
              <a:rPr b="1" lang="en-US" sz="24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 7.2 (FCM)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events per 100 patient years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" name="Google Shape;418;p12"/>
          <p:cNvGraphicFramePr/>
          <p:nvPr/>
        </p:nvGraphicFramePr>
        <p:xfrm>
          <a:off x="7248689" y="52835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{549605FA-925B-43DA-9595-643114B42A50}</a:tableStyleId>
              </a:tblPr>
              <a:tblGrid>
                <a:gridCol w="212840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mos</a:t>
                      </a:r>
                      <a:endParaRPr b="1" i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7B7B7B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meters (-6, 6)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419" name="Google Shape;4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595" y="1000685"/>
            <a:ext cx="61595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Change in 6-MWD </a:t>
            </a:r>
            <a:r>
              <a:rPr lang="en-US" sz="2800"/>
              <a:t>(from Baseline to 12 m)</a:t>
            </a:r>
            <a:endParaRPr sz="2400"/>
          </a:p>
        </p:txBody>
      </p:sp>
      <p:graphicFrame>
        <p:nvGraphicFramePr>
          <p:cNvPr id="421" name="Google Shape;421;p12"/>
          <p:cNvGraphicFramePr/>
          <p:nvPr/>
        </p:nvGraphicFramePr>
        <p:xfrm>
          <a:off x="1936377" y="52835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{549605FA-925B-43DA-9595-643114B42A50}</a:tableStyleId>
              </a:tblPr>
              <a:tblGrid>
                <a:gridCol w="3281075"/>
                <a:gridCol w="203122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mos</a:t>
                      </a:r>
                      <a:endParaRPr b="1" i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7B7B7B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LS mean difference (96% CI)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meters (-1, 9)</a:t>
                      </a:r>
                      <a:endParaRPr b="0" i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422" name="Google Shape;4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595" y="1000685"/>
            <a:ext cx="61595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4595" y="1000685"/>
            <a:ext cx="61595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"/>
          <p:cNvSpPr txBox="1"/>
          <p:nvPr>
            <p:ph type="title"/>
          </p:nvPr>
        </p:nvSpPr>
        <p:spPr>
          <a:xfrm>
            <a:off x="838200" y="-722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Pre-specified Responder Analysis</a:t>
            </a:r>
            <a:br>
              <a:rPr lang="en-US"/>
            </a:br>
            <a:r>
              <a:rPr lang="en-US" sz="3200"/>
              <a:t>Change in 6-minute walk distance</a:t>
            </a:r>
            <a:endParaRPr/>
          </a:p>
        </p:txBody>
      </p:sp>
      <p:graphicFrame>
        <p:nvGraphicFramePr>
          <p:cNvPr id="429" name="Google Shape;429;p13"/>
          <p:cNvGraphicFramePr/>
          <p:nvPr/>
        </p:nvGraphicFramePr>
        <p:xfrm>
          <a:off x="168728" y="117612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{C31DED2C-D7B4-4F4F-BE89-471A21391AB1}</a:tableStyleId>
              </a:tblPr>
              <a:tblGrid>
                <a:gridCol w="2650675"/>
                <a:gridCol w="2296875"/>
                <a:gridCol w="2351325"/>
                <a:gridCol w="4555675"/>
              </a:tblGrid>
              <a:tr h="33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 </a:t>
                      </a:r>
                      <a:endParaRPr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FCM</a:t>
                      </a:r>
                      <a:endParaRPr/>
                    </a:p>
                  </a:txBody>
                  <a:tcPr marT="0" marB="0" marR="68575" marL="6857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Placebo</a:t>
                      </a:r>
                      <a:endParaRPr/>
                    </a:p>
                  </a:txBody>
                  <a:tcPr marT="0" marB="0" marR="68575" marL="6857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Odds Ratio (95% CI)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vs. Placebo</a:t>
                      </a:r>
                      <a:endParaRPr sz="2400" u="none" cap="none" strike="noStrike"/>
                    </a:p>
                  </a:txBody>
                  <a:tcPr marT="0" marB="0" marR="68575" marL="68575"/>
                </a:tc>
              </a:tr>
              <a:tr h="1625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Change from Baseline at </a:t>
                      </a:r>
                      <a:r>
                        <a:rPr lang="en-US" sz="2800" u="sng" cap="none" strike="noStrike"/>
                        <a:t>6 Months </a:t>
                      </a:r>
                      <a:endParaRPr sz="2800" u="sng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32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/>
                        <a:t>Improved ≥ 10 m </a:t>
                      </a:r>
                      <a:endParaRPr b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305395"/>
                          </a:solidFill>
                        </a:rPr>
                        <a:t>41%</a:t>
                      </a:r>
                      <a:endParaRPr b="0" sz="2400" u="none" cap="none" strike="noStrike">
                        <a:solidFill>
                          <a:srgbClr val="305395"/>
                        </a:solidFill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C20E20"/>
                          </a:solidFill>
                        </a:rPr>
                        <a:t>36%</a:t>
                      </a:r>
                      <a:endParaRPr b="0" sz="2400" u="none" cap="none" strike="noStrike">
                        <a:solidFill>
                          <a:srgbClr val="C20E20"/>
                        </a:solidFill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1.24 (1.08, 1.44)</a:t>
                      </a:r>
                      <a:endParaRPr b="1" sz="2400" u="none" cap="none" strike="noStrike"/>
                    </a:p>
                  </a:txBody>
                  <a:tcPr marT="0" marB="0" marR="68575" marL="68575"/>
                </a:tc>
              </a:tr>
              <a:tr h="33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/>
                        <a:t>Improved ≥ 20 m </a:t>
                      </a:r>
                      <a:endParaRPr b="0" sz="2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305395"/>
                          </a:solidFill>
                        </a:rPr>
                        <a:t>31%</a:t>
                      </a:r>
                      <a:endParaRPr b="0" sz="2400" u="none" cap="none" strike="noStrike">
                        <a:solidFill>
                          <a:srgbClr val="305395"/>
                        </a:solidFill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C20E20"/>
                          </a:solidFill>
                        </a:rPr>
                        <a:t>26%</a:t>
                      </a:r>
                      <a:endParaRPr b="0" sz="2400" u="none" cap="none" strike="noStrike">
                        <a:solidFill>
                          <a:srgbClr val="C20E20"/>
                        </a:solidFill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1.27 (1.09, 1.49)</a:t>
                      </a:r>
                      <a:endParaRPr b="1" sz="2400" u="none" cap="none" strike="noStrike"/>
                    </a:p>
                  </a:txBody>
                  <a:tcPr marT="0" marB="0" marR="68575" marL="68575"/>
                </a:tc>
              </a:tr>
              <a:tr h="1695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Change from Baseline at </a:t>
                      </a:r>
                      <a:r>
                        <a:rPr lang="en-US" sz="2800" u="sng" cap="none" strike="noStrike"/>
                        <a:t>12 Months </a:t>
                      </a:r>
                      <a:endParaRPr sz="2800" u="sng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112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/>
                        <a:t>Improved ≥ 10 m 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305395"/>
                          </a:solidFill>
                        </a:rPr>
                        <a:t>38%</a:t>
                      </a:r>
                      <a:endParaRPr b="0" sz="2400" u="none" cap="none" strike="noStrike">
                        <a:solidFill>
                          <a:srgbClr val="305395"/>
                        </a:solidFill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C20E20"/>
                          </a:solidFill>
                        </a:rPr>
                        <a:t>31%</a:t>
                      </a:r>
                      <a:endParaRPr b="0" sz="2800" u="none" cap="none" strike="noStrike">
                        <a:solidFill>
                          <a:srgbClr val="C20E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1.32 (1.13, 1.53)</a:t>
                      </a:r>
                      <a:endParaRPr b="1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3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/>
                        <a:t>Improved ≥ 20 m 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305395"/>
                          </a:solidFill>
                        </a:rPr>
                        <a:t>30%</a:t>
                      </a:r>
                      <a:endParaRPr b="0" sz="2400" u="none" cap="none" strike="noStrike">
                        <a:solidFill>
                          <a:srgbClr val="305395"/>
                        </a:solidFill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C20E20"/>
                          </a:solidFill>
                        </a:rPr>
                        <a:t>26%</a:t>
                      </a:r>
                      <a:endParaRPr b="0" sz="2800" u="none" cap="none" strike="noStrike">
                        <a:solidFill>
                          <a:srgbClr val="C20E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1.24 (1.06, 1.45)</a:t>
                      </a:r>
                      <a:endParaRPr b="1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430" name="Google Shape;430;p13"/>
          <p:cNvSpPr/>
          <p:nvPr/>
        </p:nvSpPr>
        <p:spPr>
          <a:xfrm>
            <a:off x="2345966" y="5580451"/>
            <a:ext cx="7500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≥24% increase in the Odds of Response with FCM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Safety: Treatment Emergent AEs </a:t>
            </a:r>
            <a:endParaRPr/>
          </a:p>
        </p:txBody>
      </p:sp>
      <p:graphicFrame>
        <p:nvGraphicFramePr>
          <p:cNvPr id="437" name="Google Shape;437;p14"/>
          <p:cNvGraphicFramePr/>
          <p:nvPr/>
        </p:nvGraphicFramePr>
        <p:xfrm>
          <a:off x="6019581" y="13312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{823C3632-BA85-4D6C-8081-0AA9215302C7}</a:tableStyleId>
              </a:tblPr>
              <a:tblGrid>
                <a:gridCol w="2981450"/>
                <a:gridCol w="1366975"/>
                <a:gridCol w="1447750"/>
              </a:tblGrid>
              <a:tr h="69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FCM</a:t>
                      </a:r>
                      <a:endParaRPr b="1" i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539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</a:t>
                      </a:r>
                      <a:endParaRPr b="1" i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0E20"/>
                    </a:solidFill>
                  </a:tcPr>
                </a:tc>
              </a:tr>
              <a:tr h="22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Hypophosphatemia</a:t>
                      </a:r>
                      <a:endParaRPr/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69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Hypersensitivity / Anaphylactoid reactions</a:t>
                      </a:r>
                      <a:endParaRPr/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73150" marB="73150" marR="73150" marL="731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438" name="Google Shape;438;p14"/>
          <p:cNvSpPr txBox="1"/>
          <p:nvPr/>
        </p:nvSpPr>
        <p:spPr>
          <a:xfrm>
            <a:off x="896052" y="3426554"/>
            <a:ext cx="1484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endParaRPr/>
          </a:p>
        </p:txBody>
      </p:sp>
      <p:sp>
        <p:nvSpPr>
          <p:cNvPr id="439" name="Google Shape;439;p14"/>
          <p:cNvSpPr txBox="1"/>
          <p:nvPr/>
        </p:nvSpPr>
        <p:spPr>
          <a:xfrm>
            <a:off x="2216882" y="3425428"/>
            <a:ext cx="1484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FCM</a:t>
            </a:r>
            <a:endParaRPr/>
          </a:p>
        </p:txBody>
      </p:sp>
      <p:sp>
        <p:nvSpPr>
          <p:cNvPr id="440" name="Google Shape;440;p14"/>
          <p:cNvSpPr txBox="1"/>
          <p:nvPr/>
        </p:nvSpPr>
        <p:spPr>
          <a:xfrm>
            <a:off x="1115697" y="3057222"/>
            <a:ext cx="1484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endParaRPr/>
          </a:p>
        </p:txBody>
      </p:sp>
      <p:sp>
        <p:nvSpPr>
          <p:cNvPr id="441" name="Google Shape;441;p14"/>
          <p:cNvSpPr txBox="1"/>
          <p:nvPr/>
        </p:nvSpPr>
        <p:spPr>
          <a:xfrm>
            <a:off x="2230250" y="3072026"/>
            <a:ext cx="1484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FCM</a:t>
            </a:r>
            <a:endParaRPr/>
          </a:p>
        </p:txBody>
      </p:sp>
      <p:graphicFrame>
        <p:nvGraphicFramePr>
          <p:cNvPr id="442" name="Google Shape;442;p14"/>
          <p:cNvGraphicFramePr/>
          <p:nvPr/>
        </p:nvGraphicFramePr>
        <p:xfrm>
          <a:off x="749269" y="890791"/>
          <a:ext cx="3532798" cy="347286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43" name="Google Shape;443;p14"/>
          <p:cNvSpPr txBox="1"/>
          <p:nvPr/>
        </p:nvSpPr>
        <p:spPr>
          <a:xfrm>
            <a:off x="1215342" y="900569"/>
            <a:ext cx="3066725" cy="4016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TEAEs  </a:t>
            </a:r>
            <a:endParaRPr/>
          </a:p>
        </p:txBody>
      </p:sp>
      <p:sp>
        <p:nvSpPr>
          <p:cNvPr id="444" name="Google Shape;444;p14"/>
          <p:cNvSpPr txBox="1"/>
          <p:nvPr/>
        </p:nvSpPr>
        <p:spPr>
          <a:xfrm rot="-5400000">
            <a:off x="-956269" y="2584790"/>
            <a:ext cx="2923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Patients</a:t>
            </a:r>
            <a:endParaRPr/>
          </a:p>
        </p:txBody>
      </p:sp>
      <p:sp>
        <p:nvSpPr>
          <p:cNvPr id="445" name="Google Shape;445;p14"/>
          <p:cNvSpPr txBox="1"/>
          <p:nvPr/>
        </p:nvSpPr>
        <p:spPr>
          <a:xfrm>
            <a:off x="1445022" y="3798140"/>
            <a:ext cx="1484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endParaRPr/>
          </a:p>
        </p:txBody>
      </p:sp>
      <p:sp>
        <p:nvSpPr>
          <p:cNvPr id="446" name="Google Shape;446;p14"/>
          <p:cNvSpPr txBox="1"/>
          <p:nvPr/>
        </p:nvSpPr>
        <p:spPr>
          <a:xfrm>
            <a:off x="2579340" y="3798140"/>
            <a:ext cx="1484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FCM</a:t>
            </a:r>
            <a:endParaRPr/>
          </a:p>
        </p:txBody>
      </p:sp>
      <p:sp>
        <p:nvSpPr>
          <p:cNvPr id="447" name="Google Shape;447;p14"/>
          <p:cNvSpPr txBox="1"/>
          <p:nvPr>
            <p:ph idx="1" type="body"/>
          </p:nvPr>
        </p:nvSpPr>
        <p:spPr>
          <a:xfrm>
            <a:off x="299085" y="4553488"/>
            <a:ext cx="11801475" cy="152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/>
              <a:t>Hypophosphatemia (N=1)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i="1" lang="en-US" sz="1600"/>
              <a:t>Unrelated to study drug (PI assessment)</a:t>
            </a:r>
            <a:r>
              <a:rPr lang="en-US" sz="1600"/>
              <a:t>; resolved and study drug was continued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/>
              <a:t>Angioedema (N=2)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1 </a:t>
            </a:r>
            <a:r>
              <a:rPr i="1" lang="en-US" sz="1600"/>
              <a:t>probably related to study drug</a:t>
            </a:r>
            <a:r>
              <a:rPr lang="en-US" sz="1600"/>
              <a:t> </a:t>
            </a:r>
            <a:r>
              <a:rPr i="1" lang="en-US" sz="1600"/>
              <a:t>(PI assessment)</a:t>
            </a:r>
            <a:r>
              <a:rPr lang="en-US" sz="1600"/>
              <a:t> - facial edema of moderate severity; resolved in hours with oral therapy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US" sz="1600"/>
              <a:t>Hypersensitivity (N=5)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3 </a:t>
            </a:r>
            <a:r>
              <a:rPr i="1" lang="en-US" sz="1600"/>
              <a:t>probably related to study drug</a:t>
            </a:r>
            <a:r>
              <a:rPr lang="en-US" sz="1600"/>
              <a:t> </a:t>
            </a:r>
            <a:r>
              <a:rPr i="1" lang="en-US" sz="1600"/>
              <a:t>(PI assessment)</a:t>
            </a:r>
            <a:r>
              <a:rPr lang="en-US" sz="1600"/>
              <a:t> - 1 of these being severe; all patients recovering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Summary </a:t>
            </a:r>
            <a:endParaRPr/>
          </a:p>
        </p:txBody>
      </p:sp>
      <p:sp>
        <p:nvSpPr>
          <p:cNvPr id="454" name="Google Shape;454;p15"/>
          <p:cNvSpPr txBox="1"/>
          <p:nvPr>
            <p:ph idx="1" type="body"/>
          </p:nvPr>
        </p:nvSpPr>
        <p:spPr>
          <a:xfrm>
            <a:off x="390525" y="1074656"/>
            <a:ext cx="10450300" cy="4826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-228600" lvl="0" marL="228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HEART-FID is the </a:t>
            </a:r>
            <a:r>
              <a:rPr b="1" lang="en-US" sz="2800"/>
              <a:t>largest study </a:t>
            </a:r>
            <a:r>
              <a:rPr lang="en-US" sz="2800"/>
              <a:t>to assess the </a:t>
            </a:r>
            <a:r>
              <a:rPr b="1" lang="en-US" sz="2800"/>
              <a:t>long-term safety and efficacy </a:t>
            </a:r>
            <a:r>
              <a:rPr lang="en-US" sz="2800"/>
              <a:t>of IV FCM in HFrEF + ID. </a:t>
            </a:r>
            <a:endParaRPr/>
          </a:p>
          <a:p>
            <a:pPr indent="-228600" lvl="0" marL="22860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800"/>
              <a:t>Well-powered</a:t>
            </a:r>
            <a:r>
              <a:rPr lang="en-US" sz="2800"/>
              <a:t> for the primary and top secondary endpoint.</a:t>
            </a:r>
            <a:endParaRPr/>
          </a:p>
          <a:p>
            <a:pPr indent="-228600" lvl="0" marL="228600" rtl="0" algn="l">
              <a:lnSpc>
                <a:spcPct val="10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FCM appeared </a:t>
            </a:r>
            <a:r>
              <a:rPr b="1" lang="en-US" sz="2800"/>
              <a:t>safe </a:t>
            </a:r>
            <a:r>
              <a:rPr lang="en-US" sz="2800"/>
              <a:t>and resulted in </a:t>
            </a:r>
            <a:r>
              <a:rPr b="1" lang="en-US" sz="2800"/>
              <a:t>modest improvement </a:t>
            </a:r>
            <a:r>
              <a:rPr lang="en-US" sz="2800"/>
              <a:t>for the hierarchical endpoint of all-cause mortality, HF hospitalizations and 6-MWD.</a:t>
            </a:r>
            <a:endParaRPr/>
          </a:p>
          <a:p>
            <a:pPr indent="-228600" lvl="1" marL="6858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800"/>
              <a:t>This did not achieve the pre-specified statistical significance level based on a higher US regulatory threshold (P=0.019 with specified level of 0.01).</a:t>
            </a:r>
            <a:endParaRPr/>
          </a:p>
          <a:p>
            <a:pPr indent="-228600" lvl="1" marL="6858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800"/>
              <a:t>While the observed differences in the primary endpoint were driven by the wins in death, the other components contributed to a larger proportion of decisions in the analysis.</a:t>
            </a:r>
            <a:endParaRPr/>
          </a:p>
          <a:p>
            <a:pPr indent="-113030" lvl="1" marL="6858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100"/>
              <a:t>The totality of evidence with IV FCM from prior studies assessing symptomatic and functional status endpoints combined with clinical outcomes studies including HEART-FID, show overall safety and clinical benefits of IV FCM in HFrEF with ID.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6"/>
          <p:cNvSpPr txBox="1"/>
          <p:nvPr>
            <p:ph type="title"/>
          </p:nvPr>
        </p:nvSpPr>
        <p:spPr>
          <a:xfrm>
            <a:off x="376238" y="130333"/>
            <a:ext cx="11439525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/>
              <a:t>Thank you!</a:t>
            </a:r>
            <a:br>
              <a:rPr lang="en-US" sz="4200"/>
            </a:br>
            <a:r>
              <a:rPr lang="en-US" sz="3100"/>
              <a:t>HEART-FID Investigator Teams, Sponsor, DSMB &amp; Participants</a:t>
            </a:r>
            <a:endParaRPr/>
          </a:p>
        </p:txBody>
      </p:sp>
      <p:sp>
        <p:nvSpPr>
          <p:cNvPr id="461" name="Google Shape;461;p16"/>
          <p:cNvSpPr txBox="1"/>
          <p:nvPr>
            <p:ph idx="1" type="body"/>
          </p:nvPr>
        </p:nvSpPr>
        <p:spPr>
          <a:xfrm>
            <a:off x="390525" y="1221450"/>
            <a:ext cx="11439525" cy="435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305395"/>
              </a:buClr>
              <a:buSzPts val="2000"/>
              <a:buNone/>
            </a:pPr>
            <a:r>
              <a:rPr b="1" lang="en-US" sz="2000">
                <a:solidFill>
                  <a:srgbClr val="305395"/>
                </a:solidFill>
              </a:rPr>
              <a:t>STEERING COMMITTEE, SPONSOR, KCR AND DCRI COORDINATING CENTER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AF Hernandez, MD (PI); RJ Mentz, MD (Clinical Lead); J Butler, MD; CG De Pasquale, MBBS; JA Ezekowitz, MBBCh; </a:t>
            </a:r>
            <a:br>
              <a:rPr lang="en-US" sz="1800"/>
            </a:br>
            <a:r>
              <a:rPr lang="en-US" sz="1800"/>
              <a:t>GD Lewis, MD; E O’Meara, MD; P Ponikowski, MD; RW Troughton, MBChB; YW Wong, MBBS; 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R Adamczyk, PharmD; D Aguilar; J Bambrick; N Blackman, PhD; K Moriarty; A Secci, MD; T Storie, MD; 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S Califf; AP Ambrosy, MD; D Blythe; S Carlino; B Franklin-Goode; J Garg; J Harrington, MD; P Lavender; S Mangum, RN; L Perkins; MD Samsky, MD; She L, PhD; D Stournaras; C Wilson; D LeLoudis; F Rockhold, PhD. 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KCR: </a:t>
            </a:r>
            <a:r>
              <a:rPr lang="en-US" sz="1800"/>
              <a:t>K Lange; S Iesipov; S Wojcik. 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DCRI CEC: </a:t>
            </a:r>
            <a:r>
              <a:rPr lang="en-US" sz="1800"/>
              <a:t>WS Jones, MD (CEC Co-PI); A DeVore, MD (CEC Co-PI).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1200"/>
              </a:spcBef>
              <a:spcAft>
                <a:spcPts val="0"/>
              </a:spcAft>
              <a:buClr>
                <a:srgbClr val="305395"/>
              </a:buClr>
              <a:buSzPts val="2000"/>
              <a:buNone/>
            </a:pPr>
            <a:r>
              <a:rPr b="1" lang="en-US" sz="2000">
                <a:solidFill>
                  <a:srgbClr val="305395"/>
                </a:solidFill>
              </a:rPr>
              <a:t>DATA AND SAFETY MONITORING BOARD 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K Mahaffey, MD (DSMB Chair); D DeMets, PhD; S Goodman, MD, MSc; Barry Greenberg, MD; Marvin Konstam, MD.</a:t>
            </a:r>
            <a:endParaRPr/>
          </a:p>
          <a:p>
            <a:pPr indent="0" lvl="0" marL="0" rtl="0" algn="l">
              <a:lnSpc>
                <a:spcPct val="103000"/>
              </a:lnSpc>
              <a:spcBef>
                <a:spcPts val="1200"/>
              </a:spcBef>
              <a:spcAft>
                <a:spcPts val="0"/>
              </a:spcAft>
              <a:buClr>
                <a:srgbClr val="305395"/>
              </a:buClr>
              <a:buSzPts val="2000"/>
              <a:buNone/>
            </a:pPr>
            <a:r>
              <a:rPr b="1" lang="en-US" sz="2000">
                <a:solidFill>
                  <a:srgbClr val="305395"/>
                </a:solidFill>
              </a:rPr>
              <a:t>COLLABORATORS</a:t>
            </a:r>
            <a:endParaRPr b="1" sz="1800">
              <a:solidFill>
                <a:srgbClr val="305395"/>
              </a:solidFill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CVC: </a:t>
            </a:r>
            <a:r>
              <a:rPr lang="en-US" sz="1800"/>
              <a:t>T Temple; C Gubbels. </a:t>
            </a:r>
            <a:r>
              <a:rPr b="1" lang="en-US" sz="1800"/>
              <a:t>SAHMRI: </a:t>
            </a:r>
            <a:r>
              <a:rPr lang="en-US" sz="1800"/>
              <a:t>L Griffith; J Butters; D Sacca. </a:t>
            </a:r>
            <a:r>
              <a:rPr b="1" lang="en-US" sz="1800"/>
              <a:t>GLCC: </a:t>
            </a:r>
            <a:r>
              <a:rPr lang="en-US" sz="1800"/>
              <a:t>C Alsweiler; H White.</a:t>
            </a:r>
            <a:endParaRPr/>
          </a:p>
        </p:txBody>
      </p:sp>
      <p:pic>
        <p:nvPicPr>
          <p:cNvPr descr="A black and red logo&#10;&#10;Description automatically generated" id="462" name="Google Shape;4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0078" y="5396682"/>
            <a:ext cx="2931464" cy="548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63" name="Google Shape;46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578" y="5226254"/>
            <a:ext cx="1497372" cy="889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464" name="Google Shape;4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458" y="5381462"/>
            <a:ext cx="3220678" cy="57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0910" y="5285726"/>
            <a:ext cx="1784350" cy="829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text on a white background&#10;&#10;Description automatically generated" id="466" name="Google Shape;46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48513" y="6225943"/>
            <a:ext cx="2219870" cy="52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7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Simultaneous Publication</a:t>
            </a:r>
            <a:endParaRPr/>
          </a:p>
        </p:txBody>
      </p:sp>
      <p:pic>
        <p:nvPicPr>
          <p:cNvPr descr="A black background with a black square&#10;&#10;Description automatically generated" id="472" name="Google Shape;4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532" y="884573"/>
            <a:ext cx="7772400" cy="1288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ard&#10;&#10;Description automatically generated" id="473" name="Google Shape;473;p17"/>
          <p:cNvPicPr preferRelativeResize="0"/>
          <p:nvPr/>
        </p:nvPicPr>
        <p:blipFill rotWithShape="1">
          <a:blip r:embed="rId4">
            <a:alphaModFix/>
          </a:blip>
          <a:srcRect b="29806" l="17321" r="20345" t="26143"/>
          <a:stretch/>
        </p:blipFill>
        <p:spPr>
          <a:xfrm>
            <a:off x="2656778" y="2296157"/>
            <a:ext cx="6878444" cy="35805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1496678" y="1144588"/>
            <a:ext cx="9198643" cy="435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Iron deficiency (ID) is common in patients with heart failure with reduced ejection fraction (HFrEF) and it is associated with worse symptoms and adverse prognosis.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IV ferric carboxymaltose (FCM) improves quality of life and exercise capacity in HFrEF with ID.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AFFIRM-AHF, IRONMAN and meta-analyses suggested potential benefits with IV iron on HF hospitalizations without a significant effect on mortality.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/>
              <a:t>Thus, further evidence is needed regarding the effect of FCM on clinical events.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6785811" y="5176198"/>
            <a:ext cx="502995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Ponikowski P,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 al. Lancet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2020;396(10266):1895-1904.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Kalra PR,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 al. Lancet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2022;400(10369):2199-2209.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Graham FJ,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 al. Eur J Heart Fail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2023;25(4):528-537.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Anker SD,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 al. Eur J Heart Fail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2023 (in press).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6785812" y="6336839"/>
            <a:ext cx="50299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Mentz RJ,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 al. Circ Heart Fail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2021;14(5):e008100.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3"/>
          <p:cNvGraphicFramePr/>
          <p:nvPr/>
        </p:nvGraphicFramePr>
        <p:xfrm>
          <a:off x="2098877" y="4469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{0E0ABA47-4AE2-406C-8B3E-61E0C327BD3C}</a:tableStyleId>
              </a:tblPr>
              <a:tblGrid>
                <a:gridCol w="2641450"/>
                <a:gridCol w="2539975"/>
              </a:tblGrid>
              <a:tr h="23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FCM Dosing (every 6 m based on </a:t>
                      </a: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labs</a:t>
                      </a: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05395"/>
                    </a:solidFill>
                  </a:tcPr>
                </a:tc>
                <a:tc hMerge="1"/>
              </a:tr>
              <a:tr h="23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 kg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≥50kg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5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doses of </a:t>
                      </a: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mg/kg</a:t>
                      </a: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separated by 7 days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doses of </a:t>
                      </a: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750 mg</a:t>
                      </a: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separated by 7 days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130" name="Google Shape;130;p3"/>
          <p:cNvGrpSpPr/>
          <p:nvPr/>
        </p:nvGrpSpPr>
        <p:grpSpPr>
          <a:xfrm flipH="1" rot="10800000">
            <a:off x="1531277" y="2296459"/>
            <a:ext cx="5749028" cy="1685368"/>
            <a:chOff x="1531277" y="2356619"/>
            <a:chExt cx="5749028" cy="1685368"/>
          </a:xfrm>
        </p:grpSpPr>
        <p:grpSp>
          <p:nvGrpSpPr>
            <p:cNvPr id="131" name="Google Shape;131;p3"/>
            <p:cNvGrpSpPr/>
            <p:nvPr/>
          </p:nvGrpSpPr>
          <p:grpSpPr>
            <a:xfrm>
              <a:off x="1531277" y="2579337"/>
              <a:ext cx="5708281" cy="1238033"/>
              <a:chOff x="2247669" y="4029045"/>
              <a:chExt cx="6774796" cy="1469348"/>
            </a:xfrm>
          </p:grpSpPr>
          <p:cxnSp>
            <p:nvCxnSpPr>
              <p:cNvPr id="132" name="Google Shape;132;p3"/>
              <p:cNvCxnSpPr/>
              <p:nvPr/>
            </p:nvCxnSpPr>
            <p:spPr>
              <a:xfrm>
                <a:off x="2890824" y="4036981"/>
                <a:ext cx="6131641" cy="1809"/>
              </a:xfrm>
              <a:prstGeom prst="straightConnector1">
                <a:avLst/>
              </a:prstGeom>
              <a:noFill/>
              <a:ln cap="flat" cmpd="sng" w="57150">
                <a:solidFill>
                  <a:srgbClr val="30549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" name="Google Shape;133;p3"/>
              <p:cNvCxnSpPr/>
              <p:nvPr/>
            </p:nvCxnSpPr>
            <p:spPr>
              <a:xfrm flipH="1" rot="10800000">
                <a:off x="2248222" y="4029045"/>
                <a:ext cx="673100" cy="73025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30549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" name="Google Shape;134;p3"/>
              <p:cNvCxnSpPr/>
              <p:nvPr/>
            </p:nvCxnSpPr>
            <p:spPr>
              <a:xfrm>
                <a:off x="2247669" y="4767636"/>
                <a:ext cx="674204" cy="730757"/>
              </a:xfrm>
              <a:prstGeom prst="straightConnector1">
                <a:avLst/>
              </a:prstGeom>
              <a:noFill/>
              <a:ln cap="flat" cmpd="sng" w="57150">
                <a:solidFill>
                  <a:srgbClr val="C20E2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" name="Google Shape;135;p3"/>
              <p:cNvCxnSpPr/>
              <p:nvPr/>
            </p:nvCxnSpPr>
            <p:spPr>
              <a:xfrm flipH="1" rot="10800000">
                <a:off x="2893920" y="5487563"/>
                <a:ext cx="6128544" cy="4447"/>
              </a:xfrm>
              <a:prstGeom prst="straightConnector1">
                <a:avLst/>
              </a:prstGeom>
              <a:noFill/>
              <a:ln cap="flat" cmpd="sng" w="57150">
                <a:solidFill>
                  <a:srgbClr val="C20E2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36" name="Google Shape;136;p3"/>
            <p:cNvCxnSpPr/>
            <p:nvPr/>
          </p:nvCxnSpPr>
          <p:spPr>
            <a:xfrm rot="10800000">
              <a:off x="2101887" y="3632358"/>
              <a:ext cx="0" cy="349441"/>
            </a:xfrm>
            <a:prstGeom prst="straightConnector1">
              <a:avLst/>
            </a:prstGeom>
            <a:noFill/>
            <a:ln cap="flat" cmpd="sng" w="28575">
              <a:solidFill>
                <a:srgbClr val="C20E2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7" name="Google Shape;137;p3"/>
            <p:cNvCxnSpPr/>
            <p:nvPr/>
          </p:nvCxnSpPr>
          <p:spPr>
            <a:xfrm rot="10800000">
              <a:off x="3080645" y="3632358"/>
              <a:ext cx="0" cy="349441"/>
            </a:xfrm>
            <a:prstGeom prst="straightConnector1">
              <a:avLst/>
            </a:prstGeom>
            <a:noFill/>
            <a:ln cap="flat" cmpd="sng" w="28575">
              <a:solidFill>
                <a:srgbClr val="C20E2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8" name="Google Shape;138;p3"/>
            <p:cNvCxnSpPr/>
            <p:nvPr/>
          </p:nvCxnSpPr>
          <p:spPr>
            <a:xfrm rot="10800000">
              <a:off x="4149540" y="3632358"/>
              <a:ext cx="0" cy="349441"/>
            </a:xfrm>
            <a:prstGeom prst="straightConnector1">
              <a:avLst/>
            </a:prstGeom>
            <a:noFill/>
            <a:ln cap="flat" cmpd="sng" w="28575">
              <a:solidFill>
                <a:srgbClr val="C20E2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9" name="Google Shape;139;p3"/>
            <p:cNvCxnSpPr/>
            <p:nvPr/>
          </p:nvCxnSpPr>
          <p:spPr>
            <a:xfrm rot="10800000">
              <a:off x="2101887" y="2416980"/>
              <a:ext cx="0" cy="349096"/>
            </a:xfrm>
            <a:prstGeom prst="straightConnector1">
              <a:avLst/>
            </a:prstGeom>
            <a:noFill/>
            <a:ln cap="flat" cmpd="sng" w="28575">
              <a:solidFill>
                <a:srgbClr val="3054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3"/>
            <p:cNvCxnSpPr/>
            <p:nvPr/>
          </p:nvCxnSpPr>
          <p:spPr>
            <a:xfrm rot="10800000">
              <a:off x="3080645" y="2416980"/>
              <a:ext cx="0" cy="349096"/>
            </a:xfrm>
            <a:prstGeom prst="straightConnector1">
              <a:avLst/>
            </a:prstGeom>
            <a:noFill/>
            <a:ln cap="flat" cmpd="sng" w="28575">
              <a:solidFill>
                <a:srgbClr val="3054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3"/>
            <p:cNvCxnSpPr/>
            <p:nvPr/>
          </p:nvCxnSpPr>
          <p:spPr>
            <a:xfrm rot="10800000">
              <a:off x="4149540" y="2416980"/>
              <a:ext cx="0" cy="349096"/>
            </a:xfrm>
            <a:prstGeom prst="straightConnector1">
              <a:avLst/>
            </a:prstGeom>
            <a:noFill/>
            <a:ln cap="flat" cmpd="sng" w="28575">
              <a:solidFill>
                <a:srgbClr val="3054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2" name="Google Shape;142;p3"/>
            <p:cNvSpPr/>
            <p:nvPr/>
          </p:nvSpPr>
          <p:spPr>
            <a:xfrm>
              <a:off x="6171941" y="2356619"/>
              <a:ext cx="1108364" cy="4698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305395"/>
            </a:solidFill>
            <a:ln cap="flat" cmpd="sng" w="9525">
              <a:solidFill>
                <a:srgbClr val="305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171941" y="3572168"/>
              <a:ext cx="1108364" cy="4698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20E20"/>
            </a:solidFill>
            <a:ln cap="flat" cmpd="sng" w="9525">
              <a:solidFill>
                <a:srgbClr val="C20E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4" name="Google Shape;144;p3"/>
          <p:cNvCxnSpPr/>
          <p:nvPr/>
        </p:nvCxnSpPr>
        <p:spPr>
          <a:xfrm rot="10800000">
            <a:off x="470717" y="3140717"/>
            <a:ext cx="1049614" cy="0"/>
          </a:xfrm>
          <a:prstGeom prst="straightConnector1">
            <a:avLst/>
          </a:prstGeom>
          <a:noFill/>
          <a:ln cap="flat" cmpd="sng" w="57150">
            <a:solidFill>
              <a:srgbClr val="7B7B7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3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1450895" y="3059996"/>
            <a:ext cx="182880" cy="177064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376917" y="3263261"/>
            <a:ext cx="1712545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1:1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Randomization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1980598" y="1937502"/>
            <a:ext cx="5052877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33" u="none" cap="none" strike="noStrike">
                <a:solidFill>
                  <a:srgbClr val="C20E20"/>
                </a:solidFill>
                <a:latin typeface="Calibri"/>
                <a:ea typeface="Calibri"/>
                <a:cs typeface="Calibri"/>
                <a:sym typeface="Calibri"/>
              </a:rPr>
              <a:t>Placebo (PBO)</a:t>
            </a:r>
            <a:endParaRPr b="0" i="0" sz="2133" u="none" cap="none" strike="noStrike">
              <a:solidFill>
                <a:srgbClr val="C20E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980598" y="3949764"/>
            <a:ext cx="5052880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33" u="none" cap="none" strike="noStrike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FCM</a:t>
            </a:r>
            <a:endParaRPr b="0" i="0" sz="2133" u="none" cap="none" strike="noStrike">
              <a:solidFill>
                <a:srgbClr val="3053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376916" y="2644856"/>
            <a:ext cx="3207363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~ 3014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2098878" y="1060613"/>
            <a:ext cx="5181417" cy="7571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Chronic HFrEF (EF ≤40%)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Iron Deficiency*</a:t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7475879" y="4160046"/>
            <a:ext cx="479881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Inclusion Criteria:</a:t>
            </a:r>
            <a:endParaRPr/>
          </a:p>
          <a:p>
            <a:pPr indent="-179388" lvl="0" marL="1793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*Iron deficiency</a:t>
            </a:r>
            <a:endParaRPr/>
          </a:p>
          <a:p>
            <a:pPr indent="-177800" lvl="1" marL="635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Ferritin &lt;100 ng/mL or  </a:t>
            </a:r>
            <a:endParaRPr/>
          </a:p>
          <a:p>
            <a:pPr indent="-177800" lvl="1" marL="635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TR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100-300 ng/mL + TSAT &lt;20%</a:t>
            </a:r>
            <a:endParaRPr/>
          </a:p>
          <a:p>
            <a:pPr indent="-63500" lvl="1" marL="635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0" marL="17938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HF hosp (12 m) or ↑ NT-proBNP (90 d)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[&gt;600 pg/mL (NSR) or &gt;1000 pg/mL (AF)]</a:t>
            </a:r>
            <a:endParaRPr/>
          </a:p>
          <a:p>
            <a:pPr indent="-65087" lvl="0" marL="1793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087" lvl="1" marL="6365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3409762" y="6390583"/>
            <a:ext cx="256679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Mentz RJ,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 al. Circ Heart Fail 2021</a:t>
            </a:r>
            <a:endParaRPr/>
          </a:p>
        </p:txBody>
      </p:sp>
      <p:sp>
        <p:nvSpPr>
          <p:cNvPr id="154" name="Google Shape;154;p3"/>
          <p:cNvSpPr txBox="1"/>
          <p:nvPr/>
        </p:nvSpPr>
        <p:spPr>
          <a:xfrm>
            <a:off x="4476155" y="2691834"/>
            <a:ext cx="2557347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Visits every 3 mos and dosing every 6 m,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needed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2509113" y="2936849"/>
            <a:ext cx="1143068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m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3578007" y="2936849"/>
            <a:ext cx="1143068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m</a:t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8794492" y="6390583"/>
            <a:ext cx="30370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ClinicalTrials.gov Identifier: NCT03037931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2073184" y="387599"/>
            <a:ext cx="7612237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Double-blind, placebo-controlled, event-driven RCT</a:t>
            </a:r>
            <a:endParaRPr/>
          </a:p>
        </p:txBody>
      </p:sp>
      <p:grpSp>
        <p:nvGrpSpPr>
          <p:cNvPr id="159" name="Google Shape;159;p3"/>
          <p:cNvGrpSpPr/>
          <p:nvPr/>
        </p:nvGrpSpPr>
        <p:grpSpPr>
          <a:xfrm>
            <a:off x="7475891" y="1060613"/>
            <a:ext cx="4716706" cy="2740396"/>
            <a:chOff x="7475891" y="1060613"/>
            <a:chExt cx="4716706" cy="2740396"/>
          </a:xfrm>
        </p:grpSpPr>
        <p:sp>
          <p:nvSpPr>
            <p:cNvPr id="160" name="Google Shape;160;p3"/>
            <p:cNvSpPr txBox="1"/>
            <p:nvPr/>
          </p:nvSpPr>
          <p:spPr>
            <a:xfrm>
              <a:off x="7481468" y="3031568"/>
              <a:ext cx="4711129" cy="76944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txBody>
            <a:bodyPr anchorCtr="0" anchor="t" bIns="45700" lIns="18287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Top Secondary Endpoint:</a:t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CV death or HF hospitalization</a:t>
              </a: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7475891" y="1060613"/>
              <a:ext cx="4716109" cy="1692771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txBody>
            <a:bodyPr anchorCtr="0" anchor="t" bIns="45700" lIns="18287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Primary Endpoint:</a:t>
              </a:r>
              <a:endPara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Hierarchical Composite: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All-cause mortality (12 m)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HF hospitalizations (12 m)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Change in 6-MWD (6 m)</a:t>
              </a:r>
              <a:endParaRPr/>
            </a:p>
          </p:txBody>
        </p:sp>
      </p:grpSp>
      <p:cxnSp>
        <p:nvCxnSpPr>
          <p:cNvPr id="162" name="Google Shape;162;p3"/>
          <p:cNvCxnSpPr/>
          <p:nvPr/>
        </p:nvCxnSpPr>
        <p:spPr>
          <a:xfrm flipH="1" rot="10800000">
            <a:off x="7475880" y="1060605"/>
            <a:ext cx="2797" cy="4777141"/>
          </a:xfrm>
          <a:prstGeom prst="straightConnector1">
            <a:avLst/>
          </a:prstGeom>
          <a:noFill/>
          <a:ln cap="flat" cmpd="sng" w="57150">
            <a:solidFill>
              <a:srgbClr val="7B7B7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3"/>
          <p:cNvSpPr txBox="1"/>
          <p:nvPr/>
        </p:nvSpPr>
        <p:spPr>
          <a:xfrm>
            <a:off x="1693716" y="5840863"/>
            <a:ext cx="60051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†Once iron replete, transition to placebo; blinding maintained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"/>
          <p:cNvGrpSpPr/>
          <p:nvPr/>
        </p:nvGrpSpPr>
        <p:grpSpPr>
          <a:xfrm>
            <a:off x="1443665" y="2755430"/>
            <a:ext cx="4827132" cy="1316934"/>
            <a:chOff x="1443665" y="2667198"/>
            <a:chExt cx="4827132" cy="1316934"/>
          </a:xfrm>
        </p:grpSpPr>
        <p:sp>
          <p:nvSpPr>
            <p:cNvPr id="170" name="Google Shape;170;p4"/>
            <p:cNvSpPr/>
            <p:nvPr/>
          </p:nvSpPr>
          <p:spPr>
            <a:xfrm>
              <a:off x="2330173" y="3407880"/>
              <a:ext cx="714339" cy="314762"/>
            </a:xfrm>
            <a:prstGeom prst="rightArrow">
              <a:avLst>
                <a:gd fmla="val 50000" name="adj1"/>
                <a:gd fmla="val 57645" name="adj2"/>
              </a:avLst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443665" y="2667198"/>
              <a:ext cx="3458193" cy="286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No—neither patient died</a:t>
              </a: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2330173" y="3164966"/>
              <a:ext cx="714339" cy="341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3061581" y="3143902"/>
              <a:ext cx="3209216" cy="840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Patient who was not hospitalized (or has fewest hospitalizations) “wins”</a:t>
              </a:r>
              <a:endParaRPr/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1443665" y="4091007"/>
            <a:ext cx="4827131" cy="1323000"/>
            <a:chOff x="1443665" y="4002775"/>
            <a:chExt cx="4827131" cy="1323000"/>
          </a:xfrm>
        </p:grpSpPr>
        <p:sp>
          <p:nvSpPr>
            <p:cNvPr id="175" name="Google Shape;175;p4"/>
            <p:cNvSpPr/>
            <p:nvPr/>
          </p:nvSpPr>
          <p:spPr>
            <a:xfrm>
              <a:off x="2330173" y="4748279"/>
              <a:ext cx="714339" cy="314762"/>
            </a:xfrm>
            <a:prstGeom prst="rightArrow">
              <a:avLst>
                <a:gd fmla="val 50000" name="adj1"/>
                <a:gd fmla="val 57645" name="adj2"/>
              </a:avLst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1443665" y="4002775"/>
              <a:ext cx="4297716" cy="480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No—neither patient hospitalized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(or same number of hospitalizations)</a:t>
              </a: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3044512" y="4485545"/>
              <a:ext cx="3226284" cy="840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Patient with greatest improvement</a:t>
              </a:r>
              <a:r>
                <a:rPr b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(or smallest worsening) in 6MWD “wins”</a:t>
              </a:r>
              <a:endParaRPr/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2330173" y="2037724"/>
            <a:ext cx="3940623" cy="663233"/>
            <a:chOff x="2330173" y="1949492"/>
            <a:chExt cx="3940623" cy="663233"/>
          </a:xfrm>
        </p:grpSpPr>
        <p:sp>
          <p:nvSpPr>
            <p:cNvPr id="179" name="Google Shape;179;p4"/>
            <p:cNvSpPr/>
            <p:nvPr/>
          </p:nvSpPr>
          <p:spPr>
            <a:xfrm>
              <a:off x="2330173" y="2183028"/>
              <a:ext cx="714339" cy="314762"/>
            </a:xfrm>
            <a:prstGeom prst="rightArrow">
              <a:avLst>
                <a:gd fmla="val 50000" name="adj1"/>
                <a:gd fmla="val 57645" name="adj2"/>
              </a:avLst>
            </a:prstGeom>
            <a:solidFill>
              <a:srgbClr val="3A38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3044512" y="2021794"/>
              <a:ext cx="3226284" cy="5909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Patient who survives</a:t>
              </a:r>
              <a:br>
                <a:rPr b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(or survives longest) “wins”</a:t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2330173" y="1949492"/>
              <a:ext cx="714339" cy="341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A3838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</p:grpSp>
      <p:sp>
        <p:nvSpPr>
          <p:cNvPr id="182" name="Google Shape;182;p4"/>
          <p:cNvSpPr/>
          <p:nvPr/>
        </p:nvSpPr>
        <p:spPr>
          <a:xfrm rot="5400000">
            <a:off x="1015611" y="2695473"/>
            <a:ext cx="714339" cy="314762"/>
          </a:xfrm>
          <a:prstGeom prst="rightArrow">
            <a:avLst>
              <a:gd fmla="val 50000" name="adj1"/>
              <a:gd fmla="val 57645" name="adj2"/>
            </a:avLst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 rot="5400000">
            <a:off x="1015611" y="4055042"/>
            <a:ext cx="714339" cy="314762"/>
          </a:xfrm>
          <a:prstGeom prst="rightArrow">
            <a:avLst>
              <a:gd fmla="val 50000" name="adj1"/>
              <a:gd fmla="val 57645" name="adj2"/>
            </a:avLst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76170" y="1219200"/>
            <a:ext cx="5894627" cy="737033"/>
          </a:xfrm>
          <a:prstGeom prst="rect">
            <a:avLst/>
          </a:prstGeom>
          <a:solidFill>
            <a:srgbClr val="EDEDE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 txBox="1"/>
          <p:nvPr>
            <p:ph type="title"/>
          </p:nvPr>
        </p:nvSpPr>
        <p:spPr>
          <a:xfrm>
            <a:off x="376238" y="0"/>
            <a:ext cx="11439525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Statistical Methods 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376171" y="891962"/>
            <a:ext cx="5894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HIERARCHICAL PRIMARY ENDPOINT</a:t>
            </a: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6450020" y="821860"/>
            <a:ext cx="5741979" cy="17929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PRIMARY METHODOLOGY: 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Patients ranked from lowest to highest based on hierarchical composite</a:t>
            </a:r>
            <a:endParaRPr/>
          </a:p>
          <a:p>
            <a:pPr indent="-179388" lvl="0" marL="179388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Wilcoxon-Mann-Whitney test: Compared sum of ranks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0" marL="179388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2-sided significance of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0.01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(US regulatory purposes)</a:t>
            </a:r>
            <a:endParaRPr/>
          </a:p>
          <a:p>
            <a:pPr indent="-179388" lvl="0" marL="179388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Estimated 90% power with 1507 per group (N=3014)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3850404" y="1324674"/>
            <a:ext cx="2327535" cy="523220"/>
          </a:xfrm>
          <a:prstGeom prst="rect">
            <a:avLst/>
          </a:prstGeom>
          <a:solidFill>
            <a:srgbClr val="C20E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Group</a:t>
            </a:r>
            <a:endParaRPr b="1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476021" y="1326976"/>
            <a:ext cx="2327535" cy="523220"/>
          </a:xfrm>
          <a:prstGeom prst="rect">
            <a:avLst/>
          </a:prstGeom>
          <a:solidFill>
            <a:srgbClr val="3053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FCM Group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376172" y="2108777"/>
            <a:ext cx="1993218" cy="590931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Death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 12 mos?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383166" y="3225031"/>
            <a:ext cx="1988377" cy="840230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Hospitalization(s)</a:t>
            </a:r>
            <a:br>
              <a:rPr b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HF at 12 mos?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383166" y="4577693"/>
            <a:ext cx="1993217" cy="840230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Change in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6-MWD at 6 mos</a:t>
            </a:r>
            <a:endParaRPr b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2710701" y="1464405"/>
            <a:ext cx="1232558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</a:t>
            </a:r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6450620" y="2660781"/>
            <a:ext cx="5722778" cy="476041"/>
            <a:chOff x="376170" y="5560099"/>
            <a:chExt cx="5894627" cy="476041"/>
          </a:xfrm>
        </p:grpSpPr>
        <p:sp>
          <p:nvSpPr>
            <p:cNvPr id="195" name="Google Shape;195;p4"/>
            <p:cNvSpPr/>
            <p:nvPr/>
          </p:nvSpPr>
          <p:spPr>
            <a:xfrm>
              <a:off x="376170" y="5560099"/>
              <a:ext cx="5894627" cy="476041"/>
            </a:xfrm>
            <a:prstGeom prst="rect">
              <a:avLst/>
            </a:prstGeom>
            <a:solidFill>
              <a:srgbClr val="EDEDED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83165" y="5632012"/>
              <a:ext cx="58876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P-value (Wilcoxon-Mann-Whitney test) &lt; 0.01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4"/>
          <p:cNvSpPr/>
          <p:nvPr/>
        </p:nvSpPr>
        <p:spPr>
          <a:xfrm>
            <a:off x="6431419" y="3169746"/>
            <a:ext cx="5741979" cy="937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SUPPORT CLINICAL INTERPRETATION — WIN RATIO: </a:t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participant from FCM group ranked for 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comparison with each participant from control group</a:t>
            </a:r>
            <a:endParaRPr/>
          </a:p>
        </p:txBody>
      </p:sp>
      <p:sp>
        <p:nvSpPr>
          <p:cNvPr id="198" name="Google Shape;198;p4"/>
          <p:cNvSpPr/>
          <p:nvPr/>
        </p:nvSpPr>
        <p:spPr>
          <a:xfrm>
            <a:off x="3409762" y="6390583"/>
            <a:ext cx="2566793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Mentz RJ, </a:t>
            </a:r>
            <a:r>
              <a:rPr i="1"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 al. Circ Heart Fail </a:t>
            </a:r>
            <a:r>
              <a:rPr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6450620" y="4286691"/>
            <a:ext cx="5741978" cy="179299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 SECONDARY ENDPOINT</a:t>
            </a:r>
            <a:endParaRPr/>
          </a:p>
          <a:p>
            <a:pPr indent="-179388" lvl="0" marL="179388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to CV death or HF hospitalization</a:t>
            </a:r>
            <a:endParaRPr/>
          </a:p>
          <a:p>
            <a:pPr indent="-168275" lvl="2" marL="4064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2-sided significance level of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0.04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0" marL="179388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Anticipated HR set at 0.80 </a:t>
            </a:r>
            <a:endParaRPr/>
          </a:p>
          <a:p>
            <a:pPr indent="-192088" lvl="1" marL="4064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771 participants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an event </a:t>
            </a:r>
            <a:endParaRPr/>
          </a:p>
          <a:p>
            <a:pPr indent="-192088" lvl="1" marL="4064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Estimated 90% power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/>
          <p:nvPr/>
        </p:nvSpPr>
        <p:spPr>
          <a:xfrm>
            <a:off x="0" y="940297"/>
            <a:ext cx="3270394" cy="248870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Study Execution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-1" y="1073973"/>
            <a:ext cx="32703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ENROLLMENT BEGAN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2017</a:t>
            </a:r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-1" y="1882536"/>
            <a:ext cx="32703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RECRUITMENT ENDED</a:t>
            </a:r>
            <a:b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2021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-6739" y="2691099"/>
            <a:ext cx="32771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FOLLOW-UP ENDED</a:t>
            </a:r>
            <a:b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2023</a:t>
            </a:r>
            <a:endParaRPr/>
          </a:p>
        </p:txBody>
      </p:sp>
      <p:grpSp>
        <p:nvGrpSpPr>
          <p:cNvPr id="209" name="Google Shape;209;p5"/>
          <p:cNvGrpSpPr/>
          <p:nvPr/>
        </p:nvGrpSpPr>
        <p:grpSpPr>
          <a:xfrm>
            <a:off x="6179413" y="1510552"/>
            <a:ext cx="5159656" cy="1323439"/>
            <a:chOff x="4572000" y="881721"/>
            <a:chExt cx="4085339" cy="1713628"/>
          </a:xfrm>
        </p:grpSpPr>
        <p:cxnSp>
          <p:nvCxnSpPr>
            <p:cNvPr id="210" name="Google Shape;210;p5"/>
            <p:cNvCxnSpPr/>
            <p:nvPr/>
          </p:nvCxnSpPr>
          <p:spPr>
            <a:xfrm>
              <a:off x="4572000" y="1241036"/>
              <a:ext cx="153162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dash"/>
              <a:round/>
              <a:headEnd len="med" w="med" type="none"/>
              <a:tailEnd len="med" w="med" type="stealth"/>
            </a:ln>
          </p:spPr>
        </p:cxnSp>
        <p:sp>
          <p:nvSpPr>
            <p:cNvPr id="211" name="Google Shape;211;p5"/>
            <p:cNvSpPr txBox="1"/>
            <p:nvPr/>
          </p:nvSpPr>
          <p:spPr>
            <a:xfrm>
              <a:off x="6160962" y="881721"/>
              <a:ext cx="2496377" cy="1713628"/>
            </a:xfrm>
            <a:prstGeom prst="rect">
              <a:avLst/>
            </a:prstGeom>
            <a:solidFill>
              <a:srgbClr val="EDEDED"/>
            </a:solidFill>
            <a:ln cap="flat" cmpd="sng" w="9525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1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Excluded (N = 5127)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17 Consent not given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4652 Inclusion </a:t>
              </a:r>
              <a:r>
                <a:rPr b="0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criteria not met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457 E</a:t>
              </a:r>
              <a:r>
                <a:rPr b="0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xclusion criteria met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 Screened in error</a:t>
              </a:r>
              <a:endParaRPr b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5"/>
          <p:cNvGrpSpPr/>
          <p:nvPr/>
        </p:nvGrpSpPr>
        <p:grpSpPr>
          <a:xfrm>
            <a:off x="355851" y="3794965"/>
            <a:ext cx="11480298" cy="2209394"/>
            <a:chOff x="355851" y="3794965"/>
            <a:chExt cx="11480298" cy="2209394"/>
          </a:xfrm>
        </p:grpSpPr>
        <p:grpSp>
          <p:nvGrpSpPr>
            <p:cNvPr id="213" name="Google Shape;213;p5"/>
            <p:cNvGrpSpPr/>
            <p:nvPr/>
          </p:nvGrpSpPr>
          <p:grpSpPr>
            <a:xfrm>
              <a:off x="5044282" y="3968109"/>
              <a:ext cx="2266819" cy="776146"/>
              <a:chOff x="3436869" y="3196667"/>
              <a:chExt cx="2266819" cy="776146"/>
            </a:xfrm>
          </p:grpSpPr>
          <p:cxnSp>
            <p:nvCxnSpPr>
              <p:cNvPr id="214" name="Google Shape;214;p5"/>
              <p:cNvCxnSpPr/>
              <p:nvPr/>
            </p:nvCxnSpPr>
            <p:spPr>
              <a:xfrm>
                <a:off x="3436869" y="3196667"/>
                <a:ext cx="0" cy="776146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215" name="Google Shape;215;p5"/>
              <p:cNvCxnSpPr/>
              <p:nvPr/>
            </p:nvCxnSpPr>
            <p:spPr>
              <a:xfrm>
                <a:off x="5703688" y="3196667"/>
                <a:ext cx="0" cy="776146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</p:grpSp>
        <p:grpSp>
          <p:nvGrpSpPr>
            <p:cNvPr id="216" name="Google Shape;216;p5"/>
            <p:cNvGrpSpPr/>
            <p:nvPr/>
          </p:nvGrpSpPr>
          <p:grpSpPr>
            <a:xfrm>
              <a:off x="355851" y="3794965"/>
              <a:ext cx="11480298" cy="2209394"/>
              <a:chOff x="355851" y="3794965"/>
              <a:chExt cx="11480298" cy="2209394"/>
            </a:xfrm>
          </p:grpSpPr>
          <p:grpSp>
            <p:nvGrpSpPr>
              <p:cNvPr id="217" name="Google Shape;217;p5"/>
              <p:cNvGrpSpPr/>
              <p:nvPr/>
            </p:nvGrpSpPr>
            <p:grpSpPr>
              <a:xfrm>
                <a:off x="355851" y="3794965"/>
                <a:ext cx="11480298" cy="2074132"/>
                <a:chOff x="-268318" y="3170574"/>
                <a:chExt cx="9794230" cy="2554545"/>
              </a:xfrm>
            </p:grpSpPr>
            <p:sp>
              <p:nvSpPr>
                <p:cNvPr id="218" name="Google Shape;218;p5"/>
                <p:cNvSpPr txBox="1"/>
                <p:nvPr/>
              </p:nvSpPr>
              <p:spPr>
                <a:xfrm>
                  <a:off x="7091308" y="3182603"/>
                  <a:ext cx="2434604" cy="2539730"/>
                </a:xfrm>
                <a:prstGeom prst="rect">
                  <a:avLst/>
                </a:prstGeom>
                <a:solidFill>
                  <a:srgbClr val="EDEDED"/>
                </a:solidFill>
                <a:ln cap="flat" cmpd="sng" w="9525">
                  <a:solidFill>
                    <a:srgbClr val="A5A5A5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45 Discontinued the study early (other than death)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 Lost-to-follow-up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41 Withdrew consent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(end-of-study vital status</a:t>
                  </a:r>
                  <a:b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known for all except 14)</a:t>
                  </a:r>
                  <a:endParaRPr/>
                </a:p>
              </p:txBody>
            </p:sp>
            <p:sp>
              <p:nvSpPr>
                <p:cNvPr id="219" name="Google Shape;219;p5"/>
                <p:cNvSpPr txBox="1"/>
                <p:nvPr/>
              </p:nvSpPr>
              <p:spPr>
                <a:xfrm>
                  <a:off x="-268318" y="3170574"/>
                  <a:ext cx="2330848" cy="2554545"/>
                </a:xfrm>
                <a:prstGeom prst="rect">
                  <a:avLst/>
                </a:prstGeom>
                <a:solidFill>
                  <a:srgbClr val="EDEDED"/>
                </a:solidFill>
                <a:ln cap="flat" cmpd="sng" w="9525">
                  <a:solidFill>
                    <a:srgbClr val="A5A5A5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Calibri"/>
                    <a:buNone/>
                  </a:pPr>
                  <a:r>
                    <a:rPr b="1" lang="en-US" sz="16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55 Discontinued the study early (other than death)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r>
                    <a:t/>
                  </a:r>
                  <a:endParaRPr b="0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Calibri"/>
                    <a:buNone/>
                  </a:pPr>
                  <a: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 Lost-to-follow-up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libri"/>
                    <a:buNone/>
                  </a:pPr>
                  <a:r>
                    <a:t/>
                  </a:r>
                  <a:endParaRPr b="0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 48 Withdrew consent </a:t>
                  </a:r>
                  <a:b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</a:br>
                  <a:r>
                    <a:rPr b="0" lang="en-US" sz="1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(end-of-study vital status known for all except 14)</a:t>
                  </a:r>
                  <a:endParaRPr/>
                </a:p>
              </p:txBody>
            </p:sp>
            <p:cxnSp>
              <p:nvCxnSpPr>
                <p:cNvPr id="220" name="Google Shape;220;p5"/>
                <p:cNvCxnSpPr/>
                <p:nvPr/>
              </p:nvCxnSpPr>
              <p:spPr>
                <a:xfrm>
                  <a:off x="5665441" y="3952682"/>
                  <a:ext cx="1394927" cy="0"/>
                </a:xfrm>
                <a:prstGeom prst="straightConnector1">
                  <a:avLst/>
                </a:prstGeom>
                <a:noFill/>
                <a:ln cap="flat" cmpd="sng" w="31750">
                  <a:solidFill>
                    <a:srgbClr val="000000"/>
                  </a:solidFill>
                  <a:prstDash val="dash"/>
                  <a:round/>
                  <a:headEnd len="med" w="med" type="none"/>
                  <a:tailEnd len="med" w="med" type="stealth"/>
                </a:ln>
              </p:spPr>
            </p:cxnSp>
            <p:cxnSp>
              <p:nvCxnSpPr>
                <p:cNvPr id="221" name="Google Shape;221;p5"/>
                <p:cNvCxnSpPr/>
                <p:nvPr/>
              </p:nvCxnSpPr>
              <p:spPr>
                <a:xfrm>
                  <a:off x="2096943" y="3969798"/>
                  <a:ext cx="1640412" cy="0"/>
                </a:xfrm>
                <a:prstGeom prst="straightConnector1">
                  <a:avLst/>
                </a:prstGeom>
                <a:noFill/>
                <a:ln cap="flat" cmpd="sng" w="31750">
                  <a:solidFill>
                    <a:srgbClr val="000000"/>
                  </a:solidFill>
                  <a:prstDash val="dash"/>
                  <a:round/>
                  <a:headEnd len="med" w="med" type="stealth"/>
                  <a:tailEnd len="sm" w="sm" type="none"/>
                </a:ln>
              </p:spPr>
            </p:cxnSp>
          </p:grpSp>
          <p:sp>
            <p:nvSpPr>
              <p:cNvPr id="222" name="Google Shape;222;p5"/>
              <p:cNvSpPr txBox="1"/>
              <p:nvPr/>
            </p:nvSpPr>
            <p:spPr>
              <a:xfrm>
                <a:off x="4085898" y="4763611"/>
                <a:ext cx="4183653" cy="400110"/>
              </a:xfrm>
              <a:prstGeom prst="rect">
                <a:avLst/>
              </a:prstGeom>
              <a:solidFill>
                <a:srgbClr val="C9C9C9"/>
              </a:solidFill>
              <a:ln cap="flat" cmpd="sng" w="952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Long-term Efficacy and Safety</a:t>
                </a:r>
                <a:r>
                  <a:rPr b="0" lang="en-US" sz="20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sp>
            <p:nvSpPr>
              <p:cNvPr id="223" name="Google Shape;223;p5"/>
              <p:cNvSpPr txBox="1"/>
              <p:nvPr/>
            </p:nvSpPr>
            <p:spPr>
              <a:xfrm>
                <a:off x="3937039" y="5296473"/>
                <a:ext cx="458188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Median Follow-up of </a:t>
                </a:r>
                <a: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1.9 years </a:t>
                </a:r>
                <a:br>
                  <a:rPr b="1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(IQR, 1.3 to 3.0) </a:t>
                </a:r>
                <a:endParaRPr/>
              </a:p>
            </p:txBody>
          </p:sp>
        </p:grpSp>
      </p:grpSp>
      <p:grpSp>
        <p:nvGrpSpPr>
          <p:cNvPr id="224" name="Google Shape;224;p5"/>
          <p:cNvGrpSpPr/>
          <p:nvPr/>
        </p:nvGrpSpPr>
        <p:grpSpPr>
          <a:xfrm>
            <a:off x="4085898" y="2691099"/>
            <a:ext cx="4183656" cy="1620034"/>
            <a:chOff x="2478485" y="1796923"/>
            <a:chExt cx="4183656" cy="1593894"/>
          </a:xfrm>
        </p:grpSpPr>
        <p:cxnSp>
          <p:nvCxnSpPr>
            <p:cNvPr id="225" name="Google Shape;225;p5"/>
            <p:cNvCxnSpPr/>
            <p:nvPr/>
          </p:nvCxnSpPr>
          <p:spPr>
            <a:xfrm>
              <a:off x="4572000" y="1796923"/>
              <a:ext cx="0" cy="512666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226" name="Google Shape;226;p5"/>
            <p:cNvSpPr txBox="1"/>
            <p:nvPr/>
          </p:nvSpPr>
          <p:spPr>
            <a:xfrm>
              <a:off x="4745235" y="2714275"/>
              <a:ext cx="1916906" cy="659360"/>
            </a:xfrm>
            <a:prstGeom prst="rect">
              <a:avLst/>
            </a:prstGeom>
            <a:solidFill>
              <a:srgbClr val="C20E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Placebo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 = 1533 </a:t>
              </a:r>
              <a:endParaRPr/>
            </a:p>
          </p:txBody>
        </p:sp>
        <p:grpSp>
          <p:nvGrpSpPr>
            <p:cNvPr id="227" name="Google Shape;227;p5"/>
            <p:cNvGrpSpPr/>
            <p:nvPr/>
          </p:nvGrpSpPr>
          <p:grpSpPr>
            <a:xfrm>
              <a:off x="3436938" y="2322066"/>
              <a:ext cx="2270125" cy="400050"/>
              <a:chOff x="3310584" y="2481473"/>
              <a:chExt cx="2270125" cy="400050"/>
            </a:xfrm>
          </p:grpSpPr>
          <p:cxnSp>
            <p:nvCxnSpPr>
              <p:cNvPr id="228" name="Google Shape;228;p5"/>
              <p:cNvCxnSpPr/>
              <p:nvPr/>
            </p:nvCxnSpPr>
            <p:spPr>
              <a:xfrm>
                <a:off x="3317330" y="2498426"/>
                <a:ext cx="2263379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>
                <a:off x="5580709" y="2481473"/>
                <a:ext cx="0" cy="40005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>
                <a:off x="3310584" y="2481473"/>
                <a:ext cx="0" cy="40005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</p:grpSp>
        <p:sp>
          <p:nvSpPr>
            <p:cNvPr id="231" name="Google Shape;231;p5"/>
            <p:cNvSpPr txBox="1"/>
            <p:nvPr/>
          </p:nvSpPr>
          <p:spPr>
            <a:xfrm>
              <a:off x="2478485" y="2703747"/>
              <a:ext cx="2010102" cy="687070"/>
            </a:xfrm>
            <a:prstGeom prst="rect">
              <a:avLst/>
            </a:prstGeom>
            <a:solidFill>
              <a:srgbClr val="3053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FCM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 = 1532 </a:t>
              </a:r>
              <a:endParaRPr/>
            </a:p>
          </p:txBody>
        </p:sp>
      </p:grpSp>
      <p:grpSp>
        <p:nvGrpSpPr>
          <p:cNvPr id="232" name="Google Shape;232;p5"/>
          <p:cNvGrpSpPr/>
          <p:nvPr/>
        </p:nvGrpSpPr>
        <p:grpSpPr>
          <a:xfrm>
            <a:off x="4530897" y="892169"/>
            <a:ext cx="3293590" cy="5767104"/>
            <a:chOff x="2923484" y="269461"/>
            <a:chExt cx="3293590" cy="5767104"/>
          </a:xfrm>
        </p:grpSpPr>
        <p:sp>
          <p:nvSpPr>
            <p:cNvPr id="233" name="Google Shape;233;p5"/>
            <p:cNvSpPr/>
            <p:nvPr/>
          </p:nvSpPr>
          <p:spPr>
            <a:xfrm>
              <a:off x="2923484" y="5728788"/>
              <a:ext cx="32935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Calibri"/>
                <a:buNone/>
              </a:pPr>
              <a:r>
                <a:rPr lang="en-US" sz="14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r>
                <a:rPr lang="en-US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n-US" sz="14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 patients randomized twice</a:t>
              </a:r>
              <a:endParaRPr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3440311" y="269461"/>
              <a:ext cx="2263378" cy="1949601"/>
              <a:chOff x="3440311" y="269461"/>
              <a:chExt cx="2263378" cy="1949601"/>
            </a:xfrm>
          </p:grpSpPr>
          <p:cxnSp>
            <p:nvCxnSpPr>
              <p:cNvPr id="235" name="Google Shape;235;p5"/>
              <p:cNvCxnSpPr/>
              <p:nvPr/>
            </p:nvCxnSpPr>
            <p:spPr>
              <a:xfrm>
                <a:off x="4572000" y="714878"/>
                <a:ext cx="0" cy="776146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236" name="Google Shape;236;p5"/>
              <p:cNvSpPr txBox="1"/>
              <p:nvPr/>
            </p:nvSpPr>
            <p:spPr>
              <a:xfrm>
                <a:off x="3440311" y="269461"/>
                <a:ext cx="2263378" cy="707886"/>
              </a:xfrm>
              <a:prstGeom prst="rect">
                <a:avLst/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Enrolled</a:t>
                </a: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 = 8195</a:t>
                </a:r>
                <a:endParaRPr/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3440312" y="1511176"/>
                <a:ext cx="2263376" cy="707886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Randomized*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 = 3065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/>
          <p:nvPr>
            <p:ph type="title"/>
          </p:nvPr>
        </p:nvSpPr>
        <p:spPr>
          <a:xfrm>
            <a:off x="376432" y="-116112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Baseline Characteristics </a:t>
            </a:r>
            <a:endParaRPr/>
          </a:p>
        </p:txBody>
      </p:sp>
      <p:graphicFrame>
        <p:nvGraphicFramePr>
          <p:cNvPr id="244" name="Google Shape;244;p6"/>
          <p:cNvGraphicFramePr/>
          <p:nvPr/>
        </p:nvGraphicFramePr>
        <p:xfrm>
          <a:off x="2340745" y="6982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{823C3632-BA85-4D6C-8081-0AA9215302C7}</a:tableStyleId>
              </a:tblPr>
              <a:tblGrid>
                <a:gridCol w="3030625"/>
                <a:gridCol w="2293800"/>
                <a:gridCol w="2043275"/>
              </a:tblGrid>
              <a:tr h="49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FCM</a:t>
                      </a:r>
                      <a:b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(N=1532)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53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</a:t>
                      </a:r>
                      <a:b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(N=1533)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0301"/>
                    </a:solidFill>
                  </a:tcPr>
                </a:tc>
              </a:tr>
              <a:tr h="18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(yr)</a:t>
                      </a:r>
                      <a:endParaRPr/>
                    </a:p>
                  </a:txBody>
                  <a:tcPr marT="0" marB="0" marR="34300" marL="34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69±11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69±11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18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Women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 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  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  <a:tr h="18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race</a:t>
                      </a:r>
                      <a:endParaRPr/>
                    </a:p>
                  </a:txBody>
                  <a:tcPr marT="0" marB="0" marR="34300" marL="34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18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 race</a:t>
                      </a:r>
                      <a:endParaRPr/>
                    </a:p>
                  </a:txBody>
                  <a:tcPr marT="0" marB="0" marR="34300" marL="34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0" marB="0" marR="45725" marL="457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245" name="Google Shape;245;p6"/>
          <p:cNvSpPr txBox="1"/>
          <p:nvPr/>
        </p:nvSpPr>
        <p:spPr>
          <a:xfrm>
            <a:off x="2335173" y="6185730"/>
            <a:ext cx="73676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Presented as %, Mean ± SD or median (IQR)</a:t>
            </a:r>
            <a:endParaRPr/>
          </a:p>
        </p:txBody>
      </p:sp>
      <p:graphicFrame>
        <p:nvGraphicFramePr>
          <p:cNvPr id="246" name="Google Shape;246;p6"/>
          <p:cNvGraphicFramePr/>
          <p:nvPr/>
        </p:nvGraphicFramePr>
        <p:xfrm>
          <a:off x="2337959" y="3235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{823C3632-BA85-4D6C-8081-0AA9215302C7}</a:tableStyleId>
              </a:tblPr>
              <a:tblGrid>
                <a:gridCol w="3038075"/>
                <a:gridCol w="2286825"/>
                <a:gridCol w="2045575"/>
              </a:tblGrid>
              <a:tr h="8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 (%)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± 7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± 7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8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NYHA II / III-IV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52% / 48%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0E2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 / 46%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15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Ischemic etiology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61%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5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NT-proBNP (pg/mL)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1486 (727, 3045)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1424 (710, 2884)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15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Hemoglobin (g/dL)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12.6 ± 1.4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12.5 ± 1.4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5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eGFR (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mL/min/1.73m</a:t>
                      </a:r>
                      <a:r>
                        <a:rPr baseline="3000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 ± 22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 ± 22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" name="Google Shape;247;p6"/>
          <p:cNvGraphicFramePr/>
          <p:nvPr/>
        </p:nvGraphicFramePr>
        <p:xfrm>
          <a:off x="2332386" y="49618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{823C3632-BA85-4D6C-8081-0AA9215302C7}</a:tableStyleId>
              </a:tblPr>
              <a:tblGrid>
                <a:gridCol w="3039600"/>
                <a:gridCol w="2286825"/>
                <a:gridCol w="2044050"/>
              </a:tblGrid>
              <a:tr h="8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ACEi or ARB / ARNI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5395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 / 30%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 / 29%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8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Beta-blocker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8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</a:t>
                      </a:r>
                      <a:endParaRPr b="0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56%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8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SGLT2i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" name="Google Shape;248;p6"/>
          <p:cNvGraphicFramePr/>
          <p:nvPr/>
        </p:nvGraphicFramePr>
        <p:xfrm>
          <a:off x="2340745" y="23592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{823C3632-BA85-4D6C-8081-0AA9215302C7}</a:tableStyleId>
              </a:tblPr>
              <a:tblGrid>
                <a:gridCol w="3038075"/>
                <a:gridCol w="2286825"/>
                <a:gridCol w="2045575"/>
              </a:tblGrid>
              <a:tr h="8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 America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47%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47%</a:t>
                      </a:r>
                      <a:endParaRPr b="0" i="0" sz="1800" u="none" cap="none" strike="noStrike">
                        <a:solidFill>
                          <a:srgbClr val="C20E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  <a:tr h="8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Asia Pacific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0E2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8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46%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46%</a:t>
                      </a:r>
                      <a:endParaRPr/>
                    </a:p>
                  </a:txBody>
                  <a:tcPr marT="0" marB="0" marR="34300" marL="3430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Study Drug Dosing and Iron Indices</a:t>
            </a:r>
            <a:endParaRPr/>
          </a:p>
        </p:txBody>
      </p:sp>
      <p:graphicFrame>
        <p:nvGraphicFramePr>
          <p:cNvPr id="255" name="Google Shape;255;p7"/>
          <p:cNvGraphicFramePr/>
          <p:nvPr/>
        </p:nvGraphicFramePr>
        <p:xfrm>
          <a:off x="376236" y="964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{823C3632-BA85-4D6C-8081-0AA9215302C7}</a:tableStyleId>
              </a:tblPr>
              <a:tblGrid>
                <a:gridCol w="6460075"/>
                <a:gridCol w="2631225"/>
                <a:gridCol w="2348225"/>
              </a:tblGrid>
              <a:tr h="33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</a:t>
                      </a:r>
                      <a:endParaRPr b="1" i="0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FCM</a:t>
                      </a:r>
                      <a:endParaRPr b="1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539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</a:t>
                      </a:r>
                      <a:endParaRPr b="1"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0301"/>
                    </a:solidFill>
                  </a:tcPr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injections — median (IQR)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(4, 10) 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(4, 10) 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Cumulative dose of FCM during year 1 — mean±SD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1809 ± 680 mg</a:t>
                      </a:r>
                      <a:endParaRPr b="0" i="0" sz="1800" u="none" cap="none" strike="noStrike">
                        <a:solidFill>
                          <a:srgbClr val="30539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N/A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1F1"/>
                    </a:solidFill>
                  </a:tcPr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 180 — received placebo due to adequate iron repletion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N/A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 iron outside protocol (during follow-up)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0539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(2%) 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C20E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 (7%) </a:t>
                      </a:r>
                      <a:endParaRPr/>
                    </a:p>
                  </a:txBody>
                  <a:tcPr marT="27425" marB="27425" marR="54875" marL="54875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256" name="Google Shape;256;p7"/>
          <p:cNvGrpSpPr/>
          <p:nvPr/>
        </p:nvGrpSpPr>
        <p:grpSpPr>
          <a:xfrm>
            <a:off x="303937" y="2785512"/>
            <a:ext cx="5286766" cy="3077532"/>
            <a:chOff x="303937" y="2734712"/>
            <a:chExt cx="5286766" cy="3077532"/>
          </a:xfrm>
        </p:grpSpPr>
        <p:pic>
          <p:nvPicPr>
            <p:cNvPr id="257" name="Google Shape;257;p7"/>
            <p:cNvPicPr preferRelativeResize="0"/>
            <p:nvPr/>
          </p:nvPicPr>
          <p:blipFill rotWithShape="1">
            <a:blip r:embed="rId3">
              <a:alphaModFix/>
            </a:blip>
            <a:srcRect b="20662" l="17177" r="50157" t="20909"/>
            <a:stretch/>
          </p:blipFill>
          <p:spPr>
            <a:xfrm>
              <a:off x="1208880" y="3100890"/>
              <a:ext cx="4381823" cy="23290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7"/>
            <p:cNvSpPr txBox="1"/>
            <p:nvPr/>
          </p:nvSpPr>
          <p:spPr>
            <a:xfrm>
              <a:off x="1276604" y="2734712"/>
              <a:ext cx="42973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Ferritin (µg/mL)</a:t>
              </a:r>
              <a:endParaRPr/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1472044" y="5412134"/>
              <a:ext cx="21717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Baseline</a:t>
              </a:r>
              <a:endParaRPr/>
            </a:p>
          </p:txBody>
        </p:sp>
        <p:sp>
          <p:nvSpPr>
            <p:cNvPr id="260" name="Google Shape;260;p7"/>
            <p:cNvSpPr txBox="1"/>
            <p:nvPr/>
          </p:nvSpPr>
          <p:spPr>
            <a:xfrm>
              <a:off x="2865576" y="5412134"/>
              <a:ext cx="21717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Day 160</a:t>
              </a:r>
              <a:endParaRPr/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4259107" y="5412134"/>
              <a:ext cx="13148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Day 340</a:t>
              </a:r>
              <a:endParaRPr/>
            </a:p>
          </p:txBody>
        </p:sp>
        <p:sp>
          <p:nvSpPr>
            <p:cNvPr id="262" name="Google Shape;262;p7"/>
            <p:cNvSpPr txBox="1"/>
            <p:nvPr/>
          </p:nvSpPr>
          <p:spPr>
            <a:xfrm rot="-5400000">
              <a:off x="-503162" y="3976503"/>
              <a:ext cx="22605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 Ferritin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(µg/mL)</a:t>
              </a:r>
              <a:endParaRPr/>
            </a:p>
          </p:txBody>
        </p:sp>
        <p:grpSp>
          <p:nvGrpSpPr>
            <p:cNvPr id="263" name="Google Shape;263;p7"/>
            <p:cNvGrpSpPr/>
            <p:nvPr/>
          </p:nvGrpSpPr>
          <p:grpSpPr>
            <a:xfrm>
              <a:off x="876493" y="3348606"/>
              <a:ext cx="400110" cy="2087426"/>
              <a:chOff x="766426" y="3365540"/>
              <a:chExt cx="400110" cy="2087426"/>
            </a:xfrm>
          </p:grpSpPr>
          <p:sp>
            <p:nvSpPr>
              <p:cNvPr id="264" name="Google Shape;264;p7"/>
              <p:cNvSpPr txBox="1"/>
              <p:nvPr/>
            </p:nvSpPr>
            <p:spPr>
              <a:xfrm>
                <a:off x="766426" y="5191356"/>
                <a:ext cx="40011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265" name="Google Shape;265;p7"/>
              <p:cNvSpPr txBox="1"/>
              <p:nvPr/>
            </p:nvSpPr>
            <p:spPr>
              <a:xfrm>
                <a:off x="766426" y="4734902"/>
                <a:ext cx="40011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200</a:t>
                </a:r>
                <a:endParaRPr/>
              </a:p>
            </p:txBody>
          </p:sp>
          <p:sp>
            <p:nvSpPr>
              <p:cNvPr id="266" name="Google Shape;266;p7"/>
              <p:cNvSpPr txBox="1"/>
              <p:nvPr/>
            </p:nvSpPr>
            <p:spPr>
              <a:xfrm>
                <a:off x="766426" y="4278448"/>
                <a:ext cx="40011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400</a:t>
                </a:r>
                <a:endParaRPr/>
              </a:p>
            </p:txBody>
          </p:sp>
          <p:sp>
            <p:nvSpPr>
              <p:cNvPr id="267" name="Google Shape;267;p7"/>
              <p:cNvSpPr txBox="1"/>
              <p:nvPr/>
            </p:nvSpPr>
            <p:spPr>
              <a:xfrm>
                <a:off x="766426" y="3821994"/>
                <a:ext cx="40011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600</a:t>
                </a:r>
                <a:endParaRPr/>
              </a:p>
            </p:txBody>
          </p:sp>
          <p:sp>
            <p:nvSpPr>
              <p:cNvPr id="268" name="Google Shape;268;p7"/>
              <p:cNvSpPr txBox="1"/>
              <p:nvPr/>
            </p:nvSpPr>
            <p:spPr>
              <a:xfrm>
                <a:off x="766426" y="3365540"/>
                <a:ext cx="40011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800</a:t>
                </a:r>
                <a:endParaRPr/>
              </a:p>
            </p:txBody>
          </p:sp>
        </p:grpSp>
        <p:sp>
          <p:nvSpPr>
            <p:cNvPr id="269" name="Google Shape;269;p7"/>
            <p:cNvSpPr txBox="1"/>
            <p:nvPr/>
          </p:nvSpPr>
          <p:spPr>
            <a:xfrm>
              <a:off x="1732243" y="3152472"/>
              <a:ext cx="7552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56</a:t>
              </a:r>
              <a:endParaRPr/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1974751" y="3367348"/>
              <a:ext cx="7552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57</a:t>
              </a:r>
              <a:endParaRPr/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1232155" y="3152472"/>
              <a:ext cx="96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FCM:</a:t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225815" y="3367348"/>
              <a:ext cx="6575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PBO:</a:t>
              </a:r>
              <a:endParaRPr/>
            </a:p>
          </p:txBody>
        </p:sp>
        <p:sp>
          <p:nvSpPr>
            <p:cNvPr id="273" name="Google Shape;273;p7"/>
            <p:cNvSpPr txBox="1"/>
            <p:nvPr/>
          </p:nvSpPr>
          <p:spPr>
            <a:xfrm>
              <a:off x="2958701" y="3152472"/>
              <a:ext cx="96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289</a:t>
              </a:r>
              <a:endParaRPr/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3396315" y="3367348"/>
              <a:ext cx="7552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66</a:t>
              </a:r>
              <a:endParaRPr/>
            </a:p>
          </p:txBody>
        </p:sp>
        <p:sp>
          <p:nvSpPr>
            <p:cNvPr id="275" name="Google Shape;275;p7"/>
            <p:cNvSpPr txBox="1"/>
            <p:nvPr/>
          </p:nvSpPr>
          <p:spPr>
            <a:xfrm>
              <a:off x="4422656" y="3152472"/>
              <a:ext cx="96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254</a:t>
              </a:r>
              <a:endParaRPr/>
            </a:p>
          </p:txBody>
        </p:sp>
        <p:sp>
          <p:nvSpPr>
            <p:cNvPr id="276" name="Google Shape;276;p7"/>
            <p:cNvSpPr txBox="1"/>
            <p:nvPr/>
          </p:nvSpPr>
          <p:spPr>
            <a:xfrm>
              <a:off x="4818745" y="3367348"/>
              <a:ext cx="7552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65</a:t>
              </a:r>
              <a:endParaRPr/>
            </a:p>
          </p:txBody>
        </p:sp>
      </p:grpSp>
      <p:grpSp>
        <p:nvGrpSpPr>
          <p:cNvPr id="277" name="Google Shape;277;p7"/>
          <p:cNvGrpSpPr/>
          <p:nvPr/>
        </p:nvGrpSpPr>
        <p:grpSpPr>
          <a:xfrm>
            <a:off x="6110458" y="2785512"/>
            <a:ext cx="5816956" cy="3046190"/>
            <a:chOff x="6110458" y="2734712"/>
            <a:chExt cx="5816956" cy="3046190"/>
          </a:xfrm>
        </p:grpSpPr>
        <p:pic>
          <p:nvPicPr>
            <p:cNvPr id="278" name="Google Shape;278;p7"/>
            <p:cNvPicPr preferRelativeResize="0"/>
            <p:nvPr/>
          </p:nvPicPr>
          <p:blipFill rotWithShape="1">
            <a:blip r:embed="rId4">
              <a:alphaModFix/>
            </a:blip>
            <a:srcRect b="16739" l="16571" r="49512" t="24241"/>
            <a:stretch/>
          </p:blipFill>
          <p:spPr>
            <a:xfrm>
              <a:off x="6885949" y="3117398"/>
              <a:ext cx="4929075" cy="2278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7"/>
            <p:cNvSpPr txBox="1"/>
            <p:nvPr/>
          </p:nvSpPr>
          <p:spPr>
            <a:xfrm>
              <a:off x="6924147" y="2734712"/>
              <a:ext cx="48908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TSAT (%)</a:t>
              </a:r>
              <a:endParaRPr/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7288296" y="5373034"/>
              <a:ext cx="21717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Baseline</a:t>
              </a:r>
              <a:endParaRPr/>
            </a:p>
          </p:txBody>
        </p:sp>
        <p:sp>
          <p:nvSpPr>
            <p:cNvPr id="281" name="Google Shape;281;p7"/>
            <p:cNvSpPr txBox="1"/>
            <p:nvPr/>
          </p:nvSpPr>
          <p:spPr>
            <a:xfrm>
              <a:off x="8788158" y="5376198"/>
              <a:ext cx="21717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Day 160</a:t>
              </a:r>
              <a:endParaRPr/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10351811" y="5380792"/>
              <a:ext cx="15756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Day 340</a:t>
              </a:r>
              <a:endParaRPr/>
            </a:p>
          </p:txBody>
        </p:sp>
        <p:sp>
          <p:nvSpPr>
            <p:cNvPr id="283" name="Google Shape;283;p7"/>
            <p:cNvSpPr txBox="1"/>
            <p:nvPr/>
          </p:nvSpPr>
          <p:spPr>
            <a:xfrm rot="-5400000">
              <a:off x="5353330" y="3926533"/>
              <a:ext cx="21605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 TSAT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(%)</a:t>
              </a:r>
              <a:endParaRPr/>
            </a:p>
          </p:txBody>
        </p:sp>
        <p:sp>
          <p:nvSpPr>
            <p:cNvPr id="284" name="Google Shape;284;p7"/>
            <p:cNvSpPr txBox="1"/>
            <p:nvPr/>
          </p:nvSpPr>
          <p:spPr>
            <a:xfrm>
              <a:off x="6572921" y="5101085"/>
              <a:ext cx="40011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285" name="Google Shape;285;p7"/>
            <p:cNvSpPr txBox="1"/>
            <p:nvPr/>
          </p:nvSpPr>
          <p:spPr>
            <a:xfrm>
              <a:off x="6572921" y="4548563"/>
              <a:ext cx="40011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/>
            </a:p>
          </p:txBody>
        </p:sp>
        <p:sp>
          <p:nvSpPr>
            <p:cNvPr id="286" name="Google Shape;286;p7"/>
            <p:cNvSpPr txBox="1"/>
            <p:nvPr/>
          </p:nvSpPr>
          <p:spPr>
            <a:xfrm>
              <a:off x="6572921" y="3996041"/>
              <a:ext cx="40011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/>
            </a:p>
          </p:txBody>
        </p:sp>
        <p:sp>
          <p:nvSpPr>
            <p:cNvPr id="287" name="Google Shape;287;p7"/>
            <p:cNvSpPr txBox="1"/>
            <p:nvPr/>
          </p:nvSpPr>
          <p:spPr>
            <a:xfrm>
              <a:off x="6572921" y="3443519"/>
              <a:ext cx="40011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/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7806213" y="3346210"/>
              <a:ext cx="7552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23</a:t>
              </a:r>
              <a:endParaRPr/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6924147" y="3122531"/>
              <a:ext cx="96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FCM:</a:t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6927400" y="3346210"/>
              <a:ext cx="6575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PBO:</a:t>
              </a:r>
              <a:endParaRPr/>
            </a:p>
          </p:txBody>
        </p:sp>
        <p:sp>
          <p:nvSpPr>
            <p:cNvPr id="291" name="Google Shape;291;p7"/>
            <p:cNvSpPr txBox="1"/>
            <p:nvPr/>
          </p:nvSpPr>
          <p:spPr>
            <a:xfrm>
              <a:off x="8961525" y="3122531"/>
              <a:ext cx="96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33</a:t>
              </a:r>
              <a:endParaRPr/>
            </a:p>
          </p:txBody>
        </p:sp>
        <p:sp>
          <p:nvSpPr>
            <p:cNvPr id="292" name="Google Shape;292;p7"/>
            <p:cNvSpPr txBox="1"/>
            <p:nvPr/>
          </p:nvSpPr>
          <p:spPr>
            <a:xfrm>
              <a:off x="9297995" y="3346210"/>
              <a:ext cx="7552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  <p:sp>
          <p:nvSpPr>
            <p:cNvPr id="293" name="Google Shape;293;p7"/>
            <p:cNvSpPr txBox="1"/>
            <p:nvPr/>
          </p:nvSpPr>
          <p:spPr>
            <a:xfrm>
              <a:off x="10410978" y="3122531"/>
              <a:ext cx="96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  31</a:t>
              </a:r>
              <a:endParaRPr/>
            </a:p>
          </p:txBody>
        </p:sp>
        <p:sp>
          <p:nvSpPr>
            <p:cNvPr id="294" name="Google Shape;294;p7"/>
            <p:cNvSpPr txBox="1"/>
            <p:nvPr/>
          </p:nvSpPr>
          <p:spPr>
            <a:xfrm>
              <a:off x="10837491" y="3346210"/>
              <a:ext cx="7552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20E20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7459313" y="3122531"/>
              <a:ext cx="96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</p:grpSp>
      <p:sp>
        <p:nvSpPr>
          <p:cNvPr id="296" name="Google Shape;296;p7"/>
          <p:cNvSpPr txBox="1"/>
          <p:nvPr/>
        </p:nvSpPr>
        <p:spPr>
          <a:xfrm>
            <a:off x="2335173" y="6341926"/>
            <a:ext cx="73676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Presented as %, Mean ± SD or median (IQR)</a:t>
            </a: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8961525" y="3265029"/>
            <a:ext cx="2409666" cy="20624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2991031" y="3273993"/>
            <a:ext cx="2409666" cy="21395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"/>
          <p:cNvSpPr txBox="1"/>
          <p:nvPr>
            <p:ph type="title"/>
          </p:nvPr>
        </p:nvSpPr>
        <p:spPr>
          <a:xfrm>
            <a:off x="376432" y="0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Primary Hierarchical Endpoint</a:t>
            </a:r>
            <a:endParaRPr/>
          </a:p>
        </p:txBody>
      </p:sp>
      <p:graphicFrame>
        <p:nvGraphicFramePr>
          <p:cNvPr id="305" name="Google Shape;305;p8"/>
          <p:cNvGraphicFramePr/>
          <p:nvPr/>
        </p:nvGraphicFramePr>
        <p:xfrm>
          <a:off x="376432" y="1699203"/>
          <a:ext cx="3721152" cy="377926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06" name="Google Shape;306;p8"/>
          <p:cNvSpPr txBox="1"/>
          <p:nvPr/>
        </p:nvSpPr>
        <p:spPr>
          <a:xfrm>
            <a:off x="808606" y="1520365"/>
            <a:ext cx="3239253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All-cause Mortality</a:t>
            </a:r>
            <a:b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(12 mos) </a:t>
            </a:r>
            <a:endParaRPr/>
          </a:p>
        </p:txBody>
      </p:sp>
      <p:sp>
        <p:nvSpPr>
          <p:cNvPr id="307" name="Google Shape;307;p8"/>
          <p:cNvSpPr txBox="1"/>
          <p:nvPr/>
        </p:nvSpPr>
        <p:spPr>
          <a:xfrm>
            <a:off x="1371598" y="4561187"/>
            <a:ext cx="9623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endParaRPr/>
          </a:p>
        </p:txBody>
      </p:sp>
      <p:sp>
        <p:nvSpPr>
          <p:cNvPr id="308" name="Google Shape;308;p8"/>
          <p:cNvSpPr txBox="1"/>
          <p:nvPr/>
        </p:nvSpPr>
        <p:spPr>
          <a:xfrm>
            <a:off x="2601862" y="4561187"/>
            <a:ext cx="9623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FCM</a:t>
            </a:r>
            <a:endParaRPr/>
          </a:p>
        </p:txBody>
      </p:sp>
      <p:sp>
        <p:nvSpPr>
          <p:cNvPr id="309" name="Google Shape;309;p8"/>
          <p:cNvSpPr/>
          <p:nvPr/>
        </p:nvSpPr>
        <p:spPr>
          <a:xfrm>
            <a:off x="1371599" y="2863102"/>
            <a:ext cx="962341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10.3%</a:t>
            </a:r>
            <a:endParaRPr/>
          </a:p>
        </p:txBody>
      </p:sp>
      <p:sp>
        <p:nvSpPr>
          <p:cNvPr id="310" name="Google Shape;310;p8"/>
          <p:cNvSpPr/>
          <p:nvPr/>
        </p:nvSpPr>
        <p:spPr>
          <a:xfrm>
            <a:off x="2601863" y="3257057"/>
            <a:ext cx="962341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8.6%</a:t>
            </a:r>
            <a:endParaRPr/>
          </a:p>
        </p:txBody>
      </p:sp>
      <p:graphicFrame>
        <p:nvGraphicFramePr>
          <p:cNvPr id="311" name="Google Shape;311;p8"/>
          <p:cNvGraphicFramePr/>
          <p:nvPr/>
        </p:nvGraphicFramePr>
        <p:xfrm>
          <a:off x="4227623" y="1653102"/>
          <a:ext cx="3736754" cy="377926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12" name="Google Shape;312;p8"/>
          <p:cNvSpPr txBox="1"/>
          <p:nvPr/>
        </p:nvSpPr>
        <p:spPr>
          <a:xfrm>
            <a:off x="4661210" y="1513633"/>
            <a:ext cx="330316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HF Hospitalizations</a:t>
            </a:r>
            <a:b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(12 mos) </a:t>
            </a:r>
            <a:endParaRPr/>
          </a:p>
        </p:txBody>
      </p:sp>
      <p:sp>
        <p:nvSpPr>
          <p:cNvPr id="313" name="Google Shape;313;p8"/>
          <p:cNvSpPr txBox="1"/>
          <p:nvPr/>
        </p:nvSpPr>
        <p:spPr>
          <a:xfrm>
            <a:off x="5237259" y="4561187"/>
            <a:ext cx="9381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endParaRPr/>
          </a:p>
        </p:txBody>
      </p:sp>
      <p:sp>
        <p:nvSpPr>
          <p:cNvPr id="314" name="Google Shape;314;p8"/>
          <p:cNvSpPr txBox="1"/>
          <p:nvPr/>
        </p:nvSpPr>
        <p:spPr>
          <a:xfrm>
            <a:off x="6454516" y="4561187"/>
            <a:ext cx="9381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FCM</a:t>
            </a:r>
            <a:endParaRPr/>
          </a:p>
        </p:txBody>
      </p:sp>
      <p:graphicFrame>
        <p:nvGraphicFramePr>
          <p:cNvPr id="315" name="Google Shape;315;p8"/>
          <p:cNvGraphicFramePr/>
          <p:nvPr/>
        </p:nvGraphicFramePr>
        <p:xfrm>
          <a:off x="8085243" y="1675219"/>
          <a:ext cx="3736753" cy="3779264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316" name="Google Shape;316;p8"/>
          <p:cNvSpPr txBox="1"/>
          <p:nvPr/>
        </p:nvSpPr>
        <p:spPr>
          <a:xfrm>
            <a:off x="8397964" y="1519105"/>
            <a:ext cx="337611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 in 6-MWD                    (6 mos) </a:t>
            </a:r>
            <a:endParaRPr/>
          </a:p>
        </p:txBody>
      </p:sp>
      <p:sp>
        <p:nvSpPr>
          <p:cNvPr id="317" name="Google Shape;317;p8"/>
          <p:cNvSpPr txBox="1"/>
          <p:nvPr/>
        </p:nvSpPr>
        <p:spPr>
          <a:xfrm>
            <a:off x="8943278" y="4561187"/>
            <a:ext cx="10813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Placebo</a:t>
            </a:r>
            <a:endParaRPr/>
          </a:p>
        </p:txBody>
      </p:sp>
      <p:sp>
        <p:nvSpPr>
          <p:cNvPr id="318" name="Google Shape;318;p8"/>
          <p:cNvSpPr txBox="1"/>
          <p:nvPr/>
        </p:nvSpPr>
        <p:spPr>
          <a:xfrm>
            <a:off x="10225572" y="4561187"/>
            <a:ext cx="950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FCM</a:t>
            </a:r>
            <a:endParaRPr/>
          </a:p>
        </p:txBody>
      </p:sp>
      <p:sp>
        <p:nvSpPr>
          <p:cNvPr id="319" name="Google Shape;319;p8"/>
          <p:cNvSpPr txBox="1"/>
          <p:nvPr/>
        </p:nvSpPr>
        <p:spPr>
          <a:xfrm>
            <a:off x="1957189" y="5470042"/>
            <a:ext cx="22989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1.7% ARR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053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5763197" y="5470042"/>
            <a:ext cx="23346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270 fewer HF hospitalization days</a:t>
            </a:r>
            <a:endParaRPr/>
          </a:p>
        </p:txBody>
      </p:sp>
      <p:sp>
        <p:nvSpPr>
          <p:cNvPr id="321" name="Google Shape;321;p8"/>
          <p:cNvSpPr txBox="1"/>
          <p:nvPr/>
        </p:nvSpPr>
        <p:spPr>
          <a:xfrm>
            <a:off x="10003136" y="5470042"/>
            <a:ext cx="13951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+4 meter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benefit</a:t>
            </a:r>
            <a:endParaRPr/>
          </a:p>
        </p:txBody>
      </p:sp>
      <p:grpSp>
        <p:nvGrpSpPr>
          <p:cNvPr id="322" name="Google Shape;322;p8"/>
          <p:cNvGrpSpPr/>
          <p:nvPr/>
        </p:nvGrpSpPr>
        <p:grpSpPr>
          <a:xfrm>
            <a:off x="3148687" y="909664"/>
            <a:ext cx="5894627" cy="476041"/>
            <a:chOff x="376170" y="5560099"/>
            <a:chExt cx="5894627" cy="476041"/>
          </a:xfrm>
        </p:grpSpPr>
        <p:sp>
          <p:nvSpPr>
            <p:cNvPr id="323" name="Google Shape;323;p8"/>
            <p:cNvSpPr/>
            <p:nvPr/>
          </p:nvSpPr>
          <p:spPr>
            <a:xfrm>
              <a:off x="376170" y="5560099"/>
              <a:ext cx="5894627" cy="476041"/>
            </a:xfrm>
            <a:prstGeom prst="rect">
              <a:avLst/>
            </a:prstGeom>
            <a:solidFill>
              <a:srgbClr val="EDEDED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83166" y="5632012"/>
              <a:ext cx="5787596" cy="397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P-value (Wilcoxon-Mann-Whitney test) =</a:t>
              </a:r>
              <a:endParaRPr b="1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8"/>
          <p:cNvSpPr txBox="1"/>
          <p:nvPr/>
        </p:nvSpPr>
        <p:spPr>
          <a:xfrm>
            <a:off x="5215755" y="3180810"/>
            <a:ext cx="9381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Among 227 patients (14.8%)</a:t>
            </a:r>
            <a:endParaRPr/>
          </a:p>
        </p:txBody>
      </p:sp>
      <p:sp>
        <p:nvSpPr>
          <p:cNvPr id="326" name="Google Shape;326;p8"/>
          <p:cNvSpPr txBox="1"/>
          <p:nvPr/>
        </p:nvSpPr>
        <p:spPr>
          <a:xfrm>
            <a:off x="6461468" y="3180810"/>
            <a:ext cx="9381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Among 204 patients (13.3%)</a:t>
            </a:r>
            <a:endParaRPr/>
          </a:p>
        </p:txBody>
      </p:sp>
      <p:sp>
        <p:nvSpPr>
          <p:cNvPr id="327" name="Google Shape;327;p8"/>
          <p:cNvSpPr txBox="1"/>
          <p:nvPr/>
        </p:nvSpPr>
        <p:spPr>
          <a:xfrm>
            <a:off x="8067648" y="954818"/>
            <a:ext cx="140515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0.019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9"/>
          <p:cNvGrpSpPr/>
          <p:nvPr/>
        </p:nvGrpSpPr>
        <p:grpSpPr>
          <a:xfrm>
            <a:off x="2822422" y="3296541"/>
            <a:ext cx="8588272" cy="1597211"/>
            <a:chOff x="3005529" y="3296541"/>
            <a:chExt cx="8588272" cy="1597211"/>
          </a:xfrm>
        </p:grpSpPr>
        <p:sp>
          <p:nvSpPr>
            <p:cNvPr id="334" name="Google Shape;334;p9"/>
            <p:cNvSpPr txBox="1"/>
            <p:nvPr/>
          </p:nvSpPr>
          <p:spPr>
            <a:xfrm>
              <a:off x="3005529" y="4003662"/>
              <a:ext cx="2093490" cy="692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7315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18% of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Decisions</a:t>
              </a:r>
              <a:endParaRPr/>
            </a:p>
          </p:txBody>
        </p:sp>
        <p:grpSp>
          <p:nvGrpSpPr>
            <p:cNvPr id="335" name="Google Shape;335;p9"/>
            <p:cNvGrpSpPr/>
            <p:nvPr/>
          </p:nvGrpSpPr>
          <p:grpSpPr>
            <a:xfrm>
              <a:off x="5087394" y="3296541"/>
              <a:ext cx="6506407" cy="1597211"/>
              <a:chOff x="5087394" y="3296541"/>
              <a:chExt cx="6506407" cy="1597211"/>
            </a:xfrm>
          </p:grpSpPr>
          <p:sp>
            <p:nvSpPr>
              <p:cNvPr id="336" name="Google Shape;336;p9"/>
              <p:cNvSpPr txBox="1"/>
              <p:nvPr/>
            </p:nvSpPr>
            <p:spPr>
              <a:xfrm>
                <a:off x="8175042" y="3797438"/>
                <a:ext cx="3418759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OVERALL:</a:t>
                </a:r>
                <a:r>
                  <a:rPr lang="en-US" sz="1800" u="sng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35 fewer HF hospitalizations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270 fewer HF hospitalization days</a:t>
                </a:r>
                <a:endParaRPr/>
              </a:p>
            </p:txBody>
          </p:sp>
          <p:sp>
            <p:nvSpPr>
              <p:cNvPr id="337" name="Google Shape;337;p9"/>
              <p:cNvSpPr/>
              <p:nvPr/>
            </p:nvSpPr>
            <p:spPr>
              <a:xfrm>
                <a:off x="5449827" y="3296541"/>
                <a:ext cx="2669668" cy="1597211"/>
              </a:xfrm>
              <a:prstGeom prst="rect">
                <a:avLst/>
              </a:prstGeom>
              <a:solidFill>
                <a:srgbClr val="EDEDED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9"/>
              <p:cNvSpPr txBox="1"/>
              <p:nvPr/>
            </p:nvSpPr>
            <p:spPr>
              <a:xfrm>
                <a:off x="5516758" y="3358690"/>
                <a:ext cx="1230029" cy="707886"/>
              </a:xfrm>
              <a:prstGeom prst="rect">
                <a:avLst/>
              </a:prstGeom>
              <a:solidFill>
                <a:srgbClr val="2F5496"/>
              </a:solidFill>
              <a:ln cap="flat" cmpd="sng" w="12700">
                <a:solidFill>
                  <a:srgbClr val="2F549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Wins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9.0% </a:t>
                </a:r>
                <a:endParaRPr/>
              </a:p>
            </p:txBody>
          </p:sp>
          <p:sp>
            <p:nvSpPr>
              <p:cNvPr id="339" name="Google Shape;339;p9"/>
              <p:cNvSpPr txBox="1"/>
              <p:nvPr/>
            </p:nvSpPr>
            <p:spPr>
              <a:xfrm>
                <a:off x="5519329" y="4101337"/>
                <a:ext cx="1230029" cy="707886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Losses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9.0</a:t>
                </a: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% </a:t>
                </a:r>
                <a:endParaRPr/>
              </a:p>
            </p:txBody>
          </p:sp>
          <p:sp>
            <p:nvSpPr>
              <p:cNvPr id="340" name="Google Shape;340;p9"/>
              <p:cNvSpPr txBox="1"/>
              <p:nvPr/>
            </p:nvSpPr>
            <p:spPr>
              <a:xfrm>
                <a:off x="6810194" y="3727578"/>
                <a:ext cx="1230029" cy="707886"/>
              </a:xfrm>
              <a:prstGeom prst="rect">
                <a:avLst/>
              </a:prstGeom>
              <a:solidFill>
                <a:srgbClr val="D8D8D8"/>
              </a:solidFill>
              <a:ln cap="flat" cmpd="sng" w="12700">
                <a:solidFill>
                  <a:srgbClr val="3F3F3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Ties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64.1% </a:t>
                </a: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5087394" y="3557248"/>
                <a:ext cx="370041" cy="234297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2" name="Google Shape;342;p9"/>
          <p:cNvGrpSpPr/>
          <p:nvPr/>
        </p:nvGrpSpPr>
        <p:grpSpPr>
          <a:xfrm>
            <a:off x="193325" y="1610976"/>
            <a:ext cx="6214604" cy="1597211"/>
            <a:chOff x="376432" y="1610976"/>
            <a:chExt cx="6214604" cy="1597211"/>
          </a:xfrm>
        </p:grpSpPr>
        <p:grpSp>
          <p:nvGrpSpPr>
            <p:cNvPr id="343" name="Google Shape;343;p9"/>
            <p:cNvGrpSpPr/>
            <p:nvPr/>
          </p:nvGrpSpPr>
          <p:grpSpPr>
            <a:xfrm>
              <a:off x="376432" y="1610976"/>
              <a:ext cx="4370129" cy="1597211"/>
              <a:chOff x="376432" y="1610976"/>
              <a:chExt cx="4370129" cy="1597211"/>
            </a:xfrm>
          </p:grpSpPr>
          <p:sp>
            <p:nvSpPr>
              <p:cNvPr id="344" name="Google Shape;344;p9"/>
              <p:cNvSpPr/>
              <p:nvPr/>
            </p:nvSpPr>
            <p:spPr>
              <a:xfrm>
                <a:off x="2076893" y="1610976"/>
                <a:ext cx="2669668" cy="1597211"/>
              </a:xfrm>
              <a:prstGeom prst="rect">
                <a:avLst/>
              </a:prstGeom>
              <a:solidFill>
                <a:srgbClr val="EDEDED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9"/>
              <p:cNvSpPr txBox="1"/>
              <p:nvPr/>
            </p:nvSpPr>
            <p:spPr>
              <a:xfrm>
                <a:off x="2143824" y="1673125"/>
                <a:ext cx="1230029" cy="707886"/>
              </a:xfrm>
              <a:prstGeom prst="rect">
                <a:avLst/>
              </a:prstGeom>
              <a:solidFill>
                <a:srgbClr val="2F5496"/>
              </a:solidFill>
              <a:ln cap="flat" cmpd="sng" w="12700">
                <a:solidFill>
                  <a:srgbClr val="2F549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Wins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9.8% </a:t>
                </a:r>
                <a:endParaRPr/>
              </a:p>
            </p:txBody>
          </p:sp>
          <p:sp>
            <p:nvSpPr>
              <p:cNvPr id="346" name="Google Shape;346;p9"/>
              <p:cNvSpPr txBox="1"/>
              <p:nvPr/>
            </p:nvSpPr>
            <p:spPr>
              <a:xfrm>
                <a:off x="2146395" y="2415772"/>
                <a:ext cx="1230029" cy="707886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Losses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8.2</a:t>
                </a: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% </a:t>
                </a:r>
                <a:endParaRPr/>
              </a:p>
            </p:txBody>
          </p:sp>
          <p:sp>
            <p:nvSpPr>
              <p:cNvPr id="347" name="Google Shape;347;p9"/>
              <p:cNvSpPr txBox="1"/>
              <p:nvPr/>
            </p:nvSpPr>
            <p:spPr>
              <a:xfrm>
                <a:off x="3437260" y="2042013"/>
                <a:ext cx="1230029" cy="707886"/>
              </a:xfrm>
              <a:prstGeom prst="rect">
                <a:avLst/>
              </a:prstGeom>
              <a:solidFill>
                <a:srgbClr val="D8D8D8"/>
              </a:solidFill>
              <a:ln cap="flat" cmpd="sng" w="12700">
                <a:solidFill>
                  <a:srgbClr val="3F3F3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Ties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82.</a:t>
                </a:r>
                <a:r>
                  <a:rPr b="0"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r>
                  <a:rPr b="0" lang="en-US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% </a:t>
                </a: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>
                <a:off x="1720641" y="1848427"/>
                <a:ext cx="370041" cy="234297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9"/>
              <p:cNvSpPr txBox="1"/>
              <p:nvPr/>
            </p:nvSpPr>
            <p:spPr>
              <a:xfrm>
                <a:off x="376432" y="2321069"/>
                <a:ext cx="1345857" cy="692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73150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18% of 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Decisions</a:t>
                </a:r>
                <a:endParaRPr/>
              </a:p>
            </p:txBody>
          </p:sp>
        </p:grpSp>
        <p:sp>
          <p:nvSpPr>
            <p:cNvPr id="350" name="Google Shape;350;p9"/>
            <p:cNvSpPr txBox="1"/>
            <p:nvPr/>
          </p:nvSpPr>
          <p:spPr>
            <a:xfrm>
              <a:off x="4816063" y="1701668"/>
              <a:ext cx="177497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05395"/>
                  </a:solidFill>
                  <a:latin typeface="Calibri"/>
                  <a:ea typeface="Calibri"/>
                  <a:cs typeface="Calibri"/>
                  <a:sym typeface="Calibri"/>
                </a:rPr>
                <a:t>20% more Wins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OVERALL:</a:t>
              </a:r>
              <a:r>
                <a:rPr lang="en-US" sz="18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27 fewer deaths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(1.7% ARR)</a:t>
              </a:r>
              <a:endParaRPr/>
            </a:p>
          </p:txBody>
        </p:sp>
      </p:grpSp>
      <p:sp>
        <p:nvSpPr>
          <p:cNvPr id="351" name="Google Shape;351;p9"/>
          <p:cNvSpPr txBox="1"/>
          <p:nvPr>
            <p:ph type="title"/>
          </p:nvPr>
        </p:nvSpPr>
        <p:spPr>
          <a:xfrm>
            <a:off x="376432" y="81164"/>
            <a:ext cx="11439136" cy="114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Primary Endpoint: </a:t>
            </a:r>
            <a:br>
              <a:rPr lang="en-US"/>
            </a:br>
            <a:r>
              <a:rPr lang="en-US"/>
              <a:t>Win Ratio</a:t>
            </a:r>
            <a:endParaRPr/>
          </a:p>
        </p:txBody>
      </p:sp>
      <p:grpSp>
        <p:nvGrpSpPr>
          <p:cNvPr id="352" name="Google Shape;352;p9"/>
          <p:cNvGrpSpPr/>
          <p:nvPr/>
        </p:nvGrpSpPr>
        <p:grpSpPr>
          <a:xfrm>
            <a:off x="3078472" y="743421"/>
            <a:ext cx="5803413" cy="529711"/>
            <a:chOff x="2988319" y="691551"/>
            <a:chExt cx="5803413" cy="529711"/>
          </a:xfrm>
        </p:grpSpPr>
        <p:sp>
          <p:nvSpPr>
            <p:cNvPr id="353" name="Google Shape;353;p9"/>
            <p:cNvSpPr/>
            <p:nvPr/>
          </p:nvSpPr>
          <p:spPr>
            <a:xfrm>
              <a:off x="2988319" y="691551"/>
              <a:ext cx="5803412" cy="529711"/>
            </a:xfrm>
            <a:prstGeom prst="rect">
              <a:avLst/>
            </a:prstGeom>
            <a:solidFill>
              <a:srgbClr val="EDEDED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005530" y="703048"/>
              <a:ext cx="5786202" cy="486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Overall Win Ratio (99%CI) = 1.10 (0.99, 1.23)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9"/>
          <p:cNvSpPr txBox="1"/>
          <p:nvPr/>
        </p:nvSpPr>
        <p:spPr>
          <a:xfrm>
            <a:off x="193325" y="1611632"/>
            <a:ext cx="1345857" cy="707886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  <a:r>
              <a:rPr b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 12 mos</a:t>
            </a:r>
            <a:endParaRPr b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9"/>
          <p:cNvGrpSpPr/>
          <p:nvPr/>
        </p:nvGrpSpPr>
        <p:grpSpPr>
          <a:xfrm>
            <a:off x="2822422" y="2749900"/>
            <a:ext cx="2093490" cy="1256307"/>
            <a:chOff x="3005529" y="2749900"/>
            <a:chExt cx="2093490" cy="1256307"/>
          </a:xfrm>
        </p:grpSpPr>
        <p:sp>
          <p:nvSpPr>
            <p:cNvPr id="357" name="Google Shape;357;p9"/>
            <p:cNvSpPr/>
            <p:nvPr/>
          </p:nvSpPr>
          <p:spPr>
            <a:xfrm rot="5400000">
              <a:off x="3785149" y="2899876"/>
              <a:ext cx="534249" cy="23429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9"/>
            <p:cNvSpPr txBox="1"/>
            <p:nvPr/>
          </p:nvSpPr>
          <p:spPr>
            <a:xfrm>
              <a:off x="3005529" y="3298321"/>
              <a:ext cx="2093490" cy="707886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Hospitalizations</a:t>
              </a:r>
              <a:br>
                <a:rPr b="1" lang="en-US"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for HF</a:t>
              </a:r>
              <a:r>
                <a:rPr b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at 12 mos</a:t>
              </a:r>
              <a:endParaRPr b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9"/>
          <p:cNvSpPr/>
          <p:nvPr/>
        </p:nvSpPr>
        <p:spPr>
          <a:xfrm>
            <a:off x="193325" y="1195136"/>
            <a:ext cx="7052859" cy="38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Imputed Dataset: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9"/>
          <p:cNvGrpSpPr/>
          <p:nvPr/>
        </p:nvGrpSpPr>
        <p:grpSpPr>
          <a:xfrm>
            <a:off x="8614396" y="1867106"/>
            <a:ext cx="3262805" cy="1097694"/>
            <a:chOff x="8439462" y="1754909"/>
            <a:chExt cx="3262805" cy="1097694"/>
          </a:xfrm>
        </p:grpSpPr>
        <p:sp>
          <p:nvSpPr>
            <p:cNvPr id="361" name="Google Shape;361;p9"/>
            <p:cNvSpPr txBox="1"/>
            <p:nvPr/>
          </p:nvSpPr>
          <p:spPr>
            <a:xfrm>
              <a:off x="8613467" y="1754909"/>
              <a:ext cx="1490484" cy="461665"/>
            </a:xfrm>
            <a:prstGeom prst="rect">
              <a:avLst/>
            </a:prstGeom>
            <a:solidFill>
              <a:srgbClr val="2F5496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lang="en-US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Wins</a:t>
              </a:r>
              <a:endParaRPr/>
            </a:p>
          </p:txBody>
        </p:sp>
        <p:sp>
          <p:nvSpPr>
            <p:cNvPr id="362" name="Google Shape;362;p9"/>
            <p:cNvSpPr txBox="1"/>
            <p:nvPr/>
          </p:nvSpPr>
          <p:spPr>
            <a:xfrm>
              <a:off x="8616433" y="2390938"/>
              <a:ext cx="1484552" cy="461665"/>
            </a:xfrm>
            <a:prstGeom prst="rect">
              <a:avLst/>
            </a:prstGeom>
            <a:solidFill>
              <a:srgbClr val="C00000"/>
            </a:solidFill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1" lang="en-US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Losses</a:t>
              </a:r>
              <a:endParaRPr/>
            </a:p>
          </p:txBody>
        </p:sp>
        <p:cxnSp>
          <p:nvCxnSpPr>
            <p:cNvPr id="363" name="Google Shape;363;p9"/>
            <p:cNvCxnSpPr/>
            <p:nvPr/>
          </p:nvCxnSpPr>
          <p:spPr>
            <a:xfrm>
              <a:off x="8439462" y="2323528"/>
              <a:ext cx="1838495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4" name="Google Shape;364;p9"/>
            <p:cNvSpPr txBox="1"/>
            <p:nvPr/>
          </p:nvSpPr>
          <p:spPr>
            <a:xfrm>
              <a:off x="10312645" y="1968549"/>
              <a:ext cx="498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/>
            </a:p>
          </p:txBody>
        </p:sp>
        <p:sp>
          <p:nvSpPr>
            <p:cNvPr id="365" name="Google Shape;365;p9"/>
            <p:cNvSpPr txBox="1"/>
            <p:nvPr/>
          </p:nvSpPr>
          <p:spPr>
            <a:xfrm>
              <a:off x="10467323" y="1958119"/>
              <a:ext cx="1234944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 Ratio</a:t>
              </a: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6154588" y="4435465"/>
            <a:ext cx="2183192" cy="1228322"/>
            <a:chOff x="6337695" y="4435465"/>
            <a:chExt cx="2183192" cy="1228322"/>
          </a:xfrm>
        </p:grpSpPr>
        <p:sp>
          <p:nvSpPr>
            <p:cNvPr id="367" name="Google Shape;367;p9"/>
            <p:cNvSpPr txBox="1"/>
            <p:nvPr/>
          </p:nvSpPr>
          <p:spPr>
            <a:xfrm>
              <a:off x="6337695" y="4955901"/>
              <a:ext cx="2183192" cy="707886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Change in 6-MWD</a:t>
              </a:r>
              <a:r>
                <a:rPr b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lang="en-US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 6 mos</a:t>
              </a:r>
              <a:endParaRPr b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 rot="5400000">
              <a:off x="7158083" y="4585441"/>
              <a:ext cx="534249" cy="23429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154588" y="4955901"/>
            <a:ext cx="5193498" cy="1597211"/>
            <a:chOff x="6337695" y="4955901"/>
            <a:chExt cx="5193498" cy="1597211"/>
          </a:xfrm>
        </p:grpSpPr>
        <p:sp>
          <p:nvSpPr>
            <p:cNvPr id="370" name="Google Shape;370;p9"/>
            <p:cNvSpPr txBox="1"/>
            <p:nvPr/>
          </p:nvSpPr>
          <p:spPr>
            <a:xfrm>
              <a:off x="6337695" y="5662498"/>
              <a:ext cx="2183192" cy="692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7315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64% of </a:t>
              </a:r>
              <a:b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Decisions</a:t>
              </a:r>
              <a:endParaRPr/>
            </a:p>
          </p:txBody>
        </p:sp>
        <p:grpSp>
          <p:nvGrpSpPr>
            <p:cNvPr id="371" name="Google Shape;371;p9"/>
            <p:cNvGrpSpPr/>
            <p:nvPr/>
          </p:nvGrpSpPr>
          <p:grpSpPr>
            <a:xfrm>
              <a:off x="8861525" y="4955901"/>
              <a:ext cx="2669668" cy="1597211"/>
              <a:chOff x="2076893" y="1744353"/>
              <a:chExt cx="2669668" cy="1597211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2076893" y="1744353"/>
                <a:ext cx="2669668" cy="1597211"/>
              </a:xfrm>
              <a:prstGeom prst="rect">
                <a:avLst/>
              </a:prstGeom>
              <a:solidFill>
                <a:srgbClr val="EDEDED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9"/>
              <p:cNvSpPr txBox="1"/>
              <p:nvPr/>
            </p:nvSpPr>
            <p:spPr>
              <a:xfrm>
                <a:off x="2143824" y="1806502"/>
                <a:ext cx="1230029" cy="707886"/>
              </a:xfrm>
              <a:prstGeom prst="rect">
                <a:avLst/>
              </a:prstGeom>
              <a:solidFill>
                <a:srgbClr val="2F5496"/>
              </a:solidFill>
              <a:ln cap="flat" cmpd="sng" w="12700">
                <a:solidFill>
                  <a:srgbClr val="2F549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Wins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33.5% </a:t>
                </a:r>
                <a:endParaRPr/>
              </a:p>
            </p:txBody>
          </p:sp>
          <p:sp>
            <p:nvSpPr>
              <p:cNvPr id="374" name="Google Shape;374;p9"/>
              <p:cNvSpPr txBox="1"/>
              <p:nvPr/>
            </p:nvSpPr>
            <p:spPr>
              <a:xfrm>
                <a:off x="2146395" y="2549149"/>
                <a:ext cx="1230029" cy="707886"/>
              </a:xfrm>
              <a:prstGeom prst="rect">
                <a:avLst/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Losses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libri"/>
                  <a:buNone/>
                </a:pPr>
                <a:r>
                  <a:rPr b="0" lang="en-US"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30.2</a:t>
                </a:r>
                <a:r>
                  <a:rPr b="0" lang="en-US" sz="2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% </a:t>
                </a:r>
                <a:endParaRPr/>
              </a:p>
            </p:txBody>
          </p:sp>
          <p:sp>
            <p:nvSpPr>
              <p:cNvPr id="375" name="Google Shape;375;p9"/>
              <p:cNvSpPr txBox="1"/>
              <p:nvPr/>
            </p:nvSpPr>
            <p:spPr>
              <a:xfrm>
                <a:off x="3437260" y="2175390"/>
                <a:ext cx="1230029" cy="707886"/>
              </a:xfrm>
              <a:prstGeom prst="rect">
                <a:avLst/>
              </a:prstGeom>
              <a:solidFill>
                <a:srgbClr val="D8D8D8"/>
              </a:solidFill>
              <a:ln cap="flat" cmpd="sng" w="12700">
                <a:solidFill>
                  <a:srgbClr val="3F3F3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lang="en-US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Ties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0" lang="en-US" sz="2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0.3% </a:t>
                </a:r>
                <a:endParaRPr/>
              </a:p>
            </p:txBody>
          </p:sp>
        </p:grpSp>
        <p:sp>
          <p:nvSpPr>
            <p:cNvPr id="376" name="Google Shape;376;p9"/>
            <p:cNvSpPr/>
            <p:nvPr/>
          </p:nvSpPr>
          <p:spPr>
            <a:xfrm>
              <a:off x="8515819" y="5202447"/>
              <a:ext cx="370041" cy="23429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9"/>
          <p:cNvSpPr/>
          <p:nvPr/>
        </p:nvSpPr>
        <p:spPr>
          <a:xfrm>
            <a:off x="11369021" y="5321133"/>
            <a:ext cx="6902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11%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Wins</a:t>
            </a:r>
            <a:endParaRPr/>
          </a:p>
        </p:txBody>
      </p:sp>
      <p:sp>
        <p:nvSpPr>
          <p:cNvPr id="378" name="Google Shape;378;p9"/>
          <p:cNvSpPr txBox="1"/>
          <p:nvPr/>
        </p:nvSpPr>
        <p:spPr>
          <a:xfrm>
            <a:off x="8013075" y="3249614"/>
            <a:ext cx="34187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05395"/>
                </a:solidFill>
                <a:latin typeface="Calibri"/>
                <a:ea typeface="Calibri"/>
                <a:cs typeface="Calibri"/>
                <a:sym typeface="Calibri"/>
              </a:rPr>
              <a:t>Similar % wins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heart-fid-dcri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rt-fid-dcri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SC_PPT_Light_220817-16-9">
  <a:themeElements>
    <a:clrScheme name="ESC // branding 2017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TRANSFORM-HF">
    <a:dk1>
      <a:srgbClr val="000000"/>
    </a:dk1>
    <a:lt1>
      <a:srgbClr val="FFFFFF"/>
    </a:lt1>
    <a:dk2>
      <a:srgbClr val="1D3763"/>
    </a:dk2>
    <a:lt2>
      <a:srgbClr val="E7E6E6"/>
    </a:lt2>
    <a:accent1>
      <a:srgbClr val="2E5393"/>
    </a:accent1>
    <a:accent2>
      <a:srgbClr val="BE030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RANSFORM-HF">
    <a:dk1>
      <a:srgbClr val="000000"/>
    </a:dk1>
    <a:lt1>
      <a:srgbClr val="FFFFFF"/>
    </a:lt1>
    <a:dk2>
      <a:srgbClr val="1D3763"/>
    </a:dk2>
    <a:lt2>
      <a:srgbClr val="E7E6E6"/>
    </a:lt2>
    <a:accent1>
      <a:srgbClr val="2E5393"/>
    </a:accent1>
    <a:accent2>
      <a:srgbClr val="BE030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RANSFORM-HF">
    <a:dk1>
      <a:srgbClr val="000000"/>
    </a:dk1>
    <a:lt1>
      <a:srgbClr val="FFFFFF"/>
    </a:lt1>
    <a:dk2>
      <a:srgbClr val="1D3763"/>
    </a:dk2>
    <a:lt2>
      <a:srgbClr val="E7E6E6"/>
    </a:lt2>
    <a:accent1>
      <a:srgbClr val="2E5393"/>
    </a:accent1>
    <a:accent2>
      <a:srgbClr val="BE030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RANSFORM-HF">
    <a:dk1>
      <a:srgbClr val="000000"/>
    </a:dk1>
    <a:lt1>
      <a:srgbClr val="FFFFFF"/>
    </a:lt1>
    <a:dk2>
      <a:srgbClr val="1D3763"/>
    </a:dk2>
    <a:lt2>
      <a:srgbClr val="E7E6E6"/>
    </a:lt2>
    <a:accent1>
      <a:srgbClr val="2E5393"/>
    </a:accent1>
    <a:accent2>
      <a:srgbClr val="BE030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2017-09-22T15:34:20Z</dcterms:created>
  <dc:creator>Jonathon Cook</dc:creator>
</cp:coreProperties>
</file>