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68" r:id="rId2"/>
    <p:sldId id="811" r:id="rId3"/>
    <p:sldId id="794" r:id="rId4"/>
    <p:sldId id="803" r:id="rId5"/>
    <p:sldId id="475" r:id="rId6"/>
    <p:sldId id="336" r:id="rId7"/>
    <p:sldId id="799" r:id="rId8"/>
    <p:sldId id="764" r:id="rId9"/>
    <p:sldId id="680" r:id="rId10"/>
    <p:sldId id="810" r:id="rId11"/>
    <p:sldId id="791" r:id="rId12"/>
    <p:sldId id="787" r:id="rId13"/>
    <p:sldId id="801" r:id="rId14"/>
    <p:sldId id="802" r:id="rId15"/>
    <p:sldId id="789" r:id="rId16"/>
    <p:sldId id="775" r:id="rId17"/>
    <p:sldId id="797" r:id="rId18"/>
    <p:sldId id="793" r:id="rId19"/>
    <p:sldId id="792" r:id="rId20"/>
    <p:sldId id="804" r:id="rId21"/>
    <p:sldId id="800" r:id="rId22"/>
    <p:sldId id="770" r:id="rId23"/>
    <p:sldId id="788" r:id="rId24"/>
    <p:sldId id="806" r:id="rId25"/>
    <p:sldId id="66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/>
  <p:cmAuthor id="2" name="Laure-Emmanuelle PEYRET" initials="LP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DEAEA6"/>
    <a:srgbClr val="D8888C"/>
    <a:srgbClr val="F5939F"/>
    <a:srgbClr val="AE1022"/>
    <a:srgbClr val="1D384C"/>
    <a:srgbClr val="BC444D"/>
    <a:srgbClr val="F6FBFF"/>
    <a:srgbClr val="F5FAFF"/>
    <a:srgbClr val="F6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78162" autoAdjust="0"/>
  </p:normalViewPr>
  <p:slideViewPr>
    <p:cSldViewPr showGuides="1">
      <p:cViewPr varScale="1">
        <p:scale>
          <a:sx n="135" d="100"/>
          <a:sy n="135" d="100"/>
        </p:scale>
        <p:origin x="1248" y="160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4DEC7-B673-47F6-80E6-71CE9566C7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D5C91-9F4D-434C-9F25-F65E4B99D237}">
      <dgm:prSet phldrT="[Text]" custT="1"/>
      <dgm:spPr>
        <a:ln>
          <a:solidFill>
            <a:srgbClr val="941100"/>
          </a:solidFill>
        </a:ln>
      </dgm:spPr>
      <dgm:t>
        <a:bodyPr/>
        <a:lstStyle/>
        <a:p>
          <a:pPr algn="l"/>
          <a:r>
            <a:rPr lang="en-GB" sz="1600" b="0" dirty="0"/>
            <a:t>CIN, or contrast associated acute kidney injury (CA-AKI), defined by a deterioration in kidney function after contrast exposure</a:t>
          </a:r>
          <a:endParaRPr lang="en-US" sz="1600" b="1" dirty="0"/>
        </a:p>
      </dgm:t>
    </dgm:pt>
    <dgm:pt modelId="{740504E1-CEC6-42C7-9C9C-B93651855A74}" type="parTrans" cxnId="{D0BC1AE6-30A7-4D7E-9221-29F15C84A3F8}">
      <dgm:prSet/>
      <dgm:spPr/>
      <dgm:t>
        <a:bodyPr/>
        <a:lstStyle/>
        <a:p>
          <a:endParaRPr lang="en-US" sz="1600"/>
        </a:p>
      </dgm:t>
    </dgm:pt>
    <dgm:pt modelId="{0815AC2A-2F55-45A1-A0B9-4A5B734DD4AD}" type="sibTrans" cxnId="{D0BC1AE6-30A7-4D7E-9221-29F15C84A3F8}">
      <dgm:prSet/>
      <dgm:spPr/>
      <dgm:t>
        <a:bodyPr/>
        <a:lstStyle/>
        <a:p>
          <a:endParaRPr lang="en-US" sz="1600"/>
        </a:p>
      </dgm:t>
    </dgm:pt>
    <dgm:pt modelId="{F0F9238C-5634-40AF-A471-D2039BFADB57}">
      <dgm:prSet phldrT="[Text]" custT="1"/>
      <dgm:spPr>
        <a:ln>
          <a:solidFill>
            <a:srgbClr val="941100"/>
          </a:solidFill>
        </a:ln>
      </dgm:spPr>
      <dgm:t>
        <a:bodyPr/>
        <a:lstStyle/>
        <a:p>
          <a:pPr algn="l"/>
          <a:r>
            <a:rPr lang="en-US" sz="1600" dirty="0"/>
            <a:t>Higher risk post angiography for ACS in older patients and/or those with heart failure, chronic kidney disease or diabetes</a:t>
          </a:r>
          <a:endParaRPr lang="en-US" sz="1600" b="1" dirty="0"/>
        </a:p>
      </dgm:t>
    </dgm:pt>
    <dgm:pt modelId="{1441FE05-3F3F-4933-8379-9FE6727571B8}" type="parTrans" cxnId="{00578E22-8E8D-45A6-84F0-7EE2E2E8E259}">
      <dgm:prSet/>
      <dgm:spPr/>
      <dgm:t>
        <a:bodyPr/>
        <a:lstStyle/>
        <a:p>
          <a:endParaRPr lang="en-US" sz="1600"/>
        </a:p>
      </dgm:t>
    </dgm:pt>
    <dgm:pt modelId="{522198DE-8C85-4710-B041-C413A5A7EAFB}" type="sibTrans" cxnId="{00578E22-8E8D-45A6-84F0-7EE2E2E8E259}">
      <dgm:prSet/>
      <dgm:spPr/>
      <dgm:t>
        <a:bodyPr/>
        <a:lstStyle/>
        <a:p>
          <a:endParaRPr lang="en-US" sz="1600"/>
        </a:p>
      </dgm:t>
    </dgm:pt>
    <dgm:pt modelId="{78A4EC44-6032-4D31-80A6-603A62140ED9}">
      <dgm:prSet custT="1"/>
      <dgm:spPr>
        <a:ln>
          <a:solidFill>
            <a:srgbClr val="941100"/>
          </a:solidFill>
        </a:ln>
      </dgm:spPr>
      <dgm:t>
        <a:bodyPr/>
        <a:lstStyle/>
        <a:p>
          <a:r>
            <a:rPr lang="en-US" sz="1600" dirty="0"/>
            <a:t>Significant clinical consequences: longer hospital stays, increased risk for renal replacement therapy, recurrent </a:t>
          </a:r>
          <a:r>
            <a:rPr lang="en-US" sz="1600" dirty="0" err="1"/>
            <a:t>revascularisation</a:t>
          </a:r>
          <a:r>
            <a:rPr lang="en-US" sz="1600" dirty="0"/>
            <a:t> procedures and higher mortality.</a:t>
          </a:r>
          <a:endParaRPr lang="en-US" sz="1600" b="1" dirty="0"/>
        </a:p>
      </dgm:t>
    </dgm:pt>
    <dgm:pt modelId="{040A5195-801A-43B7-8D58-74A8FDCDC5DC}" type="parTrans" cxnId="{EAA8492D-2148-4E42-B941-D71590216E00}">
      <dgm:prSet/>
      <dgm:spPr/>
      <dgm:t>
        <a:bodyPr/>
        <a:lstStyle/>
        <a:p>
          <a:endParaRPr lang="en-US" sz="1600"/>
        </a:p>
      </dgm:t>
    </dgm:pt>
    <dgm:pt modelId="{70527D05-4FE3-4E2E-906D-287ED075FC4F}" type="sibTrans" cxnId="{EAA8492D-2148-4E42-B941-D71590216E00}">
      <dgm:prSet/>
      <dgm:spPr/>
      <dgm:t>
        <a:bodyPr/>
        <a:lstStyle/>
        <a:p>
          <a:endParaRPr lang="en-US" sz="1600"/>
        </a:p>
      </dgm:t>
    </dgm:pt>
    <dgm:pt modelId="{C9516DD9-7CBE-40EF-8D6D-DBB544386237}" type="pres">
      <dgm:prSet presAssocID="{4194DEC7-B673-47F6-80E6-71CE9566C7FB}" presName="Name0" presStyleCnt="0">
        <dgm:presLayoutVars>
          <dgm:chMax val="7"/>
          <dgm:chPref val="7"/>
          <dgm:dir/>
        </dgm:presLayoutVars>
      </dgm:prSet>
      <dgm:spPr/>
    </dgm:pt>
    <dgm:pt modelId="{05A5362A-93CF-45B3-9739-EF01FF6C774D}" type="pres">
      <dgm:prSet presAssocID="{4194DEC7-B673-47F6-80E6-71CE9566C7FB}" presName="Name1" presStyleCnt="0"/>
      <dgm:spPr/>
    </dgm:pt>
    <dgm:pt modelId="{201766E2-7828-4F09-B1AE-D4E0FAE03350}" type="pres">
      <dgm:prSet presAssocID="{4194DEC7-B673-47F6-80E6-71CE9566C7FB}" presName="cycle" presStyleCnt="0"/>
      <dgm:spPr/>
    </dgm:pt>
    <dgm:pt modelId="{79CD7CA6-BB43-462B-9D84-6212CF16F9EF}" type="pres">
      <dgm:prSet presAssocID="{4194DEC7-B673-47F6-80E6-71CE9566C7FB}" presName="srcNode" presStyleLbl="node1" presStyleIdx="0" presStyleCnt="3"/>
      <dgm:spPr/>
    </dgm:pt>
    <dgm:pt modelId="{21984783-67AD-4E6B-A65F-9B9EAC1D765F}" type="pres">
      <dgm:prSet presAssocID="{4194DEC7-B673-47F6-80E6-71CE9566C7FB}" presName="conn" presStyleLbl="parChTrans1D2" presStyleIdx="0" presStyleCnt="1"/>
      <dgm:spPr/>
    </dgm:pt>
    <dgm:pt modelId="{AE88C5B6-76C9-4EA7-9A52-2F30F8182EC7}" type="pres">
      <dgm:prSet presAssocID="{4194DEC7-B673-47F6-80E6-71CE9566C7FB}" presName="extraNode" presStyleLbl="node1" presStyleIdx="0" presStyleCnt="3"/>
      <dgm:spPr/>
    </dgm:pt>
    <dgm:pt modelId="{DEE9EE87-899E-4FBD-A111-9D0022EA4031}" type="pres">
      <dgm:prSet presAssocID="{4194DEC7-B673-47F6-80E6-71CE9566C7FB}" presName="dstNode" presStyleLbl="node1" presStyleIdx="0" presStyleCnt="3"/>
      <dgm:spPr/>
    </dgm:pt>
    <dgm:pt modelId="{0B777BA1-9011-4FF8-939B-8CBA46E9661C}" type="pres">
      <dgm:prSet presAssocID="{FCBD5C91-9F4D-434C-9F25-F65E4B99D237}" presName="text_1" presStyleLbl="node1" presStyleIdx="0" presStyleCnt="3">
        <dgm:presLayoutVars>
          <dgm:bulletEnabled val="1"/>
        </dgm:presLayoutVars>
      </dgm:prSet>
      <dgm:spPr/>
    </dgm:pt>
    <dgm:pt modelId="{F1E11E64-F651-4570-8BAD-643C24B2EBA9}" type="pres">
      <dgm:prSet presAssocID="{FCBD5C91-9F4D-434C-9F25-F65E4B99D237}" presName="accent_1" presStyleCnt="0"/>
      <dgm:spPr/>
    </dgm:pt>
    <dgm:pt modelId="{49A0B4B2-A798-47B9-8A61-25E809F0D009}" type="pres">
      <dgm:prSet presAssocID="{FCBD5C91-9F4D-434C-9F25-F65E4B99D237}" presName="accentRepeatNode" presStyleLbl="solidFgAcc1" presStyleIdx="0" presStyleCnt="3" custScaleX="52201" custScaleY="47530"/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207DA8CA-5271-4D66-89DF-CB7F0F745D10}" type="pres">
      <dgm:prSet presAssocID="{F0F9238C-5634-40AF-A471-D2039BFADB57}" presName="text_2" presStyleLbl="node1" presStyleIdx="1" presStyleCnt="3">
        <dgm:presLayoutVars>
          <dgm:bulletEnabled val="1"/>
        </dgm:presLayoutVars>
      </dgm:prSet>
      <dgm:spPr/>
    </dgm:pt>
    <dgm:pt modelId="{81E359E6-DEC5-4AFE-B592-4721FD744D2F}" type="pres">
      <dgm:prSet presAssocID="{F0F9238C-5634-40AF-A471-D2039BFADB57}" presName="accent_2" presStyleCnt="0"/>
      <dgm:spPr/>
    </dgm:pt>
    <dgm:pt modelId="{D39344BC-0A13-452F-A678-EBF068469CEB}" type="pres">
      <dgm:prSet presAssocID="{F0F9238C-5634-40AF-A471-D2039BFADB57}" presName="accentRepeatNode" presStyleLbl="solidFgAcc1" presStyleIdx="1" presStyleCnt="3" custScaleX="52201" custScaleY="47530"/>
      <dgm:spPr>
        <a:blipFill rotWithShape="0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5E2FB2D5-C00B-4E58-BBEC-C390F1F1FFFE}" type="pres">
      <dgm:prSet presAssocID="{78A4EC44-6032-4D31-80A6-603A62140ED9}" presName="text_3" presStyleLbl="node1" presStyleIdx="2" presStyleCnt="3" custLinFactNeighborX="6118" custLinFactNeighborY="5410">
        <dgm:presLayoutVars>
          <dgm:bulletEnabled val="1"/>
        </dgm:presLayoutVars>
      </dgm:prSet>
      <dgm:spPr/>
    </dgm:pt>
    <dgm:pt modelId="{585E6B06-660F-4074-B4F5-173712884D4A}" type="pres">
      <dgm:prSet presAssocID="{78A4EC44-6032-4D31-80A6-603A62140ED9}" presName="accent_3" presStyleCnt="0"/>
      <dgm:spPr/>
    </dgm:pt>
    <dgm:pt modelId="{A44E6399-9EBB-4270-9DAE-7EF39EDADFEE}" type="pres">
      <dgm:prSet presAssocID="{78A4EC44-6032-4D31-80A6-603A62140ED9}" presName="accentRepeatNode" presStyleLbl="solidFgAcc1" presStyleIdx="2" presStyleCnt="3" custScaleX="52201" custScaleY="47530"/>
      <dgm:spPr>
        <a:blipFill rotWithShape="0"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</dgm:ptLst>
  <dgm:cxnLst>
    <dgm:cxn modelId="{00578E22-8E8D-45A6-84F0-7EE2E2E8E259}" srcId="{4194DEC7-B673-47F6-80E6-71CE9566C7FB}" destId="{F0F9238C-5634-40AF-A471-D2039BFADB57}" srcOrd="1" destOrd="0" parTransId="{1441FE05-3F3F-4933-8379-9FE6727571B8}" sibTransId="{522198DE-8C85-4710-B041-C413A5A7EAFB}"/>
    <dgm:cxn modelId="{EAA8492D-2148-4E42-B941-D71590216E00}" srcId="{4194DEC7-B673-47F6-80E6-71CE9566C7FB}" destId="{78A4EC44-6032-4D31-80A6-603A62140ED9}" srcOrd="2" destOrd="0" parTransId="{040A5195-801A-43B7-8D58-74A8FDCDC5DC}" sibTransId="{70527D05-4FE3-4E2E-906D-287ED075FC4F}"/>
    <dgm:cxn modelId="{494E2E40-6B5A-4A9E-8F10-8E3AA7FEFA96}" type="presOf" srcId="{FCBD5C91-9F4D-434C-9F25-F65E4B99D237}" destId="{0B777BA1-9011-4FF8-939B-8CBA46E9661C}" srcOrd="0" destOrd="0" presId="urn:microsoft.com/office/officeart/2008/layout/VerticalCurvedList"/>
    <dgm:cxn modelId="{220A4951-0C33-42C0-BE9A-CBE66DE67FD7}" type="presOf" srcId="{F0F9238C-5634-40AF-A471-D2039BFADB57}" destId="{207DA8CA-5271-4D66-89DF-CB7F0F745D10}" srcOrd="0" destOrd="0" presId="urn:microsoft.com/office/officeart/2008/layout/VerticalCurvedList"/>
    <dgm:cxn modelId="{FA5D8056-6DA6-444F-A2FC-9801CF765F44}" type="presOf" srcId="{0815AC2A-2F55-45A1-A0B9-4A5B734DD4AD}" destId="{21984783-67AD-4E6B-A65F-9B9EAC1D765F}" srcOrd="0" destOrd="0" presId="urn:microsoft.com/office/officeart/2008/layout/VerticalCurvedList"/>
    <dgm:cxn modelId="{02E90058-D170-46D4-A024-7790C51EE086}" type="presOf" srcId="{78A4EC44-6032-4D31-80A6-603A62140ED9}" destId="{5E2FB2D5-C00B-4E58-BBEC-C390F1F1FFFE}" srcOrd="0" destOrd="0" presId="urn:microsoft.com/office/officeart/2008/layout/VerticalCurvedList"/>
    <dgm:cxn modelId="{F6E67A64-EE29-4E28-8668-1A62CE188BA1}" type="presOf" srcId="{4194DEC7-B673-47F6-80E6-71CE9566C7FB}" destId="{C9516DD9-7CBE-40EF-8D6D-DBB544386237}" srcOrd="0" destOrd="0" presId="urn:microsoft.com/office/officeart/2008/layout/VerticalCurvedList"/>
    <dgm:cxn modelId="{D0BC1AE6-30A7-4D7E-9221-29F15C84A3F8}" srcId="{4194DEC7-B673-47F6-80E6-71CE9566C7FB}" destId="{FCBD5C91-9F4D-434C-9F25-F65E4B99D237}" srcOrd="0" destOrd="0" parTransId="{740504E1-CEC6-42C7-9C9C-B93651855A74}" sibTransId="{0815AC2A-2F55-45A1-A0B9-4A5B734DD4AD}"/>
    <dgm:cxn modelId="{83F34660-6A01-4C67-BC2F-98E38F81D240}" type="presParOf" srcId="{C9516DD9-7CBE-40EF-8D6D-DBB544386237}" destId="{05A5362A-93CF-45B3-9739-EF01FF6C774D}" srcOrd="0" destOrd="0" presId="urn:microsoft.com/office/officeart/2008/layout/VerticalCurvedList"/>
    <dgm:cxn modelId="{9AF6F329-162B-4ABE-9EEF-16506F4D51AF}" type="presParOf" srcId="{05A5362A-93CF-45B3-9739-EF01FF6C774D}" destId="{201766E2-7828-4F09-B1AE-D4E0FAE03350}" srcOrd="0" destOrd="0" presId="urn:microsoft.com/office/officeart/2008/layout/VerticalCurvedList"/>
    <dgm:cxn modelId="{D5E94C41-8606-4769-B863-92DD86FF95D2}" type="presParOf" srcId="{201766E2-7828-4F09-B1AE-D4E0FAE03350}" destId="{79CD7CA6-BB43-462B-9D84-6212CF16F9EF}" srcOrd="0" destOrd="0" presId="urn:microsoft.com/office/officeart/2008/layout/VerticalCurvedList"/>
    <dgm:cxn modelId="{FFF034C8-4D97-469B-AC33-C5A339B6CEB5}" type="presParOf" srcId="{201766E2-7828-4F09-B1AE-D4E0FAE03350}" destId="{21984783-67AD-4E6B-A65F-9B9EAC1D765F}" srcOrd="1" destOrd="0" presId="urn:microsoft.com/office/officeart/2008/layout/VerticalCurvedList"/>
    <dgm:cxn modelId="{98F3EFFE-9311-4ED0-AEFE-71DDBEAA278E}" type="presParOf" srcId="{201766E2-7828-4F09-B1AE-D4E0FAE03350}" destId="{AE88C5B6-76C9-4EA7-9A52-2F30F8182EC7}" srcOrd="2" destOrd="0" presId="urn:microsoft.com/office/officeart/2008/layout/VerticalCurvedList"/>
    <dgm:cxn modelId="{547C87ED-D689-494A-9F5C-DABFA98E801D}" type="presParOf" srcId="{201766E2-7828-4F09-B1AE-D4E0FAE03350}" destId="{DEE9EE87-899E-4FBD-A111-9D0022EA4031}" srcOrd="3" destOrd="0" presId="urn:microsoft.com/office/officeart/2008/layout/VerticalCurvedList"/>
    <dgm:cxn modelId="{F0A6EDD3-8432-4BCE-B537-18EC5EB9ABE1}" type="presParOf" srcId="{05A5362A-93CF-45B3-9739-EF01FF6C774D}" destId="{0B777BA1-9011-4FF8-939B-8CBA46E9661C}" srcOrd="1" destOrd="0" presId="urn:microsoft.com/office/officeart/2008/layout/VerticalCurvedList"/>
    <dgm:cxn modelId="{D0D044D9-53EC-4697-90A2-50C4E3F71CC6}" type="presParOf" srcId="{05A5362A-93CF-45B3-9739-EF01FF6C774D}" destId="{F1E11E64-F651-4570-8BAD-643C24B2EBA9}" srcOrd="2" destOrd="0" presId="urn:microsoft.com/office/officeart/2008/layout/VerticalCurvedList"/>
    <dgm:cxn modelId="{226EF3C6-34BA-4D98-9D95-5DE975B230AB}" type="presParOf" srcId="{F1E11E64-F651-4570-8BAD-643C24B2EBA9}" destId="{49A0B4B2-A798-47B9-8A61-25E809F0D009}" srcOrd="0" destOrd="0" presId="urn:microsoft.com/office/officeart/2008/layout/VerticalCurvedList"/>
    <dgm:cxn modelId="{87F1BD26-7281-4FF0-9391-760CF59B9BF7}" type="presParOf" srcId="{05A5362A-93CF-45B3-9739-EF01FF6C774D}" destId="{207DA8CA-5271-4D66-89DF-CB7F0F745D10}" srcOrd="3" destOrd="0" presId="urn:microsoft.com/office/officeart/2008/layout/VerticalCurvedList"/>
    <dgm:cxn modelId="{238E32C4-8736-48CD-AFC8-829670E70C74}" type="presParOf" srcId="{05A5362A-93CF-45B3-9739-EF01FF6C774D}" destId="{81E359E6-DEC5-4AFE-B592-4721FD744D2F}" srcOrd="4" destOrd="0" presId="urn:microsoft.com/office/officeart/2008/layout/VerticalCurvedList"/>
    <dgm:cxn modelId="{52CC8A5E-E137-4A6B-BED2-661E53F69D4A}" type="presParOf" srcId="{81E359E6-DEC5-4AFE-B592-4721FD744D2F}" destId="{D39344BC-0A13-452F-A678-EBF068469CEB}" srcOrd="0" destOrd="0" presId="urn:microsoft.com/office/officeart/2008/layout/VerticalCurvedList"/>
    <dgm:cxn modelId="{F2B3748E-D75E-4019-88A5-E697CA5AE521}" type="presParOf" srcId="{05A5362A-93CF-45B3-9739-EF01FF6C774D}" destId="{5E2FB2D5-C00B-4E58-BBEC-C390F1F1FFFE}" srcOrd="5" destOrd="0" presId="urn:microsoft.com/office/officeart/2008/layout/VerticalCurvedList"/>
    <dgm:cxn modelId="{E2107557-92A6-40AF-95A7-9F7DC469D4DC}" type="presParOf" srcId="{05A5362A-93CF-45B3-9739-EF01FF6C774D}" destId="{585E6B06-660F-4074-B4F5-173712884D4A}" srcOrd="6" destOrd="0" presId="urn:microsoft.com/office/officeart/2008/layout/VerticalCurvedList"/>
    <dgm:cxn modelId="{6F1DED3D-7F91-44B5-8C17-267E021BB890}" type="presParOf" srcId="{585E6B06-660F-4074-B4F5-173712884D4A}" destId="{A44E6399-9EBB-4270-9DAE-7EF39EDADF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4F9B2-C57A-43F9-9D8D-FFC5105F7CA0}" type="doc">
      <dgm:prSet loTypeId="urn:microsoft.com/office/officeart/2005/8/layout/radial6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E49F055-7D09-46BC-88CD-A944C3BD9CF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400" b="1">
              <a:solidFill>
                <a:schemeClr val="tx1"/>
              </a:solidFill>
            </a:rPr>
            <a:t>Mechanisms</a:t>
          </a:r>
          <a:endParaRPr lang="en-GB" sz="1200" b="1" dirty="0">
            <a:solidFill>
              <a:schemeClr val="tx1"/>
            </a:solidFill>
          </a:endParaRPr>
        </a:p>
      </dgm:t>
    </dgm:pt>
    <dgm:pt modelId="{E8DA1C65-7CE8-40D7-B401-58D33CECDEA1}" type="parTrans" cxnId="{55FECD20-FA47-4240-A988-061C9D09B75E}">
      <dgm:prSet/>
      <dgm:spPr/>
      <dgm:t>
        <a:bodyPr/>
        <a:lstStyle/>
        <a:p>
          <a:endParaRPr lang="en-GB"/>
        </a:p>
      </dgm:t>
    </dgm:pt>
    <dgm:pt modelId="{E692C001-3495-4EA0-A959-B4AB9DBE29A7}" type="sibTrans" cxnId="{55FECD20-FA47-4240-A988-061C9D09B75E}">
      <dgm:prSet/>
      <dgm:spPr/>
      <dgm:t>
        <a:bodyPr/>
        <a:lstStyle/>
        <a:p>
          <a:endParaRPr lang="en-GB"/>
        </a:p>
      </dgm:t>
    </dgm:pt>
    <dgm:pt modelId="{5427CE6E-9ED7-4A8A-9974-8B2E4FBA5D92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sz="1400" b="1" dirty="0">
              <a:latin typeface="Calibri" charset="0"/>
              <a:ea typeface="Calibri" charset="0"/>
              <a:cs typeface="Calibri" charset="0"/>
            </a:rPr>
            <a:t>Inflammation</a:t>
          </a:r>
          <a:endParaRPr lang="en-GB" sz="1400" b="1" dirty="0"/>
        </a:p>
      </dgm:t>
    </dgm:pt>
    <dgm:pt modelId="{132FA5FD-26AC-4083-9DC9-4D0224020A89}" type="parTrans" cxnId="{C8F52717-61E2-4FCD-9628-57B12CCBB9CF}">
      <dgm:prSet/>
      <dgm:spPr/>
      <dgm:t>
        <a:bodyPr/>
        <a:lstStyle/>
        <a:p>
          <a:endParaRPr lang="en-GB"/>
        </a:p>
      </dgm:t>
    </dgm:pt>
    <dgm:pt modelId="{FE15978E-10FB-44BF-97A9-6105907CD096}" type="sibTrans" cxnId="{C8F52717-61E2-4FCD-9628-57B12CCBB9CF}">
      <dgm:prSet/>
      <dgm:spPr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</a:gradFill>
      </dgm:spPr>
      <dgm:t>
        <a:bodyPr/>
        <a:lstStyle/>
        <a:p>
          <a:endParaRPr lang="en-GB"/>
        </a:p>
      </dgm:t>
    </dgm:pt>
    <dgm:pt modelId="{21A86F1E-E427-46A7-BAB6-DFB09E8E4511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b="1" dirty="0">
              <a:latin typeface="Calibri" charset="0"/>
              <a:ea typeface="Calibri" charset="0"/>
              <a:cs typeface="Calibri" charset="0"/>
            </a:rPr>
            <a:t>Platelet Activation</a:t>
          </a:r>
          <a:endParaRPr lang="en-GB" b="1" dirty="0"/>
        </a:p>
      </dgm:t>
    </dgm:pt>
    <dgm:pt modelId="{8A746C37-2357-490C-8033-1AB1F61B74CB}" type="parTrans" cxnId="{98EB1717-0C26-48A9-8830-75E405DC38B5}">
      <dgm:prSet/>
      <dgm:spPr/>
      <dgm:t>
        <a:bodyPr/>
        <a:lstStyle/>
        <a:p>
          <a:endParaRPr lang="en-GB"/>
        </a:p>
      </dgm:t>
    </dgm:pt>
    <dgm:pt modelId="{049F827E-FD87-44A3-A514-BD6FEA54D2D8}" type="sibTrans" cxnId="{98EB1717-0C26-48A9-8830-75E405DC38B5}">
      <dgm:prSet/>
      <dgm:spPr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</a:gradFill>
      </dgm:spPr>
      <dgm:t>
        <a:bodyPr/>
        <a:lstStyle/>
        <a:p>
          <a:endParaRPr lang="en-GB"/>
        </a:p>
      </dgm:t>
    </dgm:pt>
    <dgm:pt modelId="{172A60C6-18E3-42E2-8CE5-089FD4A0AF7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b="1" dirty="0" err="1">
              <a:latin typeface="Calibri" charset="0"/>
              <a:ea typeface="Calibri" charset="0"/>
              <a:cs typeface="Calibri" charset="0"/>
            </a:rPr>
            <a:t>Embolisation</a:t>
          </a:r>
          <a:r>
            <a:rPr lang="en-GB" b="1" dirty="0">
              <a:latin typeface="Calibri" charset="0"/>
              <a:ea typeface="Calibri" charset="0"/>
              <a:cs typeface="Calibri" charset="0"/>
            </a:rPr>
            <a:t> </a:t>
          </a:r>
          <a:endParaRPr lang="en-GB" b="1" dirty="0"/>
        </a:p>
      </dgm:t>
    </dgm:pt>
    <dgm:pt modelId="{4C813233-9D37-44ED-BFD0-91E19AD36F7D}" type="parTrans" cxnId="{60DB7B94-C68E-4985-818F-52B80F34D0ED}">
      <dgm:prSet/>
      <dgm:spPr/>
      <dgm:t>
        <a:bodyPr/>
        <a:lstStyle/>
        <a:p>
          <a:endParaRPr lang="en-GB"/>
        </a:p>
      </dgm:t>
    </dgm:pt>
    <dgm:pt modelId="{BE4E730F-E103-4DAD-9E0B-C8B4001B2F26}" type="sibTrans" cxnId="{60DB7B94-C68E-4985-818F-52B80F34D0ED}">
      <dgm:prSet/>
      <dgm:spPr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</a:gradFill>
      </dgm:spPr>
      <dgm:t>
        <a:bodyPr/>
        <a:lstStyle/>
        <a:p>
          <a:endParaRPr lang="en-GB"/>
        </a:p>
      </dgm:t>
    </dgm:pt>
    <dgm:pt modelId="{F946EF65-7229-453F-8FAD-0E3F52E8BD7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b="1" dirty="0">
              <a:latin typeface="Calibri" charset="0"/>
              <a:ea typeface="Calibri" charset="0"/>
              <a:cs typeface="Calibri" charset="0"/>
            </a:rPr>
            <a:t>ROS Generation</a:t>
          </a:r>
          <a:endParaRPr lang="en-GB" b="1" dirty="0"/>
        </a:p>
      </dgm:t>
    </dgm:pt>
    <dgm:pt modelId="{C768EA31-1C5F-4173-8E9F-B0ACFABCC240}" type="parTrans" cxnId="{7BDC8B36-FDB7-4FB2-BCDA-E3A5153B31DF}">
      <dgm:prSet/>
      <dgm:spPr/>
      <dgm:t>
        <a:bodyPr/>
        <a:lstStyle/>
        <a:p>
          <a:endParaRPr lang="en-GB"/>
        </a:p>
      </dgm:t>
    </dgm:pt>
    <dgm:pt modelId="{2BABDB9A-78E9-43AF-96FC-5507FA6BE140}" type="sibTrans" cxnId="{7BDC8B36-FDB7-4FB2-BCDA-E3A5153B31DF}">
      <dgm:prSet/>
      <dgm:spPr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</a:gradFill>
      </dgm:spPr>
      <dgm:t>
        <a:bodyPr/>
        <a:lstStyle/>
        <a:p>
          <a:endParaRPr lang="en-GB"/>
        </a:p>
      </dgm:t>
    </dgm:pt>
    <dgm:pt modelId="{6DACA1CC-E3D3-46AB-9538-C41051121F22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b="1" dirty="0">
              <a:latin typeface="Calibri" charset="0"/>
              <a:ea typeface="Calibri" charset="0"/>
              <a:cs typeface="Calibri" charset="0"/>
            </a:rPr>
            <a:t>Vasoconstriction</a:t>
          </a:r>
          <a:endParaRPr lang="en-GB" b="1" dirty="0"/>
        </a:p>
      </dgm:t>
    </dgm:pt>
    <dgm:pt modelId="{9BB4A9D7-4874-4ABD-A37B-825A71F93845}" type="parTrans" cxnId="{89DBE3DA-A52B-425F-AFB1-3C8A6039DDB7}">
      <dgm:prSet/>
      <dgm:spPr/>
      <dgm:t>
        <a:bodyPr/>
        <a:lstStyle/>
        <a:p>
          <a:endParaRPr lang="en-GB"/>
        </a:p>
      </dgm:t>
    </dgm:pt>
    <dgm:pt modelId="{434CF661-36D2-4644-9756-8B4CB60CF8DA}" type="sibTrans" cxnId="{89DBE3DA-A52B-425F-AFB1-3C8A6039DDB7}">
      <dgm:prSet/>
      <dgm:spPr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</a:gradFill>
      </dgm:spPr>
      <dgm:t>
        <a:bodyPr/>
        <a:lstStyle/>
        <a:p>
          <a:endParaRPr lang="en-GB"/>
        </a:p>
      </dgm:t>
    </dgm:pt>
    <dgm:pt modelId="{5ACDA15F-BA87-4983-B2CD-A587456BC33B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b="1" dirty="0">
              <a:latin typeface="Calibri" charset="0"/>
              <a:ea typeface="Calibri" charset="0"/>
              <a:cs typeface="Calibri" charset="0"/>
            </a:rPr>
            <a:t>Microvascular Injury</a:t>
          </a:r>
          <a:endParaRPr lang="en-GB" b="1" dirty="0"/>
        </a:p>
      </dgm:t>
    </dgm:pt>
    <dgm:pt modelId="{627A56DA-0FD9-4E27-AD33-BBCD390736B5}" type="parTrans" cxnId="{16F5D0E1-4380-4A95-9C00-A624AEDD5345}">
      <dgm:prSet/>
      <dgm:spPr/>
      <dgm:t>
        <a:bodyPr/>
        <a:lstStyle/>
        <a:p>
          <a:endParaRPr lang="en-GB"/>
        </a:p>
      </dgm:t>
    </dgm:pt>
    <dgm:pt modelId="{B0DE0DC2-303B-43F7-B709-E6446728E285}" type="sibTrans" cxnId="{16F5D0E1-4380-4A95-9C00-A624AEDD5345}">
      <dgm:prSet/>
      <dgm:spPr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</a:gradFill>
      </dgm:spPr>
      <dgm:t>
        <a:bodyPr/>
        <a:lstStyle/>
        <a:p>
          <a:endParaRPr lang="en-GB"/>
        </a:p>
      </dgm:t>
    </dgm:pt>
    <dgm:pt modelId="{8C142AD1-CA19-464D-B72B-7D2044E1A698}" type="pres">
      <dgm:prSet presAssocID="{D994F9B2-C57A-43F9-9D8D-FFC5105F7C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1D5940-4DF8-4B15-8106-04D061D37608}" type="pres">
      <dgm:prSet presAssocID="{7E49F055-7D09-46BC-88CD-A944C3BD9CF4}" presName="centerShape" presStyleLbl="node0" presStyleIdx="0" presStyleCnt="1" custScaleX="196216" custScaleY="51278"/>
      <dgm:spPr/>
    </dgm:pt>
    <dgm:pt modelId="{2FE01F9B-9ACB-46ED-BEB0-47C019DB555D}" type="pres">
      <dgm:prSet presAssocID="{5427CE6E-9ED7-4A8A-9974-8B2E4FBA5D92}" presName="node" presStyleLbl="node1" presStyleIdx="0" presStyleCnt="6" custScaleX="214426" custScaleY="74114">
        <dgm:presLayoutVars>
          <dgm:bulletEnabled val="1"/>
        </dgm:presLayoutVars>
      </dgm:prSet>
      <dgm:spPr/>
    </dgm:pt>
    <dgm:pt modelId="{7F7D532A-9631-43C3-8664-07D9D3E9FED1}" type="pres">
      <dgm:prSet presAssocID="{5427CE6E-9ED7-4A8A-9974-8B2E4FBA5D92}" presName="dummy" presStyleCnt="0"/>
      <dgm:spPr/>
    </dgm:pt>
    <dgm:pt modelId="{E4F6152D-B1C7-4E4E-A107-8D5A439944CC}" type="pres">
      <dgm:prSet presAssocID="{FE15978E-10FB-44BF-97A9-6105907CD096}" presName="sibTrans" presStyleLbl="sibTrans2D1" presStyleIdx="0" presStyleCnt="6"/>
      <dgm:spPr/>
    </dgm:pt>
    <dgm:pt modelId="{718FE304-4EE0-4E49-A5D0-F071E5D12575}" type="pres">
      <dgm:prSet presAssocID="{5ACDA15F-BA87-4983-B2CD-A587456BC33B}" presName="node" presStyleLbl="node1" presStyleIdx="1" presStyleCnt="6" custScaleX="214426" custScaleY="74114">
        <dgm:presLayoutVars>
          <dgm:bulletEnabled val="1"/>
        </dgm:presLayoutVars>
      </dgm:prSet>
      <dgm:spPr/>
    </dgm:pt>
    <dgm:pt modelId="{9CE1EA25-46F6-4BF0-8B72-C89ED76E20E6}" type="pres">
      <dgm:prSet presAssocID="{5ACDA15F-BA87-4983-B2CD-A587456BC33B}" presName="dummy" presStyleCnt="0"/>
      <dgm:spPr/>
    </dgm:pt>
    <dgm:pt modelId="{C27EED00-918A-48E0-BD16-5B45DA7B1B55}" type="pres">
      <dgm:prSet presAssocID="{B0DE0DC2-303B-43F7-B709-E6446728E285}" presName="sibTrans" presStyleLbl="sibTrans2D1" presStyleIdx="1" presStyleCnt="6"/>
      <dgm:spPr/>
    </dgm:pt>
    <dgm:pt modelId="{C9023653-F02E-4C82-A7F2-31E64A394FAB}" type="pres">
      <dgm:prSet presAssocID="{6DACA1CC-E3D3-46AB-9538-C41051121F22}" presName="node" presStyleLbl="node1" presStyleIdx="2" presStyleCnt="6" custScaleX="214426" custScaleY="74114">
        <dgm:presLayoutVars>
          <dgm:bulletEnabled val="1"/>
        </dgm:presLayoutVars>
      </dgm:prSet>
      <dgm:spPr/>
    </dgm:pt>
    <dgm:pt modelId="{3A50A208-FA7A-45DE-A9C7-4E0E40672623}" type="pres">
      <dgm:prSet presAssocID="{6DACA1CC-E3D3-46AB-9538-C41051121F22}" presName="dummy" presStyleCnt="0"/>
      <dgm:spPr/>
    </dgm:pt>
    <dgm:pt modelId="{BA7F8007-0B14-4C29-8A16-ADC52CE23941}" type="pres">
      <dgm:prSet presAssocID="{434CF661-36D2-4644-9756-8B4CB60CF8DA}" presName="sibTrans" presStyleLbl="sibTrans2D1" presStyleIdx="2" presStyleCnt="6"/>
      <dgm:spPr/>
    </dgm:pt>
    <dgm:pt modelId="{94A868A0-A366-4648-83D0-23611A52AE5D}" type="pres">
      <dgm:prSet presAssocID="{F946EF65-7229-453F-8FAD-0E3F52E8BD7C}" presName="node" presStyleLbl="node1" presStyleIdx="3" presStyleCnt="6" custScaleX="214426" custScaleY="74114">
        <dgm:presLayoutVars>
          <dgm:bulletEnabled val="1"/>
        </dgm:presLayoutVars>
      </dgm:prSet>
      <dgm:spPr/>
    </dgm:pt>
    <dgm:pt modelId="{019C96FF-0656-47B1-9064-016B39803835}" type="pres">
      <dgm:prSet presAssocID="{F946EF65-7229-453F-8FAD-0E3F52E8BD7C}" presName="dummy" presStyleCnt="0"/>
      <dgm:spPr/>
    </dgm:pt>
    <dgm:pt modelId="{24734967-D79B-4E10-BBA4-7E2636E16581}" type="pres">
      <dgm:prSet presAssocID="{2BABDB9A-78E9-43AF-96FC-5507FA6BE140}" presName="sibTrans" presStyleLbl="sibTrans2D1" presStyleIdx="3" presStyleCnt="6"/>
      <dgm:spPr/>
    </dgm:pt>
    <dgm:pt modelId="{0F9CDC84-EC22-49F2-85FD-B626C897B487}" type="pres">
      <dgm:prSet presAssocID="{172A60C6-18E3-42E2-8CE5-089FD4A0AF7C}" presName="node" presStyleLbl="node1" presStyleIdx="4" presStyleCnt="6" custScaleX="214426" custScaleY="74114">
        <dgm:presLayoutVars>
          <dgm:bulletEnabled val="1"/>
        </dgm:presLayoutVars>
      </dgm:prSet>
      <dgm:spPr/>
    </dgm:pt>
    <dgm:pt modelId="{4AD7DB32-2C8C-483A-BD45-3FD7A21BD52B}" type="pres">
      <dgm:prSet presAssocID="{172A60C6-18E3-42E2-8CE5-089FD4A0AF7C}" presName="dummy" presStyleCnt="0"/>
      <dgm:spPr/>
    </dgm:pt>
    <dgm:pt modelId="{0C3D7282-9F6D-4DFE-9D6E-A3DB31B5E8EF}" type="pres">
      <dgm:prSet presAssocID="{BE4E730F-E103-4DAD-9E0B-C8B4001B2F26}" presName="sibTrans" presStyleLbl="sibTrans2D1" presStyleIdx="4" presStyleCnt="6"/>
      <dgm:spPr/>
    </dgm:pt>
    <dgm:pt modelId="{3F10F6AD-12EF-47E9-9EBB-A80EE50B8A2F}" type="pres">
      <dgm:prSet presAssocID="{21A86F1E-E427-46A7-BAB6-DFB09E8E4511}" presName="node" presStyleLbl="node1" presStyleIdx="5" presStyleCnt="6" custScaleX="214426" custScaleY="74114">
        <dgm:presLayoutVars>
          <dgm:bulletEnabled val="1"/>
        </dgm:presLayoutVars>
      </dgm:prSet>
      <dgm:spPr/>
    </dgm:pt>
    <dgm:pt modelId="{D0DD0C24-2B46-4D04-9931-5945EC5A8F27}" type="pres">
      <dgm:prSet presAssocID="{21A86F1E-E427-46A7-BAB6-DFB09E8E4511}" presName="dummy" presStyleCnt="0"/>
      <dgm:spPr/>
    </dgm:pt>
    <dgm:pt modelId="{2545EDEF-AAE4-4787-A83E-B28323DEB781}" type="pres">
      <dgm:prSet presAssocID="{049F827E-FD87-44A3-A514-BD6FEA54D2D8}" presName="sibTrans" presStyleLbl="sibTrans2D1" presStyleIdx="5" presStyleCnt="6"/>
      <dgm:spPr/>
    </dgm:pt>
  </dgm:ptLst>
  <dgm:cxnLst>
    <dgm:cxn modelId="{05D4F20C-F4C3-49D9-A2F3-1EDCC4C87A7F}" type="presOf" srcId="{434CF661-36D2-4644-9756-8B4CB60CF8DA}" destId="{BA7F8007-0B14-4C29-8A16-ADC52CE23941}" srcOrd="0" destOrd="0" presId="urn:microsoft.com/office/officeart/2005/8/layout/radial6"/>
    <dgm:cxn modelId="{98EB1717-0C26-48A9-8830-75E405DC38B5}" srcId="{7E49F055-7D09-46BC-88CD-A944C3BD9CF4}" destId="{21A86F1E-E427-46A7-BAB6-DFB09E8E4511}" srcOrd="5" destOrd="0" parTransId="{8A746C37-2357-490C-8033-1AB1F61B74CB}" sibTransId="{049F827E-FD87-44A3-A514-BD6FEA54D2D8}"/>
    <dgm:cxn modelId="{C8F52717-61E2-4FCD-9628-57B12CCBB9CF}" srcId="{7E49F055-7D09-46BC-88CD-A944C3BD9CF4}" destId="{5427CE6E-9ED7-4A8A-9974-8B2E4FBA5D92}" srcOrd="0" destOrd="0" parTransId="{132FA5FD-26AC-4083-9DC9-4D0224020A89}" sibTransId="{FE15978E-10FB-44BF-97A9-6105907CD096}"/>
    <dgm:cxn modelId="{55FECD20-FA47-4240-A988-061C9D09B75E}" srcId="{D994F9B2-C57A-43F9-9D8D-FFC5105F7CA0}" destId="{7E49F055-7D09-46BC-88CD-A944C3BD9CF4}" srcOrd="0" destOrd="0" parTransId="{E8DA1C65-7CE8-40D7-B401-58D33CECDEA1}" sibTransId="{E692C001-3495-4EA0-A959-B4AB9DBE29A7}"/>
    <dgm:cxn modelId="{7BDC8B36-FDB7-4FB2-BCDA-E3A5153B31DF}" srcId="{7E49F055-7D09-46BC-88CD-A944C3BD9CF4}" destId="{F946EF65-7229-453F-8FAD-0E3F52E8BD7C}" srcOrd="3" destOrd="0" parTransId="{C768EA31-1C5F-4173-8E9F-B0ACFABCC240}" sibTransId="{2BABDB9A-78E9-43AF-96FC-5507FA6BE140}"/>
    <dgm:cxn modelId="{F029D73B-4E51-4419-A7CD-9310F569F219}" type="presOf" srcId="{F946EF65-7229-453F-8FAD-0E3F52E8BD7C}" destId="{94A868A0-A366-4648-83D0-23611A52AE5D}" srcOrd="0" destOrd="0" presId="urn:microsoft.com/office/officeart/2005/8/layout/radial6"/>
    <dgm:cxn modelId="{764CBE4B-96D3-4F0C-B558-AFC8F54C445F}" type="presOf" srcId="{5ACDA15F-BA87-4983-B2CD-A587456BC33B}" destId="{718FE304-4EE0-4E49-A5D0-F071E5D12575}" srcOrd="0" destOrd="0" presId="urn:microsoft.com/office/officeart/2005/8/layout/radial6"/>
    <dgm:cxn modelId="{C04E2267-44CD-4DAA-A2BF-8B5E217FDD5A}" type="presOf" srcId="{21A86F1E-E427-46A7-BAB6-DFB09E8E4511}" destId="{3F10F6AD-12EF-47E9-9EBB-A80EE50B8A2F}" srcOrd="0" destOrd="0" presId="urn:microsoft.com/office/officeart/2005/8/layout/radial6"/>
    <dgm:cxn modelId="{A9043D6C-308C-4E04-9A40-708CFABC5B92}" type="presOf" srcId="{FE15978E-10FB-44BF-97A9-6105907CD096}" destId="{E4F6152D-B1C7-4E4E-A107-8D5A439944CC}" srcOrd="0" destOrd="0" presId="urn:microsoft.com/office/officeart/2005/8/layout/radial6"/>
    <dgm:cxn modelId="{BBD1CC7F-A73B-44CA-A52F-07B2F401F198}" type="presOf" srcId="{6DACA1CC-E3D3-46AB-9538-C41051121F22}" destId="{C9023653-F02E-4C82-A7F2-31E64A394FAB}" srcOrd="0" destOrd="0" presId="urn:microsoft.com/office/officeart/2005/8/layout/radial6"/>
    <dgm:cxn modelId="{7DEC0B81-C03C-4106-97F9-40824940B8BE}" type="presOf" srcId="{B0DE0DC2-303B-43F7-B709-E6446728E285}" destId="{C27EED00-918A-48E0-BD16-5B45DA7B1B55}" srcOrd="0" destOrd="0" presId="urn:microsoft.com/office/officeart/2005/8/layout/radial6"/>
    <dgm:cxn modelId="{0EECA181-1C47-4BB9-891E-6819C3CAEAD5}" type="presOf" srcId="{5427CE6E-9ED7-4A8A-9974-8B2E4FBA5D92}" destId="{2FE01F9B-9ACB-46ED-BEB0-47C019DB555D}" srcOrd="0" destOrd="0" presId="urn:microsoft.com/office/officeart/2005/8/layout/radial6"/>
    <dgm:cxn modelId="{A9672F87-5269-490A-BFDC-C8215EF12119}" type="presOf" srcId="{BE4E730F-E103-4DAD-9E0B-C8B4001B2F26}" destId="{0C3D7282-9F6D-4DFE-9D6E-A3DB31B5E8EF}" srcOrd="0" destOrd="0" presId="urn:microsoft.com/office/officeart/2005/8/layout/radial6"/>
    <dgm:cxn modelId="{DD4D3B8E-2C12-428A-B6F3-A8AC50DEFF26}" type="presOf" srcId="{2BABDB9A-78E9-43AF-96FC-5507FA6BE140}" destId="{24734967-D79B-4E10-BBA4-7E2636E16581}" srcOrd="0" destOrd="0" presId="urn:microsoft.com/office/officeart/2005/8/layout/radial6"/>
    <dgm:cxn modelId="{E733FB8F-4BA6-43B9-B9AC-3A0A549C934F}" type="presOf" srcId="{172A60C6-18E3-42E2-8CE5-089FD4A0AF7C}" destId="{0F9CDC84-EC22-49F2-85FD-B626C897B487}" srcOrd="0" destOrd="0" presId="urn:microsoft.com/office/officeart/2005/8/layout/radial6"/>
    <dgm:cxn modelId="{60DB7B94-C68E-4985-818F-52B80F34D0ED}" srcId="{7E49F055-7D09-46BC-88CD-A944C3BD9CF4}" destId="{172A60C6-18E3-42E2-8CE5-089FD4A0AF7C}" srcOrd="4" destOrd="0" parTransId="{4C813233-9D37-44ED-BFD0-91E19AD36F7D}" sibTransId="{BE4E730F-E103-4DAD-9E0B-C8B4001B2F26}"/>
    <dgm:cxn modelId="{F3BCE7B9-5097-48F0-B093-23019B5C5E78}" type="presOf" srcId="{D994F9B2-C57A-43F9-9D8D-FFC5105F7CA0}" destId="{8C142AD1-CA19-464D-B72B-7D2044E1A698}" srcOrd="0" destOrd="0" presId="urn:microsoft.com/office/officeart/2005/8/layout/radial6"/>
    <dgm:cxn modelId="{1704CEC0-2B17-450C-971F-9BE60D57CD12}" type="presOf" srcId="{049F827E-FD87-44A3-A514-BD6FEA54D2D8}" destId="{2545EDEF-AAE4-4787-A83E-B28323DEB781}" srcOrd="0" destOrd="0" presId="urn:microsoft.com/office/officeart/2005/8/layout/radial6"/>
    <dgm:cxn modelId="{62BB82D0-1788-42D9-B85D-9CF07AA27EDB}" type="presOf" srcId="{7E49F055-7D09-46BC-88CD-A944C3BD9CF4}" destId="{CE1D5940-4DF8-4B15-8106-04D061D37608}" srcOrd="0" destOrd="0" presId="urn:microsoft.com/office/officeart/2005/8/layout/radial6"/>
    <dgm:cxn modelId="{89DBE3DA-A52B-425F-AFB1-3C8A6039DDB7}" srcId="{7E49F055-7D09-46BC-88CD-A944C3BD9CF4}" destId="{6DACA1CC-E3D3-46AB-9538-C41051121F22}" srcOrd="2" destOrd="0" parTransId="{9BB4A9D7-4874-4ABD-A37B-825A71F93845}" sibTransId="{434CF661-36D2-4644-9756-8B4CB60CF8DA}"/>
    <dgm:cxn modelId="{16F5D0E1-4380-4A95-9C00-A624AEDD5345}" srcId="{7E49F055-7D09-46BC-88CD-A944C3BD9CF4}" destId="{5ACDA15F-BA87-4983-B2CD-A587456BC33B}" srcOrd="1" destOrd="0" parTransId="{627A56DA-0FD9-4E27-AD33-BBCD390736B5}" sibTransId="{B0DE0DC2-303B-43F7-B709-E6446728E285}"/>
    <dgm:cxn modelId="{58CC0983-BA99-4A54-A7B4-14F9DB107056}" type="presParOf" srcId="{8C142AD1-CA19-464D-B72B-7D2044E1A698}" destId="{CE1D5940-4DF8-4B15-8106-04D061D37608}" srcOrd="0" destOrd="0" presId="urn:microsoft.com/office/officeart/2005/8/layout/radial6"/>
    <dgm:cxn modelId="{FCC3416F-6FAF-4CE3-8770-0B770951C8A9}" type="presParOf" srcId="{8C142AD1-CA19-464D-B72B-7D2044E1A698}" destId="{2FE01F9B-9ACB-46ED-BEB0-47C019DB555D}" srcOrd="1" destOrd="0" presId="urn:microsoft.com/office/officeart/2005/8/layout/radial6"/>
    <dgm:cxn modelId="{57131650-E253-47CC-B1E4-6D7C806BCE6A}" type="presParOf" srcId="{8C142AD1-CA19-464D-B72B-7D2044E1A698}" destId="{7F7D532A-9631-43C3-8664-07D9D3E9FED1}" srcOrd="2" destOrd="0" presId="urn:microsoft.com/office/officeart/2005/8/layout/radial6"/>
    <dgm:cxn modelId="{B4D113A7-04DC-4227-AC66-C6467D6FD63A}" type="presParOf" srcId="{8C142AD1-CA19-464D-B72B-7D2044E1A698}" destId="{E4F6152D-B1C7-4E4E-A107-8D5A439944CC}" srcOrd="3" destOrd="0" presId="urn:microsoft.com/office/officeart/2005/8/layout/radial6"/>
    <dgm:cxn modelId="{36D96A3E-9D64-47F1-A2AF-73AA593D1E87}" type="presParOf" srcId="{8C142AD1-CA19-464D-B72B-7D2044E1A698}" destId="{718FE304-4EE0-4E49-A5D0-F071E5D12575}" srcOrd="4" destOrd="0" presId="urn:microsoft.com/office/officeart/2005/8/layout/radial6"/>
    <dgm:cxn modelId="{ED328EA5-032F-4273-942A-397DDEA8C6BD}" type="presParOf" srcId="{8C142AD1-CA19-464D-B72B-7D2044E1A698}" destId="{9CE1EA25-46F6-4BF0-8B72-C89ED76E20E6}" srcOrd="5" destOrd="0" presId="urn:microsoft.com/office/officeart/2005/8/layout/radial6"/>
    <dgm:cxn modelId="{5C307A0A-4AD9-418A-9527-CCE8DA45215E}" type="presParOf" srcId="{8C142AD1-CA19-464D-B72B-7D2044E1A698}" destId="{C27EED00-918A-48E0-BD16-5B45DA7B1B55}" srcOrd="6" destOrd="0" presId="urn:microsoft.com/office/officeart/2005/8/layout/radial6"/>
    <dgm:cxn modelId="{487AAC2B-5014-44C3-A079-602FB7C4F671}" type="presParOf" srcId="{8C142AD1-CA19-464D-B72B-7D2044E1A698}" destId="{C9023653-F02E-4C82-A7F2-31E64A394FAB}" srcOrd="7" destOrd="0" presId="urn:microsoft.com/office/officeart/2005/8/layout/radial6"/>
    <dgm:cxn modelId="{47731B24-E998-45E7-85F9-01D21CCE3BF2}" type="presParOf" srcId="{8C142AD1-CA19-464D-B72B-7D2044E1A698}" destId="{3A50A208-FA7A-45DE-A9C7-4E0E40672623}" srcOrd="8" destOrd="0" presId="urn:microsoft.com/office/officeart/2005/8/layout/radial6"/>
    <dgm:cxn modelId="{05B9A105-2852-40D2-8048-C90912AE13F2}" type="presParOf" srcId="{8C142AD1-CA19-464D-B72B-7D2044E1A698}" destId="{BA7F8007-0B14-4C29-8A16-ADC52CE23941}" srcOrd="9" destOrd="0" presId="urn:microsoft.com/office/officeart/2005/8/layout/radial6"/>
    <dgm:cxn modelId="{71A79DE6-E347-4BA6-81FE-553B89179198}" type="presParOf" srcId="{8C142AD1-CA19-464D-B72B-7D2044E1A698}" destId="{94A868A0-A366-4648-83D0-23611A52AE5D}" srcOrd="10" destOrd="0" presId="urn:microsoft.com/office/officeart/2005/8/layout/radial6"/>
    <dgm:cxn modelId="{08F5C0E1-BF18-42F4-B710-7E89F15001F5}" type="presParOf" srcId="{8C142AD1-CA19-464D-B72B-7D2044E1A698}" destId="{019C96FF-0656-47B1-9064-016B39803835}" srcOrd="11" destOrd="0" presId="urn:microsoft.com/office/officeart/2005/8/layout/radial6"/>
    <dgm:cxn modelId="{3ED96068-F2DB-49BD-95D4-D7F8F71ECB6B}" type="presParOf" srcId="{8C142AD1-CA19-464D-B72B-7D2044E1A698}" destId="{24734967-D79B-4E10-BBA4-7E2636E16581}" srcOrd="12" destOrd="0" presId="urn:microsoft.com/office/officeart/2005/8/layout/radial6"/>
    <dgm:cxn modelId="{12A379C1-D2E4-4844-BD8E-051E8A023631}" type="presParOf" srcId="{8C142AD1-CA19-464D-B72B-7D2044E1A698}" destId="{0F9CDC84-EC22-49F2-85FD-B626C897B487}" srcOrd="13" destOrd="0" presId="urn:microsoft.com/office/officeart/2005/8/layout/radial6"/>
    <dgm:cxn modelId="{26805E24-E317-4748-AE7C-5B58E099F3B0}" type="presParOf" srcId="{8C142AD1-CA19-464D-B72B-7D2044E1A698}" destId="{4AD7DB32-2C8C-483A-BD45-3FD7A21BD52B}" srcOrd="14" destOrd="0" presId="urn:microsoft.com/office/officeart/2005/8/layout/radial6"/>
    <dgm:cxn modelId="{C53855EE-0180-442B-8C76-D6CCF847946A}" type="presParOf" srcId="{8C142AD1-CA19-464D-B72B-7D2044E1A698}" destId="{0C3D7282-9F6D-4DFE-9D6E-A3DB31B5E8EF}" srcOrd="15" destOrd="0" presId="urn:microsoft.com/office/officeart/2005/8/layout/radial6"/>
    <dgm:cxn modelId="{BBF09807-65A8-40FE-B8D4-41D2AEDBD74C}" type="presParOf" srcId="{8C142AD1-CA19-464D-B72B-7D2044E1A698}" destId="{3F10F6AD-12EF-47E9-9EBB-A80EE50B8A2F}" srcOrd="16" destOrd="0" presId="urn:microsoft.com/office/officeart/2005/8/layout/radial6"/>
    <dgm:cxn modelId="{B7FB8F1C-4391-495F-8EE9-E46CA80E1F6F}" type="presParOf" srcId="{8C142AD1-CA19-464D-B72B-7D2044E1A698}" destId="{D0DD0C24-2B46-4D04-9931-5945EC5A8F27}" srcOrd="17" destOrd="0" presId="urn:microsoft.com/office/officeart/2005/8/layout/radial6"/>
    <dgm:cxn modelId="{E6D2EA89-6F56-4C9F-AC49-081A5B9A29D3}" type="presParOf" srcId="{8C142AD1-CA19-464D-B72B-7D2044E1A698}" destId="{2545EDEF-AAE4-4787-A83E-B28323DEB78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4E5647-DB39-4273-80A4-97A682DECF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D82-1FF9-4FE1-A177-7FCF7B4918EF}">
      <dgm:prSet phldrT="[Text]" custT="1"/>
      <dgm:spPr/>
      <dgm:t>
        <a:bodyPr/>
        <a:lstStyle/>
        <a:p>
          <a:r>
            <a:rPr lang="en-GB" sz="2800" dirty="0"/>
            <a:t>MACE</a:t>
          </a:r>
        </a:p>
      </dgm:t>
    </dgm:pt>
    <dgm:pt modelId="{06F2F415-04B3-43FF-BBAB-F6618A60CCFE}" type="parTrans" cxnId="{283A1B70-328E-475A-A67A-5E31BC28D097}">
      <dgm:prSet/>
      <dgm:spPr/>
      <dgm:t>
        <a:bodyPr/>
        <a:lstStyle/>
        <a:p>
          <a:endParaRPr lang="en-GB"/>
        </a:p>
      </dgm:t>
    </dgm:pt>
    <dgm:pt modelId="{02319C44-61B0-4C54-A928-278795DA09D8}" type="sibTrans" cxnId="{283A1B70-328E-475A-A67A-5E31BC28D097}">
      <dgm:prSet/>
      <dgm:spPr/>
      <dgm:t>
        <a:bodyPr/>
        <a:lstStyle/>
        <a:p>
          <a:endParaRPr lang="en-GB"/>
        </a:p>
      </dgm:t>
    </dgm:pt>
    <dgm:pt modelId="{A41A08E5-61E4-43BC-8D42-1AFE42D7BBA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1" dirty="0"/>
            <a:t>All-cause mortality</a:t>
          </a:r>
        </a:p>
      </dgm:t>
    </dgm:pt>
    <dgm:pt modelId="{FBA382BE-CE20-4B81-958B-507B71B20A5D}" type="parTrans" cxnId="{EE3DA47F-CC89-4140-9C4B-8FF4AE630831}">
      <dgm:prSet/>
      <dgm:spPr/>
      <dgm:t>
        <a:bodyPr/>
        <a:lstStyle/>
        <a:p>
          <a:endParaRPr lang="en-GB"/>
        </a:p>
      </dgm:t>
    </dgm:pt>
    <dgm:pt modelId="{B8219F32-9455-43FA-AAC4-5180583A52AF}" type="sibTrans" cxnId="{EE3DA47F-CC89-4140-9C4B-8FF4AE630831}">
      <dgm:prSet/>
      <dgm:spPr/>
      <dgm:t>
        <a:bodyPr/>
        <a:lstStyle/>
        <a:p>
          <a:endParaRPr lang="en-GB"/>
        </a:p>
      </dgm:t>
    </dgm:pt>
    <dgm:pt modelId="{5CBAAAC4-5722-44E9-8E63-A43A7BAE6CFD}">
      <dgm:prSet phldrT="[Text]" custT="1"/>
      <dgm:spPr/>
      <dgm:t>
        <a:bodyPr/>
        <a:lstStyle/>
        <a:p>
          <a:r>
            <a:rPr lang="en-GB" sz="1200" b="1" dirty="0"/>
            <a:t>MI</a:t>
          </a:r>
        </a:p>
      </dgm:t>
    </dgm:pt>
    <dgm:pt modelId="{CF148D2E-93EA-4FD4-841E-AC8610AF5B93}" type="parTrans" cxnId="{57745FCF-B53E-416A-81FC-4523218119BF}">
      <dgm:prSet/>
      <dgm:spPr/>
      <dgm:t>
        <a:bodyPr/>
        <a:lstStyle/>
        <a:p>
          <a:endParaRPr lang="en-GB"/>
        </a:p>
      </dgm:t>
    </dgm:pt>
    <dgm:pt modelId="{775D9542-0EC4-4087-A447-B655D2E35315}" type="sibTrans" cxnId="{57745FCF-B53E-416A-81FC-4523218119BF}">
      <dgm:prSet/>
      <dgm:spPr/>
      <dgm:t>
        <a:bodyPr/>
        <a:lstStyle/>
        <a:p>
          <a:endParaRPr lang="en-GB"/>
        </a:p>
      </dgm:t>
    </dgm:pt>
    <dgm:pt modelId="{CDB32E81-8E06-47AA-A944-4205BE23DB5F}">
      <dgm:prSet custT="1"/>
      <dgm:spPr/>
      <dgm:t>
        <a:bodyPr/>
        <a:lstStyle/>
        <a:p>
          <a:r>
            <a:rPr lang="en-GB" sz="1200" b="1" dirty="0"/>
            <a:t>Unscheduled Revascularisation</a:t>
          </a:r>
        </a:p>
      </dgm:t>
    </dgm:pt>
    <dgm:pt modelId="{D1723D5E-3344-49B0-9BF3-758C9FEBFB37}" type="parTrans" cxnId="{3006083A-F134-4ABF-885E-5765BDE09CAA}">
      <dgm:prSet/>
      <dgm:spPr/>
      <dgm:t>
        <a:bodyPr/>
        <a:lstStyle/>
        <a:p>
          <a:endParaRPr lang="en-GB"/>
        </a:p>
      </dgm:t>
    </dgm:pt>
    <dgm:pt modelId="{B4A9F9AF-973D-4E9B-B5D0-81FA8DAA8FC3}" type="sibTrans" cxnId="{3006083A-F134-4ABF-885E-5765BDE09CAA}">
      <dgm:prSet/>
      <dgm:spPr/>
      <dgm:t>
        <a:bodyPr/>
        <a:lstStyle/>
        <a:p>
          <a:endParaRPr lang="en-GB"/>
        </a:p>
      </dgm:t>
    </dgm:pt>
    <dgm:pt modelId="{DAB804C3-FC61-4ECB-8941-74E642FDDED4}" type="pres">
      <dgm:prSet presAssocID="{FF4E5647-DB39-4273-80A4-97A682DECF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E8CC75-5CD9-4377-B03A-C4CBD31F3D83}" type="pres">
      <dgm:prSet presAssocID="{A684BD82-1FF9-4FE1-A177-7FCF7B4918EF}" presName="root" presStyleCnt="0"/>
      <dgm:spPr/>
    </dgm:pt>
    <dgm:pt modelId="{8129D131-6037-43D2-AC84-5413B1166D7A}" type="pres">
      <dgm:prSet presAssocID="{A684BD82-1FF9-4FE1-A177-7FCF7B4918EF}" presName="rootComposite" presStyleCnt="0"/>
      <dgm:spPr/>
    </dgm:pt>
    <dgm:pt modelId="{86780646-B1D2-4141-A856-226D9C83C333}" type="pres">
      <dgm:prSet presAssocID="{A684BD82-1FF9-4FE1-A177-7FCF7B4918EF}" presName="rootText" presStyleLbl="node1" presStyleIdx="0" presStyleCnt="1" custScaleY="54363"/>
      <dgm:spPr/>
    </dgm:pt>
    <dgm:pt modelId="{20CEF78F-C979-40B2-8913-D6EEBBD9DD41}" type="pres">
      <dgm:prSet presAssocID="{A684BD82-1FF9-4FE1-A177-7FCF7B4918EF}" presName="rootConnector" presStyleLbl="node1" presStyleIdx="0" presStyleCnt="1"/>
      <dgm:spPr/>
    </dgm:pt>
    <dgm:pt modelId="{3B8967FE-D030-45B3-9BA8-4BC25EE9D83B}" type="pres">
      <dgm:prSet presAssocID="{A684BD82-1FF9-4FE1-A177-7FCF7B4918EF}" presName="childShape" presStyleCnt="0"/>
      <dgm:spPr/>
    </dgm:pt>
    <dgm:pt modelId="{3E8545E5-E40D-405F-9090-F3145F595169}" type="pres">
      <dgm:prSet presAssocID="{FBA382BE-CE20-4B81-958B-507B71B20A5D}" presName="Name13" presStyleLbl="parChTrans1D2" presStyleIdx="0" presStyleCnt="3"/>
      <dgm:spPr/>
    </dgm:pt>
    <dgm:pt modelId="{571DB42F-E7E9-477B-8111-40E4335A6973}" type="pres">
      <dgm:prSet presAssocID="{A41A08E5-61E4-43BC-8D42-1AFE42D7BBA5}" presName="childText" presStyleLbl="bgAcc1" presStyleIdx="0" presStyleCnt="3" custScaleX="123576" custScaleY="69082">
        <dgm:presLayoutVars>
          <dgm:bulletEnabled val="1"/>
        </dgm:presLayoutVars>
      </dgm:prSet>
      <dgm:spPr/>
    </dgm:pt>
    <dgm:pt modelId="{ADE4A44E-62D2-4451-A375-405D863DBA5E}" type="pres">
      <dgm:prSet presAssocID="{CF148D2E-93EA-4FD4-841E-AC8610AF5B93}" presName="Name13" presStyleLbl="parChTrans1D2" presStyleIdx="1" presStyleCnt="3"/>
      <dgm:spPr/>
    </dgm:pt>
    <dgm:pt modelId="{F2C1FAB2-E501-4082-8C2B-36323379F3D0}" type="pres">
      <dgm:prSet presAssocID="{5CBAAAC4-5722-44E9-8E63-A43A7BAE6CFD}" presName="childText" presStyleLbl="bgAcc1" presStyleIdx="1" presStyleCnt="3" custScaleX="123576" custScaleY="69082">
        <dgm:presLayoutVars>
          <dgm:bulletEnabled val="1"/>
        </dgm:presLayoutVars>
      </dgm:prSet>
      <dgm:spPr/>
    </dgm:pt>
    <dgm:pt modelId="{BCE2D3F6-8841-49D8-AC46-93560102161B}" type="pres">
      <dgm:prSet presAssocID="{D1723D5E-3344-49B0-9BF3-758C9FEBFB37}" presName="Name13" presStyleLbl="parChTrans1D2" presStyleIdx="2" presStyleCnt="3"/>
      <dgm:spPr/>
    </dgm:pt>
    <dgm:pt modelId="{EA5CCFE2-BAF5-4209-AE6F-D6AB2921D4DF}" type="pres">
      <dgm:prSet presAssocID="{CDB32E81-8E06-47AA-A944-4205BE23DB5F}" presName="childText" presStyleLbl="bgAcc1" presStyleIdx="2" presStyleCnt="3" custScaleX="123576" custScaleY="69082">
        <dgm:presLayoutVars>
          <dgm:bulletEnabled val="1"/>
        </dgm:presLayoutVars>
      </dgm:prSet>
      <dgm:spPr/>
    </dgm:pt>
  </dgm:ptLst>
  <dgm:cxnLst>
    <dgm:cxn modelId="{317FEA13-4A19-4BBE-AD02-73480D16F1D0}" type="presOf" srcId="{5CBAAAC4-5722-44E9-8E63-A43A7BAE6CFD}" destId="{F2C1FAB2-E501-4082-8C2B-36323379F3D0}" srcOrd="0" destOrd="0" presId="urn:microsoft.com/office/officeart/2005/8/layout/hierarchy3"/>
    <dgm:cxn modelId="{37D57827-04F2-438C-9278-B1FF2E2024F8}" type="presOf" srcId="{D1723D5E-3344-49B0-9BF3-758C9FEBFB37}" destId="{BCE2D3F6-8841-49D8-AC46-93560102161B}" srcOrd="0" destOrd="0" presId="urn:microsoft.com/office/officeart/2005/8/layout/hierarchy3"/>
    <dgm:cxn modelId="{3006083A-F134-4ABF-885E-5765BDE09CAA}" srcId="{A684BD82-1FF9-4FE1-A177-7FCF7B4918EF}" destId="{CDB32E81-8E06-47AA-A944-4205BE23DB5F}" srcOrd="2" destOrd="0" parTransId="{D1723D5E-3344-49B0-9BF3-758C9FEBFB37}" sibTransId="{B4A9F9AF-973D-4E9B-B5D0-81FA8DAA8FC3}"/>
    <dgm:cxn modelId="{67EF0C5F-983F-40FF-9140-46BE2154CB68}" type="presOf" srcId="{FF4E5647-DB39-4273-80A4-97A682DECF77}" destId="{DAB804C3-FC61-4ECB-8941-74E642FDDED4}" srcOrd="0" destOrd="0" presId="urn:microsoft.com/office/officeart/2005/8/layout/hierarchy3"/>
    <dgm:cxn modelId="{283A1B70-328E-475A-A67A-5E31BC28D097}" srcId="{FF4E5647-DB39-4273-80A4-97A682DECF77}" destId="{A684BD82-1FF9-4FE1-A177-7FCF7B4918EF}" srcOrd="0" destOrd="0" parTransId="{06F2F415-04B3-43FF-BBAB-F6618A60CCFE}" sibTransId="{02319C44-61B0-4C54-A928-278795DA09D8}"/>
    <dgm:cxn modelId="{796FDB77-E686-435C-83A6-ED9690766ADB}" type="presOf" srcId="{CDB32E81-8E06-47AA-A944-4205BE23DB5F}" destId="{EA5CCFE2-BAF5-4209-AE6F-D6AB2921D4DF}" srcOrd="0" destOrd="0" presId="urn:microsoft.com/office/officeart/2005/8/layout/hierarchy3"/>
    <dgm:cxn modelId="{EE3DA47F-CC89-4140-9C4B-8FF4AE630831}" srcId="{A684BD82-1FF9-4FE1-A177-7FCF7B4918EF}" destId="{A41A08E5-61E4-43BC-8D42-1AFE42D7BBA5}" srcOrd="0" destOrd="0" parTransId="{FBA382BE-CE20-4B81-958B-507B71B20A5D}" sibTransId="{B8219F32-9455-43FA-AAC4-5180583A52AF}"/>
    <dgm:cxn modelId="{2D43D591-3B4C-4221-BAD1-0657043D541E}" type="presOf" srcId="{A684BD82-1FF9-4FE1-A177-7FCF7B4918EF}" destId="{86780646-B1D2-4141-A856-226D9C83C333}" srcOrd="0" destOrd="0" presId="urn:microsoft.com/office/officeart/2005/8/layout/hierarchy3"/>
    <dgm:cxn modelId="{B065D798-782E-43E2-B60D-290EFF064B61}" type="presOf" srcId="{FBA382BE-CE20-4B81-958B-507B71B20A5D}" destId="{3E8545E5-E40D-405F-9090-F3145F595169}" srcOrd="0" destOrd="0" presId="urn:microsoft.com/office/officeart/2005/8/layout/hierarchy3"/>
    <dgm:cxn modelId="{2FDE19A9-B3C3-4EB8-9985-0234A2094443}" type="presOf" srcId="{A41A08E5-61E4-43BC-8D42-1AFE42D7BBA5}" destId="{571DB42F-E7E9-477B-8111-40E4335A6973}" srcOrd="0" destOrd="0" presId="urn:microsoft.com/office/officeart/2005/8/layout/hierarchy3"/>
    <dgm:cxn modelId="{926818B6-BA58-493B-A19F-2A13ACC0CA6F}" type="presOf" srcId="{CF148D2E-93EA-4FD4-841E-AC8610AF5B93}" destId="{ADE4A44E-62D2-4451-A375-405D863DBA5E}" srcOrd="0" destOrd="0" presId="urn:microsoft.com/office/officeart/2005/8/layout/hierarchy3"/>
    <dgm:cxn modelId="{57745FCF-B53E-416A-81FC-4523218119BF}" srcId="{A684BD82-1FF9-4FE1-A177-7FCF7B4918EF}" destId="{5CBAAAC4-5722-44E9-8E63-A43A7BAE6CFD}" srcOrd="1" destOrd="0" parTransId="{CF148D2E-93EA-4FD4-841E-AC8610AF5B93}" sibTransId="{775D9542-0EC4-4087-A447-B655D2E35315}"/>
    <dgm:cxn modelId="{35AA33F7-2C87-4C3E-82F2-7B168E718464}" type="presOf" srcId="{A684BD82-1FF9-4FE1-A177-7FCF7B4918EF}" destId="{20CEF78F-C979-40B2-8913-D6EEBBD9DD41}" srcOrd="1" destOrd="0" presId="urn:microsoft.com/office/officeart/2005/8/layout/hierarchy3"/>
    <dgm:cxn modelId="{F149195D-289F-4A62-A360-F2AB0CAE64CB}" type="presParOf" srcId="{DAB804C3-FC61-4ECB-8941-74E642FDDED4}" destId="{9FE8CC75-5CD9-4377-B03A-C4CBD31F3D83}" srcOrd="0" destOrd="0" presId="urn:microsoft.com/office/officeart/2005/8/layout/hierarchy3"/>
    <dgm:cxn modelId="{6AE7F820-A7FA-4E37-BBBF-419DDE533C0F}" type="presParOf" srcId="{9FE8CC75-5CD9-4377-B03A-C4CBD31F3D83}" destId="{8129D131-6037-43D2-AC84-5413B1166D7A}" srcOrd="0" destOrd="0" presId="urn:microsoft.com/office/officeart/2005/8/layout/hierarchy3"/>
    <dgm:cxn modelId="{1D9E8530-9DFF-474E-B83A-8D8320CC72DE}" type="presParOf" srcId="{8129D131-6037-43D2-AC84-5413B1166D7A}" destId="{86780646-B1D2-4141-A856-226D9C83C333}" srcOrd="0" destOrd="0" presId="urn:microsoft.com/office/officeart/2005/8/layout/hierarchy3"/>
    <dgm:cxn modelId="{5F2F41A9-A29C-4A0A-BCC7-888C554DCEFB}" type="presParOf" srcId="{8129D131-6037-43D2-AC84-5413B1166D7A}" destId="{20CEF78F-C979-40B2-8913-D6EEBBD9DD41}" srcOrd="1" destOrd="0" presId="urn:microsoft.com/office/officeart/2005/8/layout/hierarchy3"/>
    <dgm:cxn modelId="{61A7D322-9F0D-4701-8E07-4C904D1507EE}" type="presParOf" srcId="{9FE8CC75-5CD9-4377-B03A-C4CBD31F3D83}" destId="{3B8967FE-D030-45B3-9BA8-4BC25EE9D83B}" srcOrd="1" destOrd="0" presId="urn:microsoft.com/office/officeart/2005/8/layout/hierarchy3"/>
    <dgm:cxn modelId="{42539C2F-B197-4980-8921-9D82527A821C}" type="presParOf" srcId="{3B8967FE-D030-45B3-9BA8-4BC25EE9D83B}" destId="{3E8545E5-E40D-405F-9090-F3145F595169}" srcOrd="0" destOrd="0" presId="urn:microsoft.com/office/officeart/2005/8/layout/hierarchy3"/>
    <dgm:cxn modelId="{438AF467-0DDF-4D19-9BBF-D12E360C3341}" type="presParOf" srcId="{3B8967FE-D030-45B3-9BA8-4BC25EE9D83B}" destId="{571DB42F-E7E9-477B-8111-40E4335A6973}" srcOrd="1" destOrd="0" presId="urn:microsoft.com/office/officeart/2005/8/layout/hierarchy3"/>
    <dgm:cxn modelId="{EAD3E33B-9F57-47CE-90A4-D30F12CB07C6}" type="presParOf" srcId="{3B8967FE-D030-45B3-9BA8-4BC25EE9D83B}" destId="{ADE4A44E-62D2-4451-A375-405D863DBA5E}" srcOrd="2" destOrd="0" presId="urn:microsoft.com/office/officeart/2005/8/layout/hierarchy3"/>
    <dgm:cxn modelId="{C5BA050F-6317-40AC-8D10-15CE4C7C80A4}" type="presParOf" srcId="{3B8967FE-D030-45B3-9BA8-4BC25EE9D83B}" destId="{F2C1FAB2-E501-4082-8C2B-36323379F3D0}" srcOrd="3" destOrd="0" presId="urn:microsoft.com/office/officeart/2005/8/layout/hierarchy3"/>
    <dgm:cxn modelId="{28A2DBDE-8278-4BD8-9E24-109A484BADE3}" type="presParOf" srcId="{3B8967FE-D030-45B3-9BA8-4BC25EE9D83B}" destId="{BCE2D3F6-8841-49D8-AC46-93560102161B}" srcOrd="4" destOrd="0" presId="urn:microsoft.com/office/officeart/2005/8/layout/hierarchy3"/>
    <dgm:cxn modelId="{F66527E8-8B68-4F3F-B6DA-F91889C7EA0F}" type="presParOf" srcId="{3B8967FE-D030-45B3-9BA8-4BC25EE9D83B}" destId="{EA5CCFE2-BAF5-4209-AE6F-D6AB2921D4D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4E5647-DB39-4273-80A4-97A682DECF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D82-1FF9-4FE1-A177-7FCF7B4918EF}">
      <dgm:prSet phldrT="[Text]" custT="1"/>
      <dgm:spPr/>
      <dgm:t>
        <a:bodyPr/>
        <a:lstStyle/>
        <a:p>
          <a:r>
            <a:rPr lang="en-GB" sz="2800" dirty="0"/>
            <a:t>MAKE</a:t>
          </a:r>
        </a:p>
      </dgm:t>
    </dgm:pt>
    <dgm:pt modelId="{06F2F415-04B3-43FF-BBAB-F6618A60CCFE}" type="parTrans" cxnId="{283A1B70-328E-475A-A67A-5E31BC28D097}">
      <dgm:prSet/>
      <dgm:spPr/>
      <dgm:t>
        <a:bodyPr/>
        <a:lstStyle/>
        <a:p>
          <a:endParaRPr lang="en-GB"/>
        </a:p>
      </dgm:t>
    </dgm:pt>
    <dgm:pt modelId="{02319C44-61B0-4C54-A928-278795DA09D8}" type="sibTrans" cxnId="{283A1B70-328E-475A-A67A-5E31BC28D097}">
      <dgm:prSet/>
      <dgm:spPr/>
      <dgm:t>
        <a:bodyPr/>
        <a:lstStyle/>
        <a:p>
          <a:endParaRPr lang="en-GB"/>
        </a:p>
      </dgm:t>
    </dgm:pt>
    <dgm:pt modelId="{A41A08E5-61E4-43BC-8D42-1AFE42D7BBA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1" dirty="0"/>
            <a:t>All-cause mortality</a:t>
          </a:r>
        </a:p>
      </dgm:t>
    </dgm:pt>
    <dgm:pt modelId="{FBA382BE-CE20-4B81-958B-507B71B20A5D}" type="parTrans" cxnId="{EE3DA47F-CC89-4140-9C4B-8FF4AE630831}">
      <dgm:prSet/>
      <dgm:spPr/>
      <dgm:t>
        <a:bodyPr/>
        <a:lstStyle/>
        <a:p>
          <a:endParaRPr lang="en-GB"/>
        </a:p>
      </dgm:t>
    </dgm:pt>
    <dgm:pt modelId="{B8219F32-9455-43FA-AAC4-5180583A52AF}" type="sibTrans" cxnId="{EE3DA47F-CC89-4140-9C4B-8FF4AE630831}">
      <dgm:prSet/>
      <dgm:spPr/>
      <dgm:t>
        <a:bodyPr/>
        <a:lstStyle/>
        <a:p>
          <a:endParaRPr lang="en-GB"/>
        </a:p>
      </dgm:t>
    </dgm:pt>
    <dgm:pt modelId="{5CBAAAC4-5722-44E9-8E63-A43A7BAE6CFD}">
      <dgm:prSet phldrT="[Text]" custT="1"/>
      <dgm:spPr/>
      <dgm:t>
        <a:bodyPr/>
        <a:lstStyle/>
        <a:p>
          <a:r>
            <a:rPr lang="en-GB" sz="1200" b="1" dirty="0"/>
            <a:t>Renal Replacement Therapy (RRT)</a:t>
          </a:r>
        </a:p>
      </dgm:t>
    </dgm:pt>
    <dgm:pt modelId="{CF148D2E-93EA-4FD4-841E-AC8610AF5B93}" type="parTrans" cxnId="{57745FCF-B53E-416A-81FC-4523218119BF}">
      <dgm:prSet/>
      <dgm:spPr/>
      <dgm:t>
        <a:bodyPr/>
        <a:lstStyle/>
        <a:p>
          <a:endParaRPr lang="en-GB"/>
        </a:p>
      </dgm:t>
    </dgm:pt>
    <dgm:pt modelId="{775D9542-0EC4-4087-A447-B655D2E35315}" type="sibTrans" cxnId="{57745FCF-B53E-416A-81FC-4523218119BF}">
      <dgm:prSet/>
      <dgm:spPr/>
      <dgm:t>
        <a:bodyPr/>
        <a:lstStyle/>
        <a:p>
          <a:endParaRPr lang="en-GB"/>
        </a:p>
      </dgm:t>
    </dgm:pt>
    <dgm:pt modelId="{CDB32E81-8E06-47AA-A944-4205BE23DB5F}">
      <dgm:prSet custT="1"/>
      <dgm:spPr/>
      <dgm:t>
        <a:bodyPr/>
        <a:lstStyle/>
        <a:p>
          <a:r>
            <a:rPr lang="en-GB" sz="1200" b="1" dirty="0"/>
            <a:t>Persistent Renal Dysfunction </a:t>
          </a:r>
        </a:p>
        <a:p>
          <a:pPr>
            <a:buFont typeface="Arial" panose="020B0604020202020204" pitchFamily="34" charset="0"/>
            <a:buChar char="•"/>
          </a:pPr>
          <a:r>
            <a:rPr lang="en-GB" sz="1200" dirty="0"/>
            <a:t>&gt;50% increase in baseline serum creatinine</a:t>
          </a:r>
          <a:endParaRPr lang="en-GB" sz="1200" b="1" dirty="0"/>
        </a:p>
      </dgm:t>
    </dgm:pt>
    <dgm:pt modelId="{D1723D5E-3344-49B0-9BF3-758C9FEBFB37}" type="parTrans" cxnId="{3006083A-F134-4ABF-885E-5765BDE09CAA}">
      <dgm:prSet/>
      <dgm:spPr/>
      <dgm:t>
        <a:bodyPr/>
        <a:lstStyle/>
        <a:p>
          <a:endParaRPr lang="en-GB"/>
        </a:p>
      </dgm:t>
    </dgm:pt>
    <dgm:pt modelId="{B4A9F9AF-973D-4E9B-B5D0-81FA8DAA8FC3}" type="sibTrans" cxnId="{3006083A-F134-4ABF-885E-5765BDE09CAA}">
      <dgm:prSet/>
      <dgm:spPr/>
      <dgm:t>
        <a:bodyPr/>
        <a:lstStyle/>
        <a:p>
          <a:endParaRPr lang="en-GB"/>
        </a:p>
      </dgm:t>
    </dgm:pt>
    <dgm:pt modelId="{DAB804C3-FC61-4ECB-8941-74E642FDDED4}" type="pres">
      <dgm:prSet presAssocID="{FF4E5647-DB39-4273-80A4-97A682DECF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E8CC75-5CD9-4377-B03A-C4CBD31F3D83}" type="pres">
      <dgm:prSet presAssocID="{A684BD82-1FF9-4FE1-A177-7FCF7B4918EF}" presName="root" presStyleCnt="0"/>
      <dgm:spPr/>
    </dgm:pt>
    <dgm:pt modelId="{8129D131-6037-43D2-AC84-5413B1166D7A}" type="pres">
      <dgm:prSet presAssocID="{A684BD82-1FF9-4FE1-A177-7FCF7B4918EF}" presName="rootComposite" presStyleCnt="0"/>
      <dgm:spPr/>
    </dgm:pt>
    <dgm:pt modelId="{86780646-B1D2-4141-A856-226D9C83C333}" type="pres">
      <dgm:prSet presAssocID="{A684BD82-1FF9-4FE1-A177-7FCF7B4918EF}" presName="rootText" presStyleLbl="node1" presStyleIdx="0" presStyleCnt="1" custScaleY="54363"/>
      <dgm:spPr/>
    </dgm:pt>
    <dgm:pt modelId="{20CEF78F-C979-40B2-8913-D6EEBBD9DD41}" type="pres">
      <dgm:prSet presAssocID="{A684BD82-1FF9-4FE1-A177-7FCF7B4918EF}" presName="rootConnector" presStyleLbl="node1" presStyleIdx="0" presStyleCnt="1"/>
      <dgm:spPr/>
    </dgm:pt>
    <dgm:pt modelId="{3B8967FE-D030-45B3-9BA8-4BC25EE9D83B}" type="pres">
      <dgm:prSet presAssocID="{A684BD82-1FF9-4FE1-A177-7FCF7B4918EF}" presName="childShape" presStyleCnt="0"/>
      <dgm:spPr/>
    </dgm:pt>
    <dgm:pt modelId="{3E8545E5-E40D-405F-9090-F3145F595169}" type="pres">
      <dgm:prSet presAssocID="{FBA382BE-CE20-4B81-958B-507B71B20A5D}" presName="Name13" presStyleLbl="parChTrans1D2" presStyleIdx="0" presStyleCnt="3"/>
      <dgm:spPr/>
    </dgm:pt>
    <dgm:pt modelId="{571DB42F-E7E9-477B-8111-40E4335A6973}" type="pres">
      <dgm:prSet presAssocID="{A41A08E5-61E4-43BC-8D42-1AFE42D7BBA5}" presName="childText" presStyleLbl="bgAcc1" presStyleIdx="0" presStyleCnt="3" custScaleX="123576" custScaleY="69082">
        <dgm:presLayoutVars>
          <dgm:bulletEnabled val="1"/>
        </dgm:presLayoutVars>
      </dgm:prSet>
      <dgm:spPr/>
    </dgm:pt>
    <dgm:pt modelId="{ADE4A44E-62D2-4451-A375-405D863DBA5E}" type="pres">
      <dgm:prSet presAssocID="{CF148D2E-93EA-4FD4-841E-AC8610AF5B93}" presName="Name13" presStyleLbl="parChTrans1D2" presStyleIdx="1" presStyleCnt="3"/>
      <dgm:spPr/>
    </dgm:pt>
    <dgm:pt modelId="{F2C1FAB2-E501-4082-8C2B-36323379F3D0}" type="pres">
      <dgm:prSet presAssocID="{5CBAAAC4-5722-44E9-8E63-A43A7BAE6CFD}" presName="childText" presStyleLbl="bgAcc1" presStyleIdx="1" presStyleCnt="3" custScaleX="123576" custScaleY="69082">
        <dgm:presLayoutVars>
          <dgm:bulletEnabled val="1"/>
        </dgm:presLayoutVars>
      </dgm:prSet>
      <dgm:spPr/>
    </dgm:pt>
    <dgm:pt modelId="{BCE2D3F6-8841-49D8-AC46-93560102161B}" type="pres">
      <dgm:prSet presAssocID="{D1723D5E-3344-49B0-9BF3-758C9FEBFB37}" presName="Name13" presStyleLbl="parChTrans1D2" presStyleIdx="2" presStyleCnt="3"/>
      <dgm:spPr/>
    </dgm:pt>
    <dgm:pt modelId="{EA5CCFE2-BAF5-4209-AE6F-D6AB2921D4DF}" type="pres">
      <dgm:prSet presAssocID="{CDB32E81-8E06-47AA-A944-4205BE23DB5F}" presName="childText" presStyleLbl="bgAcc1" presStyleIdx="2" presStyleCnt="3" custScaleX="123576" custScaleY="132127">
        <dgm:presLayoutVars>
          <dgm:bulletEnabled val="1"/>
        </dgm:presLayoutVars>
      </dgm:prSet>
      <dgm:spPr/>
    </dgm:pt>
  </dgm:ptLst>
  <dgm:cxnLst>
    <dgm:cxn modelId="{317FEA13-4A19-4BBE-AD02-73480D16F1D0}" type="presOf" srcId="{5CBAAAC4-5722-44E9-8E63-A43A7BAE6CFD}" destId="{F2C1FAB2-E501-4082-8C2B-36323379F3D0}" srcOrd="0" destOrd="0" presId="urn:microsoft.com/office/officeart/2005/8/layout/hierarchy3"/>
    <dgm:cxn modelId="{37D57827-04F2-438C-9278-B1FF2E2024F8}" type="presOf" srcId="{D1723D5E-3344-49B0-9BF3-758C9FEBFB37}" destId="{BCE2D3F6-8841-49D8-AC46-93560102161B}" srcOrd="0" destOrd="0" presId="urn:microsoft.com/office/officeart/2005/8/layout/hierarchy3"/>
    <dgm:cxn modelId="{3006083A-F134-4ABF-885E-5765BDE09CAA}" srcId="{A684BD82-1FF9-4FE1-A177-7FCF7B4918EF}" destId="{CDB32E81-8E06-47AA-A944-4205BE23DB5F}" srcOrd="2" destOrd="0" parTransId="{D1723D5E-3344-49B0-9BF3-758C9FEBFB37}" sibTransId="{B4A9F9AF-973D-4E9B-B5D0-81FA8DAA8FC3}"/>
    <dgm:cxn modelId="{67EF0C5F-983F-40FF-9140-46BE2154CB68}" type="presOf" srcId="{FF4E5647-DB39-4273-80A4-97A682DECF77}" destId="{DAB804C3-FC61-4ECB-8941-74E642FDDED4}" srcOrd="0" destOrd="0" presId="urn:microsoft.com/office/officeart/2005/8/layout/hierarchy3"/>
    <dgm:cxn modelId="{283A1B70-328E-475A-A67A-5E31BC28D097}" srcId="{FF4E5647-DB39-4273-80A4-97A682DECF77}" destId="{A684BD82-1FF9-4FE1-A177-7FCF7B4918EF}" srcOrd="0" destOrd="0" parTransId="{06F2F415-04B3-43FF-BBAB-F6618A60CCFE}" sibTransId="{02319C44-61B0-4C54-A928-278795DA09D8}"/>
    <dgm:cxn modelId="{796FDB77-E686-435C-83A6-ED9690766ADB}" type="presOf" srcId="{CDB32E81-8E06-47AA-A944-4205BE23DB5F}" destId="{EA5CCFE2-BAF5-4209-AE6F-D6AB2921D4DF}" srcOrd="0" destOrd="0" presId="urn:microsoft.com/office/officeart/2005/8/layout/hierarchy3"/>
    <dgm:cxn modelId="{EE3DA47F-CC89-4140-9C4B-8FF4AE630831}" srcId="{A684BD82-1FF9-4FE1-A177-7FCF7B4918EF}" destId="{A41A08E5-61E4-43BC-8D42-1AFE42D7BBA5}" srcOrd="0" destOrd="0" parTransId="{FBA382BE-CE20-4B81-958B-507B71B20A5D}" sibTransId="{B8219F32-9455-43FA-AAC4-5180583A52AF}"/>
    <dgm:cxn modelId="{2D43D591-3B4C-4221-BAD1-0657043D541E}" type="presOf" srcId="{A684BD82-1FF9-4FE1-A177-7FCF7B4918EF}" destId="{86780646-B1D2-4141-A856-226D9C83C333}" srcOrd="0" destOrd="0" presId="urn:microsoft.com/office/officeart/2005/8/layout/hierarchy3"/>
    <dgm:cxn modelId="{B065D798-782E-43E2-B60D-290EFF064B61}" type="presOf" srcId="{FBA382BE-CE20-4B81-958B-507B71B20A5D}" destId="{3E8545E5-E40D-405F-9090-F3145F595169}" srcOrd="0" destOrd="0" presId="urn:microsoft.com/office/officeart/2005/8/layout/hierarchy3"/>
    <dgm:cxn modelId="{2FDE19A9-B3C3-4EB8-9985-0234A2094443}" type="presOf" srcId="{A41A08E5-61E4-43BC-8D42-1AFE42D7BBA5}" destId="{571DB42F-E7E9-477B-8111-40E4335A6973}" srcOrd="0" destOrd="0" presId="urn:microsoft.com/office/officeart/2005/8/layout/hierarchy3"/>
    <dgm:cxn modelId="{926818B6-BA58-493B-A19F-2A13ACC0CA6F}" type="presOf" srcId="{CF148D2E-93EA-4FD4-841E-AC8610AF5B93}" destId="{ADE4A44E-62D2-4451-A375-405D863DBA5E}" srcOrd="0" destOrd="0" presId="urn:microsoft.com/office/officeart/2005/8/layout/hierarchy3"/>
    <dgm:cxn modelId="{57745FCF-B53E-416A-81FC-4523218119BF}" srcId="{A684BD82-1FF9-4FE1-A177-7FCF7B4918EF}" destId="{5CBAAAC4-5722-44E9-8E63-A43A7BAE6CFD}" srcOrd="1" destOrd="0" parTransId="{CF148D2E-93EA-4FD4-841E-AC8610AF5B93}" sibTransId="{775D9542-0EC4-4087-A447-B655D2E35315}"/>
    <dgm:cxn modelId="{35AA33F7-2C87-4C3E-82F2-7B168E718464}" type="presOf" srcId="{A684BD82-1FF9-4FE1-A177-7FCF7B4918EF}" destId="{20CEF78F-C979-40B2-8913-D6EEBBD9DD41}" srcOrd="1" destOrd="0" presId="urn:microsoft.com/office/officeart/2005/8/layout/hierarchy3"/>
    <dgm:cxn modelId="{F149195D-289F-4A62-A360-F2AB0CAE64CB}" type="presParOf" srcId="{DAB804C3-FC61-4ECB-8941-74E642FDDED4}" destId="{9FE8CC75-5CD9-4377-B03A-C4CBD31F3D83}" srcOrd="0" destOrd="0" presId="urn:microsoft.com/office/officeart/2005/8/layout/hierarchy3"/>
    <dgm:cxn modelId="{6AE7F820-A7FA-4E37-BBBF-419DDE533C0F}" type="presParOf" srcId="{9FE8CC75-5CD9-4377-B03A-C4CBD31F3D83}" destId="{8129D131-6037-43D2-AC84-5413B1166D7A}" srcOrd="0" destOrd="0" presId="urn:microsoft.com/office/officeart/2005/8/layout/hierarchy3"/>
    <dgm:cxn modelId="{1D9E8530-9DFF-474E-B83A-8D8320CC72DE}" type="presParOf" srcId="{8129D131-6037-43D2-AC84-5413B1166D7A}" destId="{86780646-B1D2-4141-A856-226D9C83C333}" srcOrd="0" destOrd="0" presId="urn:microsoft.com/office/officeart/2005/8/layout/hierarchy3"/>
    <dgm:cxn modelId="{5F2F41A9-A29C-4A0A-BCC7-888C554DCEFB}" type="presParOf" srcId="{8129D131-6037-43D2-AC84-5413B1166D7A}" destId="{20CEF78F-C979-40B2-8913-D6EEBBD9DD41}" srcOrd="1" destOrd="0" presId="urn:microsoft.com/office/officeart/2005/8/layout/hierarchy3"/>
    <dgm:cxn modelId="{61A7D322-9F0D-4701-8E07-4C904D1507EE}" type="presParOf" srcId="{9FE8CC75-5CD9-4377-B03A-C4CBD31F3D83}" destId="{3B8967FE-D030-45B3-9BA8-4BC25EE9D83B}" srcOrd="1" destOrd="0" presId="urn:microsoft.com/office/officeart/2005/8/layout/hierarchy3"/>
    <dgm:cxn modelId="{42539C2F-B197-4980-8921-9D82527A821C}" type="presParOf" srcId="{3B8967FE-D030-45B3-9BA8-4BC25EE9D83B}" destId="{3E8545E5-E40D-405F-9090-F3145F595169}" srcOrd="0" destOrd="0" presId="urn:microsoft.com/office/officeart/2005/8/layout/hierarchy3"/>
    <dgm:cxn modelId="{438AF467-0DDF-4D19-9BBF-D12E360C3341}" type="presParOf" srcId="{3B8967FE-D030-45B3-9BA8-4BC25EE9D83B}" destId="{571DB42F-E7E9-477B-8111-40E4335A6973}" srcOrd="1" destOrd="0" presId="urn:microsoft.com/office/officeart/2005/8/layout/hierarchy3"/>
    <dgm:cxn modelId="{EAD3E33B-9F57-47CE-90A4-D30F12CB07C6}" type="presParOf" srcId="{3B8967FE-D030-45B3-9BA8-4BC25EE9D83B}" destId="{ADE4A44E-62D2-4451-A375-405D863DBA5E}" srcOrd="2" destOrd="0" presId="urn:microsoft.com/office/officeart/2005/8/layout/hierarchy3"/>
    <dgm:cxn modelId="{C5BA050F-6317-40AC-8D10-15CE4C7C80A4}" type="presParOf" srcId="{3B8967FE-D030-45B3-9BA8-4BC25EE9D83B}" destId="{F2C1FAB2-E501-4082-8C2B-36323379F3D0}" srcOrd="3" destOrd="0" presId="urn:microsoft.com/office/officeart/2005/8/layout/hierarchy3"/>
    <dgm:cxn modelId="{28A2DBDE-8278-4BD8-9E24-109A484BADE3}" type="presParOf" srcId="{3B8967FE-D030-45B3-9BA8-4BC25EE9D83B}" destId="{BCE2D3F6-8841-49D8-AC46-93560102161B}" srcOrd="4" destOrd="0" presId="urn:microsoft.com/office/officeart/2005/8/layout/hierarchy3"/>
    <dgm:cxn modelId="{F66527E8-8B68-4F3F-B6DA-F91889C7EA0F}" type="presParOf" srcId="{3B8967FE-D030-45B3-9BA8-4BC25EE9D83B}" destId="{EA5CCFE2-BAF5-4209-AE6F-D6AB2921D4D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84783-67AD-4E6B-A65F-9B9EAC1D765F}">
      <dsp:nvSpPr>
        <dsp:cNvPr id="0" name=""/>
        <dsp:cNvSpPr/>
      </dsp:nvSpPr>
      <dsp:spPr>
        <a:xfrm>
          <a:off x="-4059088" y="-623036"/>
          <a:ext cx="4836980" cy="4836980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7BA1-9011-4FF8-939B-8CBA46E9661C}">
      <dsp:nvSpPr>
        <dsp:cNvPr id="0" name=""/>
        <dsp:cNvSpPr/>
      </dsp:nvSpPr>
      <dsp:spPr>
        <a:xfrm>
          <a:off x="500257" y="359090"/>
          <a:ext cx="7523869" cy="718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411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00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CIN, or contrast associated acute kidney injury (CA-AKI), defined by a deterioration in kidney function after contrast exposure</a:t>
          </a:r>
          <a:endParaRPr lang="en-US" sz="1600" b="1" kern="1200" dirty="0"/>
        </a:p>
      </dsp:txBody>
      <dsp:txXfrm>
        <a:off x="500257" y="359090"/>
        <a:ext cx="7523869" cy="718181"/>
      </dsp:txXfrm>
    </dsp:sp>
    <dsp:sp modelId="{49A0B4B2-A798-47B9-8A61-25E809F0D009}">
      <dsp:nvSpPr>
        <dsp:cNvPr id="0" name=""/>
        <dsp:cNvSpPr/>
      </dsp:nvSpPr>
      <dsp:spPr>
        <a:xfrm>
          <a:off x="265946" y="504836"/>
          <a:ext cx="468622" cy="42668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7DA8CA-5271-4D66-89DF-CB7F0F745D10}">
      <dsp:nvSpPr>
        <dsp:cNvPr id="0" name=""/>
        <dsp:cNvSpPr/>
      </dsp:nvSpPr>
      <dsp:spPr>
        <a:xfrm>
          <a:off x="761316" y="1436363"/>
          <a:ext cx="7262810" cy="718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411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00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Higher risk post angiography for ACS in older patients and/or those with heart failure, chronic kidney disease or diabetes</a:t>
          </a:r>
          <a:endParaRPr lang="en-US" sz="1600" b="1" kern="1200" dirty="0"/>
        </a:p>
      </dsp:txBody>
      <dsp:txXfrm>
        <a:off x="761316" y="1436363"/>
        <a:ext cx="7262810" cy="718181"/>
      </dsp:txXfrm>
    </dsp:sp>
    <dsp:sp modelId="{D39344BC-0A13-452F-A678-EBF068469CEB}">
      <dsp:nvSpPr>
        <dsp:cNvPr id="0" name=""/>
        <dsp:cNvSpPr/>
      </dsp:nvSpPr>
      <dsp:spPr>
        <a:xfrm>
          <a:off x="527005" y="1582109"/>
          <a:ext cx="468622" cy="42668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2FB2D5-C00B-4E58-BBEC-C390F1F1FFFE}">
      <dsp:nvSpPr>
        <dsp:cNvPr id="0" name=""/>
        <dsp:cNvSpPr/>
      </dsp:nvSpPr>
      <dsp:spPr>
        <a:xfrm>
          <a:off x="547972" y="2552489"/>
          <a:ext cx="7523869" cy="718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411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00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Significant clinical consequences: longer hospital stays, increased risk for renal replacement therapy, recurrent </a:t>
          </a:r>
          <a:r>
            <a:rPr lang="en-US" sz="1600" kern="1200" dirty="0" err="1"/>
            <a:t>revascularisation</a:t>
          </a:r>
          <a:r>
            <a:rPr lang="en-US" sz="1600" kern="1200" dirty="0"/>
            <a:t> procedures and higher mortality.</a:t>
          </a:r>
          <a:endParaRPr lang="en-US" sz="1600" b="1" kern="1200" dirty="0"/>
        </a:p>
      </dsp:txBody>
      <dsp:txXfrm>
        <a:off x="547972" y="2552489"/>
        <a:ext cx="7523869" cy="718181"/>
      </dsp:txXfrm>
    </dsp:sp>
    <dsp:sp modelId="{A44E6399-9EBB-4270-9DAE-7EF39EDADFEE}">
      <dsp:nvSpPr>
        <dsp:cNvPr id="0" name=""/>
        <dsp:cNvSpPr/>
      </dsp:nvSpPr>
      <dsp:spPr>
        <a:xfrm>
          <a:off x="265946" y="2659381"/>
          <a:ext cx="468622" cy="42668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5EDEF-AAE4-4787-A83E-B28323DEB781}">
      <dsp:nvSpPr>
        <dsp:cNvPr id="0" name=""/>
        <dsp:cNvSpPr/>
      </dsp:nvSpPr>
      <dsp:spPr>
        <a:xfrm>
          <a:off x="1465651" y="406084"/>
          <a:ext cx="2791741" cy="2791741"/>
        </a:xfrm>
        <a:prstGeom prst="blockArc">
          <a:avLst>
            <a:gd name="adj1" fmla="val 12600000"/>
            <a:gd name="adj2" fmla="val 16200000"/>
            <a:gd name="adj3" fmla="val 4510"/>
          </a:avLst>
        </a:prstGeom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3D7282-9F6D-4DFE-9D6E-A3DB31B5E8EF}">
      <dsp:nvSpPr>
        <dsp:cNvPr id="0" name=""/>
        <dsp:cNvSpPr/>
      </dsp:nvSpPr>
      <dsp:spPr>
        <a:xfrm>
          <a:off x="1465651" y="406084"/>
          <a:ext cx="2791741" cy="2791741"/>
        </a:xfrm>
        <a:prstGeom prst="blockArc">
          <a:avLst>
            <a:gd name="adj1" fmla="val 9000000"/>
            <a:gd name="adj2" fmla="val 12600000"/>
            <a:gd name="adj3" fmla="val 4510"/>
          </a:avLst>
        </a:prstGeom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734967-D79B-4E10-BBA4-7E2636E16581}">
      <dsp:nvSpPr>
        <dsp:cNvPr id="0" name=""/>
        <dsp:cNvSpPr/>
      </dsp:nvSpPr>
      <dsp:spPr>
        <a:xfrm>
          <a:off x="1465651" y="406084"/>
          <a:ext cx="2791741" cy="2791741"/>
        </a:xfrm>
        <a:prstGeom prst="blockArc">
          <a:avLst>
            <a:gd name="adj1" fmla="val 5400000"/>
            <a:gd name="adj2" fmla="val 9000000"/>
            <a:gd name="adj3" fmla="val 4510"/>
          </a:avLst>
        </a:prstGeom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7F8007-0B14-4C29-8A16-ADC52CE23941}">
      <dsp:nvSpPr>
        <dsp:cNvPr id="0" name=""/>
        <dsp:cNvSpPr/>
      </dsp:nvSpPr>
      <dsp:spPr>
        <a:xfrm>
          <a:off x="1465651" y="406084"/>
          <a:ext cx="2791741" cy="2791741"/>
        </a:xfrm>
        <a:prstGeom prst="blockArc">
          <a:avLst>
            <a:gd name="adj1" fmla="val 1800000"/>
            <a:gd name="adj2" fmla="val 5400000"/>
            <a:gd name="adj3" fmla="val 4510"/>
          </a:avLst>
        </a:prstGeom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7EED00-918A-48E0-BD16-5B45DA7B1B55}">
      <dsp:nvSpPr>
        <dsp:cNvPr id="0" name=""/>
        <dsp:cNvSpPr/>
      </dsp:nvSpPr>
      <dsp:spPr>
        <a:xfrm>
          <a:off x="1465651" y="406084"/>
          <a:ext cx="2791741" cy="2791741"/>
        </a:xfrm>
        <a:prstGeom prst="blockArc">
          <a:avLst>
            <a:gd name="adj1" fmla="val 19800000"/>
            <a:gd name="adj2" fmla="val 1800000"/>
            <a:gd name="adj3" fmla="val 4510"/>
          </a:avLst>
        </a:prstGeom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F6152D-B1C7-4E4E-A107-8D5A439944CC}">
      <dsp:nvSpPr>
        <dsp:cNvPr id="0" name=""/>
        <dsp:cNvSpPr/>
      </dsp:nvSpPr>
      <dsp:spPr>
        <a:xfrm>
          <a:off x="1465651" y="406084"/>
          <a:ext cx="2791741" cy="2791741"/>
        </a:xfrm>
        <a:prstGeom prst="blockArc">
          <a:avLst>
            <a:gd name="adj1" fmla="val 16200000"/>
            <a:gd name="adj2" fmla="val 19800000"/>
            <a:gd name="adj3" fmla="val 4510"/>
          </a:avLst>
        </a:prstGeom>
        <a:gradFill rotWithShape="0">
          <a:gsLst>
            <a:gs pos="0">
              <a:srgbClr val="DEAEA6"/>
            </a:gs>
            <a:gs pos="80000">
              <a:srgbClr val="D8888C"/>
            </a:gs>
            <a:gs pos="100000">
              <a:srgbClr val="D8888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1D5940-4DF8-4B15-8106-04D061D37608}">
      <dsp:nvSpPr>
        <dsp:cNvPr id="0" name=""/>
        <dsp:cNvSpPr/>
      </dsp:nvSpPr>
      <dsp:spPr>
        <a:xfrm>
          <a:off x="1636034" y="1481692"/>
          <a:ext cx="2450976" cy="640524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Mechanisms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1994971" y="1575495"/>
        <a:ext cx="1733102" cy="452918"/>
      </dsp:txXfrm>
    </dsp:sp>
    <dsp:sp modelId="{2FE01F9B-9ACB-46ED-BEB0-47C019DB555D}">
      <dsp:nvSpPr>
        <dsp:cNvPr id="0" name=""/>
        <dsp:cNvSpPr/>
      </dsp:nvSpPr>
      <dsp:spPr>
        <a:xfrm>
          <a:off x="1924067" y="113541"/>
          <a:ext cx="1874909" cy="648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Inflammation</a:t>
          </a:r>
          <a:endParaRPr lang="en-GB" sz="1400" b="1" kern="1200" dirty="0"/>
        </a:p>
      </dsp:txBody>
      <dsp:txXfrm>
        <a:off x="2198641" y="208444"/>
        <a:ext cx="1325761" cy="458235"/>
      </dsp:txXfrm>
    </dsp:sp>
    <dsp:sp modelId="{718FE304-4EE0-4E49-A5D0-F071E5D12575}">
      <dsp:nvSpPr>
        <dsp:cNvPr id="0" name=""/>
        <dsp:cNvSpPr/>
      </dsp:nvSpPr>
      <dsp:spPr>
        <a:xfrm>
          <a:off x="3105666" y="795737"/>
          <a:ext cx="1874909" cy="648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Microvascular Injury</a:t>
          </a:r>
          <a:endParaRPr lang="en-GB" sz="1400" b="1" kern="1200" dirty="0"/>
        </a:p>
      </dsp:txBody>
      <dsp:txXfrm>
        <a:off x="3380240" y="890640"/>
        <a:ext cx="1325761" cy="458235"/>
      </dsp:txXfrm>
    </dsp:sp>
    <dsp:sp modelId="{C9023653-F02E-4C82-A7F2-31E64A394FAB}">
      <dsp:nvSpPr>
        <dsp:cNvPr id="0" name=""/>
        <dsp:cNvSpPr/>
      </dsp:nvSpPr>
      <dsp:spPr>
        <a:xfrm>
          <a:off x="3105666" y="2160130"/>
          <a:ext cx="1874909" cy="648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Vasoconstriction</a:t>
          </a:r>
          <a:endParaRPr lang="en-GB" sz="1400" b="1" kern="1200" dirty="0"/>
        </a:p>
      </dsp:txBody>
      <dsp:txXfrm>
        <a:off x="3380240" y="2255033"/>
        <a:ext cx="1325761" cy="458235"/>
      </dsp:txXfrm>
    </dsp:sp>
    <dsp:sp modelId="{94A868A0-A366-4648-83D0-23611A52AE5D}">
      <dsp:nvSpPr>
        <dsp:cNvPr id="0" name=""/>
        <dsp:cNvSpPr/>
      </dsp:nvSpPr>
      <dsp:spPr>
        <a:xfrm>
          <a:off x="1924067" y="2842326"/>
          <a:ext cx="1874909" cy="648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ROS Generation</a:t>
          </a:r>
          <a:endParaRPr lang="en-GB" sz="1400" b="1" kern="1200" dirty="0"/>
        </a:p>
      </dsp:txBody>
      <dsp:txXfrm>
        <a:off x="2198641" y="2937229"/>
        <a:ext cx="1325761" cy="458235"/>
      </dsp:txXfrm>
    </dsp:sp>
    <dsp:sp modelId="{0F9CDC84-EC22-49F2-85FD-B626C897B487}">
      <dsp:nvSpPr>
        <dsp:cNvPr id="0" name=""/>
        <dsp:cNvSpPr/>
      </dsp:nvSpPr>
      <dsp:spPr>
        <a:xfrm>
          <a:off x="742469" y="2160130"/>
          <a:ext cx="1874909" cy="648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latin typeface="Calibri" charset="0"/>
              <a:ea typeface="Calibri" charset="0"/>
              <a:cs typeface="Calibri" charset="0"/>
            </a:rPr>
            <a:t>Embolisation</a:t>
          </a: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 </a:t>
          </a:r>
          <a:endParaRPr lang="en-GB" sz="1400" b="1" kern="1200" dirty="0"/>
        </a:p>
      </dsp:txBody>
      <dsp:txXfrm>
        <a:off x="1017043" y="2255033"/>
        <a:ext cx="1325761" cy="458235"/>
      </dsp:txXfrm>
    </dsp:sp>
    <dsp:sp modelId="{3F10F6AD-12EF-47E9-9EBB-A80EE50B8A2F}">
      <dsp:nvSpPr>
        <dsp:cNvPr id="0" name=""/>
        <dsp:cNvSpPr/>
      </dsp:nvSpPr>
      <dsp:spPr>
        <a:xfrm>
          <a:off x="742469" y="795737"/>
          <a:ext cx="1874909" cy="648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Platelet Activation</a:t>
          </a:r>
          <a:endParaRPr lang="en-GB" sz="1400" b="1" kern="1200" dirty="0"/>
        </a:p>
      </dsp:txBody>
      <dsp:txXfrm>
        <a:off x="1017043" y="890640"/>
        <a:ext cx="1325761" cy="458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80646-B1D2-4141-A856-226D9C83C333}">
      <dsp:nvSpPr>
        <dsp:cNvPr id="0" name=""/>
        <dsp:cNvSpPr/>
      </dsp:nvSpPr>
      <dsp:spPr>
        <a:xfrm>
          <a:off x="541" y="316100"/>
          <a:ext cx="1533341" cy="416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MACE</a:t>
          </a:r>
        </a:p>
      </dsp:txBody>
      <dsp:txXfrm>
        <a:off x="12748" y="328307"/>
        <a:ext cx="1508927" cy="392371"/>
      </dsp:txXfrm>
    </dsp:sp>
    <dsp:sp modelId="{3E8545E5-E40D-405F-9090-F3145F595169}">
      <dsp:nvSpPr>
        <dsp:cNvPr id="0" name=""/>
        <dsp:cNvSpPr/>
      </dsp:nvSpPr>
      <dsp:spPr>
        <a:xfrm>
          <a:off x="153876" y="732885"/>
          <a:ext cx="153334" cy="45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483"/>
              </a:lnTo>
              <a:lnTo>
                <a:pt x="153334" y="456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B42F-E7E9-477B-8111-40E4335A6973}">
      <dsp:nvSpPr>
        <dsp:cNvPr id="0" name=""/>
        <dsp:cNvSpPr/>
      </dsp:nvSpPr>
      <dsp:spPr>
        <a:xfrm>
          <a:off x="307210" y="924553"/>
          <a:ext cx="1515873" cy="52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1" kern="1200" dirty="0"/>
            <a:t>All-cause mortality</a:t>
          </a:r>
        </a:p>
      </dsp:txBody>
      <dsp:txXfrm>
        <a:off x="322722" y="940065"/>
        <a:ext cx="1484849" cy="498607"/>
      </dsp:txXfrm>
    </dsp:sp>
    <dsp:sp modelId="{ADE4A44E-62D2-4451-A375-405D863DBA5E}">
      <dsp:nvSpPr>
        <dsp:cNvPr id="0" name=""/>
        <dsp:cNvSpPr/>
      </dsp:nvSpPr>
      <dsp:spPr>
        <a:xfrm>
          <a:off x="153876" y="732885"/>
          <a:ext cx="153334" cy="117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782"/>
              </a:lnTo>
              <a:lnTo>
                <a:pt x="153334" y="1177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FAB2-E501-4082-8C2B-36323379F3D0}">
      <dsp:nvSpPr>
        <dsp:cNvPr id="0" name=""/>
        <dsp:cNvSpPr/>
      </dsp:nvSpPr>
      <dsp:spPr>
        <a:xfrm>
          <a:off x="307210" y="1645852"/>
          <a:ext cx="1515873" cy="52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MI</a:t>
          </a:r>
        </a:p>
      </dsp:txBody>
      <dsp:txXfrm>
        <a:off x="322722" y="1661364"/>
        <a:ext cx="1484849" cy="498607"/>
      </dsp:txXfrm>
    </dsp:sp>
    <dsp:sp modelId="{BCE2D3F6-8841-49D8-AC46-93560102161B}">
      <dsp:nvSpPr>
        <dsp:cNvPr id="0" name=""/>
        <dsp:cNvSpPr/>
      </dsp:nvSpPr>
      <dsp:spPr>
        <a:xfrm>
          <a:off x="153876" y="732885"/>
          <a:ext cx="153334" cy="189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082"/>
              </a:lnTo>
              <a:lnTo>
                <a:pt x="153334" y="1899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CCFE2-BAF5-4209-AE6F-D6AB2921D4DF}">
      <dsp:nvSpPr>
        <dsp:cNvPr id="0" name=""/>
        <dsp:cNvSpPr/>
      </dsp:nvSpPr>
      <dsp:spPr>
        <a:xfrm>
          <a:off x="307210" y="2367152"/>
          <a:ext cx="1515873" cy="52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Unscheduled Revascularisation</a:t>
          </a:r>
        </a:p>
      </dsp:txBody>
      <dsp:txXfrm>
        <a:off x="322722" y="2382664"/>
        <a:ext cx="1484849" cy="498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80646-B1D2-4141-A856-226D9C83C333}">
      <dsp:nvSpPr>
        <dsp:cNvPr id="0" name=""/>
        <dsp:cNvSpPr/>
      </dsp:nvSpPr>
      <dsp:spPr>
        <a:xfrm>
          <a:off x="577" y="101735"/>
          <a:ext cx="1634736" cy="444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MAKE</a:t>
          </a:r>
        </a:p>
      </dsp:txBody>
      <dsp:txXfrm>
        <a:off x="13591" y="114749"/>
        <a:ext cx="1608708" cy="418317"/>
      </dsp:txXfrm>
    </dsp:sp>
    <dsp:sp modelId="{3E8545E5-E40D-405F-9090-F3145F595169}">
      <dsp:nvSpPr>
        <dsp:cNvPr id="0" name=""/>
        <dsp:cNvSpPr/>
      </dsp:nvSpPr>
      <dsp:spPr>
        <a:xfrm>
          <a:off x="164051" y="546081"/>
          <a:ext cx="163473" cy="48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669"/>
              </a:lnTo>
              <a:lnTo>
                <a:pt x="163473" y="486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B42F-E7E9-477B-8111-40E4335A6973}">
      <dsp:nvSpPr>
        <dsp:cNvPr id="0" name=""/>
        <dsp:cNvSpPr/>
      </dsp:nvSpPr>
      <dsp:spPr>
        <a:xfrm>
          <a:off x="327524" y="750423"/>
          <a:ext cx="1616113" cy="56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1" kern="1200" dirty="0"/>
            <a:t>All-cause mortality</a:t>
          </a:r>
        </a:p>
      </dsp:txBody>
      <dsp:txXfrm>
        <a:off x="344062" y="766961"/>
        <a:ext cx="1583037" cy="531578"/>
      </dsp:txXfrm>
    </dsp:sp>
    <dsp:sp modelId="{ADE4A44E-62D2-4451-A375-405D863DBA5E}">
      <dsp:nvSpPr>
        <dsp:cNvPr id="0" name=""/>
        <dsp:cNvSpPr/>
      </dsp:nvSpPr>
      <dsp:spPr>
        <a:xfrm>
          <a:off x="164051" y="546081"/>
          <a:ext cx="163473" cy="1255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665"/>
              </a:lnTo>
              <a:lnTo>
                <a:pt x="163473" y="1255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FAB2-E501-4082-8C2B-36323379F3D0}">
      <dsp:nvSpPr>
        <dsp:cNvPr id="0" name=""/>
        <dsp:cNvSpPr/>
      </dsp:nvSpPr>
      <dsp:spPr>
        <a:xfrm>
          <a:off x="327524" y="1519419"/>
          <a:ext cx="1616113" cy="56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Renal Replacement Therapy (RRT)</a:t>
          </a:r>
        </a:p>
      </dsp:txBody>
      <dsp:txXfrm>
        <a:off x="344062" y="1535957"/>
        <a:ext cx="1583037" cy="531578"/>
      </dsp:txXfrm>
    </dsp:sp>
    <dsp:sp modelId="{BCE2D3F6-8841-49D8-AC46-93560102161B}">
      <dsp:nvSpPr>
        <dsp:cNvPr id="0" name=""/>
        <dsp:cNvSpPr/>
      </dsp:nvSpPr>
      <dsp:spPr>
        <a:xfrm>
          <a:off x="164051" y="546081"/>
          <a:ext cx="163473" cy="228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316"/>
              </a:lnTo>
              <a:lnTo>
                <a:pt x="163473" y="2282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CCFE2-BAF5-4209-AE6F-D6AB2921D4DF}">
      <dsp:nvSpPr>
        <dsp:cNvPr id="0" name=""/>
        <dsp:cNvSpPr/>
      </dsp:nvSpPr>
      <dsp:spPr>
        <a:xfrm>
          <a:off x="327524" y="2288416"/>
          <a:ext cx="1616113" cy="1079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Persistent Renal Dysfunction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&gt;50% increase in baseline serum creatinine</a:t>
          </a:r>
          <a:endParaRPr lang="en-GB" sz="1200" b="1" kern="1200" dirty="0"/>
        </a:p>
      </dsp:txBody>
      <dsp:txXfrm>
        <a:off x="359155" y="2320047"/>
        <a:ext cx="1552851" cy="101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29/08/2023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8/29/23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afternoon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9530-02BB-CD47-9E95-42D90D4B99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1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LVEF 48_/11 vs 48_/12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15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LVEF 48_/11 vs 48_/12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7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6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there was a 20% CIN rate in the trial, 90% was stage 1, 8% stage 2, 2 % stage 3. </a:t>
            </a:r>
          </a:p>
          <a:p>
            <a:r>
              <a:rPr lang="en-US" dirty="0"/>
              <a:t>Split by treatment group this left a 30.5% event rate in placebo group</a:t>
            </a:r>
          </a:p>
          <a:p>
            <a:r>
              <a:rPr lang="en-US" dirty="0"/>
              <a:t>9.1% in nitrate group</a:t>
            </a:r>
          </a:p>
          <a:p>
            <a:r>
              <a:rPr lang="en-US" dirty="0"/>
              <a:t>Mehran Model 7.3% vs 21.8%, P&lt;0.0001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1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76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1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6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looking at the longer-term effects on renal function. 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ssessment of the change in creatinine or eGFR from baseline to 3 months demonstrated that there was a significant improvement in both measures with inorganic nitrate therapy compared to placebo. At three months a significant increase in creatinine (10.42 </a:t>
            </a:r>
            <a:r>
              <a:rPr lang="en-US" sz="1800" dirty="0">
                <a:solidFill>
                  <a:srgbClr val="000000"/>
                </a:solidFill>
                <a:effectLst/>
                <a:latin typeface="Symbol" pitchFamily="2" charset="2"/>
                <a:ea typeface="Symbol" pitchFamily="2" charset="2"/>
                <a:cs typeface="Symbol" pitchFamily="2" charset="2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mol/L [95% CI 5.86-14.98], P&lt;0.001) and decline in eGFR (5.17 ml/min [95% CI 2.94-7.39], P&lt;0.001) were evident in the placebo group when compared to those receiving inorganic nitrate (Figure 2). These effects were accompanied by significantly higher rates of persistent renal dysfunction i.e. 20.3%  in the placebo group vs 6.0% at 3 months in the inorganic nitrate group (P&lt;0.001).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4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Comsidred</a:t>
            </a:r>
            <a:r>
              <a:rPr lang="en-US" dirty="0"/>
              <a:t> a serious complication of CA</a:t>
            </a:r>
          </a:p>
          <a:p>
            <a:r>
              <a:rPr lang="en-US" dirty="0" err="1"/>
              <a:t>Incidnece</a:t>
            </a:r>
            <a:r>
              <a:rPr lang="en-US" dirty="0"/>
              <a:t> </a:t>
            </a:r>
            <a:r>
              <a:rPr lang="en-US" dirty="0" err="1"/>
              <a:t>varises</a:t>
            </a:r>
            <a:r>
              <a:rPr lang="en-US" dirty="0"/>
              <a:t> based on patient </a:t>
            </a:r>
            <a:r>
              <a:rPr lang="en-US" dirty="0" err="1"/>
              <a:t>charateristics</a:t>
            </a:r>
            <a:r>
              <a:rPr lang="en-US" dirty="0"/>
              <a:t>, and definition used</a:t>
            </a:r>
          </a:p>
          <a:p>
            <a:r>
              <a:rPr lang="en-US" dirty="0" err="1"/>
              <a:t>Signifciant</a:t>
            </a:r>
            <a:r>
              <a:rPr lang="en-US" dirty="0"/>
              <a:t> clinical 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77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1-year overall MACE rates were 13.6% (87/638). There was a significant reduction in MACE rates in the inorganic nitrate group (9·1%) compared to the placebo group (18.1%, P=0.001) over the 1-year period. This was driven by reduced rates of all-cause mortality (5.4% vs 10.9%, P=0.011), non-fatal MI (3.8% vs 7.8%, P=0.033) and unscheduled revascularization (1.6% vs 4.7%, P=0.031)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87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1-year overall MAKE rates were 20.2% (129/638). There was a significant reduction in MAKE rates in the inorganic nitrate group (11.0%) compared to the placebo group (29.4%, P&lt;0.001) over the 1-year period. This was driven by reduced rates of all-cause mortality (5.4% vs 10.9%, P=0.011) and persistent renal dysfunction (6.0% vs 20.3%, P&lt;0.001)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13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F5C96-6AE7-FB4C-9713-25894DF485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8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Although the pathophysiological mechanism of CIN have not been fully clarified, the possible mechanisms include the direct toxic effects of CM, renal hemodynamic changes, oxygen-free radicals, inflammation and likely embolization of debris from catheters. What we do know from pre-</a:t>
            </a:r>
            <a:r>
              <a:rPr lang="en-GB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cinical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studies and early phase trials is that a key factor in the development is a deficiency occurs in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Nitric oxide (NO) )NO scavenging and NO synthase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ysfunction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). Nitric oxide is an important homeostatic mediator of renal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hemodynamics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and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hus, strategies that seek to replace this ‘lost’ NO represents an approach that may confer therapeutic benefit</a:t>
            </a:r>
            <a:r>
              <a:rPr lang="en-GB" dirty="0">
                <a:effectLst/>
              </a:rPr>
              <a:t>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3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propose that the solution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rplacing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this lost NO lies in the form of dietary inorganic nitrate. Found in the diet, endogenously produced and Distinct from medicinally synthesized organic nitrates such as ISMN (familial with)  </a:t>
            </a:r>
            <a:endParaRPr lang="en-GB" altLang="en-US" b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83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Nitrite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found endogenously in blood and tissues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represent a stable intravascular storage form of NO that exerts several beneficial effects such as ….., Since the ingestion of inorganic nitrate (NO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can be used to safely and effectively elevate circulating nitrite levels via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enterosalivary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 non-canonical pathway. Therefore we assessed the potential therapeutic benefit that could be derived from the use of inorganic nitrate in the prevention of CIN in patients with ACS.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4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5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don’t say high dose here-no need to comment.  If there is a question we </a:t>
            </a:r>
            <a:r>
              <a:rPr lang="en-US" dirty="0" err="1"/>
              <a:t>cvan</a:t>
            </a:r>
            <a:r>
              <a:rPr lang="en-US" dirty="0"/>
              <a:t> answer. </a:t>
            </a:r>
          </a:p>
          <a:p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Levels of circulating NO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achieved with 12mmol KNO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approximately 0.8-1.0 </a:t>
            </a:r>
            <a:r>
              <a:rPr lang="en-US" sz="1800" dirty="0">
                <a:solidFill>
                  <a:srgbClr val="000000"/>
                </a:solidFill>
                <a:effectLst/>
                <a:latin typeface="Symbol" pitchFamily="2" charset="2"/>
                <a:ea typeface="Symbol" pitchFamily="2" charset="2"/>
                <a:cs typeface="Symbol" pitchFamily="2" charset="2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mol/L 1-3 hours after ingestion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which correspond well with the levels achieved following a bolus dose of sodium nitrite in NITRITE AMI (0.67±0.18</a:t>
            </a:r>
            <a:r>
              <a:rPr lang="en-US" sz="1800" dirty="0">
                <a:solidFill>
                  <a:srgbClr val="000000"/>
                </a:solidFill>
                <a:effectLst/>
                <a:latin typeface="Symbol" pitchFamily="2" charset="2"/>
                <a:ea typeface="Symbol" pitchFamily="2" charset="2"/>
                <a:cs typeface="Symbol" pitchFamily="2" charset="2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M) that was associated with a reduction in the occurrence of CIN of 80% with nitrite treatment,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2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B9530-02BB-CD47-9E95-42D90D4B99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3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9530-02BB-CD47-9E95-42D90D4B99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672408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8009-7543-47A6-88CE-EC627F5C6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3C766-B083-4DFD-B8F0-FEE7DC820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577D-524D-4635-B72D-12409F7B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F6A4-4490-4CD4-93BC-2B3B17ECF04A}" type="datetime1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89ED0-59AC-4629-8925-661C4340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39CB9-81A4-4D26-9831-96221E26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FD2-F135-4B81-9005-AAAE6AF4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7985-78C0-43CB-8613-1CB298E7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508-F3E5-43B3-AA4C-50151AD53A54}" type="datetime1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1DE06-18B7-4613-8EC6-35D6DA9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5FD48-E823-44A0-BDB2-74254259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FD2-F135-4B81-9005-AAAE6AF4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1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278-9328-4F6B-842C-15095E57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B290-6A6F-42AD-AD86-5582921B4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7A7EF-955D-4681-8F70-D7F7A21CE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8BC46-CC5C-4966-8991-35A56ED9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1DE5-C98F-4EE7-9FE3-83BF6EC964D7}" type="datetime1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CB3BB-79A7-4725-B071-09D21B4C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AEEB8-905D-443D-BCE9-C3B98B1A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FD2-F135-4B81-9005-AAAE6AF4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96972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67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tif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openxmlformats.org/officeDocument/2006/relationships/image" Target="../media/image32.tiff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11" Type="http://schemas.openxmlformats.org/officeDocument/2006/relationships/image" Target="../media/image33.tiff"/><Relationship Id="rId5" Type="http://schemas.openxmlformats.org/officeDocument/2006/relationships/image" Target="../media/image6.jpeg"/><Relationship Id="rId10" Type="http://schemas.microsoft.com/office/2007/relationships/diagramDrawing" Target="../diagrams/drawing4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11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1BA8DD-9E5D-9115-FF97-6EA13DE64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931790"/>
            <a:ext cx="8185150" cy="115212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 DA Jones, 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US" sz="2300" b="0" dirty="0" err="1">
                <a:latin typeface="Calibri" panose="020F0502020204030204" pitchFamily="34" charset="0"/>
                <a:cs typeface="Calibri" panose="020F0502020204030204" pitchFamily="34" charset="0"/>
              </a:rPr>
              <a:t>Beirne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, M </a:t>
            </a:r>
            <a:r>
              <a:rPr lang="en-US" sz="2300" b="0" dirty="0" err="1">
                <a:latin typeface="Calibri" panose="020F0502020204030204" pitchFamily="34" charset="0"/>
                <a:cs typeface="Calibri" panose="020F0502020204030204" pitchFamily="34" charset="0"/>
              </a:rPr>
              <a:t>Kelham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, L Wynne, M </a:t>
            </a:r>
            <a:r>
              <a:rPr lang="en-US" sz="2300" b="0" dirty="0" err="1">
                <a:latin typeface="Calibri" panose="020F0502020204030204" pitchFamily="34" charset="0"/>
                <a:cs typeface="Calibri" panose="020F0502020204030204" pitchFamily="34" charset="0"/>
              </a:rPr>
              <a:t>Andiapen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, KS Rathod, T </a:t>
            </a:r>
            <a:r>
              <a:rPr lang="en-US" sz="2300" b="0" dirty="0" err="1">
                <a:latin typeface="Calibri" panose="020F0502020204030204" pitchFamily="34" charset="0"/>
                <a:cs typeface="Calibri" panose="020F0502020204030204" pitchFamily="34" charset="0"/>
              </a:rPr>
              <a:t>Parakaw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, J Adams, A </a:t>
            </a:r>
            <a:r>
              <a:rPr lang="en-US" sz="2300" b="0" dirty="0" err="1">
                <a:latin typeface="Calibri" panose="020F0502020204030204" pitchFamily="34" charset="0"/>
                <a:cs typeface="Calibri" panose="020F0502020204030204" pitchFamily="34" charset="0"/>
              </a:rPr>
              <a:t>Learoyd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, K Khan, T </a:t>
            </a:r>
            <a:r>
              <a:rPr lang="en-US" sz="2300" b="0" dirty="0" err="1">
                <a:latin typeface="Calibri" panose="020F0502020204030204" pitchFamily="34" charset="0"/>
                <a:cs typeface="Calibri" panose="020F0502020204030204" pitchFamily="34" charset="0"/>
              </a:rPr>
              <a:t>Godec</a:t>
            </a:r>
            <a:r>
              <a:rPr lang="en-US" sz="2300" b="0" dirty="0">
                <a:latin typeface="Calibri" panose="020F0502020204030204" pitchFamily="34" charset="0"/>
                <a:cs typeface="Calibri" panose="020F0502020204030204" pitchFamily="34" charset="0"/>
              </a:rPr>
              <a:t>, P Wright, S Antoniou, A Wragg, M Yaqoob, A Mathur, A Ahluwalia - NITRATE-CIN Investigators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21C91-7A8F-973E-C9B9-415715C81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9" y="46886"/>
            <a:ext cx="1673315" cy="72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186E2-2147-C20F-E600-15CFAE3DC96A}"/>
              </a:ext>
            </a:extLst>
          </p:cNvPr>
          <p:cNvPicPr/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19333" r="6875" b="17601"/>
          <a:stretch/>
        </p:blipFill>
        <p:spPr bwMode="auto">
          <a:xfrm>
            <a:off x="7524328" y="164635"/>
            <a:ext cx="1316323" cy="54024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70DF4-7754-B7DD-C2F4-EADE69DC56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18397" r="11898" b="16956"/>
          <a:stretch/>
        </p:blipFill>
        <p:spPr>
          <a:xfrm>
            <a:off x="6208616" y="160621"/>
            <a:ext cx="860520" cy="57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11A7E-E113-4F0C-8022-E5F58891BF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t="23993" b="25154"/>
          <a:stretch/>
        </p:blipFill>
        <p:spPr>
          <a:xfrm>
            <a:off x="2150156" y="158923"/>
            <a:ext cx="1930810" cy="53242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C5FCE0C-0CA8-9948-AA82-0B052B177C89}"/>
              </a:ext>
            </a:extLst>
          </p:cNvPr>
          <p:cNvSpPr txBox="1">
            <a:spLocks/>
          </p:cNvSpPr>
          <p:nvPr/>
        </p:nvSpPr>
        <p:spPr>
          <a:xfrm>
            <a:off x="694434" y="697921"/>
            <a:ext cx="7755132" cy="213408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2900" dirty="0">
                <a:solidFill>
                  <a:srgbClr val="AE1022"/>
                </a:solidFill>
                <a:latin typeface="Calibri" charset="0"/>
                <a:ea typeface="Calibri" charset="0"/>
                <a:cs typeface="Calibri" charset="0"/>
              </a:rPr>
              <a:t>The Effect of Inorganic Nitrate on Contrast-Induced Nephropathy in Patients undergoing Coronary Angiography/Percutaneous Coronary Intervention for Acute Coronary Syndrome (ACS)</a:t>
            </a:r>
            <a:endParaRPr lang="en-GB" altLang="en-US" sz="2900" kern="0" dirty="0">
              <a:solidFill>
                <a:srgbClr val="AE1022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670D37-C373-8855-7435-68821D81A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3450517" y="4505108"/>
            <a:ext cx="2242966" cy="5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heart shaped logo with purple text&#10;&#10;Description automatically generated">
            <a:extLst>
              <a:ext uri="{FF2B5EF4-FFF2-40B4-BE49-F238E27FC236}">
                <a16:creationId xmlns:a16="http://schemas.microsoft.com/office/drawing/2014/main" id="{6D477AD6-5FD8-8D45-83DC-ED93A80C08C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4403019" y="178266"/>
            <a:ext cx="1350406" cy="5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"/>
    </mc:Choice>
    <mc:Fallback xmlns="">
      <p:transition spd="slow" advTm="13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C5D71-4924-C2CE-13AF-87FC3AFB8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DBE84-AA4A-3F76-4767-66BDBD732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B9726EBE-3CAD-D1C5-8CBA-42CF8850BD4D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E5E42-156D-2697-2E58-B08174F4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713" y="1203598"/>
            <a:ext cx="4018203" cy="3338528"/>
          </a:xfrm>
          <a:solidFill>
            <a:schemeClr val="bg1">
              <a:lumMod val="50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Inclusion Criteria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Patients undergoing invasive coronary angiography 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NSTE-ACS and Convalescent STEMI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Aged ≥18 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At risk of Contrast Induced Nephropathy</a:t>
            </a:r>
          </a:p>
          <a:p>
            <a:pPr marL="552450" lvl="1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eGFR&lt;60ml/min OR </a:t>
            </a:r>
          </a:p>
          <a:p>
            <a:pPr marL="552450" lvl="1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2 of the following: </a:t>
            </a:r>
          </a:p>
          <a:p>
            <a:pPr marL="817562" lvl="2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Diabetes </a:t>
            </a:r>
          </a:p>
          <a:p>
            <a:pPr marL="817562" lvl="2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Liver failure (cirrhosis) </a:t>
            </a:r>
          </a:p>
          <a:p>
            <a:pPr marL="817562" lvl="2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Age &gt; 70yr </a:t>
            </a:r>
          </a:p>
          <a:p>
            <a:pPr marL="817562" lvl="2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Exposure to contrast in last 7 days </a:t>
            </a:r>
          </a:p>
          <a:p>
            <a:pPr marL="817562" lvl="2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Heart Failure (or LVEF&lt;40%) </a:t>
            </a:r>
          </a:p>
          <a:p>
            <a:pPr marL="817562" lvl="2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425" dirty="0">
                <a:latin typeface="Calibri" panose="020F0502020204030204" pitchFamily="34" charset="0"/>
                <a:cs typeface="Calibri" panose="020F0502020204030204" pitchFamily="34" charset="0"/>
              </a:rPr>
              <a:t>Concomitant renally active drugs 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BADF-CC87-82CC-E663-1A33F9F78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084" y="1203598"/>
            <a:ext cx="4018203" cy="3338527"/>
          </a:xfrm>
          <a:solidFill>
            <a:schemeClr val="bg1">
              <a:lumMod val="50000"/>
              <a:alpha val="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Exclusion Criteria  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ST segment myocardial infarction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Haemodynamic or Clinical Instability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Subjects with eGFR&lt;20ml/min or on renal replacement therapy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Current life-threatening condition other than vascular disease</a:t>
            </a:r>
          </a:p>
          <a:p>
            <a:pPr marL="285750" lvl="0" indent="-285750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Pregnancy or unknown pregnancy status.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04FAA0-88F0-FDE2-71C2-4430E29D3354}"/>
              </a:ext>
            </a:extLst>
          </p:cNvPr>
          <p:cNvSpPr txBox="1">
            <a:spLocks/>
          </p:cNvSpPr>
          <p:nvPr/>
        </p:nvSpPr>
        <p:spPr bwMode="auto">
          <a:xfrm>
            <a:off x="1691680" y="276284"/>
            <a:ext cx="5040560" cy="4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Eligibility Criteria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EBA998-6FEA-F293-1F78-D7D2E0B59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7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D0739E8-3E7E-12EF-62F4-535776F4E306}"/>
              </a:ext>
            </a:extLst>
          </p:cNvPr>
          <p:cNvSpPr txBox="1"/>
          <p:nvPr/>
        </p:nvSpPr>
        <p:spPr>
          <a:xfrm>
            <a:off x="1835696" y="4858882"/>
            <a:ext cx="62870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1. </a:t>
            </a:r>
            <a:r>
              <a:rPr lang="en-GB" sz="10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Fliser</a:t>
            </a: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D, </a:t>
            </a:r>
            <a:r>
              <a:rPr lang="en-GB" sz="10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Laville</a:t>
            </a: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M,  et al. A. Nephrol Dial Transplant  Off </a:t>
            </a:r>
            <a:r>
              <a:rPr lang="en-GB" sz="10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Publ</a:t>
            </a: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GB" sz="10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Eur</a:t>
            </a: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Dial </a:t>
            </a:r>
            <a:r>
              <a:rPr lang="en-GB" sz="10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Transpl</a:t>
            </a: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Assoc - </a:t>
            </a:r>
            <a:r>
              <a:rPr lang="en-GB" sz="1000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Eur</a:t>
            </a:r>
            <a:r>
              <a:rPr lang="en-GB" sz="1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Ren Assoc 2012 :4263–72. </a:t>
            </a:r>
            <a:endParaRPr lang="en-US" sz="1000" dirty="0"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85578-9507-CFB4-CE79-F10FE98E0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BFB7F-3BCE-C4EA-ECC3-2FB9A044C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34D850D1-D86A-1D14-11D6-63B2812A070C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04FAA0-88F0-FDE2-71C2-4430E29D3354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48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Primary Endpoint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F0B51A-AC3E-C26A-3076-9675A1AA7A2E}"/>
              </a:ext>
            </a:extLst>
          </p:cNvPr>
          <p:cNvSpPr txBox="1">
            <a:spLocks/>
          </p:cNvSpPr>
          <p:nvPr/>
        </p:nvSpPr>
        <p:spPr bwMode="auto">
          <a:xfrm>
            <a:off x="346754" y="3243715"/>
            <a:ext cx="8450492" cy="1251740"/>
          </a:xfrm>
          <a:prstGeom prst="rect">
            <a:avLst/>
          </a:prstGeom>
          <a:solidFill>
            <a:schemeClr val="bg1">
              <a:lumMod val="50000"/>
              <a:alpha val="5000"/>
            </a:schemeClr>
          </a:solidFill>
          <a:ln w="158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378">
              <a:buClr>
                <a:srgbClr val="6699FF"/>
              </a:buClr>
              <a:buNone/>
            </a:pPr>
            <a:r>
              <a:rPr lang="en-GB" sz="1800" b="1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Size</a:t>
            </a:r>
            <a:endParaRPr lang="en-GB" sz="1800" dirty="0">
              <a:solidFill>
                <a:srgbClr val="1D3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68" indent="-257168" algn="just" defTabSz="914378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640 patients provided:</a:t>
            </a:r>
          </a:p>
          <a:p>
            <a:pPr marL="557199" lvl="1" indent="-214308" algn="just" defTabSz="914378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90% power for CIN reduction of 60% assuming 12% CIN rate</a:t>
            </a:r>
          </a:p>
          <a:p>
            <a:pPr marL="557199" lvl="1" indent="-214308" algn="just" defTabSz="914378">
              <a:buClr>
                <a:srgbClr val="9411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80% power allowing for 25% drop-out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55B82250-8FE5-C36B-2809-F8D03946B6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6754" y="1160164"/>
                <a:ext cx="8450492" cy="1840019"/>
              </a:xfrm>
              <a:prstGeom prst="rect">
                <a:avLst/>
              </a:prstGeom>
              <a:solidFill>
                <a:schemeClr val="bg1">
                  <a:lumMod val="50000"/>
                  <a:alpha val="5000"/>
                </a:schemeClr>
              </a:solid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2"/>
                  </a:buClr>
                  <a:buSzPct val="110000"/>
                  <a:buChar char="•"/>
                  <a:defRPr sz="2100" b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¡"/>
                  <a:defRPr sz="1800" b="0" baseline="0">
                    <a:solidFill>
                      <a:schemeClr val="bg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•"/>
                  <a:defRPr sz="1600" b="0" baseline="0">
                    <a:solidFill>
                      <a:schemeClr val="bg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–"/>
                  <a:defRPr sz="1400" b="0" baseline="0">
                    <a:solidFill>
                      <a:schemeClr val="bg1"/>
                    </a:solidFill>
                    <a:latin typeface="+mj-lt"/>
                  </a:defRPr>
                </a:lvl4pPr>
                <a:lvl5pPr marL="1543050" indent="-17145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1200" b="0" baseline="0">
                    <a:solidFill>
                      <a:schemeClr val="bg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30000"/>
                  </a:spcBef>
                  <a:spcAft>
                    <a:spcPct val="0"/>
                  </a:spcAft>
                  <a:buChar char="»"/>
                  <a:defRPr sz="1500" b="1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30000"/>
                  </a:spcBef>
                  <a:spcAft>
                    <a:spcPct val="0"/>
                  </a:spcAft>
                  <a:buChar char="»"/>
                  <a:defRPr sz="1500" b="1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30000"/>
                  </a:spcBef>
                  <a:spcAft>
                    <a:spcPct val="0"/>
                  </a:spcAft>
                  <a:buChar char="»"/>
                  <a:defRPr sz="1500" b="1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30000"/>
                  </a:spcBef>
                  <a:spcAft>
                    <a:spcPct val="0"/>
                  </a:spcAft>
                  <a:buChar char="»"/>
                  <a:defRPr sz="15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defTabSz="914378">
                  <a:buClr>
                    <a:srgbClr val="6699FF"/>
                  </a:buClr>
                  <a:buNone/>
                </a:pPr>
                <a:r>
                  <a:rPr lang="en-GB" sz="1800" b="1" dirty="0">
                    <a:solidFill>
                      <a:srgbClr val="1D38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Primary Endpoint</a:t>
                </a:r>
              </a:p>
              <a:p>
                <a:pPr defTabSz="914378">
                  <a:buClr>
                    <a:srgbClr val="941100"/>
                  </a:buClr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Incidence of Contrast Induced Nephropathy as defined by KDIGO criteria</a:t>
                </a:r>
                <a:r>
                  <a:rPr lang="en-US" sz="1700" baseline="30000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1</a:t>
                </a:r>
                <a:r>
                  <a:rPr lang="en-US" sz="1700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</a:t>
                </a:r>
              </a:p>
              <a:p>
                <a:pPr marL="1039402" lvl="3" indent="-214308" defTabSz="914378">
                  <a:buClr>
                    <a:srgbClr val="941100"/>
                  </a:buClr>
                  <a:buSzPct val="40000"/>
                  <a:buFont typeface="Wingdings 2" panose="05020102010507070707" pitchFamily="18" charset="2"/>
                  <a:buChar char=""/>
                </a:pP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AKI Stage 1: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1D384C"/>
                    </a:solidFill>
                    <a:latin typeface="+mn-lt"/>
                    <a:ea typeface="ヒラギノ角ゴ Pro W3"/>
                    <a:cs typeface="Calibri" panose="020F0502020204030204" pitchFamily="34" charset="0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i="1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+mn-lt"/>
                    <a:ea typeface="ヒラギノ角ゴ Pro W3"/>
                    <a:cs typeface="Calibri" panose="020F0502020204030204" pitchFamily="34" charset="0"/>
                  </a:rPr>
                  <a:t>26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mol/l within 48-72hours or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increase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1.5-2 x reference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within 1 week</a:t>
                </a:r>
              </a:p>
              <a:p>
                <a:pPr marL="1039402" lvl="3" indent="-214308" defTabSz="914378">
                  <a:buClr>
                    <a:srgbClr val="941100"/>
                  </a:buClr>
                  <a:buSzPct val="40000"/>
                  <a:buFont typeface="Wingdings 2" panose="05020102010507070707" pitchFamily="18" charset="2"/>
                  <a:buChar char=""/>
                </a:pP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AKI Stage 2: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increase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2-3 x reference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within 1 week</a:t>
                </a:r>
              </a:p>
              <a:p>
                <a:pPr marL="1039402" lvl="3" indent="-214308" defTabSz="914378">
                  <a:buClr>
                    <a:srgbClr val="941100"/>
                  </a:buClr>
                  <a:buSzPct val="40000"/>
                  <a:buFont typeface="Wingdings 2" panose="05020102010507070707" pitchFamily="18" charset="2"/>
                  <a:buChar char=""/>
                </a:pP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AKI Stage 3: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increase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3 x reference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within 1 week or </a:t>
                </a:r>
                <a:r>
                  <a:rPr lang="en-US" dirty="0" err="1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SCr</a:t>
                </a:r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i="1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354</a:t>
                </a:r>
                <a:r>
                  <a:rPr lang="en-US" dirty="0">
                    <a:solidFill>
                      <a:srgbClr val="1D384C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D38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1D384C"/>
                    </a:solidFill>
                    <a:latin typeface="Calibri" panose="020F0502020204030204" pitchFamily="34" charset="0"/>
                    <a:ea typeface="ヒラギノ角ゴ Pro W3"/>
                    <a:cs typeface="Calibri" panose="020F0502020204030204" pitchFamily="34" charset="0"/>
                  </a:rPr>
                  <a:t>mol/l or initiated on RRT</a:t>
                </a:r>
              </a:p>
              <a:p>
                <a:pPr marL="1039402" lvl="3" indent="-214308" defTabSz="914378">
                  <a:buClr>
                    <a:srgbClr val="6699FF"/>
                  </a:buClr>
                  <a:buSzPct val="40000"/>
                  <a:buFont typeface="Wingdings 2" panose="05020102010507070707" pitchFamily="18" charset="2"/>
                  <a:buChar char=""/>
                </a:pPr>
                <a:endParaRPr lang="en-US" dirty="0">
                  <a:solidFill>
                    <a:srgbClr val="1D384C"/>
                  </a:solidFill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55B82250-8FE5-C36B-2809-F8D03946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54" y="1160164"/>
                <a:ext cx="8450492" cy="1840019"/>
              </a:xfrm>
              <a:prstGeom prst="rect">
                <a:avLst/>
              </a:prstGeom>
              <a:blipFill>
                <a:blip r:embed="rId5"/>
                <a:stretch>
                  <a:fillRect l="-359" t="-647"/>
                </a:stretch>
              </a:blipFill>
              <a:ln w="158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2A5B60E4-9B6F-7D55-B7DF-36AA7D2DB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8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F688A6-5796-9E4F-84F5-76F477C8B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84393" y="125134"/>
            <a:ext cx="1754719" cy="483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6D2B0-A23D-754F-A94D-82742CC37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1120751" cy="48386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33702B4-FC78-724B-975A-CD55DC1F1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black and red screen&#10;&#10;Description automatically generated">
            <a:extLst>
              <a:ext uri="{FF2B5EF4-FFF2-40B4-BE49-F238E27FC236}">
                <a16:creationId xmlns:a16="http://schemas.microsoft.com/office/drawing/2014/main" id="{F03A8C21-223E-4F4C-94F3-6A88C31E3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0"/>
            <a:ext cx="48208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8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EE0CE-9631-AF67-550C-D3CEDE4D9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E9CFE9-8D80-AF6F-C7E2-6F96ECFA7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4A8EB11A-EC27-1812-8AC7-873D4A3ED736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5670"/>
            <a:ext cx="5040560" cy="6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Baseline Demographics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25B3D4-06E0-965D-AD31-133065B2C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347ED2-D900-5651-0779-0058D210F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35701"/>
              </p:ext>
            </p:extLst>
          </p:nvPr>
        </p:nvGraphicFramePr>
        <p:xfrm>
          <a:off x="1548452" y="982965"/>
          <a:ext cx="6335916" cy="3679785"/>
        </p:xfrm>
        <a:graphic>
          <a:graphicData uri="http://schemas.openxmlformats.org/drawingml/2006/table">
            <a:tbl>
              <a:tblPr firstRow="1" firstCol="1" bandRow="1"/>
              <a:tblGrid>
                <a:gridCol w="2045108">
                  <a:extLst>
                    <a:ext uri="{9D8B030D-6E8A-4147-A177-3AD203B41FA5}">
                      <a16:colId xmlns:a16="http://schemas.microsoft.com/office/drawing/2014/main" val="3528888335"/>
                    </a:ext>
                  </a:extLst>
                </a:gridCol>
                <a:gridCol w="1500216">
                  <a:extLst>
                    <a:ext uri="{9D8B030D-6E8A-4147-A177-3AD203B41FA5}">
                      <a16:colId xmlns:a16="http://schemas.microsoft.com/office/drawing/2014/main" val="3020920505"/>
                    </a:ext>
                  </a:extLst>
                </a:gridCol>
                <a:gridCol w="1314737">
                  <a:extLst>
                    <a:ext uri="{9D8B030D-6E8A-4147-A177-3AD203B41FA5}">
                      <a16:colId xmlns:a16="http://schemas.microsoft.com/office/drawing/2014/main" val="395519374"/>
                    </a:ext>
                  </a:extLst>
                </a:gridCol>
                <a:gridCol w="1475855">
                  <a:extLst>
                    <a:ext uri="{9D8B030D-6E8A-4147-A177-3AD203B41FA5}">
                      <a16:colId xmlns:a16="http://schemas.microsoft.com/office/drawing/2014/main" val="1226538711"/>
                    </a:ext>
                  </a:extLst>
                </a:gridCol>
              </a:tblGrid>
              <a:tr h="1973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Placebo (N=321)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Inorganic Nitrate (N=319)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14788"/>
                  </a:ext>
                </a:extLst>
              </a:tr>
              <a:tr h="1534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Age (years), mean 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SD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71.2 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11.5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70.8 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11.8 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1626"/>
                  </a:ext>
                </a:extLst>
              </a:tr>
              <a:tr h="1541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Sex,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(24.9)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 (28.5)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06365"/>
                  </a:ext>
                </a:extLst>
              </a:tr>
              <a:tr h="154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241 (75.1)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228 (71.5)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08451"/>
                  </a:ext>
                </a:extLst>
              </a:tr>
              <a:tr h="15415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Ethnicity, n (%) 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(13.7)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(18.2)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16111"/>
                  </a:ext>
                </a:extLst>
              </a:tr>
              <a:tr h="154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(9.7)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(6.9)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53174"/>
                  </a:ext>
                </a:extLst>
              </a:tr>
              <a:tr h="154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242 (75.4)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239 (74.9)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28933"/>
                  </a:ext>
                </a:extLst>
              </a:tr>
              <a:tr h="1534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BMI (kg/m</a:t>
                      </a:r>
                      <a:r>
                        <a:rPr lang="en-GB" sz="9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mean 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SD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28.6 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5.8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28.1 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" panose="020B060402020202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5.6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61461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Hypertension,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248 (77.3)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237 (74.3)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307998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Hypercholesterolaemia,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190 (59.0)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196 (61.0)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41652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Previous PCI,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 (32.7)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 (33.5)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46693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Previous MI,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 (32.4)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 (33.2)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14191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Diabetes,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 (46.1)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 (45.8)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33857"/>
                  </a:ext>
                </a:extLst>
              </a:tr>
              <a:tr h="185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Type I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(0.9)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(0.9)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83757"/>
                  </a:ext>
                </a:extLst>
              </a:tr>
              <a:tr h="154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Type II: Diet controlled,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(6.2)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(6.6)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64414"/>
                  </a:ext>
                </a:extLst>
              </a:tr>
              <a:tr h="215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Type II: Drug therapy,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 (27.7)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 (29.5)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9713"/>
                  </a:ext>
                </a:extLst>
              </a:tr>
              <a:tr h="154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Type II: Insulin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(11.2)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(8.8)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90971"/>
                  </a:ext>
                </a:extLst>
              </a:tr>
              <a:tr h="1541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Presentation,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Unstable angina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(14.6)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(15.7)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92878"/>
                  </a:ext>
                </a:extLst>
              </a:tr>
              <a:tr h="154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NSTEMI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274 (85.4)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269 (84.3)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77536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Peripheral Vascular Disease,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(2.8)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(5.3) 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96185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Stroke,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(6.5)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(5.3)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15178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CKD (eGFR&lt;60ml/min),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167 (52.1)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191 (59.8)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06103"/>
                  </a:ext>
                </a:extLst>
              </a:tr>
              <a:tr h="1541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LV impairment, n (%)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 (37.0)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 (40.0)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2" marR="13472" marT="3266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08468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FCF0A2C-690B-A940-B1E0-60BBB9C39624}"/>
              </a:ext>
            </a:extLst>
          </p:cNvPr>
          <p:cNvSpPr/>
          <p:nvPr/>
        </p:nvSpPr>
        <p:spPr bwMode="auto">
          <a:xfrm>
            <a:off x="5069409" y="1326379"/>
            <a:ext cx="2793255" cy="178929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90890A-C9C1-C34B-A592-8B901CD2EA28}"/>
              </a:ext>
            </a:extLst>
          </p:cNvPr>
          <p:cNvSpPr/>
          <p:nvPr/>
        </p:nvSpPr>
        <p:spPr bwMode="auto">
          <a:xfrm>
            <a:off x="5091113" y="1942226"/>
            <a:ext cx="2793255" cy="178929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3BF1F8-A8E8-CD45-B7AC-CF48BD6C863C}"/>
              </a:ext>
            </a:extLst>
          </p:cNvPr>
          <p:cNvSpPr/>
          <p:nvPr/>
        </p:nvSpPr>
        <p:spPr bwMode="auto">
          <a:xfrm>
            <a:off x="5069409" y="2859782"/>
            <a:ext cx="2793255" cy="178929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067D9E-4C50-8A46-86FA-D586D39901A6}"/>
              </a:ext>
            </a:extLst>
          </p:cNvPr>
          <p:cNvSpPr/>
          <p:nvPr/>
        </p:nvSpPr>
        <p:spPr bwMode="auto">
          <a:xfrm>
            <a:off x="5069409" y="4337037"/>
            <a:ext cx="2793255" cy="178929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F87BC-6E39-55D5-6F3B-EC4358F10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C0C0CB-1DA4-BC35-8E12-9F8D6BCD1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668387B2-5A33-D646-6845-024DC2135189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1" y="237641"/>
            <a:ext cx="5040560" cy="52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Procedural Characteristics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EA26F91-5269-D5C6-9A2C-A05AC2280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80A4BF9-4176-AAC3-FCB6-704375F0A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52925"/>
              </p:ext>
            </p:extLst>
          </p:nvPr>
        </p:nvGraphicFramePr>
        <p:xfrm>
          <a:off x="1187623" y="1026140"/>
          <a:ext cx="6768752" cy="3646580"/>
        </p:xfrm>
        <a:graphic>
          <a:graphicData uri="http://schemas.openxmlformats.org/drawingml/2006/table">
            <a:tbl>
              <a:tblPr firstRow="1" firstCol="1" bandRow="1"/>
              <a:tblGrid>
                <a:gridCol w="2111426">
                  <a:extLst>
                    <a:ext uri="{9D8B030D-6E8A-4147-A177-3AD203B41FA5}">
                      <a16:colId xmlns:a16="http://schemas.microsoft.com/office/drawing/2014/main" val="3551252730"/>
                    </a:ext>
                  </a:extLst>
                </a:gridCol>
                <a:gridCol w="271526">
                  <a:extLst>
                    <a:ext uri="{9D8B030D-6E8A-4147-A177-3AD203B41FA5}">
                      <a16:colId xmlns:a16="http://schemas.microsoft.com/office/drawing/2014/main" val="354470809"/>
                    </a:ext>
                  </a:extLst>
                </a:gridCol>
                <a:gridCol w="1210583">
                  <a:extLst>
                    <a:ext uri="{9D8B030D-6E8A-4147-A177-3AD203B41FA5}">
                      <a16:colId xmlns:a16="http://schemas.microsoft.com/office/drawing/2014/main" val="1382164189"/>
                    </a:ext>
                  </a:extLst>
                </a:gridCol>
                <a:gridCol w="1357557">
                  <a:extLst>
                    <a:ext uri="{9D8B030D-6E8A-4147-A177-3AD203B41FA5}">
                      <a16:colId xmlns:a16="http://schemas.microsoft.com/office/drawing/2014/main" val="2416763151"/>
                    </a:ext>
                  </a:extLst>
                </a:gridCol>
                <a:gridCol w="1817660">
                  <a:extLst>
                    <a:ext uri="{9D8B030D-6E8A-4147-A177-3AD203B41FA5}">
                      <a16:colId xmlns:a16="http://schemas.microsoft.com/office/drawing/2014/main" val="1569228219"/>
                    </a:ext>
                  </a:extLst>
                </a:gridCol>
              </a:tblGrid>
              <a:tr h="293714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 (N=321)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Inorganic Nitrate (N=319)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4732"/>
                  </a:ext>
                </a:extLst>
              </a:tr>
              <a:tr h="196883">
                <a:tc rowSpan="2"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Access route, n (%)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Femoral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(14)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(6.9)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54536"/>
                  </a:ext>
                </a:extLst>
              </a:tr>
              <a:tr h="196883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 (86)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 (93)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58311"/>
                  </a:ext>
                </a:extLst>
              </a:tr>
              <a:tr h="195283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Contrast (mL), mean 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 </a:t>
                      </a:r>
                      <a:r>
                        <a:rPr lang="en-GB" sz="110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85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61122"/>
                  </a:ext>
                </a:extLst>
              </a:tr>
              <a:tr h="195283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Radiation (</a:t>
                      </a:r>
                      <a:r>
                        <a:rPr lang="en-GB" sz="11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mGy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mean 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91245"/>
                  </a:ext>
                </a:extLst>
              </a:tr>
              <a:tr h="195283">
                <a:tc grid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Radiation (mGy^2), mean 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2,176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3,741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1,732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2,077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89249"/>
                  </a:ext>
                </a:extLst>
              </a:tr>
              <a:tr h="1952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Syntax Score, mean 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53957"/>
                  </a:ext>
                </a:extLst>
              </a:tr>
              <a:tr h="196883"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Outcome, n (%)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(39.9)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 (42.9)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57028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PCI</a:t>
                      </a:r>
                      <a:endParaRPr lang="en-GB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PCI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(49.8)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 (46.1)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047897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Surgery</a:t>
                      </a:r>
                      <a:endParaRPr lang="en-GB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Surgery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(10.3)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(10.9)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86918"/>
                  </a:ext>
                </a:extLst>
              </a:tr>
              <a:tr h="196883">
                <a:tc row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Vessel Treated, n (%)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LMS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LMS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(1.6)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(2.2)             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02461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LAD </a:t>
                      </a:r>
                      <a:endParaRPr lang="en-GB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LAD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(26)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(21)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514200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LCx </a:t>
                      </a:r>
                      <a:endParaRPr lang="en-GB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LCx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(15)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(12)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80401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RCA </a:t>
                      </a:r>
                      <a:endParaRPr lang="en-GB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RCA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(16)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(16)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73095"/>
                  </a:ext>
                </a:extLst>
              </a:tr>
              <a:tr h="19688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Intravascular Imaging, n (%)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IVUS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IVUS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(18)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(15)             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7695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OCT </a:t>
                      </a:r>
                      <a:endParaRPr lang="en-GB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OCT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(6.9)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(2.8)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25067"/>
                  </a:ext>
                </a:extLst>
              </a:tr>
              <a:tr h="209138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Adjunctive Techniques, n (%)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Rotational Atherectomy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Rotational Atherectomy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(6.8)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(6.1)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2551"/>
                  </a:ext>
                </a:extLst>
              </a:tr>
              <a:tr h="19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IVL </a:t>
                      </a:r>
                      <a:endParaRPr lang="en-GB" dirty="0"/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IVL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(2.0)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6" marR="9506" marT="95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48" marR="23448" marT="5704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8253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2585E12-D10B-BC47-9990-377B3789A11C}"/>
              </a:ext>
            </a:extLst>
          </p:cNvPr>
          <p:cNvSpPr/>
          <p:nvPr/>
        </p:nvSpPr>
        <p:spPr bwMode="auto">
          <a:xfrm>
            <a:off x="4759423" y="1675830"/>
            <a:ext cx="3152210" cy="282624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DD7CAC-9D29-DE42-9E94-F3B40017193B}"/>
              </a:ext>
            </a:extLst>
          </p:cNvPr>
          <p:cNvSpPr/>
          <p:nvPr/>
        </p:nvSpPr>
        <p:spPr bwMode="auto">
          <a:xfrm>
            <a:off x="4788023" y="2470374"/>
            <a:ext cx="3168351" cy="245392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3A6C-ACCF-BE01-B126-B604EEACB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79CF8-44DF-CF7F-89BD-08A8E1CAE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357E4C3A-3F10-1094-5522-0D16F64F642D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2"/>
            <a:ext cx="4824536" cy="56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Mehran Score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1DBEB5-34C7-B4E2-7B13-6C885F3C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1E47D0-55B7-F6DF-1A6D-A44781E71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17927"/>
              </p:ext>
            </p:extLst>
          </p:nvPr>
        </p:nvGraphicFramePr>
        <p:xfrm>
          <a:off x="1241629" y="1197858"/>
          <a:ext cx="6660739" cy="3145195"/>
        </p:xfrm>
        <a:graphic>
          <a:graphicData uri="http://schemas.openxmlformats.org/drawingml/2006/table">
            <a:tbl>
              <a:tblPr firstRow="1" firstCol="1" bandRow="1"/>
              <a:tblGrid>
                <a:gridCol w="2155503">
                  <a:extLst>
                    <a:ext uri="{9D8B030D-6E8A-4147-A177-3AD203B41FA5}">
                      <a16:colId xmlns:a16="http://schemas.microsoft.com/office/drawing/2014/main" val="1861621790"/>
                    </a:ext>
                  </a:extLst>
                </a:gridCol>
                <a:gridCol w="1441108">
                  <a:extLst>
                    <a:ext uri="{9D8B030D-6E8A-4147-A177-3AD203B41FA5}">
                      <a16:colId xmlns:a16="http://schemas.microsoft.com/office/drawing/2014/main" val="3986455836"/>
                    </a:ext>
                  </a:extLst>
                </a:gridCol>
                <a:gridCol w="1532064">
                  <a:extLst>
                    <a:ext uri="{9D8B030D-6E8A-4147-A177-3AD203B41FA5}">
                      <a16:colId xmlns:a16="http://schemas.microsoft.com/office/drawing/2014/main" val="1184933083"/>
                    </a:ext>
                  </a:extLst>
                </a:gridCol>
                <a:gridCol w="1532064">
                  <a:extLst>
                    <a:ext uri="{9D8B030D-6E8A-4147-A177-3AD203B41FA5}">
                      <a16:colId xmlns:a16="http://schemas.microsoft.com/office/drawing/2014/main" val="4104869316"/>
                    </a:ext>
                  </a:extLst>
                </a:gridCol>
              </a:tblGrid>
              <a:tr h="72265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(N=321)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Inorganic Nitrate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(N=319)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41037"/>
                  </a:ext>
                </a:extLst>
              </a:tr>
              <a:tr h="4845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Mehran score, mean (SD)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9.74 (3.59)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10.28 (3.44)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32634"/>
                  </a:ext>
                </a:extLst>
              </a:tr>
              <a:tr h="48450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Mehran risk group, n (%)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(≤5)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(8.10)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(7.84)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42447"/>
                  </a:ext>
                </a:extLst>
              </a:tr>
              <a:tr h="4845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 (6-10)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183 (57.01)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 (47.96)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85792"/>
                  </a:ext>
                </a:extLst>
              </a:tr>
              <a:tr h="4845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(11-15)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 (27.41)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 (35.11)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388898"/>
                  </a:ext>
                </a:extLst>
              </a:tr>
              <a:tr h="4845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high (≥16)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(7.48)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(9.09)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3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03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89EC-685F-4165-07E1-178CB2B41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CF37B-E1D2-641E-55EE-C8EAEA9EE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0134E36D-FE44-172C-8C94-510798A4088F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4CD51-C3B5-0574-D42A-74F8B53F0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833" y="850422"/>
            <a:ext cx="6954193" cy="396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D1C02B-D8CA-1A0F-C435-A9F4D26CB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33" y="850422"/>
            <a:ext cx="6954193" cy="396909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76285"/>
            <a:ext cx="5040560" cy="4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Contrast Induced Nephropathy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07556-2791-2447-BDCC-7095418F64D9}"/>
              </a:ext>
            </a:extLst>
          </p:cNvPr>
          <p:cNvSpPr txBox="1"/>
          <p:nvPr/>
        </p:nvSpPr>
        <p:spPr>
          <a:xfrm>
            <a:off x="3106756" y="978282"/>
            <a:ext cx="3562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450"/>
              </a:spcBef>
              <a:spcAft>
                <a:spcPct val="0"/>
              </a:spcAft>
            </a:pPr>
            <a:r>
              <a:rPr lang="en-GB" b="1" dirty="0">
                <a:solidFill>
                  <a:srgbClr val="1D384C"/>
                </a:solidFill>
                <a:ea typeface="ヒラギノ角ゴ Pro W3"/>
                <a:cs typeface="Calibri" panose="020F0502020204030204" pitchFamily="34" charset="0"/>
              </a:rPr>
              <a:t>9.1% vs 30.5%, p&lt;0.0001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B2264AD-646F-556A-7BCF-D29FFD79F714}"/>
              </a:ext>
            </a:extLst>
          </p:cNvPr>
          <p:cNvSpPr txBox="1">
            <a:spLocks/>
          </p:cNvSpPr>
          <p:nvPr/>
        </p:nvSpPr>
        <p:spPr bwMode="auto">
          <a:xfrm>
            <a:off x="6679598" y="1759010"/>
            <a:ext cx="2203145" cy="101144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r>
              <a:rPr kumimoji="0" lang="en-GB" sz="1800" b="1" i="0" strike="noStrike" kern="1200" cap="none" spc="0" normalizeH="0" baseline="0" noProof="0" dirty="0">
                <a:ln>
                  <a:noFill/>
                </a:ln>
                <a:solidFill>
                  <a:srgbClr val="AE1022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Calibri" panose="020F0502020204030204" pitchFamily="34" charset="0"/>
              </a:rPr>
              <a:t>Mehran Model</a:t>
            </a:r>
            <a:endParaRPr lang="en-US" sz="1600" b="1" kern="0" dirty="0">
              <a:solidFill>
                <a:srgbClr val="AE10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AE1022"/>
                </a:solidFill>
                <a:latin typeface="Calibri" panose="020F0502020204030204"/>
                <a:ea typeface="ヒラギノ角ゴ Pro W3"/>
                <a:cs typeface="Calibri" panose="020F0502020204030204" pitchFamily="34" charset="0"/>
              </a:rPr>
              <a:t>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E1022"/>
                </a:solidFill>
                <a:effectLst/>
                <a:uLnTx/>
                <a:uFillTx/>
                <a:latin typeface="Calibri" panose="020F0502020204030204"/>
                <a:ea typeface="ヒラギノ角ゴ Pro W3"/>
                <a:cs typeface="Calibri" panose="020F0502020204030204" pitchFamily="34" charset="0"/>
              </a:rPr>
              <a:t>.3% vs 21.8%, p&lt;0.0001 </a:t>
            </a: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endParaRPr lang="en-US" sz="1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E5C922-9B7C-E9B6-6AD5-303F7008E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42AC5-9F24-CEFF-C4D3-B7770ACE7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47354-7DF9-6351-C688-524CAE5A4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A0FCF9B8-74FA-6A4A-C626-B7B208507AF0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52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Pre-Specified Subgroup Analysis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53E485-8E04-5951-93E5-16E89891E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8D061DA-0471-AA15-E7DA-F3334C872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53262"/>
              </p:ext>
            </p:extLst>
          </p:nvPr>
        </p:nvGraphicFramePr>
        <p:xfrm>
          <a:off x="503548" y="1092834"/>
          <a:ext cx="8136904" cy="3471850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3385512589"/>
                    </a:ext>
                  </a:extLst>
                </a:gridCol>
                <a:gridCol w="1189072">
                  <a:extLst>
                    <a:ext uri="{9D8B030D-6E8A-4147-A177-3AD203B41FA5}">
                      <a16:colId xmlns:a16="http://schemas.microsoft.com/office/drawing/2014/main" val="1988099011"/>
                    </a:ext>
                  </a:extLst>
                </a:gridCol>
                <a:gridCol w="1098670">
                  <a:extLst>
                    <a:ext uri="{9D8B030D-6E8A-4147-A177-3AD203B41FA5}">
                      <a16:colId xmlns:a16="http://schemas.microsoft.com/office/drawing/2014/main" val="3158816773"/>
                    </a:ext>
                  </a:extLst>
                </a:gridCol>
                <a:gridCol w="1067373">
                  <a:extLst>
                    <a:ext uri="{9D8B030D-6E8A-4147-A177-3AD203B41FA5}">
                      <a16:colId xmlns:a16="http://schemas.microsoft.com/office/drawing/2014/main" val="2831790387"/>
                    </a:ext>
                  </a:extLst>
                </a:gridCol>
                <a:gridCol w="1067373">
                  <a:extLst>
                    <a:ext uri="{9D8B030D-6E8A-4147-A177-3AD203B41FA5}">
                      <a16:colId xmlns:a16="http://schemas.microsoft.com/office/drawing/2014/main" val="2428457444"/>
                    </a:ext>
                  </a:extLst>
                </a:gridCol>
                <a:gridCol w="1482168">
                  <a:extLst>
                    <a:ext uri="{9D8B030D-6E8A-4147-A177-3AD203B41FA5}">
                      <a16:colId xmlns:a16="http://schemas.microsoft.com/office/drawing/2014/main" val="31428924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7322333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55223015"/>
                    </a:ext>
                  </a:extLst>
                </a:gridCol>
              </a:tblGrid>
              <a:tr h="426655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Subgroup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N=282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Inorganic Nitrate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N=274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 P value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48985"/>
                  </a:ext>
                </a:extLst>
              </a:tr>
              <a:tr h="379086">
                <a:tc rowSpan="8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CIN, number (%)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vert="vert270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Pre-existing organic nitrate use, N=72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(24.39)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(19.35)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 (0.20 to 2.08)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0.040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525704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prior organic nitrate use, N=484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(31.54)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(7.82)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 (0.10 to 0.29)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50424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Diabetic, N=261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(36.30)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(12.70)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 (0.12 to 0.45)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0.583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14784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Non-diabetic, N=295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(25.17)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(6.08)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 (0.08 to 0.39)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40681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Troponin positive, N=480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(30.45)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(8.86)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 (0.12 to 0.35)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0.837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61977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Troponin negative, N=76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 (30.77)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(10.81)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 (0.07 to 0.83)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782134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Mehran risk score – (≤10), N=320 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(24.43)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(4.86)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 (0.07 to 0.36)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0.520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052860"/>
                  </a:ext>
                </a:extLst>
              </a:tr>
              <a:tr h="379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Mehran risk score – (≥11), N=236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(40.57)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(13.85)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 (0.12 to 0.42)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GB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8" marR="39378" marT="55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63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92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357A9-3C5D-0D1A-E00A-46E4B06BF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A88488-7C3E-616B-3AE5-1973184A7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059F8981-0E99-5D34-240E-358A8C5D6766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971600" y="301969"/>
            <a:ext cx="6480720" cy="42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1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Elevation in Circulating Nitrite and Nitrate Levels</a:t>
            </a:r>
            <a:endParaRPr lang="en-US" sz="21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8053B-164A-0052-24E0-FA1003664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67" y="1026167"/>
            <a:ext cx="4485893" cy="3556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4AF7F-C058-0222-B83D-7BD4602EE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566" y="1010000"/>
            <a:ext cx="4515866" cy="35567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282991C-9C85-6484-2E14-4C57940C5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5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53F3E-E737-3053-9710-953337567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5AAE2-4132-081E-33F0-8DE91B4FE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5" name="CustomShape 6">
            <a:extLst>
              <a:ext uri="{FF2B5EF4-FFF2-40B4-BE49-F238E27FC236}">
                <a16:creationId xmlns:a16="http://schemas.microsoft.com/office/drawing/2014/main" id="{3121A9E9-C528-7E68-89EC-7033087CFDA9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55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Blood Pressure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3E7C4-3CF0-6866-9458-AE21FFBA9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791392"/>
            <a:ext cx="8624246" cy="386859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D89AD4-AE4B-261B-75BE-384D90430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6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2A799B-DA39-4EE9-B830-0B1178DE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AFD2-F135-4B81-9005-AAAE6AF439F7}" type="slidenum">
              <a:rPr lang="en-GB" smtClean="0"/>
              <a:t>2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745B47-9870-4D42-B03E-77E7E1FE21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09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5B7CB-8682-4321-0391-1331ED952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87537-C916-858E-9D81-9FE771DE5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9" name="CustomShape 6">
            <a:extLst>
              <a:ext uri="{FF2B5EF4-FFF2-40B4-BE49-F238E27FC236}">
                <a16:creationId xmlns:a16="http://schemas.microsoft.com/office/drawing/2014/main" id="{801F9165-26B3-0B5B-C742-9B14A29240B8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1" y="276284"/>
            <a:ext cx="5054296" cy="44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Procedural MI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C31FD-5233-F492-4459-7B5FDDEBCAC2}"/>
              </a:ext>
            </a:extLst>
          </p:cNvPr>
          <p:cNvSpPr txBox="1"/>
          <p:nvPr/>
        </p:nvSpPr>
        <p:spPr>
          <a:xfrm>
            <a:off x="114700" y="979477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SCAI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42016-4819-01F3-7F6B-C294CABCD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341" y="981953"/>
            <a:ext cx="3747635" cy="3691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784C01-E3DE-5561-2E2A-C451E0064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341" y="981953"/>
            <a:ext cx="3747635" cy="3691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B49A44-6AB7-3C4D-B552-2C67BFE69F1B}"/>
              </a:ext>
            </a:extLst>
          </p:cNvPr>
          <p:cNvSpPr txBox="1"/>
          <p:nvPr/>
        </p:nvSpPr>
        <p:spPr>
          <a:xfrm>
            <a:off x="5540703" y="1635646"/>
            <a:ext cx="179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AE1022"/>
                </a:solidFill>
              </a:rPr>
              <a:t>4.1% vs 12.5%, p=0.003</a:t>
            </a:r>
            <a:endParaRPr lang="en-US" b="1" i="0" kern="1200" dirty="0">
              <a:solidFill>
                <a:srgbClr val="AE1022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BB3392F-A409-59E4-7397-6FAEB37EB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EB6673-92A5-EF23-C0AD-5474F873C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6275F-7B87-EEB0-E7E8-2D9E3F37A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9" name="CustomShape 6">
            <a:extLst>
              <a:ext uri="{FF2B5EF4-FFF2-40B4-BE49-F238E27FC236}">
                <a16:creationId xmlns:a16="http://schemas.microsoft.com/office/drawing/2014/main" id="{7A812A8F-0F5C-BBFD-B981-A661A80F0BCC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189005"/>
            <a:ext cx="5040560" cy="6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1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Change in Renal Function at 3 Months Compared to Baseline</a:t>
            </a:r>
            <a:endParaRPr lang="en-US" sz="21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05104-A637-5CBD-D016-4210EBC0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468" y="919466"/>
            <a:ext cx="3069609" cy="3810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29636-4163-4A05-57BD-6ABC3803B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818" y="935374"/>
            <a:ext cx="3011697" cy="377893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846030E-E149-86C8-629A-95C38387D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9111F-D696-4871-F9FE-56D3F5C49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B0A1A-3FBD-5644-9659-3C4AA81AA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ED0A1A21-C3CD-7FD1-41D4-B768FF50430D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1" y="237642"/>
            <a:ext cx="5040560" cy="5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1 Year MACE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307EBA-6D99-B435-E9E8-24185CDBE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35E30F8-5F43-BA83-F12A-58198D2F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095417"/>
              </p:ext>
            </p:extLst>
          </p:nvPr>
        </p:nvGraphicFramePr>
        <p:xfrm>
          <a:off x="683568" y="1164014"/>
          <a:ext cx="1823626" cy="321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 descr="A red lines in a black background&#10;&#10;Description automatically generated">
            <a:extLst>
              <a:ext uri="{FF2B5EF4-FFF2-40B4-BE49-F238E27FC236}">
                <a16:creationId xmlns:a16="http://schemas.microsoft.com/office/drawing/2014/main" id="{EE97CCCB-3E54-4D4A-8B87-1C4B878029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3848" y="920329"/>
            <a:ext cx="4464496" cy="37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4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52C-773D-FA36-437E-B8D1E9663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5E24D-2D8B-5982-D8EE-AB1561A1D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7F5533FA-EA5D-896A-4B4A-F2E835775998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2"/>
            <a:ext cx="5040560" cy="5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1 Year MAKE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CE683F0-20AE-E3E1-9E43-555822C9C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FC2AD26-9525-034C-928C-48CFFE932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508253"/>
              </p:ext>
            </p:extLst>
          </p:nvPr>
        </p:nvGraphicFramePr>
        <p:xfrm>
          <a:off x="539552" y="1075424"/>
          <a:ext cx="1944216" cy="347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 descr="A red line in the dark&#10;&#10;Description automatically generated">
            <a:extLst>
              <a:ext uri="{FF2B5EF4-FFF2-40B4-BE49-F238E27FC236}">
                <a16:creationId xmlns:a16="http://schemas.microsoft.com/office/drawing/2014/main" id="{10BB388E-8C1A-5348-BAED-AD8B05A74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1840" y="868188"/>
            <a:ext cx="4558681" cy="38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B1226-8B67-87E4-DF79-F2CE6E42F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702E3-DA76-22C4-30D4-923B51588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6" name="CustomShape 6">
            <a:extLst>
              <a:ext uri="{FF2B5EF4-FFF2-40B4-BE49-F238E27FC236}">
                <a16:creationId xmlns:a16="http://schemas.microsoft.com/office/drawing/2014/main" id="{978A98F9-9DBE-6CD7-5915-000D47E221C6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E0A4C5-1950-254E-AD1B-0DCB8E45E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29" y="1167594"/>
            <a:ext cx="86597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8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2400" b="0" baseline="0">
                <a:solidFill>
                  <a:schemeClr val="bg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0" baseline="0">
                <a:solidFill>
                  <a:schemeClr val="bg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0" baseline="0">
                <a:solidFill>
                  <a:schemeClr val="bg1"/>
                </a:solidFill>
                <a:latin typeface="+mj-lt"/>
              </a:defRPr>
            </a:lvl4pPr>
            <a:lvl5pPr marL="2057349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0" baseline="0">
                <a:solidFill>
                  <a:schemeClr val="bg1"/>
                </a:solidFill>
                <a:latin typeface="+mn-lt"/>
              </a:defRPr>
            </a:lvl5pPr>
            <a:lvl6pPr marL="2514537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217880" indent="-217880" algn="just" defTabSz="685800">
              <a:buClr>
                <a:srgbClr val="941100"/>
              </a:buClr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patients at risk of renal injury undergoing coronary angiography for ACS, dietary inorganic nitrate reduces CIN compared to placebo</a:t>
            </a:r>
          </a:p>
          <a:p>
            <a:pPr marL="217880" indent="-217880" algn="just" defTabSz="685800">
              <a:buClr>
                <a:srgbClr val="941100"/>
              </a:buClr>
              <a:defRPr/>
            </a:pP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7880" indent="-217880" algn="just" defTabSz="685800">
              <a:buClr>
                <a:srgbClr val="941100"/>
              </a:buClr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corresponded to improved renal outcomes at 3 months and both MACE and MAKE out to 12 months</a:t>
            </a:r>
          </a:p>
          <a:p>
            <a:pPr marL="217880" indent="-217880" algn="just" defTabSz="685800">
              <a:buClr>
                <a:srgbClr val="941100"/>
              </a:buClr>
              <a:defRPr/>
            </a:pP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7880" indent="-217880" algn="just" defTabSz="685800">
              <a:buClr>
                <a:srgbClr val="941100"/>
              </a:buClr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findings could have important implications in reducing the burden of CIN on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healthcare systems worldwide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7880" indent="-217880" algn="just" defTabSz="685800">
              <a:buClr>
                <a:srgbClr val="941100"/>
              </a:buClr>
              <a:defRPr/>
            </a:pP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7880" indent="-217880" algn="just" defTabSz="685800">
              <a:buClr>
                <a:srgbClr val="941100"/>
              </a:buClr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 studies powered off MACE are needed to confirm these findings. </a:t>
            </a:r>
            <a:endParaRPr lang="en-US" sz="1650" kern="0" dirty="0">
              <a:solidFill>
                <a:srgbClr val="1D384C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17880" indent="-217880" algn="just" defTabSz="685800">
              <a:buClr>
                <a:srgbClr val="6699FF"/>
              </a:buClr>
              <a:defRPr/>
            </a:pPr>
            <a:endParaRPr lang="en-US" sz="1650" kern="0" dirty="0">
              <a:solidFill>
                <a:srgbClr val="1D384C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 algn="just" defTabSz="685800">
              <a:buClr>
                <a:srgbClr val="6699FF"/>
              </a:buClr>
              <a:buNone/>
              <a:defRPr/>
            </a:pPr>
            <a:endParaRPr lang="en-US" sz="1650" kern="0" dirty="0">
              <a:solidFill>
                <a:srgbClr val="1D384C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 algn="just" defTabSz="685800">
              <a:buClr>
                <a:srgbClr val="6699FF"/>
              </a:buClr>
              <a:buNone/>
              <a:defRPr/>
            </a:pPr>
            <a:r>
              <a:rPr lang="en-US" sz="165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5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0EDA1BE-2946-DA8E-20A3-C3885A84D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83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2511D1-5148-667B-CBC5-7D15378A1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DCB81-0ACA-9941-06B4-55E2FB447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13" name="CustomShape 6">
            <a:extLst>
              <a:ext uri="{FF2B5EF4-FFF2-40B4-BE49-F238E27FC236}">
                <a16:creationId xmlns:a16="http://schemas.microsoft.com/office/drawing/2014/main" id="{DA56056C-3533-660C-313F-34507F6A67DE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5804898" y="2566548"/>
            <a:ext cx="3128031" cy="211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1D384C"/>
                </a:solidFill>
                <a:latin typeface="Calibri" charset="0"/>
                <a:cs typeface="Arial" charset="0"/>
              </a:rPr>
              <a:t>TSC</a:t>
            </a:r>
            <a:r>
              <a:rPr lang="en-GB" sz="1300" b="1" dirty="0">
                <a:solidFill>
                  <a:srgbClr val="1D384C"/>
                </a:solidFill>
                <a:latin typeface="Calibri" charset="0"/>
                <a:cs typeface="Arial" charset="0"/>
              </a:rPr>
              <a:t>		    </a:t>
            </a:r>
            <a:r>
              <a:rPr lang="en-GB" sz="1400" b="1" dirty="0">
                <a:solidFill>
                  <a:srgbClr val="1D384C"/>
                </a:solidFill>
                <a:latin typeface="Calibri" charset="0"/>
                <a:cs typeface="Arial" charset="0"/>
              </a:rPr>
              <a:t>DSMC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charset="0"/>
                <a:cs typeface="Arial" charset="0"/>
              </a:rPr>
              <a:t>Andrew Wragg 	    Rob Bell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charset="0"/>
                <a:cs typeface="Arial" charset="0"/>
              </a:rPr>
              <a:t>Suzanne Forbes	    Sotiris Antoniou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charset="0"/>
                <a:cs typeface="Arial" charset="0"/>
              </a:rPr>
              <a:t>Paul Wright	    Alex </a:t>
            </a:r>
            <a:r>
              <a:rPr lang="en-GB" sz="1300" dirty="0" err="1">
                <a:solidFill>
                  <a:srgbClr val="1D384C"/>
                </a:solidFill>
                <a:latin typeface="Calibri" charset="0"/>
                <a:cs typeface="Arial" charset="0"/>
              </a:rPr>
              <a:t>Sirker</a:t>
            </a:r>
            <a:endParaRPr lang="en-GB" sz="1300" dirty="0">
              <a:solidFill>
                <a:srgbClr val="1D384C"/>
              </a:solidFill>
              <a:latin typeface="Calibri" charset="0"/>
              <a:cs typeface="Arial" charset="0"/>
            </a:endParaRP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charset="0"/>
                <a:cs typeface="Arial" charset="0"/>
              </a:rPr>
              <a:t>Ray </a:t>
            </a:r>
            <a:r>
              <a:rPr lang="en-GB" sz="1300" dirty="0" err="1">
                <a:solidFill>
                  <a:srgbClr val="1D384C"/>
                </a:solidFill>
                <a:latin typeface="Calibri" charset="0"/>
                <a:cs typeface="Arial" charset="0"/>
              </a:rPr>
              <a:t>Amersey</a:t>
            </a:r>
            <a:r>
              <a:rPr lang="en-GB" sz="1300" dirty="0">
                <a:solidFill>
                  <a:srgbClr val="1D384C"/>
                </a:solidFill>
                <a:latin typeface="Calibri" charset="0"/>
                <a:cs typeface="Arial" charset="0"/>
              </a:rPr>
              <a:t>	    Rhian Gabe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charset="0"/>
                <a:cs typeface="Arial" charset="0"/>
              </a:rPr>
              <a:t>		    Oliver Guttmann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1D384C"/>
              </a:solidFill>
              <a:latin typeface="Calibri" charset="0"/>
              <a:cs typeface="Arial" charset="0"/>
            </a:endParaRP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1D384C"/>
              </a:solidFill>
              <a:latin typeface="Calibri" charset="0"/>
              <a:cs typeface="Arial" charset="0"/>
            </a:endParaRP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1D384C"/>
              </a:solidFill>
              <a:latin typeface="Calibri" charset="0"/>
              <a:cs typeface="Arial" charset="0"/>
            </a:endParaRP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350" b="1" i="1" dirty="0">
              <a:solidFill>
                <a:srgbClr val="1D384C"/>
              </a:solidFill>
              <a:latin typeface="Calibri" charset="0"/>
              <a:cs typeface="Arial" charset="0"/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3879114" y="2566548"/>
            <a:ext cx="167380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1" dirty="0" err="1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Barts</a:t>
            </a:r>
            <a:r>
              <a:rPr lang="en-GB" sz="1400" b="1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Heart Centre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Kelham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Krishnaraj</a:t>
            </a: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Rathod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Nasim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Forooghi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Susana Palma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Andreas Baumbach</a:t>
            </a:r>
          </a:p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6C0DC-B696-864F-B551-6EECADA2B683}"/>
              </a:ext>
            </a:extLst>
          </p:cNvPr>
          <p:cNvSpPr/>
          <p:nvPr/>
        </p:nvSpPr>
        <p:spPr>
          <a:xfrm>
            <a:off x="2135086" y="2566548"/>
            <a:ext cx="167380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Barts</a:t>
            </a:r>
            <a:r>
              <a:rPr lang="en-GB" sz="1400" b="1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CVCTU 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Anna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Learoyd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Kamran Khan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Tom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Godec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Jessica Adams	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Victoria Hammond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Marian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Benford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Shahana</a:t>
            </a: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Chowdhury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Simon Menezes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F8F5-ADEE-2440-801B-5DC23F7B8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251" y="982965"/>
            <a:ext cx="4035437" cy="1516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14123-9C2E-C44E-B1EB-A61EC38DB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7" y="987656"/>
            <a:ext cx="3032753" cy="151208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B73AF5D-CA99-F249-A523-C077F384A86C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5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  <a:ea typeface="ＭＳ Ｐゴシック" charset="-128"/>
                <a:cs typeface="ＭＳ Ｐゴシック" charset="-128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  <a:ea typeface="ＭＳ Ｐゴシック" charset="-128"/>
                <a:cs typeface="ＭＳ Ｐゴシック" charset="-128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  <a:ea typeface="ＭＳ Ｐゴシック" charset="-128"/>
                <a:cs typeface="ＭＳ Ｐゴシック" charset="-128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  <a:ea typeface="ＭＳ Ｐゴシック" charset="-128"/>
                <a:cs typeface="ＭＳ Ｐゴシック" charset="-128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Lucida Grande" charset="0"/>
              </a:defRPr>
            </a:lvl9pPr>
          </a:lstStyle>
          <a:p>
            <a:pPr defTabSz="957239"/>
            <a:r>
              <a:rPr lang="en-US" sz="2700" b="1" kern="0" dirty="0">
                <a:solidFill>
                  <a:srgbClr val="1D384C"/>
                </a:solidFill>
                <a:latin typeface="Calibri" charset="0"/>
                <a:ea typeface="ＭＳ Ｐゴシック" charset="0"/>
                <a:cs typeface="Arial" charset="0"/>
              </a:rPr>
              <a:t>Acknowledgements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4180A-6CF8-36A1-761A-9C96AAD230CB}"/>
              </a:ext>
            </a:extLst>
          </p:cNvPr>
          <p:cNvSpPr/>
          <p:nvPr/>
        </p:nvSpPr>
        <p:spPr>
          <a:xfrm>
            <a:off x="211071" y="2566548"/>
            <a:ext cx="16738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Study Team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Amrita Ahluwalia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Anthony Mathur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Anne-Marie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Beirne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Mervyn </a:t>
            </a:r>
            <a:r>
              <a:rPr lang="en-GB" sz="1300" dirty="0" err="1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Andiapen</a:t>
            </a:r>
            <a:endParaRPr lang="en-GB" sz="130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Lucinda Wynne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DE0BB1-C5E3-E0E3-1B44-D1FE8DD305FC}"/>
              </a:ext>
            </a:extLst>
          </p:cNvPr>
          <p:cNvPicPr/>
          <p:nvPr/>
        </p:nvPicPr>
        <p:blipFill rotWithShape="1"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19333" r="6875" b="17601"/>
          <a:stretch/>
        </p:blipFill>
        <p:spPr bwMode="auto">
          <a:xfrm>
            <a:off x="2058676" y="4557903"/>
            <a:ext cx="1316323" cy="54024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64683-B7E2-EE5B-B5F1-9AF8C20179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18397" r="11898" b="16956"/>
          <a:stretch/>
        </p:blipFill>
        <p:spPr>
          <a:xfrm>
            <a:off x="4029636" y="4440590"/>
            <a:ext cx="985615" cy="657558"/>
          </a:xfrm>
          <a:prstGeom prst="rect">
            <a:avLst/>
          </a:prstGeom>
        </p:spPr>
      </p:pic>
      <p:pic>
        <p:nvPicPr>
          <p:cNvPr id="17" name="Picture 16" descr="A heart shaped logo with purple text&#10;&#10;Description automatically generated">
            <a:extLst>
              <a:ext uri="{FF2B5EF4-FFF2-40B4-BE49-F238E27FC236}">
                <a16:creationId xmlns:a16="http://schemas.microsoft.com/office/drawing/2014/main" id="{5954248D-FD8A-064A-A313-1B1A9B953E5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5552917" y="4531948"/>
            <a:ext cx="1350406" cy="51196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C9B08F-D852-00DF-AD4F-07B0E576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E0330C-2FEA-BAA4-597E-7A99F3741F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48" r="27171"/>
          <a:stretch/>
        </p:blipFill>
        <p:spPr>
          <a:xfrm>
            <a:off x="3343256" y="987574"/>
            <a:ext cx="155087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8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24FED-7C16-AB48-86EF-5A18CBB16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4BA9A9-DE67-594B-8829-3CB8A3E18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45429A16-E861-E682-3C13-3B044816459A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239638"/>
            <a:ext cx="5040560" cy="5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Contrast Induced Nephropathy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A2C856-8B2A-694C-B6A9-C6109D7C4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831995"/>
              </p:ext>
            </p:extLst>
          </p:nvPr>
        </p:nvGraphicFramePr>
        <p:xfrm>
          <a:off x="328507" y="975002"/>
          <a:ext cx="8071842" cy="359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E349E3E7-C818-27B1-B963-8D4E1F4A2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"/>
    </mc:Choice>
    <mc:Fallback xmlns="">
      <p:transition spd="slow" advTm="3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D02381B-26E0-AA34-DD43-4CE9C51A4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982824"/>
              </p:ext>
            </p:extLst>
          </p:nvPr>
        </p:nvGraphicFramePr>
        <p:xfrm>
          <a:off x="1637119" y="1012199"/>
          <a:ext cx="5723045" cy="360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1FA8DC-BC0B-1040-4EAD-0A28CAE218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64836-585E-1D02-6A11-6080387CD3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6348B64E-66A1-AAAF-32D0-64879DCD71BA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1" y="237640"/>
            <a:ext cx="5040560" cy="5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Pathophysiology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4EFC82-08CB-CC0C-9F8A-C3ED01640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25A609-42AF-97F7-3BF5-54D7C0BF96DB}"/>
              </a:ext>
            </a:extLst>
          </p:cNvPr>
          <p:cNvGrpSpPr/>
          <p:nvPr/>
        </p:nvGrpSpPr>
        <p:grpSpPr>
          <a:xfrm>
            <a:off x="2187642" y="1013590"/>
            <a:ext cx="4536504" cy="3751436"/>
            <a:chOff x="6977072" y="-2576882"/>
            <a:chExt cx="4536504" cy="37514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9E2D4F-1DDA-529D-55BB-7838E628FD76}"/>
                </a:ext>
              </a:extLst>
            </p:cNvPr>
            <p:cNvSpPr/>
            <p:nvPr/>
          </p:nvSpPr>
          <p:spPr>
            <a:xfrm>
              <a:off x="6977072" y="-2576882"/>
              <a:ext cx="4536504" cy="3751436"/>
            </a:xfrm>
            <a:prstGeom prst="rect">
              <a:avLst/>
            </a:prstGeom>
            <a:ln w="34925">
              <a:solidFill>
                <a:srgbClr val="94110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54C5BD-6C61-A810-36D6-68ED14FED087}"/>
                </a:ext>
              </a:extLst>
            </p:cNvPr>
            <p:cNvSpPr txBox="1"/>
            <p:nvPr/>
          </p:nvSpPr>
          <p:spPr>
            <a:xfrm>
              <a:off x="6977072" y="-2274082"/>
              <a:ext cx="4536504" cy="28623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atin typeface="Calibri" charset="0"/>
                  <a:ea typeface="Calibri" charset="0"/>
                  <a:cs typeface="Calibri" charset="0"/>
                </a:rPr>
                <a:t>↓ Nitric Oxide</a:t>
              </a:r>
            </a:p>
            <a:p>
              <a:pPr algn="ctr"/>
              <a:r>
                <a:rPr lang="en-GB" sz="3600" dirty="0">
                  <a:latin typeface="Calibri" charset="0"/>
                  <a:ea typeface="Calibri" charset="0"/>
                  <a:cs typeface="Calibri" charset="0"/>
                </a:rPr>
                <a:t>(NO)</a:t>
              </a:r>
            </a:p>
            <a:p>
              <a:pPr algn="ctr"/>
              <a:endParaRPr lang="en-GB" sz="3600" dirty="0"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r>
                <a:rPr lang="en-GB" sz="3600" b="1" dirty="0">
                  <a:latin typeface="Calibri" charset="0"/>
                  <a:ea typeface="Calibri" charset="0"/>
                  <a:cs typeface="Calibri" charset="0"/>
                </a:rPr>
                <a:t>Replace “LOST” Nitric Oxide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3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738EB5-F7D6-5DAF-F564-FDA9DAEC3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80E4B-A93C-8E7A-583A-9DB4122E8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4" name="CustomShape 6">
            <a:extLst>
              <a:ext uri="{FF2B5EF4-FFF2-40B4-BE49-F238E27FC236}">
                <a16:creationId xmlns:a16="http://schemas.microsoft.com/office/drawing/2014/main" id="{B77E5170-3154-3C56-F899-34110AB79C16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50150" y="1273160"/>
            <a:ext cx="4464496" cy="33944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altLang="en-US" b="1" dirty="0">
              <a:latin typeface="Lucida Grande (Headings)"/>
            </a:endParaRPr>
          </a:p>
          <a:p>
            <a:pPr>
              <a:defRPr/>
            </a:pPr>
            <a:endParaRPr lang="en-GB" altLang="en-US" b="1" dirty="0">
              <a:latin typeface="Lucida Grande (Headings)"/>
            </a:endParaRPr>
          </a:p>
          <a:p>
            <a:pPr algn="ctr">
              <a:buFontTx/>
              <a:buNone/>
              <a:defRPr/>
            </a:pPr>
            <a:r>
              <a:rPr lang="en-GB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 (Headings)"/>
              </a:rPr>
              <a:t>Dietary Inorganic </a:t>
            </a:r>
          </a:p>
          <a:p>
            <a:pPr algn="ctr">
              <a:buFontTx/>
              <a:buNone/>
              <a:defRPr/>
            </a:pPr>
            <a:r>
              <a:rPr lang="en-GB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 (Headings)"/>
              </a:rPr>
              <a:t>Nitrate (NO</a:t>
            </a:r>
            <a:r>
              <a:rPr lang="en-GB" altLang="en-US" sz="36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 (Headings)"/>
              </a:rPr>
              <a:t>3</a:t>
            </a:r>
            <a:r>
              <a:rPr lang="en-GB" altLang="en-US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 (Headings)"/>
              </a:rPr>
              <a:t>-</a:t>
            </a:r>
            <a:r>
              <a:rPr lang="en-GB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 (Headings)"/>
              </a:rPr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FDF40-FD77-5B4E-BADF-AB9C371EFECF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52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The Solution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A03786-3936-657D-9DD9-167701479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895A9B-2BB6-1F04-5A26-3148CF884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3" y="1536412"/>
            <a:ext cx="3059173" cy="30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EA67B-B0BE-6E8A-7D78-4E7A0CC6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9F975-7006-D905-4C6E-73DC46B93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4" name="CustomShape 6">
            <a:extLst>
              <a:ext uri="{FF2B5EF4-FFF2-40B4-BE49-F238E27FC236}">
                <a16:creationId xmlns:a16="http://schemas.microsoft.com/office/drawing/2014/main" id="{519320B7-E688-A54C-960D-4FA6B53D75B4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4488C7-0F59-3A4F-BEE3-A49B159FBF81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60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Pathways and Benefits of NO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 descr="A diagram of a structure&#10;&#10;Description automatically generated">
            <a:extLst>
              <a:ext uri="{FF2B5EF4-FFF2-40B4-BE49-F238E27FC236}">
                <a16:creationId xmlns:a16="http://schemas.microsoft.com/office/drawing/2014/main" id="{4FFC9AD5-7E0C-4F52-E22D-6026C792E5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5" r="3161" b="4540"/>
          <a:stretch/>
        </p:blipFill>
        <p:spPr>
          <a:xfrm>
            <a:off x="1296170" y="990331"/>
            <a:ext cx="6602884" cy="368239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5C114B-D926-7729-90DC-6BB0FA637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6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4BEEF5-E949-2E1C-FBB2-FB0BD5A7A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086" r="35309" b="3450"/>
          <a:stretch/>
        </p:blipFill>
        <p:spPr>
          <a:xfrm>
            <a:off x="4932040" y="1228724"/>
            <a:ext cx="3141521" cy="34875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14023D-4793-1F4C-9D7E-C929DFDED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5044" r="66874" b="4282"/>
          <a:stretch/>
        </p:blipFill>
        <p:spPr>
          <a:xfrm>
            <a:off x="417263" y="1400380"/>
            <a:ext cx="3208098" cy="3315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5B9D4-D39C-6380-3D3D-EAB1D913E2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7BD9B-35C2-85CE-7EC5-69226B1F1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12" name="CustomShape 6">
            <a:extLst>
              <a:ext uri="{FF2B5EF4-FFF2-40B4-BE49-F238E27FC236}">
                <a16:creationId xmlns:a16="http://schemas.microsoft.com/office/drawing/2014/main" id="{0A987D66-5027-60F0-91B1-67280D622F0C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0" y="161507"/>
            <a:ext cx="5040560" cy="70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1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Pilot Data</a:t>
            </a:r>
          </a:p>
          <a:p>
            <a:r>
              <a:rPr lang="en-US" sz="21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Elevated Nitrite Levels and Renoprotection</a:t>
            </a:r>
            <a:endParaRPr lang="en-US" sz="21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981F9-2B1E-04DD-93D1-4E49BB479D8C}"/>
              </a:ext>
            </a:extLst>
          </p:cNvPr>
          <p:cNvSpPr txBox="1">
            <a:spLocks/>
          </p:cNvSpPr>
          <p:nvPr/>
        </p:nvSpPr>
        <p:spPr bwMode="auto">
          <a:xfrm>
            <a:off x="1532634" y="1099629"/>
            <a:ext cx="1368152" cy="300751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58775" indent="-358775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defTabSz="717947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latin typeface="Calibri" charset="0"/>
                <a:cs typeface="Calibri" charset="0"/>
              </a:rPr>
              <a:t>Rates of AKI</a:t>
            </a:r>
            <a:endParaRPr lang="en-US" b="1" dirty="0">
              <a:latin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008F-3C35-A8C5-51BB-C7D65AD14F1F}"/>
              </a:ext>
            </a:extLst>
          </p:cNvPr>
          <p:cNvSpPr txBox="1"/>
          <p:nvPr/>
        </p:nvSpPr>
        <p:spPr>
          <a:xfrm>
            <a:off x="5436096" y="4894307"/>
            <a:ext cx="368398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25" dirty="0">
                <a:solidFill>
                  <a:srgbClr val="AE1022"/>
                </a:solidFill>
                <a:latin typeface="Lucida Grande"/>
                <a:ea typeface="MS PGothic" charset="0"/>
              </a:rPr>
              <a:t>*Significance shown for unpaired t test between groups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D1BDF7E-3EFA-D094-0167-6A9A034A8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D7DEA9-93AB-DBEE-112B-F2A01A914553}"/>
              </a:ext>
            </a:extLst>
          </p:cNvPr>
          <p:cNvSpPr txBox="1"/>
          <p:nvPr/>
        </p:nvSpPr>
        <p:spPr>
          <a:xfrm>
            <a:off x="2216710" y="2819563"/>
            <a:ext cx="1605434" cy="62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b="1" i="0" kern="1200" dirty="0">
                <a:solidFill>
                  <a:srgbClr val="AE1022"/>
                </a:solidFill>
                <a:latin typeface="+mn-lt"/>
                <a:ea typeface="+mn-ea"/>
              </a:rPr>
              <a:t>12.5% vs 2.5%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rgbClr val="AE1022"/>
                </a:solidFill>
              </a:rPr>
              <a:t>P=0.108</a:t>
            </a:r>
            <a:endParaRPr lang="en-GB" sz="1400" b="1" i="0" kern="1200" dirty="0">
              <a:solidFill>
                <a:srgbClr val="AE1022"/>
              </a:solidFill>
              <a:latin typeface="+mn-lt"/>
              <a:ea typeface="+mn-ea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91295BA-20E4-C287-7EDD-77A5A114C2A1}"/>
              </a:ext>
            </a:extLst>
          </p:cNvPr>
          <p:cNvSpPr txBox="1">
            <a:spLocks/>
          </p:cNvSpPr>
          <p:nvPr/>
        </p:nvSpPr>
        <p:spPr bwMode="auto">
          <a:xfrm>
            <a:off x="5709486" y="1094224"/>
            <a:ext cx="2160532" cy="300751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58775" indent="-358775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69081" indent="-269081" algn="ctr" defTabSz="717947">
              <a:defRPr/>
            </a:pPr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Change in Creatinine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23CFA-C6F0-F9AF-C4C6-D08B39DC6BB4}"/>
              </a:ext>
            </a:extLst>
          </p:cNvPr>
          <p:cNvSpPr txBox="1"/>
          <p:nvPr/>
        </p:nvSpPr>
        <p:spPr>
          <a:xfrm>
            <a:off x="6502800" y="2359938"/>
            <a:ext cx="1660403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en-GB" b="1" i="0" kern="1200" dirty="0">
                <a:solidFill>
                  <a:srgbClr val="AE1022"/>
                </a:solidFill>
                <a:latin typeface="+mn-lt"/>
                <a:ea typeface="+mn-ea"/>
              </a:rPr>
              <a:t>16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AE1022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/>
              </a:rPr>
              <a:t> 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AE10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mol/L diff</a:t>
            </a:r>
          </a:p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en-US" sz="1400" b="1" dirty="0">
                <a:solidFill>
                  <a:srgbClr val="AE1022"/>
                </a:solidFill>
                <a:latin typeface="Calibri"/>
                <a:cs typeface="Calibri"/>
              </a:rPr>
              <a:t>*P=0.015</a:t>
            </a:r>
          </a:p>
        </p:txBody>
      </p:sp>
    </p:spTree>
    <p:extLst>
      <p:ext uri="{BB962C8B-B14F-4D97-AF65-F5344CB8AC3E}">
        <p14:creationId xmlns:p14="http://schemas.microsoft.com/office/powerpoint/2010/main" val="354816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0D485-FD82-1B1D-100A-CD299853D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D551E-230E-798F-AF97-7381E3DEC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1A5FEBD-53DF-5100-724F-A739924BD047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4EF9A5-11D1-A443-93BC-47A0707B27D0}"/>
              </a:ext>
            </a:extLst>
          </p:cNvPr>
          <p:cNvSpPr txBox="1">
            <a:spLocks/>
          </p:cNvSpPr>
          <p:nvPr/>
        </p:nvSpPr>
        <p:spPr bwMode="auto">
          <a:xfrm>
            <a:off x="1691681" y="237642"/>
            <a:ext cx="5040560" cy="5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NITRATE-CIN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FF806952-A352-6048-BFCC-33EB04A36035}"/>
              </a:ext>
            </a:extLst>
          </p:cNvPr>
          <p:cNvSpPr txBox="1">
            <a:spLocks/>
          </p:cNvSpPr>
          <p:nvPr/>
        </p:nvSpPr>
        <p:spPr bwMode="auto">
          <a:xfrm>
            <a:off x="687074" y="1009139"/>
            <a:ext cx="8061390" cy="104469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8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2400" b="0" baseline="0">
                <a:solidFill>
                  <a:schemeClr val="bg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0" baseline="0">
                <a:solidFill>
                  <a:schemeClr val="bg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0" baseline="0">
                <a:solidFill>
                  <a:schemeClr val="bg1"/>
                </a:solidFill>
                <a:latin typeface="+mj-lt"/>
              </a:defRPr>
            </a:lvl4pPr>
            <a:lvl5pPr marL="2057349" indent="-228594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0" baseline="0">
                <a:solidFill>
                  <a:schemeClr val="bg1"/>
                </a:solidFill>
                <a:latin typeface="+mn-lt"/>
              </a:defRPr>
            </a:lvl5pPr>
            <a:lvl6pPr marL="2514537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941100"/>
              </a:buClr>
            </a:pPr>
            <a:r>
              <a:rPr lang="en-GB" sz="195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prospective, randomised, double-blind placebo-controlled trial to test the efficacy of inorganic nitrate in the prevention of CIN in patients undergoing invasive coronary angiography for NSTE-ACS</a:t>
            </a:r>
            <a:endParaRPr lang="en-GB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B37BB7-7AC1-1703-5133-3DB5AF193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C750D-A001-ECCD-9DF3-1E3364BE6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7400" y="2125428"/>
            <a:ext cx="1450531" cy="131756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4512B6-7D3C-A812-0A02-379C08BF1054}"/>
              </a:ext>
            </a:extLst>
          </p:cNvPr>
          <p:cNvSpPr txBox="1">
            <a:spLocks/>
          </p:cNvSpPr>
          <p:nvPr/>
        </p:nvSpPr>
        <p:spPr bwMode="auto">
          <a:xfrm>
            <a:off x="4384161" y="3773046"/>
            <a:ext cx="686656" cy="292536"/>
          </a:xfrm>
          <a:prstGeom prst="rect">
            <a:avLst/>
          </a:prstGeom>
          <a:solidFill>
            <a:srgbClr val="FFFFFF">
              <a:alpha val="73000"/>
            </a:srgbClr>
          </a:solidFill>
          <a:ln w="15875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378">
              <a:buClr>
                <a:srgbClr val="6699FF"/>
              </a:buClr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VS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1A133-855F-0A8F-9F0E-C00F07448DD2}"/>
              </a:ext>
            </a:extLst>
          </p:cNvPr>
          <p:cNvSpPr txBox="1"/>
          <p:nvPr/>
        </p:nvSpPr>
        <p:spPr>
          <a:xfrm>
            <a:off x="4251320" y="2547630"/>
            <a:ext cx="1083370" cy="43088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0" tIns="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defTabSz="342900"/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65" charset="-128"/>
              </a:rPr>
              <a:t>640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ＭＳ Ｐゴシック" pitchFamily="-65" charset="-128"/>
              </a:rPr>
              <a:t>pt.</a:t>
            </a:r>
            <a:endParaRPr lang="en-GB" sz="2800" b="1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/>
              <a:ea typeface="ＭＳ Ｐゴシック" pitchFamily="-65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4047FB-4CE2-6DEE-996D-ECC5D971A92F}"/>
              </a:ext>
            </a:extLst>
          </p:cNvPr>
          <p:cNvCxnSpPr>
            <a:cxnSpLocks/>
          </p:cNvCxnSpPr>
          <p:nvPr/>
        </p:nvCxnSpPr>
        <p:spPr bwMode="auto">
          <a:xfrm flipH="1">
            <a:off x="3740527" y="2959860"/>
            <a:ext cx="286873" cy="279279"/>
          </a:xfrm>
          <a:prstGeom prst="straightConnector1">
            <a:avLst/>
          </a:prstGeom>
          <a:noFill/>
          <a:ln w="25400" cap="flat" cmpd="sng" algn="ctr">
            <a:solidFill>
              <a:srgbClr val="330090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D4906E-515D-43FE-4025-C5AB5F1F4D9F}"/>
              </a:ext>
            </a:extLst>
          </p:cNvPr>
          <p:cNvSpPr txBox="1"/>
          <p:nvPr/>
        </p:nvSpPr>
        <p:spPr>
          <a:xfrm>
            <a:off x="4517938" y="3410723"/>
            <a:ext cx="4147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/>
            <a:r>
              <a:rPr lang="en-GB" sz="2000" b="1" dirty="0">
                <a:ln/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pitchFamily="-65" charset="-128"/>
              </a:rPr>
              <a:t>1:1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3B0A675-CB09-1B59-5CA1-FEE9184830A4}"/>
              </a:ext>
            </a:extLst>
          </p:cNvPr>
          <p:cNvSpPr txBox="1">
            <a:spLocks/>
          </p:cNvSpPr>
          <p:nvPr/>
        </p:nvSpPr>
        <p:spPr bwMode="auto">
          <a:xfrm>
            <a:off x="2298136" y="3404552"/>
            <a:ext cx="1674594" cy="115158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Potassium Nitrate </a:t>
            </a: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/>
              </a:rPr>
              <a:t>(12 mmol/744 mg nitrate)</a:t>
            </a: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endParaRPr lang="en-US" sz="1200" b="1" kern="0" dirty="0">
              <a:solidFill>
                <a:srgbClr val="000000"/>
              </a:solidFill>
              <a:latin typeface="Arial"/>
            </a:endParaRP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5 days</a:t>
            </a: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endParaRPr lang="en-US" sz="1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37A6484-4520-E348-59DA-E80EC42048CC}"/>
              </a:ext>
            </a:extLst>
          </p:cNvPr>
          <p:cNvSpPr txBox="1">
            <a:spLocks/>
          </p:cNvSpPr>
          <p:nvPr/>
        </p:nvSpPr>
        <p:spPr bwMode="auto">
          <a:xfrm>
            <a:off x="5477931" y="3385545"/>
            <a:ext cx="1674593" cy="1170587"/>
          </a:xfrm>
          <a:prstGeom prst="rect">
            <a:avLst/>
          </a:prstGeom>
          <a:ln>
            <a:solidFill>
              <a:srgbClr val="AE1022"/>
            </a:solidFill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Potassium Chloride</a:t>
            </a: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endParaRPr lang="en-US" sz="1600" b="1" kern="0" dirty="0">
              <a:solidFill>
                <a:srgbClr val="000000"/>
              </a:solidFill>
              <a:latin typeface="Arial"/>
            </a:endParaRP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5 days</a:t>
            </a:r>
          </a:p>
          <a:p>
            <a:pPr marL="0" indent="0" algn="ctr" defTabSz="914378">
              <a:spcBef>
                <a:spcPts val="0"/>
              </a:spcBef>
              <a:buClr>
                <a:srgbClr val="6699FF"/>
              </a:buClr>
              <a:buNone/>
              <a:defRPr/>
            </a:pPr>
            <a:endParaRPr lang="en-US" sz="1200" b="1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4FFFB9-429C-82CE-3CF8-9315821F33AE}"/>
              </a:ext>
            </a:extLst>
          </p:cNvPr>
          <p:cNvCxnSpPr>
            <a:cxnSpLocks/>
          </p:cNvCxnSpPr>
          <p:nvPr/>
        </p:nvCxnSpPr>
        <p:spPr bwMode="auto">
          <a:xfrm>
            <a:off x="5477931" y="2954760"/>
            <a:ext cx="286873" cy="279279"/>
          </a:xfrm>
          <a:prstGeom prst="straightConnector1">
            <a:avLst/>
          </a:prstGeom>
          <a:noFill/>
          <a:ln w="25400" cap="flat" cmpd="sng" algn="ctr">
            <a:solidFill>
              <a:srgbClr val="330090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1566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978C2F-16B5-DFA4-1EB9-39696748F8D3}"/>
              </a:ext>
            </a:extLst>
          </p:cNvPr>
          <p:cNvSpPr txBox="1">
            <a:spLocks/>
          </p:cNvSpPr>
          <p:nvPr/>
        </p:nvSpPr>
        <p:spPr bwMode="auto">
          <a:xfrm>
            <a:off x="3779912" y="2849225"/>
            <a:ext cx="5160141" cy="1558816"/>
          </a:xfrm>
          <a:prstGeom prst="rect">
            <a:avLst/>
          </a:prstGeom>
          <a:ln>
            <a:solidFill>
              <a:srgbClr val="9411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57168" indent="-257168" defTabSz="91437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41100"/>
              </a:buClr>
              <a:buSzPct val="110000"/>
              <a:buFontTx/>
              <a:buChar char="•"/>
              <a:defRPr/>
            </a:pPr>
            <a:r>
              <a:rPr lang="en-GB" sz="1600" kern="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Sponsor: Queen Mary University of London</a:t>
            </a:r>
          </a:p>
          <a:p>
            <a:pPr marL="257168" indent="-257168" defTabSz="91437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41100"/>
              </a:buClr>
              <a:buSzPct val="110000"/>
              <a:buFontTx/>
              <a:buChar char="•"/>
              <a:defRPr/>
            </a:pPr>
            <a:endParaRPr lang="en-GB" sz="1000" kern="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257168" indent="-257168" defTabSz="91437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41100"/>
              </a:buClr>
              <a:buSzPct val="110000"/>
              <a:buFontTx/>
              <a:buChar char="•"/>
              <a:defRPr/>
            </a:pPr>
            <a:r>
              <a:rPr lang="en-GB" sz="1600" kern="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Adopted by Barts Cardiovascular CTU</a:t>
            </a:r>
          </a:p>
          <a:p>
            <a:pPr marL="257168" indent="-257168" defTabSz="91437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41100"/>
              </a:buClr>
              <a:buSzPct val="110000"/>
              <a:buFontTx/>
              <a:buChar char="•"/>
              <a:defRPr/>
            </a:pPr>
            <a:endParaRPr lang="en-GB" sz="1000" kern="0" dirty="0">
              <a:solidFill>
                <a:srgbClr val="1D384C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257168" indent="-257168" defTabSz="91437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41100"/>
              </a:buClr>
              <a:buSzPct val="110000"/>
              <a:buFontTx/>
              <a:buChar char="•"/>
              <a:defRPr/>
            </a:pPr>
            <a:r>
              <a:rPr lang="en-GB" sz="1600" kern="0" dirty="0">
                <a:solidFill>
                  <a:srgbClr val="1D384C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Funded by Heart Research UK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7DB9D9E-4CF4-395E-2355-F4EB8FC83BAD}"/>
              </a:ext>
            </a:extLst>
          </p:cNvPr>
          <p:cNvSpPr txBox="1">
            <a:spLocks/>
          </p:cNvSpPr>
          <p:nvPr/>
        </p:nvSpPr>
        <p:spPr bwMode="auto">
          <a:xfrm>
            <a:off x="181642" y="1104911"/>
            <a:ext cx="4534374" cy="1445902"/>
          </a:xfrm>
          <a:prstGeom prst="rect">
            <a:avLst/>
          </a:prstGeom>
          <a:ln>
            <a:solidFill>
              <a:srgbClr val="9411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192881" indent="-192881" defTabSz="685800">
              <a:buClr>
                <a:srgbClr val="941100"/>
              </a:buClr>
              <a:defRPr/>
            </a:pPr>
            <a:r>
              <a:rPr lang="en-GB" sz="1600" kern="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640 Patients</a:t>
            </a:r>
          </a:p>
          <a:p>
            <a:pPr marL="192881" indent="-192881" defTabSz="685800">
              <a:buClr>
                <a:srgbClr val="941100"/>
              </a:buClr>
              <a:defRPr/>
            </a:pPr>
            <a:endParaRPr lang="en-GB" sz="1000" kern="0" dirty="0">
              <a:solidFill>
                <a:srgbClr val="1D3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881" indent="-192881" defTabSz="685800">
              <a:buClr>
                <a:srgbClr val="941100"/>
              </a:buClr>
              <a:defRPr/>
            </a:pPr>
            <a:r>
              <a:rPr lang="en-GB" sz="1600" kern="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Centre Study</a:t>
            </a:r>
          </a:p>
          <a:p>
            <a:pPr marL="192881" indent="-192881" defTabSz="685800">
              <a:buClr>
                <a:srgbClr val="941100"/>
              </a:buClr>
              <a:defRPr/>
            </a:pPr>
            <a:endParaRPr lang="en-GB" sz="1000" kern="0" dirty="0">
              <a:solidFill>
                <a:srgbClr val="1D3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881" indent="-192881" defTabSz="685800">
              <a:buClr>
                <a:srgbClr val="941100"/>
              </a:buClr>
              <a:defRPr/>
            </a:pPr>
            <a:r>
              <a:rPr lang="en-GB" sz="1600" kern="0" dirty="0">
                <a:solidFill>
                  <a:srgbClr val="1D3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Bartholomew's Hospital, London, UK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B185B-BDB5-7EE9-5D3A-910464DF4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3993" b="25154"/>
          <a:stretch/>
        </p:blipFill>
        <p:spPr>
          <a:xfrm>
            <a:off x="7169713" y="276284"/>
            <a:ext cx="1754719" cy="48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D4A8A-805A-7B35-24CD-F6CC4602B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237641"/>
            <a:ext cx="1120751" cy="483863"/>
          </a:xfrm>
          <a:prstGeom prst="rect">
            <a:avLst/>
          </a:prstGeom>
        </p:spPr>
      </p:pic>
      <p:sp>
        <p:nvSpPr>
          <p:cNvPr id="6" name="CustomShape 6">
            <a:extLst>
              <a:ext uri="{FF2B5EF4-FFF2-40B4-BE49-F238E27FC236}">
                <a16:creationId xmlns:a16="http://schemas.microsoft.com/office/drawing/2014/main" id="{5B4ED258-7FA6-6216-242A-165C969BA24A}"/>
              </a:ext>
            </a:extLst>
          </p:cNvPr>
          <p:cNvSpPr/>
          <p:nvPr/>
        </p:nvSpPr>
        <p:spPr>
          <a:xfrm>
            <a:off x="114700" y="161507"/>
            <a:ext cx="8914599" cy="70668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CBB222-3E15-4785-8699-2E5F9E3BBC7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52" b="88372" l="515" r="95361">
                        <a14:foregroundMark x1="87629" y1="60465" x2="3608" y2="61240"/>
                        <a14:foregroundMark x1="46907" y1="86047" x2="90206" y2="82171"/>
                        <a14:foregroundMark x1="90206" y1="82171" x2="93814" y2="85271"/>
                        <a14:foregroundMark x1="13918" y1="75194" x2="82474" y2="82171"/>
                        <a14:foregroundMark x1="13918" y1="89147" x2="92268" y2="87597"/>
                        <a14:foregroundMark x1="92268" y1="87597" x2="92268" y2="87597"/>
                        <a14:foregroundMark x1="91753" y1="49612" x2="1546" y2="62791"/>
                        <a14:foregroundMark x1="43814" y1="37209" x2="64433" y2="13953"/>
                        <a14:foregroundMark x1="72165" y1="35659" x2="91753" y2="27132"/>
                        <a14:foregroundMark x1="73711" y1="81395" x2="90206" y2="79070"/>
                        <a14:foregroundMark x1="4639" y1="61240" x2="17010" y2="72868"/>
                        <a14:foregroundMark x1="4639" y1="54264" x2="38144" y2="52713"/>
                        <a14:foregroundMark x1="38144" y1="52713" x2="45361" y2="54264"/>
                        <a14:foregroundMark x1="36598" y1="85271" x2="80928" y2="86822"/>
                        <a14:foregroundMark x1="80928" y1="86822" x2="95361" y2="60465"/>
                        <a14:foregroundMark x1="95361" y1="60465" x2="90722" y2="47287"/>
                        <a14:foregroundMark x1="92268" y1="10078" x2="98454" y2="52713"/>
                        <a14:foregroundMark x1="98454" y1="52713" x2="93814" y2="88372"/>
                        <a14:foregroundMark x1="93814" y1="88372" x2="80928" y2="89147"/>
                        <a14:foregroundMark x1="48454" y1="18605" x2="25773" y2="54264"/>
                        <a14:foregroundMark x1="25773" y1="54264" x2="3093" y2="62016"/>
                        <a14:foregroundMark x1="19588" y1="88372" x2="515" y2="69767"/>
                        <a14:foregroundMark x1="515" y1="69767" x2="14948" y2="57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2986" y="1219488"/>
            <a:ext cx="1059014" cy="704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A145F2-05B1-5DE1-5AA3-C0D1E81FF6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18" r="5349"/>
          <a:stretch/>
        </p:blipFill>
        <p:spPr>
          <a:xfrm>
            <a:off x="181642" y="2849224"/>
            <a:ext cx="3419872" cy="1558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8D5B11-42B6-65B5-312D-BB47CFA79D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48" r="27171"/>
          <a:stretch/>
        </p:blipFill>
        <p:spPr>
          <a:xfrm>
            <a:off x="7457141" y="1100669"/>
            <a:ext cx="1467292" cy="14459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E36923-431B-9FB2-A3CE-9ED3A148C71D}"/>
              </a:ext>
            </a:extLst>
          </p:cNvPr>
          <p:cNvPicPr/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2715" r="10336" b="19460"/>
          <a:stretch/>
        </p:blipFill>
        <p:spPr bwMode="auto">
          <a:xfrm>
            <a:off x="7962132" y="3337367"/>
            <a:ext cx="812286" cy="41228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8580C-9FA8-F48C-3D97-5BE23F5D5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9216" y="1100671"/>
            <a:ext cx="2717120" cy="1445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2E2CFA-A863-43FA-8D0E-EF1646537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23993" b="25154"/>
          <a:stretch/>
        </p:blipFill>
        <p:spPr>
          <a:xfrm>
            <a:off x="7863698" y="2945153"/>
            <a:ext cx="1009155" cy="27827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3F77228-75CE-CE41-75E9-02BAD7F21286}"/>
              </a:ext>
            </a:extLst>
          </p:cNvPr>
          <p:cNvSpPr txBox="1">
            <a:spLocks/>
          </p:cNvSpPr>
          <p:nvPr/>
        </p:nvSpPr>
        <p:spPr bwMode="auto">
          <a:xfrm>
            <a:off x="1691680" y="237641"/>
            <a:ext cx="5040560" cy="52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1D384C"/>
                </a:solidFill>
                <a:latin typeface="Calibri" charset="0"/>
                <a:ea typeface="Calibri" charset="0"/>
                <a:cs typeface="Calibri" charset="0"/>
              </a:rPr>
              <a:t>St Bartholomew’s Hospital</a:t>
            </a:r>
            <a:endParaRPr lang="en-US" sz="2700" kern="0" dirty="0">
              <a:solidFill>
                <a:srgbClr val="28358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 descr="A heart shaped logo with purple text&#10;&#10;Description automatically generated">
            <a:extLst>
              <a:ext uri="{FF2B5EF4-FFF2-40B4-BE49-F238E27FC236}">
                <a16:creationId xmlns:a16="http://schemas.microsoft.com/office/drawing/2014/main" id="{50C06BF1-8697-EC43-A348-5CC875BD9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85000"/>
          </a:blip>
          <a:stretch>
            <a:fillRect/>
          </a:stretch>
        </p:blipFill>
        <p:spPr>
          <a:xfrm>
            <a:off x="7832694" y="3904531"/>
            <a:ext cx="1009155" cy="38259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1FC397-F912-95B1-6F80-32ED83625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26068"/>
          <a:stretch/>
        </p:blipFill>
        <p:spPr bwMode="auto">
          <a:xfrm>
            <a:off x="7360164" y="4672724"/>
            <a:ext cx="1008112" cy="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68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13469</TotalTime>
  <Words>2345</Words>
  <Application>Microsoft Macintosh PowerPoint</Application>
  <PresentationFormat>On-screen Show (16:9)</PresentationFormat>
  <Paragraphs>408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Georgia</vt:lpstr>
      <vt:lpstr>Lucida Grande</vt:lpstr>
      <vt:lpstr>Lucida Grande (Headings)</vt:lpstr>
      <vt:lpstr>Symbol</vt:lpstr>
      <vt:lpstr>Times New Roman</vt:lpstr>
      <vt:lpstr>Wingdings 2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Dan Jones</cp:lastModifiedBy>
  <cp:revision>128</cp:revision>
  <dcterms:created xsi:type="dcterms:W3CDTF">2021-07-16T09:19:14Z</dcterms:created>
  <dcterms:modified xsi:type="dcterms:W3CDTF">2023-08-29T13:55:22Z</dcterms:modified>
</cp:coreProperties>
</file>