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60" r:id="rId6"/>
    <p:sldId id="262" r:id="rId7"/>
    <p:sldId id="263" r:id="rId8"/>
    <p:sldId id="265" r:id="rId9"/>
    <p:sldId id="266" r:id="rId10"/>
    <p:sldId id="268" r:id="rId11"/>
    <p:sldId id="273" r:id="rId12"/>
    <p:sldId id="274" r:id="rId13"/>
    <p:sldId id="275" r:id="rId14"/>
    <p:sldId id="279" r:id="rId15"/>
    <p:sldId id="280" r:id="rId16"/>
    <p:sldId id="281" r:id="rId17"/>
    <p:sldId id="276" r:id="rId18"/>
    <p:sldId id="277" r:id="rId19"/>
    <p:sldId id="282" r:id="rId20"/>
    <p:sldId id="369"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524">
          <p15:clr>
            <a:srgbClr val="A4A3A4"/>
          </p15:clr>
        </p15:guide>
        <p15:guide id="4" pos="26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COLLINGRIDGE" initials="SC" lastIdx="12" clrIdx="0">
    <p:extLst>
      <p:ext uri="{19B8F6BF-5375-455C-9EA6-DF929625EA0E}">
        <p15:presenceInfo xmlns:p15="http://schemas.microsoft.com/office/powerpoint/2012/main" userId="S::sally_collingridge@escardio.net::bbed4dc1-00b7-474a-8549-18dc7b873d66" providerId="AD"/>
      </p:ext>
    </p:extLst>
  </p:cmAuthor>
  <p:cmAuthor id="2" name="Laure-Emmanuelle PEYRET" initials="LP" lastIdx="7" clrIdx="1">
    <p:extLst>
      <p:ext uri="{19B8F6BF-5375-455C-9EA6-DF929625EA0E}">
        <p15:presenceInfo xmlns:p15="http://schemas.microsoft.com/office/powerpoint/2012/main" userId="S::laure-emmanuelle_peyret@escardio.net::96dd4d06-5b74-42e8-b054-0c0a8419b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022"/>
    <a:srgbClr val="878787"/>
    <a:srgbClr val="D0D0D0"/>
    <a:srgbClr val="D3D3D3"/>
    <a:srgbClr val="E0E0E0"/>
    <a:srgbClr val="F28C26"/>
    <a:srgbClr val="FFBF08"/>
    <a:srgbClr val="B62A79"/>
    <a:srgbClr val="F3BC00"/>
    <a:srgbClr val="D00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55" autoAdjust="0"/>
    <p:restoredTop sz="71295"/>
  </p:normalViewPr>
  <p:slideViewPr>
    <p:cSldViewPr showGuides="1">
      <p:cViewPr varScale="1">
        <p:scale>
          <a:sx n="97" d="100"/>
          <a:sy n="97" d="100"/>
        </p:scale>
        <p:origin x="1216" y="176"/>
      </p:cViewPr>
      <p:guideLst>
        <p:guide orient="horz" pos="1620"/>
        <p:guide pos="2880"/>
        <p:guide pos="5524"/>
        <p:guide pos="269"/>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4CCA8C-2727-A54D-B40F-70CF9669C616}" type="datetimeFigureOut">
              <a:rPr lang="fr-FR"/>
              <a:pPr/>
              <a:t>25/08/2023</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CEFCA3-4FB0-F648-923A-3843471D4321}" type="slidenum">
              <a:rPr/>
              <a:pPr/>
              <a:t>‹#›</a:t>
            </a:fld>
            <a:endParaRPr lang="fr-FR"/>
          </a:p>
        </p:txBody>
      </p:sp>
    </p:spTree>
    <p:extLst>
      <p:ext uri="{BB962C8B-B14F-4D97-AF65-F5344CB8AC3E}">
        <p14:creationId xmlns:p14="http://schemas.microsoft.com/office/powerpoint/2010/main" val="2204206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7D4E0-ADF2-4269-A368-F8657ABA7EB7}" type="datetimeFigureOut">
              <a:rPr lang="en-US" smtClean="0"/>
              <a:pPr/>
              <a:t>8/25/23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DCFB2-2FC4-4A48-85D8-914292BD17B8}" type="slidenum">
              <a:rPr lang="en-GB" smtClean="0"/>
              <a:pPr/>
              <a:t>‹#›</a:t>
            </a:fld>
            <a:endParaRPr lang="en-GB"/>
          </a:p>
        </p:txBody>
      </p:sp>
    </p:spTree>
    <p:extLst>
      <p:ext uri="{BB962C8B-B14F-4D97-AF65-F5344CB8AC3E}">
        <p14:creationId xmlns:p14="http://schemas.microsoft.com/office/powerpoint/2010/main" val="22585154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1</a:t>
            </a:fld>
            <a:endParaRPr lang="en-GB"/>
          </a:p>
        </p:txBody>
      </p:sp>
    </p:spTree>
    <p:extLst>
      <p:ext uri="{BB962C8B-B14F-4D97-AF65-F5344CB8AC3E}">
        <p14:creationId xmlns:p14="http://schemas.microsoft.com/office/powerpoint/2010/main" val="477341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components of the primary outcome, we see on the LEFT that weight change of ~ 5kg was identical between usual care and </a:t>
            </a:r>
            <a:r>
              <a:rPr lang="en-US" sz="1200" dirty="0">
                <a:effectLst/>
                <a:latin typeface="Times New Roman" panose="02020603050405020304" pitchFamily="18" charset="0"/>
                <a:ea typeface="Calibri" panose="020F0502020204030204" pitchFamily="34" charset="0"/>
              </a:rPr>
              <a:t>DAPA</a:t>
            </a:r>
            <a:r>
              <a:rPr lang="en-US" dirty="0"/>
              <a:t> as expected with a Loop diuretic titration protocol targeting the same daily, aggressive UOP goals. However, on the RIGHT Graph - the </a:t>
            </a:r>
            <a:r>
              <a:rPr lang="en-US" sz="1200" dirty="0">
                <a:effectLst/>
                <a:latin typeface="Times New Roman" panose="02020603050405020304" pitchFamily="18" charset="0"/>
                <a:ea typeface="Calibri" panose="020F0502020204030204" pitchFamily="34" charset="0"/>
              </a:rPr>
              <a:t>DAPA</a:t>
            </a:r>
            <a:r>
              <a:rPr lang="en-US" dirty="0"/>
              <a:t> group achieved this same weight loss with significantly lower cumulative loop diuretic dose (800mg vs 560mg). </a:t>
            </a:r>
          </a:p>
        </p:txBody>
      </p:sp>
      <p:sp>
        <p:nvSpPr>
          <p:cNvPr id="4" name="Slide Number Placeholder 3"/>
          <p:cNvSpPr>
            <a:spLocks noGrp="1"/>
          </p:cNvSpPr>
          <p:nvPr>
            <p:ph type="sldNum" sz="quarter" idx="5"/>
          </p:nvPr>
        </p:nvSpPr>
        <p:spPr/>
        <p:txBody>
          <a:bodyPr/>
          <a:lstStyle/>
          <a:p>
            <a:fld id="{BA8DCFB2-2FC4-4A48-85D8-914292BD17B8}" type="slidenum">
              <a:rPr lang="en-GB" smtClean="0"/>
              <a:pPr/>
              <a:t>12</a:t>
            </a:fld>
            <a:endParaRPr lang="en-GB"/>
          </a:p>
        </p:txBody>
      </p:sp>
    </p:spTree>
    <p:extLst>
      <p:ext uri="{BB962C8B-B14F-4D97-AF65-F5344CB8AC3E}">
        <p14:creationId xmlns:p14="http://schemas.microsoft.com/office/powerpoint/2010/main" val="3908808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 of DAPA was consistent across the prespecified subgroups of sex, edema, baseline proBNP, BMI, eGFR, weight, T2DM status, and LVEF.</a:t>
            </a:r>
          </a:p>
        </p:txBody>
      </p:sp>
      <p:sp>
        <p:nvSpPr>
          <p:cNvPr id="4" name="Slide Number Placeholder 3"/>
          <p:cNvSpPr>
            <a:spLocks noGrp="1"/>
          </p:cNvSpPr>
          <p:nvPr>
            <p:ph type="sldNum" sz="quarter" idx="5"/>
          </p:nvPr>
        </p:nvSpPr>
        <p:spPr/>
        <p:txBody>
          <a:bodyPr/>
          <a:lstStyle/>
          <a:p>
            <a:fld id="{BA8DCFB2-2FC4-4A48-85D8-914292BD17B8}" type="slidenum">
              <a:rPr lang="en-GB" smtClean="0"/>
              <a:pPr/>
              <a:t>13</a:t>
            </a:fld>
            <a:endParaRPr lang="en-GB"/>
          </a:p>
        </p:txBody>
      </p:sp>
    </p:spTree>
    <p:extLst>
      <p:ext uri="{BB962C8B-B14F-4D97-AF65-F5344CB8AC3E}">
        <p14:creationId xmlns:p14="http://schemas.microsoft.com/office/powerpoint/2010/main" val="3545106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LEFT PANEL –</a:t>
            </a:r>
            <a:r>
              <a:rPr lang="en-US" sz="1200" dirty="0">
                <a:effectLst/>
                <a:latin typeface="Times New Roman" panose="02020603050405020304" pitchFamily="18" charset="0"/>
                <a:ea typeface="Calibri" panose="020F0502020204030204" pitchFamily="34" charset="0"/>
              </a:rPr>
              <a:t>DAPA </a:t>
            </a:r>
            <a:r>
              <a:rPr lang="en-US" dirty="0"/>
              <a:t>significantly increased measured 24-hour natriuresis per 40mg IV furosemide compared to usual care. </a:t>
            </a:r>
          </a:p>
          <a:p>
            <a:r>
              <a:rPr lang="en-US" dirty="0"/>
              <a:t>Stated differently IN THE RIGHT PANEL, the addition of </a:t>
            </a:r>
            <a:r>
              <a:rPr lang="en-US" sz="1200" dirty="0">
                <a:effectLst/>
                <a:latin typeface="Times New Roman" panose="02020603050405020304" pitchFamily="18" charset="0"/>
                <a:ea typeface="Calibri" panose="020F0502020204030204" pitchFamily="34" charset="0"/>
              </a:rPr>
              <a:t>DAPA</a:t>
            </a:r>
            <a:r>
              <a:rPr lang="en-US" dirty="0"/>
              <a:t> produced the same 24-hr natriuresis as an additional 80mg IV furosemide in the usual care arm”</a:t>
            </a:r>
          </a:p>
        </p:txBody>
      </p:sp>
      <p:sp>
        <p:nvSpPr>
          <p:cNvPr id="4" name="Slide Number Placeholder 3"/>
          <p:cNvSpPr>
            <a:spLocks noGrp="1"/>
          </p:cNvSpPr>
          <p:nvPr>
            <p:ph type="sldNum" sz="quarter" idx="5"/>
          </p:nvPr>
        </p:nvSpPr>
        <p:spPr/>
        <p:txBody>
          <a:bodyPr/>
          <a:lstStyle/>
          <a:p>
            <a:fld id="{BA8DCFB2-2FC4-4A48-85D8-914292BD17B8}" type="slidenum">
              <a:rPr lang="en-GB" smtClean="0"/>
              <a:pPr/>
              <a:t>14</a:t>
            </a:fld>
            <a:endParaRPr lang="en-GB"/>
          </a:p>
        </p:txBody>
      </p:sp>
    </p:spTree>
    <p:extLst>
      <p:ext uri="{BB962C8B-B14F-4D97-AF65-F5344CB8AC3E}">
        <p14:creationId xmlns:p14="http://schemas.microsoft.com/office/powerpoint/2010/main" val="197706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benefits were similar when evaluating 24-hour urine output, with </a:t>
            </a:r>
            <a:r>
              <a:rPr lang="en-US" sz="1200" dirty="0">
                <a:effectLst/>
                <a:latin typeface="Times New Roman" panose="02020603050405020304" pitchFamily="18" charset="0"/>
                <a:ea typeface="Calibri" panose="020F0502020204030204" pitchFamily="34" charset="0"/>
              </a:rPr>
              <a:t>DAPA</a:t>
            </a:r>
            <a:r>
              <a:rPr lang="en-US" dirty="0"/>
              <a:t> significantly increasing the UOP per 40mg IV furosemide compared to usual care. </a:t>
            </a:r>
          </a:p>
        </p:txBody>
      </p:sp>
      <p:sp>
        <p:nvSpPr>
          <p:cNvPr id="4" name="Slide Number Placeholder 3"/>
          <p:cNvSpPr>
            <a:spLocks noGrp="1"/>
          </p:cNvSpPr>
          <p:nvPr>
            <p:ph type="sldNum" sz="quarter" idx="5"/>
          </p:nvPr>
        </p:nvSpPr>
        <p:spPr/>
        <p:txBody>
          <a:bodyPr/>
          <a:lstStyle/>
          <a:p>
            <a:fld id="{BA8DCFB2-2FC4-4A48-85D8-914292BD17B8}" type="slidenum">
              <a:rPr lang="en-GB" smtClean="0"/>
              <a:pPr/>
              <a:t>15</a:t>
            </a:fld>
            <a:endParaRPr lang="en-GB"/>
          </a:p>
        </p:txBody>
      </p:sp>
    </p:spTree>
    <p:extLst>
      <p:ext uri="{BB962C8B-B14F-4D97-AF65-F5344CB8AC3E}">
        <p14:creationId xmlns:p14="http://schemas.microsoft.com/office/powerpoint/2010/main" val="1895862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increased natriuresis and diuresis and requirement of less IV loop diuretic with </a:t>
            </a:r>
            <a:r>
              <a:rPr lang="en-US" sz="1200" dirty="0">
                <a:effectLst/>
                <a:latin typeface="Times New Roman" panose="02020603050405020304" pitchFamily="18" charset="0"/>
                <a:ea typeface="Calibri" panose="020F0502020204030204" pitchFamily="34" charset="0"/>
              </a:rPr>
              <a:t>DAPA</a:t>
            </a:r>
            <a:r>
              <a:rPr lang="en-US" dirty="0"/>
              <a:t> led to significantly shorter time to discontinue IV loop diuretics (shown in LEFT graph) and significantly shorter time to hospital discharge (shown in RIGHT graph), with the DAPA group having a 52% probability of being discharged at the end of 5-day study period vs 33% in usual care. </a:t>
            </a:r>
          </a:p>
        </p:txBody>
      </p:sp>
      <p:sp>
        <p:nvSpPr>
          <p:cNvPr id="4" name="Slide Number Placeholder 3"/>
          <p:cNvSpPr>
            <a:spLocks noGrp="1"/>
          </p:cNvSpPr>
          <p:nvPr>
            <p:ph type="sldNum" sz="quarter" idx="5"/>
          </p:nvPr>
        </p:nvSpPr>
        <p:spPr/>
        <p:txBody>
          <a:bodyPr/>
          <a:lstStyle/>
          <a:p>
            <a:fld id="{BA8DCFB2-2FC4-4A48-85D8-914292BD17B8}" type="slidenum">
              <a:rPr lang="en-GB" smtClean="0"/>
              <a:pPr/>
              <a:t>16</a:t>
            </a:fld>
            <a:endParaRPr lang="en-GB"/>
          </a:p>
        </p:txBody>
      </p:sp>
    </p:spTree>
    <p:extLst>
      <p:ext uri="{BB962C8B-B14F-4D97-AF65-F5344CB8AC3E}">
        <p14:creationId xmlns:p14="http://schemas.microsoft.com/office/powerpoint/2010/main" val="145411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concerns of safety with early in-hospital use, </a:t>
            </a:r>
            <a:r>
              <a:rPr lang="en-US" sz="1200" dirty="0">
                <a:effectLst/>
                <a:latin typeface="Times New Roman" panose="02020603050405020304" pitchFamily="18" charset="0"/>
                <a:ea typeface="Calibri" panose="020F0502020204030204" pitchFamily="34" charset="0"/>
              </a:rPr>
              <a:t>DAPA</a:t>
            </a:r>
            <a:r>
              <a:rPr lang="en-US" dirty="0"/>
              <a:t> did not increase WHF events during the index hospitalization, nor readmissions for HF or DM related reasons.  </a:t>
            </a:r>
          </a:p>
        </p:txBody>
      </p:sp>
      <p:sp>
        <p:nvSpPr>
          <p:cNvPr id="4" name="Slide Number Placeholder 3"/>
          <p:cNvSpPr>
            <a:spLocks noGrp="1"/>
          </p:cNvSpPr>
          <p:nvPr>
            <p:ph type="sldNum" sz="quarter" idx="5"/>
          </p:nvPr>
        </p:nvSpPr>
        <p:spPr/>
        <p:txBody>
          <a:bodyPr/>
          <a:lstStyle/>
          <a:p>
            <a:fld id="{BA8DCFB2-2FC4-4A48-85D8-914292BD17B8}" type="slidenum">
              <a:rPr lang="en-GB" smtClean="0"/>
              <a:pPr/>
              <a:t>17</a:t>
            </a:fld>
            <a:endParaRPr lang="en-GB"/>
          </a:p>
        </p:txBody>
      </p:sp>
    </p:spTree>
    <p:extLst>
      <p:ext uri="{BB962C8B-B14F-4D97-AF65-F5344CB8AC3E}">
        <p14:creationId xmlns:p14="http://schemas.microsoft.com/office/powerpoint/2010/main" val="189258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patients experienced DKA during hospitalization. </a:t>
            </a:r>
            <a:r>
              <a:rPr lang="en-US" sz="1200" dirty="0">
                <a:effectLst/>
                <a:latin typeface="Times New Roman" panose="02020603050405020304" pitchFamily="18" charset="0"/>
                <a:ea typeface="Calibri" panose="020F0502020204030204" pitchFamily="34" charset="0"/>
              </a:rPr>
              <a:t>DAPA</a:t>
            </a:r>
            <a:r>
              <a:rPr lang="en-US" dirty="0"/>
              <a:t> also did not increase the incidence or severity of hypotension or hypoglycemia events. No patients experienced new genitourinary infections with </a:t>
            </a:r>
            <a:r>
              <a:rPr lang="en-US" sz="1200" dirty="0">
                <a:effectLst/>
                <a:latin typeface="Times New Roman" panose="02020603050405020304" pitchFamily="18" charset="0"/>
                <a:ea typeface="Calibri" panose="020F0502020204030204" pitchFamily="34" charset="0"/>
              </a:rPr>
              <a:t>DAPA</a:t>
            </a:r>
            <a:r>
              <a:rPr lang="en-US" dirty="0"/>
              <a:t>. Finally the addition of </a:t>
            </a:r>
            <a:r>
              <a:rPr lang="en-US" sz="1200" dirty="0">
                <a:effectLst/>
                <a:latin typeface="Times New Roman" panose="02020603050405020304" pitchFamily="18" charset="0"/>
                <a:ea typeface="Calibri" panose="020F0502020204030204" pitchFamily="34" charset="0"/>
              </a:rPr>
              <a:t>DAPA</a:t>
            </a:r>
            <a:r>
              <a:rPr lang="en-US" dirty="0"/>
              <a:t> to aggressive IV loop diuretic therapy did not worsen eGFR relative to usual care. </a:t>
            </a:r>
          </a:p>
        </p:txBody>
      </p:sp>
      <p:sp>
        <p:nvSpPr>
          <p:cNvPr id="4" name="Slide Number Placeholder 3"/>
          <p:cNvSpPr>
            <a:spLocks noGrp="1"/>
          </p:cNvSpPr>
          <p:nvPr>
            <p:ph type="sldNum" sz="quarter" idx="5"/>
          </p:nvPr>
        </p:nvSpPr>
        <p:spPr/>
        <p:txBody>
          <a:bodyPr/>
          <a:lstStyle/>
          <a:p>
            <a:fld id="{BA8DCFB2-2FC4-4A48-85D8-914292BD17B8}" type="slidenum">
              <a:rPr lang="en-GB" smtClean="0"/>
              <a:pPr/>
              <a:t>18</a:t>
            </a:fld>
            <a:endParaRPr lang="en-GB"/>
          </a:p>
        </p:txBody>
      </p:sp>
    </p:spTree>
    <p:extLst>
      <p:ext uri="{BB962C8B-B14F-4D97-AF65-F5344CB8AC3E}">
        <p14:creationId xmlns:p14="http://schemas.microsoft.com/office/powerpoint/2010/main" val="4130917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19</a:t>
            </a:fld>
            <a:endParaRPr lang="en-GB"/>
          </a:p>
        </p:txBody>
      </p:sp>
    </p:spTree>
    <p:extLst>
      <p:ext uri="{BB962C8B-B14F-4D97-AF65-F5344CB8AC3E}">
        <p14:creationId xmlns:p14="http://schemas.microsoft.com/office/powerpoint/2010/main" val="2091531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our study team, especially my mentor JoAnn Lindenfeld, and for your interest. </a:t>
            </a:r>
          </a:p>
        </p:txBody>
      </p:sp>
      <p:sp>
        <p:nvSpPr>
          <p:cNvPr id="4" name="Slide Number Placeholder 3"/>
          <p:cNvSpPr>
            <a:spLocks noGrp="1"/>
          </p:cNvSpPr>
          <p:nvPr>
            <p:ph type="sldNum" sz="quarter" idx="5"/>
          </p:nvPr>
        </p:nvSpPr>
        <p:spPr/>
        <p:txBody>
          <a:bodyPr/>
          <a:lstStyle/>
          <a:p>
            <a:fld id="{BA8DCFB2-2FC4-4A48-85D8-914292BD17B8}" type="slidenum">
              <a:rPr lang="en-GB" smtClean="0"/>
              <a:pPr/>
              <a:t>20</a:t>
            </a:fld>
            <a:endParaRPr lang="en-GB"/>
          </a:p>
        </p:txBody>
      </p:sp>
    </p:spTree>
    <p:extLst>
      <p:ext uri="{BB962C8B-B14F-4D97-AF65-F5344CB8AC3E}">
        <p14:creationId xmlns:p14="http://schemas.microsoft.com/office/powerpoint/2010/main" val="35037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 primary goals of AHF hospitalization are 1) Decongestion and 2) GDMT optimization because these lead to better outcome after hospital discharge. </a:t>
            </a:r>
          </a:p>
          <a:p>
            <a:r>
              <a:rPr lang="en-US" dirty="0"/>
              <a:t>Multiple diuretic combination therapies have improved decongestion. But combo diuretics are used short term as they do not inherently improve GDMT and have not improved Post-DC outcomes. </a:t>
            </a:r>
          </a:p>
          <a:p>
            <a:r>
              <a:rPr lang="en-US" dirty="0"/>
              <a:t>SGLT2i are a core component of GDMT and have consistently improved chronic HF outcome when started at the time of hospital discharge. SGLT2i have increased measures of diuresis in small studies. </a:t>
            </a:r>
            <a:r>
              <a:rPr lang="en-US" sz="1800" dirty="0">
                <a:effectLst/>
                <a:latin typeface="Times New Roman" panose="02020603050405020304" pitchFamily="18" charset="0"/>
              </a:rPr>
              <a:t>However, the decongestive benefits and SAFETY when added early in AHF to standardized IV loop diuretics are unclear.</a:t>
            </a:r>
            <a:endParaRPr lang="en-US" dirty="0"/>
          </a:p>
          <a:p>
            <a:endParaRPr lang="en-US"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2</a:t>
            </a:fld>
            <a:endParaRPr lang="en-GB"/>
          </a:p>
        </p:txBody>
      </p:sp>
    </p:spTree>
    <p:extLst>
      <p:ext uri="{BB962C8B-B14F-4D97-AF65-F5344CB8AC3E}">
        <p14:creationId xmlns:p14="http://schemas.microsoft.com/office/powerpoint/2010/main" val="453334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concerns have been raised by endocrinology associations regarding the safety of in-hospital SGLT2i use. </a:t>
            </a:r>
          </a:p>
          <a:p>
            <a:r>
              <a:rPr lang="en-US" dirty="0"/>
              <a:t>Concerns exist of increased hypoglycemia and ketoacidosis risk in hospital when combined with high rates of insulin use and frequent periods of no oral intake.</a:t>
            </a:r>
          </a:p>
          <a:p>
            <a:r>
              <a:rPr lang="en-US" dirty="0"/>
              <a:t>The risk of WRF during a period of common WRF with IV diuretics is unknown.</a:t>
            </a:r>
          </a:p>
          <a:p>
            <a:r>
              <a:rPr lang="en-US" dirty="0"/>
              <a:t>The risk of genitourinary infections in hospital is a concern. </a:t>
            </a:r>
          </a:p>
          <a:p>
            <a:r>
              <a:rPr lang="en-US" dirty="0"/>
              <a:t>Lastly, the magnitude of diuretic and natriuretic benefit in hypervolemic AHF during serial IV diuresis is limited. </a:t>
            </a:r>
          </a:p>
        </p:txBody>
      </p:sp>
      <p:sp>
        <p:nvSpPr>
          <p:cNvPr id="4" name="Slide Number Placeholder 3"/>
          <p:cNvSpPr>
            <a:spLocks noGrp="1"/>
          </p:cNvSpPr>
          <p:nvPr>
            <p:ph type="sldNum" sz="quarter" idx="5"/>
          </p:nvPr>
        </p:nvSpPr>
        <p:spPr/>
        <p:txBody>
          <a:bodyPr/>
          <a:lstStyle/>
          <a:p>
            <a:fld id="{BA8DCFB2-2FC4-4A48-85D8-914292BD17B8}" type="slidenum">
              <a:rPr lang="en-GB" smtClean="0"/>
              <a:pPr/>
              <a:t>3</a:t>
            </a:fld>
            <a:endParaRPr lang="en-GB"/>
          </a:p>
        </p:txBody>
      </p:sp>
    </p:spTree>
    <p:extLst>
      <p:ext uri="{BB962C8B-B14F-4D97-AF65-F5344CB8AC3E}">
        <p14:creationId xmlns:p14="http://schemas.microsoft.com/office/powerpoint/2010/main" val="525213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DICTATE-AHF was designed to answer these important questions. DICTATE is an XXXXXX study. </a:t>
            </a:r>
          </a:p>
          <a:p>
            <a:r>
              <a:rPr lang="en-US" dirty="0"/>
              <a:t>The open-label design was chosen to ensure appropriate adjustment of insulin therapies via a standardized protocol to minimize hypoglycemia risk. </a:t>
            </a:r>
          </a:p>
          <a:p>
            <a:r>
              <a:rPr lang="en-US" dirty="0"/>
              <a:t>To minimize bias, DICTATE was designed with objective efficacy outcomes and blinded assessment of safety outcomes.</a:t>
            </a:r>
          </a:p>
          <a:p>
            <a:r>
              <a:rPr lang="en-US" dirty="0"/>
              <a:t>Initially, only patients with T2DM were included but the protocol was amended to include patients w or w/o DM and decrease the eGFR criteria based on new data</a:t>
            </a:r>
          </a:p>
        </p:txBody>
      </p:sp>
      <p:sp>
        <p:nvSpPr>
          <p:cNvPr id="4" name="Slide Number Placeholder 3"/>
          <p:cNvSpPr>
            <a:spLocks noGrp="1"/>
          </p:cNvSpPr>
          <p:nvPr>
            <p:ph type="sldNum" sz="quarter" idx="5"/>
          </p:nvPr>
        </p:nvSpPr>
        <p:spPr/>
        <p:txBody>
          <a:bodyPr/>
          <a:lstStyle/>
          <a:p>
            <a:fld id="{BA8DCFB2-2FC4-4A48-85D8-914292BD17B8}" type="slidenum">
              <a:rPr lang="en-GB" smtClean="0"/>
              <a:pPr/>
              <a:t>4</a:t>
            </a:fld>
            <a:endParaRPr lang="en-GB"/>
          </a:p>
        </p:txBody>
      </p:sp>
    </p:spTree>
    <p:extLst>
      <p:ext uri="{BB962C8B-B14F-4D97-AF65-F5344CB8AC3E}">
        <p14:creationId xmlns:p14="http://schemas.microsoft.com/office/powerpoint/2010/main" val="427970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at hospital presentation, patients were screened and randomized within 24 hours. Patients were assigned to either Dapagliflozin 10mg daily + structured usual care or structured usual care. IV loop diuretics were titrated via standard protocol in both treatment arms to a goal UOP of 3-5L/day. These study therapies were continued until day-5 or hospital discharge, whichever occurred first. Patients were followed until 30-days after hospital discharge. </a:t>
            </a:r>
          </a:p>
          <a:p>
            <a:r>
              <a:rPr lang="en-US" dirty="0"/>
              <a:t>Animation: On Day-2, a 24-hr urine collection was performed to accurately measure 24-hr sodium excretion and urine output. </a:t>
            </a:r>
          </a:p>
        </p:txBody>
      </p:sp>
      <p:sp>
        <p:nvSpPr>
          <p:cNvPr id="4" name="Slide Number Placeholder 3"/>
          <p:cNvSpPr>
            <a:spLocks noGrp="1"/>
          </p:cNvSpPr>
          <p:nvPr>
            <p:ph type="sldNum" sz="quarter" idx="5"/>
          </p:nvPr>
        </p:nvSpPr>
        <p:spPr/>
        <p:txBody>
          <a:bodyPr/>
          <a:lstStyle/>
          <a:p>
            <a:fld id="{BA8DCFB2-2FC4-4A48-85D8-914292BD17B8}" type="slidenum">
              <a:rPr lang="en-GB" smtClean="0"/>
              <a:pPr/>
              <a:t>7</a:t>
            </a:fld>
            <a:endParaRPr lang="en-GB"/>
          </a:p>
        </p:txBody>
      </p:sp>
    </p:spTree>
    <p:extLst>
      <p:ext uri="{BB962C8B-B14F-4D97-AF65-F5344CB8AC3E}">
        <p14:creationId xmlns:p14="http://schemas.microsoft.com/office/powerpoint/2010/main" val="159211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outcome was diuretic efficiency calculated at the cumulative weight change over the study period divided by the cumulative IV and oral loop diuretic dose over the same time period. </a:t>
            </a:r>
          </a:p>
        </p:txBody>
      </p:sp>
      <p:sp>
        <p:nvSpPr>
          <p:cNvPr id="4" name="Slide Number Placeholder 3"/>
          <p:cNvSpPr>
            <a:spLocks noGrp="1"/>
          </p:cNvSpPr>
          <p:nvPr>
            <p:ph type="sldNum" sz="quarter" idx="5"/>
          </p:nvPr>
        </p:nvSpPr>
        <p:spPr/>
        <p:txBody>
          <a:bodyPr/>
          <a:lstStyle/>
          <a:p>
            <a:fld id="{BA8DCFB2-2FC4-4A48-85D8-914292BD17B8}" type="slidenum">
              <a:rPr lang="en-GB" smtClean="0"/>
              <a:pPr/>
              <a:t>8</a:t>
            </a:fld>
            <a:endParaRPr lang="en-GB"/>
          </a:p>
        </p:txBody>
      </p:sp>
    </p:spTree>
    <p:extLst>
      <p:ext uri="{BB962C8B-B14F-4D97-AF65-F5344CB8AC3E}">
        <p14:creationId xmlns:p14="http://schemas.microsoft.com/office/powerpoint/2010/main" val="3593553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BA8DCFB2-2FC4-4A48-85D8-914292BD17B8}" type="slidenum">
              <a:rPr lang="en-GB" smtClean="0"/>
              <a:pPr/>
              <a:t>9</a:t>
            </a:fld>
            <a:endParaRPr lang="en-GB"/>
          </a:p>
        </p:txBody>
      </p:sp>
    </p:spTree>
    <p:extLst>
      <p:ext uri="{BB962C8B-B14F-4D97-AF65-F5344CB8AC3E}">
        <p14:creationId xmlns:p14="http://schemas.microsoft.com/office/powerpoint/2010/main" val="216401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total of 240 patients were randomized with 1 patient withdrawn in the usual care group due to inability to stand for weights and 1 patient in the DAPA group due to the treating physician’s decision. </a:t>
            </a:r>
          </a:p>
          <a:p>
            <a:r>
              <a:rPr lang="en-US" dirty="0"/>
              <a:t>Baseline characteristics did not differ between treatment groups including median IV loop diuretic dose of 80mg prior to randomization</a:t>
            </a:r>
          </a:p>
        </p:txBody>
      </p:sp>
      <p:sp>
        <p:nvSpPr>
          <p:cNvPr id="4" name="Slide Number Placeholder 3"/>
          <p:cNvSpPr>
            <a:spLocks noGrp="1"/>
          </p:cNvSpPr>
          <p:nvPr>
            <p:ph type="sldNum" sz="quarter" idx="5"/>
          </p:nvPr>
        </p:nvSpPr>
        <p:spPr/>
        <p:txBody>
          <a:bodyPr/>
          <a:lstStyle/>
          <a:p>
            <a:fld id="{BA8DCFB2-2FC4-4A48-85D8-914292BD17B8}" type="slidenum">
              <a:rPr lang="en-GB" smtClean="0"/>
              <a:pPr/>
              <a:t>10</a:t>
            </a:fld>
            <a:endParaRPr lang="en-GB"/>
          </a:p>
        </p:txBody>
      </p:sp>
    </p:spTree>
    <p:extLst>
      <p:ext uri="{BB962C8B-B14F-4D97-AF65-F5344CB8AC3E}">
        <p14:creationId xmlns:p14="http://schemas.microsoft.com/office/powerpoint/2010/main" val="357954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primary outcome of Diuretic Efficiency adjusted for baseline weight</a:t>
            </a:r>
            <a:r>
              <a:rPr lang="en-US" sz="1800" dirty="0">
                <a:effectLst/>
                <a:latin typeface="Times New Roman" panose="02020603050405020304" pitchFamily="18" charset="0"/>
                <a:ea typeface="Calibri" panose="020F0502020204030204" pitchFamily="34" charset="0"/>
              </a:rPr>
              <a:t>, the odds ratio favored DAPA (RED) over usual care (BLUE)  with an odds ratio 0.65 but with the 95% CI upper limit of 1.01 which did not meet statistical significance</a:t>
            </a:r>
            <a:endParaRPr lang="en-US" dirty="0"/>
          </a:p>
          <a:p>
            <a:r>
              <a:rPr lang="en-US" dirty="0"/>
              <a:t>Animation –Results were similar in the unadjusted analysis although </a:t>
            </a:r>
            <a:r>
              <a:rPr lang="en-US" sz="1200" dirty="0">
                <a:effectLst/>
                <a:latin typeface="Times New Roman" panose="02020603050405020304" pitchFamily="18" charset="0"/>
                <a:ea typeface="Calibri" panose="020F0502020204030204" pitchFamily="34" charset="0"/>
              </a:rPr>
              <a:t>the upper limit of the 95% CI </a:t>
            </a:r>
            <a:r>
              <a:rPr lang="en-US" sz="1800" dirty="0">
                <a:effectLst/>
                <a:latin typeface="Times New Roman" panose="02020603050405020304" pitchFamily="18" charset="0"/>
                <a:ea typeface="Calibri" panose="020F0502020204030204" pitchFamily="34" charset="0"/>
              </a:rPr>
              <a:t>did not exceed 1</a:t>
            </a:r>
            <a:endParaRPr lang="en-US"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11</a:t>
            </a:fld>
            <a:endParaRPr lang="en-GB"/>
          </a:p>
        </p:txBody>
      </p:sp>
    </p:spTree>
    <p:extLst>
      <p:ext uri="{BB962C8B-B14F-4D97-AF65-F5344CB8AC3E}">
        <p14:creationId xmlns:p14="http://schemas.microsoft.com/office/powerpoint/2010/main" val="3256428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Espace réservé du texte 32">
            <a:extLst>
              <a:ext uri="{FF2B5EF4-FFF2-40B4-BE49-F238E27FC236}">
                <a16:creationId xmlns:a16="http://schemas.microsoft.com/office/drawing/2014/main" id="{E87A3DCC-5F52-46C1-83E5-0DCD52BF0AF8}"/>
              </a:ext>
            </a:extLst>
          </p:cNvPr>
          <p:cNvSpPr>
            <a:spLocks noGrp="1" noChangeAspect="1"/>
          </p:cNvSpPr>
          <p:nvPr>
            <p:ph type="body" sz="quarter" idx="10" hasCustomPrompt="1"/>
          </p:nvPr>
        </p:nvSpPr>
        <p:spPr>
          <a:xfrm>
            <a:off x="1039771" y="2517053"/>
            <a:ext cx="6844590" cy="584775"/>
          </a:xfrm>
          <a:prstGeom prst="rect">
            <a:avLst/>
          </a:prstGeom>
        </p:spPr>
        <p:txBody>
          <a:bodyPr wrap="square">
            <a:spAutoFit/>
          </a:bodyPr>
          <a:lstStyle>
            <a:lvl1pPr marL="0" indent="0">
              <a:buNone/>
              <a:defRPr sz="16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A short description about the subject of the presentation. Can be used as a subtitle. </a:t>
            </a:r>
          </a:p>
        </p:txBody>
      </p:sp>
      <p:sp>
        <p:nvSpPr>
          <p:cNvPr id="36" name="Espace réservé du texte 32">
            <a:extLst>
              <a:ext uri="{FF2B5EF4-FFF2-40B4-BE49-F238E27FC236}">
                <a16:creationId xmlns:a16="http://schemas.microsoft.com/office/drawing/2014/main" id="{16284A64-7B54-461F-9363-2BE4503F91FE}"/>
              </a:ext>
            </a:extLst>
          </p:cNvPr>
          <p:cNvSpPr>
            <a:spLocks noGrp="1"/>
          </p:cNvSpPr>
          <p:nvPr>
            <p:ph type="body" sz="quarter" idx="12" hasCustomPrompt="1"/>
          </p:nvPr>
        </p:nvSpPr>
        <p:spPr>
          <a:xfrm>
            <a:off x="1043597" y="3961569"/>
            <a:ext cx="5688626" cy="288032"/>
          </a:xfrm>
          <a:prstGeom prst="rect">
            <a:avLst/>
          </a:prstGeom>
        </p:spPr>
        <p:txBody>
          <a:bodyPr>
            <a:noAutofit/>
          </a:bodyPr>
          <a:lstStyle>
            <a:lvl1pPr marL="0" indent="0">
              <a:buNone/>
              <a:defRPr sz="1600" b="0">
                <a:solidFill>
                  <a:srgbClr val="AE1022"/>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Presentation date</a:t>
            </a:r>
          </a:p>
        </p:txBody>
      </p:sp>
      <p:sp>
        <p:nvSpPr>
          <p:cNvPr id="15" name="Espace réservé du texte 32">
            <a:extLst>
              <a:ext uri="{FF2B5EF4-FFF2-40B4-BE49-F238E27FC236}">
                <a16:creationId xmlns:a16="http://schemas.microsoft.com/office/drawing/2014/main" id="{DFFB4CC0-14B2-483B-83A6-DA9CE43781CA}"/>
              </a:ext>
            </a:extLst>
          </p:cNvPr>
          <p:cNvSpPr>
            <a:spLocks noGrp="1"/>
          </p:cNvSpPr>
          <p:nvPr>
            <p:ph type="body" sz="quarter" idx="13" hasCustomPrompt="1"/>
          </p:nvPr>
        </p:nvSpPr>
        <p:spPr>
          <a:xfrm>
            <a:off x="1043610" y="3577877"/>
            <a:ext cx="5688619" cy="290018"/>
          </a:xfrm>
          <a:prstGeom prst="rect">
            <a:avLst/>
          </a:prstGeom>
        </p:spPr>
        <p:txBody>
          <a:bodyPr>
            <a:noAutofit/>
          </a:bodyPr>
          <a:lstStyle>
            <a:lvl1pPr marL="0" indent="0">
              <a:buNone/>
              <a:defRPr sz="16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Presenter Name</a:t>
            </a:r>
          </a:p>
        </p:txBody>
      </p:sp>
      <p:sp>
        <p:nvSpPr>
          <p:cNvPr id="17" name="Espace réservé du texte 32">
            <a:extLst>
              <a:ext uri="{FF2B5EF4-FFF2-40B4-BE49-F238E27FC236}">
                <a16:creationId xmlns:a16="http://schemas.microsoft.com/office/drawing/2014/main" id="{495DAAF3-5ADD-3B4B-9B4A-F80003C2F6E4}"/>
              </a:ext>
            </a:extLst>
          </p:cNvPr>
          <p:cNvSpPr>
            <a:spLocks noGrp="1" noChangeAspect="1"/>
          </p:cNvSpPr>
          <p:nvPr>
            <p:ph type="body" sz="quarter" idx="14" hasCustomPrompt="1"/>
          </p:nvPr>
        </p:nvSpPr>
        <p:spPr>
          <a:xfrm>
            <a:off x="1043610" y="927760"/>
            <a:ext cx="6768746" cy="833178"/>
          </a:xfrm>
          <a:prstGeom prst="rect">
            <a:avLst/>
          </a:prstGeom>
        </p:spPr>
        <p:txBody>
          <a:bodyPr wrap="square" lIns="90000" tIns="46800" rIns="90000" bIns="46800">
            <a:spAutoFit/>
          </a:bodyPr>
          <a:lstStyle>
            <a:lvl1pPr marL="0" indent="0">
              <a:spcBef>
                <a:spcPts val="600"/>
              </a:spcBef>
              <a:buNone/>
              <a:defRPr sz="4800" b="1" i="0" baseline="0">
                <a:solidFill>
                  <a:schemeClr val="accent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Presentation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tra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EC9FD404-747D-47CF-8BD6-85DE35A09CA4}"/>
              </a:ext>
            </a:extLst>
          </p:cNvPr>
          <p:cNvSpPr>
            <a:spLocks noGrp="1"/>
          </p:cNvSpPr>
          <p:nvPr>
            <p:ph type="body" sz="quarter" idx="10" hasCustomPrompt="1"/>
          </p:nvPr>
        </p:nvSpPr>
        <p:spPr>
          <a:xfrm>
            <a:off x="324618" y="339502"/>
            <a:ext cx="7631757" cy="432048"/>
          </a:xfrm>
          <a:prstGeom prst="rect">
            <a:avLst/>
          </a:prstGeom>
        </p:spPr>
        <p:txBody>
          <a:bodyPr>
            <a:noAutofit/>
          </a:bodyPr>
          <a:lstStyle>
            <a:lvl1pPr marL="0" indent="0">
              <a:lnSpc>
                <a:spcPts val="2500"/>
              </a:lnSpc>
              <a:spcBef>
                <a:spcPts val="0"/>
              </a:spcBef>
              <a:buNone/>
              <a:defRPr sz="2800" b="1">
                <a:solidFill>
                  <a:schemeClr val="accent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First line of the headline</a:t>
            </a:r>
          </a:p>
        </p:txBody>
      </p:sp>
      <p:sp>
        <p:nvSpPr>
          <p:cNvPr id="6" name="Content Placeholder 4">
            <a:extLst>
              <a:ext uri="{FF2B5EF4-FFF2-40B4-BE49-F238E27FC236}">
                <a16:creationId xmlns:a16="http://schemas.microsoft.com/office/drawing/2014/main" id="{448225EB-A123-4416-BF74-09996F924290}"/>
              </a:ext>
            </a:extLst>
          </p:cNvPr>
          <p:cNvSpPr>
            <a:spLocks noGrp="1"/>
          </p:cNvSpPr>
          <p:nvPr>
            <p:ph sz="quarter" idx="11"/>
          </p:nvPr>
        </p:nvSpPr>
        <p:spPr>
          <a:xfrm>
            <a:off x="323850" y="915566"/>
            <a:ext cx="7632700" cy="3672408"/>
          </a:xfrm>
          <a:prstGeom prst="rect">
            <a:avLst/>
          </a:prstGeom>
        </p:spPr>
        <p:txBody>
          <a:bodyPr/>
          <a:lstStyle>
            <a:lvl1pPr marL="180975" indent="-180975" defTabSz="360000">
              <a:buFont typeface="Arial" panose="020B0604020202020204" pitchFamily="34" charset="0"/>
              <a:buChar char="•"/>
              <a:defRPr>
                <a:solidFill>
                  <a:schemeClr val="tx1"/>
                </a:solidFill>
                <a:latin typeface="+mn-lt"/>
              </a:defRPr>
            </a:lvl1pPr>
            <a:lvl2pPr marL="447675" indent="-179388" defTabSz="358775">
              <a:buClr>
                <a:srgbClr val="AE1022"/>
              </a:buClr>
              <a:buFont typeface="Arial" panose="020B0604020202020204" pitchFamily="34" charset="0"/>
              <a:buChar char="•"/>
              <a:defRPr>
                <a:solidFill>
                  <a:schemeClr val="tx1"/>
                </a:solidFill>
                <a:latin typeface="+mn-lt"/>
              </a:defRPr>
            </a:lvl2pPr>
            <a:lvl3pPr marL="628650" indent="-179388">
              <a:buClr>
                <a:srgbClr val="AE1022"/>
              </a:buClr>
              <a:buFont typeface="Arial" panose="020B0604020202020204" pitchFamily="34" charset="0"/>
              <a:buChar char="•"/>
              <a:defRPr>
                <a:solidFill>
                  <a:schemeClr val="tx1"/>
                </a:solidFill>
                <a:latin typeface="+mn-lt"/>
              </a:defRPr>
            </a:lvl3pPr>
            <a:lvl4pPr marL="804863" indent="-179388">
              <a:buClr>
                <a:srgbClr val="AE1022"/>
              </a:buClr>
              <a:buFont typeface="Arial" panose="020B0604020202020204" pitchFamily="34" charset="0"/>
              <a:buChar char="•"/>
              <a:tabLst>
                <a:tab pos="804863" algn="l"/>
              </a:tabLst>
              <a:defRPr>
                <a:solidFill>
                  <a:schemeClr val="tx1"/>
                </a:solidFill>
                <a:latin typeface="+mn-lt"/>
              </a:defRPr>
            </a:lvl4pPr>
            <a:lvl5pPr marL="985838" indent="-179388">
              <a:buClr>
                <a:srgbClr val="AE1022"/>
              </a:buClr>
              <a:buFont typeface="Arial" panose="020B0604020202020204" pitchFamily="34" charset="0"/>
              <a:buChar char="•"/>
              <a:defRPr>
                <a:solidFill>
                  <a:schemeClr val="tx1"/>
                </a:solidFill>
                <a:latin typeface="+mn-lt"/>
              </a:defRPr>
            </a:lvl5pPr>
            <a:lvl6pPr marL="1166813" indent="-179388">
              <a:buClr>
                <a:srgbClr val="AE1022"/>
              </a:buClr>
              <a:buFont typeface="Arial" panose="020B0604020202020204" pitchFamily="34" charset="0"/>
              <a:buChar char="•"/>
              <a:tabLst>
                <a:tab pos="1076325" algn="l"/>
              </a:tabLst>
              <a:defRPr sz="1800"/>
            </a:lvl6pPr>
            <a:lvl7pPr marL="1346400" indent="-179388">
              <a:buClr>
                <a:srgbClr val="C00000"/>
              </a:buClr>
              <a:defRPr sz="1800"/>
            </a:lvl7pPr>
            <a:lvl8pPr marL="1530000" indent="-179388">
              <a:buClr>
                <a:srgbClr val="C00000"/>
              </a:buClr>
              <a:defRPr sz="1800"/>
            </a:lvl8pPr>
            <a:lvl9pPr marL="2424113" indent="-228600">
              <a:buClr>
                <a:srgbClr val="C00000"/>
              </a:buClr>
              <a:buNone/>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9209463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space réservé du texte 5">
            <a:extLst>
              <a:ext uri="{FF2B5EF4-FFF2-40B4-BE49-F238E27FC236}">
                <a16:creationId xmlns:a16="http://schemas.microsoft.com/office/drawing/2014/main" id="{75713D93-C919-4892-838C-B532C4D773A2}"/>
              </a:ext>
            </a:extLst>
          </p:cNvPr>
          <p:cNvSpPr>
            <a:spLocks noGrp="1"/>
          </p:cNvSpPr>
          <p:nvPr>
            <p:ph type="body" sz="quarter" idx="10" hasCustomPrompt="1"/>
          </p:nvPr>
        </p:nvSpPr>
        <p:spPr>
          <a:xfrm>
            <a:off x="324618" y="339502"/>
            <a:ext cx="7631757" cy="432048"/>
          </a:xfrm>
          <a:prstGeom prst="rect">
            <a:avLst/>
          </a:prstGeom>
        </p:spPr>
        <p:txBody>
          <a:bodyPr>
            <a:noAutofit/>
          </a:bodyPr>
          <a:lstStyle>
            <a:lvl1pPr marL="0" indent="0">
              <a:lnSpc>
                <a:spcPts val="2500"/>
              </a:lnSpc>
              <a:spcBef>
                <a:spcPts val="0"/>
              </a:spcBef>
              <a:buNone/>
              <a:defRPr sz="2800" b="1" baseline="0">
                <a:solidFill>
                  <a:schemeClr val="accent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Want to use just a headline? =&gt; type here</a:t>
            </a:r>
          </a:p>
        </p:txBody>
      </p:sp>
    </p:spTree>
    <p:extLst>
      <p:ext uri="{BB962C8B-B14F-4D97-AF65-F5344CB8AC3E}">
        <p14:creationId xmlns:p14="http://schemas.microsoft.com/office/powerpoint/2010/main" val="197294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Sub-title">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8A1CE93C-D99C-4EDD-BA67-BCAAD80495D2}"/>
              </a:ext>
            </a:extLst>
          </p:cNvPr>
          <p:cNvSpPr>
            <a:spLocks noGrp="1"/>
          </p:cNvSpPr>
          <p:nvPr>
            <p:ph type="body" sz="quarter" idx="10" hasCustomPrompt="1"/>
          </p:nvPr>
        </p:nvSpPr>
        <p:spPr>
          <a:xfrm>
            <a:off x="358175" y="1364165"/>
            <a:ext cx="6825854" cy="1152592"/>
          </a:xfrm>
          <a:prstGeom prst="rect">
            <a:avLst/>
          </a:prstGeom>
        </p:spPr>
        <p:txBody>
          <a:bodyPr/>
          <a:lstStyle>
            <a:lvl1pPr marL="0" indent="0">
              <a:lnSpc>
                <a:spcPct val="100000"/>
              </a:lnSpc>
              <a:spcBef>
                <a:spcPts val="450"/>
              </a:spcBef>
              <a:buNone/>
              <a:defRPr sz="2800" b="1">
                <a:solidFill>
                  <a:schemeClr val="accent1"/>
                </a:solidFill>
                <a:latin typeface="+mj-lt"/>
              </a:defRPr>
            </a:lvl1pPr>
            <a:lvl2pPr marL="266693" indent="0">
              <a:buNone/>
              <a:defRPr/>
            </a:lvl2pPr>
            <a:lvl3pPr marL="531799" indent="0">
              <a:buNone/>
              <a:defRPr/>
            </a:lvl3pPr>
            <a:lvl4pPr marL="809605" indent="0">
              <a:buNone/>
              <a:defRPr/>
            </a:lvl4pPr>
            <a:lvl5pPr marL="1076298" indent="0">
              <a:buNone/>
              <a:defRPr/>
            </a:lvl5pPr>
          </a:lstStyle>
          <a:p>
            <a:pPr lvl="0"/>
            <a:r>
              <a:rPr lang="en-GB" dirty="0"/>
              <a:t>S</a:t>
            </a:r>
            <a:r>
              <a:rPr lang="en-US" dirty="0" err="1"/>
              <a:t>ub</a:t>
            </a:r>
            <a:r>
              <a:rPr lang="en-US" dirty="0"/>
              <a:t>-Title</a:t>
            </a:r>
          </a:p>
        </p:txBody>
      </p:sp>
      <p:sp>
        <p:nvSpPr>
          <p:cNvPr id="5" name="Text Placeholder 4">
            <a:extLst>
              <a:ext uri="{FF2B5EF4-FFF2-40B4-BE49-F238E27FC236}">
                <a16:creationId xmlns:a16="http://schemas.microsoft.com/office/drawing/2014/main" id="{6C2DF46A-1BA8-44CA-B779-2ACC2C31960D}"/>
              </a:ext>
            </a:extLst>
          </p:cNvPr>
          <p:cNvSpPr>
            <a:spLocks noGrp="1"/>
          </p:cNvSpPr>
          <p:nvPr>
            <p:ph type="body" sz="quarter" idx="11"/>
          </p:nvPr>
        </p:nvSpPr>
        <p:spPr>
          <a:xfrm>
            <a:off x="358176" y="2571750"/>
            <a:ext cx="6825853" cy="1643063"/>
          </a:xfrm>
          <a:prstGeom prst="rect">
            <a:avLst/>
          </a:prstGeom>
        </p:spPr>
        <p:txBody>
          <a:bodyPr/>
          <a:lstStyle>
            <a:lvl1pPr>
              <a:buFontTx/>
              <a:buNone/>
              <a:defRPr>
                <a:latin typeface="+mn-lt"/>
              </a:defRPr>
            </a:lvl1pPr>
            <a:lvl2pPr indent="-266400">
              <a:buClr>
                <a:srgbClr val="AE1022"/>
              </a:buClr>
              <a:buFont typeface="Arial" panose="020B0604020202020204" pitchFamily="34" charset="0"/>
              <a:buChar char="•"/>
              <a:defRPr>
                <a:latin typeface="+mn-lt"/>
              </a:defRPr>
            </a:lvl2pPr>
            <a:lvl3pPr indent="-266400">
              <a:buClr>
                <a:srgbClr val="AE1022"/>
              </a:buClr>
              <a:buFont typeface="Arial" panose="020B0604020202020204" pitchFamily="34" charset="0"/>
              <a:buChar char="•"/>
              <a:defRPr>
                <a:latin typeface="+mn-lt"/>
              </a:defRPr>
            </a:lvl3pPr>
            <a:lvl4pPr indent="-266400">
              <a:buClr>
                <a:srgbClr val="AE1022"/>
              </a:buClr>
              <a:buFont typeface="Arial" panose="020B0604020202020204" pitchFamily="34" charset="0"/>
              <a:buChar char="•"/>
              <a:defRPr>
                <a:latin typeface="+mn-lt"/>
              </a:defRPr>
            </a:lvl4pPr>
            <a:lvl5pPr indent="-266400">
              <a:buClr>
                <a:srgbClr val="AE1022"/>
              </a:buClr>
              <a:buFont typeface="Arial" panose="020B0604020202020204" pitchFamily="34" charset="0"/>
              <a:buChar char="•"/>
              <a:defRPr>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93688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E14B6F-1B69-514B-A7A5-48827216420D}" type="datetimeFigureOut">
              <a:rPr lang="en-US" smtClean="0"/>
              <a:t>8/25/23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58931D-8E17-724D-8C42-47611BF2DFB0}" type="slidenum">
              <a:rPr lang="en-US" smtClean="0"/>
              <a:t>‹#›</a:t>
            </a:fld>
            <a:endParaRPr lang="en-US"/>
          </a:p>
        </p:txBody>
      </p:sp>
    </p:spTree>
    <p:extLst>
      <p:ext uri="{BB962C8B-B14F-4D97-AF65-F5344CB8AC3E}">
        <p14:creationId xmlns:p14="http://schemas.microsoft.com/office/powerpoint/2010/main" val="24014387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89271022-20A5-4D9A-84BD-CFB63810A5C6}"/>
              </a:ext>
            </a:extLst>
          </p:cNvPr>
          <p:cNvSpPr>
            <a:spLocks noGrp="1"/>
          </p:cNvSpPr>
          <p:nvPr>
            <p:ph type="title"/>
          </p:nvPr>
        </p:nvSpPr>
        <p:spPr>
          <a:xfrm>
            <a:off x="324000" y="338401"/>
            <a:ext cx="7886700" cy="409592"/>
          </a:xfrm>
          <a:prstGeom prst="rect">
            <a:avLst/>
          </a:prstGeom>
        </p:spPr>
        <p:txBody>
          <a:bodyPr vert="horz" lIns="91440" tIns="45720" rIns="91440" bIns="45720" rtlCol="0">
            <a:noAutofit/>
          </a:bodyPr>
          <a:lstStyle/>
          <a:p>
            <a:pPr marL="0" lvl="0" indent="0">
              <a:lnSpc>
                <a:spcPts val="2500"/>
              </a:lnSpc>
              <a:spcBef>
                <a:spcPts val="0"/>
              </a:spcBef>
              <a:buClr>
                <a:srgbClr val="D00040"/>
              </a:buClr>
              <a:buFont typeface="Arial" pitchFamily="34" charset="0"/>
            </a:pPr>
            <a:r>
              <a:rPr lang="fr-FR"/>
              <a:t>Modifiez le style du titre</a:t>
            </a:r>
            <a:endParaRPr lang="en-US"/>
          </a:p>
        </p:txBody>
      </p:sp>
      <p:sp>
        <p:nvSpPr>
          <p:cNvPr id="6" name="Text Placeholder 5">
            <a:extLst>
              <a:ext uri="{FF2B5EF4-FFF2-40B4-BE49-F238E27FC236}">
                <a16:creationId xmlns:a16="http://schemas.microsoft.com/office/drawing/2014/main" id="{B374904E-396E-4218-8F2B-633F1212695D}"/>
              </a:ext>
            </a:extLst>
          </p:cNvPr>
          <p:cNvSpPr>
            <a:spLocks noGrp="1"/>
          </p:cNvSpPr>
          <p:nvPr>
            <p:ph type="body" idx="1"/>
          </p:nvPr>
        </p:nvSpPr>
        <p:spPr>
          <a:xfrm>
            <a:off x="324000" y="914400"/>
            <a:ext cx="7886700" cy="3673574"/>
          </a:xfrm>
          <a:prstGeom prst="rect">
            <a:avLst/>
          </a:prstGeom>
        </p:spPr>
        <p:txBody>
          <a:bodyPr vert="horz" lIns="91440" tIns="45720" rIns="91440" bIns="45720" rtlCol="0">
            <a:normAutofit/>
          </a:bodyPr>
          <a:lstStyle/>
          <a:p>
            <a:pPr marL="266700" lvl="0" indent="-266700"/>
            <a:r>
              <a:rPr lang="fr-FR"/>
              <a:t>Cliquez pour modifier les styles du texte du masque</a:t>
            </a:r>
          </a:p>
          <a:p>
            <a:pPr marL="266700" lvl="1" indent="-266700"/>
            <a:r>
              <a:rPr lang="fr-FR"/>
              <a:t>Deuxième niveau</a:t>
            </a:r>
          </a:p>
          <a:p>
            <a:pPr marL="266700" lvl="2" indent="-266700"/>
            <a:r>
              <a:rPr lang="fr-FR"/>
              <a:t>Troisième niveau</a:t>
            </a:r>
          </a:p>
          <a:p>
            <a:pPr marL="266700" lvl="3" indent="-266700"/>
            <a:r>
              <a:rPr lang="fr-FR"/>
              <a:t>Quatrième niveau</a:t>
            </a:r>
          </a:p>
          <a:p>
            <a:pPr marL="266700" lvl="4" indent="-266700"/>
            <a:r>
              <a:rPr lang="fr-FR"/>
              <a:t>Cinquième niveau</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65" r:id="rId3"/>
    <p:sldLayoutId id="2147483669" r:id="rId4"/>
    <p:sldLayoutId id="2147483670" r:id="rId5"/>
  </p:sldLayoutIdLst>
  <p:hf hdr="0" ftr="0" dt="0"/>
  <p:txStyles>
    <p:titleStyle>
      <a:lvl1pPr algn="l" defTabSz="914400" rtl="0" eaLnBrk="1" latinLnBrk="0" hangingPunct="1">
        <a:spcBef>
          <a:spcPct val="0"/>
        </a:spcBef>
        <a:buNone/>
        <a:defRPr lang="en-US" sz="2800" b="1" i="0" kern="1200" smtClean="0">
          <a:solidFill>
            <a:schemeClr val="accent1"/>
          </a:solidFill>
          <a:latin typeface="+mj-lt"/>
          <a:ea typeface="+mn-ea"/>
          <a:cs typeface="Verdana"/>
        </a:defRPr>
      </a:lvl1pPr>
    </p:titleStyle>
    <p:bodyStyle>
      <a:lvl1pPr marL="0" indent="0" algn="l" defTabSz="360000" rtl="0" eaLnBrk="1" latinLnBrk="0" hangingPunct="1">
        <a:spcBef>
          <a:spcPct val="20000"/>
        </a:spcBef>
        <a:buClr>
          <a:srgbClr val="C00000"/>
        </a:buClr>
        <a:buFont typeface="Arial" panose="020B0604020202020204" pitchFamily="34" charset="0"/>
        <a:buNone/>
        <a:defRPr lang="en-US" sz="2400" b="1" i="0" kern="1200" dirty="0" smtClean="0">
          <a:solidFill>
            <a:schemeClr val="tx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dirty="0" smtClean="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EAC423-CA87-4A97-AD0F-1B7CC1FD15C7}"/>
              </a:ext>
            </a:extLst>
          </p:cNvPr>
          <p:cNvSpPr>
            <a:spLocks noGrp="1"/>
          </p:cNvSpPr>
          <p:nvPr>
            <p:ph type="body" sz="quarter" idx="10"/>
          </p:nvPr>
        </p:nvSpPr>
        <p:spPr>
          <a:xfrm>
            <a:off x="1033674" y="1297555"/>
            <a:ext cx="7348654" cy="1274195"/>
          </a:xfrm>
        </p:spPr>
        <p:txBody>
          <a:bodyPr/>
          <a:lstStyle/>
          <a:p>
            <a:r>
              <a:rPr lang="en-US" sz="2400" dirty="0"/>
              <a:t>Efficacy and Safety of Dapagliflozin in Acute Heart Failure</a:t>
            </a:r>
          </a:p>
          <a:p>
            <a:r>
              <a:rPr lang="en-US" sz="2400" b="0" i="0" dirty="0">
                <a:solidFill>
                  <a:srgbClr val="000000"/>
                </a:solidFill>
                <a:effectLst/>
              </a:rPr>
              <a:t>NCT04298229</a:t>
            </a:r>
            <a:endParaRPr lang="en-US" sz="2400" dirty="0"/>
          </a:p>
        </p:txBody>
      </p:sp>
      <p:sp>
        <p:nvSpPr>
          <p:cNvPr id="3" name="Text Placeholder 2">
            <a:extLst>
              <a:ext uri="{FF2B5EF4-FFF2-40B4-BE49-F238E27FC236}">
                <a16:creationId xmlns:a16="http://schemas.microsoft.com/office/drawing/2014/main" id="{7CA54CD9-6332-4018-80C0-8851DA2A6F56}"/>
              </a:ext>
            </a:extLst>
          </p:cNvPr>
          <p:cNvSpPr>
            <a:spLocks noGrp="1"/>
          </p:cNvSpPr>
          <p:nvPr>
            <p:ph type="body" sz="quarter" idx="12"/>
          </p:nvPr>
        </p:nvSpPr>
        <p:spPr>
          <a:xfrm>
            <a:off x="1033674" y="4215740"/>
            <a:ext cx="5688626" cy="288032"/>
          </a:xfrm>
        </p:spPr>
        <p:txBody>
          <a:bodyPr/>
          <a:lstStyle/>
          <a:p>
            <a:r>
              <a:rPr lang="en-US" sz="2000" dirty="0"/>
              <a:t>August 28, 2023</a:t>
            </a:r>
          </a:p>
        </p:txBody>
      </p:sp>
      <p:sp>
        <p:nvSpPr>
          <p:cNvPr id="4" name="Text Placeholder 3">
            <a:extLst>
              <a:ext uri="{FF2B5EF4-FFF2-40B4-BE49-F238E27FC236}">
                <a16:creationId xmlns:a16="http://schemas.microsoft.com/office/drawing/2014/main" id="{5F110484-47B9-407B-AAD0-5EFF6D5A36BC}"/>
              </a:ext>
            </a:extLst>
          </p:cNvPr>
          <p:cNvSpPr>
            <a:spLocks noGrp="1"/>
          </p:cNvSpPr>
          <p:nvPr>
            <p:ph type="body" sz="quarter" idx="13"/>
          </p:nvPr>
        </p:nvSpPr>
        <p:spPr>
          <a:xfrm>
            <a:off x="1033674" y="2731791"/>
            <a:ext cx="6340541" cy="288032"/>
          </a:xfrm>
        </p:spPr>
        <p:txBody>
          <a:bodyPr/>
          <a:lstStyle/>
          <a:p>
            <a:r>
              <a:rPr lang="en-US" sz="1800" dirty="0"/>
              <a:t>Zachary Cox, PharmD</a:t>
            </a:r>
          </a:p>
          <a:p>
            <a:r>
              <a:rPr lang="en-US" sz="1800" dirty="0"/>
              <a:t>Professor, Lipscomb University College of Pharmacy, USA</a:t>
            </a:r>
          </a:p>
          <a:p>
            <a:r>
              <a:rPr lang="en-US" sz="1800" dirty="0"/>
              <a:t>Department of Pharmacy, Vanderbilt University Medical Center</a:t>
            </a:r>
          </a:p>
          <a:p>
            <a:r>
              <a:rPr lang="en-US" sz="1800" dirty="0"/>
              <a:t>On behalf of DICTATE-AHF Investigators</a:t>
            </a:r>
          </a:p>
          <a:p>
            <a:endParaRPr lang="en-US" sz="1800" dirty="0"/>
          </a:p>
        </p:txBody>
      </p:sp>
      <p:sp>
        <p:nvSpPr>
          <p:cNvPr id="5" name="Text Placeholder 4">
            <a:extLst>
              <a:ext uri="{FF2B5EF4-FFF2-40B4-BE49-F238E27FC236}">
                <a16:creationId xmlns:a16="http://schemas.microsoft.com/office/drawing/2014/main" id="{276148CC-D3A4-4136-AA81-28BD3CC083FD}"/>
              </a:ext>
            </a:extLst>
          </p:cNvPr>
          <p:cNvSpPr>
            <a:spLocks noGrp="1"/>
          </p:cNvSpPr>
          <p:nvPr>
            <p:ph type="body" sz="quarter" idx="14"/>
          </p:nvPr>
        </p:nvSpPr>
        <p:spPr>
          <a:xfrm>
            <a:off x="1033674" y="653420"/>
            <a:ext cx="6768746" cy="833178"/>
          </a:xfrm>
        </p:spPr>
        <p:txBody>
          <a:bodyPr/>
          <a:lstStyle/>
          <a:p>
            <a:r>
              <a:rPr lang="en-US" dirty="0"/>
              <a:t>DICTATE-AHF</a:t>
            </a:r>
          </a:p>
        </p:txBody>
      </p:sp>
    </p:spTree>
    <p:extLst>
      <p:ext uri="{BB962C8B-B14F-4D97-AF65-F5344CB8AC3E}">
        <p14:creationId xmlns:p14="http://schemas.microsoft.com/office/powerpoint/2010/main" val="284531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47BD16-49FB-B8DF-1F7A-0733A2CD9401}"/>
              </a:ext>
            </a:extLst>
          </p:cNvPr>
          <p:cNvSpPr>
            <a:spLocks noGrp="1"/>
          </p:cNvSpPr>
          <p:nvPr>
            <p:ph type="body" sz="quarter" idx="10"/>
          </p:nvPr>
        </p:nvSpPr>
        <p:spPr>
          <a:xfrm>
            <a:off x="323528" y="123478"/>
            <a:ext cx="7631757" cy="432048"/>
          </a:xfrm>
        </p:spPr>
        <p:txBody>
          <a:bodyPr/>
          <a:lstStyle/>
          <a:p>
            <a:r>
              <a:rPr lang="en-US" dirty="0"/>
              <a:t>Baseline Characteristics</a:t>
            </a:r>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8695ABE6-527E-F83F-7396-ABB2318676FD}"/>
                  </a:ext>
                </a:extLst>
              </p:cNvPr>
              <p:cNvGraphicFramePr>
                <a:graphicFrameLocks noGrp="1"/>
              </p:cNvGraphicFramePr>
              <p:nvPr>
                <p:ph sz="quarter" idx="11"/>
                <p:extLst>
                  <p:ext uri="{D42A27DB-BD31-4B8C-83A1-F6EECF244321}">
                    <p14:modId xmlns:p14="http://schemas.microsoft.com/office/powerpoint/2010/main" val="1341021768"/>
                  </p:ext>
                </p:extLst>
              </p:nvPr>
            </p:nvGraphicFramePr>
            <p:xfrm>
              <a:off x="179512" y="580390"/>
              <a:ext cx="8639871" cy="3982720"/>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87326708"/>
                        </a:ext>
                      </a:extLst>
                    </a:gridCol>
                    <a:gridCol w="1958447">
                      <a:extLst>
                        <a:ext uri="{9D8B030D-6E8A-4147-A177-3AD203B41FA5}">
                          <a16:colId xmlns:a16="http://schemas.microsoft.com/office/drawing/2014/main" val="3169481227"/>
                        </a:ext>
                      </a:extLst>
                    </a:gridCol>
                    <a:gridCol w="1936556">
                      <a:extLst>
                        <a:ext uri="{9D8B030D-6E8A-4147-A177-3AD203B41FA5}">
                          <a16:colId xmlns:a16="http://schemas.microsoft.com/office/drawing/2014/main" val="2104781797"/>
                        </a:ext>
                      </a:extLst>
                    </a:gridCol>
                    <a:gridCol w="1936556">
                      <a:extLst>
                        <a:ext uri="{9D8B030D-6E8A-4147-A177-3AD203B41FA5}">
                          <a16:colId xmlns:a16="http://schemas.microsoft.com/office/drawing/2014/main" val="3490320736"/>
                        </a:ext>
                      </a:extLst>
                    </a:gridCol>
                  </a:tblGrid>
                  <a:tr h="514856">
                    <a:tc>
                      <a:txBody>
                        <a:bodyPr/>
                        <a:lstStyle/>
                        <a:p>
                          <a:pPr algn="ctr"/>
                          <a:r>
                            <a:rPr lang="en-US" sz="2000" dirty="0">
                              <a:latin typeface="+mn-lt"/>
                            </a:rPr>
                            <a:t>Characteristic</a:t>
                          </a:r>
                        </a:p>
                      </a:txBody>
                      <a:tcPr anchor="ctr"/>
                    </a:tc>
                    <a:tc>
                      <a:txBody>
                        <a:bodyPr/>
                        <a:lstStyle/>
                        <a:p>
                          <a:pPr algn="ctr"/>
                          <a:r>
                            <a:rPr lang="en-US" sz="2000" dirty="0">
                              <a:latin typeface="+mn-lt"/>
                            </a:rPr>
                            <a:t>Total Population</a:t>
                          </a:r>
                        </a:p>
                        <a:p>
                          <a:pPr algn="ctr"/>
                          <a:r>
                            <a:rPr lang="en-US" sz="2000" dirty="0">
                              <a:latin typeface="+mn-lt"/>
                            </a:rPr>
                            <a:t>(N=238)</a:t>
                          </a:r>
                        </a:p>
                      </a:txBody>
                      <a:tcPr anchor="ctr"/>
                    </a:tc>
                    <a:tc>
                      <a:txBody>
                        <a:bodyPr/>
                        <a:lstStyle/>
                        <a:p>
                          <a:pPr algn="ctr"/>
                          <a:r>
                            <a:rPr lang="en-US" sz="2000" dirty="0">
                              <a:latin typeface="+mn-lt"/>
                            </a:rPr>
                            <a:t>Usual Care</a:t>
                          </a:r>
                        </a:p>
                        <a:p>
                          <a:pPr algn="ctr"/>
                          <a:r>
                            <a:rPr lang="en-US" sz="2000" dirty="0">
                              <a:latin typeface="+mn-lt"/>
                            </a:rPr>
                            <a:t>(N=119)</a:t>
                          </a:r>
                        </a:p>
                      </a:txBody>
                      <a:tcPr anchor="ctr"/>
                    </a:tc>
                    <a:tc>
                      <a:txBody>
                        <a:bodyPr/>
                        <a:lstStyle/>
                        <a:p>
                          <a:pPr algn="ctr"/>
                          <a:r>
                            <a:rPr lang="en-US" sz="2000" dirty="0">
                              <a:latin typeface="+mn-lt"/>
                            </a:rPr>
                            <a:t>Dapagliflozin</a:t>
                          </a:r>
                        </a:p>
                        <a:p>
                          <a:pPr algn="ctr"/>
                          <a:r>
                            <a:rPr lang="en-US" sz="2000" dirty="0">
                              <a:latin typeface="+mn-lt"/>
                            </a:rPr>
                            <a:t>(N=119)</a:t>
                          </a:r>
                        </a:p>
                      </a:txBody>
                      <a:tcPr anchor="ctr"/>
                    </a:tc>
                    <a:extLst>
                      <a:ext uri="{0D108BD9-81ED-4DB2-BD59-A6C34878D82A}">
                        <a16:rowId xmlns:a16="http://schemas.microsoft.com/office/drawing/2014/main" val="113733366"/>
                      </a:ext>
                    </a:extLst>
                  </a:tr>
                  <a:tr h="370840">
                    <a:tc>
                      <a:txBody>
                        <a:bodyPr/>
                        <a:lstStyle/>
                        <a:p>
                          <a:pPr algn="ctr"/>
                          <a:r>
                            <a:rPr lang="en-US" sz="2000" dirty="0">
                              <a:latin typeface="+mn-lt"/>
                            </a:rPr>
                            <a:t>Age (</a:t>
                          </a:r>
                          <a:r>
                            <a:rPr lang="en-US" sz="2000" dirty="0" err="1">
                              <a:latin typeface="+mn-lt"/>
                            </a:rPr>
                            <a:t>yrs</a:t>
                          </a:r>
                          <a:r>
                            <a:rPr lang="en-US" sz="2000" dirty="0">
                              <a:latin typeface="+mn-lt"/>
                            </a:rPr>
                            <a:t>)</a:t>
                          </a:r>
                        </a:p>
                      </a:txBody>
                      <a:tcPr anchor="ctr"/>
                    </a:tc>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65 (56 – 73)</a:t>
                          </a:r>
                        </a:p>
                      </a:txBody>
                      <a:tcPr marL="68580" marR="68580" marT="0" marB="0"/>
                    </a:tc>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64 (55 – 74)</a:t>
                          </a:r>
                        </a:p>
                      </a:txBody>
                      <a:tcPr marL="68580" marR="68580" marT="0" marB="0"/>
                    </a:tc>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65 (56 – 73)</a:t>
                          </a:r>
                        </a:p>
                      </a:txBody>
                      <a:tcPr marL="68580" marR="68580" marT="0" marB="0"/>
                    </a:tc>
                    <a:extLst>
                      <a:ext uri="{0D108BD9-81ED-4DB2-BD59-A6C34878D82A}">
                        <a16:rowId xmlns:a16="http://schemas.microsoft.com/office/drawing/2014/main" val="4033150987"/>
                      </a:ext>
                    </a:extLst>
                  </a:tr>
                  <a:tr h="370840">
                    <a:tc>
                      <a:txBody>
                        <a:bodyPr/>
                        <a:lstStyle/>
                        <a:p>
                          <a:pPr algn="ctr"/>
                          <a:r>
                            <a:rPr lang="en-US" sz="2000" dirty="0">
                              <a:latin typeface="+mn-lt"/>
                            </a:rPr>
                            <a:t>Male Sex </a:t>
                          </a:r>
                        </a:p>
                      </a:txBody>
                      <a:tcPr anchor="ctr"/>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61%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56%</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66%</a:t>
                          </a:r>
                        </a:p>
                      </a:txBody>
                      <a:tcPr marL="68580" marR="68580" marT="0" marB="0"/>
                    </a:tc>
                    <a:extLst>
                      <a:ext uri="{0D108BD9-81ED-4DB2-BD59-A6C34878D82A}">
                        <a16:rowId xmlns:a16="http://schemas.microsoft.com/office/drawing/2014/main" val="404617253"/>
                      </a:ext>
                    </a:extLst>
                  </a:tr>
                  <a:tr h="370840">
                    <a:tc>
                      <a:txBody>
                        <a:bodyPr/>
                        <a:lstStyle/>
                        <a:p>
                          <a:pPr algn="ctr"/>
                          <a:r>
                            <a:rPr lang="en-US" sz="2000" dirty="0">
                              <a:latin typeface="+mn-lt"/>
                            </a:rPr>
                            <a:t>White Race </a:t>
                          </a:r>
                        </a:p>
                      </a:txBody>
                      <a:tcPr anchor="ctr"/>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68%</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66%</a:t>
                          </a:r>
                        </a:p>
                      </a:txBody>
                      <a:tcPr marL="68580" marR="68580" marT="0" marB="0"/>
                    </a:tc>
                    <a:extLst>
                      <a:ext uri="{0D108BD9-81ED-4DB2-BD59-A6C34878D82A}">
                        <a16:rowId xmlns:a16="http://schemas.microsoft.com/office/drawing/2014/main" val="2729469204"/>
                      </a:ext>
                    </a:extLst>
                  </a:tr>
                  <a:tr h="370840">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T2DM</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71%</a:t>
                          </a:r>
                        </a:p>
                      </a:txBody>
                      <a:tcPr marL="68580" marR="68580" marT="0" marB="0"/>
                    </a:tc>
                    <a:extLst>
                      <a:ext uri="{0D108BD9-81ED-4DB2-BD59-A6C34878D82A}">
                        <a16:rowId xmlns:a16="http://schemas.microsoft.com/office/drawing/2014/main" val="2507909477"/>
                      </a:ext>
                    </a:extLst>
                  </a:tr>
                  <a:tr h="370840">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LVEF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40%</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52%</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55%</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48%</a:t>
                          </a:r>
                        </a:p>
                      </a:txBody>
                      <a:tcPr marL="68580" marR="68580" marT="0" marB="0"/>
                    </a:tc>
                    <a:extLst>
                      <a:ext uri="{0D108BD9-81ED-4DB2-BD59-A6C34878D82A}">
                        <a16:rowId xmlns:a16="http://schemas.microsoft.com/office/drawing/2014/main" val="27363685"/>
                      </a:ext>
                    </a:extLst>
                  </a:tr>
                  <a:tr h="370840">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SBP (mmHg)</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121 (110 – 136)</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120 (110 – 136)</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121 (112 – 136)</a:t>
                          </a:r>
                        </a:p>
                      </a:txBody>
                      <a:tcPr marL="68580" marR="68580" marT="0" marB="0"/>
                    </a:tc>
                    <a:extLst>
                      <a:ext uri="{0D108BD9-81ED-4DB2-BD59-A6C34878D82A}">
                        <a16:rowId xmlns:a16="http://schemas.microsoft.com/office/drawing/2014/main" val="3660163820"/>
                      </a:ext>
                    </a:extLst>
                  </a:tr>
                  <a:tr h="370840">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eGFR (mL/min/1.73m</a:t>
                          </a:r>
                          <a:r>
                            <a:rPr lang="en-US" sz="2000" baseline="30000">
                              <a:effectLst/>
                              <a:latin typeface="+mn-lt"/>
                              <a:ea typeface="Calibri" panose="020F0502020204030204" pitchFamily="34" charset="0"/>
                              <a:cs typeface="Times New Roman" panose="02020603050405020304" pitchFamily="18" charset="0"/>
                            </a:rPr>
                            <a:t>2</a:t>
                          </a:r>
                          <a:r>
                            <a:rPr lang="en-US" sz="2000">
                              <a:effectLst/>
                              <a:latin typeface="+mn-lt"/>
                              <a:ea typeface="Calibri" panose="020F0502020204030204" pitchFamily="34" charset="0"/>
                              <a:cs typeface="Times New Roman" panose="02020603050405020304" pitchFamily="18" charset="0"/>
                            </a:rPr>
                            <a:t>)</a:t>
                          </a:r>
                        </a:p>
                      </a:txBody>
                      <a:tcPr marL="68580" marR="68580" marT="0" marB="0"/>
                    </a:tc>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53 (42 – 70)</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54 (40 – 71)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51 (43 – 68)</a:t>
                          </a:r>
                        </a:p>
                      </a:txBody>
                      <a:tcPr marL="68580" marR="68580" marT="0" marB="0"/>
                    </a:tc>
                    <a:extLst>
                      <a:ext uri="{0D108BD9-81ED-4DB2-BD59-A6C34878D82A}">
                        <a16:rowId xmlns:a16="http://schemas.microsoft.com/office/drawing/2014/main" val="3347114965"/>
                      </a:ext>
                    </a:extLst>
                  </a:tr>
                  <a:tr h="370840">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IV furosemide dose prior to randomization (mg)</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80 (40 – 140)</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80 (80 – 120)</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80 (40 - 160)</a:t>
                          </a:r>
                        </a:p>
                      </a:txBody>
                      <a:tcPr marL="68580" marR="68580" marT="0" marB="0"/>
                    </a:tc>
                    <a:extLst>
                      <a:ext uri="{0D108BD9-81ED-4DB2-BD59-A6C34878D82A}">
                        <a16:rowId xmlns:a16="http://schemas.microsoft.com/office/drawing/2014/main" val="42776356"/>
                      </a:ext>
                    </a:extLst>
                  </a:tr>
                </a:tbl>
              </a:graphicData>
            </a:graphic>
          </p:graphicFrame>
        </mc:Choice>
        <mc:Fallback xmlns="">
          <p:graphicFrame>
            <p:nvGraphicFramePr>
              <p:cNvPr id="5" name="Table 5">
                <a:extLst>
                  <a:ext uri="{FF2B5EF4-FFF2-40B4-BE49-F238E27FC236}">
                    <a16:creationId xmlns:a16="http://schemas.microsoft.com/office/drawing/2014/main" id="{8695ABE6-527E-F83F-7396-ABB2318676FD}"/>
                  </a:ext>
                </a:extLst>
              </p:cNvPr>
              <p:cNvGraphicFramePr>
                <a:graphicFrameLocks noGrp="1"/>
              </p:cNvGraphicFramePr>
              <p:nvPr>
                <p:ph sz="quarter" idx="11"/>
                <p:extLst>
                  <p:ext uri="{D42A27DB-BD31-4B8C-83A1-F6EECF244321}">
                    <p14:modId xmlns:p14="http://schemas.microsoft.com/office/powerpoint/2010/main" val="1341021768"/>
                  </p:ext>
                </p:extLst>
              </p:nvPr>
            </p:nvGraphicFramePr>
            <p:xfrm>
              <a:off x="179512" y="580390"/>
              <a:ext cx="8639871" cy="3982720"/>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87326708"/>
                        </a:ext>
                      </a:extLst>
                    </a:gridCol>
                    <a:gridCol w="1958447">
                      <a:extLst>
                        <a:ext uri="{9D8B030D-6E8A-4147-A177-3AD203B41FA5}">
                          <a16:colId xmlns:a16="http://schemas.microsoft.com/office/drawing/2014/main" val="3169481227"/>
                        </a:ext>
                      </a:extLst>
                    </a:gridCol>
                    <a:gridCol w="1936556">
                      <a:extLst>
                        <a:ext uri="{9D8B030D-6E8A-4147-A177-3AD203B41FA5}">
                          <a16:colId xmlns:a16="http://schemas.microsoft.com/office/drawing/2014/main" val="2104781797"/>
                        </a:ext>
                      </a:extLst>
                    </a:gridCol>
                    <a:gridCol w="1936556">
                      <a:extLst>
                        <a:ext uri="{9D8B030D-6E8A-4147-A177-3AD203B41FA5}">
                          <a16:colId xmlns:a16="http://schemas.microsoft.com/office/drawing/2014/main" val="3490320736"/>
                        </a:ext>
                      </a:extLst>
                    </a:gridCol>
                  </a:tblGrid>
                  <a:tr h="701040">
                    <a:tc>
                      <a:txBody>
                        <a:bodyPr/>
                        <a:lstStyle/>
                        <a:p>
                          <a:pPr algn="ctr"/>
                          <a:r>
                            <a:rPr lang="en-US" sz="2000" dirty="0">
                              <a:latin typeface="+mn-lt"/>
                            </a:rPr>
                            <a:t>Characteristic</a:t>
                          </a:r>
                        </a:p>
                      </a:txBody>
                      <a:tcPr anchor="ctr"/>
                    </a:tc>
                    <a:tc>
                      <a:txBody>
                        <a:bodyPr/>
                        <a:lstStyle/>
                        <a:p>
                          <a:pPr algn="ctr"/>
                          <a:r>
                            <a:rPr lang="en-US" sz="2000" dirty="0">
                              <a:latin typeface="+mn-lt"/>
                            </a:rPr>
                            <a:t>Total Population</a:t>
                          </a:r>
                        </a:p>
                        <a:p>
                          <a:pPr algn="ctr"/>
                          <a:r>
                            <a:rPr lang="en-US" sz="2000" dirty="0">
                              <a:latin typeface="+mn-lt"/>
                            </a:rPr>
                            <a:t>(N=238)</a:t>
                          </a:r>
                        </a:p>
                      </a:txBody>
                      <a:tcPr anchor="ctr"/>
                    </a:tc>
                    <a:tc>
                      <a:txBody>
                        <a:bodyPr/>
                        <a:lstStyle/>
                        <a:p>
                          <a:pPr algn="ctr"/>
                          <a:r>
                            <a:rPr lang="en-US" sz="2000" dirty="0">
                              <a:latin typeface="+mn-lt"/>
                            </a:rPr>
                            <a:t>Usual Care</a:t>
                          </a:r>
                        </a:p>
                        <a:p>
                          <a:pPr algn="ctr"/>
                          <a:r>
                            <a:rPr lang="en-US" sz="2000" dirty="0">
                              <a:latin typeface="+mn-lt"/>
                            </a:rPr>
                            <a:t>(N=119)</a:t>
                          </a:r>
                        </a:p>
                      </a:txBody>
                      <a:tcPr anchor="ctr"/>
                    </a:tc>
                    <a:tc>
                      <a:txBody>
                        <a:bodyPr/>
                        <a:lstStyle/>
                        <a:p>
                          <a:pPr algn="ctr"/>
                          <a:r>
                            <a:rPr lang="en-US" sz="2000" dirty="0">
                              <a:latin typeface="+mn-lt"/>
                            </a:rPr>
                            <a:t>Dapagliflozin</a:t>
                          </a:r>
                        </a:p>
                        <a:p>
                          <a:pPr algn="ctr"/>
                          <a:r>
                            <a:rPr lang="en-US" sz="2000" dirty="0">
                              <a:latin typeface="+mn-lt"/>
                            </a:rPr>
                            <a:t>(N=119)</a:t>
                          </a:r>
                        </a:p>
                      </a:txBody>
                      <a:tcPr anchor="ctr"/>
                    </a:tc>
                    <a:extLst>
                      <a:ext uri="{0D108BD9-81ED-4DB2-BD59-A6C34878D82A}">
                        <a16:rowId xmlns:a16="http://schemas.microsoft.com/office/drawing/2014/main" val="113733366"/>
                      </a:ext>
                    </a:extLst>
                  </a:tr>
                  <a:tr h="396240">
                    <a:tc>
                      <a:txBody>
                        <a:bodyPr/>
                        <a:lstStyle/>
                        <a:p>
                          <a:pPr algn="ctr"/>
                          <a:r>
                            <a:rPr lang="en-US" sz="2000" dirty="0">
                              <a:latin typeface="+mn-lt"/>
                            </a:rPr>
                            <a:t>Age (</a:t>
                          </a:r>
                          <a:r>
                            <a:rPr lang="en-US" sz="2000" dirty="0" err="1">
                              <a:latin typeface="+mn-lt"/>
                            </a:rPr>
                            <a:t>yrs</a:t>
                          </a:r>
                          <a:r>
                            <a:rPr lang="en-US" sz="2000" dirty="0">
                              <a:latin typeface="+mn-lt"/>
                            </a:rPr>
                            <a:t>)</a:t>
                          </a:r>
                        </a:p>
                      </a:txBody>
                      <a:tcPr anchor="ctr"/>
                    </a:tc>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65 (56 – 73)</a:t>
                          </a:r>
                        </a:p>
                      </a:txBody>
                      <a:tcPr marL="68580" marR="68580" marT="0" marB="0"/>
                    </a:tc>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64 (55 – 74)</a:t>
                          </a:r>
                        </a:p>
                      </a:txBody>
                      <a:tcPr marL="68580" marR="68580" marT="0" marB="0"/>
                    </a:tc>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65 (56 – 73)</a:t>
                          </a:r>
                        </a:p>
                      </a:txBody>
                      <a:tcPr marL="68580" marR="68580" marT="0" marB="0"/>
                    </a:tc>
                    <a:extLst>
                      <a:ext uri="{0D108BD9-81ED-4DB2-BD59-A6C34878D82A}">
                        <a16:rowId xmlns:a16="http://schemas.microsoft.com/office/drawing/2014/main" val="4033150987"/>
                      </a:ext>
                    </a:extLst>
                  </a:tr>
                  <a:tr h="396240">
                    <a:tc>
                      <a:txBody>
                        <a:bodyPr/>
                        <a:lstStyle/>
                        <a:p>
                          <a:pPr algn="ctr"/>
                          <a:r>
                            <a:rPr lang="en-US" sz="2000" dirty="0">
                              <a:latin typeface="+mn-lt"/>
                            </a:rPr>
                            <a:t>Male Sex </a:t>
                          </a:r>
                        </a:p>
                      </a:txBody>
                      <a:tcPr anchor="ctr"/>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61%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56%</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66%</a:t>
                          </a:r>
                        </a:p>
                      </a:txBody>
                      <a:tcPr marL="68580" marR="68580" marT="0" marB="0"/>
                    </a:tc>
                    <a:extLst>
                      <a:ext uri="{0D108BD9-81ED-4DB2-BD59-A6C34878D82A}">
                        <a16:rowId xmlns:a16="http://schemas.microsoft.com/office/drawing/2014/main" val="404617253"/>
                      </a:ext>
                    </a:extLst>
                  </a:tr>
                  <a:tr h="396240">
                    <a:tc>
                      <a:txBody>
                        <a:bodyPr/>
                        <a:lstStyle/>
                        <a:p>
                          <a:pPr algn="ctr"/>
                          <a:r>
                            <a:rPr lang="en-US" sz="2000" dirty="0">
                              <a:latin typeface="+mn-lt"/>
                            </a:rPr>
                            <a:t>White Race </a:t>
                          </a:r>
                        </a:p>
                      </a:txBody>
                      <a:tcPr anchor="ctr"/>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68%</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66%</a:t>
                          </a:r>
                        </a:p>
                      </a:txBody>
                      <a:tcPr marL="68580" marR="68580" marT="0" marB="0"/>
                    </a:tc>
                    <a:extLst>
                      <a:ext uri="{0D108BD9-81ED-4DB2-BD59-A6C34878D82A}">
                        <a16:rowId xmlns:a16="http://schemas.microsoft.com/office/drawing/2014/main" val="2729469204"/>
                      </a:ext>
                    </a:extLst>
                  </a:tr>
                  <a:tr h="370840">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T2DM</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71%</a:t>
                          </a:r>
                        </a:p>
                      </a:txBody>
                      <a:tcPr marL="68580" marR="68580" marT="0" marB="0"/>
                    </a:tc>
                    <a:extLst>
                      <a:ext uri="{0D108BD9-81ED-4DB2-BD59-A6C34878D82A}">
                        <a16:rowId xmlns:a16="http://schemas.microsoft.com/office/drawing/2014/main" val="2507909477"/>
                      </a:ext>
                    </a:extLst>
                  </a:tr>
                  <a:tr h="370840">
                    <a:tc>
                      <a:txBody>
                        <a:bodyPr/>
                        <a:lstStyle/>
                        <a:p>
                          <a:endParaRPr lang="en-US"/>
                        </a:p>
                      </a:txBody>
                      <a:tcPr marL="68580" marR="68580" marT="0" marB="0">
                        <a:blipFill>
                          <a:blip r:embed="rId3"/>
                          <a:stretch>
                            <a:fillRect l="-452" t="-624138" r="-209050" b="-410345"/>
                          </a:stretch>
                        </a:blipFill>
                      </a:tcPr>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52%</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55%</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48%</a:t>
                          </a:r>
                        </a:p>
                      </a:txBody>
                      <a:tcPr marL="68580" marR="68580" marT="0" marB="0"/>
                    </a:tc>
                    <a:extLst>
                      <a:ext uri="{0D108BD9-81ED-4DB2-BD59-A6C34878D82A}">
                        <a16:rowId xmlns:a16="http://schemas.microsoft.com/office/drawing/2014/main" val="27363685"/>
                      </a:ext>
                    </a:extLst>
                  </a:tr>
                  <a:tr h="370840">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SBP (mmHg)</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121 (110 – 136)</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120 (110 – 136)</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121 (112 – 136)</a:t>
                          </a:r>
                        </a:p>
                      </a:txBody>
                      <a:tcPr marL="68580" marR="68580" marT="0" marB="0"/>
                    </a:tc>
                    <a:extLst>
                      <a:ext uri="{0D108BD9-81ED-4DB2-BD59-A6C34878D82A}">
                        <a16:rowId xmlns:a16="http://schemas.microsoft.com/office/drawing/2014/main" val="3660163820"/>
                      </a:ext>
                    </a:extLst>
                  </a:tr>
                  <a:tr h="370840">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eGFR (mL/min/1.73m</a:t>
                          </a:r>
                          <a:r>
                            <a:rPr lang="en-US" sz="2000" baseline="30000">
                              <a:effectLst/>
                              <a:latin typeface="+mn-lt"/>
                              <a:ea typeface="Calibri" panose="020F0502020204030204" pitchFamily="34" charset="0"/>
                              <a:cs typeface="Times New Roman" panose="02020603050405020304" pitchFamily="18" charset="0"/>
                            </a:rPr>
                            <a:t>2</a:t>
                          </a:r>
                          <a:r>
                            <a:rPr lang="en-US" sz="2000">
                              <a:effectLst/>
                              <a:latin typeface="+mn-lt"/>
                              <a:ea typeface="Calibri" panose="020F0502020204030204" pitchFamily="34" charset="0"/>
                              <a:cs typeface="Times New Roman" panose="02020603050405020304" pitchFamily="18" charset="0"/>
                            </a:rPr>
                            <a:t>)</a:t>
                          </a:r>
                        </a:p>
                      </a:txBody>
                      <a:tcPr marL="68580" marR="68580" marT="0" marB="0"/>
                    </a:tc>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53 (42 – 70)</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54 (40 – 71)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51 (43 – 68)</a:t>
                          </a:r>
                        </a:p>
                      </a:txBody>
                      <a:tcPr marL="68580" marR="68580" marT="0" marB="0"/>
                    </a:tc>
                    <a:extLst>
                      <a:ext uri="{0D108BD9-81ED-4DB2-BD59-A6C34878D82A}">
                        <a16:rowId xmlns:a16="http://schemas.microsoft.com/office/drawing/2014/main" val="3347114965"/>
                      </a:ext>
                    </a:extLst>
                  </a:tr>
                  <a:tr h="609600">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IV furosemide dose prior to randomization (mg)</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80 (40 – 140)</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80 (80 – 120)</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80 (40 - 160)</a:t>
                          </a:r>
                        </a:p>
                      </a:txBody>
                      <a:tcPr marL="68580" marR="68580" marT="0" marB="0"/>
                    </a:tc>
                    <a:extLst>
                      <a:ext uri="{0D108BD9-81ED-4DB2-BD59-A6C34878D82A}">
                        <a16:rowId xmlns:a16="http://schemas.microsoft.com/office/drawing/2014/main" val="42776356"/>
                      </a:ext>
                    </a:extLst>
                  </a:tr>
                </a:tbl>
              </a:graphicData>
            </a:graphic>
          </p:graphicFrame>
        </mc:Fallback>
      </mc:AlternateContent>
    </p:spTree>
    <p:extLst>
      <p:ext uri="{BB962C8B-B14F-4D97-AF65-F5344CB8AC3E}">
        <p14:creationId xmlns:p14="http://schemas.microsoft.com/office/powerpoint/2010/main" val="107162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73F416-3702-CC86-92EA-99570D346F53}"/>
              </a:ext>
            </a:extLst>
          </p:cNvPr>
          <p:cNvSpPr>
            <a:spLocks noGrp="1"/>
          </p:cNvSpPr>
          <p:nvPr>
            <p:ph type="body" sz="quarter" idx="10"/>
          </p:nvPr>
        </p:nvSpPr>
        <p:spPr>
          <a:xfrm>
            <a:off x="683568" y="339502"/>
            <a:ext cx="7272807" cy="432048"/>
          </a:xfrm>
        </p:spPr>
        <p:txBody>
          <a:bodyPr/>
          <a:lstStyle/>
          <a:p>
            <a:r>
              <a:rPr lang="en-US" dirty="0"/>
              <a:t>Primary Outcome</a:t>
            </a:r>
          </a:p>
        </p:txBody>
      </p:sp>
      <p:sp>
        <p:nvSpPr>
          <p:cNvPr id="6" name="TextBox 5">
            <a:extLst>
              <a:ext uri="{FF2B5EF4-FFF2-40B4-BE49-F238E27FC236}">
                <a16:creationId xmlns:a16="http://schemas.microsoft.com/office/drawing/2014/main" id="{EF3ECBC2-BBE9-2D6B-30AC-AE9D64E9AC79}"/>
              </a:ext>
            </a:extLst>
          </p:cNvPr>
          <p:cNvSpPr txBox="1"/>
          <p:nvPr/>
        </p:nvSpPr>
        <p:spPr>
          <a:xfrm>
            <a:off x="179512" y="915566"/>
            <a:ext cx="3744416" cy="904863"/>
          </a:xfrm>
          <a:prstGeom prst="rect">
            <a:avLst/>
          </a:prstGeom>
          <a:solidFill>
            <a:schemeClr val="bg1"/>
          </a:solidFill>
        </p:spPr>
        <p:txBody>
          <a:bodyPr wrap="square" rtlCol="0">
            <a:spAutoFit/>
          </a:bodyPr>
          <a:lstStyle/>
          <a:p>
            <a:pPr marL="38700" indent="0" algn="ctr" defTabSz="360000" rtl="0" eaLnBrk="1" latinLnBrk="0" hangingPunct="1">
              <a:spcBef>
                <a:spcPct val="20000"/>
              </a:spcBef>
              <a:buClr>
                <a:srgbClr val="C00000"/>
              </a:buClr>
              <a:buFont typeface="Arial" panose="020B0604020202020204" pitchFamily="34" charset="0"/>
              <a:buNone/>
            </a:pPr>
            <a:r>
              <a:rPr lang="en-US" sz="2400" b="1" i="0" kern="1200" dirty="0">
                <a:solidFill>
                  <a:schemeClr val="tx1"/>
                </a:solidFill>
                <a:latin typeface="+mn-lt"/>
                <a:ea typeface="+mn-ea"/>
              </a:rPr>
              <a:t>Adjusted Odds Ratio 0.65 </a:t>
            </a:r>
          </a:p>
          <a:p>
            <a:pPr marL="38700" indent="0" algn="ctr" defTabSz="360000" rtl="0" eaLnBrk="1" latinLnBrk="0" hangingPunct="1">
              <a:spcBef>
                <a:spcPct val="20000"/>
              </a:spcBef>
              <a:buClr>
                <a:srgbClr val="C00000"/>
              </a:buClr>
              <a:buFont typeface="Arial" panose="020B0604020202020204" pitchFamily="34" charset="0"/>
              <a:buNone/>
            </a:pPr>
            <a:r>
              <a:rPr lang="en-US" sz="2400" b="1" i="0" kern="1200" dirty="0">
                <a:solidFill>
                  <a:schemeClr val="tx1"/>
                </a:solidFill>
                <a:latin typeface="+mn-lt"/>
                <a:ea typeface="+mn-ea"/>
              </a:rPr>
              <a:t>(95% CI 0.41 – 1.01); P=0.06</a:t>
            </a:r>
          </a:p>
        </p:txBody>
      </p:sp>
      <p:pic>
        <p:nvPicPr>
          <p:cNvPr id="8" name="Content Placeholder 7" descr="A graph of a weight loss&#10;&#10;Description automatically generated">
            <a:extLst>
              <a:ext uri="{FF2B5EF4-FFF2-40B4-BE49-F238E27FC236}">
                <a16:creationId xmlns:a16="http://schemas.microsoft.com/office/drawing/2014/main" id="{B6E5370B-9DD0-B24C-B317-9DEF8A984763}"/>
              </a:ext>
            </a:extLst>
          </p:cNvPr>
          <p:cNvPicPr>
            <a:picLocks noGrp="1" noChangeAspect="1"/>
          </p:cNvPicPr>
          <p:nvPr>
            <p:ph sz="quarter" idx="11"/>
          </p:nvPr>
        </p:nvPicPr>
        <p:blipFill>
          <a:blip r:embed="rId3"/>
          <a:stretch>
            <a:fillRect/>
          </a:stretch>
        </p:blipFill>
        <p:spPr>
          <a:xfrm>
            <a:off x="4197078" y="24466"/>
            <a:ext cx="4635515" cy="4635515"/>
          </a:xfrm>
        </p:spPr>
      </p:pic>
      <p:sp>
        <p:nvSpPr>
          <p:cNvPr id="3" name="TextBox 2">
            <a:extLst>
              <a:ext uri="{FF2B5EF4-FFF2-40B4-BE49-F238E27FC236}">
                <a16:creationId xmlns:a16="http://schemas.microsoft.com/office/drawing/2014/main" id="{789AFBEA-7C1B-B483-B6A4-19139298B3D7}"/>
              </a:ext>
            </a:extLst>
          </p:cNvPr>
          <p:cNvSpPr txBox="1"/>
          <p:nvPr/>
        </p:nvSpPr>
        <p:spPr>
          <a:xfrm>
            <a:off x="179512" y="3147814"/>
            <a:ext cx="3767053" cy="904863"/>
          </a:xfrm>
          <a:prstGeom prst="rect">
            <a:avLst/>
          </a:prstGeom>
          <a:solidFill>
            <a:schemeClr val="bg1"/>
          </a:solidFill>
        </p:spPr>
        <p:txBody>
          <a:bodyPr wrap="square" rtlCol="0">
            <a:spAutoFit/>
          </a:bodyPr>
          <a:lstStyle/>
          <a:p>
            <a:pPr marL="38700" indent="0" algn="ctr" defTabSz="360000" rtl="0" eaLnBrk="1" latinLnBrk="0" hangingPunct="1">
              <a:spcBef>
                <a:spcPct val="20000"/>
              </a:spcBef>
              <a:buClr>
                <a:srgbClr val="C00000"/>
              </a:buClr>
              <a:buFont typeface="Arial" panose="020B0604020202020204" pitchFamily="34" charset="0"/>
              <a:buNone/>
            </a:pPr>
            <a:r>
              <a:rPr lang="en-US" sz="2400" b="1" i="0" kern="1200" dirty="0">
                <a:solidFill>
                  <a:schemeClr val="tx1"/>
                </a:solidFill>
                <a:latin typeface="+mn-lt"/>
                <a:ea typeface="+mn-ea"/>
              </a:rPr>
              <a:t>Unadjusted Odds Ratio 0.64 </a:t>
            </a:r>
          </a:p>
          <a:p>
            <a:pPr marL="38700" indent="0" algn="ctr" defTabSz="360000" rtl="0" eaLnBrk="1" latinLnBrk="0" hangingPunct="1">
              <a:spcBef>
                <a:spcPct val="20000"/>
              </a:spcBef>
              <a:buClr>
                <a:srgbClr val="C00000"/>
              </a:buClr>
              <a:buFont typeface="Arial" panose="020B0604020202020204" pitchFamily="34" charset="0"/>
              <a:buNone/>
            </a:pPr>
            <a:r>
              <a:rPr lang="en-US" sz="2400" b="1" i="0" kern="1200" dirty="0">
                <a:solidFill>
                  <a:schemeClr val="tx1"/>
                </a:solidFill>
                <a:latin typeface="+mn-lt"/>
                <a:ea typeface="+mn-ea"/>
              </a:rPr>
              <a:t>(95% CI 0.41 – 1.00)</a:t>
            </a:r>
          </a:p>
        </p:txBody>
      </p:sp>
    </p:spTree>
    <p:extLst>
      <p:ext uri="{BB962C8B-B14F-4D97-AF65-F5344CB8AC3E}">
        <p14:creationId xmlns:p14="http://schemas.microsoft.com/office/powerpoint/2010/main" val="131541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73F416-3702-CC86-92EA-99570D346F53}"/>
              </a:ext>
            </a:extLst>
          </p:cNvPr>
          <p:cNvSpPr>
            <a:spLocks noGrp="1"/>
          </p:cNvSpPr>
          <p:nvPr>
            <p:ph type="body" sz="quarter" idx="10"/>
          </p:nvPr>
        </p:nvSpPr>
        <p:spPr>
          <a:xfrm>
            <a:off x="323528" y="184228"/>
            <a:ext cx="7632700" cy="432048"/>
          </a:xfrm>
        </p:spPr>
        <p:txBody>
          <a:bodyPr/>
          <a:lstStyle/>
          <a:p>
            <a:r>
              <a:rPr lang="en-US" dirty="0"/>
              <a:t>Primary Outcome Components</a:t>
            </a:r>
          </a:p>
        </p:txBody>
      </p:sp>
      <p:pic>
        <p:nvPicPr>
          <p:cNvPr id="6" name="Content Placeholder 5" descr="A comparison of a comparison of a number of different weight changes&#10;&#10;Description automatically generated with medium confidence">
            <a:extLst>
              <a:ext uri="{FF2B5EF4-FFF2-40B4-BE49-F238E27FC236}">
                <a16:creationId xmlns:a16="http://schemas.microsoft.com/office/drawing/2014/main" id="{93C20C7D-1FE7-ABEC-DB99-393E02058555}"/>
              </a:ext>
            </a:extLst>
          </p:cNvPr>
          <p:cNvPicPr>
            <a:picLocks noGrp="1" noChangeAspect="1"/>
          </p:cNvPicPr>
          <p:nvPr>
            <p:ph sz="quarter" idx="11"/>
          </p:nvPr>
        </p:nvPicPr>
        <p:blipFill>
          <a:blip r:embed="rId3"/>
          <a:stretch>
            <a:fillRect/>
          </a:stretch>
        </p:blipFill>
        <p:spPr>
          <a:xfrm>
            <a:off x="688764" y="587017"/>
            <a:ext cx="7766472" cy="4049521"/>
          </a:xfrm>
        </p:spPr>
      </p:pic>
    </p:spTree>
    <p:extLst>
      <p:ext uri="{BB962C8B-B14F-4D97-AF65-F5344CB8AC3E}">
        <p14:creationId xmlns:p14="http://schemas.microsoft.com/office/powerpoint/2010/main" val="3092920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7240D8-0D4E-A3F2-73BD-28CB9009ACB9}"/>
              </a:ext>
            </a:extLst>
          </p:cNvPr>
          <p:cNvSpPr>
            <a:spLocks noGrp="1"/>
          </p:cNvSpPr>
          <p:nvPr>
            <p:ph type="body" sz="quarter" idx="10"/>
          </p:nvPr>
        </p:nvSpPr>
        <p:spPr>
          <a:xfrm>
            <a:off x="179512" y="55116"/>
            <a:ext cx="7631757" cy="432048"/>
          </a:xfrm>
        </p:spPr>
        <p:txBody>
          <a:bodyPr/>
          <a:lstStyle/>
          <a:p>
            <a:r>
              <a:rPr lang="en-US" dirty="0"/>
              <a:t>Heterogeneity of Treatment Effect</a:t>
            </a:r>
          </a:p>
        </p:txBody>
      </p:sp>
      <p:pic>
        <p:nvPicPr>
          <p:cNvPr id="11" name="Content Placeholder 10" descr="A graph of numbers and a number of people&#10;&#10;Description automatically generated with medium confidence">
            <a:extLst>
              <a:ext uri="{FF2B5EF4-FFF2-40B4-BE49-F238E27FC236}">
                <a16:creationId xmlns:a16="http://schemas.microsoft.com/office/drawing/2014/main" id="{E70C9E17-7A6E-B1E5-68C2-0C6E0C3710C2}"/>
              </a:ext>
            </a:extLst>
          </p:cNvPr>
          <p:cNvPicPr>
            <a:picLocks noGrp="1" noChangeAspect="1"/>
          </p:cNvPicPr>
          <p:nvPr>
            <p:ph sz="quarter" idx="11"/>
          </p:nvPr>
        </p:nvPicPr>
        <p:blipFill>
          <a:blip r:embed="rId3"/>
          <a:stretch>
            <a:fillRect/>
          </a:stretch>
        </p:blipFill>
        <p:spPr>
          <a:xfrm>
            <a:off x="18688" y="510100"/>
            <a:ext cx="9017807" cy="4149882"/>
          </a:xfrm>
        </p:spPr>
      </p:pic>
    </p:spTree>
    <p:extLst>
      <p:ext uri="{BB962C8B-B14F-4D97-AF65-F5344CB8AC3E}">
        <p14:creationId xmlns:p14="http://schemas.microsoft.com/office/powerpoint/2010/main" val="2677096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61E20A-2058-BB5C-EF85-6C3EFC835B65}"/>
              </a:ext>
            </a:extLst>
          </p:cNvPr>
          <p:cNvSpPr>
            <a:spLocks noGrp="1"/>
          </p:cNvSpPr>
          <p:nvPr>
            <p:ph type="body" sz="quarter" idx="10"/>
          </p:nvPr>
        </p:nvSpPr>
        <p:spPr>
          <a:xfrm>
            <a:off x="323528" y="256267"/>
            <a:ext cx="7631757" cy="432048"/>
          </a:xfrm>
        </p:spPr>
        <p:txBody>
          <a:bodyPr/>
          <a:lstStyle/>
          <a:p>
            <a:r>
              <a:rPr lang="en-US" dirty="0"/>
              <a:t>Improved 24-Hour Natriuresis with Dapagliflozin</a:t>
            </a:r>
          </a:p>
        </p:txBody>
      </p:sp>
      <p:pic>
        <p:nvPicPr>
          <p:cNvPr id="7" name="Content Placeholder 6" descr="A red and blue rectangular chart&#10;&#10;Description automatically generated">
            <a:extLst>
              <a:ext uri="{FF2B5EF4-FFF2-40B4-BE49-F238E27FC236}">
                <a16:creationId xmlns:a16="http://schemas.microsoft.com/office/drawing/2014/main" id="{0FF0A7FD-8E2A-4CD1-18E4-13F1B2FBE58C}"/>
              </a:ext>
            </a:extLst>
          </p:cNvPr>
          <p:cNvPicPr>
            <a:picLocks noGrp="1" noChangeAspect="1"/>
          </p:cNvPicPr>
          <p:nvPr>
            <p:ph sz="quarter" idx="11"/>
          </p:nvPr>
        </p:nvPicPr>
        <p:blipFill>
          <a:blip r:embed="rId3"/>
          <a:stretch>
            <a:fillRect/>
          </a:stretch>
        </p:blipFill>
        <p:spPr>
          <a:xfrm>
            <a:off x="162309" y="699542"/>
            <a:ext cx="8819382" cy="3993470"/>
          </a:xfrm>
        </p:spPr>
      </p:pic>
    </p:spTree>
    <p:extLst>
      <p:ext uri="{BB962C8B-B14F-4D97-AF65-F5344CB8AC3E}">
        <p14:creationId xmlns:p14="http://schemas.microsoft.com/office/powerpoint/2010/main" val="4135353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61E20A-2058-BB5C-EF85-6C3EFC835B65}"/>
              </a:ext>
            </a:extLst>
          </p:cNvPr>
          <p:cNvSpPr>
            <a:spLocks noGrp="1"/>
          </p:cNvSpPr>
          <p:nvPr>
            <p:ph type="body" sz="quarter" idx="10"/>
          </p:nvPr>
        </p:nvSpPr>
        <p:spPr>
          <a:xfrm>
            <a:off x="540097" y="41400"/>
            <a:ext cx="7631757" cy="432048"/>
          </a:xfrm>
        </p:spPr>
        <p:txBody>
          <a:bodyPr/>
          <a:lstStyle/>
          <a:p>
            <a:r>
              <a:rPr lang="en-US" dirty="0"/>
              <a:t>Improved 24-Hour Diuresis with Dapagliflozin</a:t>
            </a:r>
          </a:p>
        </p:txBody>
      </p:sp>
      <p:pic>
        <p:nvPicPr>
          <p:cNvPr id="7" name="Content Placeholder 6" descr="A diagram of a number of patients with different colored squares&#10;&#10;Description automatically generated with medium confidence">
            <a:extLst>
              <a:ext uri="{FF2B5EF4-FFF2-40B4-BE49-F238E27FC236}">
                <a16:creationId xmlns:a16="http://schemas.microsoft.com/office/drawing/2014/main" id="{37B33519-C13D-DC69-809A-E4468F0ADB4C}"/>
              </a:ext>
            </a:extLst>
          </p:cNvPr>
          <p:cNvPicPr>
            <a:picLocks noGrp="1" noChangeAspect="1"/>
          </p:cNvPicPr>
          <p:nvPr>
            <p:ph sz="quarter" idx="11"/>
          </p:nvPr>
        </p:nvPicPr>
        <p:blipFill>
          <a:blip r:embed="rId3"/>
          <a:stretch>
            <a:fillRect/>
          </a:stretch>
        </p:blipFill>
        <p:spPr>
          <a:xfrm>
            <a:off x="2123728" y="473448"/>
            <a:ext cx="4536504" cy="4343778"/>
          </a:xfrm>
        </p:spPr>
      </p:pic>
    </p:spTree>
    <p:extLst>
      <p:ext uri="{BB962C8B-B14F-4D97-AF65-F5344CB8AC3E}">
        <p14:creationId xmlns:p14="http://schemas.microsoft.com/office/powerpoint/2010/main" val="101593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E94EBD-5706-7BAB-121C-CB860EADD419}"/>
              </a:ext>
            </a:extLst>
          </p:cNvPr>
          <p:cNvSpPr>
            <a:spLocks noGrp="1"/>
          </p:cNvSpPr>
          <p:nvPr>
            <p:ph type="body" sz="quarter" idx="10"/>
          </p:nvPr>
        </p:nvSpPr>
        <p:spPr>
          <a:xfrm>
            <a:off x="240120" y="159258"/>
            <a:ext cx="8919570" cy="432048"/>
          </a:xfrm>
        </p:spPr>
        <p:txBody>
          <a:bodyPr/>
          <a:lstStyle/>
          <a:p>
            <a:r>
              <a:rPr lang="en-US" dirty="0"/>
              <a:t>Shorter Time to discontinue IV Diuretics and to Discharge</a:t>
            </a:r>
          </a:p>
        </p:txBody>
      </p:sp>
      <p:pic>
        <p:nvPicPr>
          <p:cNvPr id="7" name="Content Placeholder 6" descr="A graph of a patient's growth&#10;&#10;Description automatically generated with medium confidence">
            <a:extLst>
              <a:ext uri="{FF2B5EF4-FFF2-40B4-BE49-F238E27FC236}">
                <a16:creationId xmlns:a16="http://schemas.microsoft.com/office/drawing/2014/main" id="{BDB029DC-72A6-E339-91F1-B8F2AA50F3B5}"/>
              </a:ext>
            </a:extLst>
          </p:cNvPr>
          <p:cNvPicPr>
            <a:picLocks noGrp="1" noChangeAspect="1"/>
          </p:cNvPicPr>
          <p:nvPr>
            <p:ph sz="quarter" idx="11"/>
          </p:nvPr>
        </p:nvPicPr>
        <p:blipFill>
          <a:blip r:embed="rId3"/>
          <a:stretch>
            <a:fillRect/>
          </a:stretch>
        </p:blipFill>
        <p:spPr>
          <a:xfrm>
            <a:off x="180601" y="522437"/>
            <a:ext cx="8723279" cy="4098626"/>
          </a:xfrm>
        </p:spPr>
      </p:pic>
      <p:sp>
        <p:nvSpPr>
          <p:cNvPr id="3" name="TextBox 2">
            <a:extLst>
              <a:ext uri="{FF2B5EF4-FFF2-40B4-BE49-F238E27FC236}">
                <a16:creationId xmlns:a16="http://schemas.microsoft.com/office/drawing/2014/main" id="{04DD6E97-55C8-4DF0-F8D6-7169055335C9}"/>
              </a:ext>
            </a:extLst>
          </p:cNvPr>
          <p:cNvSpPr txBox="1"/>
          <p:nvPr/>
        </p:nvSpPr>
        <p:spPr>
          <a:xfrm>
            <a:off x="3847931" y="790079"/>
            <a:ext cx="720080" cy="400110"/>
          </a:xfrm>
          <a:prstGeom prst="rect">
            <a:avLst/>
          </a:prstGeom>
          <a:noFill/>
        </p:spPr>
        <p:txBody>
          <a:bodyPr wrap="squar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2000" b="1" i="0" kern="1200" dirty="0">
                <a:solidFill>
                  <a:schemeClr val="tx1"/>
                </a:solidFill>
                <a:latin typeface="+mn-lt"/>
                <a:ea typeface="+mn-ea"/>
              </a:rPr>
              <a:t>52%</a:t>
            </a:r>
          </a:p>
        </p:txBody>
      </p:sp>
      <p:sp>
        <p:nvSpPr>
          <p:cNvPr id="4" name="TextBox 3">
            <a:extLst>
              <a:ext uri="{FF2B5EF4-FFF2-40B4-BE49-F238E27FC236}">
                <a16:creationId xmlns:a16="http://schemas.microsoft.com/office/drawing/2014/main" id="{8A585C4C-7597-F56A-3DB4-B51088272FE0}"/>
              </a:ext>
            </a:extLst>
          </p:cNvPr>
          <p:cNvSpPr txBox="1"/>
          <p:nvPr/>
        </p:nvSpPr>
        <p:spPr>
          <a:xfrm>
            <a:off x="8183800" y="754430"/>
            <a:ext cx="720080" cy="400110"/>
          </a:xfrm>
          <a:prstGeom prst="rect">
            <a:avLst/>
          </a:prstGeom>
          <a:noFill/>
        </p:spPr>
        <p:txBody>
          <a:bodyPr wrap="squar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2000" b="1" i="0" kern="1200" dirty="0">
                <a:solidFill>
                  <a:schemeClr val="tx1"/>
                </a:solidFill>
                <a:latin typeface="+mn-lt"/>
                <a:ea typeface="+mn-ea"/>
              </a:rPr>
              <a:t>52%</a:t>
            </a:r>
          </a:p>
        </p:txBody>
      </p:sp>
      <p:sp>
        <p:nvSpPr>
          <p:cNvPr id="5" name="TextBox 4">
            <a:extLst>
              <a:ext uri="{FF2B5EF4-FFF2-40B4-BE49-F238E27FC236}">
                <a16:creationId xmlns:a16="http://schemas.microsoft.com/office/drawing/2014/main" id="{BEA05312-0CED-EA3B-9306-192C7D223A6A}"/>
              </a:ext>
            </a:extLst>
          </p:cNvPr>
          <p:cNvSpPr txBox="1"/>
          <p:nvPr/>
        </p:nvSpPr>
        <p:spPr>
          <a:xfrm>
            <a:off x="3876193" y="2000153"/>
            <a:ext cx="720080" cy="400110"/>
          </a:xfrm>
          <a:prstGeom prst="rect">
            <a:avLst/>
          </a:prstGeom>
          <a:noFill/>
        </p:spPr>
        <p:txBody>
          <a:bodyPr wrap="squar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2000" b="1" i="0" kern="1200" dirty="0">
                <a:solidFill>
                  <a:schemeClr val="tx1"/>
                </a:solidFill>
                <a:latin typeface="+mn-lt"/>
                <a:ea typeface="+mn-ea"/>
              </a:rPr>
              <a:t>33%</a:t>
            </a:r>
          </a:p>
        </p:txBody>
      </p:sp>
      <p:sp>
        <p:nvSpPr>
          <p:cNvPr id="6" name="TextBox 5">
            <a:extLst>
              <a:ext uri="{FF2B5EF4-FFF2-40B4-BE49-F238E27FC236}">
                <a16:creationId xmlns:a16="http://schemas.microsoft.com/office/drawing/2014/main" id="{EEC1BCE0-0D55-16D6-2301-221BE3DDB76D}"/>
              </a:ext>
            </a:extLst>
          </p:cNvPr>
          <p:cNvSpPr txBox="1"/>
          <p:nvPr/>
        </p:nvSpPr>
        <p:spPr>
          <a:xfrm>
            <a:off x="8221325" y="2000153"/>
            <a:ext cx="720080" cy="400110"/>
          </a:xfrm>
          <a:prstGeom prst="rect">
            <a:avLst/>
          </a:prstGeom>
          <a:noFill/>
        </p:spPr>
        <p:txBody>
          <a:bodyPr wrap="squar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2000" b="1" i="0" kern="1200" dirty="0">
                <a:solidFill>
                  <a:schemeClr val="tx1"/>
                </a:solidFill>
                <a:latin typeface="+mn-lt"/>
                <a:ea typeface="+mn-ea"/>
              </a:rPr>
              <a:t>33%</a:t>
            </a:r>
          </a:p>
        </p:txBody>
      </p:sp>
    </p:spTree>
    <p:extLst>
      <p:ext uri="{BB962C8B-B14F-4D97-AF65-F5344CB8AC3E}">
        <p14:creationId xmlns:p14="http://schemas.microsoft.com/office/powerpoint/2010/main" val="3646172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366F8-E2FB-29AD-EF2F-6C7084039A2B}"/>
              </a:ext>
            </a:extLst>
          </p:cNvPr>
          <p:cNvSpPr>
            <a:spLocks noGrp="1"/>
          </p:cNvSpPr>
          <p:nvPr>
            <p:ph type="body" sz="quarter" idx="10"/>
          </p:nvPr>
        </p:nvSpPr>
        <p:spPr/>
        <p:txBody>
          <a:bodyPr/>
          <a:lstStyle/>
          <a:p>
            <a:r>
              <a:rPr lang="en-US" dirty="0"/>
              <a:t>Secondary Outcomes</a:t>
            </a:r>
          </a:p>
        </p:txBody>
      </p:sp>
      <p:graphicFrame>
        <p:nvGraphicFramePr>
          <p:cNvPr id="4" name="Table 4">
            <a:extLst>
              <a:ext uri="{FF2B5EF4-FFF2-40B4-BE49-F238E27FC236}">
                <a16:creationId xmlns:a16="http://schemas.microsoft.com/office/drawing/2014/main" id="{5611250B-34DD-DB74-6CC6-A9F80A1CA7CD}"/>
              </a:ext>
            </a:extLst>
          </p:cNvPr>
          <p:cNvGraphicFramePr>
            <a:graphicFrameLocks noGrp="1"/>
          </p:cNvGraphicFramePr>
          <p:nvPr>
            <p:ph sz="quarter" idx="11"/>
            <p:extLst>
              <p:ext uri="{D42A27DB-BD31-4B8C-83A1-F6EECF244321}">
                <p14:modId xmlns:p14="http://schemas.microsoft.com/office/powerpoint/2010/main" val="1959781282"/>
              </p:ext>
            </p:extLst>
          </p:nvPr>
        </p:nvGraphicFramePr>
        <p:xfrm>
          <a:off x="323850" y="915988"/>
          <a:ext cx="8424615" cy="2301240"/>
        </p:xfrm>
        <a:graphic>
          <a:graphicData uri="http://schemas.openxmlformats.org/drawingml/2006/table">
            <a:tbl>
              <a:tblPr firstRow="1" bandRow="1">
                <a:tableStyleId>{5C22544A-7EE6-4342-B048-85BDC9FD1C3A}</a:tableStyleId>
              </a:tblPr>
              <a:tblGrid>
                <a:gridCol w="4968230">
                  <a:extLst>
                    <a:ext uri="{9D8B030D-6E8A-4147-A177-3AD203B41FA5}">
                      <a16:colId xmlns:a16="http://schemas.microsoft.com/office/drawing/2014/main" val="2402039570"/>
                    </a:ext>
                  </a:extLst>
                </a:gridCol>
                <a:gridCol w="1584176">
                  <a:extLst>
                    <a:ext uri="{9D8B030D-6E8A-4147-A177-3AD203B41FA5}">
                      <a16:colId xmlns:a16="http://schemas.microsoft.com/office/drawing/2014/main" val="2110981653"/>
                    </a:ext>
                  </a:extLst>
                </a:gridCol>
                <a:gridCol w="1872209">
                  <a:extLst>
                    <a:ext uri="{9D8B030D-6E8A-4147-A177-3AD203B41FA5}">
                      <a16:colId xmlns:a16="http://schemas.microsoft.com/office/drawing/2014/main" val="3446592990"/>
                    </a:ext>
                  </a:extLst>
                </a:gridCol>
              </a:tblGrid>
              <a:tr h="370840">
                <a:tc>
                  <a:txBody>
                    <a:bodyPr/>
                    <a:lstStyle/>
                    <a:p>
                      <a:pPr algn="ctr"/>
                      <a:r>
                        <a:rPr lang="en-US" sz="2400" dirty="0">
                          <a:latin typeface="+mn-lt"/>
                        </a:rPr>
                        <a:t>Secondary Outcomes, N</a:t>
                      </a:r>
                    </a:p>
                  </a:txBody>
                  <a:tcPr anchor="ctr"/>
                </a:tc>
                <a:tc>
                  <a:txBody>
                    <a:bodyPr/>
                    <a:lstStyle/>
                    <a:p>
                      <a:pPr algn="ctr"/>
                      <a:r>
                        <a:rPr lang="en-US" sz="2400" dirty="0">
                          <a:latin typeface="+mn-lt"/>
                        </a:rPr>
                        <a:t>Usual Care</a:t>
                      </a:r>
                    </a:p>
                  </a:txBody>
                  <a:tcPr anchor="ctr"/>
                </a:tc>
                <a:tc>
                  <a:txBody>
                    <a:bodyPr/>
                    <a:lstStyle/>
                    <a:p>
                      <a:pPr algn="ctr"/>
                      <a:r>
                        <a:rPr lang="en-US" sz="2400" dirty="0">
                          <a:latin typeface="+mn-lt"/>
                        </a:rPr>
                        <a:t>Dapagliflozin</a:t>
                      </a:r>
                    </a:p>
                  </a:txBody>
                  <a:tcPr anchor="ctr"/>
                </a:tc>
                <a:extLst>
                  <a:ext uri="{0D108BD9-81ED-4DB2-BD59-A6C34878D82A}">
                    <a16:rowId xmlns:a16="http://schemas.microsoft.com/office/drawing/2014/main" val="1535349089"/>
                  </a:ext>
                </a:extLst>
              </a:tr>
              <a:tr h="370840">
                <a:tc>
                  <a:txBody>
                    <a:bodyPr/>
                    <a:lstStyle/>
                    <a:p>
                      <a:pPr marL="0" marR="0">
                        <a:spcBef>
                          <a:spcPts val="0"/>
                        </a:spcBef>
                        <a:spcAft>
                          <a:spcPts val="0"/>
                        </a:spcAft>
                      </a:pPr>
                      <a:r>
                        <a:rPr lang="en-US" sz="2400">
                          <a:effectLst/>
                          <a:latin typeface="+mn-lt"/>
                          <a:ea typeface="Calibri" panose="020F0502020204030204" pitchFamily="34" charset="0"/>
                          <a:cs typeface="Times New Roman" panose="02020603050405020304" pitchFamily="18" charset="0"/>
                        </a:rPr>
                        <a:t>Worsening heart failure</a:t>
                      </a:r>
                    </a:p>
                  </a:txBody>
                  <a:tcPr marL="68580" marR="68580" marT="0" marB="0"/>
                </a:tc>
                <a:tc>
                  <a:txBody>
                    <a:bodyPr/>
                    <a:lstStyle/>
                    <a:p>
                      <a:pPr marL="0" marR="0" algn="ctr">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3</a:t>
                      </a:r>
                    </a:p>
                  </a:txBody>
                  <a:tcPr marL="68580" marR="68580" marT="0" marB="0"/>
                </a:tc>
                <a:tc>
                  <a:txBody>
                    <a:bodyPr/>
                    <a:lstStyle/>
                    <a:p>
                      <a:pPr marL="0" marR="0" algn="ctr">
                        <a:spcBef>
                          <a:spcPts val="0"/>
                        </a:spcBef>
                        <a:spcAft>
                          <a:spcPts val="0"/>
                        </a:spcAft>
                      </a:pPr>
                      <a:r>
                        <a:rPr lang="en-US" sz="2400">
                          <a:effectLst/>
                          <a:latin typeface="+mn-lt"/>
                          <a:ea typeface="Calibri" panose="020F0502020204030204" pitchFamily="34" charset="0"/>
                          <a:cs typeface="Times New Roman" panose="02020603050405020304" pitchFamily="18" charset="0"/>
                        </a:rPr>
                        <a:t>4</a:t>
                      </a:r>
                    </a:p>
                  </a:txBody>
                  <a:tcPr marL="68580" marR="68580" marT="0" marB="0"/>
                </a:tc>
                <a:extLst>
                  <a:ext uri="{0D108BD9-81ED-4DB2-BD59-A6C34878D82A}">
                    <a16:rowId xmlns:a16="http://schemas.microsoft.com/office/drawing/2014/main" val="2862241291"/>
                  </a:ext>
                </a:extLst>
              </a:tr>
              <a:tr h="370840">
                <a:tc>
                  <a:txBody>
                    <a:bodyPr/>
                    <a:lstStyle/>
                    <a:p>
                      <a:pPr marL="0" marR="0">
                        <a:spcBef>
                          <a:spcPts val="0"/>
                        </a:spcBef>
                        <a:spcAft>
                          <a:spcPts val="0"/>
                        </a:spcAft>
                      </a:pPr>
                      <a:r>
                        <a:rPr lang="en-US" sz="2400">
                          <a:effectLst/>
                          <a:latin typeface="+mn-lt"/>
                          <a:ea typeface="Calibri" panose="020F0502020204030204" pitchFamily="34" charset="0"/>
                          <a:cs typeface="Times New Roman" panose="02020603050405020304" pitchFamily="18" charset="0"/>
                        </a:rPr>
                        <a:t>30-day hospital readmission for ADHF or diabetes-related reasons</a:t>
                      </a:r>
                    </a:p>
                  </a:txBody>
                  <a:tcPr marL="68580" marR="68580" marT="0" marB="0"/>
                </a:tc>
                <a:tc>
                  <a:txBody>
                    <a:bodyPr/>
                    <a:lstStyle/>
                    <a:p>
                      <a:pPr marL="0" marR="0" algn="ctr">
                        <a:spcBef>
                          <a:spcPts val="0"/>
                        </a:spcBef>
                        <a:spcAft>
                          <a:spcPts val="0"/>
                        </a:spcAft>
                      </a:pPr>
                      <a:r>
                        <a:rPr lang="en-US" sz="2400">
                          <a:effectLst/>
                          <a:latin typeface="+mn-lt"/>
                          <a:ea typeface="Calibri" panose="020F0502020204030204" pitchFamily="34" charset="0"/>
                          <a:cs typeface="Times New Roman" panose="02020603050405020304" pitchFamily="18" charset="0"/>
                        </a:rPr>
                        <a:t>8</a:t>
                      </a:r>
                    </a:p>
                  </a:txBody>
                  <a:tcPr marL="68580" marR="68580" marT="0" marB="0"/>
                </a:tc>
                <a:tc>
                  <a:txBody>
                    <a:bodyPr/>
                    <a:lstStyle/>
                    <a:p>
                      <a:pPr marL="0" marR="0" algn="ctr">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7</a:t>
                      </a:r>
                    </a:p>
                  </a:txBody>
                  <a:tcPr marL="68580" marR="68580" marT="0" marB="0"/>
                </a:tc>
                <a:extLst>
                  <a:ext uri="{0D108BD9-81ED-4DB2-BD59-A6C34878D82A}">
                    <a16:rowId xmlns:a16="http://schemas.microsoft.com/office/drawing/2014/main" val="3671920748"/>
                  </a:ext>
                </a:extLst>
              </a:tr>
              <a:tr h="370840">
                <a:tc>
                  <a:txBody>
                    <a:bodyPr/>
                    <a:lstStyle/>
                    <a:p>
                      <a:pPr marL="0" marR="0" algn="r">
                        <a:spcBef>
                          <a:spcPts val="0"/>
                        </a:spcBef>
                        <a:spcAft>
                          <a:spcPts val="0"/>
                        </a:spcAft>
                      </a:pPr>
                      <a:r>
                        <a:rPr lang="en-US" sz="2400">
                          <a:effectLst/>
                          <a:latin typeface="+mn-lt"/>
                          <a:ea typeface="Calibri" panose="020F0502020204030204" pitchFamily="34" charset="0"/>
                          <a:cs typeface="Times New Roman" panose="02020603050405020304" pitchFamily="18" charset="0"/>
                        </a:rPr>
                        <a:t>ADHF-related readmission</a:t>
                      </a:r>
                    </a:p>
                  </a:txBody>
                  <a:tcPr marL="68580" marR="68580" marT="0" marB="0"/>
                </a:tc>
                <a:tc>
                  <a:txBody>
                    <a:bodyPr/>
                    <a:lstStyle/>
                    <a:p>
                      <a:pPr marL="0" marR="0" algn="ctr">
                        <a:spcBef>
                          <a:spcPts val="0"/>
                        </a:spcBef>
                        <a:spcAft>
                          <a:spcPts val="0"/>
                        </a:spcAft>
                      </a:pPr>
                      <a:r>
                        <a:rPr lang="en-US" sz="2400">
                          <a:effectLst/>
                          <a:latin typeface="+mn-lt"/>
                          <a:ea typeface="Calibri" panose="020F0502020204030204" pitchFamily="34" charset="0"/>
                          <a:cs typeface="Times New Roman" panose="02020603050405020304" pitchFamily="18" charset="0"/>
                        </a:rPr>
                        <a:t>8</a:t>
                      </a:r>
                    </a:p>
                  </a:txBody>
                  <a:tcPr marL="68580" marR="68580" marT="0" marB="0"/>
                </a:tc>
                <a:tc>
                  <a:txBody>
                    <a:bodyPr/>
                    <a:lstStyle/>
                    <a:p>
                      <a:pPr marL="0" marR="0" algn="ctr">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6</a:t>
                      </a:r>
                    </a:p>
                  </a:txBody>
                  <a:tcPr marL="68580" marR="68580" marT="0" marB="0"/>
                </a:tc>
                <a:extLst>
                  <a:ext uri="{0D108BD9-81ED-4DB2-BD59-A6C34878D82A}">
                    <a16:rowId xmlns:a16="http://schemas.microsoft.com/office/drawing/2014/main" val="1094050078"/>
                  </a:ext>
                </a:extLst>
              </a:tr>
              <a:tr h="370840">
                <a:tc>
                  <a:txBody>
                    <a:bodyPr/>
                    <a:lstStyle/>
                    <a:p>
                      <a:pPr marL="0" marR="0" algn="r">
                        <a:spcBef>
                          <a:spcPts val="0"/>
                        </a:spcBef>
                        <a:spcAft>
                          <a:spcPts val="0"/>
                        </a:spcAft>
                      </a:pPr>
                      <a:r>
                        <a:rPr lang="en-US" sz="2400">
                          <a:effectLst/>
                          <a:latin typeface="+mn-lt"/>
                          <a:ea typeface="Calibri" panose="020F0502020204030204" pitchFamily="34" charset="0"/>
                          <a:cs typeface="Times New Roman" panose="02020603050405020304" pitchFamily="18" charset="0"/>
                        </a:rPr>
                        <a:t>Diabetes-related readmission</a:t>
                      </a:r>
                    </a:p>
                  </a:txBody>
                  <a:tcPr marL="68580" marR="68580" marT="0" marB="0"/>
                </a:tc>
                <a:tc>
                  <a:txBody>
                    <a:bodyPr/>
                    <a:lstStyle/>
                    <a:p>
                      <a:pPr marL="0" marR="0" algn="ctr">
                        <a:spcBef>
                          <a:spcPts val="0"/>
                        </a:spcBef>
                        <a:spcAft>
                          <a:spcPts val="0"/>
                        </a:spcAft>
                      </a:pPr>
                      <a:r>
                        <a:rPr lang="en-US" sz="2400">
                          <a:effectLst/>
                          <a:latin typeface="+mn-lt"/>
                          <a:ea typeface="Calibri" panose="020F0502020204030204" pitchFamily="34" charset="0"/>
                          <a:cs typeface="Times New Roman" panose="02020603050405020304" pitchFamily="18" charset="0"/>
                        </a:rPr>
                        <a:t>0</a:t>
                      </a:r>
                    </a:p>
                  </a:txBody>
                  <a:tcPr marL="68580" marR="68580" marT="0" marB="0"/>
                </a:tc>
                <a:tc>
                  <a:txBody>
                    <a:bodyPr/>
                    <a:lstStyle/>
                    <a:p>
                      <a:pPr marL="0" marR="0" algn="ctr">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1</a:t>
                      </a:r>
                    </a:p>
                  </a:txBody>
                  <a:tcPr marL="68580" marR="68580" marT="0" marB="0"/>
                </a:tc>
                <a:extLst>
                  <a:ext uri="{0D108BD9-81ED-4DB2-BD59-A6C34878D82A}">
                    <a16:rowId xmlns:a16="http://schemas.microsoft.com/office/drawing/2014/main" val="536687454"/>
                  </a:ext>
                </a:extLst>
              </a:tr>
            </a:tbl>
          </a:graphicData>
        </a:graphic>
      </p:graphicFrame>
    </p:spTree>
    <p:extLst>
      <p:ext uri="{BB962C8B-B14F-4D97-AF65-F5344CB8AC3E}">
        <p14:creationId xmlns:p14="http://schemas.microsoft.com/office/powerpoint/2010/main" val="3387240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366F8-E2FB-29AD-EF2F-6C7084039A2B}"/>
              </a:ext>
            </a:extLst>
          </p:cNvPr>
          <p:cNvSpPr>
            <a:spLocks noGrp="1"/>
          </p:cNvSpPr>
          <p:nvPr>
            <p:ph type="body" sz="quarter" idx="10"/>
          </p:nvPr>
        </p:nvSpPr>
        <p:spPr>
          <a:xfrm>
            <a:off x="315556" y="179140"/>
            <a:ext cx="7631757" cy="432048"/>
          </a:xfrm>
        </p:spPr>
        <p:txBody>
          <a:bodyPr/>
          <a:lstStyle/>
          <a:p>
            <a:r>
              <a:rPr lang="en-US" dirty="0"/>
              <a:t>Safety Outcomes and Adverse Events</a:t>
            </a:r>
          </a:p>
        </p:txBody>
      </p:sp>
      <p:graphicFrame>
        <p:nvGraphicFramePr>
          <p:cNvPr id="4" name="Table 4">
            <a:extLst>
              <a:ext uri="{FF2B5EF4-FFF2-40B4-BE49-F238E27FC236}">
                <a16:creationId xmlns:a16="http://schemas.microsoft.com/office/drawing/2014/main" id="{5611250B-34DD-DB74-6CC6-A9F80A1CA7CD}"/>
              </a:ext>
            </a:extLst>
          </p:cNvPr>
          <p:cNvGraphicFramePr>
            <a:graphicFrameLocks noGrp="1"/>
          </p:cNvGraphicFramePr>
          <p:nvPr>
            <p:ph sz="quarter" idx="11"/>
            <p:extLst>
              <p:ext uri="{D42A27DB-BD31-4B8C-83A1-F6EECF244321}">
                <p14:modId xmlns:p14="http://schemas.microsoft.com/office/powerpoint/2010/main" val="3924430513"/>
              </p:ext>
            </p:extLst>
          </p:nvPr>
        </p:nvGraphicFramePr>
        <p:xfrm>
          <a:off x="315556" y="541064"/>
          <a:ext cx="8425705" cy="3575682"/>
        </p:xfrm>
        <a:graphic>
          <a:graphicData uri="http://schemas.openxmlformats.org/drawingml/2006/table">
            <a:tbl>
              <a:tblPr firstRow="1" bandRow="1">
                <a:tableStyleId>{5C22544A-7EE6-4342-B048-85BDC9FD1C3A}</a:tableStyleId>
              </a:tblPr>
              <a:tblGrid>
                <a:gridCol w="4688492">
                  <a:extLst>
                    <a:ext uri="{9D8B030D-6E8A-4147-A177-3AD203B41FA5}">
                      <a16:colId xmlns:a16="http://schemas.microsoft.com/office/drawing/2014/main" val="2402039570"/>
                    </a:ext>
                  </a:extLst>
                </a:gridCol>
                <a:gridCol w="1872208">
                  <a:extLst>
                    <a:ext uri="{9D8B030D-6E8A-4147-A177-3AD203B41FA5}">
                      <a16:colId xmlns:a16="http://schemas.microsoft.com/office/drawing/2014/main" val="2110981653"/>
                    </a:ext>
                  </a:extLst>
                </a:gridCol>
                <a:gridCol w="1865005">
                  <a:extLst>
                    <a:ext uri="{9D8B030D-6E8A-4147-A177-3AD203B41FA5}">
                      <a16:colId xmlns:a16="http://schemas.microsoft.com/office/drawing/2014/main" val="3446592990"/>
                    </a:ext>
                  </a:extLst>
                </a:gridCol>
              </a:tblGrid>
              <a:tr h="520402">
                <a:tc>
                  <a:txBody>
                    <a:bodyPr/>
                    <a:lstStyle/>
                    <a:p>
                      <a:pPr algn="ctr"/>
                      <a:r>
                        <a:rPr lang="en-US" sz="2400" dirty="0">
                          <a:latin typeface="+mn-lt"/>
                        </a:rPr>
                        <a:t>Safety Outcomes</a:t>
                      </a:r>
                    </a:p>
                  </a:txBody>
                  <a:tcPr anchor="ctr"/>
                </a:tc>
                <a:tc>
                  <a:txBody>
                    <a:bodyPr/>
                    <a:lstStyle/>
                    <a:p>
                      <a:pPr algn="ctr"/>
                      <a:r>
                        <a:rPr lang="en-US" sz="2400" dirty="0">
                          <a:latin typeface="+mn-lt"/>
                        </a:rPr>
                        <a:t>Usual Care</a:t>
                      </a:r>
                    </a:p>
                  </a:txBody>
                  <a:tcPr anchor="ctr"/>
                </a:tc>
                <a:tc>
                  <a:txBody>
                    <a:bodyPr/>
                    <a:lstStyle/>
                    <a:p>
                      <a:pPr algn="ctr"/>
                      <a:r>
                        <a:rPr lang="en-US" sz="2400" dirty="0">
                          <a:latin typeface="+mn-lt"/>
                        </a:rPr>
                        <a:t>Dapagliflozin</a:t>
                      </a:r>
                    </a:p>
                  </a:txBody>
                  <a:tcPr anchor="ctr"/>
                </a:tc>
                <a:extLst>
                  <a:ext uri="{0D108BD9-81ED-4DB2-BD59-A6C34878D82A}">
                    <a16:rowId xmlns:a16="http://schemas.microsoft.com/office/drawing/2014/main" val="1535349089"/>
                  </a:ext>
                </a:extLst>
              </a:tr>
              <a:tr h="370840">
                <a:tc>
                  <a:txBody>
                    <a:bodyPr/>
                    <a:lstStyle/>
                    <a:p>
                      <a:pPr marL="0" marR="0">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Ketoacidosis</a:t>
                      </a:r>
                    </a:p>
                  </a:txBody>
                  <a:tcPr marL="68580" marR="68580" marT="0" marB="0"/>
                </a:tc>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0</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0</a:t>
                      </a:r>
                    </a:p>
                  </a:txBody>
                  <a:tcPr marL="68580" marR="68580" marT="0" marB="0"/>
                </a:tc>
                <a:extLst>
                  <a:ext uri="{0D108BD9-81ED-4DB2-BD59-A6C34878D82A}">
                    <a16:rowId xmlns:a16="http://schemas.microsoft.com/office/drawing/2014/main" val="3671920748"/>
                  </a:ext>
                </a:extLst>
              </a:tr>
              <a:tr h="370840">
                <a:tc>
                  <a:txBody>
                    <a:bodyPr/>
                    <a:lstStyle/>
                    <a:p>
                      <a:pPr marL="0" marR="0" algn="just">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Symptomatic hypotension</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4</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2</a:t>
                      </a:r>
                    </a:p>
                  </a:txBody>
                  <a:tcPr marL="68580" marR="68580" marT="0" marB="0"/>
                </a:tc>
                <a:extLst>
                  <a:ext uri="{0D108BD9-81ED-4DB2-BD59-A6C34878D82A}">
                    <a16:rowId xmlns:a16="http://schemas.microsoft.com/office/drawing/2014/main" val="973052275"/>
                  </a:ext>
                </a:extLst>
              </a:tr>
              <a:tr h="370840">
                <a:tc>
                  <a:txBody>
                    <a:bodyPr/>
                    <a:lstStyle/>
                    <a:p>
                      <a:pPr marL="0" marR="0" algn="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Prolonged hospitalization for hypotension</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a:t>
                      </a:r>
                    </a:p>
                  </a:txBody>
                  <a:tcPr marL="68580" marR="68580" marT="0" marB="0"/>
                </a:tc>
                <a:extLst>
                  <a:ext uri="{0D108BD9-81ED-4DB2-BD59-A6C34878D82A}">
                    <a16:rowId xmlns:a16="http://schemas.microsoft.com/office/drawing/2014/main" val="3378977755"/>
                  </a:ext>
                </a:extLst>
              </a:tr>
              <a:tr h="485690">
                <a:tc>
                  <a:txBody>
                    <a:bodyPr/>
                    <a:lstStyle/>
                    <a:p>
                      <a:pPr marL="0" marR="0" algn="l">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Hypoglycemia</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9</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a:t>
                      </a:r>
                    </a:p>
                  </a:txBody>
                  <a:tcPr marL="68580" marR="68580" marT="0" marB="0"/>
                </a:tc>
                <a:extLst>
                  <a:ext uri="{0D108BD9-81ED-4DB2-BD59-A6C34878D82A}">
                    <a16:rowId xmlns:a16="http://schemas.microsoft.com/office/drawing/2014/main" val="4181169072"/>
                  </a:ext>
                </a:extLst>
              </a:tr>
              <a:tr h="485690">
                <a:tc>
                  <a:txBody>
                    <a:bodyPr/>
                    <a:lstStyle/>
                    <a:p>
                      <a:pPr marL="0" marR="0" algn="r">
                        <a:spcBef>
                          <a:spcPts val="0"/>
                        </a:spcBef>
                        <a:spcAft>
                          <a:spcPts val="0"/>
                        </a:spcAft>
                      </a:pPr>
                      <a:r>
                        <a:rPr lang="en-US" sz="2000">
                          <a:effectLst/>
                          <a:latin typeface="+mn-lt"/>
                          <a:ea typeface="Calibri" panose="020F0502020204030204" pitchFamily="34" charset="0"/>
                          <a:cs typeface="Times New Roman" panose="02020603050405020304" pitchFamily="18" charset="0"/>
                        </a:rPr>
                        <a:t>Prolonged hospitalization for hypoglycemia</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0</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0</a:t>
                      </a:r>
                    </a:p>
                  </a:txBody>
                  <a:tcPr marL="68580" marR="68580" marT="0" marB="0"/>
                </a:tc>
                <a:extLst>
                  <a:ext uri="{0D108BD9-81ED-4DB2-BD59-A6C34878D82A}">
                    <a16:rowId xmlns:a16="http://schemas.microsoft.com/office/drawing/2014/main" val="2742754195"/>
                  </a:ext>
                </a:extLst>
              </a:tr>
              <a:tr h="485690">
                <a:tc>
                  <a:txBody>
                    <a:bodyPr/>
                    <a:lstStyle/>
                    <a:p>
                      <a:pPr marL="0" marR="0">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Genitourinary tract infections</a:t>
                      </a:r>
                    </a:p>
                  </a:txBody>
                  <a:tcPr marL="68580" marR="68580" marT="0" marB="0"/>
                </a:tc>
                <a:tc>
                  <a:txBody>
                    <a:bodyPr/>
                    <a:lstStyle/>
                    <a:p>
                      <a:pPr marL="0" marR="0" algn="ctr">
                        <a:spcBef>
                          <a:spcPts val="0"/>
                        </a:spcBef>
                        <a:spcAft>
                          <a:spcPts val="0"/>
                        </a:spcAft>
                      </a:pPr>
                      <a:r>
                        <a:rPr lang="en-US" sz="2000">
                          <a:effectLst/>
                          <a:latin typeface="+mn-lt"/>
                          <a:ea typeface="Calibri" panose="020F0502020204030204" pitchFamily="34" charset="0"/>
                          <a:cs typeface="Times New Roman" panose="02020603050405020304" pitchFamily="18" charset="0"/>
                        </a:rPr>
                        <a:t>1</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0</a:t>
                      </a:r>
                    </a:p>
                  </a:txBody>
                  <a:tcPr marL="68580" marR="68580" marT="0" marB="0"/>
                </a:tc>
                <a:extLst>
                  <a:ext uri="{0D108BD9-81ED-4DB2-BD59-A6C34878D82A}">
                    <a16:rowId xmlns:a16="http://schemas.microsoft.com/office/drawing/2014/main" val="3242682117"/>
                  </a:ext>
                </a:extLst>
              </a:tr>
              <a:tr h="485690">
                <a:tc>
                  <a:txBody>
                    <a:bodyPr/>
                    <a:lstStyle/>
                    <a:p>
                      <a:pPr marL="0" marR="0">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Change in eGFR (mL/min/1.73m</a:t>
                      </a:r>
                      <a:r>
                        <a:rPr lang="en-US" sz="2000" baseline="30000" dirty="0">
                          <a:effectLst/>
                          <a:latin typeface="+mn-lt"/>
                          <a:ea typeface="Calibri" panose="020F0502020204030204" pitchFamily="34" charset="0"/>
                          <a:cs typeface="Times New Roman" panose="02020603050405020304" pitchFamily="18" charset="0"/>
                        </a:rPr>
                        <a:t>2</a:t>
                      </a:r>
                      <a:r>
                        <a:rPr lang="en-US" sz="2000" dirty="0">
                          <a:effectLst/>
                          <a:latin typeface="+mn-lt"/>
                          <a:ea typeface="Calibri" panose="020F0502020204030204" pitchFamily="34" charset="0"/>
                          <a:cs typeface="Times New Roman" panose="02020603050405020304" pitchFamily="18" charset="0"/>
                        </a:rPr>
                        <a:t>)</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-3.0 (-9 to 2)</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-2.0 (-10 to 4)</a:t>
                      </a:r>
                    </a:p>
                  </a:txBody>
                  <a:tcPr marL="68580" marR="68580" marT="0" marB="0"/>
                </a:tc>
                <a:extLst>
                  <a:ext uri="{0D108BD9-81ED-4DB2-BD59-A6C34878D82A}">
                    <a16:rowId xmlns:a16="http://schemas.microsoft.com/office/drawing/2014/main" val="3041412004"/>
                  </a:ext>
                </a:extLst>
              </a:tr>
            </a:tbl>
          </a:graphicData>
        </a:graphic>
      </p:graphicFrame>
    </p:spTree>
    <p:extLst>
      <p:ext uri="{BB962C8B-B14F-4D97-AF65-F5344CB8AC3E}">
        <p14:creationId xmlns:p14="http://schemas.microsoft.com/office/powerpoint/2010/main" val="3904799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52C962-C514-EC54-63A0-239AB791ECD1}"/>
              </a:ext>
            </a:extLst>
          </p:cNvPr>
          <p:cNvSpPr>
            <a:spLocks noGrp="1"/>
          </p:cNvSpPr>
          <p:nvPr>
            <p:ph type="body" sz="quarter" idx="10"/>
          </p:nvPr>
        </p:nvSpPr>
        <p:spPr>
          <a:xfrm>
            <a:off x="324618" y="87474"/>
            <a:ext cx="7631757" cy="432048"/>
          </a:xfrm>
        </p:spPr>
        <p:txBody>
          <a:bodyPr/>
          <a:lstStyle/>
          <a:p>
            <a:r>
              <a:rPr lang="en-US" dirty="0"/>
              <a:t>Conclusions</a:t>
            </a:r>
          </a:p>
          <a:p>
            <a:endParaRPr lang="en-US" dirty="0"/>
          </a:p>
        </p:txBody>
      </p:sp>
      <p:sp>
        <p:nvSpPr>
          <p:cNvPr id="3" name="Content Placeholder 2">
            <a:extLst>
              <a:ext uri="{FF2B5EF4-FFF2-40B4-BE49-F238E27FC236}">
                <a16:creationId xmlns:a16="http://schemas.microsoft.com/office/drawing/2014/main" id="{268A9376-E7B2-5363-9D28-351CE97E6202}"/>
              </a:ext>
            </a:extLst>
          </p:cNvPr>
          <p:cNvSpPr>
            <a:spLocks noGrp="1"/>
          </p:cNvSpPr>
          <p:nvPr>
            <p:ph sz="quarter" idx="11"/>
          </p:nvPr>
        </p:nvSpPr>
        <p:spPr>
          <a:xfrm>
            <a:off x="331515" y="440938"/>
            <a:ext cx="8280598" cy="3024336"/>
          </a:xfrm>
        </p:spPr>
        <p:txBody>
          <a:bodyPr>
            <a:normAutofit/>
          </a:bodyPr>
          <a:lstStyle/>
          <a:p>
            <a:pPr marL="0" indent="0">
              <a:buNone/>
            </a:pPr>
            <a:r>
              <a:rPr lang="en-US" sz="2200" b="0" dirty="0"/>
              <a:t>Despite standardized, high-dose IV loop diuretics:</a:t>
            </a:r>
          </a:p>
          <a:p>
            <a:pPr marL="457200" indent="-457200">
              <a:buFont typeface="+mj-lt"/>
              <a:buAutoNum type="arabicPeriod"/>
            </a:pPr>
            <a:r>
              <a:rPr lang="en-US" sz="2200" b="0" dirty="0"/>
              <a:t>Dapagliflozin had a strong signal to improve diuretic efficiency supported by:</a:t>
            </a:r>
          </a:p>
          <a:p>
            <a:pPr marL="904875" lvl="2" indent="-457200"/>
            <a:r>
              <a:rPr lang="en-US" sz="2000" b="0" dirty="0">
                <a:effectLst/>
                <a:ea typeface="Calibri" panose="020F0502020204030204" pitchFamily="34" charset="0"/>
              </a:rPr>
              <a:t>Increased natriuresis and diuresis per 40mg of IV furosemide</a:t>
            </a:r>
            <a:endParaRPr lang="en-US" sz="2000" dirty="0">
              <a:ea typeface="Calibri" panose="020F0502020204030204" pitchFamily="34" charset="0"/>
            </a:endParaRPr>
          </a:p>
          <a:p>
            <a:pPr marL="904875" lvl="2" indent="-457200"/>
            <a:r>
              <a:rPr lang="en-US" sz="2000" b="0" dirty="0">
                <a:effectLst/>
                <a:ea typeface="Calibri" panose="020F0502020204030204" pitchFamily="34" charset="0"/>
              </a:rPr>
              <a:t>Decreased total dose and duration of loop diuretics required</a:t>
            </a:r>
          </a:p>
          <a:p>
            <a:pPr marL="904875" lvl="2" indent="-457200"/>
            <a:r>
              <a:rPr lang="en-US" sz="2000" b="0" dirty="0">
                <a:effectLst/>
              </a:rPr>
              <a:t>Decreased time to hospital discharge</a:t>
            </a:r>
          </a:p>
          <a:p>
            <a:pPr marL="457200" indent="-457200">
              <a:buFont typeface="+mj-lt"/>
              <a:buAutoNum type="arabicPeriod"/>
            </a:pPr>
            <a:r>
              <a:rPr lang="en-US" sz="2200" b="0" dirty="0">
                <a:ea typeface="Calibri" panose="020F0502020204030204" pitchFamily="34" charset="0"/>
              </a:rPr>
              <a:t>E</a:t>
            </a:r>
            <a:r>
              <a:rPr lang="en-US" sz="2200" b="0" dirty="0">
                <a:effectLst/>
                <a:ea typeface="Calibri" panose="020F0502020204030204" pitchFamily="34" charset="0"/>
              </a:rPr>
              <a:t>arly dapagliflozin initiation was safe across all diabetic and cardiorenal outcomes</a:t>
            </a:r>
            <a:r>
              <a:rPr lang="en-US" sz="2200" b="0" dirty="0">
                <a:effectLst/>
              </a:rPr>
              <a:t> </a:t>
            </a:r>
          </a:p>
          <a:p>
            <a:pPr marL="457200" indent="-457200">
              <a:buFont typeface="+mj-lt"/>
              <a:buAutoNum type="arabicPeriod"/>
            </a:pPr>
            <a:endParaRPr lang="en-US" sz="2200" b="0" dirty="0"/>
          </a:p>
          <a:p>
            <a:pPr marL="0" indent="0">
              <a:buNone/>
            </a:pPr>
            <a:endParaRPr lang="en-US" dirty="0"/>
          </a:p>
        </p:txBody>
      </p:sp>
      <p:sp>
        <p:nvSpPr>
          <p:cNvPr id="4" name="Rounded Rectangle 3">
            <a:extLst>
              <a:ext uri="{FF2B5EF4-FFF2-40B4-BE49-F238E27FC236}">
                <a16:creationId xmlns:a16="http://schemas.microsoft.com/office/drawing/2014/main" id="{BDFA4049-B423-0C38-BB5E-034C0C00C3B5}"/>
              </a:ext>
            </a:extLst>
          </p:cNvPr>
          <p:cNvSpPr/>
          <p:nvPr/>
        </p:nvSpPr>
        <p:spPr>
          <a:xfrm>
            <a:off x="467545" y="3435846"/>
            <a:ext cx="8137672" cy="11881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ea typeface="Calibri" panose="020F0502020204030204" pitchFamily="34" charset="0"/>
                <a:cs typeface="Times New Roman" panose="02020603050405020304" pitchFamily="18" charset="0"/>
              </a:rPr>
              <a:t>Totality of DICTATE-AHF data supports the early initiation of dapagliflozin in AHF to safely facilitate decongestion </a:t>
            </a:r>
          </a:p>
          <a:p>
            <a:pPr algn="ctr"/>
            <a:r>
              <a:rPr lang="en-US" sz="2400" b="1" dirty="0">
                <a:ea typeface="Calibri" panose="020F0502020204030204" pitchFamily="34" charset="0"/>
                <a:cs typeface="Times New Roman" panose="02020603050405020304" pitchFamily="18" charset="0"/>
              </a:rPr>
              <a:t>and GDMT optimization</a:t>
            </a:r>
            <a:r>
              <a:rPr lang="en-US" sz="2000" b="1"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73748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379467-758D-49AF-9F9E-1C26E651381A}"/>
              </a:ext>
            </a:extLst>
          </p:cNvPr>
          <p:cNvSpPr>
            <a:spLocks noGrp="1"/>
          </p:cNvSpPr>
          <p:nvPr>
            <p:ph type="body" sz="quarter" idx="10"/>
          </p:nvPr>
        </p:nvSpPr>
        <p:spPr/>
        <p:txBody>
          <a:bodyPr/>
          <a:lstStyle/>
          <a:p>
            <a:r>
              <a:rPr lang="en-US" dirty="0"/>
              <a:t>Background</a:t>
            </a:r>
          </a:p>
        </p:txBody>
      </p:sp>
      <p:sp>
        <p:nvSpPr>
          <p:cNvPr id="5" name="Rounded Rectangle 4">
            <a:extLst>
              <a:ext uri="{FF2B5EF4-FFF2-40B4-BE49-F238E27FC236}">
                <a16:creationId xmlns:a16="http://schemas.microsoft.com/office/drawing/2014/main" id="{83A7142C-C8E5-8A56-B854-7F1AAC1187E3}"/>
              </a:ext>
            </a:extLst>
          </p:cNvPr>
          <p:cNvSpPr/>
          <p:nvPr/>
        </p:nvSpPr>
        <p:spPr>
          <a:xfrm>
            <a:off x="1512204" y="867886"/>
            <a:ext cx="5256584" cy="576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t>Two Goals for Acute Heart Failure</a:t>
            </a:r>
          </a:p>
        </p:txBody>
      </p:sp>
      <p:sp>
        <p:nvSpPr>
          <p:cNvPr id="7" name="Rounded Rectangle 6">
            <a:extLst>
              <a:ext uri="{FF2B5EF4-FFF2-40B4-BE49-F238E27FC236}">
                <a16:creationId xmlns:a16="http://schemas.microsoft.com/office/drawing/2014/main" id="{106248A3-C891-9F3D-07FC-4EE381018A82}"/>
              </a:ext>
            </a:extLst>
          </p:cNvPr>
          <p:cNvSpPr/>
          <p:nvPr/>
        </p:nvSpPr>
        <p:spPr>
          <a:xfrm>
            <a:off x="2051720" y="1563637"/>
            <a:ext cx="2016224" cy="650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 Decongestion</a:t>
            </a:r>
          </a:p>
        </p:txBody>
      </p:sp>
      <p:sp>
        <p:nvSpPr>
          <p:cNvPr id="8" name="Rounded Rectangle 7">
            <a:extLst>
              <a:ext uri="{FF2B5EF4-FFF2-40B4-BE49-F238E27FC236}">
                <a16:creationId xmlns:a16="http://schemas.microsoft.com/office/drawing/2014/main" id="{18DBF048-E57B-9D68-E1A1-8D5DCC6EA216}"/>
              </a:ext>
            </a:extLst>
          </p:cNvPr>
          <p:cNvSpPr/>
          <p:nvPr/>
        </p:nvSpPr>
        <p:spPr>
          <a:xfrm>
            <a:off x="4211960" y="1563638"/>
            <a:ext cx="2016224" cy="65032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 GDMT Optimization</a:t>
            </a:r>
          </a:p>
        </p:txBody>
      </p:sp>
      <p:sp>
        <p:nvSpPr>
          <p:cNvPr id="9" name="Rounded Rectangle 8">
            <a:extLst>
              <a:ext uri="{FF2B5EF4-FFF2-40B4-BE49-F238E27FC236}">
                <a16:creationId xmlns:a16="http://schemas.microsoft.com/office/drawing/2014/main" id="{8CA8DB92-075D-F9FE-D6FA-C5EE3F41F9EE}"/>
              </a:ext>
            </a:extLst>
          </p:cNvPr>
          <p:cNvSpPr/>
          <p:nvPr/>
        </p:nvSpPr>
        <p:spPr>
          <a:xfrm>
            <a:off x="6948263" y="1563637"/>
            <a:ext cx="2016224" cy="6503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Improve </a:t>
            </a:r>
          </a:p>
          <a:p>
            <a:pPr algn="ctr"/>
            <a:r>
              <a:rPr lang="en-US" dirty="0"/>
              <a:t>Post-DC Outcomes</a:t>
            </a:r>
          </a:p>
        </p:txBody>
      </p:sp>
      <p:sp>
        <p:nvSpPr>
          <p:cNvPr id="10" name="Right Arrow 9">
            <a:extLst>
              <a:ext uri="{FF2B5EF4-FFF2-40B4-BE49-F238E27FC236}">
                <a16:creationId xmlns:a16="http://schemas.microsoft.com/office/drawing/2014/main" id="{B7A1FAA7-51E8-5632-40FD-CAA1801C4FE9}"/>
              </a:ext>
            </a:extLst>
          </p:cNvPr>
          <p:cNvSpPr/>
          <p:nvPr/>
        </p:nvSpPr>
        <p:spPr>
          <a:xfrm>
            <a:off x="6300192" y="1707654"/>
            <a:ext cx="576064" cy="28803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11" name="Table 11">
            <a:extLst>
              <a:ext uri="{FF2B5EF4-FFF2-40B4-BE49-F238E27FC236}">
                <a16:creationId xmlns:a16="http://schemas.microsoft.com/office/drawing/2014/main" id="{8E49F03D-DD03-874B-087B-499FD46A4176}"/>
              </a:ext>
            </a:extLst>
          </p:cNvPr>
          <p:cNvGraphicFramePr>
            <a:graphicFrameLocks noGrp="1"/>
          </p:cNvGraphicFramePr>
          <p:nvPr>
            <p:extLst>
              <p:ext uri="{D42A27DB-BD31-4B8C-83A1-F6EECF244321}">
                <p14:modId xmlns:p14="http://schemas.microsoft.com/office/powerpoint/2010/main" val="1912599444"/>
              </p:ext>
            </p:extLst>
          </p:nvPr>
        </p:nvGraphicFramePr>
        <p:xfrm>
          <a:off x="121332" y="2347531"/>
          <a:ext cx="8827984" cy="1920240"/>
        </p:xfrm>
        <a:graphic>
          <a:graphicData uri="http://schemas.openxmlformats.org/drawingml/2006/table">
            <a:tbl>
              <a:tblPr firstRow="1" bandRow="1">
                <a:tableStyleId>{5940675A-B579-460E-94D1-54222C63F5DA}</a:tableStyleId>
              </a:tblPr>
              <a:tblGrid>
                <a:gridCol w="1843209">
                  <a:extLst>
                    <a:ext uri="{9D8B030D-6E8A-4147-A177-3AD203B41FA5}">
                      <a16:colId xmlns:a16="http://schemas.microsoft.com/office/drawing/2014/main" val="1829739060"/>
                    </a:ext>
                  </a:extLst>
                </a:gridCol>
                <a:gridCol w="2160240">
                  <a:extLst>
                    <a:ext uri="{9D8B030D-6E8A-4147-A177-3AD203B41FA5}">
                      <a16:colId xmlns:a16="http://schemas.microsoft.com/office/drawing/2014/main" val="994085874"/>
                    </a:ext>
                  </a:extLst>
                </a:gridCol>
                <a:gridCol w="2391435">
                  <a:extLst>
                    <a:ext uri="{9D8B030D-6E8A-4147-A177-3AD203B41FA5}">
                      <a16:colId xmlns:a16="http://schemas.microsoft.com/office/drawing/2014/main" val="3762134232"/>
                    </a:ext>
                  </a:extLst>
                </a:gridCol>
                <a:gridCol w="2433100">
                  <a:extLst>
                    <a:ext uri="{9D8B030D-6E8A-4147-A177-3AD203B41FA5}">
                      <a16:colId xmlns:a16="http://schemas.microsoft.com/office/drawing/2014/main" val="3635499159"/>
                    </a:ext>
                  </a:extLst>
                </a:gridCol>
              </a:tblGrid>
              <a:tr h="370840">
                <a:tc>
                  <a:txBody>
                    <a:bodyPr/>
                    <a:lstStyle/>
                    <a:p>
                      <a:pPr algn="ctr"/>
                      <a:r>
                        <a:rPr lang="en-US" dirty="0"/>
                        <a:t>Loop + Acetazolamide</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No Improvement</a:t>
                      </a:r>
                    </a:p>
                  </a:txBody>
                  <a:tcPr anchor="ctr"/>
                </a:tc>
                <a:extLst>
                  <a:ext uri="{0D108BD9-81ED-4DB2-BD59-A6C34878D82A}">
                    <a16:rowId xmlns:a16="http://schemas.microsoft.com/office/drawing/2014/main" val="1812469951"/>
                  </a:ext>
                </a:extLst>
              </a:tr>
              <a:tr h="370840">
                <a:tc>
                  <a:txBody>
                    <a:bodyPr/>
                    <a:lstStyle/>
                    <a:p>
                      <a:pPr algn="ctr"/>
                      <a:r>
                        <a:rPr lang="en-US" dirty="0"/>
                        <a:t>Loop + </a:t>
                      </a:r>
                    </a:p>
                    <a:p>
                      <a:pPr algn="ctr"/>
                      <a:r>
                        <a:rPr lang="en-US" dirty="0"/>
                        <a:t>Thiazide</a:t>
                      </a:r>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No Improvement</a:t>
                      </a:r>
                    </a:p>
                  </a:txBody>
                  <a:tcPr anchor="ctr"/>
                </a:tc>
                <a:extLst>
                  <a:ext uri="{0D108BD9-81ED-4DB2-BD59-A6C34878D82A}">
                    <a16:rowId xmlns:a16="http://schemas.microsoft.com/office/drawing/2014/main" val="2262501652"/>
                  </a:ext>
                </a:extLst>
              </a:tr>
              <a:tr h="370840">
                <a:tc>
                  <a:txBody>
                    <a:bodyPr/>
                    <a:lstStyle/>
                    <a:p>
                      <a:pPr algn="ctr"/>
                      <a:r>
                        <a:rPr lang="en-US" dirty="0"/>
                        <a:t>Loop + </a:t>
                      </a:r>
                    </a:p>
                    <a:p>
                      <a:pPr algn="ctr"/>
                      <a:r>
                        <a:rPr lang="en-US" dirty="0"/>
                        <a:t>SGLT2i</a:t>
                      </a:r>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Improved Outcomes</a:t>
                      </a:r>
                    </a:p>
                  </a:txBody>
                  <a:tcPr anchor="ctr"/>
                </a:tc>
                <a:extLst>
                  <a:ext uri="{0D108BD9-81ED-4DB2-BD59-A6C34878D82A}">
                    <a16:rowId xmlns:a16="http://schemas.microsoft.com/office/drawing/2014/main" val="1682513177"/>
                  </a:ext>
                </a:extLst>
              </a:tr>
            </a:tbl>
          </a:graphicData>
        </a:graphic>
      </p:graphicFrame>
      <p:pic>
        <p:nvPicPr>
          <p:cNvPr id="13" name="Graphic 12" descr="Checkbox Checked with solid fill">
            <a:extLst>
              <a:ext uri="{FF2B5EF4-FFF2-40B4-BE49-F238E27FC236}">
                <a16:creationId xmlns:a16="http://schemas.microsoft.com/office/drawing/2014/main" id="{9EEF4088-B941-A1AA-BD76-4CCAC5B459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7461" y="2227829"/>
            <a:ext cx="914400" cy="914400"/>
          </a:xfrm>
          <a:prstGeom prst="rect">
            <a:avLst/>
          </a:prstGeom>
        </p:spPr>
      </p:pic>
      <p:pic>
        <p:nvPicPr>
          <p:cNvPr id="14" name="Graphic 13" descr="Checkbox Checked with solid fill">
            <a:extLst>
              <a:ext uri="{FF2B5EF4-FFF2-40B4-BE49-F238E27FC236}">
                <a16:creationId xmlns:a16="http://schemas.microsoft.com/office/drawing/2014/main" id="{52DAC0AE-57F1-9A58-FCFC-F5C7E05A72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7461" y="2862387"/>
            <a:ext cx="914400" cy="885006"/>
          </a:xfrm>
          <a:prstGeom prst="rect">
            <a:avLst/>
          </a:prstGeom>
        </p:spPr>
      </p:pic>
      <p:pic>
        <p:nvPicPr>
          <p:cNvPr id="16" name="Graphic 15" descr="No sign with solid fill">
            <a:extLst>
              <a:ext uri="{FF2B5EF4-FFF2-40B4-BE49-F238E27FC236}">
                <a16:creationId xmlns:a16="http://schemas.microsoft.com/office/drawing/2014/main" id="{7C6A0E5C-B8FC-45C7-00D7-F34DE89EFB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0212" y="2334925"/>
            <a:ext cx="669377" cy="669377"/>
          </a:xfrm>
          <a:prstGeom prst="rect">
            <a:avLst/>
          </a:prstGeom>
        </p:spPr>
      </p:pic>
      <p:pic>
        <p:nvPicPr>
          <p:cNvPr id="17" name="Graphic 16" descr="No sign with solid fill">
            <a:extLst>
              <a:ext uri="{FF2B5EF4-FFF2-40B4-BE49-F238E27FC236}">
                <a16:creationId xmlns:a16="http://schemas.microsoft.com/office/drawing/2014/main" id="{C450C0A0-F8AB-4FD4-0D75-70499388D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0212" y="2970920"/>
            <a:ext cx="669377" cy="669377"/>
          </a:xfrm>
          <a:prstGeom prst="rect">
            <a:avLst/>
          </a:prstGeom>
        </p:spPr>
      </p:pic>
      <p:pic>
        <p:nvPicPr>
          <p:cNvPr id="3" name="Graphic 2" descr="Checkbox Checked with solid fill">
            <a:extLst>
              <a:ext uri="{FF2B5EF4-FFF2-40B4-BE49-F238E27FC236}">
                <a16:creationId xmlns:a16="http://schemas.microsoft.com/office/drawing/2014/main" id="{FC6F7C23-4A09-24AA-9E28-9F2F14277B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2872" y="3489708"/>
            <a:ext cx="914400" cy="885006"/>
          </a:xfrm>
          <a:prstGeom prst="rect">
            <a:avLst/>
          </a:prstGeom>
        </p:spPr>
      </p:pic>
      <p:pic>
        <p:nvPicPr>
          <p:cNvPr id="12" name="Graphic 11" descr="Question Mark with solid fill">
            <a:extLst>
              <a:ext uri="{FF2B5EF4-FFF2-40B4-BE49-F238E27FC236}">
                <a16:creationId xmlns:a16="http://schemas.microsoft.com/office/drawing/2014/main" id="{4F1E2659-B366-59E0-A519-7477DFDB9C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44053" y="3642710"/>
            <a:ext cx="601216" cy="601216"/>
          </a:xfrm>
          <a:prstGeom prst="rect">
            <a:avLst/>
          </a:prstGeom>
        </p:spPr>
      </p:pic>
    </p:spTree>
    <p:extLst>
      <p:ext uri="{BB962C8B-B14F-4D97-AF65-F5344CB8AC3E}">
        <p14:creationId xmlns:p14="http://schemas.microsoft.com/office/powerpoint/2010/main" val="8335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81D7-F9C3-7046-A309-EE3A7B17ABCE}"/>
              </a:ext>
            </a:extLst>
          </p:cNvPr>
          <p:cNvSpPr>
            <a:spLocks noGrp="1"/>
          </p:cNvSpPr>
          <p:nvPr>
            <p:ph type="title"/>
          </p:nvPr>
        </p:nvSpPr>
        <p:spPr/>
        <p:txBody>
          <a:bodyPr/>
          <a:lstStyle/>
          <a:p>
            <a:pPr algn="ctr"/>
            <a:r>
              <a:rPr lang="en-US" b="1" dirty="0">
                <a:latin typeface="+mn-lt"/>
              </a:rPr>
              <a:t>DICTATE-AHF Study Team</a:t>
            </a:r>
          </a:p>
        </p:txBody>
      </p:sp>
      <p:sp>
        <p:nvSpPr>
          <p:cNvPr id="3" name="Content Placeholder 2">
            <a:extLst>
              <a:ext uri="{FF2B5EF4-FFF2-40B4-BE49-F238E27FC236}">
                <a16:creationId xmlns:a16="http://schemas.microsoft.com/office/drawing/2014/main" id="{442D1BFC-ED10-E74A-B9A3-4086A0002770}"/>
              </a:ext>
            </a:extLst>
          </p:cNvPr>
          <p:cNvSpPr>
            <a:spLocks noGrp="1"/>
          </p:cNvSpPr>
          <p:nvPr>
            <p:ph sz="half" idx="1"/>
          </p:nvPr>
        </p:nvSpPr>
        <p:spPr>
          <a:xfrm>
            <a:off x="178594" y="1369219"/>
            <a:ext cx="4949359" cy="3263504"/>
          </a:xfrm>
        </p:spPr>
        <p:txBody>
          <a:bodyPr>
            <a:normAutofit fontScale="92500" lnSpcReduction="10000"/>
          </a:bodyPr>
          <a:lstStyle/>
          <a:p>
            <a:r>
              <a:rPr lang="en-US" sz="1800" dirty="0"/>
              <a:t>Principal Investigator: </a:t>
            </a:r>
            <a:r>
              <a:rPr lang="en-US" sz="1800" b="0" dirty="0"/>
              <a:t>JoAnn Lindenfeld</a:t>
            </a:r>
          </a:p>
          <a:p>
            <a:r>
              <a:rPr lang="en-US" sz="1800" dirty="0"/>
              <a:t>Co- PI: </a:t>
            </a:r>
            <a:r>
              <a:rPr lang="en-US" sz="1800" b="0" dirty="0"/>
              <a:t>Zachary Cox</a:t>
            </a:r>
          </a:p>
          <a:p>
            <a:r>
              <a:rPr lang="en-US" sz="1800" dirty="0"/>
              <a:t>Co- Investigator: </a:t>
            </a:r>
            <a:r>
              <a:rPr lang="en-US" sz="1800" b="0" dirty="0"/>
              <a:t>Sean Collins</a:t>
            </a:r>
          </a:p>
          <a:p>
            <a:endParaRPr lang="en-US" sz="1800" dirty="0"/>
          </a:p>
          <a:p>
            <a:r>
              <a:rPr lang="en-US" sz="1800" dirty="0"/>
              <a:t>Site Investigators:</a:t>
            </a:r>
          </a:p>
          <a:p>
            <a:r>
              <a:rPr lang="en-US" sz="1800" b="0" dirty="0"/>
              <a:t>Zachary Cox, Pharm.D. – Vanderbilt University </a:t>
            </a:r>
          </a:p>
          <a:p>
            <a:r>
              <a:rPr lang="en-US" sz="1800" b="0" dirty="0"/>
              <a:t>Gabriel Hernandez, M.D.  – University of Mississippi</a:t>
            </a:r>
          </a:p>
          <a:p>
            <a:r>
              <a:rPr lang="en-US" sz="1800" b="0" dirty="0"/>
              <a:t>Kirkwood Adams, M.D. – University of North Carolina</a:t>
            </a:r>
          </a:p>
          <a:p>
            <a:r>
              <a:rPr lang="en-US" sz="1800" b="0" dirty="0"/>
              <a:t>A. Tom McRae, M.D. – Centennial Hospital</a:t>
            </a:r>
          </a:p>
          <a:p>
            <a:r>
              <a:rPr lang="en-US" sz="1800" b="0" dirty="0"/>
              <a:t>Mark Aaron, M.D. - St Thomas Hospital System</a:t>
            </a:r>
          </a:p>
          <a:p>
            <a:r>
              <a:rPr lang="en-US" sz="1800" b="0" dirty="0"/>
              <a:t>Luke Cunningham, M.D. – Integris Medical Center</a:t>
            </a:r>
          </a:p>
          <a:p>
            <a:endParaRPr lang="en-US" dirty="0"/>
          </a:p>
          <a:p>
            <a:endParaRPr lang="en-US" dirty="0"/>
          </a:p>
        </p:txBody>
      </p:sp>
      <p:sp>
        <p:nvSpPr>
          <p:cNvPr id="5" name="Content Placeholder 4">
            <a:extLst>
              <a:ext uri="{FF2B5EF4-FFF2-40B4-BE49-F238E27FC236}">
                <a16:creationId xmlns:a16="http://schemas.microsoft.com/office/drawing/2014/main" id="{F49D4757-A9D3-6446-97BA-690244F554E1}"/>
              </a:ext>
            </a:extLst>
          </p:cNvPr>
          <p:cNvSpPr>
            <a:spLocks noGrp="1"/>
          </p:cNvSpPr>
          <p:nvPr>
            <p:ph sz="half" idx="2"/>
          </p:nvPr>
        </p:nvSpPr>
        <p:spPr>
          <a:xfrm>
            <a:off x="5079206" y="1369219"/>
            <a:ext cx="3886200" cy="3263504"/>
          </a:xfrm>
        </p:spPr>
        <p:txBody>
          <a:bodyPr>
            <a:normAutofit fontScale="92500" lnSpcReduction="10000"/>
          </a:bodyPr>
          <a:lstStyle/>
          <a:p>
            <a:r>
              <a:rPr lang="en-US" sz="1800" dirty="0"/>
              <a:t>Clinical Coordinating Center:</a:t>
            </a:r>
          </a:p>
          <a:p>
            <a:r>
              <a:rPr lang="en-US" sz="1800" b="0" dirty="0"/>
              <a:t>Sean Collins, Christy </a:t>
            </a:r>
            <a:r>
              <a:rPr lang="en-US" sz="1800" b="0" dirty="0" err="1"/>
              <a:t>Kampe</a:t>
            </a:r>
            <a:r>
              <a:rPr lang="en-US" sz="1800" b="0" dirty="0"/>
              <a:t>, Karen Miller</a:t>
            </a:r>
          </a:p>
          <a:p>
            <a:endParaRPr lang="en-US" dirty="0"/>
          </a:p>
          <a:p>
            <a:r>
              <a:rPr lang="en-US" sz="1800" dirty="0"/>
              <a:t>Data Coordinating Center:</a:t>
            </a:r>
          </a:p>
          <a:p>
            <a:r>
              <a:rPr lang="en-US" sz="1800" b="0" dirty="0"/>
              <a:t>Chris Lindsell, Frank Harrell, Cathy Jenkins</a:t>
            </a:r>
          </a:p>
          <a:p>
            <a:endParaRPr lang="en-US" dirty="0"/>
          </a:p>
        </p:txBody>
      </p:sp>
    </p:spTree>
    <p:extLst>
      <p:ext uri="{BB962C8B-B14F-4D97-AF65-F5344CB8AC3E}">
        <p14:creationId xmlns:p14="http://schemas.microsoft.com/office/powerpoint/2010/main" val="158213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8384F-5745-6420-427B-9DFF6CB670B0}"/>
              </a:ext>
            </a:extLst>
          </p:cNvPr>
          <p:cNvSpPr>
            <a:spLocks noGrp="1"/>
          </p:cNvSpPr>
          <p:nvPr>
            <p:ph type="body" sz="quarter" idx="10"/>
          </p:nvPr>
        </p:nvSpPr>
        <p:spPr/>
        <p:txBody>
          <a:bodyPr/>
          <a:lstStyle/>
          <a:p>
            <a:r>
              <a:rPr lang="en-US" dirty="0"/>
              <a:t>Background</a:t>
            </a:r>
          </a:p>
        </p:txBody>
      </p:sp>
      <p:sp>
        <p:nvSpPr>
          <p:cNvPr id="3" name="Content Placeholder 2">
            <a:extLst>
              <a:ext uri="{FF2B5EF4-FFF2-40B4-BE49-F238E27FC236}">
                <a16:creationId xmlns:a16="http://schemas.microsoft.com/office/drawing/2014/main" id="{5766DF4C-EEFE-F58C-07A1-0134F94F63A6}"/>
              </a:ext>
            </a:extLst>
          </p:cNvPr>
          <p:cNvSpPr>
            <a:spLocks noGrp="1"/>
          </p:cNvSpPr>
          <p:nvPr>
            <p:ph sz="quarter" idx="11"/>
          </p:nvPr>
        </p:nvSpPr>
        <p:spPr>
          <a:xfrm>
            <a:off x="323850" y="915566"/>
            <a:ext cx="7992566" cy="3672408"/>
          </a:xfrm>
        </p:spPr>
        <p:txBody>
          <a:bodyPr/>
          <a:lstStyle/>
          <a:p>
            <a:r>
              <a:rPr lang="en-US" dirty="0"/>
              <a:t>Concerns of very early in-hospital SGLT2 inhibitor </a:t>
            </a:r>
            <a:r>
              <a:rPr lang="en-US" u="sng" dirty="0"/>
              <a:t>SAFETY</a:t>
            </a:r>
            <a:r>
              <a:rPr lang="en-US" dirty="0"/>
              <a:t>:</a:t>
            </a:r>
          </a:p>
          <a:p>
            <a:pPr lvl="1"/>
            <a:r>
              <a:rPr lang="en-US" sz="2400" dirty="0"/>
              <a:t>Hypoglycemia</a:t>
            </a:r>
          </a:p>
          <a:p>
            <a:pPr lvl="1"/>
            <a:r>
              <a:rPr lang="en-US" sz="2400" dirty="0"/>
              <a:t>Ketoacidosis</a:t>
            </a:r>
          </a:p>
          <a:p>
            <a:pPr lvl="1"/>
            <a:r>
              <a:rPr lang="en-US" sz="2400" dirty="0"/>
              <a:t>Worsening renal function</a:t>
            </a:r>
          </a:p>
          <a:p>
            <a:pPr lvl="1"/>
            <a:r>
              <a:rPr lang="en-US" sz="2400" dirty="0"/>
              <a:t>Genitourinary infections</a:t>
            </a:r>
          </a:p>
          <a:p>
            <a:pPr lvl="1"/>
            <a:r>
              <a:rPr lang="en-US" sz="2400" dirty="0"/>
              <a:t>Questionable magnitude of diuretic and natriuretic benefit</a:t>
            </a:r>
          </a:p>
        </p:txBody>
      </p:sp>
      <p:sp>
        <p:nvSpPr>
          <p:cNvPr id="5" name="Rounded Rectangle 4">
            <a:extLst>
              <a:ext uri="{FF2B5EF4-FFF2-40B4-BE49-F238E27FC236}">
                <a16:creationId xmlns:a16="http://schemas.microsoft.com/office/drawing/2014/main" id="{CF6D3B0C-9096-DFB3-13DF-235509580636}"/>
              </a:ext>
            </a:extLst>
          </p:cNvPr>
          <p:cNvSpPr/>
          <p:nvPr/>
        </p:nvSpPr>
        <p:spPr>
          <a:xfrm>
            <a:off x="121331" y="3761256"/>
            <a:ext cx="8843155" cy="79434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effectLst/>
                <a:ea typeface="Calibri" panose="020F0502020204030204" pitchFamily="34" charset="0"/>
              </a:rPr>
              <a:t>Early addition of Dapagliflozin is a potential strategy to improve achievement of both primary AHF therapeutic goals, but </a:t>
            </a:r>
            <a:r>
              <a:rPr lang="en-US" sz="2000" b="1" u="sng" dirty="0">
                <a:ea typeface="Calibri" panose="020F0502020204030204" pitchFamily="34" charset="0"/>
              </a:rPr>
              <a:t>efficacy and safety </a:t>
            </a:r>
            <a:r>
              <a:rPr lang="en-US" sz="2000" dirty="0">
                <a:ea typeface="Calibri" panose="020F0502020204030204" pitchFamily="34" charset="0"/>
              </a:rPr>
              <a:t>are </a:t>
            </a:r>
            <a:r>
              <a:rPr lang="en-US" sz="2000" dirty="0">
                <a:effectLst/>
                <a:ea typeface="Calibri" panose="020F0502020204030204" pitchFamily="34" charset="0"/>
              </a:rPr>
              <a:t>unknown</a:t>
            </a:r>
            <a:r>
              <a:rPr lang="en-US" sz="2000" dirty="0">
                <a:effectLst/>
              </a:rPr>
              <a:t> </a:t>
            </a:r>
            <a:endParaRPr lang="en-US" sz="2000" dirty="0"/>
          </a:p>
        </p:txBody>
      </p:sp>
    </p:spTree>
    <p:extLst>
      <p:ext uri="{BB962C8B-B14F-4D97-AF65-F5344CB8AC3E}">
        <p14:creationId xmlns:p14="http://schemas.microsoft.com/office/powerpoint/2010/main" val="320406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8384F-5745-6420-427B-9DFF6CB670B0}"/>
              </a:ext>
            </a:extLst>
          </p:cNvPr>
          <p:cNvSpPr>
            <a:spLocks noGrp="1"/>
          </p:cNvSpPr>
          <p:nvPr>
            <p:ph type="body" sz="quarter" idx="10"/>
          </p:nvPr>
        </p:nvSpPr>
        <p:spPr>
          <a:xfrm>
            <a:off x="324618" y="339502"/>
            <a:ext cx="8711878" cy="432048"/>
          </a:xfrm>
        </p:spPr>
        <p:txBody>
          <a:bodyPr/>
          <a:lstStyle/>
          <a:p>
            <a:r>
              <a:rPr lang="en-US" dirty="0"/>
              <a:t>DICTATE-AHF Design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766DF4C-EEFE-F58C-07A1-0134F94F63A6}"/>
                  </a:ext>
                </a:extLst>
              </p:cNvPr>
              <p:cNvSpPr>
                <a:spLocks noGrp="1"/>
              </p:cNvSpPr>
              <p:nvPr>
                <p:ph sz="quarter" idx="11"/>
              </p:nvPr>
            </p:nvSpPr>
            <p:spPr>
              <a:xfrm>
                <a:off x="467866" y="771550"/>
                <a:ext cx="8568630" cy="4032448"/>
              </a:xfrm>
            </p:spPr>
            <p:txBody>
              <a:bodyPr>
                <a:normAutofit/>
              </a:bodyPr>
              <a:lstStyle/>
              <a:p>
                <a:r>
                  <a:rPr lang="en-US" sz="2200" b="0" dirty="0">
                    <a:effectLst/>
                    <a:ea typeface="Calibri" panose="020F0502020204030204" pitchFamily="34" charset="0"/>
                  </a:rPr>
                  <a:t>Investigator-initiated, multicenter, prospective, randomized, open-label study funded by AstraZeneca</a:t>
                </a:r>
              </a:p>
              <a:p>
                <a:pPr marL="268287" lvl="1" indent="0">
                  <a:buNone/>
                </a:pPr>
                <a:r>
                  <a:rPr lang="en-US" b="0" dirty="0">
                    <a:effectLst/>
                    <a:ea typeface="Calibri" panose="020F0502020204030204" pitchFamily="34" charset="0"/>
                  </a:rPr>
                  <a:t>	  Objective efficacy outcomes and blinded assessment of safety outcomes</a:t>
                </a:r>
                <a:r>
                  <a:rPr lang="en-US" b="0" dirty="0">
                    <a:effectLst/>
                  </a:rPr>
                  <a:t> </a:t>
                </a:r>
              </a:p>
              <a:p>
                <a:r>
                  <a:rPr lang="en-US" sz="2200" b="0" dirty="0"/>
                  <a:t>240 Patients regardless of LVEF hospitalized with hypervolemic AHF were randomized</a:t>
                </a:r>
              </a:p>
              <a:p>
                <a:r>
                  <a:rPr lang="en-US" sz="2200" b="0" dirty="0"/>
                  <a:t>Beginning April 2020, only patients with Type 2 diabetes mellitus were included</a:t>
                </a:r>
              </a:p>
              <a:p>
                <a:pPr lvl="2"/>
                <a:r>
                  <a:rPr lang="en-US" sz="2000" dirty="0"/>
                  <a:t>September 2021 -  protocol amended to include: </a:t>
                </a:r>
              </a:p>
              <a:p>
                <a:pPr lvl="3"/>
                <a:r>
                  <a:rPr lang="en-US" sz="2000" dirty="0"/>
                  <a:t>With or without type 2 diabetes mellitus</a:t>
                </a:r>
              </a:p>
              <a:p>
                <a:pPr lvl="3"/>
                <a:r>
                  <a:rPr lang="en-US" sz="2000" dirty="0"/>
                  <a:t>eGFR </a:t>
                </a:r>
                <a14:m>
                  <m:oMath xmlns:m="http://schemas.openxmlformats.org/officeDocument/2006/math">
                    <m:r>
                      <a:rPr lang="en-US" sz="2000" b="0" i="0" smtClean="0">
                        <a:effectLst/>
                        <a:latin typeface="Cambria Math" panose="02040503050406030204" pitchFamily="18" charset="0"/>
                      </a:rPr>
                      <m:t>≥ </m:t>
                    </m:r>
                  </m:oMath>
                </a14:m>
                <a:r>
                  <a:rPr lang="en-US" sz="2000" b="0" i="0" dirty="0">
                    <a:effectLst/>
                    <a:cs typeface="Times New Roman" panose="02020603050405020304" pitchFamily="18" charset="0"/>
                  </a:rPr>
                  <a:t>25 mL/min/1.73m</a:t>
                </a:r>
                <a:r>
                  <a:rPr lang="en-US" sz="2000" b="0" i="0" baseline="30000" dirty="0">
                    <a:effectLst/>
                    <a:cs typeface="Times New Roman" panose="02020603050405020304" pitchFamily="18" charset="0"/>
                  </a:rPr>
                  <a:t>2</a:t>
                </a:r>
                <a:r>
                  <a:rPr lang="en-US" sz="2000" b="0" i="0" dirty="0">
                    <a:effectLst/>
                    <a:cs typeface="Times New Roman" panose="02020603050405020304" pitchFamily="18" charset="0"/>
                  </a:rPr>
                  <a:t> </a:t>
                </a:r>
                <a:r>
                  <a:rPr lang="en-US" sz="2000" dirty="0"/>
                  <a:t> </a:t>
                </a:r>
              </a:p>
            </p:txBody>
          </p:sp>
        </mc:Choice>
        <mc:Fallback xmlns="">
          <p:sp>
            <p:nvSpPr>
              <p:cNvPr id="3" name="Content Placeholder 2">
                <a:extLst>
                  <a:ext uri="{FF2B5EF4-FFF2-40B4-BE49-F238E27FC236}">
                    <a16:creationId xmlns:a16="http://schemas.microsoft.com/office/drawing/2014/main" id="{5766DF4C-EEFE-F58C-07A1-0134F94F63A6}"/>
                  </a:ext>
                </a:extLst>
              </p:cNvPr>
              <p:cNvSpPr>
                <a:spLocks noGrp="1" noRot="1" noChangeAspect="1" noMove="1" noResize="1" noEditPoints="1" noAdjustHandles="1" noChangeArrowheads="1" noChangeShapeType="1" noTextEdit="1"/>
              </p:cNvSpPr>
              <p:nvPr>
                <p:ph sz="quarter" idx="11"/>
              </p:nvPr>
            </p:nvSpPr>
            <p:spPr>
              <a:xfrm>
                <a:off x="467866" y="771550"/>
                <a:ext cx="8568630" cy="4032448"/>
              </a:xfrm>
              <a:blipFill>
                <a:blip r:embed="rId3"/>
                <a:stretch>
                  <a:fillRect l="-740" t="-940"/>
                </a:stretch>
              </a:blipFill>
            </p:spPr>
            <p:txBody>
              <a:bodyPr/>
              <a:lstStyle/>
              <a:p>
                <a:r>
                  <a:rPr lang="en-US">
                    <a:noFill/>
                  </a:rPr>
                  <a:t> </a:t>
                </a:r>
              </a:p>
            </p:txBody>
          </p:sp>
        </mc:Fallback>
      </mc:AlternateContent>
    </p:spTree>
    <p:extLst>
      <p:ext uri="{BB962C8B-B14F-4D97-AF65-F5344CB8AC3E}">
        <p14:creationId xmlns:p14="http://schemas.microsoft.com/office/powerpoint/2010/main" val="1515028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8384F-5745-6420-427B-9DFF6CB670B0}"/>
              </a:ext>
            </a:extLst>
          </p:cNvPr>
          <p:cNvSpPr>
            <a:spLocks noGrp="1"/>
          </p:cNvSpPr>
          <p:nvPr>
            <p:ph type="body" sz="quarter" idx="10"/>
          </p:nvPr>
        </p:nvSpPr>
        <p:spPr/>
        <p:txBody>
          <a:bodyPr/>
          <a:lstStyle/>
          <a:p>
            <a:r>
              <a:rPr lang="en-US" dirty="0"/>
              <a:t>Key Inclusion Criteria</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15AF6FF9-5D45-D4D5-7B93-06E1A50D14BF}"/>
                  </a:ext>
                </a:extLst>
              </p:cNvPr>
              <p:cNvSpPr>
                <a:spLocks noGrp="1"/>
              </p:cNvSpPr>
              <p:nvPr>
                <p:ph sz="quarter" idx="11"/>
              </p:nvPr>
            </p:nvSpPr>
            <p:spPr>
              <a:xfrm>
                <a:off x="324618" y="843558"/>
                <a:ext cx="8279830" cy="3672408"/>
              </a:xfrm>
            </p:spPr>
            <p:txBody>
              <a:bodyPr>
                <a:normAutofit/>
              </a:bodyPr>
              <a:lstStyle/>
              <a:p>
                <a:pPr marL="0" marR="0">
                  <a:spcBef>
                    <a:spcPts val="0"/>
                  </a:spcBef>
                  <a:spcAft>
                    <a:spcPts val="600"/>
                  </a:spcAft>
                </a:pPr>
                <a:r>
                  <a:rPr lang="en-US" b="0" i="0" dirty="0">
                    <a:effectLst/>
                    <a:cs typeface="Times New Roman" panose="02020603050405020304" pitchFamily="18" charset="0"/>
                  </a:rPr>
                  <a:t>Age of 18 years or older </a:t>
                </a:r>
              </a:p>
              <a:p>
                <a:pPr marL="0" marR="0">
                  <a:spcBef>
                    <a:spcPts val="0"/>
                  </a:spcBef>
                  <a:spcAft>
                    <a:spcPts val="600"/>
                  </a:spcAft>
                </a:pPr>
                <a:r>
                  <a:rPr lang="en-US" b="0" i="0" dirty="0">
                    <a:effectLst/>
                    <a:cs typeface="Times New Roman" panose="02020603050405020304" pitchFamily="18" charset="0"/>
                  </a:rPr>
                  <a:t>Randomized within 24 hours of presentation hypervolemic AHF:</a:t>
                </a:r>
              </a:p>
              <a:p>
                <a:pPr marL="609600" lvl="1" indent="-342900">
                  <a:lnSpc>
                    <a:spcPct val="107000"/>
                  </a:lnSpc>
                  <a:spcBef>
                    <a:spcPts val="0"/>
                  </a:spcBef>
                  <a:spcAft>
                    <a:spcPts val="600"/>
                  </a:spcAft>
                  <a:buFont typeface="Courier New" panose="02070309020205020404" pitchFamily="49" charset="0"/>
                  <a:buChar char="o"/>
                </a:pPr>
                <a14:m>
                  <m:oMath xmlns:m="http://schemas.openxmlformats.org/officeDocument/2006/math">
                    <m:r>
                      <a:rPr lang="en-US" sz="2400" b="0" i="1"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b="0" i="0" dirty="0">
                    <a:effectLst/>
                    <a:cs typeface="Times New Roman" panose="02020603050405020304" pitchFamily="18" charset="0"/>
                  </a:rPr>
                  <a:t>2 objective measures of hypervolemia</a:t>
                </a:r>
              </a:p>
              <a:p>
                <a:pPr marL="0" marR="0">
                  <a:spcBef>
                    <a:spcPts val="0"/>
                  </a:spcBef>
                  <a:spcAft>
                    <a:spcPts val="600"/>
                  </a:spcAft>
                </a:pPr>
                <a:r>
                  <a:rPr lang="en-US" b="0" i="0" dirty="0">
                    <a:effectLst/>
                    <a:cs typeface="Times New Roman" panose="02020603050405020304" pitchFamily="18" charset="0"/>
                  </a:rPr>
                  <a:t>Planned or current use of IV loop diuretic therapy</a:t>
                </a:r>
              </a:p>
              <a:p>
                <a:pPr marL="0">
                  <a:spcBef>
                    <a:spcPts val="0"/>
                  </a:spcBef>
                  <a:spcAft>
                    <a:spcPts val="600"/>
                  </a:spcAft>
                </a:pPr>
                <a:r>
                  <a:rPr lang="en-US" sz="2400" b="0" dirty="0"/>
                  <a:t>eGFR</a:t>
                </a:r>
                <a:r>
                  <a:rPr lang="en-US" sz="2400" dirty="0"/>
                  <a:t> </a:t>
                </a:r>
                <a14:m>
                  <m:oMath xmlns:m="http://schemas.openxmlformats.org/officeDocument/2006/math">
                    <m:r>
                      <a:rPr lang="en-US" sz="2400" b="0" i="0" smtClean="0">
                        <a:effectLst/>
                        <a:latin typeface="Cambria Math" panose="02040503050406030204" pitchFamily="18" charset="0"/>
                      </a:rPr>
                      <m:t>≥ </m:t>
                    </m:r>
                  </m:oMath>
                </a14:m>
                <a:r>
                  <a:rPr lang="en-US" sz="2400" b="0" i="0" dirty="0">
                    <a:effectLst/>
                    <a:cs typeface="Times New Roman" panose="02020603050405020304" pitchFamily="18" charset="0"/>
                  </a:rPr>
                  <a:t>25 mL/min/1.73m</a:t>
                </a:r>
                <a:r>
                  <a:rPr lang="en-US" sz="2400" b="0" i="0" baseline="30000" dirty="0">
                    <a:effectLst/>
                    <a:cs typeface="Times New Roman" panose="02020603050405020304" pitchFamily="18" charset="0"/>
                  </a:rPr>
                  <a:t>2</a:t>
                </a:r>
                <a:r>
                  <a:rPr lang="en-US" sz="2400" b="0" i="0" dirty="0">
                    <a:effectLst/>
                    <a:cs typeface="Times New Roman" panose="02020603050405020304" pitchFamily="18" charset="0"/>
                  </a:rPr>
                  <a:t> </a:t>
                </a:r>
                <a:r>
                  <a:rPr lang="en-US" sz="2400" dirty="0"/>
                  <a:t> </a:t>
                </a:r>
              </a:p>
              <a:p>
                <a:pPr marL="0" marR="0">
                  <a:spcBef>
                    <a:spcPts val="0"/>
                  </a:spcBef>
                  <a:spcAft>
                    <a:spcPts val="600"/>
                  </a:spcAft>
                </a:pPr>
                <a:endParaRPr lang="en-US" dirty="0"/>
              </a:p>
            </p:txBody>
          </p:sp>
        </mc:Choice>
        <mc:Fallback xmlns="">
          <p:sp>
            <p:nvSpPr>
              <p:cNvPr id="9" name="Content Placeholder 8">
                <a:extLst>
                  <a:ext uri="{FF2B5EF4-FFF2-40B4-BE49-F238E27FC236}">
                    <a16:creationId xmlns:a16="http://schemas.microsoft.com/office/drawing/2014/main" id="{15AF6FF9-5D45-D4D5-7B93-06E1A50D14BF}"/>
                  </a:ext>
                </a:extLst>
              </p:cNvPr>
              <p:cNvSpPr>
                <a:spLocks noGrp="1" noRot="1" noChangeAspect="1" noMove="1" noResize="1" noEditPoints="1" noAdjustHandles="1" noChangeArrowheads="1" noChangeShapeType="1" noTextEdit="1"/>
              </p:cNvSpPr>
              <p:nvPr>
                <p:ph sz="quarter" idx="11"/>
              </p:nvPr>
            </p:nvSpPr>
            <p:spPr>
              <a:xfrm>
                <a:off x="324618" y="843558"/>
                <a:ext cx="8279830" cy="3672408"/>
              </a:xfrm>
              <a:blipFill>
                <a:blip r:embed="rId2"/>
                <a:stretch>
                  <a:fillRect l="-919" t="-1379" r="-919"/>
                </a:stretch>
              </a:blipFill>
            </p:spPr>
            <p:txBody>
              <a:bodyPr/>
              <a:lstStyle/>
              <a:p>
                <a:r>
                  <a:rPr lang="en-US">
                    <a:noFill/>
                  </a:rPr>
                  <a:t> </a:t>
                </a:r>
              </a:p>
            </p:txBody>
          </p:sp>
        </mc:Fallback>
      </mc:AlternateContent>
    </p:spTree>
    <p:extLst>
      <p:ext uri="{BB962C8B-B14F-4D97-AF65-F5344CB8AC3E}">
        <p14:creationId xmlns:p14="http://schemas.microsoft.com/office/powerpoint/2010/main" val="221511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C95F8-AD4B-2949-4B0D-F159F1561409}"/>
              </a:ext>
            </a:extLst>
          </p:cNvPr>
          <p:cNvSpPr>
            <a:spLocks noGrp="1"/>
          </p:cNvSpPr>
          <p:nvPr>
            <p:ph type="body" sz="quarter" idx="10"/>
          </p:nvPr>
        </p:nvSpPr>
        <p:spPr/>
        <p:txBody>
          <a:bodyPr/>
          <a:lstStyle/>
          <a:p>
            <a:r>
              <a:rPr lang="en-US" dirty="0"/>
              <a:t>Key Exclusion Criteria</a:t>
            </a:r>
          </a:p>
          <a:p>
            <a:endParaRPr lang="en-US" dirty="0"/>
          </a:p>
        </p:txBody>
      </p:sp>
      <p:sp>
        <p:nvSpPr>
          <p:cNvPr id="3" name="Content Placeholder 2">
            <a:extLst>
              <a:ext uri="{FF2B5EF4-FFF2-40B4-BE49-F238E27FC236}">
                <a16:creationId xmlns:a16="http://schemas.microsoft.com/office/drawing/2014/main" id="{AAB2B31D-165B-EC03-88B9-572B3234E985}"/>
              </a:ext>
            </a:extLst>
          </p:cNvPr>
          <p:cNvSpPr>
            <a:spLocks noGrp="1"/>
          </p:cNvSpPr>
          <p:nvPr>
            <p:ph sz="quarter" idx="11"/>
          </p:nvPr>
        </p:nvSpPr>
        <p:spPr>
          <a:xfrm>
            <a:off x="323850" y="915566"/>
            <a:ext cx="8496622" cy="3672408"/>
          </a:xfrm>
        </p:spPr>
        <p:txBody>
          <a:bodyPr>
            <a:normAutofit/>
          </a:bodyPr>
          <a:lstStyle/>
          <a:p>
            <a:pPr marL="525462" lvl="2" indent="-342900"/>
            <a:r>
              <a:rPr lang="en-US" sz="2400" kern="1200" dirty="0">
                <a:solidFill>
                  <a:schemeClr val="tx1"/>
                </a:solidFill>
                <a:effectLst/>
                <a:ea typeface="+mn-ea"/>
                <a:cs typeface="Times New Roman" panose="02020603050405020304" pitchFamily="18" charset="0"/>
              </a:rPr>
              <a:t>Type 1 diabetes</a:t>
            </a:r>
          </a:p>
          <a:p>
            <a:pPr marL="525462" lvl="2" indent="-342900"/>
            <a:r>
              <a:rPr lang="en-US" sz="2400" kern="1200" dirty="0">
                <a:solidFill>
                  <a:schemeClr val="tx1"/>
                </a:solidFill>
                <a:effectLst/>
                <a:ea typeface="+mn-ea"/>
                <a:cs typeface="Times New Roman" panose="02020603050405020304" pitchFamily="18" charset="0"/>
              </a:rPr>
              <a:t>Serum glucose &lt; 80mg/dL</a:t>
            </a:r>
          </a:p>
          <a:p>
            <a:pPr marL="525462" lvl="2" indent="-342900"/>
            <a:r>
              <a:rPr lang="en-US" sz="2400" kern="1200" dirty="0">
                <a:solidFill>
                  <a:schemeClr val="tx1"/>
                </a:solidFill>
                <a:effectLst/>
                <a:ea typeface="+mn-ea"/>
                <a:cs typeface="Times New Roman" panose="02020603050405020304" pitchFamily="18" charset="0"/>
              </a:rPr>
              <a:t>Systolic blood pressure &lt; 90mmHg</a:t>
            </a:r>
          </a:p>
          <a:p>
            <a:pPr marL="525462" lvl="2" indent="-342900"/>
            <a:r>
              <a:rPr lang="en-US" sz="2400" kern="1200" dirty="0">
                <a:solidFill>
                  <a:schemeClr val="tx1"/>
                </a:solidFill>
                <a:effectLst/>
                <a:ea typeface="+mn-ea"/>
                <a:cs typeface="Times New Roman" panose="02020603050405020304" pitchFamily="18" charset="0"/>
              </a:rPr>
              <a:t>IV inotropic therapy</a:t>
            </a:r>
          </a:p>
          <a:p>
            <a:pPr marL="525462" lvl="2" indent="-342900"/>
            <a:r>
              <a:rPr lang="en-US" sz="2400" kern="1200" dirty="0">
                <a:solidFill>
                  <a:schemeClr val="tx1"/>
                </a:solidFill>
                <a:effectLst/>
                <a:ea typeface="+mn-ea"/>
                <a:cs typeface="Times New Roman" panose="02020603050405020304" pitchFamily="18" charset="0"/>
              </a:rPr>
              <a:t>History of diabetic ketoacidosis </a:t>
            </a:r>
          </a:p>
          <a:p>
            <a:pPr marL="525462" lvl="2" indent="-342900"/>
            <a:r>
              <a:rPr lang="en-US" sz="2400" kern="1200" dirty="0">
                <a:solidFill>
                  <a:schemeClr val="tx1"/>
                </a:solidFill>
                <a:effectLst/>
                <a:ea typeface="+mn-ea"/>
                <a:cs typeface="Times New Roman" panose="02020603050405020304" pitchFamily="18" charset="0"/>
              </a:rPr>
              <a:t>Inability to perform standing weights or measure urine output accurately</a:t>
            </a:r>
          </a:p>
          <a:p>
            <a:endParaRPr lang="en-US" dirty="0"/>
          </a:p>
        </p:txBody>
      </p:sp>
    </p:spTree>
    <p:extLst>
      <p:ext uri="{BB962C8B-B14F-4D97-AF65-F5344CB8AC3E}">
        <p14:creationId xmlns:p14="http://schemas.microsoft.com/office/powerpoint/2010/main" val="3945840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AA443A-35E9-0D8C-5BAF-6D25104FD273}"/>
              </a:ext>
            </a:extLst>
          </p:cNvPr>
          <p:cNvSpPr>
            <a:spLocks noGrp="1"/>
          </p:cNvSpPr>
          <p:nvPr>
            <p:ph type="body" sz="quarter" idx="10"/>
          </p:nvPr>
        </p:nvSpPr>
        <p:spPr>
          <a:xfrm>
            <a:off x="756121" y="245791"/>
            <a:ext cx="7631757" cy="432048"/>
          </a:xfrm>
        </p:spPr>
        <p:txBody>
          <a:bodyPr/>
          <a:lstStyle/>
          <a:p>
            <a:pPr algn="ctr"/>
            <a:r>
              <a:rPr lang="en-US" sz="3600" dirty="0"/>
              <a:t>DICTATE-AHF</a:t>
            </a:r>
          </a:p>
          <a:p>
            <a:endParaRPr lang="en-US" dirty="0"/>
          </a:p>
        </p:txBody>
      </p:sp>
      <p:cxnSp>
        <p:nvCxnSpPr>
          <p:cNvPr id="5" name="Straight Arrow Connector 4">
            <a:extLst>
              <a:ext uri="{FF2B5EF4-FFF2-40B4-BE49-F238E27FC236}">
                <a16:creationId xmlns:a16="http://schemas.microsoft.com/office/drawing/2014/main" id="{B779474F-7926-869C-FE72-A25FBD57A1CF}"/>
              </a:ext>
            </a:extLst>
          </p:cNvPr>
          <p:cNvCxnSpPr>
            <a:cxnSpLocks/>
          </p:cNvCxnSpPr>
          <p:nvPr/>
        </p:nvCxnSpPr>
        <p:spPr>
          <a:xfrm>
            <a:off x="465294" y="3723878"/>
            <a:ext cx="849694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4A9A81F-9B90-BCC1-645E-B3666161CCC7}"/>
              </a:ext>
            </a:extLst>
          </p:cNvPr>
          <p:cNvSpPr txBox="1"/>
          <p:nvPr/>
        </p:nvSpPr>
        <p:spPr>
          <a:xfrm>
            <a:off x="7738102" y="3917404"/>
            <a:ext cx="1224136" cy="634020"/>
          </a:xfrm>
          <a:prstGeom prst="rect">
            <a:avLst/>
          </a:prstGeom>
          <a:noFill/>
        </p:spPr>
        <p:txBody>
          <a:bodyPr wrap="square" rtlCol="0">
            <a:spAutoFit/>
          </a:bodyPr>
          <a:lstStyle/>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30-Day </a:t>
            </a:r>
          </a:p>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Follow-up</a:t>
            </a:r>
          </a:p>
        </p:txBody>
      </p:sp>
      <p:sp>
        <p:nvSpPr>
          <p:cNvPr id="9" name="TextBox 8">
            <a:extLst>
              <a:ext uri="{FF2B5EF4-FFF2-40B4-BE49-F238E27FC236}">
                <a16:creationId xmlns:a16="http://schemas.microsoft.com/office/drawing/2014/main" id="{DF137D68-1440-15F4-F521-FB3EEC7C5EEE}"/>
              </a:ext>
            </a:extLst>
          </p:cNvPr>
          <p:cNvSpPr txBox="1"/>
          <p:nvPr/>
        </p:nvSpPr>
        <p:spPr>
          <a:xfrm>
            <a:off x="-1923" y="3917404"/>
            <a:ext cx="1224136" cy="634020"/>
          </a:xfrm>
          <a:prstGeom prst="rect">
            <a:avLst/>
          </a:prstGeom>
          <a:noFill/>
        </p:spPr>
        <p:txBody>
          <a:bodyPr wrap="square" rtlCol="0">
            <a:spAutoFit/>
          </a:bodyPr>
          <a:lstStyle/>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Hospital</a:t>
            </a:r>
          </a:p>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Admission</a:t>
            </a:r>
          </a:p>
        </p:txBody>
      </p:sp>
      <p:sp>
        <p:nvSpPr>
          <p:cNvPr id="15" name="Rectangle 14">
            <a:extLst>
              <a:ext uri="{FF2B5EF4-FFF2-40B4-BE49-F238E27FC236}">
                <a16:creationId xmlns:a16="http://schemas.microsoft.com/office/drawing/2014/main" id="{DF5F954C-DD71-DE1A-BBC7-448B89266C14}"/>
              </a:ext>
            </a:extLst>
          </p:cNvPr>
          <p:cNvSpPr/>
          <p:nvPr/>
        </p:nvSpPr>
        <p:spPr>
          <a:xfrm>
            <a:off x="7524328" y="3507854"/>
            <a:ext cx="213774" cy="43204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88FF7D20-C648-097B-8B67-2CF596C3312A}"/>
              </a:ext>
            </a:extLst>
          </p:cNvPr>
          <p:cNvSpPr/>
          <p:nvPr/>
        </p:nvSpPr>
        <p:spPr>
          <a:xfrm flipH="1">
            <a:off x="6168370" y="3496605"/>
            <a:ext cx="213774" cy="43204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DDC05E1-A1F6-C35F-595E-5DF44F9230C3}"/>
              </a:ext>
            </a:extLst>
          </p:cNvPr>
          <p:cNvCxnSpPr/>
          <p:nvPr/>
        </p:nvCxnSpPr>
        <p:spPr>
          <a:xfrm>
            <a:off x="583070" y="3474107"/>
            <a:ext cx="0" cy="4545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814360-B88E-691B-6081-737211666F8B}"/>
              </a:ext>
            </a:extLst>
          </p:cNvPr>
          <p:cNvCxnSpPr/>
          <p:nvPr/>
        </p:nvCxnSpPr>
        <p:spPr>
          <a:xfrm>
            <a:off x="4090439" y="3485356"/>
            <a:ext cx="0" cy="4545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C5679AB-2784-7467-A455-280798F3679F}"/>
              </a:ext>
            </a:extLst>
          </p:cNvPr>
          <p:cNvCxnSpPr/>
          <p:nvPr/>
        </p:nvCxnSpPr>
        <p:spPr>
          <a:xfrm>
            <a:off x="1860441" y="3474107"/>
            <a:ext cx="0" cy="4545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5B25B7-40F9-4E3D-52ED-5FB527E93829}"/>
              </a:ext>
            </a:extLst>
          </p:cNvPr>
          <p:cNvCxnSpPr/>
          <p:nvPr/>
        </p:nvCxnSpPr>
        <p:spPr>
          <a:xfrm>
            <a:off x="6905581" y="3474107"/>
            <a:ext cx="0" cy="4545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AB2E65-3C8D-8ED9-396E-20A99354D8E7}"/>
              </a:ext>
            </a:extLst>
          </p:cNvPr>
          <p:cNvCxnSpPr/>
          <p:nvPr/>
        </p:nvCxnSpPr>
        <p:spPr>
          <a:xfrm>
            <a:off x="8350170" y="3485356"/>
            <a:ext cx="0" cy="45454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DFB6619-F49C-749E-13B6-AE1D24841047}"/>
              </a:ext>
            </a:extLst>
          </p:cNvPr>
          <p:cNvSpPr txBox="1"/>
          <p:nvPr/>
        </p:nvSpPr>
        <p:spPr>
          <a:xfrm>
            <a:off x="1228955" y="3928653"/>
            <a:ext cx="1224136" cy="634020"/>
          </a:xfrm>
          <a:prstGeom prst="rect">
            <a:avLst/>
          </a:prstGeom>
          <a:noFill/>
        </p:spPr>
        <p:txBody>
          <a:bodyPr wrap="square" rtlCol="0">
            <a:spAutoFit/>
          </a:bodyPr>
          <a:lstStyle/>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Study </a:t>
            </a:r>
          </a:p>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Day 1</a:t>
            </a:r>
          </a:p>
        </p:txBody>
      </p:sp>
      <p:sp>
        <p:nvSpPr>
          <p:cNvPr id="24" name="TextBox 23">
            <a:extLst>
              <a:ext uri="{FF2B5EF4-FFF2-40B4-BE49-F238E27FC236}">
                <a16:creationId xmlns:a16="http://schemas.microsoft.com/office/drawing/2014/main" id="{FE94D0ED-C5D3-72E8-BEE0-264C9415FC3A}"/>
              </a:ext>
            </a:extLst>
          </p:cNvPr>
          <p:cNvSpPr txBox="1"/>
          <p:nvPr/>
        </p:nvSpPr>
        <p:spPr>
          <a:xfrm>
            <a:off x="3478371" y="3928653"/>
            <a:ext cx="1224136" cy="634020"/>
          </a:xfrm>
          <a:prstGeom prst="rect">
            <a:avLst/>
          </a:prstGeom>
          <a:noFill/>
        </p:spPr>
        <p:txBody>
          <a:bodyPr wrap="square" rtlCol="0">
            <a:spAutoFit/>
          </a:bodyPr>
          <a:lstStyle/>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Study </a:t>
            </a:r>
          </a:p>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Day 2</a:t>
            </a:r>
          </a:p>
        </p:txBody>
      </p:sp>
      <p:sp>
        <p:nvSpPr>
          <p:cNvPr id="25" name="TextBox 24">
            <a:extLst>
              <a:ext uri="{FF2B5EF4-FFF2-40B4-BE49-F238E27FC236}">
                <a16:creationId xmlns:a16="http://schemas.microsoft.com/office/drawing/2014/main" id="{90BE9F0A-FD7F-9C6A-09A9-DC44F84B0545}"/>
              </a:ext>
            </a:extLst>
          </p:cNvPr>
          <p:cNvSpPr txBox="1"/>
          <p:nvPr/>
        </p:nvSpPr>
        <p:spPr>
          <a:xfrm>
            <a:off x="5982922" y="3928653"/>
            <a:ext cx="1845317" cy="929485"/>
          </a:xfrm>
          <a:prstGeom prst="rect">
            <a:avLst/>
          </a:prstGeom>
          <a:noFill/>
        </p:spPr>
        <p:txBody>
          <a:bodyPr wrap="square" rtlCol="0">
            <a:spAutoFit/>
          </a:bodyPr>
          <a:lstStyle/>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Study </a:t>
            </a:r>
          </a:p>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Day 5</a:t>
            </a:r>
          </a:p>
          <a:p>
            <a:pPr marL="38700" indent="0" algn="ctr" defTabSz="360000" rtl="0" eaLnBrk="1" latinLnBrk="0" hangingPunct="1">
              <a:spcBef>
                <a:spcPct val="20000"/>
              </a:spcBef>
              <a:buClr>
                <a:srgbClr val="C00000"/>
              </a:buClr>
              <a:buFont typeface="Arial" panose="020B0604020202020204" pitchFamily="34" charset="0"/>
              <a:buNone/>
            </a:pPr>
            <a:r>
              <a:rPr lang="en-US" sz="1600" b="1" dirty="0"/>
              <a:t>(Or D/C if sooner)</a:t>
            </a:r>
            <a:endParaRPr lang="en-US" sz="1600" b="1" i="0" kern="1200" dirty="0">
              <a:solidFill>
                <a:schemeClr val="tx1"/>
              </a:solidFill>
              <a:latin typeface="+mn-lt"/>
              <a:ea typeface="+mn-ea"/>
            </a:endParaRPr>
          </a:p>
        </p:txBody>
      </p:sp>
      <p:cxnSp>
        <p:nvCxnSpPr>
          <p:cNvPr id="27" name="Straight Connector 26">
            <a:extLst>
              <a:ext uri="{FF2B5EF4-FFF2-40B4-BE49-F238E27FC236}">
                <a16:creationId xmlns:a16="http://schemas.microsoft.com/office/drawing/2014/main" id="{4AFE66DA-A132-9FD8-DBDA-5585D0FA9A41}"/>
              </a:ext>
            </a:extLst>
          </p:cNvPr>
          <p:cNvCxnSpPr/>
          <p:nvPr/>
        </p:nvCxnSpPr>
        <p:spPr>
          <a:xfrm>
            <a:off x="583070" y="2558948"/>
            <a:ext cx="19006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076EA7-1249-6A42-02E0-7F49E7E90F99}"/>
              </a:ext>
            </a:extLst>
          </p:cNvPr>
          <p:cNvCxnSpPr>
            <a:cxnSpLocks/>
          </p:cNvCxnSpPr>
          <p:nvPr/>
        </p:nvCxnSpPr>
        <p:spPr>
          <a:xfrm>
            <a:off x="2483768" y="1382032"/>
            <a:ext cx="0" cy="17657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49A342-1570-ACF8-53FE-478106A2CFEF}"/>
              </a:ext>
            </a:extLst>
          </p:cNvPr>
          <p:cNvCxnSpPr>
            <a:cxnSpLocks/>
          </p:cNvCxnSpPr>
          <p:nvPr/>
        </p:nvCxnSpPr>
        <p:spPr>
          <a:xfrm>
            <a:off x="2464350" y="1398606"/>
            <a:ext cx="44218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D8D5A90-B0C5-B4CB-7988-A20425E70883}"/>
              </a:ext>
            </a:extLst>
          </p:cNvPr>
          <p:cNvCxnSpPr>
            <a:cxnSpLocks/>
          </p:cNvCxnSpPr>
          <p:nvPr/>
        </p:nvCxnSpPr>
        <p:spPr>
          <a:xfrm>
            <a:off x="2483768" y="3147814"/>
            <a:ext cx="44218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94D6280-2797-8F71-B41C-7BE1DB869A2B}"/>
              </a:ext>
            </a:extLst>
          </p:cNvPr>
          <p:cNvSpPr txBox="1"/>
          <p:nvPr/>
        </p:nvSpPr>
        <p:spPr>
          <a:xfrm>
            <a:off x="2502861" y="797257"/>
            <a:ext cx="4421809" cy="584775"/>
          </a:xfrm>
          <a:prstGeom prst="rect">
            <a:avLst/>
          </a:prstGeom>
          <a:noFill/>
        </p:spPr>
        <p:txBody>
          <a:bodyPr wrap="square" rtlCol="0">
            <a:spAutoFit/>
          </a:bodyPr>
          <a:lstStyle/>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Dapagliflozin 10mg Daily + structured usual care with protocolized diuretic titration (N=120)</a:t>
            </a:r>
          </a:p>
        </p:txBody>
      </p:sp>
      <p:sp>
        <p:nvSpPr>
          <p:cNvPr id="36" name="TextBox 35">
            <a:extLst>
              <a:ext uri="{FF2B5EF4-FFF2-40B4-BE49-F238E27FC236}">
                <a16:creationId xmlns:a16="http://schemas.microsoft.com/office/drawing/2014/main" id="{EA57D174-EF87-5CB1-94FD-F56D168379D0}"/>
              </a:ext>
            </a:extLst>
          </p:cNvPr>
          <p:cNvSpPr txBox="1"/>
          <p:nvPr/>
        </p:nvSpPr>
        <p:spPr>
          <a:xfrm>
            <a:off x="3146501" y="2558948"/>
            <a:ext cx="3477903" cy="584775"/>
          </a:xfrm>
          <a:prstGeom prst="rect">
            <a:avLst/>
          </a:prstGeom>
          <a:noFill/>
        </p:spPr>
        <p:txBody>
          <a:bodyPr wrap="square" rtlCol="0">
            <a:spAutoFit/>
          </a:bodyPr>
          <a:lstStyle/>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Structured usual care with protocolized diuretic titration (N=120)</a:t>
            </a:r>
          </a:p>
        </p:txBody>
      </p:sp>
      <p:sp>
        <p:nvSpPr>
          <p:cNvPr id="38" name="TextBox 37">
            <a:extLst>
              <a:ext uri="{FF2B5EF4-FFF2-40B4-BE49-F238E27FC236}">
                <a16:creationId xmlns:a16="http://schemas.microsoft.com/office/drawing/2014/main" id="{6EC3666F-782A-FB7C-8C82-57DFFC040E18}"/>
              </a:ext>
            </a:extLst>
          </p:cNvPr>
          <p:cNvSpPr txBox="1"/>
          <p:nvPr/>
        </p:nvSpPr>
        <p:spPr>
          <a:xfrm>
            <a:off x="406714" y="1637423"/>
            <a:ext cx="2112876" cy="929485"/>
          </a:xfrm>
          <a:prstGeom prst="rect">
            <a:avLst/>
          </a:prstGeom>
          <a:noFill/>
        </p:spPr>
        <p:txBody>
          <a:bodyPr wrap="square" rtlCol="0">
            <a:spAutoFit/>
          </a:bodyPr>
          <a:lstStyle/>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Screening</a:t>
            </a:r>
          </a:p>
          <a:p>
            <a:pPr marL="38700" indent="0" algn="ctr" defTabSz="360000" rtl="0" eaLnBrk="1" latinLnBrk="0" hangingPunct="1">
              <a:spcBef>
                <a:spcPct val="20000"/>
              </a:spcBef>
              <a:buClr>
                <a:srgbClr val="C00000"/>
              </a:buClr>
              <a:buFont typeface="Arial" panose="020B0604020202020204" pitchFamily="34" charset="0"/>
              <a:buNone/>
            </a:pPr>
            <a:r>
              <a:rPr lang="en-US" sz="1600" b="1" dirty="0"/>
              <a:t>Randomization</a:t>
            </a:r>
          </a:p>
          <a:p>
            <a:pPr marL="38700" indent="0" algn="ctr"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Baseline Assessments</a:t>
            </a:r>
          </a:p>
        </p:txBody>
      </p:sp>
      <p:sp>
        <p:nvSpPr>
          <p:cNvPr id="39" name="Rounded Rectangle 38">
            <a:extLst>
              <a:ext uri="{FF2B5EF4-FFF2-40B4-BE49-F238E27FC236}">
                <a16:creationId xmlns:a16="http://schemas.microsoft.com/office/drawing/2014/main" id="{6A0C0ED2-989F-2013-1EE8-F1DF65F34FE4}"/>
              </a:ext>
            </a:extLst>
          </p:cNvPr>
          <p:cNvSpPr/>
          <p:nvPr/>
        </p:nvSpPr>
        <p:spPr>
          <a:xfrm>
            <a:off x="4211964" y="3337248"/>
            <a:ext cx="1946388" cy="314622"/>
          </a:xfrm>
          <a:prstGeom prst="roundRect">
            <a:avLst/>
          </a:prstGeom>
          <a:solidFill>
            <a:srgbClr val="FFFF00"/>
          </a:solidFill>
          <a:ln>
            <a:solidFill>
              <a:schemeClr val="tx1"/>
            </a:solidFill>
          </a:ln>
        </p:spPr>
        <p:style>
          <a:lnRef idx="2">
            <a:schemeClr val="accent1"/>
          </a:lnRef>
          <a:fillRef idx="1">
            <a:schemeClr val="lt1"/>
          </a:fillRef>
          <a:effectRef idx="0">
            <a:schemeClr val="accent1"/>
          </a:effectRef>
          <a:fontRef idx="minor">
            <a:schemeClr val="dk1"/>
          </a:fontRef>
        </p:style>
        <p:txBody>
          <a:bodyPr wrap="none" rtlCol="0" anchor="ctr"/>
          <a:lstStyle/>
          <a:p>
            <a:pPr algn="ctr"/>
            <a:r>
              <a:rPr lang="en-US" sz="1600" dirty="0"/>
              <a:t>24H urine collection</a:t>
            </a:r>
          </a:p>
        </p:txBody>
      </p:sp>
      <p:sp>
        <p:nvSpPr>
          <p:cNvPr id="3" name="Rounded Rectangle 2">
            <a:extLst>
              <a:ext uri="{FF2B5EF4-FFF2-40B4-BE49-F238E27FC236}">
                <a16:creationId xmlns:a16="http://schemas.microsoft.com/office/drawing/2014/main" id="{93A98DEC-9923-32AD-01C8-D3879257BBB2}"/>
              </a:ext>
            </a:extLst>
          </p:cNvPr>
          <p:cNvSpPr/>
          <p:nvPr/>
        </p:nvSpPr>
        <p:spPr>
          <a:xfrm>
            <a:off x="2797220" y="1720807"/>
            <a:ext cx="4176464" cy="576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IV loops titrated via protocol in both treatment arms to Goal 3-5L UOP/day</a:t>
            </a:r>
          </a:p>
        </p:txBody>
      </p:sp>
      <p:sp>
        <p:nvSpPr>
          <p:cNvPr id="4" name="TextBox 3">
            <a:extLst>
              <a:ext uri="{FF2B5EF4-FFF2-40B4-BE49-F238E27FC236}">
                <a16:creationId xmlns:a16="http://schemas.microsoft.com/office/drawing/2014/main" id="{8AA835A2-6F4F-DE16-C6B7-027A5E18E3DD}"/>
              </a:ext>
            </a:extLst>
          </p:cNvPr>
          <p:cNvSpPr txBox="1"/>
          <p:nvPr/>
        </p:nvSpPr>
        <p:spPr>
          <a:xfrm>
            <a:off x="613959" y="3374075"/>
            <a:ext cx="1159035" cy="338554"/>
          </a:xfrm>
          <a:prstGeom prst="rect">
            <a:avLst/>
          </a:prstGeom>
          <a:noFill/>
        </p:spPr>
        <p:txBody>
          <a:bodyPr wrap="non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1600" b="1" i="0" kern="1200" dirty="0">
                <a:solidFill>
                  <a:schemeClr val="tx1"/>
                </a:solidFill>
                <a:latin typeface="+mn-lt"/>
                <a:ea typeface="+mn-ea"/>
              </a:rPr>
              <a:t> &lt; 24 hours</a:t>
            </a:r>
          </a:p>
        </p:txBody>
      </p:sp>
    </p:spTree>
    <p:extLst>
      <p:ext uri="{BB962C8B-B14F-4D97-AF65-F5344CB8AC3E}">
        <p14:creationId xmlns:p14="http://schemas.microsoft.com/office/powerpoint/2010/main" val="125891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4F9765-1559-B23C-1568-C4F6DA824A6C}"/>
              </a:ext>
            </a:extLst>
          </p:cNvPr>
          <p:cNvSpPr>
            <a:spLocks noGrp="1"/>
          </p:cNvSpPr>
          <p:nvPr>
            <p:ph type="body" sz="quarter" idx="10"/>
          </p:nvPr>
        </p:nvSpPr>
        <p:spPr/>
        <p:txBody>
          <a:bodyPr/>
          <a:lstStyle/>
          <a:p>
            <a:r>
              <a:rPr lang="en-US" dirty="0"/>
              <a:t>Study Outcomes</a:t>
            </a:r>
          </a:p>
        </p:txBody>
      </p:sp>
      <p:sp>
        <p:nvSpPr>
          <p:cNvPr id="3" name="Content Placeholder 2">
            <a:extLst>
              <a:ext uri="{FF2B5EF4-FFF2-40B4-BE49-F238E27FC236}">
                <a16:creationId xmlns:a16="http://schemas.microsoft.com/office/drawing/2014/main" id="{D1B25057-107D-3791-1B48-13F17C7D9B24}"/>
              </a:ext>
            </a:extLst>
          </p:cNvPr>
          <p:cNvSpPr>
            <a:spLocks noGrp="1"/>
          </p:cNvSpPr>
          <p:nvPr>
            <p:ph sz="quarter" idx="11"/>
          </p:nvPr>
        </p:nvSpPr>
        <p:spPr/>
        <p:txBody>
          <a:bodyPr/>
          <a:lstStyle/>
          <a:p>
            <a:pPr marL="0" indent="0">
              <a:buNone/>
            </a:pPr>
            <a:r>
              <a:rPr lang="en-US" dirty="0"/>
              <a:t>Primary Outcome </a:t>
            </a:r>
          </a:p>
          <a:p>
            <a:pPr marL="0" indent="0">
              <a:buNone/>
            </a:pPr>
            <a:r>
              <a:rPr lang="en-US" dirty="0"/>
              <a:t>	</a:t>
            </a:r>
            <a:r>
              <a:rPr lang="en-US" b="0" dirty="0"/>
              <a:t>							    Cumulative weight change (kg)</a:t>
            </a:r>
          </a:p>
          <a:p>
            <a:pPr marL="0" indent="0">
              <a:buNone/>
            </a:pPr>
            <a:r>
              <a:rPr lang="en-US" b="0" dirty="0"/>
              <a:t>								Cumulative loop diuretic dose (mg)</a:t>
            </a:r>
          </a:p>
          <a:p>
            <a:endParaRPr lang="en-US" b="0" dirty="0"/>
          </a:p>
          <a:p>
            <a:pPr lvl="1"/>
            <a:r>
              <a:rPr lang="en-US" b="0" dirty="0"/>
              <a:t>Calculated until Day-5 or hospital discharge if sooner</a:t>
            </a:r>
          </a:p>
          <a:p>
            <a:pPr lvl="1"/>
            <a:r>
              <a:rPr lang="en-US" b="0" dirty="0"/>
              <a:t>Expressed as </a:t>
            </a:r>
            <a:r>
              <a:rPr lang="en-US" b="0" i="1" dirty="0"/>
              <a:t>kg/40mg IV Furosemide equivalents</a:t>
            </a:r>
          </a:p>
          <a:p>
            <a:pPr lvl="1"/>
            <a:r>
              <a:rPr lang="en-US" dirty="0">
                <a:effectLst/>
                <a:ea typeface="Calibri" panose="020F0502020204030204" pitchFamily="34" charset="0"/>
              </a:rPr>
              <a:t>Compared across treatment assignment using a proportional odds regression model adjusting for baseline weight</a:t>
            </a:r>
            <a:endParaRPr lang="en-US" b="0" i="1" dirty="0"/>
          </a:p>
        </p:txBody>
      </p:sp>
      <p:sp>
        <p:nvSpPr>
          <p:cNvPr id="4" name="TextBox 3">
            <a:extLst>
              <a:ext uri="{FF2B5EF4-FFF2-40B4-BE49-F238E27FC236}">
                <a16:creationId xmlns:a16="http://schemas.microsoft.com/office/drawing/2014/main" id="{5D0A0C48-FEA2-A053-0173-2548E94952A6}"/>
              </a:ext>
            </a:extLst>
          </p:cNvPr>
          <p:cNvSpPr txBox="1"/>
          <p:nvPr/>
        </p:nvSpPr>
        <p:spPr>
          <a:xfrm>
            <a:off x="611560" y="1491630"/>
            <a:ext cx="3240360" cy="461665"/>
          </a:xfrm>
          <a:prstGeom prst="rect">
            <a:avLst/>
          </a:prstGeom>
          <a:noFill/>
        </p:spPr>
        <p:txBody>
          <a:bodyPr wrap="squar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2400" b="0" dirty="0"/>
              <a:t>Diuretic Efficiency =</a:t>
            </a:r>
            <a:endParaRPr lang="en-US" sz="2400" b="1" i="0" kern="1200" dirty="0">
              <a:solidFill>
                <a:schemeClr val="tx1"/>
              </a:solidFill>
              <a:latin typeface="+mn-lt"/>
              <a:ea typeface="+mn-ea"/>
            </a:endParaRPr>
          </a:p>
        </p:txBody>
      </p:sp>
      <p:cxnSp>
        <p:nvCxnSpPr>
          <p:cNvPr id="6" name="Straight Connector 5">
            <a:extLst>
              <a:ext uri="{FF2B5EF4-FFF2-40B4-BE49-F238E27FC236}">
                <a16:creationId xmlns:a16="http://schemas.microsoft.com/office/drawing/2014/main" id="{917640FD-9A47-CB54-B8E3-FEE9CDAAFCBA}"/>
              </a:ext>
            </a:extLst>
          </p:cNvPr>
          <p:cNvCxnSpPr/>
          <p:nvPr/>
        </p:nvCxnSpPr>
        <p:spPr>
          <a:xfrm>
            <a:off x="3347864" y="1779662"/>
            <a:ext cx="4176464"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694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4F9765-1559-B23C-1568-C4F6DA824A6C}"/>
              </a:ext>
            </a:extLst>
          </p:cNvPr>
          <p:cNvSpPr>
            <a:spLocks noGrp="1"/>
          </p:cNvSpPr>
          <p:nvPr>
            <p:ph type="body" sz="quarter" idx="10"/>
          </p:nvPr>
        </p:nvSpPr>
        <p:spPr/>
        <p:txBody>
          <a:bodyPr/>
          <a:lstStyle/>
          <a:p>
            <a:r>
              <a:rPr lang="en-US" dirty="0"/>
              <a:t>Study Outcomes</a:t>
            </a:r>
          </a:p>
        </p:txBody>
      </p:sp>
      <p:sp>
        <p:nvSpPr>
          <p:cNvPr id="3" name="Content Placeholder 2">
            <a:extLst>
              <a:ext uri="{FF2B5EF4-FFF2-40B4-BE49-F238E27FC236}">
                <a16:creationId xmlns:a16="http://schemas.microsoft.com/office/drawing/2014/main" id="{D1B25057-107D-3791-1B48-13F17C7D9B24}"/>
              </a:ext>
            </a:extLst>
          </p:cNvPr>
          <p:cNvSpPr>
            <a:spLocks noGrp="1"/>
          </p:cNvSpPr>
          <p:nvPr>
            <p:ph sz="quarter" idx="11"/>
          </p:nvPr>
        </p:nvSpPr>
        <p:spPr/>
        <p:txBody>
          <a:bodyPr>
            <a:normAutofit fontScale="92500" lnSpcReduction="10000"/>
          </a:bodyPr>
          <a:lstStyle/>
          <a:p>
            <a:pPr marL="0" indent="0">
              <a:buNone/>
            </a:pPr>
            <a:r>
              <a:rPr lang="en-US" sz="2100" dirty="0"/>
              <a:t>Secondary Outcomes adjudicated by blinded committee</a:t>
            </a:r>
          </a:p>
          <a:p>
            <a:pPr lvl="1"/>
            <a:r>
              <a:rPr lang="en-US" sz="2100" b="0" dirty="0"/>
              <a:t>Incidence of worsening HF during hospital stay</a:t>
            </a:r>
          </a:p>
          <a:p>
            <a:pPr lvl="1"/>
            <a:r>
              <a:rPr lang="en-US" sz="2100" b="0" dirty="0"/>
              <a:t>HF-related or diabetes-related 30-day readmissions</a:t>
            </a:r>
          </a:p>
          <a:p>
            <a:pPr marL="0" indent="0">
              <a:buNone/>
            </a:pPr>
            <a:r>
              <a:rPr lang="en-US" sz="2100" dirty="0"/>
              <a:t>Safety Outcomes adjudicated by blinded committee</a:t>
            </a:r>
          </a:p>
          <a:p>
            <a:pPr lvl="4"/>
            <a:r>
              <a:rPr lang="en-US" sz="2100" b="0" dirty="0"/>
              <a:t>Incidence of diabetic ketoacidosis</a:t>
            </a:r>
          </a:p>
          <a:p>
            <a:pPr lvl="4"/>
            <a:r>
              <a:rPr lang="en-US" sz="2100" b="0" dirty="0"/>
              <a:t>Prolonged hospitalization for hypotension</a:t>
            </a:r>
          </a:p>
          <a:p>
            <a:pPr lvl="4"/>
            <a:r>
              <a:rPr lang="en-US" sz="2100" b="0" dirty="0"/>
              <a:t>Prolonged hospitalization for hypoglycemia</a:t>
            </a:r>
          </a:p>
          <a:p>
            <a:pPr lvl="2"/>
            <a:r>
              <a:rPr lang="en-US" sz="2100" dirty="0"/>
              <a:t>Change in eGFR from baseline to end-of-study</a:t>
            </a:r>
            <a:endParaRPr lang="en-US" sz="2100" b="0" dirty="0"/>
          </a:p>
          <a:p>
            <a:pPr marL="0" indent="0">
              <a:buNone/>
            </a:pPr>
            <a:r>
              <a:rPr lang="en-US" sz="2100" dirty="0"/>
              <a:t>Select Exploratory Outcomes</a:t>
            </a:r>
          </a:p>
          <a:p>
            <a:r>
              <a:rPr lang="en-US" sz="2100" b="0" dirty="0"/>
              <a:t>Measures of natriuresis and diuresis</a:t>
            </a:r>
          </a:p>
          <a:p>
            <a:r>
              <a:rPr lang="en-US" sz="2100" b="0" dirty="0"/>
              <a:t>Hospital length of stay</a:t>
            </a:r>
          </a:p>
          <a:p>
            <a:endParaRPr lang="en-US" sz="2800" b="0" dirty="0"/>
          </a:p>
          <a:p>
            <a:pPr lvl="1"/>
            <a:endParaRPr lang="en-US" b="0" dirty="0"/>
          </a:p>
          <a:p>
            <a:pPr lvl="1"/>
            <a:endParaRPr lang="en-US" b="0" dirty="0"/>
          </a:p>
          <a:p>
            <a:endParaRPr lang="en-US" b="0" dirty="0"/>
          </a:p>
          <a:p>
            <a:endParaRPr lang="en-US" dirty="0"/>
          </a:p>
        </p:txBody>
      </p:sp>
    </p:spTree>
    <p:extLst>
      <p:ext uri="{BB962C8B-B14F-4D97-AF65-F5344CB8AC3E}">
        <p14:creationId xmlns:p14="http://schemas.microsoft.com/office/powerpoint/2010/main" val="4245268216"/>
      </p:ext>
    </p:extLst>
  </p:cSld>
  <p:clrMapOvr>
    <a:masterClrMapping/>
  </p:clrMapOvr>
</p:sld>
</file>

<file path=ppt/theme/theme1.xml><?xml version="1.0" encoding="utf-8"?>
<a:theme xmlns:a="http://schemas.openxmlformats.org/drawingml/2006/main" name="ESC_PPT_Light_220817-16-9">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lnRef>
        <a:fillRef idx="1">
          <a:schemeClr val="lt1"/>
        </a:fillRef>
        <a:effectRef idx="0">
          <a:schemeClr val="accent1"/>
        </a:effectRef>
        <a:fontRef idx="minor">
          <a:schemeClr val="dk1"/>
        </a:fontRef>
      </a:style>
    </a:spDef>
    <a:txDef>
      <a:spPr>
        <a:noFill/>
      </a:spPr>
      <a:bodyPr wrap="square" rtlCol="0">
        <a:spAutoFit/>
      </a:bodyPr>
      <a:lstStyle>
        <a:defPPr marL="38700" indent="0" algn="l" defTabSz="360000" rtl="0" eaLnBrk="1" latinLnBrk="0" hangingPunct="1">
          <a:spcBef>
            <a:spcPct val="20000"/>
          </a:spcBef>
          <a:buClr>
            <a:srgbClr val="C00000"/>
          </a:buClr>
          <a:buFont typeface="Arial" panose="020B0604020202020204" pitchFamily="34" charset="0"/>
          <a:buNone/>
          <a:defRPr sz="1600" b="1" i="0" kern="1200" dirty="0" smtClean="0">
            <a:solidFill>
              <a:schemeClr val="tx1"/>
            </a:solidFill>
            <a:latin typeface="+mn-lt"/>
            <a:ea typeface="+mn-ea"/>
          </a:defRPr>
        </a:defPPr>
      </a:lstStyle>
    </a:txDef>
  </a:objectDefaults>
  <a:extraClrSchemeLst/>
  <a:extLst>
    <a:ext uri="{05A4C25C-085E-4340-85A3-A5531E510DB2}">
      <thm15:themeFamily xmlns:thm15="http://schemas.microsoft.com/office/thememl/2012/main" name="ESC_PPT_GENERIC_12012021  -  Read-Only" id="{8CB5A6F9-0108-4F1C-927D-5872DF40D793}" vid="{717AFAD0-94CD-4965-A011-B2544BC082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ESC_PPT_Light_220817-16-9</Template>
  <TotalTime>961</TotalTime>
  <Words>1864</Words>
  <Application>Microsoft Macintosh PowerPoint</Application>
  <PresentationFormat>On-screen Show (16:9)</PresentationFormat>
  <Paragraphs>264</Paragraphs>
  <Slides>20</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 Math</vt:lpstr>
      <vt:lpstr>Courier New</vt:lpstr>
      <vt:lpstr>Times New Roman</vt:lpstr>
      <vt:lpstr>ESC_PPT_Light_220817-16-9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DICTATE-AHF Study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Roland COLLIN</dc:creator>
  <cp:lastModifiedBy>Cox, Zachary L</cp:lastModifiedBy>
  <cp:revision>162</cp:revision>
  <dcterms:created xsi:type="dcterms:W3CDTF">2021-07-16T09:19:14Z</dcterms:created>
  <dcterms:modified xsi:type="dcterms:W3CDTF">2023-08-25T14:16:47Z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2023-08-02T18:09:34Z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40ce041b-313f-414f-9167-eaa337922d87</vt:lpwstr>
  </property>
  <property fmtid="{D5CDD505-2E9C-101B-9397-08002B2CF9AE}" pid="8" name="MSIP_Label_792c8cef-6f2b-4af1-b4ac-d815ff795cd6_ContentBits">
    <vt:lpwstr>0</vt:lpwstr>
  </property>
</Properties>
</file>