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89" r:id="rId2"/>
    <p:sldId id="284" r:id="rId3"/>
    <p:sldId id="263" r:id="rId4"/>
    <p:sldId id="7140" r:id="rId5"/>
    <p:sldId id="264" r:id="rId6"/>
    <p:sldId id="7141" r:id="rId7"/>
    <p:sldId id="267" r:id="rId8"/>
    <p:sldId id="7142" r:id="rId9"/>
    <p:sldId id="285" r:id="rId10"/>
    <p:sldId id="286" r:id="rId11"/>
    <p:sldId id="7143" r:id="rId12"/>
    <p:sldId id="287" r:id="rId13"/>
    <p:sldId id="7144" r:id="rId14"/>
    <p:sldId id="272" r:id="rId15"/>
    <p:sldId id="7145" r:id="rId16"/>
    <p:sldId id="7146" r:id="rId17"/>
    <p:sldId id="7147" r:id="rId18"/>
    <p:sldId id="7151" r:id="rId19"/>
    <p:sldId id="7152" r:id="rId20"/>
    <p:sldId id="7154" r:id="rId21"/>
    <p:sldId id="7155" r:id="rId22"/>
    <p:sldId id="715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F5597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BBF-7744-A640-9F21580EA6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D-4CF0-825F-02045A4FA9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CBBF-7744-A640-9F21580EA6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BD-4CF0-825F-02045A4FA9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BBF-7744-A640-9F21580EA6C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0.29499999999999998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2-4E6B-8560-8D77C366C3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400495472"/>
        <c:axId val="400484656"/>
      </c:barChart>
      <c:catAx>
        <c:axId val="400495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0484656"/>
        <c:crosses val="autoZero"/>
        <c:auto val="1"/>
        <c:lblAlgn val="ctr"/>
        <c:lblOffset val="100"/>
        <c:noMultiLvlLbl val="0"/>
      </c:catAx>
      <c:valAx>
        <c:axId val="40048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004954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F559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9.39216228442117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94-49C8-915F-BFE4394EAF5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4-49C8-915F-BFE4394EAF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D8C-D644-A4E6-6F7ED21770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0.30299999999999999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4-49C8-915F-BFE4394EAF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D8C-D644-A4E6-6F7ED21770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E-4529-80BC-C296B753A5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400495472"/>
        <c:axId val="400484656"/>
      </c:barChart>
      <c:catAx>
        <c:axId val="400495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0484656"/>
        <c:crosses val="autoZero"/>
        <c:auto val="1"/>
        <c:lblAlgn val="ctr"/>
        <c:lblOffset val="100"/>
        <c:noMultiLvlLbl val="0"/>
      </c:catAx>
      <c:valAx>
        <c:axId val="400484656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004954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FFFF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F5597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E09C-444D-91B7-4D614B7037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D-495D-908F-C5C6194B35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E09C-444D-91B7-4D614B7037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AD-495D-908F-C5C6194B35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09C-444D-91B7-4D614B7037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34-47FA-AE90-8BC48F0594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400495472"/>
        <c:axId val="400484656"/>
      </c:barChart>
      <c:catAx>
        <c:axId val="400495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0484656"/>
        <c:crosses val="autoZero"/>
        <c:auto val="1"/>
        <c:lblAlgn val="ctr"/>
        <c:lblOffset val="100"/>
        <c:noMultiLvlLbl val="0"/>
      </c:catAx>
      <c:valAx>
        <c:axId val="400484656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en-US"/>
          </a:p>
        </c:txPr>
        <c:crossAx val="4004954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2F5597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 b="1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4A0-3649-9B3D-85257BCC878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3-44F3-A4FD-18242FDF35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4A0-3649-9B3D-85257BCC878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A3-44F3-A4FD-18242FDF35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4A0-3649-9B3D-85257BCC878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2-42B4-AD20-ACD6C2781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00495472"/>
        <c:axId val="400484656"/>
      </c:barChart>
      <c:catAx>
        <c:axId val="400495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0484656"/>
        <c:crosses val="autoZero"/>
        <c:auto val="1"/>
        <c:lblAlgn val="ctr"/>
        <c:lblOffset val="100"/>
        <c:noMultiLvlLbl val="0"/>
      </c:catAx>
      <c:valAx>
        <c:axId val="400484656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en-US"/>
          </a:p>
        </c:txPr>
        <c:crossAx val="4004954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01703227784027"/>
          <c:y val="0.19242138882285895"/>
          <c:w val="0.56111365203818653"/>
          <c:h val="0.5856936495456124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Expired prior to discharge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1.9E-2</c:v>
                </c:pt>
                <c:pt idx="1">
                  <c:v>0.29499999999999998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1-4F88-B3F9-22F80DB637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9E480E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5.7000000000000002E-2</c:v>
                </c:pt>
                <c:pt idx="1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81-4F88-B3F9-22F80DB637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discharged</c:v>
                </c:pt>
              </c:strCache>
            </c:strRef>
          </c:tx>
          <c:spPr>
            <a:solidFill>
              <a:srgbClr val="ED7D3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7.4999999999999997E-2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81-4F88-B3F9-22F80DB637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Care facility or skilled nursing home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 formatCode="0.00%">
                  <c:v>0.245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81-4F88-B3F9-22F80DB637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Home with home healthcare</c:v>
                </c:pt>
              </c:strCache>
            </c:strRef>
          </c:tx>
          <c:spPr>
            <a:solidFill>
              <a:srgbClr val="70AD47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 formatCode="0.00%">
                  <c:v>0.113</c:v>
                </c:pt>
                <c:pt idx="1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81-4F88-B3F9-22F80DB637D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Home</c:v>
                </c:pt>
              </c:strCache>
            </c:strRef>
          </c:tx>
          <c:spPr>
            <a:solidFill>
              <a:srgbClr val="43682B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FlowTriever Arm</c:v>
                </c:pt>
                <c:pt idx="1">
                  <c:v>Context Arm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0.49099999999999999</c:v>
                </c:pt>
                <c:pt idx="1">
                  <c:v>0.377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81-4F88-B3F9-22F80DB63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642649216"/>
        <c:axId val="1642651712"/>
      </c:barChart>
      <c:catAx>
        <c:axId val="1642649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42651712"/>
        <c:crosses val="autoZero"/>
        <c:auto val="1"/>
        <c:lblAlgn val="ctr"/>
        <c:lblOffset val="100"/>
        <c:noMultiLvlLbl val="0"/>
      </c:catAx>
      <c:valAx>
        <c:axId val="164265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6492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56040348308666"/>
          <c:y val="0.18853353556137048"/>
          <c:w val="0.31209747480247318"/>
          <c:h val="0.45182183273649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0AADF-4F26-BD47-99EA-299F5B6F8D14}" type="datetimeFigureOut">
              <a:rPr lang="en-US" smtClean="0"/>
              <a:t>6/11/23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51626-DA68-0C4A-9C51-88FB2659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3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031" indent="0" algn="ctr">
              <a:buNone/>
              <a:defRPr/>
            </a:lvl2pPr>
            <a:lvl3pPr marL="910096" indent="0" algn="ctr">
              <a:buNone/>
              <a:defRPr/>
            </a:lvl3pPr>
            <a:lvl4pPr marL="1365160" indent="0" algn="ctr">
              <a:buNone/>
              <a:defRPr/>
            </a:lvl4pPr>
            <a:lvl5pPr marL="1820210" indent="0" algn="ctr">
              <a:buNone/>
              <a:defRPr/>
            </a:lvl5pPr>
            <a:lvl6pPr marL="2275279" indent="0" algn="ctr">
              <a:buNone/>
              <a:defRPr/>
            </a:lvl6pPr>
            <a:lvl7pPr marL="2730317" indent="0" algn="ctr">
              <a:buNone/>
              <a:defRPr/>
            </a:lvl7pPr>
            <a:lvl8pPr marL="3185368" indent="0" algn="ctr">
              <a:buNone/>
              <a:defRPr/>
            </a:lvl8pPr>
            <a:lvl9pPr marL="364040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0EBF0-6553-426D-BDB8-6F7AC8593EDB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8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44F0-4241-441B-B3A5-B14BD65AA2D7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3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9051" y="487456"/>
            <a:ext cx="2766483" cy="5589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87456"/>
            <a:ext cx="8096251" cy="5589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C8A8-7DD0-4A75-9D0D-239883478711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0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12" descr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4117" cy="6859589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 lIns="45503" tIns="45503" rIns="45503" bIns="45503" anchor="b"/>
          <a:lstStyle>
            <a:lvl1pPr defTabSz="914400"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lIns="45503" tIns="45503" rIns="45503" bIns="45503" anchor="b"/>
          <a:lstStyle>
            <a:lvl1pPr marL="0" indent="0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lvl1pPr>
            <a:lvl2pPr marL="0" indent="455030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lvl2pPr>
            <a:lvl3pPr marL="0" indent="910095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lvl3pPr>
            <a:lvl4pPr marL="0" indent="1365159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lvl4pPr>
            <a:lvl5pPr marL="0" indent="1820210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lIns="45503" tIns="45503" rIns="45503" bIns="45503" anchor="b"/>
          <a:lstStyle/>
          <a:p>
            <a:pPr marL="0" indent="0" defTabSz="914400">
              <a:lnSpc>
                <a:spcPct val="85000"/>
              </a:lnSpc>
              <a:spcBef>
                <a:spcPts val="1200"/>
              </a:spcBef>
              <a:buSzTx/>
              <a:buFontTx/>
              <a:buNone/>
              <a:defRPr sz="2400" b="1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21563" y="6300492"/>
            <a:ext cx="273223" cy="263821"/>
          </a:xfrm>
          <a:prstGeom prst="rect">
            <a:avLst/>
          </a:prstGeom>
        </p:spPr>
        <p:txBody>
          <a:bodyPr lIns="45503" tIns="45503" rIns="45503" bIns="45503" anchor="b"/>
          <a:lstStyle>
            <a:lvl1pPr defTabSz="914400">
              <a:defRPr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0666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B4EC-C5EC-4BD5-8A1B-9226BCF050F1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9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031" indent="0">
              <a:buNone/>
              <a:defRPr sz="1800"/>
            </a:lvl2pPr>
            <a:lvl3pPr marL="910096" indent="0">
              <a:buNone/>
              <a:defRPr sz="1600"/>
            </a:lvl3pPr>
            <a:lvl4pPr marL="1365160" indent="0">
              <a:buNone/>
              <a:defRPr sz="1400"/>
            </a:lvl4pPr>
            <a:lvl5pPr marL="1820210" indent="0">
              <a:buNone/>
              <a:defRPr sz="1400"/>
            </a:lvl5pPr>
            <a:lvl6pPr marL="2275279" indent="0">
              <a:buNone/>
              <a:defRPr sz="1400"/>
            </a:lvl6pPr>
            <a:lvl7pPr marL="2730317" indent="0">
              <a:buNone/>
              <a:defRPr sz="1400"/>
            </a:lvl7pPr>
            <a:lvl8pPr marL="3185368" indent="0">
              <a:buNone/>
              <a:defRPr sz="1400"/>
            </a:lvl8pPr>
            <a:lvl9pPr marL="364040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A585-5595-491B-9EF3-F4FC34785491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30" y="1716088"/>
            <a:ext cx="5245100" cy="4360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8317" y="1716088"/>
            <a:ext cx="5247216" cy="4360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FF7C-7CA3-4759-B526-A4AA9623C72B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031" indent="0">
              <a:buNone/>
              <a:defRPr sz="2000" b="1"/>
            </a:lvl2pPr>
            <a:lvl3pPr marL="910096" indent="0">
              <a:buNone/>
              <a:defRPr sz="1800" b="1"/>
            </a:lvl3pPr>
            <a:lvl4pPr marL="1365160" indent="0">
              <a:buNone/>
              <a:defRPr sz="1600" b="1"/>
            </a:lvl4pPr>
            <a:lvl5pPr marL="1820210" indent="0">
              <a:buNone/>
              <a:defRPr sz="1600" b="1"/>
            </a:lvl5pPr>
            <a:lvl6pPr marL="2275279" indent="0">
              <a:buNone/>
              <a:defRPr sz="1600" b="1"/>
            </a:lvl6pPr>
            <a:lvl7pPr marL="2730317" indent="0">
              <a:buNone/>
              <a:defRPr sz="1600" b="1"/>
            </a:lvl7pPr>
            <a:lvl8pPr marL="3185368" indent="0">
              <a:buNone/>
              <a:defRPr sz="1600" b="1"/>
            </a:lvl8pPr>
            <a:lvl9pPr marL="36404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031" indent="0">
              <a:buNone/>
              <a:defRPr sz="2000" b="1"/>
            </a:lvl2pPr>
            <a:lvl3pPr marL="910096" indent="0">
              <a:buNone/>
              <a:defRPr sz="1800" b="1"/>
            </a:lvl3pPr>
            <a:lvl4pPr marL="1365160" indent="0">
              <a:buNone/>
              <a:defRPr sz="1600" b="1"/>
            </a:lvl4pPr>
            <a:lvl5pPr marL="1820210" indent="0">
              <a:buNone/>
              <a:defRPr sz="1600" b="1"/>
            </a:lvl5pPr>
            <a:lvl6pPr marL="2275279" indent="0">
              <a:buNone/>
              <a:defRPr sz="1600" b="1"/>
            </a:lvl6pPr>
            <a:lvl7pPr marL="2730317" indent="0">
              <a:buNone/>
              <a:defRPr sz="1600" b="1"/>
            </a:lvl7pPr>
            <a:lvl8pPr marL="3185368" indent="0">
              <a:buNone/>
              <a:defRPr sz="1600" b="1"/>
            </a:lvl8pPr>
            <a:lvl9pPr marL="36404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FA04-4092-41A8-B805-029998EB30C7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D08F-A269-4E7B-9391-F97C93FB75C0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483B-AF9F-44FC-AD22-5A2C961CABF4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7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031" indent="0">
              <a:buNone/>
              <a:defRPr sz="1200"/>
            </a:lvl2pPr>
            <a:lvl3pPr marL="910096" indent="0">
              <a:buNone/>
              <a:defRPr sz="1000"/>
            </a:lvl3pPr>
            <a:lvl4pPr marL="1365160" indent="0">
              <a:buNone/>
              <a:defRPr sz="900"/>
            </a:lvl4pPr>
            <a:lvl5pPr marL="1820210" indent="0">
              <a:buNone/>
              <a:defRPr sz="900"/>
            </a:lvl5pPr>
            <a:lvl6pPr marL="2275279" indent="0">
              <a:buNone/>
              <a:defRPr sz="900"/>
            </a:lvl6pPr>
            <a:lvl7pPr marL="2730317" indent="0">
              <a:buNone/>
              <a:defRPr sz="900"/>
            </a:lvl7pPr>
            <a:lvl8pPr marL="3185368" indent="0">
              <a:buNone/>
              <a:defRPr sz="900"/>
            </a:lvl8pPr>
            <a:lvl9pPr marL="364040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08D6-F237-475A-B1AD-6E80B3F8128A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031" indent="0">
              <a:buNone/>
              <a:defRPr sz="2800"/>
            </a:lvl2pPr>
            <a:lvl3pPr marL="910096" indent="0">
              <a:buNone/>
              <a:defRPr sz="2400"/>
            </a:lvl3pPr>
            <a:lvl4pPr marL="1365160" indent="0">
              <a:buNone/>
              <a:defRPr sz="2000"/>
            </a:lvl4pPr>
            <a:lvl5pPr marL="1820210" indent="0">
              <a:buNone/>
              <a:defRPr sz="2000"/>
            </a:lvl5pPr>
            <a:lvl6pPr marL="2275279" indent="0">
              <a:buNone/>
              <a:defRPr sz="2000"/>
            </a:lvl6pPr>
            <a:lvl7pPr marL="2730317" indent="0">
              <a:buNone/>
              <a:defRPr sz="2000"/>
            </a:lvl7pPr>
            <a:lvl8pPr marL="3185368" indent="0">
              <a:buNone/>
              <a:defRPr sz="2000"/>
            </a:lvl8pPr>
            <a:lvl9pPr marL="364040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031" indent="0">
              <a:buNone/>
              <a:defRPr sz="1200"/>
            </a:lvl2pPr>
            <a:lvl3pPr marL="910096" indent="0">
              <a:buNone/>
              <a:defRPr sz="1000"/>
            </a:lvl3pPr>
            <a:lvl4pPr marL="1365160" indent="0">
              <a:buNone/>
              <a:defRPr sz="900"/>
            </a:lvl4pPr>
            <a:lvl5pPr marL="1820210" indent="0">
              <a:buNone/>
              <a:defRPr sz="900"/>
            </a:lvl5pPr>
            <a:lvl6pPr marL="2275279" indent="0">
              <a:buNone/>
              <a:defRPr sz="900"/>
            </a:lvl6pPr>
            <a:lvl7pPr marL="2730317" indent="0">
              <a:buNone/>
              <a:defRPr sz="900"/>
            </a:lvl7pPr>
            <a:lvl8pPr marL="3185368" indent="0">
              <a:buNone/>
              <a:defRPr sz="900"/>
            </a:lvl8pPr>
            <a:lvl9pPr marL="364040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F96A-6E55-4521-9010-375C117F0E86}" type="datetime1">
              <a:rPr lang="en-US"/>
              <a:pPr>
                <a:defRPr/>
              </a:pPr>
              <a:t>6/11/23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1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/>
        </p:nvSpPr>
        <p:spPr>
          <a:xfrm>
            <a:off x="40218" y="6062663"/>
            <a:ext cx="554567" cy="501650"/>
          </a:xfrm>
          <a:prstGeom prst="rect">
            <a:avLst/>
          </a:prstGeom>
        </p:spPr>
        <p:txBody>
          <a:bodyPr lIns="91004" tIns="45503" rIns="91004" bIns="45503" anchor="b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DE9EE82-0A1E-4EE5-8CB1-335063DA3099}" type="slidenum">
              <a:rPr lang="en-US" sz="1200">
                <a:solidFill>
                  <a:srgbClr val="0073AE"/>
                </a:solidFill>
                <a:ea typeface="ＭＳ Ｐゴシック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0073AE"/>
              </a:solidFill>
              <a:ea typeface="ＭＳ Ｐゴシック" charset="-128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40218" y="6062663"/>
            <a:ext cx="554567" cy="501650"/>
          </a:xfrm>
          <a:prstGeom prst="rect">
            <a:avLst/>
          </a:prstGeom>
        </p:spPr>
        <p:txBody>
          <a:bodyPr lIns="91004" tIns="45503" rIns="91004" bIns="45503" anchor="b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71AF033-F96B-4EAB-83FB-E0DDE23E0347}" type="slidenum">
              <a:rPr lang="en-US" sz="1200">
                <a:solidFill>
                  <a:srgbClr val="EEECE1"/>
                </a:solidFill>
                <a:ea typeface="ＭＳ Ｐゴシック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EEECE1"/>
              </a:solidFill>
              <a:ea typeface="ＭＳ Ｐゴシック" charset="-128"/>
            </a:endParaRPr>
          </a:p>
        </p:txBody>
      </p:sp>
      <p:sp>
        <p:nvSpPr>
          <p:cNvPr id="819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487363"/>
            <a:ext cx="109728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3" rIns="91004" bIns="4550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0019" y="1716088"/>
            <a:ext cx="10695516" cy="436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3" rIns="91004" bIns="45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056217" y="6291356"/>
            <a:ext cx="2844800" cy="365125"/>
          </a:xfrm>
          <a:prstGeom prst="rect">
            <a:avLst/>
          </a:prstGeom>
        </p:spPr>
        <p:txBody>
          <a:bodyPr vert="horz" wrap="square" lIns="91004" tIns="45503" rIns="91004" bIns="4550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a typeface="ＭＳ Ｐゴシック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B87809E-46DF-40E3-B2E1-6863CA4EBF90}" type="datetime1">
              <a:rPr lang="en-US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6/11/23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291356"/>
            <a:ext cx="3860800" cy="365125"/>
          </a:xfrm>
          <a:prstGeom prst="rect">
            <a:avLst/>
          </a:prstGeom>
        </p:spPr>
        <p:txBody>
          <a:bodyPr vert="horz" lIns="91004" tIns="45503" rIns="91004" bIns="4550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8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6" r:id="rId12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5031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009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6516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021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07" indent="-341307" algn="l" rtl="0" eaLnBrk="1" fontAlgn="base" hangingPunct="1">
        <a:lnSpc>
          <a:spcPct val="85000"/>
        </a:lnSpc>
        <a:spcBef>
          <a:spcPts val="1200"/>
        </a:spcBef>
        <a:spcAft>
          <a:spcPct val="0"/>
        </a:spcAft>
        <a:buClr>
          <a:srgbClr val="0066A1"/>
        </a:buClr>
        <a:buSzPct val="130000"/>
        <a:buFont typeface="Arial" pitchFamily="34" charset="0"/>
        <a:buChar char="•"/>
        <a:defRPr sz="28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39454" indent="-224335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–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37637" indent="-172210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Clr>
          <a:schemeClr val="tx1"/>
        </a:buClr>
        <a:buSzPct val="67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592683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47740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pitchFamily="34" charset="0"/>
        <a:buChar char="»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02803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57838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12895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67924" indent="-227511" algn="l" rtl="0" eaLnBrk="1" fontAlgn="base" hangingPunct="1">
        <a:lnSpc>
          <a:spcPct val="85000"/>
        </a:lnSpc>
        <a:spcBef>
          <a:spcPts val="600"/>
        </a:spcBef>
        <a:spcAft>
          <a:spcPct val="0"/>
        </a:spcAft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31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096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160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210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279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317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368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405" algn="l" defTabSz="910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995DA-47AB-CC9E-7563-6129B08C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961" y="-621188"/>
            <a:ext cx="10515600" cy="1325563"/>
          </a:xfrm>
        </p:spPr>
        <p:txBody>
          <a:bodyPr/>
          <a:lstStyle/>
          <a:p>
            <a:r>
              <a:rPr lang="en-US" dirty="0"/>
              <a:t>Rationale for the FLAME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AFE0-D09A-EB46-BF72-6D73CA28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" y="1006874"/>
            <a:ext cx="11034543" cy="4002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Limited high quality data in high-risk PE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Traditional RCT in high-risk PE would be difficult to enroll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Low incidence (5% of all PE)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Emergent presentation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High rate of crossover or combined treatments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FLAME was designed to evaluate outcomes in high-risk PE patients treated with large-bore mechanical thrombectomy or other contemporary treatments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Designed as a non-randomized study, with a pre-specified performance goal derived from a robust meta-analysis</a:t>
            </a:r>
            <a:r>
              <a:rPr lang="en-US" b="1" baseline="30000" dirty="0">
                <a:ln>
                  <a:noFill/>
                </a:ln>
                <a:solidFill>
                  <a:schemeClr val="tx2"/>
                </a:solidFill>
              </a:rPr>
              <a:t>1</a:t>
            </a: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, as suggested by an AHA Scientific Statement to generate evidence in high-risk PE</a:t>
            </a:r>
            <a:r>
              <a:rPr lang="en-US" b="1" baseline="30000" dirty="0">
                <a:ln>
                  <a:noFill/>
                </a:ln>
                <a:solidFill>
                  <a:schemeClr val="tx2"/>
                </a:solidFill>
              </a:rPr>
              <a:t>2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712B60-774D-E188-FB5F-AEE7CDAB87F2}"/>
              </a:ext>
            </a:extLst>
          </p:cNvPr>
          <p:cNvSpPr txBox="1"/>
          <p:nvPr/>
        </p:nvSpPr>
        <p:spPr>
          <a:xfrm>
            <a:off x="9653454" y="5667772"/>
            <a:ext cx="66860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/>
            <a:r>
              <a:rPr lang="en-US" sz="1000" b="1" baseline="30000" dirty="0"/>
              <a:t>1</a:t>
            </a:r>
            <a:r>
              <a:rPr lang="en-US" sz="1000" b="1" dirty="0"/>
              <a:t>Silver et al. JSCAI. 2023;2</a:t>
            </a:r>
          </a:p>
          <a:p>
            <a:pPr marL="115888"/>
            <a:r>
              <a:rPr lang="en-US" sz="1000" b="1" baseline="30000" dirty="0"/>
              <a:t>2</a:t>
            </a:r>
            <a:r>
              <a:rPr lang="en-US" sz="1000" b="1" dirty="0"/>
              <a:t>Giri et al. Circulation. 2019;140	</a:t>
            </a:r>
          </a:p>
        </p:txBody>
      </p:sp>
    </p:spTree>
    <p:extLst>
      <p:ext uri="{BB962C8B-B14F-4D97-AF65-F5344CB8AC3E}">
        <p14:creationId xmlns:p14="http://schemas.microsoft.com/office/powerpoint/2010/main" val="251362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9237-E12B-267D-C746-E871443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59" y="-374611"/>
            <a:ext cx="10790583" cy="1325563"/>
          </a:xfrm>
        </p:spPr>
        <p:txBody>
          <a:bodyPr/>
          <a:lstStyle/>
          <a:p>
            <a:r>
              <a:rPr lang="en-US" dirty="0"/>
              <a:t>Primary Endpoint Components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CC41B9D-2C25-D8AE-B134-D18E54477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35859"/>
              </p:ext>
            </p:extLst>
          </p:nvPr>
        </p:nvGraphicFramePr>
        <p:xfrm>
          <a:off x="838199" y="2054831"/>
          <a:ext cx="3158710" cy="278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184308F-D49D-4B51-311A-660E94ED7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0277681"/>
              </p:ext>
            </p:extLst>
          </p:nvPr>
        </p:nvGraphicFramePr>
        <p:xfrm>
          <a:off x="4602823" y="2054832"/>
          <a:ext cx="3187428" cy="278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BB1CDAF-2569-2534-021F-DDD6DA781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737916"/>
              </p:ext>
            </p:extLst>
          </p:nvPr>
        </p:nvGraphicFramePr>
        <p:xfrm>
          <a:off x="8396165" y="2054831"/>
          <a:ext cx="3295826" cy="278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1938ED4-7F40-D285-1B24-ED46598264AC}"/>
              </a:ext>
            </a:extLst>
          </p:cNvPr>
          <p:cNvSpPr txBox="1"/>
          <p:nvPr/>
        </p:nvSpPr>
        <p:spPr>
          <a:xfrm>
            <a:off x="1240759" y="1418898"/>
            <a:ext cx="24811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rgbClr val="002856"/>
                </a:solidFill>
              </a:rPr>
              <a:t>Bailout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20C7F2-DAC0-68CE-B196-597EB6BD4F56}"/>
              </a:ext>
            </a:extLst>
          </p:cNvPr>
          <p:cNvSpPr txBox="1"/>
          <p:nvPr/>
        </p:nvSpPr>
        <p:spPr>
          <a:xfrm>
            <a:off x="4448710" y="1418898"/>
            <a:ext cx="344184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rgbClr val="002856"/>
                </a:solidFill>
              </a:rPr>
              <a:t>Clinical deterioration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48752A-DCC5-1F9B-7FD6-ADAC9D1311ED}"/>
              </a:ext>
            </a:extLst>
          </p:cNvPr>
          <p:cNvSpPr txBox="1"/>
          <p:nvPr/>
        </p:nvSpPr>
        <p:spPr>
          <a:xfrm>
            <a:off x="8790041" y="1439445"/>
            <a:ext cx="24811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rgbClr val="002856"/>
                </a:solidFill>
              </a:rPr>
              <a:t>Major bleeding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0A763A-4039-79CC-1BBE-039ED91438B8}"/>
              </a:ext>
            </a:extLst>
          </p:cNvPr>
          <p:cNvSpPr txBox="1"/>
          <p:nvPr/>
        </p:nvSpPr>
        <p:spPr>
          <a:xfrm>
            <a:off x="2834728" y="5210210"/>
            <a:ext cx="1902362" cy="47705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FlowTriever Arm</a:t>
            </a:r>
          </a:p>
          <a:p>
            <a:pPr algn="r"/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n = 53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E3EF4-E51C-6A04-FD3F-3C8370E83270}"/>
              </a:ext>
            </a:extLst>
          </p:cNvPr>
          <p:cNvSpPr txBox="1"/>
          <p:nvPr/>
        </p:nvSpPr>
        <p:spPr>
          <a:xfrm>
            <a:off x="7442779" y="5210630"/>
            <a:ext cx="1586590" cy="47705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Context Arm</a:t>
            </a:r>
          </a:p>
          <a:p>
            <a:pPr algn="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n = 61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D1A47F-50E2-1C71-565E-BBDA820EBA4F}"/>
              </a:ext>
            </a:extLst>
          </p:cNvPr>
          <p:cNvSpPr/>
          <p:nvPr/>
        </p:nvSpPr>
        <p:spPr>
          <a:xfrm>
            <a:off x="2834728" y="5210630"/>
            <a:ext cx="348150" cy="476109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E2367-09A2-3A67-B71E-FBD8496285D7}"/>
              </a:ext>
            </a:extLst>
          </p:cNvPr>
          <p:cNvSpPr/>
          <p:nvPr/>
        </p:nvSpPr>
        <p:spPr>
          <a:xfrm>
            <a:off x="7442779" y="5208119"/>
            <a:ext cx="347472" cy="477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A7210-A95D-2D07-4B0B-D4B6737AD6BF}"/>
              </a:ext>
            </a:extLst>
          </p:cNvPr>
          <p:cNvSpPr txBox="1"/>
          <p:nvPr/>
        </p:nvSpPr>
        <p:spPr>
          <a:xfrm>
            <a:off x="5073269" y="5210630"/>
            <a:ext cx="2045463" cy="4754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Performance Goal</a:t>
            </a:r>
          </a:p>
          <a:p>
            <a:pPr algn="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Literature-based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041262-BE04-6D3D-2A1A-2CA16744C41A}"/>
              </a:ext>
            </a:extLst>
          </p:cNvPr>
          <p:cNvSpPr/>
          <p:nvPr/>
        </p:nvSpPr>
        <p:spPr>
          <a:xfrm>
            <a:off x="5068393" y="5210630"/>
            <a:ext cx="347472" cy="47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0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9237-E12B-267D-C746-E871443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753"/>
            <a:ext cx="10972800" cy="868362"/>
          </a:xfrm>
        </p:spPr>
        <p:txBody>
          <a:bodyPr/>
          <a:lstStyle/>
          <a:p>
            <a:r>
              <a:rPr lang="en-US" dirty="0"/>
              <a:t>Safety Outcomes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AC7CBC-B46D-18C3-EABB-56380B734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000515"/>
              </p:ext>
            </p:extLst>
          </p:nvPr>
        </p:nvGraphicFramePr>
        <p:xfrm>
          <a:off x="1253447" y="1008346"/>
          <a:ext cx="6962481" cy="28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3878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2208603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672159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53)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849043">
                <a:tc>
                  <a:txBody>
                    <a:bodyPr/>
                    <a:lstStyle/>
                    <a:p>
                      <a:r>
                        <a:rPr lang="en-US" sz="1400" b="1" dirty="0"/>
                        <a:t>Stroke</a:t>
                      </a:r>
                    </a:p>
                    <a:p>
                      <a:pPr marL="0" indent="230188"/>
                      <a:r>
                        <a:rPr lang="en-US" sz="1400" b="1" dirty="0"/>
                        <a:t>Ischemic</a:t>
                      </a:r>
                    </a:p>
                    <a:p>
                      <a:pPr marL="0" indent="230188"/>
                      <a:r>
                        <a:rPr lang="en-US" sz="1400" b="1" dirty="0"/>
                        <a:t>Hemorrhagic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(1.9%)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1344318">
                <a:tc>
                  <a:txBody>
                    <a:bodyPr/>
                    <a:lstStyle/>
                    <a:p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Subjects with device-related complication</a:t>
                      </a:r>
                      <a:r>
                        <a:rPr lang="en-US" sz="1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</a:p>
                    <a:p>
                      <a:pPr marL="0" indent="227013"/>
                      <a:r>
                        <a:rPr lang="en-US" sz="14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 common:</a:t>
                      </a:r>
                    </a:p>
                    <a:p>
                      <a:pPr marL="0" indent="460375"/>
                      <a:r>
                        <a:rPr lang="en-US" sz="14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Hemoglobin decrease or anemia</a:t>
                      </a:r>
                    </a:p>
                    <a:p>
                      <a:pPr marL="0" indent="460375"/>
                      <a:r>
                        <a:rPr lang="en-US" sz="14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Vascular access site hemorrhage/hematoma</a:t>
                      </a:r>
                    </a:p>
                    <a:p>
                      <a:pPr marL="0" indent="460375"/>
                      <a:r>
                        <a:rPr lang="en-US" sz="14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12 (22.6%)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44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F829EF-7C97-D8A9-5DA1-8239FE72A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67830"/>
              </p:ext>
            </p:extLst>
          </p:nvPr>
        </p:nvGraphicFramePr>
        <p:xfrm>
          <a:off x="8365875" y="1008345"/>
          <a:ext cx="2267878" cy="2865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67878">
                  <a:extLst>
                    <a:ext uri="{9D8B030D-6E8A-4147-A177-3AD203B41FA5}">
                      <a16:colId xmlns:a16="http://schemas.microsoft.com/office/drawing/2014/main" val="1048920157"/>
                    </a:ext>
                  </a:extLst>
                </a:gridCol>
              </a:tblGrid>
              <a:tr h="67215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61)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7391"/>
                  </a:ext>
                </a:extLst>
              </a:tr>
              <a:tr h="8490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4 (6.6%)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 2</a:t>
                      </a:r>
                      <a:r>
                        <a:rPr lang="en-US" sz="1400" b="1" u="none" strike="noStrike" kern="1200" baseline="30000" dirty="0">
                          <a:solidFill>
                            <a:schemeClr val="dk1"/>
                          </a:solidFill>
                        </a:rPr>
                        <a:t>*</a:t>
                      </a:r>
                      <a:endParaRPr lang="en-US" sz="1400" b="1" i="0" u="none" strike="noStrike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39739"/>
                  </a:ext>
                </a:extLst>
              </a:tr>
              <a:tr h="13443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10 (16.4%)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0457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6C90075-95A6-89CE-01EE-2346863572B5}"/>
              </a:ext>
            </a:extLst>
          </p:cNvPr>
          <p:cNvSpPr txBox="1"/>
          <p:nvPr/>
        </p:nvSpPr>
        <p:spPr>
          <a:xfrm>
            <a:off x="2517168" y="4913694"/>
            <a:ext cx="6872352" cy="743250"/>
          </a:xfrm>
          <a:prstGeom prst="roundRect">
            <a:avLst/>
          </a:prstGeom>
          <a:solidFill>
            <a:srgbClr val="F0F0F0"/>
          </a:solidFill>
          <a:ln w="19050">
            <a:solidFill>
              <a:srgbClr val="7F7F7F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115888">
              <a:defRPr sz="1600" b="1">
                <a:solidFill>
                  <a:srgbClr val="2F5597"/>
                </a:solidFill>
              </a:defRPr>
            </a:lvl1pPr>
            <a:lvl2pPr marL="858838" lvl="1" indent="-230188">
              <a:buFont typeface="Arial" panose="020B0604020202020204" pitchFamily="34" charset="0"/>
              <a:buChar char="•"/>
              <a:defRPr sz="1600">
                <a:solidFill>
                  <a:srgbClr val="2F5597"/>
                </a:solidFill>
              </a:defRPr>
            </a:lvl2pPr>
          </a:lstStyle>
          <a:p>
            <a:pPr algn="ctr"/>
            <a:r>
              <a:rPr lang="en-US" dirty="0">
                <a:solidFill>
                  <a:srgbClr val="7F7F7F"/>
                </a:solidFill>
              </a:rPr>
              <a:t>Context Arm: </a:t>
            </a:r>
          </a:p>
          <a:p>
            <a:pPr algn="ctr"/>
            <a:r>
              <a:rPr lang="en-US" baseline="30000" dirty="0">
                <a:solidFill>
                  <a:srgbClr val="7F7F7F"/>
                </a:solidFill>
              </a:rPr>
              <a:t>*</a:t>
            </a:r>
            <a:r>
              <a:rPr lang="en-US" dirty="0">
                <a:solidFill>
                  <a:srgbClr val="7F7F7F"/>
                </a:solidFill>
              </a:rPr>
              <a:t>ICH in 2/42 (4.8%) patients who received systemic thrombolytics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4300F-D5A6-03C5-0990-F923D3B4E43B}"/>
              </a:ext>
            </a:extLst>
          </p:cNvPr>
          <p:cNvSpPr txBox="1"/>
          <p:nvPr/>
        </p:nvSpPr>
        <p:spPr>
          <a:xfrm>
            <a:off x="2280860" y="3999096"/>
            <a:ext cx="7252496" cy="809838"/>
          </a:xfrm>
          <a:prstGeom prst="roundRect">
            <a:avLst/>
          </a:prstGeom>
          <a:solidFill>
            <a:srgbClr val="E9EBF5"/>
          </a:solidFill>
          <a:ln w="1905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marL="115888" algn="ctr"/>
            <a:r>
              <a:rPr lang="en-US" sz="1600" b="1" dirty="0">
                <a:solidFill>
                  <a:srgbClr val="2F5597"/>
                </a:solidFill>
              </a:rPr>
              <a:t>FlowTriever Arm: </a:t>
            </a:r>
          </a:p>
          <a:p>
            <a:pPr marL="115888" algn="ctr"/>
            <a:r>
              <a:rPr lang="en-US" sz="1600" b="1" baseline="30000" dirty="0">
                <a:solidFill>
                  <a:srgbClr val="2F5597"/>
                </a:solidFill>
              </a:rPr>
              <a:t>†</a:t>
            </a:r>
            <a:r>
              <a:rPr lang="en-US" sz="1600" b="1" dirty="0">
                <a:solidFill>
                  <a:srgbClr val="2F5597"/>
                </a:solidFill>
              </a:rPr>
              <a:t>No reports of device-related tricuspid valve injuries, cardiac injuries, </a:t>
            </a:r>
            <a:br>
              <a:rPr lang="en-US" sz="1600" b="1" dirty="0">
                <a:solidFill>
                  <a:srgbClr val="2F5597"/>
                </a:solidFill>
              </a:rPr>
            </a:br>
            <a:r>
              <a:rPr lang="en-US" sz="1600" b="1" dirty="0">
                <a:solidFill>
                  <a:srgbClr val="2F5597"/>
                </a:solidFill>
              </a:rPr>
              <a:t>or pulmonary vascular injuries</a:t>
            </a:r>
          </a:p>
        </p:txBody>
      </p:sp>
    </p:spTree>
    <p:extLst>
      <p:ext uri="{BB962C8B-B14F-4D97-AF65-F5344CB8AC3E}">
        <p14:creationId xmlns:p14="http://schemas.microsoft.com/office/powerpoint/2010/main" val="140677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9237-E12B-267D-C746-E871443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956" y="251060"/>
            <a:ext cx="10972800" cy="868362"/>
          </a:xfrm>
        </p:spPr>
        <p:txBody>
          <a:bodyPr/>
          <a:lstStyle/>
          <a:p>
            <a:r>
              <a:rPr lang="en-US" dirty="0"/>
              <a:t>Safety Outcomes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B022CB8-36FB-19A2-122B-360821671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11408"/>
              </p:ext>
            </p:extLst>
          </p:nvPr>
        </p:nvGraphicFramePr>
        <p:xfrm>
          <a:off x="1428108" y="1541124"/>
          <a:ext cx="6779383" cy="3867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955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2197428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606682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53)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589394">
                <a:tc>
                  <a:txBody>
                    <a:bodyPr/>
                    <a:lstStyle/>
                    <a:p>
                      <a:r>
                        <a:rPr lang="en-US" sz="1500" b="1" dirty="0"/>
                        <a:t>Subjects with SAEs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(30.2%)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745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Subjects with SAEs related to primary treatment device or therapy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10 (18.9%)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8993488"/>
                  </a:ext>
                </a:extLst>
              </a:tr>
              <a:tr h="589394">
                <a:tc>
                  <a:txBody>
                    <a:bodyPr/>
                    <a:lstStyle/>
                    <a:p>
                      <a:pPr marL="233363" indent="0"/>
                      <a:r>
                        <a:rPr lang="en-US" sz="15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 to thrombolytic therapy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0 (0%)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54465"/>
                  </a:ext>
                </a:extLst>
              </a:tr>
              <a:tr h="589394">
                <a:tc>
                  <a:txBody>
                    <a:bodyPr/>
                    <a:lstStyle/>
                    <a:p>
                      <a:pPr marL="233363" indent="0"/>
                      <a:r>
                        <a:rPr lang="en-US" sz="1500" b="1" dirty="0"/>
                        <a:t>Related to ECMO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0 (0%)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75389"/>
                  </a:ext>
                </a:extLst>
              </a:tr>
              <a:tr h="747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Subjects with access site injury requiring 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4 (7.5%)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76248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BFE6841-81A0-9D33-59B5-621A502CE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36264"/>
              </p:ext>
            </p:extLst>
          </p:nvPr>
        </p:nvGraphicFramePr>
        <p:xfrm>
          <a:off x="8348523" y="1541124"/>
          <a:ext cx="2274956" cy="38660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4956">
                  <a:extLst>
                    <a:ext uri="{9D8B030D-6E8A-4147-A177-3AD203B41FA5}">
                      <a16:colId xmlns:a16="http://schemas.microsoft.com/office/drawing/2014/main" val="1048920157"/>
                    </a:ext>
                  </a:extLst>
                </a:gridCol>
              </a:tblGrid>
              <a:tr h="60766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61)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7391"/>
                  </a:ext>
                </a:extLst>
              </a:tr>
              <a:tr h="5884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baseline="0" dirty="0">
                          <a:solidFill>
                            <a:schemeClr val="dk1"/>
                          </a:solidFill>
                        </a:rPr>
                        <a:t>37 (60.7%)</a:t>
                      </a:r>
                      <a:endParaRPr lang="en-US" sz="15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3129978"/>
                  </a:ext>
                </a:extLst>
              </a:tr>
              <a:tr h="7458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kern="1200" baseline="0" dirty="0">
                          <a:solidFill>
                            <a:schemeClr val="dk1"/>
                          </a:solidFill>
                        </a:rPr>
                        <a:t>23 (37.7%)</a:t>
                      </a:r>
                      <a:endParaRPr lang="en-US" sz="15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39739"/>
                  </a:ext>
                </a:extLst>
              </a:tr>
              <a:tr h="5884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17 (27.9%)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045716"/>
                  </a:ext>
                </a:extLst>
              </a:tr>
              <a:tr h="58844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 (4.3%)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662560"/>
                  </a:ext>
                </a:extLst>
              </a:tr>
              <a:tr h="7471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 (8.2%)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172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06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9237-E12B-267D-C746-E871443B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Endpoints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AC7CBC-B46D-18C3-EABB-56380B734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03321"/>
              </p:ext>
            </p:extLst>
          </p:nvPr>
        </p:nvGraphicFramePr>
        <p:xfrm>
          <a:off x="274637" y="2102318"/>
          <a:ext cx="3857351" cy="282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927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1794424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43362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Utility Measures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639650">
                <a:tc>
                  <a:txBody>
                    <a:bodyPr/>
                    <a:lstStyle/>
                    <a:p>
                      <a:r>
                        <a:rPr lang="en-US" sz="1400" b="1" dirty="0"/>
                        <a:t>Length of stay post-treatment, nights</a:t>
                      </a:r>
                      <a:r>
                        <a:rPr lang="en-US" sz="1400" b="1" baseline="30000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 [3.0-12.5]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= 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639650">
                <a:tc>
                  <a:txBody>
                    <a:bodyPr/>
                    <a:lstStyle/>
                    <a:p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of ICU stay post-treatment, nights</a:t>
                      </a:r>
                      <a:r>
                        <a:rPr lang="en-US" sz="14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2.0 [1.0-4.0]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 = 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54465"/>
                  </a:ext>
                </a:extLst>
              </a:tr>
              <a:tr h="376265">
                <a:tc>
                  <a:txBody>
                    <a:bodyPr/>
                    <a:lstStyle/>
                    <a:p>
                      <a:r>
                        <a:rPr lang="en-US" sz="1400" b="1" dirty="0"/>
                        <a:t>ECMO 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3/53 (5.7%)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75389"/>
                  </a:ext>
                </a:extLst>
              </a:tr>
              <a:tr h="639650">
                <a:tc>
                  <a:txBody>
                    <a:bodyPr/>
                    <a:lstStyle/>
                    <a:p>
                      <a:r>
                        <a:rPr lang="en-US" sz="1400" b="1" dirty="0"/>
                        <a:t>Time to extubation, days</a:t>
                      </a:r>
                      <a:r>
                        <a:rPr kumimoji="0" lang="en-US" sz="1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endParaRPr lang="en-US" sz="1400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1.6 [1.2-4.3]</a:t>
                      </a:r>
                    </a:p>
                    <a:p>
                      <a:pPr algn="ctr"/>
                      <a:r>
                        <a:rPr lang="en-US" sz="1400" b="1" dirty="0"/>
                        <a:t>n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0895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F829EF-7C97-D8A9-5DA1-8239FE72A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00859"/>
              </p:ext>
            </p:extLst>
          </p:nvPr>
        </p:nvGraphicFramePr>
        <p:xfrm>
          <a:off x="4262475" y="2100140"/>
          <a:ext cx="1792224" cy="2728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2224">
                  <a:extLst>
                    <a:ext uri="{9D8B030D-6E8A-4147-A177-3AD203B41FA5}">
                      <a16:colId xmlns:a16="http://schemas.microsoft.com/office/drawing/2014/main" val="1048920157"/>
                    </a:ext>
                  </a:extLst>
                </a:gridCol>
              </a:tblGrid>
              <a:tr h="43073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7391"/>
                  </a:ext>
                </a:extLst>
              </a:tr>
              <a:tr h="641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8.0 [6.0-15.0]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= 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039739"/>
                  </a:ext>
                </a:extLst>
              </a:tr>
              <a:tr h="641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3.0 [1.0-7.0]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 = 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045716"/>
                  </a:ext>
                </a:extLst>
              </a:tr>
              <a:tr h="37489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7/61 (11.5%)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662560"/>
                  </a:ext>
                </a:extLst>
              </a:tr>
              <a:tr h="6410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1.8 [1.5-3.1]</a:t>
                      </a:r>
                    </a:p>
                    <a:p>
                      <a:pPr algn="ctr"/>
                      <a:r>
                        <a:rPr lang="en-US" sz="1400" b="1" dirty="0"/>
                        <a:t>n =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230581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FB7B38C-EA05-BF0E-FDC4-D98AF48880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9130978"/>
              </p:ext>
            </p:extLst>
          </p:nvPr>
        </p:nvGraphicFramePr>
        <p:xfrm>
          <a:off x="5993476" y="365125"/>
          <a:ext cx="6198525" cy="623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C300C8-9C88-7514-20CA-1A6CBF29DA80}"/>
              </a:ext>
            </a:extLst>
          </p:cNvPr>
          <p:cNvSpPr txBox="1"/>
          <p:nvPr/>
        </p:nvSpPr>
        <p:spPr>
          <a:xfrm>
            <a:off x="6658496" y="920741"/>
            <a:ext cx="354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856"/>
                </a:solidFill>
              </a:rPr>
              <a:t>Discharge 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C92E1-1948-C708-3BEF-97E634B6219A}"/>
              </a:ext>
            </a:extLst>
          </p:cNvPr>
          <p:cNvSpPr txBox="1"/>
          <p:nvPr/>
        </p:nvSpPr>
        <p:spPr>
          <a:xfrm>
            <a:off x="6697059" y="5343189"/>
            <a:ext cx="1785485" cy="5212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10" b="1" dirty="0">
                <a:solidFill>
                  <a:schemeClr val="accent1">
                    <a:lumMod val="75000"/>
                  </a:schemeClr>
                </a:solidFill>
              </a:rPr>
              <a:t>FlowTriever Arm</a:t>
            </a:r>
          </a:p>
          <a:p>
            <a:pPr algn="ctr"/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n = 53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65BE8-F44A-4108-9499-930B381D812C}"/>
              </a:ext>
            </a:extLst>
          </p:cNvPr>
          <p:cNvSpPr txBox="1"/>
          <p:nvPr/>
        </p:nvSpPr>
        <p:spPr>
          <a:xfrm>
            <a:off x="8528858" y="5343189"/>
            <a:ext cx="161107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10" b="1" dirty="0">
                <a:solidFill>
                  <a:schemeClr val="bg1">
                    <a:lumMod val="50000"/>
                  </a:schemeClr>
                </a:solidFill>
              </a:rPr>
              <a:t>Context Arm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n = 61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8C3276-3321-7A9A-9336-779DF1D3CC82}"/>
              </a:ext>
            </a:extLst>
          </p:cNvPr>
          <p:cNvSpPr txBox="1"/>
          <p:nvPr/>
        </p:nvSpPr>
        <p:spPr>
          <a:xfrm>
            <a:off x="200732" y="5133152"/>
            <a:ext cx="6094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</a:t>
            </a:r>
            <a:r>
              <a:rPr kumimoji="0" lang="en-US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surviving patients  </a:t>
            </a: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†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surviving patients </a:t>
            </a:r>
            <a:r>
              <a:rPr lang="en-US" sz="900" dirty="0">
                <a:solidFill>
                  <a:prstClr val="black"/>
                </a:solidFill>
                <a:latin typeface="Arial" panose="020B0604020202020204"/>
              </a:rPr>
              <a:t>who underwent a single intubation procedure prior to primary treatment and were extubated prior to study exit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076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5A2A-F01A-5C41-CBFF-C540BF63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22979"/>
            <a:ext cx="10972800" cy="868362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110F-A243-6183-6C09-96194823D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52"/>
            <a:ext cx="1068878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The FLAME study is the largest interventional trial in high-risk PE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Large-bore mechanical thrombectomy with FlowTriever was associated with a significantly lower occurrence of meaningful in-hospital adverse clinical outcomes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In-hospital mortality, bailout, clinical deterioration, major bleeding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FlowTriever was associated with remarkably low mortality</a:t>
            </a:r>
          </a:p>
          <a:p>
            <a:pPr lvl="1" defTabSz="860425">
              <a:lnSpc>
                <a:spcPct val="100000"/>
              </a:lnSpc>
            </a:pPr>
            <a:r>
              <a:rPr lang="en-US" b="1" dirty="0">
                <a:ln>
                  <a:noFill/>
                </a:ln>
                <a:solidFill>
                  <a:schemeClr val="accent1"/>
                </a:solidFill>
              </a:rPr>
              <a:t>FlowTriever Arm: 	  1.9%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Performance goal:  28.5%</a:t>
            </a:r>
          </a:p>
          <a:p>
            <a:pPr lvl="1" defTabSz="860425">
              <a:lnSpc>
                <a:spcPct val="100000"/>
              </a:lnSpc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Context Arm: 	  29.5%</a:t>
            </a:r>
          </a:p>
        </p:txBody>
      </p:sp>
    </p:spTree>
    <p:extLst>
      <p:ext uri="{BB962C8B-B14F-4D97-AF65-F5344CB8AC3E}">
        <p14:creationId xmlns:p14="http://schemas.microsoft.com/office/powerpoint/2010/main" val="398023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5A2A-F01A-5C41-CBFF-C540BF63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110F-A243-6183-6C09-96194823D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4055"/>
            <a:ext cx="1068878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Not a randomized controlled trial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Despite efforts, cannot guarantee capture of all high-risk PE patients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Treatment type was at the discretion of treating physician, which may have introduced selection bias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Follow-up limited through discharge, however the highest risk of mortality in high-risk PE is during the index 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1037074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5A2A-F01A-5C41-CBFF-C540BF63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3801"/>
            <a:ext cx="10972800" cy="868362"/>
          </a:xfrm>
        </p:spPr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110F-A243-6183-6C09-96194823D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52"/>
            <a:ext cx="10688782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Large-bore mechanical thrombectomy with the FlowTriever System likely reduces mortality in high-risk PE patients by rapidly unloading the RV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Quickly reverses the obstructive shock death spiral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Simultaneously improves oxygenation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/>
              <a:t>A care pathway similar to STEMI and stroke may benefit high-risk PE patients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ln>
                  <a:noFill/>
                </a:ln>
                <a:solidFill>
                  <a:schemeClr val="tx2"/>
                </a:solidFill>
              </a:rPr>
              <a:t>Teams are accustomed to treating critically ill patients with access to hemodynamic assessment and advanced support therapies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2214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5A2A-F01A-5C41-CBFF-C540BF63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46892"/>
            <a:ext cx="10972800" cy="868362"/>
          </a:xfrm>
        </p:spPr>
        <p:txBody>
          <a:bodyPr/>
          <a:lstStyle/>
          <a:p>
            <a:r>
              <a:rPr lang="en-US" dirty="0"/>
              <a:t>Acknowledgments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772E3D7-02BD-C38D-AB9E-80D95576CD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761454"/>
              </p:ext>
            </p:extLst>
          </p:nvPr>
        </p:nvGraphicFramePr>
        <p:xfrm>
          <a:off x="1130154" y="1208480"/>
          <a:ext cx="996632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159">
                  <a:extLst>
                    <a:ext uri="{9D8B030D-6E8A-4147-A177-3AD203B41FA5}">
                      <a16:colId xmlns:a16="http://schemas.microsoft.com/office/drawing/2014/main" val="280125614"/>
                    </a:ext>
                  </a:extLst>
                </a:gridCol>
                <a:gridCol w="6803161">
                  <a:extLst>
                    <a:ext uri="{9D8B030D-6E8A-4147-A177-3AD203B41FA5}">
                      <a16:colId xmlns:a16="http://schemas.microsoft.com/office/drawing/2014/main" val="4118485485"/>
                    </a:ext>
                  </a:extLst>
                </a:gridCol>
              </a:tblGrid>
              <a:tr h="33181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Principal Investigators</a:t>
                      </a:r>
                    </a:p>
                  </a:txBody>
                  <a:tcP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Sites/Affiliations</a:t>
                      </a:r>
                    </a:p>
                  </a:txBody>
                  <a:tcPr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15546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Mitch Silver (National co-PI)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OhioHealth Heart and Vascular, Columbus, 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247420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Jim Horowitz (National co-PI)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NYU Grossman School of Medicine, New York, 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053397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Sameer Khandhar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Perelman School of Medicine at University of Pennsylvania, Philadelphia,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40073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Jay Giri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Perelman School of Medicine at University of Pennsylvania, Philadelphia,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713979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Wissam Jaber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Emory University Hospital, Atlanta, 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19384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Herman Kado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Ascension Providence Hospital, Southfield, 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65002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Catalin Toma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University of Pittsburgh Medical Center, Pittsburgh,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66208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David </a:t>
                      </a:r>
                      <a:r>
                        <a:rPr lang="en-US" sz="1400" b="1" dirty="0" err="1"/>
                        <a:t>Zlotnick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University at Buffalo, Gates Vascular Institute, Buffalo, 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47597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Terry Bowers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Corewell</a:t>
                      </a:r>
                      <a:r>
                        <a:rPr lang="en-US" sz="1400" b="1" dirty="0"/>
                        <a:t> Health William Beaumont University Hospital, Royal Oak, 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88130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Paul </a:t>
                      </a:r>
                      <a:r>
                        <a:rPr lang="en-US" sz="1400" b="1" dirty="0" err="1"/>
                        <a:t>Butros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Inova Health Systems Heart and Vascular Institute, Fairfax, 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715637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/>
                        <a:t>Aaron DuCoffe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Inova Health Systems Heart and Vascular Institute, Fairfax, 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795095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Lee </a:t>
                      </a:r>
                      <a:r>
                        <a:rPr lang="en-US" sz="1400" b="1" dirty="0" err="1"/>
                        <a:t>Greenspon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Lankenau</a:t>
                      </a:r>
                      <a:r>
                        <a:rPr lang="en-US" sz="1400" b="1" dirty="0"/>
                        <a:t> Medical Center, Wynnewood,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193999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/>
                        <a:t>Bushra 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Lenox Hill Hospital, Northwell Health, New York, 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742095"/>
                  </a:ext>
                </a:extLst>
              </a:tr>
              <a:tr h="276512"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Mithun</a:t>
                      </a:r>
                      <a:r>
                        <a:rPr lang="en-US" sz="1400" b="1" dirty="0"/>
                        <a:t> Chakravarthy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AHN Cardiovascular Institute at Allegheny General Hospital, Pittsburgh,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995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154E6-C4B9-3849-AFCD-75C166CF7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60" y="25033"/>
            <a:ext cx="10972800" cy="868362"/>
          </a:xfrm>
        </p:spPr>
        <p:txBody>
          <a:bodyPr/>
          <a:lstStyle/>
          <a:p>
            <a:r>
              <a:rPr lang="en-US" dirty="0"/>
              <a:t>Take Home Points From the FLAME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B5B73-6518-D14C-AB72-580CFBCB8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60" y="1418145"/>
            <a:ext cx="10922098" cy="4360862"/>
          </a:xfrm>
        </p:spPr>
        <p:txBody>
          <a:bodyPr/>
          <a:lstStyle/>
          <a:p>
            <a:r>
              <a:rPr lang="en-US" sz="2400" b="1" dirty="0"/>
              <a:t>A modern day peer reviewed meta analysis of high-risk PE literature provided the performance goal as a point of reference.</a:t>
            </a:r>
          </a:p>
          <a:p>
            <a:r>
              <a:rPr lang="en-US" sz="2400" b="1" dirty="0"/>
              <a:t>All end points were adjudicated by an independent CEC.</a:t>
            </a:r>
          </a:p>
          <a:p>
            <a:r>
              <a:rPr lang="en-US" sz="2400" b="1" dirty="0"/>
              <a:t>All patients met the modern day definition of high-risk or massive PE.</a:t>
            </a:r>
          </a:p>
          <a:p>
            <a:r>
              <a:rPr lang="en-US" sz="2400" b="1" dirty="0"/>
              <a:t>The context arm provided context and helped capture all high-risk PE patients in the study to assess outcomes.</a:t>
            </a:r>
          </a:p>
          <a:p>
            <a:r>
              <a:rPr lang="en-US" sz="2400" b="1" dirty="0"/>
              <a:t>There was no randomization.</a:t>
            </a:r>
          </a:p>
          <a:p>
            <a:pPr marL="515119" lvl="1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44929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F792-9F8A-8345-AA93-BC2D7BE6D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457" y="1878926"/>
            <a:ext cx="10695516" cy="4360862"/>
          </a:xfrm>
        </p:spPr>
        <p:txBody>
          <a:bodyPr/>
          <a:lstStyle/>
          <a:p>
            <a:r>
              <a:rPr lang="en-US" sz="2400" b="1" dirty="0"/>
              <a:t>The </a:t>
            </a:r>
            <a:r>
              <a:rPr lang="en-US" sz="2400" b="1" dirty="0" err="1"/>
              <a:t>FlowTriever</a:t>
            </a:r>
            <a:r>
              <a:rPr lang="en-US" sz="2400" b="1" dirty="0"/>
              <a:t> group had a mortality of </a:t>
            </a:r>
            <a:r>
              <a:rPr lang="en-US" sz="2400" b="1" dirty="0">
                <a:solidFill>
                  <a:srgbClr val="FF0000"/>
                </a:solidFill>
              </a:rPr>
              <a:t>1.9%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17 %</a:t>
            </a:r>
            <a:r>
              <a:rPr lang="en-US" sz="2400" b="1" dirty="0"/>
              <a:t> of patients reached the composite primary endpoint.</a:t>
            </a:r>
          </a:p>
          <a:p>
            <a:r>
              <a:rPr lang="en-US" sz="2400" b="1" dirty="0"/>
              <a:t>The context arm had a mortality of </a:t>
            </a:r>
            <a:r>
              <a:rPr lang="en-US" sz="2400" b="1" dirty="0">
                <a:solidFill>
                  <a:srgbClr val="FF0000"/>
                </a:solidFill>
              </a:rPr>
              <a:t>29.5 %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63.9 %</a:t>
            </a:r>
            <a:r>
              <a:rPr lang="en-US" sz="2400" b="1" dirty="0"/>
              <a:t> reached the composite primary endpoint.</a:t>
            </a:r>
          </a:p>
          <a:p>
            <a:r>
              <a:rPr lang="en-US" sz="2400" b="1" dirty="0"/>
              <a:t>All patients with SCAI shock D/E treated with </a:t>
            </a:r>
            <a:r>
              <a:rPr lang="en-US" sz="2400" b="1" dirty="0" err="1"/>
              <a:t>FlowTriever</a:t>
            </a:r>
            <a:r>
              <a:rPr lang="en-US" sz="2400" b="1" dirty="0"/>
              <a:t> survived.</a:t>
            </a:r>
          </a:p>
          <a:p>
            <a:r>
              <a:rPr lang="en-US" sz="2400" b="1" dirty="0"/>
              <a:t>46 % of patients with SCAI shock D/E in the context arm died.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998B80-92B7-4244-AB9F-DF56F4E0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326" y="292157"/>
            <a:ext cx="10972800" cy="868362"/>
          </a:xfrm>
        </p:spPr>
        <p:txBody>
          <a:bodyPr/>
          <a:lstStyle/>
          <a:p>
            <a:r>
              <a:rPr lang="en-US" dirty="0"/>
              <a:t>Take Home Points From the FLAME Trial</a:t>
            </a:r>
          </a:p>
        </p:txBody>
      </p:sp>
    </p:spTree>
    <p:extLst>
      <p:ext uri="{BB962C8B-B14F-4D97-AF65-F5344CB8AC3E}">
        <p14:creationId xmlns:p14="http://schemas.microsoft.com/office/powerpoint/2010/main" val="344099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AE4A-8BAC-34EB-D45B-1B5CF118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495"/>
            <a:ext cx="10972800" cy="868362"/>
          </a:xfrm>
        </p:spPr>
        <p:txBody>
          <a:bodyPr/>
          <a:lstStyle/>
          <a:p>
            <a:r>
              <a:rPr lang="en-US" dirty="0"/>
              <a:t>FLAME: Trial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2BBFB-A7E4-B690-19F2-0A072EFF1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409065"/>
            <a:ext cx="10515600" cy="485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Prospective, multicenter, non-randomized, parallel group, observational study of high-risk PE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186B497-F100-BF7B-6EF3-E3C3ED77570E}"/>
              </a:ext>
            </a:extLst>
          </p:cNvPr>
          <p:cNvSpPr/>
          <p:nvPr/>
        </p:nvSpPr>
        <p:spPr>
          <a:xfrm>
            <a:off x="4867095" y="4394454"/>
            <a:ext cx="2194560" cy="11194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FlowTriever Arm</a:t>
            </a:r>
          </a:p>
          <a:p>
            <a:pPr algn="ctr">
              <a:spcBef>
                <a:spcPts val="600"/>
              </a:spcBef>
            </a:pPr>
            <a:r>
              <a:rPr lang="en-US" sz="1200" b="1" dirty="0">
                <a:solidFill>
                  <a:schemeClr val="bg2"/>
                </a:solidFill>
              </a:rPr>
              <a:t>FlowTriever mechanical thrombectomy as primary treatment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2B6B36-EE39-B1F5-6FA9-F49E8DB4A502}"/>
              </a:ext>
            </a:extLst>
          </p:cNvPr>
          <p:cNvSpPr/>
          <p:nvPr/>
        </p:nvSpPr>
        <p:spPr>
          <a:xfrm>
            <a:off x="7252271" y="4392922"/>
            <a:ext cx="2194560" cy="112097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Context Arm</a:t>
            </a:r>
          </a:p>
          <a:p>
            <a:pPr algn="ctr">
              <a:spcBef>
                <a:spcPts val="600"/>
              </a:spcBef>
            </a:pPr>
            <a:r>
              <a:rPr lang="en-US" sz="1200" b="1" dirty="0">
                <a:solidFill>
                  <a:schemeClr val="bg2"/>
                </a:solidFill>
              </a:rPr>
              <a:t>Other non-FlowTriever therapies as primary treatment 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DD9DD105-FA70-D709-0419-7201600C09E9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345597" y="3822568"/>
            <a:ext cx="2385575" cy="560173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AF1BCAD-C4D3-C923-B01C-96C9C358E0F3}"/>
              </a:ext>
            </a:extLst>
          </p:cNvPr>
          <p:cNvCxnSpPr>
            <a:cxnSpLocks/>
            <a:endCxn id="5" idx="0"/>
          </p:cNvCxnSpPr>
          <p:nvPr/>
        </p:nvCxnSpPr>
        <p:spPr>
          <a:xfrm rot="10800000" flipV="1">
            <a:off x="5964375" y="3822606"/>
            <a:ext cx="2381224" cy="571848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D92BDB6-BC1F-9243-7F7C-B5EFD04C082F}"/>
              </a:ext>
            </a:extLst>
          </p:cNvPr>
          <p:cNvSpPr/>
          <p:nvPr/>
        </p:nvSpPr>
        <p:spPr>
          <a:xfrm>
            <a:off x="612381" y="2093976"/>
            <a:ext cx="3743243" cy="51033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Trial Details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1669E6-1F4E-25FD-5124-4E7A41467804}"/>
              </a:ext>
            </a:extLst>
          </p:cNvPr>
          <p:cNvSpPr txBox="1"/>
          <p:nvPr/>
        </p:nvSpPr>
        <p:spPr>
          <a:xfrm>
            <a:off x="9697515" y="5499987"/>
            <a:ext cx="231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*Not shown due to low enrollment (n=1)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848403-C6F1-6B93-803A-49E3D380EAA2}"/>
              </a:ext>
            </a:extLst>
          </p:cNvPr>
          <p:cNvSpPr txBox="1"/>
          <p:nvPr/>
        </p:nvSpPr>
        <p:spPr>
          <a:xfrm>
            <a:off x="612381" y="2602002"/>
            <a:ext cx="3743243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Specific treatment not dictated </a:t>
            </a:r>
            <a:br>
              <a:rPr lang="en-US" sz="1400" b="1" dirty="0"/>
            </a:br>
            <a:r>
              <a:rPr lang="en-US" sz="1400" b="1" dirty="0"/>
              <a:t>(physician discretion)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Concurrent, non-randomized enrollment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Patients followed through discharge or </a:t>
            </a:r>
            <a:br>
              <a:rPr lang="en-US" sz="1400" b="1" dirty="0"/>
            </a:br>
            <a:r>
              <a:rPr lang="en-US" sz="1400" b="1" dirty="0"/>
              <a:t>45 days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Designed to capture all high-risk PE patients:</a:t>
            </a:r>
          </a:p>
          <a:p>
            <a:pPr marL="685800" lvl="1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Waiver of consent for unbiased enrollment</a:t>
            </a:r>
          </a:p>
          <a:p>
            <a:pPr marL="685800" lvl="1" indent="-2286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Chart review to ensure no high-risk patients were missed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90EE5DB-2AE6-06FD-2410-6117403A198F}"/>
              </a:ext>
            </a:extLst>
          </p:cNvPr>
          <p:cNvSpPr/>
          <p:nvPr/>
        </p:nvSpPr>
        <p:spPr>
          <a:xfrm>
            <a:off x="9635087" y="4382741"/>
            <a:ext cx="2192169" cy="113116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Prior Therapy Arm*</a:t>
            </a:r>
          </a:p>
          <a:p>
            <a:pPr algn="ctr">
              <a:spcBef>
                <a:spcPts val="600"/>
              </a:spcBef>
            </a:pPr>
            <a:r>
              <a:rPr lang="en-US" sz="1200" b="1" dirty="0">
                <a:solidFill>
                  <a:schemeClr val="bg2"/>
                </a:solidFill>
              </a:rPr>
              <a:t>Lower-risk PE treated with advanced therapy but progressed to high-risk PE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F15D20-1B30-4479-C444-7334ECC09F2D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>
            <a:off x="8345597" y="3126626"/>
            <a:ext cx="3954" cy="126629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7703AC7-DEDF-6F13-1343-CBF606C5C47A}"/>
              </a:ext>
            </a:extLst>
          </p:cNvPr>
          <p:cNvSpPr/>
          <p:nvPr/>
        </p:nvSpPr>
        <p:spPr>
          <a:xfrm>
            <a:off x="7271990" y="2093354"/>
            <a:ext cx="2147213" cy="1033272"/>
          </a:xfrm>
          <a:prstGeom prst="roundRect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High-risk PE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Patients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84A147-4B80-CC8C-BAE4-E2E3E547734D}"/>
              </a:ext>
            </a:extLst>
          </p:cNvPr>
          <p:cNvCxnSpPr/>
          <p:nvPr/>
        </p:nvCxnSpPr>
        <p:spPr>
          <a:xfrm>
            <a:off x="4592200" y="2047609"/>
            <a:ext cx="0" cy="3568223"/>
          </a:xfrm>
          <a:prstGeom prst="line">
            <a:avLst/>
          </a:prstGeom>
          <a:ln w="127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039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A605-9D42-AF4B-8C6A-4770199DD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496"/>
            <a:ext cx="10972800" cy="868362"/>
          </a:xfrm>
        </p:spPr>
        <p:txBody>
          <a:bodyPr/>
          <a:lstStyle/>
          <a:p>
            <a:pPr algn="ctr"/>
            <a:r>
              <a:rPr lang="en-US" dirty="0"/>
              <a:t>Waiver of Informed Consent &gt;&gt; Confusion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9B161-A26B-B14E-B793-776C8282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43" y="1428414"/>
            <a:ext cx="10695516" cy="4360862"/>
          </a:xfrm>
        </p:spPr>
        <p:txBody>
          <a:bodyPr/>
          <a:lstStyle/>
          <a:p>
            <a:r>
              <a:rPr lang="en-US" sz="2400" b="1" dirty="0">
                <a:cs typeface="Calibri" panose="020F0502020204030204" pitchFamily="34" charset="0"/>
              </a:rPr>
              <a:t>The FLAME protocol was approved by all institutional IRBs.</a:t>
            </a:r>
          </a:p>
          <a:p>
            <a:r>
              <a:rPr lang="en-US" sz="2400" b="1" dirty="0">
                <a:cs typeface="Calibri" panose="020F0502020204030204" pitchFamily="34" charset="0"/>
              </a:rPr>
              <a:t>ALL PATIENTS consented for any procedure by hospital protocol.</a:t>
            </a:r>
          </a:p>
          <a:p>
            <a:r>
              <a:rPr lang="en-US" sz="2400" b="1" dirty="0">
                <a:cs typeface="Calibri" panose="020F0502020204030204" pitchFamily="34" charset="0"/>
              </a:rPr>
              <a:t>The waiver of informed consent was to participate in the registry only.</a:t>
            </a:r>
          </a:p>
          <a:p>
            <a:r>
              <a:rPr lang="en-US" sz="2400" b="1" dirty="0">
                <a:cs typeface="Calibri" panose="020F0502020204030204" pitchFamily="34" charset="0"/>
              </a:rPr>
              <a:t>FDA guidelines were followed for waiver of informed consent: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No IC needed for an observational registry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Data all de-identified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Physician treatment/management was not prescribed or dictated</a:t>
            </a:r>
          </a:p>
          <a:p>
            <a:pPr lvl="1"/>
            <a:endParaRPr lang="en-US" b="1" dirty="0">
              <a:cs typeface="Calibri" panose="020F0502020204030204" pitchFamily="34" charset="0"/>
            </a:endParaRPr>
          </a:p>
          <a:p>
            <a:pPr marL="116972" indent="0">
              <a:buNone/>
            </a:pPr>
            <a:r>
              <a:rPr lang="en-US" sz="2400" b="1" dirty="0">
                <a:cs typeface="Calibri" panose="020F0502020204030204" pitchFamily="34" charset="0"/>
              </a:rPr>
              <a:t>The AHA scientific statement published in 2019 was followed exactly as recommended…..</a:t>
            </a:r>
          </a:p>
        </p:txBody>
      </p:sp>
    </p:spTree>
    <p:extLst>
      <p:ext uri="{BB962C8B-B14F-4D97-AF65-F5344CB8AC3E}">
        <p14:creationId xmlns:p14="http://schemas.microsoft.com/office/powerpoint/2010/main" val="2786355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E2DB-0220-F149-AEFB-B031A57E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9860"/>
            <a:ext cx="10972800" cy="868362"/>
          </a:xfrm>
        </p:spPr>
        <p:txBody>
          <a:bodyPr/>
          <a:lstStyle/>
          <a:p>
            <a:r>
              <a:rPr lang="en-US" dirty="0"/>
              <a:t>Perspective…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4684-6080-1B42-B05B-11DFE145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07" y="1352834"/>
            <a:ext cx="10695516" cy="4360862"/>
          </a:xfrm>
        </p:spPr>
        <p:txBody>
          <a:bodyPr/>
          <a:lstStyle/>
          <a:p>
            <a:r>
              <a:rPr lang="en-US" sz="2400" b="1" dirty="0"/>
              <a:t>“Treatment type was at the discretion of the treating physician”:</a:t>
            </a:r>
          </a:p>
          <a:p>
            <a:pPr lvl="1"/>
            <a:r>
              <a:rPr lang="en-US" b="1" dirty="0"/>
              <a:t>Experienced PE centers and physicians were chosen by design.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Was the patient stable enough to reach the </a:t>
            </a:r>
            <a:r>
              <a:rPr lang="en-US" b="1" dirty="0" err="1"/>
              <a:t>cath</a:t>
            </a:r>
            <a:r>
              <a:rPr lang="en-US" b="1" dirty="0"/>
              <a:t> lab ? </a:t>
            </a:r>
          </a:p>
          <a:p>
            <a:pPr lvl="1"/>
            <a:r>
              <a:rPr lang="en-US" b="1" dirty="0"/>
              <a:t>Was an experienced operator available or even consulted ? </a:t>
            </a:r>
          </a:p>
          <a:p>
            <a:pPr lvl="2"/>
            <a:r>
              <a:rPr lang="en-US" b="1" dirty="0"/>
              <a:t>More patients with advanced shock presented on nights/weekends.</a:t>
            </a:r>
          </a:p>
          <a:p>
            <a:pPr lvl="1"/>
            <a:r>
              <a:rPr lang="en-US" b="1" dirty="0"/>
              <a:t>Was the clot anatomy suitable for FT ?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Our conclusion is NOT that FT treated patients did better than context arm patients (not randomized by design).</a:t>
            </a:r>
          </a:p>
          <a:p>
            <a:pPr lvl="1"/>
            <a:r>
              <a:rPr lang="en-US" b="1" dirty="0"/>
              <a:t>But that massive PE patients that can be taken to the </a:t>
            </a:r>
            <a:r>
              <a:rPr lang="en-US" b="1" dirty="0" err="1"/>
              <a:t>cath</a:t>
            </a:r>
            <a:r>
              <a:rPr lang="en-US" b="1" dirty="0"/>
              <a:t> lab treated with FT have very good results.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136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95D4-C8FB-4444-AB5B-D34F5E9E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06557"/>
            <a:ext cx="10972800" cy="868362"/>
          </a:xfrm>
        </p:spPr>
        <p:txBody>
          <a:bodyPr/>
          <a:lstStyle/>
          <a:p>
            <a:pPr algn="ctr"/>
            <a:r>
              <a:rPr lang="en-US" sz="4400" dirty="0"/>
              <a:t>THANK YOU</a:t>
            </a:r>
          </a:p>
        </p:txBody>
      </p:sp>
      <p:pic>
        <p:nvPicPr>
          <p:cNvPr id="4" name="Picture 3" descr="bd06210_">
            <a:extLst>
              <a:ext uri="{FF2B5EF4-FFF2-40B4-BE49-F238E27FC236}">
                <a16:creationId xmlns:a16="http://schemas.microsoft.com/office/drawing/2014/main" id="{DB8C5A90-E3C7-A74E-8535-42BCE1FE4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30" y="2567098"/>
            <a:ext cx="3352800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6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A9AA-285A-FF4E-7C06-80F6894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124"/>
            <a:ext cx="10972800" cy="868362"/>
          </a:xfrm>
        </p:spPr>
        <p:txBody>
          <a:bodyPr/>
          <a:lstStyle/>
          <a:p>
            <a:r>
              <a:rPr lang="en-US" dirty="0"/>
              <a:t>FLAME: Eligibility Criteria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DA19D2-614E-4189-9FDD-2E151524F742}"/>
              </a:ext>
            </a:extLst>
          </p:cNvPr>
          <p:cNvSpPr txBox="1"/>
          <p:nvPr/>
        </p:nvSpPr>
        <p:spPr>
          <a:xfrm>
            <a:off x="558800" y="1816868"/>
            <a:ext cx="5382406" cy="40074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2"/>
              </a:solidFill>
            </a:endParaRP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≥18 years of age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Presenting with high-risk PE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PE determined to be cause of shock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One or more of the following:</a:t>
            </a:r>
          </a:p>
          <a:p>
            <a:pPr marL="742950" lvl="1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Systolic BP &lt;90 mmHg or drop of &gt;40 mmHg for at least 15 minutes</a:t>
            </a:r>
          </a:p>
          <a:p>
            <a:pPr marL="742950" lvl="1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Need for vasopressor support</a:t>
            </a:r>
          </a:p>
          <a:p>
            <a:pPr marL="742950" lvl="1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Resuscitation after cardiac arrest with &lt;30 minutes of CPR and Glasgow Coma Scale &gt;8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CAF784-5B42-EE26-E828-D91FFF1CC378}"/>
              </a:ext>
            </a:extLst>
          </p:cNvPr>
          <p:cNvSpPr/>
          <p:nvPr/>
        </p:nvSpPr>
        <p:spPr>
          <a:xfrm>
            <a:off x="558800" y="1411047"/>
            <a:ext cx="5382405" cy="5103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Inclusion Criteria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5E15D6-148A-68B1-0324-11D68A3A90DD}"/>
              </a:ext>
            </a:extLst>
          </p:cNvPr>
          <p:cNvSpPr txBox="1"/>
          <p:nvPr/>
        </p:nvSpPr>
        <p:spPr>
          <a:xfrm>
            <a:off x="6250795" y="1816868"/>
            <a:ext cx="5382405" cy="40074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endParaRPr lang="en-US" sz="1600" b="1" dirty="0">
              <a:solidFill>
                <a:schemeClr val="bg2"/>
              </a:solidFill>
            </a:endParaRP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Out of hospital cardiac arrest with Glasgow Coma Scale ≤8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Cardiac arrest with ongoing CPR &gt;30 minutes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Contraindication to anticoagulants, i.e. heparin or alternative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Hematocrit &lt;28%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Platelets &lt;25,000/µL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INR &gt;8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Intracardiac thrombus or clot in transit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Anaphylactic sensitivity to radiographic agents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History of pulmonary hypertension with systolic PA pressure &gt;70 mmHg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Chronic medical conditions with &lt;90 days of life expectancy</a:t>
            </a:r>
          </a:p>
          <a:p>
            <a:pPr marL="285750" indent="-22701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COVID-19 positive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0285581-338D-41D0-2AF1-CCF7B5A6209F}"/>
              </a:ext>
            </a:extLst>
          </p:cNvPr>
          <p:cNvSpPr/>
          <p:nvPr/>
        </p:nvSpPr>
        <p:spPr>
          <a:xfrm>
            <a:off x="6250795" y="1411047"/>
            <a:ext cx="5382405" cy="5103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90863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0D91-5FFF-BEE4-D2F0-2D15CA18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7495"/>
            <a:ext cx="10972800" cy="868362"/>
          </a:xfrm>
        </p:spPr>
        <p:txBody>
          <a:bodyPr/>
          <a:lstStyle/>
          <a:p>
            <a:r>
              <a:rPr lang="en-US" dirty="0"/>
              <a:t>FLAME: Endpoints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751F1B-3CA4-326E-7D1F-1C9D7D306F3F}"/>
              </a:ext>
            </a:extLst>
          </p:cNvPr>
          <p:cNvSpPr txBox="1"/>
          <p:nvPr/>
        </p:nvSpPr>
        <p:spPr>
          <a:xfrm>
            <a:off x="558800" y="1816868"/>
            <a:ext cx="5257800" cy="16916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endParaRPr lang="en-US" sz="1600" b="1" dirty="0">
              <a:solidFill>
                <a:schemeClr val="bg2"/>
              </a:solidFill>
            </a:endParaRPr>
          </a:p>
          <a:p>
            <a:pPr marL="115888"/>
            <a:r>
              <a:rPr lang="en-US" sz="1600" b="1" dirty="0">
                <a:solidFill>
                  <a:schemeClr val="bg2"/>
                </a:solidFill>
              </a:rPr>
              <a:t>In-hospital composite:</a:t>
            </a:r>
          </a:p>
          <a:p>
            <a:pPr marL="231775" indent="230188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All-cause mortality</a:t>
            </a:r>
          </a:p>
          <a:p>
            <a:pPr marL="231775" indent="230188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Bailout to alternate thrombus removal strategy</a:t>
            </a:r>
          </a:p>
          <a:p>
            <a:pPr marL="231775" indent="230188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Clinical deterioration</a:t>
            </a:r>
          </a:p>
          <a:p>
            <a:pPr marL="231775" indent="230188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Major bleeding</a:t>
            </a:r>
          </a:p>
          <a:p>
            <a:pPr marL="115888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2"/>
              </a:solidFill>
            </a:endParaRPr>
          </a:p>
          <a:p>
            <a:pPr marL="115888"/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AAFD54-E596-C152-94BB-7AC58A8CE4FB}"/>
              </a:ext>
            </a:extLst>
          </p:cNvPr>
          <p:cNvSpPr/>
          <p:nvPr/>
        </p:nvSpPr>
        <p:spPr>
          <a:xfrm>
            <a:off x="558800" y="1411047"/>
            <a:ext cx="5257800" cy="5103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Primary Endpoint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</a:rPr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5C3235-1970-CE52-984B-B337B50BF49F}"/>
              </a:ext>
            </a:extLst>
          </p:cNvPr>
          <p:cNvSpPr txBox="1"/>
          <p:nvPr/>
        </p:nvSpPr>
        <p:spPr>
          <a:xfrm>
            <a:off x="6630873" y="5451744"/>
            <a:ext cx="57705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/>
            <a:r>
              <a:rPr lang="en-US" sz="1000" b="1" baseline="30000" dirty="0"/>
              <a:t>*</a:t>
            </a:r>
            <a:r>
              <a:rPr lang="en-US" sz="1000" b="1" dirty="0"/>
              <a:t>CEC-adjudicated for FlowTriever and Context Arms (BCRI)  </a:t>
            </a:r>
            <a:br>
              <a:rPr lang="en-US" sz="1000" b="1" dirty="0"/>
            </a:br>
            <a:r>
              <a:rPr lang="en-US" sz="1000" b="1" baseline="30000" dirty="0"/>
              <a:t>†</a:t>
            </a:r>
            <a:r>
              <a:rPr lang="en-US" sz="1000" b="1" dirty="0"/>
              <a:t>Derived from a meta-analysis of high-risk PE outcomes; Silver et al. JSCAI. 2023;2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1F1D27-66B2-62D4-749E-B846BFAC206C}"/>
              </a:ext>
            </a:extLst>
          </p:cNvPr>
          <p:cNvSpPr/>
          <p:nvPr/>
        </p:nvSpPr>
        <p:spPr>
          <a:xfrm>
            <a:off x="6589167" y="3702076"/>
            <a:ext cx="4830265" cy="116878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>
              <a:spcBef>
                <a:spcPts val="1200"/>
              </a:spcBef>
            </a:pPr>
            <a:r>
              <a:rPr lang="en-US" b="1" dirty="0">
                <a:solidFill>
                  <a:schemeClr val="bg2"/>
                </a:solidFill>
              </a:rPr>
              <a:t>FLAME was stopped early after meeting the pre-specified interim analysis criterion at 50 FlowTriever patients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E741C6-B8A0-D7DA-0AC7-848334C26399}"/>
              </a:ext>
            </a:extLst>
          </p:cNvPr>
          <p:cNvSpPr/>
          <p:nvPr/>
        </p:nvSpPr>
        <p:spPr>
          <a:xfrm>
            <a:off x="6375400" y="1406256"/>
            <a:ext cx="5257800" cy="51033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Primary Endpoint Analysis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B1593E-8CDD-E865-88FC-2DC1CDBCF09B}"/>
              </a:ext>
            </a:extLst>
          </p:cNvPr>
          <p:cNvSpPr txBox="1"/>
          <p:nvPr/>
        </p:nvSpPr>
        <p:spPr>
          <a:xfrm>
            <a:off x="6375400" y="1810925"/>
            <a:ext cx="548097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The FlowTriever Arm primary endpoint was compared to a performance goal of </a:t>
            </a:r>
            <a:r>
              <a:rPr lang="en-US" sz="1600" b="1" dirty="0">
                <a:solidFill>
                  <a:srgbClr val="FF0000"/>
                </a:solidFill>
              </a:rPr>
              <a:t>32% </a:t>
            </a:r>
            <a:r>
              <a:rPr lang="en-US" sz="1600" b="1" dirty="0"/>
              <a:t>which was established from our published meta-analysis</a:t>
            </a:r>
            <a:r>
              <a:rPr lang="en-US" sz="1600" b="1" baseline="30000" dirty="0"/>
              <a:t>†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A pre-specified interim analysis was planned at 50 FlowTriever patients enrolled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43241C-5E16-65BA-442D-5C4BAB97594F}"/>
              </a:ext>
            </a:extLst>
          </p:cNvPr>
          <p:cNvSpPr txBox="1"/>
          <p:nvPr/>
        </p:nvSpPr>
        <p:spPr>
          <a:xfrm>
            <a:off x="558800" y="4063362"/>
            <a:ext cx="5257800" cy="1890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endParaRPr lang="en-US" sz="1600" b="1" dirty="0">
              <a:solidFill>
                <a:schemeClr val="bg2"/>
              </a:solidFill>
            </a:endParaRPr>
          </a:p>
          <a:p>
            <a:pPr marL="115888"/>
            <a:r>
              <a:rPr lang="en-US" sz="1600" b="1" dirty="0">
                <a:solidFill>
                  <a:schemeClr val="bg2"/>
                </a:solidFill>
              </a:rPr>
              <a:t>Safety</a:t>
            </a:r>
            <a:r>
              <a:rPr lang="en-US" sz="1600" b="1" baseline="30000" dirty="0">
                <a:solidFill>
                  <a:schemeClr val="bg2"/>
                </a:solidFill>
              </a:rPr>
              <a:t>*</a:t>
            </a:r>
            <a:r>
              <a:rPr lang="en-US" sz="1600" b="1" dirty="0">
                <a:solidFill>
                  <a:schemeClr val="bg2"/>
                </a:solidFill>
              </a:rPr>
              <a:t>:</a:t>
            </a:r>
          </a:p>
          <a:p>
            <a:pPr marL="463550" indent="-236538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Primary endpoint components, stroke, device-related complications, and access site injury</a:t>
            </a:r>
          </a:p>
          <a:p>
            <a:pPr marL="115888">
              <a:spcBef>
                <a:spcPts val="600"/>
              </a:spcBef>
            </a:pPr>
            <a:r>
              <a:rPr lang="en-US" sz="1600" b="1" dirty="0">
                <a:solidFill>
                  <a:schemeClr val="bg2"/>
                </a:solidFill>
              </a:rPr>
              <a:t>Utility measures:</a:t>
            </a:r>
          </a:p>
          <a:p>
            <a:pPr marL="460375" indent="-233363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</a:rPr>
              <a:t>Hospital and ICU stay, ECMO use, time to extubation, and discharge location</a:t>
            </a:r>
          </a:p>
          <a:p>
            <a:pPr marL="115888"/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4F5B80-F041-128A-15B6-39EEF113D79E}"/>
              </a:ext>
            </a:extLst>
          </p:cNvPr>
          <p:cNvSpPr/>
          <p:nvPr/>
        </p:nvSpPr>
        <p:spPr>
          <a:xfrm>
            <a:off x="558800" y="3657541"/>
            <a:ext cx="5257800" cy="51033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Secondary Endpoints</a:t>
            </a:r>
            <a:endParaRPr lang="en-US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4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557C-1A75-0BD2-AEC1-BF55271D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02" y="-508177"/>
            <a:ext cx="10729913" cy="1325563"/>
          </a:xfrm>
        </p:spPr>
        <p:txBody>
          <a:bodyPr/>
          <a:lstStyle/>
          <a:p>
            <a:r>
              <a:rPr lang="en-US" dirty="0"/>
              <a:t>Baseline Characteristics and History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CE3A59-1F77-9ECB-D5FE-8D835F19C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57676"/>
              </p:ext>
            </p:extLst>
          </p:nvPr>
        </p:nvGraphicFramePr>
        <p:xfrm>
          <a:off x="1489753" y="1610341"/>
          <a:ext cx="6078116" cy="412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625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2845491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438915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2"/>
                          </a:solidFill>
                        </a:rPr>
                        <a:t>(n = 53)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Age,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64.8 ± 15.3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26/53 (49.1%)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54465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BMI, kg/m</a:t>
                      </a:r>
                      <a:r>
                        <a:rPr lang="en-US" sz="1220" b="1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32.2 ± 6.1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095072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r>
                        <a:rPr lang="en-US" sz="1220" b="1" baseline="0" dirty="0">
                          <a:solidFill>
                            <a:schemeClr val="tx1"/>
                          </a:solidFill>
                        </a:rPr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2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893419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Systemic HTN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37/51 (72.5%)</a:t>
                      </a:r>
                      <a:endParaRPr lang="en-US" sz="122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39286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Pulmonary HTN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4/48 (8.3%)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037697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7/53 (13.2%)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88227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DVT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16/52 (30.8%)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302520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12/53 (22.6%)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75389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Active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7/52 (13.5%)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642020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lvl="1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Contraindication to thrombolytics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22/53 (41.5%)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02057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457200" lvl="1" indent="230188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6/53 (11.3%)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497312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457200" lvl="1" indent="230188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Relative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20" b="1" dirty="0">
                          <a:solidFill>
                            <a:schemeClr val="tx1"/>
                          </a:solidFill>
                        </a:rPr>
                        <a:t>16/53 (30.2%)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917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7035711-E772-2B1B-6D13-B1DC0E3D53FF}"/>
              </a:ext>
            </a:extLst>
          </p:cNvPr>
          <p:cNvSpPr txBox="1"/>
          <p:nvPr/>
        </p:nvSpPr>
        <p:spPr>
          <a:xfrm>
            <a:off x="4255751" y="1033637"/>
            <a:ext cx="368049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115 patients from 11 US sites*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6AF51B-732E-0941-9488-E6E66BC4C01C}"/>
              </a:ext>
            </a:extLst>
          </p:cNvPr>
          <p:cNvSpPr txBox="1"/>
          <p:nvPr/>
        </p:nvSpPr>
        <p:spPr>
          <a:xfrm>
            <a:off x="7818634" y="5898824"/>
            <a:ext cx="3583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*Prior Therapy Arm not shown due to low enrollment (n=1)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3FC3F1-4741-E186-E01D-DB6125DB9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74903"/>
              </p:ext>
            </p:extLst>
          </p:nvPr>
        </p:nvGraphicFramePr>
        <p:xfrm>
          <a:off x="7634032" y="1622846"/>
          <a:ext cx="2600187" cy="41239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0187">
                  <a:extLst>
                    <a:ext uri="{9D8B030D-6E8A-4147-A177-3AD203B41FA5}">
                      <a16:colId xmlns:a16="http://schemas.microsoft.com/office/drawing/2014/main" val="4293411953"/>
                    </a:ext>
                  </a:extLst>
                </a:gridCol>
              </a:tblGrid>
              <a:tr h="4389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(n = 61)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74669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0" u="none" strike="noStrike" kern="1200" baseline="0" dirty="0">
                          <a:solidFill>
                            <a:schemeClr val="dk1"/>
                          </a:solidFill>
                        </a:rPr>
                        <a:t>61.6 ± 13.9</a:t>
                      </a:r>
                      <a:endParaRPr lang="en-US" sz="122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3267662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0" u="none" strike="noStrike" kern="1200" baseline="0" dirty="0">
                          <a:solidFill>
                            <a:schemeClr val="dk1"/>
                          </a:solidFill>
                        </a:rPr>
                        <a:t>35/61 (57.4%)</a:t>
                      </a:r>
                      <a:endParaRPr lang="en-US" sz="122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42904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0" u="none" strike="noStrike" kern="1200" baseline="0" dirty="0">
                          <a:solidFill>
                            <a:schemeClr val="dk1"/>
                          </a:solidFill>
                        </a:rPr>
                        <a:t>33.9 ± 8.5</a:t>
                      </a:r>
                      <a:endParaRPr lang="en-US" sz="122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6716773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2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9057097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20" b="0" u="none" strike="noStrike" kern="1200" baseline="0" dirty="0">
                          <a:solidFill>
                            <a:schemeClr val="dk1"/>
                          </a:solidFill>
                        </a:rPr>
                        <a:t>41/61 (67.2%)</a:t>
                      </a:r>
                      <a:endParaRPr lang="en-US" sz="122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1343152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2/59 (3.4%)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380004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7/60 (11.7%)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412835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12/60 (20.0%)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9778523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13/59 (22.0%)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7638466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5/59 (8.5%)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4263272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7/60 (11.7%)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303058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3/60 (5.0%)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132841"/>
                  </a:ext>
                </a:extLst>
              </a:tr>
              <a:tr h="231092">
                <a:tc>
                  <a:txBody>
                    <a:bodyPr/>
                    <a:lstStyle/>
                    <a:p>
                      <a:pPr algn="ctr"/>
                      <a:r>
                        <a:rPr lang="en-US" sz="1220" dirty="0"/>
                        <a:t>4/60 (6.7%)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34768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9C8A249-0644-10B0-04B7-7ADE29076073}"/>
              </a:ext>
            </a:extLst>
          </p:cNvPr>
          <p:cNvSpPr txBox="1"/>
          <p:nvPr/>
        </p:nvSpPr>
        <p:spPr>
          <a:xfrm>
            <a:off x="1489753" y="4869567"/>
            <a:ext cx="8734192" cy="877223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8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557C-1A75-0BD2-AEC1-BF55271DC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477354"/>
            <a:ext cx="10729913" cy="1325563"/>
          </a:xfrm>
        </p:spPr>
        <p:txBody>
          <a:bodyPr/>
          <a:lstStyle/>
          <a:p>
            <a:r>
              <a:rPr lang="en-US" dirty="0"/>
              <a:t>Clinical Presentation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CE3A59-1F77-9ECB-D5FE-8D835F19C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682344"/>
              </p:ext>
            </p:extLst>
          </p:nvPr>
        </p:nvGraphicFramePr>
        <p:xfrm>
          <a:off x="1165803" y="1446927"/>
          <a:ext cx="7708101" cy="438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9815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2018286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603342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53)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1262244">
                <a:tc>
                  <a:txBody>
                    <a:bodyPr/>
                    <a:lstStyle/>
                    <a:p>
                      <a:r>
                        <a:rPr lang="en-US" sz="1400" b="1" dirty="0"/>
                        <a:t>Reason for high-risk PE:</a:t>
                      </a:r>
                    </a:p>
                    <a:p>
                      <a:pPr marL="4016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/>
                        <a:t>Systolic BP &lt;90 mmHg or decrease of &gt;40 mmHg for 15 minutes</a:t>
                      </a:r>
                    </a:p>
                    <a:p>
                      <a:pPr marL="4016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for vasopressor support</a:t>
                      </a:r>
                    </a:p>
                    <a:p>
                      <a:pPr marL="401638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Resuscitation after cardiac arrest with &lt;30 minutes of CPR and Glasgow Coma Scale &gt;8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 (64.2%)</a:t>
                      </a: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32 (60.4%)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11 (20.8%)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596767"/>
                  </a:ext>
                </a:extLst>
              </a:tr>
              <a:tr h="1428969">
                <a:tc>
                  <a:txBody>
                    <a:bodyPr/>
                    <a:lstStyle/>
                    <a:p>
                      <a:r>
                        <a:rPr lang="en-US" sz="1400" b="1" dirty="0"/>
                        <a:t>SCAI shock stage</a:t>
                      </a:r>
                    </a:p>
                    <a:p>
                      <a:pPr marL="0" indent="398463"/>
                      <a:r>
                        <a:rPr lang="en-US" sz="1400" b="1" dirty="0"/>
                        <a:t>A</a:t>
                      </a:r>
                    </a:p>
                    <a:p>
                      <a:pPr marL="0" indent="398463"/>
                      <a:r>
                        <a:rPr lang="en-US" sz="1400" b="1" dirty="0"/>
                        <a:t>B</a:t>
                      </a:r>
                    </a:p>
                    <a:p>
                      <a:pPr marL="0" indent="398463"/>
                      <a:r>
                        <a:rPr lang="en-US" sz="1400" b="1" dirty="0"/>
                        <a:t>C</a:t>
                      </a:r>
                    </a:p>
                    <a:p>
                      <a:pPr marL="0" indent="398463"/>
                      <a:r>
                        <a:rPr lang="en-US" sz="1400" b="1" dirty="0"/>
                        <a:t>D</a:t>
                      </a:r>
                    </a:p>
                    <a:p>
                      <a:pPr marL="0" indent="398463"/>
                      <a:r>
                        <a:rPr lang="en-US" sz="14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(3.8%)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(20.8%)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(54.7%)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(9.4%)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 (11.3%)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984401">
                <a:tc>
                  <a:txBody>
                    <a:bodyPr/>
                    <a:lstStyle/>
                    <a:p>
                      <a:r>
                        <a:rPr lang="en-US" sz="1400" b="1" dirty="0"/>
                        <a:t>PE Location</a:t>
                      </a:r>
                    </a:p>
                    <a:p>
                      <a:pPr marL="398463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</a:t>
                      </a:r>
                      <a:r>
                        <a:rPr lang="en-US" sz="1400" b="1" dirty="0"/>
                        <a:t>al</a:t>
                      </a:r>
                    </a:p>
                    <a:p>
                      <a:pPr marL="398463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Lobar</a:t>
                      </a:r>
                    </a:p>
                    <a:p>
                      <a:pPr marL="398463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Segmental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49 (92.5%)</a:t>
                      </a:r>
                    </a:p>
                    <a:p>
                      <a:pPr algn="ctr"/>
                      <a:r>
                        <a:rPr lang="en-US" sz="1400" b="1" dirty="0"/>
                        <a:t>36 (67.9%)</a:t>
                      </a:r>
                    </a:p>
                    <a:p>
                      <a:pPr algn="ctr"/>
                      <a:r>
                        <a:rPr lang="en-US" sz="1400" b="1" dirty="0"/>
                        <a:t>27 (50.9%)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707538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BE39A82-EE63-0E17-3616-EA89A8761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96479"/>
              </p:ext>
            </p:extLst>
          </p:nvPr>
        </p:nvGraphicFramePr>
        <p:xfrm>
          <a:off x="9008844" y="1416105"/>
          <a:ext cx="2020824" cy="44802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0824">
                  <a:extLst>
                    <a:ext uri="{9D8B030D-6E8A-4147-A177-3AD203B41FA5}">
                      <a16:colId xmlns:a16="http://schemas.microsoft.com/office/drawing/2014/main" val="2974059107"/>
                    </a:ext>
                  </a:extLst>
                </a:gridCol>
              </a:tblGrid>
              <a:tr h="61876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61)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170624"/>
                  </a:ext>
                </a:extLst>
              </a:tr>
              <a:tr h="1386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31 (50.8%)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46 (75.4%)</a:t>
                      </a: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20 (32.8%)</a:t>
                      </a:r>
                      <a:endParaRPr lang="en-US" sz="1400" b="1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788675"/>
                  </a:ext>
                </a:extLst>
              </a:tr>
              <a:tr h="146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1 (1.6%)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6 (9.8%)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22 (36.1%)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12 (19.7%)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baseline="0" dirty="0">
                          <a:solidFill>
                            <a:schemeClr val="dk1"/>
                          </a:solidFill>
                        </a:rPr>
                        <a:t>20 (32.8%)</a:t>
                      </a:r>
                      <a:endParaRPr lang="en-US" sz="1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474718"/>
                  </a:ext>
                </a:extLst>
              </a:tr>
              <a:tr h="1009558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40/53 (75.5%)</a:t>
                      </a:r>
                    </a:p>
                    <a:p>
                      <a:pPr algn="ctr"/>
                      <a:r>
                        <a:rPr lang="en-US" sz="1400" b="1" dirty="0"/>
                        <a:t>36/53 (67.9%)</a:t>
                      </a:r>
                    </a:p>
                    <a:p>
                      <a:pPr algn="ctr"/>
                      <a:r>
                        <a:rPr lang="en-US" sz="1400" b="1" dirty="0"/>
                        <a:t>25/53 (47.2%)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543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9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9899-7856-4374-1C48-1C86777F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Treatment Details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C52DD8E-0E3F-BD6E-4A88-1A700A5B7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41959"/>
              </p:ext>
            </p:extLst>
          </p:nvPr>
        </p:nvGraphicFramePr>
        <p:xfrm>
          <a:off x="838201" y="1898117"/>
          <a:ext cx="4980610" cy="282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283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1845327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5729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FlowTriever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53)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FlowTriever Arm</a:t>
                      </a:r>
                    </a:p>
                    <a:p>
                      <a:pPr algn="ctr"/>
                      <a:r>
                        <a:rPr lang="en-US" sz="1600" dirty="0"/>
                        <a:t>(n = 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799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/>
                        <a:t>Primary Treatment: </a:t>
                      </a:r>
                    </a:p>
                    <a:p>
                      <a:pPr marL="227013" indent="0">
                        <a:lnSpc>
                          <a:spcPct val="100000"/>
                        </a:lnSpc>
                      </a:pPr>
                      <a:r>
                        <a:rPr lang="en-US" sz="1600" b="1" dirty="0"/>
                        <a:t>FlowTriever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40000"/>
                        </a:lnSpc>
                      </a:pPr>
                      <a:r>
                        <a:rPr lang="en-US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 (100%)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  <a:tr h="723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blood loss,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100 [20-240],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n = 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554465"/>
                  </a:ext>
                </a:extLst>
              </a:tr>
              <a:tr h="723748">
                <a:tc>
                  <a:txBody>
                    <a:bodyPr/>
                    <a:lstStyle/>
                    <a:p>
                      <a:pPr marL="230188" indent="0">
                        <a:lnSpc>
                          <a:spcPct val="100000"/>
                        </a:lnSpc>
                      </a:pP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FlowSaver, 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 [0-200],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n =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428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491C5B-0169-2D48-EA97-8F4DB754C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891104"/>
              </p:ext>
            </p:extLst>
          </p:nvPr>
        </p:nvGraphicFramePr>
        <p:xfrm>
          <a:off x="6085515" y="1898119"/>
          <a:ext cx="5421543" cy="28199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4887">
                  <a:extLst>
                    <a:ext uri="{9D8B030D-6E8A-4147-A177-3AD203B41FA5}">
                      <a16:colId xmlns:a16="http://schemas.microsoft.com/office/drawing/2014/main" val="3233997880"/>
                    </a:ext>
                  </a:extLst>
                </a:gridCol>
                <a:gridCol w="1816656">
                  <a:extLst>
                    <a:ext uri="{9D8B030D-6E8A-4147-A177-3AD203B41FA5}">
                      <a16:colId xmlns:a16="http://schemas.microsoft.com/office/drawing/2014/main" val="1540953372"/>
                    </a:ext>
                  </a:extLst>
                </a:gridCol>
              </a:tblGrid>
              <a:tr h="5656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Context Arm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/>
                          </a:solidFill>
                        </a:rPr>
                        <a:t>(n = 61)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FlowTriever Arm</a:t>
                      </a:r>
                    </a:p>
                    <a:p>
                      <a:pPr algn="ctr"/>
                      <a:r>
                        <a:rPr lang="en-US" sz="1600" dirty="0"/>
                        <a:t>(n = 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887328"/>
                  </a:ext>
                </a:extLst>
              </a:tr>
              <a:tr h="20266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Primary Treatment: </a:t>
                      </a:r>
                    </a:p>
                    <a:p>
                      <a:pPr marL="0" indent="230188"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Systemic thrombolytics</a:t>
                      </a:r>
                    </a:p>
                    <a:p>
                      <a:pPr marL="0" indent="230188"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Anticoagulation alone</a:t>
                      </a:r>
                    </a:p>
                    <a:p>
                      <a:pPr marL="0" indent="230188"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Catheter-directed thrombolytics</a:t>
                      </a:r>
                    </a:p>
                    <a:p>
                      <a:pPr marL="0" indent="230188"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Surgical thrombectomy</a:t>
                      </a:r>
                    </a:p>
                    <a:p>
                      <a:pPr marL="0" indent="230188">
                        <a:lnSpc>
                          <a:spcPct val="150000"/>
                        </a:lnSpc>
                      </a:pPr>
                      <a:r>
                        <a:rPr lang="en-US" sz="1600" b="1" dirty="0"/>
                        <a:t>Mechanical thrombectomy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600" b="1" u="none" strike="noStrike" kern="1200" baseline="0" dirty="0">
                        <a:solidFill>
                          <a:schemeClr val="dk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u="none" strike="noStrike" kern="1200" baseline="0" dirty="0">
                          <a:solidFill>
                            <a:schemeClr val="dk1"/>
                          </a:solidFill>
                        </a:rPr>
                        <a:t>42 (68.9%)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u="none" strike="noStrike" kern="1200" baseline="0" dirty="0">
                          <a:solidFill>
                            <a:schemeClr val="dk1"/>
                          </a:solidFill>
                        </a:rPr>
                        <a:t>14 (23.0%)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u="none" strike="noStrike" kern="1200" baseline="0" dirty="0">
                          <a:solidFill>
                            <a:schemeClr val="dk1"/>
                          </a:solidFill>
                        </a:rPr>
                        <a:t>4 (6.6%)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u="none" strike="noStrike" kern="1200" baseline="0" dirty="0">
                          <a:solidFill>
                            <a:schemeClr val="dk1"/>
                          </a:solidFill>
                        </a:rPr>
                        <a:t>1 (1.6%)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u="none" strike="noStrike" kern="1200" baseline="0" dirty="0">
                          <a:solidFill>
                            <a:schemeClr val="dk1"/>
                          </a:solidFill>
                        </a:rPr>
                        <a:t>0 (0%)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34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8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2E34-00D9-4183-27EF-DF5306C4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9963"/>
            <a:ext cx="10972800" cy="868362"/>
          </a:xfrm>
        </p:spPr>
        <p:txBody>
          <a:bodyPr/>
          <a:lstStyle/>
          <a:p>
            <a:r>
              <a:rPr lang="en-US" dirty="0"/>
              <a:t>Primary Endpoint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26BB64-7B6A-F2B0-F3A9-9E36EEDBDCA7}"/>
              </a:ext>
            </a:extLst>
          </p:cNvPr>
          <p:cNvSpPr/>
          <p:nvPr/>
        </p:nvSpPr>
        <p:spPr>
          <a:xfrm>
            <a:off x="1873249" y="1562265"/>
            <a:ext cx="8801599" cy="148472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r>
              <a:rPr lang="en-US" sz="2400" b="1" dirty="0">
                <a:solidFill>
                  <a:schemeClr val="bg2"/>
                </a:solidFill>
              </a:rPr>
              <a:t>			Composite Primary Endpoint: </a:t>
            </a:r>
            <a:r>
              <a:rPr lang="en-US" sz="2800" b="1" dirty="0">
                <a:solidFill>
                  <a:srgbClr val="FFFF00"/>
                </a:solidFill>
              </a:rPr>
              <a:t>17.0%</a:t>
            </a:r>
            <a:r>
              <a:rPr lang="en-US" sz="2800" b="1" baseline="30000" dirty="0">
                <a:solidFill>
                  <a:srgbClr val="FFFF00"/>
                </a:solidFill>
              </a:rPr>
              <a:t>*</a:t>
            </a:r>
            <a:endParaRPr lang="en-US" sz="2400" b="1" baseline="300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7774FA8-AADE-8CE3-A6E1-B13CDE48F01E}"/>
              </a:ext>
            </a:extLst>
          </p:cNvPr>
          <p:cNvSpPr/>
          <p:nvPr/>
        </p:nvSpPr>
        <p:spPr>
          <a:xfrm>
            <a:off x="1873250" y="3538390"/>
            <a:ext cx="8801598" cy="148132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r>
              <a:rPr lang="en-US" sz="2400" b="1" dirty="0">
                <a:solidFill>
                  <a:schemeClr val="bg2"/>
                </a:solidFill>
              </a:rPr>
              <a:t>			Composite Primary Endpoint: </a:t>
            </a:r>
            <a:r>
              <a:rPr lang="en-US" sz="2800" b="1" dirty="0">
                <a:solidFill>
                  <a:srgbClr val="FFFF00"/>
                </a:solidFill>
              </a:rPr>
              <a:t>63.9%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2EE39F7B-83AF-F17E-629F-F17207E601A3}"/>
              </a:ext>
            </a:extLst>
          </p:cNvPr>
          <p:cNvSpPr/>
          <p:nvPr/>
        </p:nvSpPr>
        <p:spPr>
          <a:xfrm rot="16200000">
            <a:off x="2380069" y="1040977"/>
            <a:ext cx="1484724" cy="2527300"/>
          </a:xfrm>
          <a:prstGeom prst="round2SameRect">
            <a:avLst/>
          </a:prstGeom>
          <a:solidFill>
            <a:schemeClr val="bg2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r>
              <a:rPr lang="en-US" b="1" dirty="0">
                <a:solidFill>
                  <a:schemeClr val="bg2"/>
                </a:solidFill>
              </a:rPr>
              <a:t>			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FD269C-1DB1-B8B9-7C59-BB7B2A16F8A5}"/>
              </a:ext>
            </a:extLst>
          </p:cNvPr>
          <p:cNvSpPr txBox="1"/>
          <p:nvPr/>
        </p:nvSpPr>
        <p:spPr>
          <a:xfrm>
            <a:off x="1837515" y="2073793"/>
            <a:ext cx="2567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FlowTriever Arm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83477E42-5B2C-9114-6EA8-3DDDF821F2F3}"/>
              </a:ext>
            </a:extLst>
          </p:cNvPr>
          <p:cNvSpPr/>
          <p:nvPr/>
        </p:nvSpPr>
        <p:spPr>
          <a:xfrm rot="16200000">
            <a:off x="2396236" y="3015404"/>
            <a:ext cx="1481328" cy="2527300"/>
          </a:xfrm>
          <a:prstGeom prst="round2SameRect">
            <a:avLst/>
          </a:prstGeom>
          <a:solidFill>
            <a:schemeClr val="bg2"/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r>
              <a:rPr lang="en-US" b="1" dirty="0">
                <a:solidFill>
                  <a:schemeClr val="bg2"/>
                </a:solidFill>
              </a:rPr>
              <a:t>			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FCDDC9-0004-790F-BBCF-847650272758}"/>
              </a:ext>
            </a:extLst>
          </p:cNvPr>
          <p:cNvSpPr txBox="1"/>
          <p:nvPr/>
        </p:nvSpPr>
        <p:spPr>
          <a:xfrm>
            <a:off x="1873250" y="4048221"/>
            <a:ext cx="25526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Context Arm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9D5371-27C8-5FAE-D66B-711B2C956377}"/>
              </a:ext>
            </a:extLst>
          </p:cNvPr>
          <p:cNvSpPr txBox="1"/>
          <p:nvPr/>
        </p:nvSpPr>
        <p:spPr>
          <a:xfrm>
            <a:off x="5710844" y="3059712"/>
            <a:ext cx="505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*Significantly lower than the performance goal of 32.0% (</a:t>
            </a:r>
            <a:r>
              <a:rPr lang="en-US" sz="1200" b="1" i="1" dirty="0"/>
              <a:t>P</a:t>
            </a:r>
            <a:r>
              <a:rPr lang="en-US" sz="1200" b="1" dirty="0"/>
              <a:t>&lt;0.01)</a:t>
            </a:r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4906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9237-E12B-267D-C746-E871443B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68" y="-385382"/>
            <a:ext cx="10790583" cy="1325563"/>
          </a:xfrm>
        </p:spPr>
        <p:txBody>
          <a:bodyPr/>
          <a:lstStyle/>
          <a:p>
            <a:r>
              <a:rPr lang="en-US" dirty="0"/>
              <a:t>Primary Endpoint Components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C0A408E-9A80-A010-DBAB-EBE237AFC4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4535545"/>
              </p:ext>
            </p:extLst>
          </p:nvPr>
        </p:nvGraphicFramePr>
        <p:xfrm>
          <a:off x="2834728" y="1664413"/>
          <a:ext cx="6011321" cy="3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2E00FBC-35E4-B3F9-8241-391B6E4B6BD5}"/>
              </a:ext>
            </a:extLst>
          </p:cNvPr>
          <p:cNvSpPr txBox="1"/>
          <p:nvPr/>
        </p:nvSpPr>
        <p:spPr>
          <a:xfrm>
            <a:off x="3759551" y="1032168"/>
            <a:ext cx="467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856"/>
                </a:solidFill>
              </a:rPr>
              <a:t>In-hospital mortality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2EF566-0E09-8A2C-C077-1B2B8DC4FFB2}"/>
              </a:ext>
            </a:extLst>
          </p:cNvPr>
          <p:cNvSpPr txBox="1"/>
          <p:nvPr/>
        </p:nvSpPr>
        <p:spPr>
          <a:xfrm>
            <a:off x="2834728" y="5271855"/>
            <a:ext cx="1902362" cy="47705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FlowTriever Arm</a:t>
            </a:r>
          </a:p>
          <a:p>
            <a:pPr algn="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n = 53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F8A663-7D1B-D3C6-A3E0-014119A7BC1D}"/>
              </a:ext>
            </a:extLst>
          </p:cNvPr>
          <p:cNvSpPr txBox="1"/>
          <p:nvPr/>
        </p:nvSpPr>
        <p:spPr>
          <a:xfrm>
            <a:off x="7442779" y="5272275"/>
            <a:ext cx="1586590" cy="47705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Context Arm</a:t>
            </a:r>
          </a:p>
          <a:p>
            <a:pPr algn="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n = 61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31007F-C203-A3AE-CA89-31127FD1CF6F}"/>
              </a:ext>
            </a:extLst>
          </p:cNvPr>
          <p:cNvSpPr/>
          <p:nvPr/>
        </p:nvSpPr>
        <p:spPr>
          <a:xfrm>
            <a:off x="2834728" y="5272275"/>
            <a:ext cx="348150" cy="476109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439D7E1-2F2A-B5CC-49C3-005F2C08400B}"/>
              </a:ext>
            </a:extLst>
          </p:cNvPr>
          <p:cNvSpPr/>
          <p:nvPr/>
        </p:nvSpPr>
        <p:spPr>
          <a:xfrm>
            <a:off x="7442779" y="5269764"/>
            <a:ext cx="347472" cy="477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37C7F6-65B9-A3B3-2C56-A57783A39C69}"/>
              </a:ext>
            </a:extLst>
          </p:cNvPr>
          <p:cNvSpPr txBox="1"/>
          <p:nvPr/>
        </p:nvSpPr>
        <p:spPr>
          <a:xfrm>
            <a:off x="5073269" y="5272275"/>
            <a:ext cx="2045463" cy="4754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Performance Goal</a:t>
            </a:r>
          </a:p>
          <a:p>
            <a:pPr algn="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Literature-based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D50285-0F19-C99B-0CAF-A18800515D37}"/>
              </a:ext>
            </a:extLst>
          </p:cNvPr>
          <p:cNvSpPr/>
          <p:nvPr/>
        </p:nvSpPr>
        <p:spPr>
          <a:xfrm>
            <a:off x="5068393" y="5272275"/>
            <a:ext cx="347472" cy="47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56739"/>
      </p:ext>
    </p:extLst>
  </p:cSld>
  <p:clrMapOvr>
    <a:masterClrMapping/>
  </p:clrMapOvr>
</p:sld>
</file>

<file path=ppt/theme/theme1.xml><?xml version="1.0" encoding="utf-8"?>
<a:theme xmlns:a="http://schemas.openxmlformats.org/drawingml/2006/main" name="OHWE_Light_03_v092011">
  <a:themeElements>
    <a:clrScheme name="OHH Light">
      <a:dk1>
        <a:srgbClr val="0073AE"/>
      </a:dk1>
      <a:lt1>
        <a:srgbClr val="0073AE"/>
      </a:lt1>
      <a:dk2>
        <a:srgbClr val="8A7967"/>
      </a:dk2>
      <a:lt2>
        <a:srgbClr val="EEECE1"/>
      </a:lt2>
      <a:accent1>
        <a:srgbClr val="0073AE"/>
      </a:accent1>
      <a:accent2>
        <a:srgbClr val="F8971D"/>
      </a:accent2>
      <a:accent3>
        <a:srgbClr val="8DC63F"/>
      </a:accent3>
      <a:accent4>
        <a:srgbClr val="FFD200"/>
      </a:accent4>
      <a:accent5>
        <a:srgbClr val="00A88F"/>
      </a:accent5>
      <a:accent6>
        <a:srgbClr val="8A7967"/>
      </a:accent6>
      <a:hlink>
        <a:srgbClr val="6095C9"/>
      </a:hlink>
      <a:folHlink>
        <a:srgbClr val="FAA757"/>
      </a:folHlink>
    </a:clrScheme>
    <a:fontScheme name="6_2011 OhioHealth -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2011 OhioHealth - White 1">
        <a:dk1>
          <a:srgbClr val="0073AE"/>
        </a:dk1>
        <a:lt1>
          <a:srgbClr val="FFFFFF"/>
        </a:lt1>
        <a:dk2>
          <a:srgbClr val="8A7967"/>
        </a:dk2>
        <a:lt2>
          <a:srgbClr val="EEECE1"/>
        </a:lt2>
        <a:accent1>
          <a:srgbClr val="6095C9"/>
        </a:accent1>
        <a:accent2>
          <a:srgbClr val="CD665F"/>
        </a:accent2>
        <a:accent3>
          <a:srgbClr val="FFFFFF"/>
        </a:accent3>
        <a:accent4>
          <a:srgbClr val="006194"/>
        </a:accent4>
        <a:accent5>
          <a:srgbClr val="B6C8E1"/>
        </a:accent5>
        <a:accent6>
          <a:srgbClr val="BA5C55"/>
        </a:accent6>
        <a:hlink>
          <a:srgbClr val="0073AE"/>
        </a:hlink>
        <a:folHlink>
          <a:srgbClr val="0073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2011 OhioHealth - White 2">
        <a:dk1>
          <a:srgbClr val="0073AE"/>
        </a:dk1>
        <a:lt1>
          <a:srgbClr val="FFFFFF"/>
        </a:lt1>
        <a:dk2>
          <a:srgbClr val="8A7967"/>
        </a:dk2>
        <a:lt2>
          <a:srgbClr val="EEECE1"/>
        </a:lt2>
        <a:accent1>
          <a:srgbClr val="6095C9"/>
        </a:accent1>
        <a:accent2>
          <a:srgbClr val="AAC46C"/>
        </a:accent2>
        <a:accent3>
          <a:srgbClr val="FFFFFF"/>
        </a:accent3>
        <a:accent4>
          <a:srgbClr val="006194"/>
        </a:accent4>
        <a:accent5>
          <a:srgbClr val="B6C8E1"/>
        </a:accent5>
        <a:accent6>
          <a:srgbClr val="9AB161"/>
        </a:accent6>
        <a:hlink>
          <a:srgbClr val="FAA757"/>
        </a:hlink>
        <a:folHlink>
          <a:srgbClr val="937A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Y16-Aug_OHVI__PPTTemplate1" id="{6063D3C0-7CBD-E14A-A927-E42B7AA6BD1D}" vid="{1FA8647C-0E98-FE42-A856-E8557D07D4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B6B06062324B4DB897EB1B7386C66B" ma:contentTypeVersion="19" ma:contentTypeDescription="Create a new document." ma:contentTypeScope="" ma:versionID="0ebf61636d3d6c01fcc04b0342405c2f">
  <xsd:schema xmlns:xsd="http://www.w3.org/2001/XMLSchema" xmlns:xs="http://www.w3.org/2001/XMLSchema" xmlns:p="http://schemas.microsoft.com/office/2006/metadata/properties" xmlns:ns1="http://schemas.microsoft.com/sharepoint/v3" xmlns:ns2="e8091b40-89fc-4333-8e07-75ac320053ec" xmlns:ns3="6b3b5ca5-9aee-483c-bef8-59583fee43b7" targetNamespace="http://schemas.microsoft.com/office/2006/metadata/properties" ma:root="true" ma:fieldsID="4689ecd345264d9ed916a781bd66eae2" ns1:_="" ns2:_="" ns3:_="">
    <xsd:import namespace="http://schemas.microsoft.com/sharepoint/v3"/>
    <xsd:import namespace="e8091b40-89fc-4333-8e07-75ac320053ec"/>
    <xsd:import namespace="6b3b5ca5-9aee-483c-bef8-59583fee43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Date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91b40-89fc-4333-8e07-75ac32005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Time" ma:index="19" nillable="true" ma:displayName="Date &amp; Time" ma:format="DateOnly" ma:internalName="DateTime">
      <xsd:simpleType>
        <xsd:restriction base="dms:DateTime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0bd7ec0-149f-4787-a908-48874864ee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b5ca5-9aee-483c-bef8-59583fee43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64ed73-fefb-4404-892e-1c21f5e4c2e5}" ma:internalName="TaxCatchAll" ma:showField="CatchAllData" ma:web="6b3b5ca5-9aee-483c-bef8-59583fee43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A7D853-8A15-421A-8FE2-D81DF3DF32C2}"/>
</file>

<file path=customXml/itemProps2.xml><?xml version="1.0" encoding="utf-8"?>
<ds:datastoreItem xmlns:ds="http://schemas.openxmlformats.org/officeDocument/2006/customXml" ds:itemID="{0BE0B32C-03C5-4818-BC51-B621F5886BC3}"/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1872</Words>
  <Application>Microsoft Macintosh PowerPoint</Application>
  <PresentationFormat>Widescreen</PresentationFormat>
  <Paragraphs>389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Calibri</vt:lpstr>
      <vt:lpstr>OHWE_Light_03_v092011</vt:lpstr>
      <vt:lpstr>Rationale for the FLAME Study</vt:lpstr>
      <vt:lpstr>FLAME: Trial Design</vt:lpstr>
      <vt:lpstr>FLAME: Eligibility Criteria</vt:lpstr>
      <vt:lpstr>FLAME: Endpoints</vt:lpstr>
      <vt:lpstr>Baseline Characteristics and History</vt:lpstr>
      <vt:lpstr>Clinical Presentation</vt:lpstr>
      <vt:lpstr>Primary Treatment Details</vt:lpstr>
      <vt:lpstr>Primary Endpoint</vt:lpstr>
      <vt:lpstr>Primary Endpoint Components</vt:lpstr>
      <vt:lpstr>Primary Endpoint Components</vt:lpstr>
      <vt:lpstr>Safety Outcomes</vt:lpstr>
      <vt:lpstr>Safety Outcomes</vt:lpstr>
      <vt:lpstr>Secondary Endpoints</vt:lpstr>
      <vt:lpstr>Conclusion</vt:lpstr>
      <vt:lpstr>Limitations</vt:lpstr>
      <vt:lpstr>Implications</vt:lpstr>
      <vt:lpstr>Acknowledgments</vt:lpstr>
      <vt:lpstr>Take Home Points From the FLAME Trial</vt:lpstr>
      <vt:lpstr>Take Home Points From the FLAME Trial</vt:lpstr>
      <vt:lpstr>Waiver of Informed Consent &gt;&gt; Confusion</vt:lpstr>
      <vt:lpstr>Perspective…</vt:lpstr>
      <vt:lpstr>THANK YOU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CLOUT Registry Overview </dc:title>
  <dc:creator>Brent Bartlett</dc:creator>
  <cp:lastModifiedBy>mitchell silver</cp:lastModifiedBy>
  <cp:revision>97</cp:revision>
  <dcterms:created xsi:type="dcterms:W3CDTF">2022-01-09T19:15:53Z</dcterms:created>
  <dcterms:modified xsi:type="dcterms:W3CDTF">2023-06-11T15:32:34Z</dcterms:modified>
</cp:coreProperties>
</file>