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3.xml" ContentType="application/vnd.openxmlformats-officedocument.presentationml.slide+xml"/>
  <Override PartName="/ppt/slides/slide19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charts/chart5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4.xml" ContentType="application/vnd.openxmlformats-officedocument.drawingml.chart+xml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4"/>
  </p:notesMasterIdLst>
  <p:sldIdLst>
    <p:sldId id="289" r:id="rId2"/>
    <p:sldId id="284" r:id="rId3"/>
    <p:sldId id="263" r:id="rId4"/>
    <p:sldId id="7140" r:id="rId5"/>
    <p:sldId id="264" r:id="rId6"/>
    <p:sldId id="7141" r:id="rId7"/>
    <p:sldId id="267" r:id="rId8"/>
    <p:sldId id="7142" r:id="rId9"/>
    <p:sldId id="285" r:id="rId10"/>
    <p:sldId id="286" r:id="rId11"/>
    <p:sldId id="7143" r:id="rId12"/>
    <p:sldId id="287" r:id="rId13"/>
    <p:sldId id="7144" r:id="rId14"/>
    <p:sldId id="272" r:id="rId15"/>
    <p:sldId id="7145" r:id="rId16"/>
    <p:sldId id="7146" r:id="rId17"/>
    <p:sldId id="7147" r:id="rId18"/>
    <p:sldId id="7151" r:id="rId19"/>
    <p:sldId id="7152" r:id="rId20"/>
    <p:sldId id="7154" r:id="rId21"/>
    <p:sldId id="7155" r:id="rId22"/>
    <p:sldId id="7150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7B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5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2F5597"/>
            </a:solidFill>
            <a:ln>
              <a:noFill/>
            </a:ln>
            <a:effectLst/>
          </c:spPr>
          <c:invertIfNegative val="0"/>
          <c:dLbls>
            <c:dLbl>
              <c:idx val="0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 sz="1600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CBBF-7744-A640-9F21580EA6C2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0.00%</c:formatCode>
                <c:ptCount val="1"/>
                <c:pt idx="0">
                  <c:v>1.9E-2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BD-4CF0-825F-02045A4FA95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 sz="1600">
                      <a:solidFill>
                        <a:srgbClr val="FFFF00"/>
                      </a:solidFill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2-CBBF-7744-A640-9F21580EA6C2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>
                    <a:solidFill>
                      <a:srgbClr val="FFFF00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0.00%</c:formatCode>
                <c:ptCount val="1"/>
                <c:pt idx="0">
                  <c:v>0.28499999999999998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1BD-4CF0-825F-02045A4FA95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Lbl>
              <c:idx val="0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600">
                      <a:solidFill>
                        <a:srgbClr val="FFFF00"/>
                      </a:solidFill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CBBF-7744-A640-9F21580EA6C2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0.00%</c:formatCode>
                <c:ptCount val="1"/>
                <c:pt idx="0">
                  <c:v>0.29499999999999998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B2-4E6B-8560-8D77C366C35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7"/>
        <c:axId val="400495472"/>
        <c:axId val="400484656"/>
      </c:barChart>
      <c:catAx>
        <c:axId val="40049547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00484656"/>
        <c:crosses val="autoZero"/>
        <c:auto val="1"/>
        <c:lblAlgn val="ctr"/>
        <c:lblOffset val="100"/>
        <c:noMultiLvlLbl val="0"/>
      </c:catAx>
      <c:valAx>
        <c:axId val="400484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400495472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 b="1">
          <a:solidFill>
            <a:schemeClr val="tx1"/>
          </a:solidFill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2F5597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9.392162284421172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594-49C8-915F-BFE4394EAF53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0.00%</c:formatCode>
                <c:ptCount val="1"/>
                <c:pt idx="0">
                  <c:v>3.7999999999999999E-2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94-49C8-915F-BFE4394EAF5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 sz="1400"/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9D8C-D644-A4E6-6F7ED21770E7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0.00%</c:formatCode>
                <c:ptCount val="1"/>
                <c:pt idx="0">
                  <c:v>0.30299999999999999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94-49C8-915F-BFE4394EAF5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Lbl>
              <c:idx val="0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400"/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9D8C-D644-A4E6-6F7ED21770E7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0.00%</c:formatCode>
                <c:ptCount val="1"/>
                <c:pt idx="0">
                  <c:v>0.26200000000000001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4E-4529-80BC-C296B753A59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7"/>
        <c:axId val="400495472"/>
        <c:axId val="400484656"/>
      </c:barChart>
      <c:catAx>
        <c:axId val="40049547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00484656"/>
        <c:crosses val="autoZero"/>
        <c:auto val="1"/>
        <c:lblAlgn val="ctr"/>
        <c:lblOffset val="100"/>
        <c:noMultiLvlLbl val="0"/>
      </c:catAx>
      <c:valAx>
        <c:axId val="400484656"/>
        <c:scaling>
          <c:orientation val="minMax"/>
          <c:max val="0.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>
                <a:solidFill>
                  <a:schemeClr val="tx1"/>
                </a:solidFill>
              </a:defRPr>
            </a:pPr>
            <a:endParaRPr lang="en-US"/>
          </a:p>
        </c:txPr>
        <c:crossAx val="400495472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rgbClr val="FFFF00"/>
          </a:solidFill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2F5597"/>
            </a:solidFill>
            <a:ln>
              <a:noFill/>
            </a:ln>
            <a:effectLst/>
          </c:spPr>
          <c:invertIfNegative val="0"/>
          <c:dLbls>
            <c:dLbl>
              <c:idx val="0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 sz="1400">
                      <a:solidFill>
                        <a:srgbClr val="FFFF00"/>
                      </a:solidFill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E09C-444D-91B7-4D614B703726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0.00%</c:formatCode>
                <c:ptCount val="1"/>
                <c:pt idx="0">
                  <c:v>0.151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AD-495D-908F-C5C6194B356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 sz="1400">
                      <a:solidFill>
                        <a:srgbClr val="FFFF00"/>
                      </a:solidFill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E09C-444D-91B7-4D614B703726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0.00%</c:formatCode>
                <c:ptCount val="1"/>
                <c:pt idx="0">
                  <c:v>0.156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BAD-495D-908F-C5C6194B356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Lbl>
              <c:idx val="0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400">
                      <a:solidFill>
                        <a:srgbClr val="FFFF00"/>
                      </a:solidFill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E09C-444D-91B7-4D614B703726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0.00%</c:formatCode>
                <c:ptCount val="1"/>
                <c:pt idx="0">
                  <c:v>0.21299999999999999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34-47FA-AE90-8BC48F0594A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7"/>
        <c:axId val="400495472"/>
        <c:axId val="400484656"/>
      </c:barChart>
      <c:catAx>
        <c:axId val="40049547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00484656"/>
        <c:crosses val="autoZero"/>
        <c:auto val="1"/>
        <c:lblAlgn val="ctr"/>
        <c:lblOffset val="100"/>
        <c:noMultiLvlLbl val="0"/>
      </c:catAx>
      <c:valAx>
        <c:axId val="400484656"/>
        <c:scaling>
          <c:orientation val="minMax"/>
          <c:max val="0.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 sz="1200"/>
            </a:pPr>
            <a:endParaRPr lang="en-US"/>
          </a:p>
        </c:txPr>
        <c:crossAx val="400495472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2F5597"/>
            </a:solidFill>
            <a:ln>
              <a:noFill/>
            </a:ln>
            <a:effectLst/>
          </c:spPr>
          <c:invertIfNegative val="0"/>
          <c:dLbls>
            <c:dLbl>
              <c:idx val="0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 sz="1400" b="1">
                      <a:solidFill>
                        <a:srgbClr val="FFFF00"/>
                      </a:solidFill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44A0-3649-9B3D-85257BCC878A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/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0.00%</c:formatCode>
                <c:ptCount val="1"/>
                <c:pt idx="0">
                  <c:v>0.113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A3-44F3-A4FD-18242FDF359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 sz="1400">
                      <a:solidFill>
                        <a:srgbClr val="FFFF00"/>
                      </a:solidFill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44A0-3649-9B3D-85257BCC878A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0.00%</c:formatCode>
                <c:ptCount val="1"/>
                <c:pt idx="0">
                  <c:v>0.115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1A3-44F3-A4FD-18242FDF359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Lbl>
              <c:idx val="0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400">
                      <a:solidFill>
                        <a:srgbClr val="FFFF00"/>
                      </a:solidFill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44A0-3649-9B3D-85257BCC878A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0.00%</c:formatCode>
                <c:ptCount val="1"/>
                <c:pt idx="0">
                  <c:v>0.246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32-42B4-AD20-ACD6C27817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400495472"/>
        <c:axId val="400484656"/>
      </c:barChart>
      <c:catAx>
        <c:axId val="40049547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00484656"/>
        <c:crosses val="autoZero"/>
        <c:auto val="1"/>
        <c:lblAlgn val="ctr"/>
        <c:lblOffset val="100"/>
        <c:noMultiLvlLbl val="0"/>
      </c:catAx>
      <c:valAx>
        <c:axId val="400484656"/>
        <c:scaling>
          <c:orientation val="minMax"/>
          <c:max val="0.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 sz="1200"/>
            </a:pPr>
            <a:endParaRPr lang="en-US"/>
          </a:p>
        </c:txPr>
        <c:crossAx val="400495472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701703227784027"/>
          <c:y val="0.19242138882285895"/>
          <c:w val="0.56111365203818653"/>
          <c:h val="0.58569364954561243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Expired prior to discharge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chemeClr val="tx1"/>
              </a:solidFill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FlowTriever Arm</c:v>
                </c:pt>
                <c:pt idx="1">
                  <c:v>Context Arm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1.9E-2</c:v>
                </c:pt>
                <c:pt idx="1">
                  <c:v>0.29499999999999998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81-4F88-B3F9-22F80DB637D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rgbClr val="9E480E"/>
            </a:solidFill>
            <a:ln w="12700">
              <a:solidFill>
                <a:schemeClr val="tx1"/>
              </a:solidFill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FlowTriever Arm</c:v>
                </c:pt>
                <c:pt idx="1">
                  <c:v>Context Arm</c:v>
                </c:pt>
              </c:strCache>
            </c:strRef>
          </c:cat>
          <c:val>
            <c:numRef>
              <c:f>Sheet1!$C$2:$C$3</c:f>
              <c:numCache>
                <c:formatCode>0.00%</c:formatCode>
                <c:ptCount val="2"/>
                <c:pt idx="0">
                  <c:v>5.7000000000000002E-2</c:v>
                </c:pt>
                <c:pt idx="1">
                  <c:v>9.8000000000000004E-2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81-4F88-B3F9-22F80DB637D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Not discharged</c:v>
                </c:pt>
              </c:strCache>
            </c:strRef>
          </c:tx>
          <c:spPr>
            <a:solidFill>
              <a:srgbClr val="ED7D31"/>
            </a:solidFill>
            <a:ln w="12700">
              <a:solidFill>
                <a:schemeClr val="tx1"/>
              </a:solidFill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FlowTriever Arm</c:v>
                </c:pt>
                <c:pt idx="1">
                  <c:v>Context Arm</c:v>
                </c:pt>
              </c:strCache>
            </c:strRef>
          </c:cat>
          <c:val>
            <c:numRef>
              <c:f>Sheet1!$D$2:$D$3</c:f>
              <c:numCache>
                <c:formatCode>0.00%</c:formatCode>
                <c:ptCount val="2"/>
                <c:pt idx="0">
                  <c:v>7.4999999999999997E-2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F81-4F88-B3F9-22F80DB637D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Care facility or skilled nursing home</c:v>
                </c:pt>
              </c:strCache>
            </c:strRef>
          </c:tx>
          <c:spPr>
            <a:solidFill>
              <a:srgbClr val="FFC000"/>
            </a:solidFill>
            <a:ln w="12700">
              <a:solidFill>
                <a:schemeClr val="tx1"/>
              </a:solidFill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FlowTriever Arm</c:v>
                </c:pt>
                <c:pt idx="1">
                  <c:v>Context Arm</c:v>
                </c:pt>
              </c:strCache>
            </c:strRef>
          </c:cat>
          <c:val>
            <c:numRef>
              <c:f>Sheet1!$E$2:$E$3</c:f>
              <c:numCache>
                <c:formatCode>0%</c:formatCode>
                <c:ptCount val="2"/>
                <c:pt idx="0" formatCode="0.00%">
                  <c:v>0.245</c:v>
                </c:pt>
                <c:pt idx="1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F81-4F88-B3F9-22F80DB637D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Home with home healthcare</c:v>
                </c:pt>
              </c:strCache>
            </c:strRef>
          </c:tx>
          <c:spPr>
            <a:solidFill>
              <a:srgbClr val="70AD47"/>
            </a:solidFill>
            <a:ln w="12700">
              <a:solidFill>
                <a:schemeClr val="tx1"/>
              </a:solidFill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FlowTriever Arm</c:v>
                </c:pt>
                <c:pt idx="1">
                  <c:v>Context Arm</c:v>
                </c:pt>
              </c:strCache>
            </c:strRef>
          </c:cat>
          <c:val>
            <c:numRef>
              <c:f>Sheet1!$F$2:$F$3</c:f>
              <c:numCache>
                <c:formatCode>0%</c:formatCode>
                <c:ptCount val="2"/>
                <c:pt idx="0" formatCode="0.00%">
                  <c:v>0.113</c:v>
                </c:pt>
                <c:pt idx="1">
                  <c:v>4.9000000000000002E-2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F81-4F88-B3F9-22F80DB637DD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Home</c:v>
                </c:pt>
              </c:strCache>
            </c:strRef>
          </c:tx>
          <c:spPr>
            <a:solidFill>
              <a:srgbClr val="43682B"/>
            </a:solidFill>
            <a:ln w="12700">
              <a:solidFill>
                <a:schemeClr val="tx1"/>
              </a:solidFill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FlowTriever Arm</c:v>
                </c:pt>
                <c:pt idx="1">
                  <c:v>Context Arm</c:v>
                </c:pt>
              </c:strCache>
            </c:strRef>
          </c:cat>
          <c:val>
            <c:numRef>
              <c:f>Sheet1!$G$2:$G$3</c:f>
              <c:numCache>
                <c:formatCode>0.00%</c:formatCode>
                <c:ptCount val="2"/>
                <c:pt idx="0">
                  <c:v>0.49099999999999999</c:v>
                </c:pt>
                <c:pt idx="1">
                  <c:v>0.377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F81-4F88-B3F9-22F80DB637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642649216"/>
        <c:axId val="1642651712"/>
      </c:barChart>
      <c:catAx>
        <c:axId val="164264921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642651712"/>
        <c:crosses val="autoZero"/>
        <c:auto val="1"/>
        <c:lblAlgn val="ctr"/>
        <c:lblOffset val="100"/>
        <c:noMultiLvlLbl val="0"/>
      </c:catAx>
      <c:valAx>
        <c:axId val="1642651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264921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356040348308666"/>
          <c:y val="0.18853353556137048"/>
          <c:w val="0.31209747480247318"/>
          <c:h val="0.451821832736497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A0AADF-4F26-BD47-99EA-299F5B6F8D14}" type="datetimeFigureOut">
              <a:rPr lang="en-US" smtClean="0"/>
              <a:t>6/11/23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B51626-DA68-0C4A-9C51-88FB2659A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035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5031" indent="0" algn="ctr">
              <a:buNone/>
              <a:defRPr/>
            </a:lvl2pPr>
            <a:lvl3pPr marL="910096" indent="0" algn="ctr">
              <a:buNone/>
              <a:defRPr/>
            </a:lvl3pPr>
            <a:lvl4pPr marL="1365160" indent="0" algn="ctr">
              <a:buNone/>
              <a:defRPr/>
            </a:lvl4pPr>
            <a:lvl5pPr marL="1820210" indent="0" algn="ctr">
              <a:buNone/>
              <a:defRPr/>
            </a:lvl5pPr>
            <a:lvl6pPr marL="2275279" indent="0" algn="ctr">
              <a:buNone/>
              <a:defRPr/>
            </a:lvl6pPr>
            <a:lvl7pPr marL="2730317" indent="0" algn="ctr">
              <a:buNone/>
              <a:defRPr/>
            </a:lvl7pPr>
            <a:lvl8pPr marL="3185368" indent="0" algn="ctr">
              <a:buNone/>
              <a:defRPr/>
            </a:lvl8pPr>
            <a:lvl9pPr marL="3640405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0EBF0-6553-426D-BDB8-6F7AC8593EDB}" type="datetime1">
              <a:rPr lang="en-US"/>
              <a:pPr>
                <a:defRPr/>
              </a:pPr>
              <a:t>6/11/23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982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044F0-4241-441B-B3A5-B14BD65AA2D7}" type="datetime1">
              <a:rPr lang="en-US"/>
              <a:pPr>
                <a:defRPr/>
              </a:pPr>
              <a:t>6/11/23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836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09051" y="487456"/>
            <a:ext cx="2766483" cy="5589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87456"/>
            <a:ext cx="8096251" cy="5589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CC8A8-7DD0-4A75-9D0D-239883478711}" type="datetime1">
              <a:rPr lang="en-US"/>
              <a:pPr>
                <a:defRPr/>
              </a:pPr>
              <a:t>6/11/23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6070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4" name="Picture 12" descr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4117" cy="6859589"/>
          </a:xfrm>
          <a:prstGeom prst="rect">
            <a:avLst/>
          </a:prstGeom>
          <a:ln w="12700">
            <a:miter lim="400000"/>
          </a:ln>
        </p:spPr>
      </p:pic>
      <p:sp>
        <p:nvSpPr>
          <p:cNvPr id="345" name="Title Text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</p:spPr>
        <p:txBody>
          <a:bodyPr lIns="45503" tIns="45503" rIns="45503" bIns="45503" anchor="b"/>
          <a:lstStyle>
            <a:lvl1pPr defTabSz="914400">
              <a:lnSpc>
                <a:spcPct val="80000"/>
              </a:lnSpc>
              <a:defRPr sz="3600">
                <a:solidFill>
                  <a:schemeClr val="accent1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34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 lIns="45503" tIns="45503" rIns="45503" bIns="45503" anchor="b"/>
          <a:lstStyle>
            <a:lvl1pPr marL="0" indent="0" defTabSz="914400">
              <a:lnSpc>
                <a:spcPct val="85000"/>
              </a:lnSpc>
              <a:spcBef>
                <a:spcPts val="1200"/>
              </a:spcBef>
              <a:buSzTx/>
              <a:buFontTx/>
              <a:buNone/>
              <a:defRPr sz="2400" b="1">
                <a:solidFill>
                  <a:srgbClr val="000000"/>
                </a:solidFill>
              </a:defRPr>
            </a:lvl1pPr>
            <a:lvl2pPr marL="0" indent="455030" defTabSz="914400">
              <a:lnSpc>
                <a:spcPct val="85000"/>
              </a:lnSpc>
              <a:spcBef>
                <a:spcPts val="1200"/>
              </a:spcBef>
              <a:buSzTx/>
              <a:buFontTx/>
              <a:buNone/>
              <a:defRPr sz="2400" b="1">
                <a:solidFill>
                  <a:srgbClr val="000000"/>
                </a:solidFill>
              </a:defRPr>
            </a:lvl2pPr>
            <a:lvl3pPr marL="0" indent="910095" defTabSz="914400">
              <a:lnSpc>
                <a:spcPct val="85000"/>
              </a:lnSpc>
              <a:spcBef>
                <a:spcPts val="1200"/>
              </a:spcBef>
              <a:buSzTx/>
              <a:buFontTx/>
              <a:buNone/>
              <a:defRPr sz="2400" b="1">
                <a:solidFill>
                  <a:srgbClr val="000000"/>
                </a:solidFill>
              </a:defRPr>
            </a:lvl3pPr>
            <a:lvl4pPr marL="0" indent="1365159" defTabSz="914400">
              <a:lnSpc>
                <a:spcPct val="85000"/>
              </a:lnSpc>
              <a:spcBef>
                <a:spcPts val="1200"/>
              </a:spcBef>
              <a:buSzTx/>
              <a:buFontTx/>
              <a:buNone/>
              <a:defRPr sz="2400" b="1">
                <a:solidFill>
                  <a:srgbClr val="000000"/>
                </a:solidFill>
              </a:defRPr>
            </a:lvl4pPr>
            <a:lvl5pPr marL="0" indent="1820210" defTabSz="914400">
              <a:lnSpc>
                <a:spcPct val="85000"/>
              </a:lnSpc>
              <a:spcBef>
                <a:spcPts val="1200"/>
              </a:spcBef>
              <a:buSzTx/>
              <a:buFontTx/>
              <a:buNone/>
              <a:defRPr sz="2400" b="1">
                <a:solidFill>
                  <a:srgbClr val="000000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47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93368" y="1535112"/>
            <a:ext cx="5389034" cy="639763"/>
          </a:xfrm>
          <a:prstGeom prst="rect">
            <a:avLst/>
          </a:prstGeom>
        </p:spPr>
        <p:txBody>
          <a:bodyPr lIns="45503" tIns="45503" rIns="45503" bIns="45503" anchor="b"/>
          <a:lstStyle/>
          <a:p>
            <a:pPr marL="0" indent="0" defTabSz="914400">
              <a:lnSpc>
                <a:spcPct val="85000"/>
              </a:lnSpc>
              <a:spcBef>
                <a:spcPts val="1200"/>
              </a:spcBef>
              <a:buSzTx/>
              <a:buFontTx/>
              <a:buNone/>
              <a:defRPr sz="2400" b="1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34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321563" y="6300492"/>
            <a:ext cx="273223" cy="263821"/>
          </a:xfrm>
          <a:prstGeom prst="rect">
            <a:avLst/>
          </a:prstGeom>
        </p:spPr>
        <p:txBody>
          <a:bodyPr lIns="45503" tIns="45503" rIns="45503" bIns="45503" anchor="b"/>
          <a:lstStyle>
            <a:lvl1pPr defTabSz="914400">
              <a:defRPr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306664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8B4EC-C5EC-4BD5-8A1B-9226BCF050F1}" type="datetime1">
              <a:rPr lang="en-US"/>
              <a:pPr>
                <a:defRPr/>
              </a:pPr>
              <a:t>6/11/23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68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9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41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5031" indent="0">
              <a:buNone/>
              <a:defRPr sz="1800"/>
            </a:lvl2pPr>
            <a:lvl3pPr marL="910096" indent="0">
              <a:buNone/>
              <a:defRPr sz="1600"/>
            </a:lvl3pPr>
            <a:lvl4pPr marL="1365160" indent="0">
              <a:buNone/>
              <a:defRPr sz="1400"/>
            </a:lvl4pPr>
            <a:lvl5pPr marL="1820210" indent="0">
              <a:buNone/>
              <a:defRPr sz="1400"/>
            </a:lvl5pPr>
            <a:lvl6pPr marL="2275279" indent="0">
              <a:buNone/>
              <a:defRPr sz="1400"/>
            </a:lvl6pPr>
            <a:lvl7pPr marL="2730317" indent="0">
              <a:buNone/>
              <a:defRPr sz="1400"/>
            </a:lvl7pPr>
            <a:lvl8pPr marL="3185368" indent="0">
              <a:buNone/>
              <a:defRPr sz="1400"/>
            </a:lvl8pPr>
            <a:lvl9pPr marL="3640405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6A585-5595-491B-9EF3-F4FC34785491}" type="datetime1">
              <a:rPr lang="en-US"/>
              <a:pPr>
                <a:defRPr/>
              </a:pPr>
              <a:t>6/11/23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4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0030" y="1716088"/>
            <a:ext cx="5245100" cy="4360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28317" y="1716088"/>
            <a:ext cx="5247216" cy="4360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0FF7C-7CA3-4759-B526-A4AA9623C72B}" type="datetime1">
              <a:rPr lang="en-US"/>
              <a:pPr>
                <a:defRPr/>
              </a:pPr>
              <a:t>6/11/23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479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5031" indent="0">
              <a:buNone/>
              <a:defRPr sz="2000" b="1"/>
            </a:lvl2pPr>
            <a:lvl3pPr marL="910096" indent="0">
              <a:buNone/>
              <a:defRPr sz="1800" b="1"/>
            </a:lvl3pPr>
            <a:lvl4pPr marL="1365160" indent="0">
              <a:buNone/>
              <a:defRPr sz="1600" b="1"/>
            </a:lvl4pPr>
            <a:lvl5pPr marL="1820210" indent="0">
              <a:buNone/>
              <a:defRPr sz="1600" b="1"/>
            </a:lvl5pPr>
            <a:lvl6pPr marL="2275279" indent="0">
              <a:buNone/>
              <a:defRPr sz="1600" b="1"/>
            </a:lvl6pPr>
            <a:lvl7pPr marL="2730317" indent="0">
              <a:buNone/>
              <a:defRPr sz="1600" b="1"/>
            </a:lvl7pPr>
            <a:lvl8pPr marL="3185368" indent="0">
              <a:buNone/>
              <a:defRPr sz="1600" b="1"/>
            </a:lvl8pPr>
            <a:lvl9pPr marL="364040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5031" indent="0">
              <a:buNone/>
              <a:defRPr sz="2000" b="1"/>
            </a:lvl2pPr>
            <a:lvl3pPr marL="910096" indent="0">
              <a:buNone/>
              <a:defRPr sz="1800" b="1"/>
            </a:lvl3pPr>
            <a:lvl4pPr marL="1365160" indent="0">
              <a:buNone/>
              <a:defRPr sz="1600" b="1"/>
            </a:lvl4pPr>
            <a:lvl5pPr marL="1820210" indent="0">
              <a:buNone/>
              <a:defRPr sz="1600" b="1"/>
            </a:lvl5pPr>
            <a:lvl6pPr marL="2275279" indent="0">
              <a:buNone/>
              <a:defRPr sz="1600" b="1"/>
            </a:lvl6pPr>
            <a:lvl7pPr marL="2730317" indent="0">
              <a:buNone/>
              <a:defRPr sz="1600" b="1"/>
            </a:lvl7pPr>
            <a:lvl8pPr marL="3185368" indent="0">
              <a:buNone/>
              <a:defRPr sz="1600" b="1"/>
            </a:lvl8pPr>
            <a:lvl9pPr marL="364040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7FA04-4092-41A8-B805-029998EB30C7}" type="datetime1">
              <a:rPr lang="en-US"/>
              <a:pPr>
                <a:defRPr/>
              </a:pPr>
              <a:t>6/11/23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150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1D08F-A269-4E7B-9391-F97C93FB75C0}" type="datetime1">
              <a:rPr lang="en-US"/>
              <a:pPr>
                <a:defRPr/>
              </a:pPr>
              <a:t>6/11/23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544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1483B-AF9F-44FC-AD22-5A2C961CABF4}" type="datetime1">
              <a:rPr lang="en-US"/>
              <a:pPr>
                <a:defRPr/>
              </a:pPr>
              <a:t>6/11/23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177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79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5031" indent="0">
              <a:buNone/>
              <a:defRPr sz="1200"/>
            </a:lvl2pPr>
            <a:lvl3pPr marL="910096" indent="0">
              <a:buNone/>
              <a:defRPr sz="1000"/>
            </a:lvl3pPr>
            <a:lvl4pPr marL="1365160" indent="0">
              <a:buNone/>
              <a:defRPr sz="900"/>
            </a:lvl4pPr>
            <a:lvl5pPr marL="1820210" indent="0">
              <a:buNone/>
              <a:defRPr sz="900"/>
            </a:lvl5pPr>
            <a:lvl6pPr marL="2275279" indent="0">
              <a:buNone/>
              <a:defRPr sz="900"/>
            </a:lvl6pPr>
            <a:lvl7pPr marL="2730317" indent="0">
              <a:buNone/>
              <a:defRPr sz="900"/>
            </a:lvl7pPr>
            <a:lvl8pPr marL="3185368" indent="0">
              <a:buNone/>
              <a:defRPr sz="900"/>
            </a:lvl8pPr>
            <a:lvl9pPr marL="3640405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C08D6-F237-475A-B1AD-6E80B3F8128A}" type="datetime1">
              <a:rPr lang="en-US"/>
              <a:pPr>
                <a:defRPr/>
              </a:pPr>
              <a:t>6/11/23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464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5031" indent="0">
              <a:buNone/>
              <a:defRPr sz="2800"/>
            </a:lvl2pPr>
            <a:lvl3pPr marL="910096" indent="0">
              <a:buNone/>
              <a:defRPr sz="2400"/>
            </a:lvl3pPr>
            <a:lvl4pPr marL="1365160" indent="0">
              <a:buNone/>
              <a:defRPr sz="2000"/>
            </a:lvl4pPr>
            <a:lvl5pPr marL="1820210" indent="0">
              <a:buNone/>
              <a:defRPr sz="2000"/>
            </a:lvl5pPr>
            <a:lvl6pPr marL="2275279" indent="0">
              <a:buNone/>
              <a:defRPr sz="2000"/>
            </a:lvl6pPr>
            <a:lvl7pPr marL="2730317" indent="0">
              <a:buNone/>
              <a:defRPr sz="2000"/>
            </a:lvl7pPr>
            <a:lvl8pPr marL="3185368" indent="0">
              <a:buNone/>
              <a:defRPr sz="2000"/>
            </a:lvl8pPr>
            <a:lvl9pPr marL="3640405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5031" indent="0">
              <a:buNone/>
              <a:defRPr sz="1200"/>
            </a:lvl2pPr>
            <a:lvl3pPr marL="910096" indent="0">
              <a:buNone/>
              <a:defRPr sz="1000"/>
            </a:lvl3pPr>
            <a:lvl4pPr marL="1365160" indent="0">
              <a:buNone/>
              <a:defRPr sz="900"/>
            </a:lvl4pPr>
            <a:lvl5pPr marL="1820210" indent="0">
              <a:buNone/>
              <a:defRPr sz="900"/>
            </a:lvl5pPr>
            <a:lvl6pPr marL="2275279" indent="0">
              <a:buNone/>
              <a:defRPr sz="900"/>
            </a:lvl6pPr>
            <a:lvl7pPr marL="2730317" indent="0">
              <a:buNone/>
              <a:defRPr sz="900"/>
            </a:lvl7pPr>
            <a:lvl8pPr marL="3185368" indent="0">
              <a:buNone/>
              <a:defRPr sz="900"/>
            </a:lvl8pPr>
            <a:lvl9pPr marL="3640405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AF96A-6E55-4521-9010-375C117F0E86}" type="datetime1">
              <a:rPr lang="en-US"/>
              <a:pPr>
                <a:defRPr/>
              </a:pPr>
              <a:t>6/11/23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515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12194117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lide Number Placeholder 5"/>
          <p:cNvSpPr txBox="1">
            <a:spLocks/>
          </p:cNvSpPr>
          <p:nvPr/>
        </p:nvSpPr>
        <p:spPr>
          <a:xfrm>
            <a:off x="40218" y="6062663"/>
            <a:ext cx="554567" cy="501650"/>
          </a:xfrm>
          <a:prstGeom prst="rect">
            <a:avLst/>
          </a:prstGeom>
        </p:spPr>
        <p:txBody>
          <a:bodyPr lIns="91004" tIns="45503" rIns="91004" bIns="45503" anchor="b"/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5DE9EE82-0A1E-4EE5-8CB1-335063DA3099}" type="slidenum">
              <a:rPr lang="en-US" sz="1200">
                <a:solidFill>
                  <a:srgbClr val="0073AE"/>
                </a:solidFill>
                <a:ea typeface="ＭＳ Ｐゴシック" charset="-128"/>
              </a:rPr>
              <a:pPr algn="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200" dirty="0">
              <a:solidFill>
                <a:srgbClr val="0073AE"/>
              </a:solidFill>
              <a:ea typeface="ＭＳ Ｐゴシック" charset="-128"/>
            </a:endParaRPr>
          </a:p>
        </p:txBody>
      </p:sp>
      <p:sp>
        <p:nvSpPr>
          <p:cNvPr id="13" name="Slide Number Placeholder 5"/>
          <p:cNvSpPr txBox="1">
            <a:spLocks/>
          </p:cNvSpPr>
          <p:nvPr/>
        </p:nvSpPr>
        <p:spPr>
          <a:xfrm>
            <a:off x="40218" y="6062663"/>
            <a:ext cx="554567" cy="501650"/>
          </a:xfrm>
          <a:prstGeom prst="rect">
            <a:avLst/>
          </a:prstGeom>
        </p:spPr>
        <p:txBody>
          <a:bodyPr lIns="91004" tIns="45503" rIns="91004" bIns="45503" anchor="b"/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E71AF033-F96B-4EAB-83FB-E0DDE23E0347}" type="slidenum">
              <a:rPr lang="en-US" sz="1200">
                <a:solidFill>
                  <a:srgbClr val="EEECE1"/>
                </a:solidFill>
                <a:ea typeface="ＭＳ Ｐゴシック" charset="-128"/>
              </a:rPr>
              <a:pPr algn="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200" dirty="0">
              <a:solidFill>
                <a:srgbClr val="EEECE1"/>
              </a:solidFill>
              <a:ea typeface="ＭＳ Ｐゴシック" charset="-128"/>
            </a:endParaRPr>
          </a:p>
        </p:txBody>
      </p:sp>
      <p:sp>
        <p:nvSpPr>
          <p:cNvPr id="8197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487363"/>
            <a:ext cx="109728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04" tIns="45503" rIns="91004" bIns="45503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19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80019" y="1716088"/>
            <a:ext cx="10695516" cy="436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04" tIns="45503" rIns="91004" bIns="455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1056217" y="6291356"/>
            <a:ext cx="2844800" cy="365125"/>
          </a:xfrm>
          <a:prstGeom prst="rect">
            <a:avLst/>
          </a:prstGeom>
        </p:spPr>
        <p:txBody>
          <a:bodyPr vert="horz" wrap="square" lIns="91004" tIns="45503" rIns="91004" bIns="45503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  <a:ea typeface="ＭＳ Ｐゴシック" charset="-128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DB87809E-46DF-40E3-B2E1-6863CA4EBF90}" type="datetime1">
              <a:rPr lang="en-US" smtClean="0"/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6/11/23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1" y="6291356"/>
            <a:ext cx="3860800" cy="365125"/>
          </a:xfrm>
          <a:prstGeom prst="rect">
            <a:avLst/>
          </a:prstGeom>
        </p:spPr>
        <p:txBody>
          <a:bodyPr vert="horz" lIns="91004" tIns="45503" rIns="91004" bIns="45503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defTabSz="91440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786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6" r:id="rId12"/>
  </p:sldLayoutIdLst>
  <p:hf hdr="0" ftr="0" dt="0"/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5031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6pPr>
      <a:lvl7pPr marL="910096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7pPr>
      <a:lvl8pPr marL="136516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8pPr>
      <a:lvl9pPr marL="182021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1307" indent="-341307" algn="l" rtl="0" eaLnBrk="1" fontAlgn="base" hangingPunct="1">
        <a:lnSpc>
          <a:spcPct val="85000"/>
        </a:lnSpc>
        <a:spcBef>
          <a:spcPts val="1200"/>
        </a:spcBef>
        <a:spcAft>
          <a:spcPct val="0"/>
        </a:spcAft>
        <a:buClr>
          <a:srgbClr val="0066A1"/>
        </a:buClr>
        <a:buSzPct val="130000"/>
        <a:buFont typeface="Arial" pitchFamily="34" charset="0"/>
        <a:buChar char="•"/>
        <a:defRPr sz="2800">
          <a:solidFill>
            <a:srgbClr val="000000"/>
          </a:solidFill>
          <a:latin typeface="+mn-lt"/>
          <a:ea typeface="ＭＳ Ｐゴシック" charset="0"/>
          <a:cs typeface="+mn-cs"/>
        </a:defRPr>
      </a:lvl1pPr>
      <a:lvl2pPr marL="739454" indent="-224335" algn="l" rtl="0" eaLnBrk="1" fontAlgn="base" hangingPunct="1">
        <a:lnSpc>
          <a:spcPct val="85000"/>
        </a:lnSpc>
        <a:spcBef>
          <a:spcPts val="600"/>
        </a:spcBef>
        <a:spcAft>
          <a:spcPct val="0"/>
        </a:spcAft>
        <a:buClr>
          <a:schemeClr val="tx1"/>
        </a:buClr>
        <a:buSzPct val="80000"/>
        <a:buFont typeface="Arial" pitchFamily="34" charset="0"/>
        <a:buChar char="–"/>
        <a:defRPr sz="2400">
          <a:solidFill>
            <a:srgbClr val="000000"/>
          </a:solidFill>
          <a:latin typeface="+mn-lt"/>
          <a:ea typeface="ＭＳ Ｐゴシック" charset="0"/>
          <a:cs typeface="+mn-cs"/>
        </a:defRPr>
      </a:lvl2pPr>
      <a:lvl3pPr marL="1137637" indent="-172210" algn="l" rtl="0" eaLnBrk="1" fontAlgn="base" hangingPunct="1">
        <a:lnSpc>
          <a:spcPct val="85000"/>
        </a:lnSpc>
        <a:spcBef>
          <a:spcPts val="600"/>
        </a:spcBef>
        <a:spcAft>
          <a:spcPct val="0"/>
        </a:spcAft>
        <a:buClr>
          <a:schemeClr val="tx1"/>
        </a:buClr>
        <a:buSzPct val="67000"/>
        <a:buFont typeface="Arial" pitchFamily="34" charset="0"/>
        <a:buChar char="–"/>
        <a:defRPr sz="2000">
          <a:solidFill>
            <a:srgbClr val="000000"/>
          </a:solidFill>
          <a:latin typeface="+mn-lt"/>
          <a:ea typeface="ＭＳ Ｐゴシック" charset="0"/>
          <a:cs typeface="+mn-cs"/>
        </a:defRPr>
      </a:lvl3pPr>
      <a:lvl4pPr marL="1592683" indent="-227511" algn="l" rtl="0" eaLnBrk="1" fontAlgn="base" hangingPunct="1">
        <a:lnSpc>
          <a:spcPct val="85000"/>
        </a:lnSpc>
        <a:spcBef>
          <a:spcPts val="600"/>
        </a:spcBef>
        <a:spcAft>
          <a:spcPct val="0"/>
        </a:spcAft>
        <a:buFont typeface="Arial" pitchFamily="34" charset="0"/>
        <a:buChar char="–"/>
        <a:defRPr sz="2000">
          <a:solidFill>
            <a:srgbClr val="000000"/>
          </a:solidFill>
          <a:latin typeface="+mn-lt"/>
          <a:ea typeface="ＭＳ Ｐゴシック" charset="0"/>
          <a:cs typeface="+mn-cs"/>
        </a:defRPr>
      </a:lvl4pPr>
      <a:lvl5pPr marL="2047740" indent="-227511" algn="l" rtl="0" eaLnBrk="1" fontAlgn="base" hangingPunct="1">
        <a:lnSpc>
          <a:spcPct val="85000"/>
        </a:lnSpc>
        <a:spcBef>
          <a:spcPts val="600"/>
        </a:spcBef>
        <a:spcAft>
          <a:spcPct val="0"/>
        </a:spcAft>
        <a:buFont typeface="Arial" pitchFamily="34" charset="0"/>
        <a:buChar char="»"/>
        <a:defRPr sz="2000">
          <a:solidFill>
            <a:srgbClr val="000000"/>
          </a:solidFill>
          <a:latin typeface="+mn-lt"/>
          <a:ea typeface="ＭＳ Ｐゴシック" charset="0"/>
          <a:cs typeface="+mn-cs"/>
        </a:defRPr>
      </a:lvl5pPr>
      <a:lvl6pPr marL="2502803" indent="-227511" algn="l" rtl="0" eaLnBrk="1" fontAlgn="base" hangingPunct="1">
        <a:lnSpc>
          <a:spcPct val="85000"/>
        </a:lnSpc>
        <a:spcBef>
          <a:spcPts val="600"/>
        </a:spcBef>
        <a:spcAft>
          <a:spcPct val="0"/>
        </a:spcAft>
        <a:buFont typeface="Arial" charset="0"/>
        <a:buChar char="»"/>
        <a:defRPr sz="2000">
          <a:solidFill>
            <a:srgbClr val="000000"/>
          </a:solidFill>
          <a:latin typeface="+mn-lt"/>
          <a:cs typeface="+mn-cs"/>
        </a:defRPr>
      </a:lvl6pPr>
      <a:lvl7pPr marL="2957838" indent="-227511" algn="l" rtl="0" eaLnBrk="1" fontAlgn="base" hangingPunct="1">
        <a:lnSpc>
          <a:spcPct val="85000"/>
        </a:lnSpc>
        <a:spcBef>
          <a:spcPts val="600"/>
        </a:spcBef>
        <a:spcAft>
          <a:spcPct val="0"/>
        </a:spcAft>
        <a:buFont typeface="Arial" charset="0"/>
        <a:buChar char="»"/>
        <a:defRPr sz="2000">
          <a:solidFill>
            <a:srgbClr val="000000"/>
          </a:solidFill>
          <a:latin typeface="+mn-lt"/>
          <a:cs typeface="+mn-cs"/>
        </a:defRPr>
      </a:lvl7pPr>
      <a:lvl8pPr marL="3412895" indent="-227511" algn="l" rtl="0" eaLnBrk="1" fontAlgn="base" hangingPunct="1">
        <a:lnSpc>
          <a:spcPct val="85000"/>
        </a:lnSpc>
        <a:spcBef>
          <a:spcPts val="600"/>
        </a:spcBef>
        <a:spcAft>
          <a:spcPct val="0"/>
        </a:spcAft>
        <a:buFont typeface="Arial" charset="0"/>
        <a:buChar char="»"/>
        <a:defRPr sz="2000">
          <a:solidFill>
            <a:srgbClr val="000000"/>
          </a:solidFill>
          <a:latin typeface="+mn-lt"/>
          <a:cs typeface="+mn-cs"/>
        </a:defRPr>
      </a:lvl8pPr>
      <a:lvl9pPr marL="3867924" indent="-227511" algn="l" rtl="0" eaLnBrk="1" fontAlgn="base" hangingPunct="1">
        <a:lnSpc>
          <a:spcPct val="85000"/>
        </a:lnSpc>
        <a:spcBef>
          <a:spcPts val="600"/>
        </a:spcBef>
        <a:spcAft>
          <a:spcPct val="0"/>
        </a:spcAft>
        <a:buFont typeface="Arial" charset="0"/>
        <a:buChar char="»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00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031" algn="l" defTabSz="9100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0096" algn="l" defTabSz="9100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5160" algn="l" defTabSz="9100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0210" algn="l" defTabSz="9100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5279" algn="l" defTabSz="9100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0317" algn="l" defTabSz="9100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5368" algn="l" defTabSz="9100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0405" algn="l" defTabSz="9100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995DA-47AB-CC9E-7563-6129B08C1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961" y="-621188"/>
            <a:ext cx="10515600" cy="1325563"/>
          </a:xfrm>
        </p:spPr>
        <p:txBody>
          <a:bodyPr/>
          <a:lstStyle/>
          <a:p>
            <a:r>
              <a:rPr lang="en-US" dirty="0"/>
              <a:t>Rationale for the FLAME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13AFE0-D09A-EB46-BF72-6D73CA285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063" y="1006874"/>
            <a:ext cx="11034543" cy="400219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b="1" dirty="0"/>
              <a:t>Limited high quality data in high-risk PE</a:t>
            </a:r>
          </a:p>
          <a:p>
            <a:pPr>
              <a:lnSpc>
                <a:spcPct val="100000"/>
              </a:lnSpc>
            </a:pPr>
            <a:r>
              <a:rPr lang="en-US" sz="2400" b="1" dirty="0"/>
              <a:t>Traditional RCT in high-risk PE would be difficult to enroll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b="1" dirty="0">
                <a:ln>
                  <a:noFill/>
                </a:ln>
                <a:solidFill>
                  <a:schemeClr val="tx2"/>
                </a:solidFill>
              </a:rPr>
              <a:t>Low incidence (5% of all PE)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b="1" dirty="0">
                <a:ln>
                  <a:noFill/>
                </a:ln>
                <a:solidFill>
                  <a:schemeClr val="tx2"/>
                </a:solidFill>
              </a:rPr>
              <a:t>Emergent presentation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b="1" dirty="0">
                <a:ln>
                  <a:noFill/>
                </a:ln>
                <a:solidFill>
                  <a:schemeClr val="tx2"/>
                </a:solidFill>
              </a:rPr>
              <a:t>High rate of crossover or combined treatments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400" b="1" dirty="0"/>
              <a:t>FLAME was designed to evaluate outcomes in high-risk PE patients treated with large-bore mechanical thrombectomy or other contemporary treatments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b="1" dirty="0">
                <a:ln>
                  <a:noFill/>
                </a:ln>
                <a:solidFill>
                  <a:schemeClr val="tx2"/>
                </a:solidFill>
              </a:rPr>
              <a:t>Designed as a non-randomized study, with a pre-specified performance goal derived from a robust meta-analysis</a:t>
            </a:r>
            <a:r>
              <a:rPr lang="en-US" b="1" baseline="30000" dirty="0">
                <a:ln>
                  <a:noFill/>
                </a:ln>
                <a:solidFill>
                  <a:schemeClr val="tx2"/>
                </a:solidFill>
              </a:rPr>
              <a:t>1</a:t>
            </a:r>
            <a:r>
              <a:rPr lang="en-US" b="1" dirty="0">
                <a:ln>
                  <a:noFill/>
                </a:ln>
                <a:solidFill>
                  <a:schemeClr val="tx2"/>
                </a:solidFill>
              </a:rPr>
              <a:t>, as suggested by an AHA Scientific Statement to generate evidence in high-risk PE</a:t>
            </a:r>
            <a:r>
              <a:rPr lang="en-US" b="1" baseline="30000" dirty="0">
                <a:ln>
                  <a:noFill/>
                </a:ln>
                <a:solidFill>
                  <a:schemeClr val="tx2"/>
                </a:solidFill>
              </a:rPr>
              <a:t>2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5712B60-774D-E188-FB5F-AEE7CDAB87F2}"/>
              </a:ext>
            </a:extLst>
          </p:cNvPr>
          <p:cNvSpPr txBox="1"/>
          <p:nvPr/>
        </p:nvSpPr>
        <p:spPr>
          <a:xfrm>
            <a:off x="9653454" y="5667772"/>
            <a:ext cx="668600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5888"/>
            <a:r>
              <a:rPr lang="en-US" sz="1000" b="1" baseline="30000" dirty="0"/>
              <a:t>1</a:t>
            </a:r>
            <a:r>
              <a:rPr lang="en-US" sz="1000" b="1" dirty="0"/>
              <a:t>Silver et al. JSCAI. 2023;2</a:t>
            </a:r>
          </a:p>
          <a:p>
            <a:pPr marL="115888"/>
            <a:r>
              <a:rPr lang="en-US" sz="1000" b="1" baseline="30000" dirty="0"/>
              <a:t>2</a:t>
            </a:r>
            <a:r>
              <a:rPr lang="en-US" sz="1000" b="1" dirty="0"/>
              <a:t>Giri et al. Circulation. 2019;140	</a:t>
            </a:r>
          </a:p>
        </p:txBody>
      </p:sp>
    </p:spTree>
    <p:extLst>
      <p:ext uri="{BB962C8B-B14F-4D97-AF65-F5344CB8AC3E}">
        <p14:creationId xmlns:p14="http://schemas.microsoft.com/office/powerpoint/2010/main" val="25136299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49237-E12B-267D-C746-E871443B3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459" y="-374611"/>
            <a:ext cx="10790583" cy="1325563"/>
          </a:xfrm>
        </p:spPr>
        <p:txBody>
          <a:bodyPr/>
          <a:lstStyle/>
          <a:p>
            <a:r>
              <a:rPr lang="en-US" dirty="0"/>
              <a:t>Primary Endpoint Components</a:t>
            </a: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3CC41B9D-2C25-D8AE-B134-D18E54477AC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6335859"/>
              </p:ext>
            </p:extLst>
          </p:nvPr>
        </p:nvGraphicFramePr>
        <p:xfrm>
          <a:off x="838199" y="2054831"/>
          <a:ext cx="3158710" cy="27803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0184308F-D49D-4B51-311A-660E94ED75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70277681"/>
              </p:ext>
            </p:extLst>
          </p:nvPr>
        </p:nvGraphicFramePr>
        <p:xfrm>
          <a:off x="4602823" y="2054832"/>
          <a:ext cx="3187428" cy="2780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4BB1CDAF-2569-2534-021F-DDD6DA781D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11737916"/>
              </p:ext>
            </p:extLst>
          </p:nvPr>
        </p:nvGraphicFramePr>
        <p:xfrm>
          <a:off x="8396165" y="2054831"/>
          <a:ext cx="3295826" cy="27803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81938ED4-7F40-D285-1B24-ED46598264AC}"/>
              </a:ext>
            </a:extLst>
          </p:cNvPr>
          <p:cNvSpPr txBox="1"/>
          <p:nvPr/>
        </p:nvSpPr>
        <p:spPr>
          <a:xfrm>
            <a:off x="1240759" y="1418898"/>
            <a:ext cx="2481169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400" b="1" dirty="0">
                <a:solidFill>
                  <a:srgbClr val="002856"/>
                </a:solidFill>
              </a:rPr>
              <a:t>Bailout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F20C7F2-DAC0-68CE-B196-597EB6BD4F56}"/>
              </a:ext>
            </a:extLst>
          </p:cNvPr>
          <p:cNvSpPr txBox="1"/>
          <p:nvPr/>
        </p:nvSpPr>
        <p:spPr>
          <a:xfrm>
            <a:off x="4448710" y="1418898"/>
            <a:ext cx="3441843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400" b="1" dirty="0">
                <a:solidFill>
                  <a:srgbClr val="002856"/>
                </a:solidFill>
              </a:rPr>
              <a:t>Clinical deterioration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F48752A-DCC5-1F9B-7FD6-ADAC9D1311ED}"/>
              </a:ext>
            </a:extLst>
          </p:cNvPr>
          <p:cNvSpPr txBox="1"/>
          <p:nvPr/>
        </p:nvSpPr>
        <p:spPr>
          <a:xfrm>
            <a:off x="8790041" y="1439445"/>
            <a:ext cx="2481169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400" b="1" dirty="0">
                <a:solidFill>
                  <a:srgbClr val="002856"/>
                </a:solidFill>
              </a:rPr>
              <a:t>Major bleeding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0A763A-4039-79CC-1BBE-039ED91438B8}"/>
              </a:ext>
            </a:extLst>
          </p:cNvPr>
          <p:cNvSpPr txBox="1"/>
          <p:nvPr/>
        </p:nvSpPr>
        <p:spPr>
          <a:xfrm>
            <a:off x="2834728" y="5210210"/>
            <a:ext cx="1902362" cy="477054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r"/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FlowTriever Arm</a:t>
            </a:r>
          </a:p>
          <a:p>
            <a:pPr algn="r"/>
            <a:r>
              <a:rPr lang="en-US" sz="1050" dirty="0">
                <a:solidFill>
                  <a:schemeClr val="accent1">
                    <a:lumMod val="75000"/>
                  </a:schemeClr>
                </a:solidFill>
              </a:rPr>
              <a:t>n = 53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1E3EF4-E51C-6A04-FD3F-3C8370E83270}"/>
              </a:ext>
            </a:extLst>
          </p:cNvPr>
          <p:cNvSpPr txBox="1"/>
          <p:nvPr/>
        </p:nvSpPr>
        <p:spPr>
          <a:xfrm>
            <a:off x="7442779" y="5210630"/>
            <a:ext cx="1586590" cy="477054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r"/>
            <a:r>
              <a:rPr lang="en-US" sz="1400" b="1" dirty="0">
                <a:solidFill>
                  <a:schemeClr val="bg1">
                    <a:lumMod val="50000"/>
                  </a:schemeClr>
                </a:solidFill>
              </a:rPr>
              <a:t>Context Arm</a:t>
            </a:r>
          </a:p>
          <a:p>
            <a:pPr algn="r"/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n = 61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5D1A47F-50E2-1C71-565E-BBDA820EBA4F}"/>
              </a:ext>
            </a:extLst>
          </p:cNvPr>
          <p:cNvSpPr/>
          <p:nvPr/>
        </p:nvSpPr>
        <p:spPr>
          <a:xfrm>
            <a:off x="2834728" y="5210630"/>
            <a:ext cx="348150" cy="47610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0BE2367-09A2-3A67-B71E-FBD8496285D7}"/>
              </a:ext>
            </a:extLst>
          </p:cNvPr>
          <p:cNvSpPr/>
          <p:nvPr/>
        </p:nvSpPr>
        <p:spPr>
          <a:xfrm>
            <a:off x="7442779" y="5208119"/>
            <a:ext cx="347472" cy="47799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7A7210-A95D-2D07-4B0B-D4B6737AD6BF}"/>
              </a:ext>
            </a:extLst>
          </p:cNvPr>
          <p:cNvSpPr txBox="1"/>
          <p:nvPr/>
        </p:nvSpPr>
        <p:spPr>
          <a:xfrm>
            <a:off x="5073269" y="5210630"/>
            <a:ext cx="2045463" cy="475488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r"/>
            <a:r>
              <a:rPr lang="en-US" sz="1400" b="1" dirty="0">
                <a:solidFill>
                  <a:schemeClr val="bg1">
                    <a:lumMod val="50000"/>
                  </a:schemeClr>
                </a:solidFill>
              </a:rPr>
              <a:t>Performance Goal</a:t>
            </a:r>
          </a:p>
          <a:p>
            <a:pPr algn="r"/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Literature-based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A041262-BE04-6D3D-2A1A-2CA16744C41A}"/>
              </a:ext>
            </a:extLst>
          </p:cNvPr>
          <p:cNvSpPr/>
          <p:nvPr/>
        </p:nvSpPr>
        <p:spPr>
          <a:xfrm>
            <a:off x="5068393" y="5210630"/>
            <a:ext cx="347472" cy="47799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908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49237-E12B-267D-C746-E871443B3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4753"/>
            <a:ext cx="10972800" cy="868362"/>
          </a:xfrm>
        </p:spPr>
        <p:txBody>
          <a:bodyPr/>
          <a:lstStyle/>
          <a:p>
            <a:r>
              <a:rPr lang="en-US" dirty="0"/>
              <a:t>Safety Outcomes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EAC7CBC-B46D-18C3-EABB-56380B734E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000515"/>
              </p:ext>
            </p:extLst>
          </p:nvPr>
        </p:nvGraphicFramePr>
        <p:xfrm>
          <a:off x="1253447" y="1008346"/>
          <a:ext cx="6962481" cy="286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3878">
                  <a:extLst>
                    <a:ext uri="{9D8B030D-6E8A-4147-A177-3AD203B41FA5}">
                      <a16:colId xmlns:a16="http://schemas.microsoft.com/office/drawing/2014/main" val="3233997880"/>
                    </a:ext>
                  </a:extLst>
                </a:gridCol>
                <a:gridCol w="2208603">
                  <a:extLst>
                    <a:ext uri="{9D8B030D-6E8A-4147-A177-3AD203B41FA5}">
                      <a16:colId xmlns:a16="http://schemas.microsoft.com/office/drawing/2014/main" val="1540953372"/>
                    </a:ext>
                  </a:extLst>
                </a:gridCol>
              </a:tblGrid>
              <a:tr h="672159">
                <a:tc>
                  <a:txBody>
                    <a:bodyPr/>
                    <a:lstStyle/>
                    <a:p>
                      <a:endParaRPr lang="en-US" sz="1600" b="1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/>
                          </a:solidFill>
                        </a:rPr>
                        <a:t>FlowTriever Arm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bg2"/>
                          </a:solidFill>
                        </a:rPr>
                        <a:t>(n = 53)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5887328"/>
                  </a:ext>
                </a:extLst>
              </a:tr>
              <a:tr h="849043">
                <a:tc>
                  <a:txBody>
                    <a:bodyPr/>
                    <a:lstStyle/>
                    <a:p>
                      <a:r>
                        <a:rPr lang="en-US" sz="1400" b="1" dirty="0"/>
                        <a:t>Stroke</a:t>
                      </a:r>
                    </a:p>
                    <a:p>
                      <a:pPr marL="0" indent="230188"/>
                      <a:r>
                        <a:rPr lang="en-US" sz="1400" b="1" dirty="0"/>
                        <a:t>Ischemic</a:t>
                      </a:r>
                    </a:p>
                    <a:p>
                      <a:pPr marL="0" indent="230188"/>
                      <a:r>
                        <a:rPr lang="en-US" sz="1400" b="1" dirty="0"/>
                        <a:t>Hemorrhagic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(1.9%)</a:t>
                      </a:r>
                    </a:p>
                    <a:p>
                      <a:pPr algn="ctr"/>
                      <a:r>
                        <a:rPr lang="en-US" sz="1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pPr algn="ctr"/>
                      <a:r>
                        <a:rPr lang="en-US" sz="1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1348165"/>
                  </a:ext>
                </a:extLst>
              </a:tr>
              <a:tr h="1344318">
                <a:tc>
                  <a:txBody>
                    <a:bodyPr/>
                    <a:lstStyle/>
                    <a:p>
                      <a:r>
                        <a:rPr lang="en-US" sz="14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Subjects with device-related complication</a:t>
                      </a:r>
                      <a:r>
                        <a:rPr lang="en-US" sz="1400" b="1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†</a:t>
                      </a:r>
                    </a:p>
                    <a:p>
                      <a:pPr marL="0" indent="227013"/>
                      <a:r>
                        <a:rPr lang="en-US" sz="1400" b="1" i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Most common:</a:t>
                      </a:r>
                    </a:p>
                    <a:p>
                      <a:pPr marL="0" indent="460375"/>
                      <a:r>
                        <a:rPr lang="en-US" sz="1400" b="1" i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Hemoglobin decrease or anemia</a:t>
                      </a:r>
                    </a:p>
                    <a:p>
                      <a:pPr marL="0" indent="460375"/>
                      <a:r>
                        <a:rPr lang="en-US" sz="1400" b="1" i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Vascular access site hemorrhage/hematoma</a:t>
                      </a:r>
                    </a:p>
                    <a:p>
                      <a:pPr marL="0" indent="460375"/>
                      <a:r>
                        <a:rPr lang="en-US" sz="1400" b="1" i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Hypotension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12 (22.6%)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554465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EF829EF-7C97-D8A9-5DA1-8239FE72A1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667830"/>
              </p:ext>
            </p:extLst>
          </p:nvPr>
        </p:nvGraphicFramePr>
        <p:xfrm>
          <a:off x="8365875" y="1008345"/>
          <a:ext cx="2267878" cy="2865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267878">
                  <a:extLst>
                    <a:ext uri="{9D8B030D-6E8A-4147-A177-3AD203B41FA5}">
                      <a16:colId xmlns:a16="http://schemas.microsoft.com/office/drawing/2014/main" val="1048920157"/>
                    </a:ext>
                  </a:extLst>
                </a:gridCol>
              </a:tblGrid>
              <a:tr h="67215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/>
                          </a:solidFill>
                        </a:rPr>
                        <a:t>Context Arm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bg2"/>
                          </a:solidFill>
                        </a:rPr>
                        <a:t>(n = 61)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57391"/>
                  </a:ext>
                </a:extLst>
              </a:tr>
              <a:tr h="84904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baseline="0" dirty="0">
                          <a:solidFill>
                            <a:schemeClr val="dk1"/>
                          </a:solidFill>
                        </a:rPr>
                        <a:t>4 (6.6%)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baseline="0" dirty="0">
                          <a:solidFill>
                            <a:schemeClr val="dk1"/>
                          </a:solidFill>
                        </a:rPr>
                        <a:t>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baseline="0" dirty="0">
                          <a:solidFill>
                            <a:schemeClr val="dk1"/>
                          </a:solidFill>
                        </a:rPr>
                        <a:t> 2</a:t>
                      </a:r>
                      <a:r>
                        <a:rPr lang="en-US" sz="1400" b="1" u="none" strike="noStrike" kern="1200" baseline="30000" dirty="0">
                          <a:solidFill>
                            <a:schemeClr val="dk1"/>
                          </a:solidFill>
                        </a:rPr>
                        <a:t>*</a:t>
                      </a:r>
                      <a:endParaRPr lang="en-US" sz="1400" b="1" i="0" u="none" strike="noStrike" kern="1200" baseline="30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4039739"/>
                  </a:ext>
                </a:extLst>
              </a:tr>
              <a:tr h="13443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10 (16.4%)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704571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6C90075-95A6-89CE-01EE-2346863572B5}"/>
              </a:ext>
            </a:extLst>
          </p:cNvPr>
          <p:cNvSpPr txBox="1"/>
          <p:nvPr/>
        </p:nvSpPr>
        <p:spPr>
          <a:xfrm>
            <a:off x="2517168" y="4913694"/>
            <a:ext cx="6872352" cy="743250"/>
          </a:xfrm>
          <a:prstGeom prst="roundRect">
            <a:avLst/>
          </a:prstGeom>
          <a:solidFill>
            <a:srgbClr val="F0F0F0"/>
          </a:solidFill>
          <a:ln w="19050">
            <a:solidFill>
              <a:srgbClr val="7F7F7F"/>
            </a:solidFill>
          </a:ln>
        </p:spPr>
        <p:txBody>
          <a:bodyPr wrap="square" rtlCol="0" anchor="ctr">
            <a:noAutofit/>
          </a:bodyPr>
          <a:lstStyle>
            <a:defPPr>
              <a:defRPr lang="en-US"/>
            </a:defPPr>
            <a:lvl1pPr marL="115888">
              <a:defRPr sz="1600" b="1">
                <a:solidFill>
                  <a:srgbClr val="2F5597"/>
                </a:solidFill>
              </a:defRPr>
            </a:lvl1pPr>
            <a:lvl2pPr marL="858838" lvl="1" indent="-230188">
              <a:buFont typeface="Arial" panose="020B0604020202020204" pitchFamily="34" charset="0"/>
              <a:buChar char="•"/>
              <a:defRPr sz="1600">
                <a:solidFill>
                  <a:srgbClr val="2F5597"/>
                </a:solidFill>
              </a:defRPr>
            </a:lvl2pPr>
          </a:lstStyle>
          <a:p>
            <a:pPr algn="ctr"/>
            <a:r>
              <a:rPr lang="en-US" dirty="0">
                <a:solidFill>
                  <a:srgbClr val="7F7F7F"/>
                </a:solidFill>
              </a:rPr>
              <a:t>Context Arm: </a:t>
            </a:r>
          </a:p>
          <a:p>
            <a:pPr algn="ctr"/>
            <a:r>
              <a:rPr lang="en-US" baseline="30000" dirty="0">
                <a:solidFill>
                  <a:srgbClr val="7F7F7F"/>
                </a:solidFill>
              </a:rPr>
              <a:t>*</a:t>
            </a:r>
            <a:r>
              <a:rPr lang="en-US" dirty="0">
                <a:solidFill>
                  <a:srgbClr val="7F7F7F"/>
                </a:solidFill>
              </a:rPr>
              <a:t>ICH in 2/42 (4.8%) patients who received systemic thrombolytics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A4300F-D5A6-03C5-0990-F923D3B4E43B}"/>
              </a:ext>
            </a:extLst>
          </p:cNvPr>
          <p:cNvSpPr txBox="1"/>
          <p:nvPr/>
        </p:nvSpPr>
        <p:spPr>
          <a:xfrm>
            <a:off x="2280860" y="3999096"/>
            <a:ext cx="7252496" cy="809838"/>
          </a:xfrm>
          <a:prstGeom prst="roundRect">
            <a:avLst/>
          </a:prstGeom>
          <a:solidFill>
            <a:srgbClr val="E9EBF5"/>
          </a:solidFill>
          <a:ln w="19050">
            <a:solidFill>
              <a:schemeClr val="tx2"/>
            </a:solidFill>
          </a:ln>
        </p:spPr>
        <p:txBody>
          <a:bodyPr wrap="square" rtlCol="0" anchor="ctr">
            <a:noAutofit/>
          </a:bodyPr>
          <a:lstStyle/>
          <a:p>
            <a:pPr marL="115888" algn="ctr"/>
            <a:r>
              <a:rPr lang="en-US" sz="1600" b="1" dirty="0">
                <a:solidFill>
                  <a:srgbClr val="2F5597"/>
                </a:solidFill>
              </a:rPr>
              <a:t>FlowTriever Arm: </a:t>
            </a:r>
          </a:p>
          <a:p>
            <a:pPr marL="115888" algn="ctr"/>
            <a:r>
              <a:rPr lang="en-US" sz="1600" b="1" baseline="30000" dirty="0">
                <a:solidFill>
                  <a:srgbClr val="2F5597"/>
                </a:solidFill>
              </a:rPr>
              <a:t>†</a:t>
            </a:r>
            <a:r>
              <a:rPr lang="en-US" sz="1600" b="1" dirty="0">
                <a:solidFill>
                  <a:srgbClr val="2F5597"/>
                </a:solidFill>
              </a:rPr>
              <a:t>No reports of device-related tricuspid valve injuries, cardiac injuries, </a:t>
            </a:r>
            <a:br>
              <a:rPr lang="en-US" sz="1600" b="1" dirty="0">
                <a:solidFill>
                  <a:srgbClr val="2F5597"/>
                </a:solidFill>
              </a:rPr>
            </a:br>
            <a:r>
              <a:rPr lang="en-US" sz="1600" b="1" dirty="0">
                <a:solidFill>
                  <a:srgbClr val="2F5597"/>
                </a:solidFill>
              </a:rPr>
              <a:t>or pulmonary vascular injuries</a:t>
            </a:r>
          </a:p>
        </p:txBody>
      </p:sp>
    </p:spTree>
    <p:extLst>
      <p:ext uri="{BB962C8B-B14F-4D97-AF65-F5344CB8AC3E}">
        <p14:creationId xmlns:p14="http://schemas.microsoft.com/office/powerpoint/2010/main" val="14067755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49237-E12B-267D-C746-E871443B3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956" y="251060"/>
            <a:ext cx="10972800" cy="868362"/>
          </a:xfrm>
        </p:spPr>
        <p:txBody>
          <a:bodyPr/>
          <a:lstStyle/>
          <a:p>
            <a:r>
              <a:rPr lang="en-US" dirty="0"/>
              <a:t>Safety Outcomes</a:t>
            </a:r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AB022CB8-36FB-19A2-122B-360821671A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011408"/>
              </p:ext>
            </p:extLst>
          </p:nvPr>
        </p:nvGraphicFramePr>
        <p:xfrm>
          <a:off x="1428108" y="1541124"/>
          <a:ext cx="6779383" cy="38678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1955">
                  <a:extLst>
                    <a:ext uri="{9D8B030D-6E8A-4147-A177-3AD203B41FA5}">
                      <a16:colId xmlns:a16="http://schemas.microsoft.com/office/drawing/2014/main" val="3233997880"/>
                    </a:ext>
                  </a:extLst>
                </a:gridCol>
                <a:gridCol w="2197428">
                  <a:extLst>
                    <a:ext uri="{9D8B030D-6E8A-4147-A177-3AD203B41FA5}">
                      <a16:colId xmlns:a16="http://schemas.microsoft.com/office/drawing/2014/main" val="1540953372"/>
                    </a:ext>
                  </a:extLst>
                </a:gridCol>
              </a:tblGrid>
              <a:tr h="606682">
                <a:tc>
                  <a:txBody>
                    <a:bodyPr/>
                    <a:lstStyle/>
                    <a:p>
                      <a:endParaRPr lang="en-US" sz="1600" b="1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/>
                          </a:solidFill>
                        </a:rPr>
                        <a:t>FlowTriever Arm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bg2"/>
                          </a:solidFill>
                        </a:rPr>
                        <a:t>(n = 53)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5887328"/>
                  </a:ext>
                </a:extLst>
              </a:tr>
              <a:tr h="589394">
                <a:tc>
                  <a:txBody>
                    <a:bodyPr/>
                    <a:lstStyle/>
                    <a:p>
                      <a:r>
                        <a:rPr lang="en-US" sz="1500" b="1" dirty="0"/>
                        <a:t>Subjects with SAEs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 (30.2%)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1348165"/>
                  </a:ext>
                </a:extLst>
              </a:tr>
              <a:tr h="7458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/>
                        <a:t>Subjects with SAEs related to primary treatment device or therapy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/>
                        <a:t>10 (18.9%)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8993488"/>
                  </a:ext>
                </a:extLst>
              </a:tr>
              <a:tr h="589394">
                <a:tc>
                  <a:txBody>
                    <a:bodyPr/>
                    <a:lstStyle/>
                    <a:p>
                      <a:pPr marL="233363" indent="0"/>
                      <a:r>
                        <a:rPr lang="en-US" sz="15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Related to thrombolytic therapy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/>
                        <a:t>0 (0%)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554465"/>
                  </a:ext>
                </a:extLst>
              </a:tr>
              <a:tr h="589394">
                <a:tc>
                  <a:txBody>
                    <a:bodyPr/>
                    <a:lstStyle/>
                    <a:p>
                      <a:pPr marL="233363" indent="0"/>
                      <a:r>
                        <a:rPr lang="en-US" sz="1500" b="1" dirty="0"/>
                        <a:t>Related to ECMO only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0 (0%)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17075389"/>
                  </a:ext>
                </a:extLst>
              </a:tr>
              <a:tr h="7471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Subjects with access site injury requiring intervention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4 (7.5%)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7762485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BFE6841-81A0-9D33-59B5-621A502CEE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936264"/>
              </p:ext>
            </p:extLst>
          </p:nvPr>
        </p:nvGraphicFramePr>
        <p:xfrm>
          <a:off x="8348523" y="1541124"/>
          <a:ext cx="2274956" cy="386601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274956">
                  <a:extLst>
                    <a:ext uri="{9D8B030D-6E8A-4147-A177-3AD203B41FA5}">
                      <a16:colId xmlns:a16="http://schemas.microsoft.com/office/drawing/2014/main" val="1048920157"/>
                    </a:ext>
                  </a:extLst>
                </a:gridCol>
              </a:tblGrid>
              <a:tr h="60766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/>
                          </a:solidFill>
                        </a:rPr>
                        <a:t>Context Arm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bg2"/>
                          </a:solidFill>
                        </a:rPr>
                        <a:t>(n = 61)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57391"/>
                  </a:ext>
                </a:extLst>
              </a:tr>
              <a:tr h="5884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u="none" strike="noStrike" kern="1200" baseline="0" dirty="0">
                          <a:solidFill>
                            <a:schemeClr val="dk1"/>
                          </a:solidFill>
                        </a:rPr>
                        <a:t>37 (60.7%)</a:t>
                      </a:r>
                      <a:endParaRPr lang="en-US" sz="1500" b="1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3129978"/>
                  </a:ext>
                </a:extLst>
              </a:tr>
              <a:tr h="7458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u="none" strike="noStrike" kern="1200" baseline="0" dirty="0">
                          <a:solidFill>
                            <a:schemeClr val="dk1"/>
                          </a:solidFill>
                        </a:rPr>
                        <a:t>23 (37.7%)</a:t>
                      </a:r>
                      <a:endParaRPr lang="en-US" sz="1500" b="1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4039739"/>
                  </a:ext>
                </a:extLst>
              </a:tr>
              <a:tr h="5884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/>
                        <a:t>17 (27.9%)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7045716"/>
                  </a:ext>
                </a:extLst>
              </a:tr>
              <a:tr h="588442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1 (4.3%)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86662560"/>
                  </a:ext>
                </a:extLst>
              </a:tr>
              <a:tr h="7471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5 (8.2%)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51721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40653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49237-E12B-267D-C746-E871443B3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Secondary Endpoints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EAC7CBC-B46D-18C3-EABB-56380B734E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403321"/>
              </p:ext>
            </p:extLst>
          </p:nvPr>
        </p:nvGraphicFramePr>
        <p:xfrm>
          <a:off x="274637" y="2102318"/>
          <a:ext cx="3857351" cy="28207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2927">
                  <a:extLst>
                    <a:ext uri="{9D8B030D-6E8A-4147-A177-3AD203B41FA5}">
                      <a16:colId xmlns:a16="http://schemas.microsoft.com/office/drawing/2014/main" val="3233997880"/>
                    </a:ext>
                  </a:extLst>
                </a:gridCol>
                <a:gridCol w="1794424">
                  <a:extLst>
                    <a:ext uri="{9D8B030D-6E8A-4147-A177-3AD203B41FA5}">
                      <a16:colId xmlns:a16="http://schemas.microsoft.com/office/drawing/2014/main" val="1540953372"/>
                    </a:ext>
                  </a:extLst>
                </a:gridCol>
              </a:tblGrid>
              <a:tr h="433628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bg2"/>
                          </a:solidFill>
                        </a:rPr>
                        <a:t>Utility Measures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/>
                          </a:solidFill>
                        </a:rPr>
                        <a:t>FlowTriever Arm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5887328"/>
                  </a:ext>
                </a:extLst>
              </a:tr>
              <a:tr h="639650">
                <a:tc>
                  <a:txBody>
                    <a:bodyPr/>
                    <a:lstStyle/>
                    <a:p>
                      <a:r>
                        <a:rPr lang="en-US" sz="1400" b="1" dirty="0"/>
                        <a:t>Length of stay post-treatment, nights</a:t>
                      </a:r>
                      <a:r>
                        <a:rPr lang="en-US" sz="1400" b="1" baseline="30000" dirty="0"/>
                        <a:t>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7.0 [3.0-12.5]</a:t>
                      </a:r>
                    </a:p>
                    <a:p>
                      <a:pPr algn="ctr"/>
                      <a:r>
                        <a:rPr lang="en-US" sz="1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 = 52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1348165"/>
                  </a:ext>
                </a:extLst>
              </a:tr>
              <a:tr h="639650">
                <a:tc>
                  <a:txBody>
                    <a:bodyPr/>
                    <a:lstStyle/>
                    <a:p>
                      <a:r>
                        <a:rPr lang="en-US" sz="14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Length of ICU stay post-treatment, nights</a:t>
                      </a:r>
                      <a:r>
                        <a:rPr lang="en-US" sz="1400" b="1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2.0 [1.0-4.0]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n = 52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554465"/>
                  </a:ext>
                </a:extLst>
              </a:tr>
              <a:tr h="376265">
                <a:tc>
                  <a:txBody>
                    <a:bodyPr/>
                    <a:lstStyle/>
                    <a:p>
                      <a:r>
                        <a:rPr lang="en-US" sz="1400" b="1" dirty="0"/>
                        <a:t>ECMO use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3/53 (5.7%)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17075389"/>
                  </a:ext>
                </a:extLst>
              </a:tr>
              <a:tr h="639650">
                <a:tc>
                  <a:txBody>
                    <a:bodyPr/>
                    <a:lstStyle/>
                    <a:p>
                      <a:r>
                        <a:rPr lang="en-US" sz="1400" b="1" dirty="0"/>
                        <a:t>Time to extubation, days</a:t>
                      </a:r>
                      <a:r>
                        <a:rPr kumimoji="0" lang="en-US" sz="14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†</a:t>
                      </a:r>
                      <a:endParaRPr lang="en-US" sz="1400" b="1" baseline="30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1.6 [1.2-4.3]</a:t>
                      </a:r>
                    </a:p>
                    <a:p>
                      <a:pPr algn="ctr"/>
                      <a:r>
                        <a:rPr lang="en-US" sz="1400" b="1" dirty="0"/>
                        <a:t>n = 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80089556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EF829EF-7C97-D8A9-5DA1-8239FE72A1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200859"/>
              </p:ext>
            </p:extLst>
          </p:nvPr>
        </p:nvGraphicFramePr>
        <p:xfrm>
          <a:off x="4262475" y="2100140"/>
          <a:ext cx="1792224" cy="27288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92224">
                  <a:extLst>
                    <a:ext uri="{9D8B030D-6E8A-4147-A177-3AD203B41FA5}">
                      <a16:colId xmlns:a16="http://schemas.microsoft.com/office/drawing/2014/main" val="1048920157"/>
                    </a:ext>
                  </a:extLst>
                </a:gridCol>
              </a:tblGrid>
              <a:tr h="43073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/>
                          </a:solidFill>
                        </a:rPr>
                        <a:t>Context Arm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57391"/>
                  </a:ext>
                </a:extLst>
              </a:tr>
              <a:tr h="6410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baseline="0" dirty="0">
                          <a:solidFill>
                            <a:schemeClr val="dk1"/>
                          </a:solidFill>
                        </a:rPr>
                        <a:t>8.0 [6.0-15.0]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 = 43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4039739"/>
                  </a:ext>
                </a:extLst>
              </a:tr>
              <a:tr h="6410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3.0 [1.0-7.0]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n = 43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7045716"/>
                  </a:ext>
                </a:extLst>
              </a:tr>
              <a:tr h="374895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7/61 (11.5%)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86662560"/>
                  </a:ext>
                </a:extLst>
              </a:tr>
              <a:tr h="64107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1.8 [1.5-3.1]</a:t>
                      </a:r>
                    </a:p>
                    <a:p>
                      <a:pPr algn="ctr"/>
                      <a:r>
                        <a:rPr lang="en-US" sz="1400" b="1" dirty="0"/>
                        <a:t>n = 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31230581"/>
                  </a:ext>
                </a:extLst>
              </a:tr>
            </a:tbl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1FB7B38C-EA05-BF0E-FDC4-D98AF48880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79130978"/>
              </p:ext>
            </p:extLst>
          </p:nvPr>
        </p:nvGraphicFramePr>
        <p:xfrm>
          <a:off x="5993476" y="365125"/>
          <a:ext cx="6198525" cy="62345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7C300C8-9C88-7514-20CA-1A6CBF29DA80}"/>
              </a:ext>
            </a:extLst>
          </p:cNvPr>
          <p:cNvSpPr txBox="1"/>
          <p:nvPr/>
        </p:nvSpPr>
        <p:spPr>
          <a:xfrm>
            <a:off x="6658496" y="920741"/>
            <a:ext cx="3549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2856"/>
                </a:solidFill>
              </a:rPr>
              <a:t>Discharge Location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AC92E1-1948-C708-3BEF-97E634B6219A}"/>
              </a:ext>
            </a:extLst>
          </p:cNvPr>
          <p:cNvSpPr txBox="1"/>
          <p:nvPr/>
        </p:nvSpPr>
        <p:spPr>
          <a:xfrm>
            <a:off x="6697059" y="5343189"/>
            <a:ext cx="1785485" cy="521208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/>
            <a:r>
              <a:rPr lang="en-US" sz="1610" b="1" dirty="0">
                <a:solidFill>
                  <a:schemeClr val="accent1">
                    <a:lumMod val="75000"/>
                  </a:schemeClr>
                </a:solidFill>
              </a:rPr>
              <a:t>FlowTriever Arm</a:t>
            </a:r>
          </a:p>
          <a:p>
            <a:pPr algn="ctr"/>
            <a:r>
              <a:rPr lang="en-US" sz="1100" dirty="0">
                <a:solidFill>
                  <a:schemeClr val="accent1">
                    <a:lumMod val="75000"/>
                  </a:schemeClr>
                </a:solidFill>
              </a:rPr>
              <a:t>n = 53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A65BE8-F44A-4108-9499-930B381D812C}"/>
              </a:ext>
            </a:extLst>
          </p:cNvPr>
          <p:cNvSpPr txBox="1"/>
          <p:nvPr/>
        </p:nvSpPr>
        <p:spPr>
          <a:xfrm>
            <a:off x="8528858" y="5343189"/>
            <a:ext cx="1611075" cy="52322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/>
            <a:r>
              <a:rPr lang="en-US" sz="1610" b="1" dirty="0">
                <a:solidFill>
                  <a:schemeClr val="bg1">
                    <a:lumMod val="50000"/>
                  </a:schemeClr>
                </a:solidFill>
              </a:rPr>
              <a:t>Context Arm</a:t>
            </a:r>
          </a:p>
          <a:p>
            <a:pPr algn="ctr"/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n = 61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8C3276-3321-7A9A-9336-779DF1D3CC82}"/>
              </a:ext>
            </a:extLst>
          </p:cNvPr>
          <p:cNvSpPr txBox="1"/>
          <p:nvPr/>
        </p:nvSpPr>
        <p:spPr>
          <a:xfrm>
            <a:off x="200732" y="5133152"/>
            <a:ext cx="60948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9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*</a:t>
            </a:r>
            <a:r>
              <a:rPr kumimoji="0" lang="en-US" sz="9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In surviving patients  </a:t>
            </a:r>
            <a:r>
              <a:rPr kumimoji="0" lang="en-US" sz="9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†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In surviving patients </a:t>
            </a:r>
            <a:r>
              <a:rPr lang="en-US" sz="900" dirty="0">
                <a:solidFill>
                  <a:prstClr val="black"/>
                </a:solidFill>
                <a:latin typeface="Arial" panose="020B0604020202020204"/>
              </a:rPr>
              <a:t>who underwent a single intubation procedure prior to primary treatment and were extubated prior to study exit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807648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C5A2A-F01A-5C41-CBFF-C540BF63C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22979"/>
            <a:ext cx="10972800" cy="868362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8110F-A243-6183-6C09-96194823D0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7752"/>
            <a:ext cx="10688782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400" b="1" dirty="0"/>
              <a:t>The FLAME study is the largest interventional trial in high-risk PE</a:t>
            </a:r>
          </a:p>
          <a:p>
            <a:pPr>
              <a:lnSpc>
                <a:spcPct val="100000"/>
              </a:lnSpc>
            </a:pPr>
            <a:r>
              <a:rPr lang="en-US" sz="2400" b="1" dirty="0"/>
              <a:t>Large-bore mechanical thrombectomy with FlowTriever was associated with a significantly lower occurrence of meaningful in-hospital adverse clinical outcomes</a:t>
            </a:r>
          </a:p>
          <a:p>
            <a:pPr lvl="1">
              <a:lnSpc>
                <a:spcPct val="100000"/>
              </a:lnSpc>
            </a:pPr>
            <a:r>
              <a:rPr lang="en-US" b="1" dirty="0">
                <a:ln>
                  <a:noFill/>
                </a:ln>
                <a:solidFill>
                  <a:schemeClr val="tx2"/>
                </a:solidFill>
              </a:rPr>
              <a:t>In-hospital mortality, bailout, clinical deterioration, major bleeding</a:t>
            </a:r>
          </a:p>
          <a:p>
            <a:pPr>
              <a:lnSpc>
                <a:spcPct val="100000"/>
              </a:lnSpc>
            </a:pPr>
            <a:r>
              <a:rPr lang="en-US" sz="2400" b="1" dirty="0"/>
              <a:t>FlowTriever was associated with remarkably low mortality</a:t>
            </a:r>
          </a:p>
          <a:p>
            <a:pPr lvl="1" defTabSz="860425">
              <a:lnSpc>
                <a:spcPct val="100000"/>
              </a:lnSpc>
            </a:pPr>
            <a:r>
              <a:rPr lang="en-US" b="1" dirty="0">
                <a:ln>
                  <a:noFill/>
                </a:ln>
                <a:solidFill>
                  <a:schemeClr val="accent1"/>
                </a:solidFill>
              </a:rPr>
              <a:t>FlowTriever Arm: 	  1.9%</a:t>
            </a:r>
          </a:p>
          <a:p>
            <a:pPr lvl="1">
              <a:lnSpc>
                <a:spcPct val="100000"/>
              </a:lnSpc>
            </a:pPr>
            <a:r>
              <a:rPr lang="en-US" b="1" dirty="0">
                <a:ln>
                  <a:noFill/>
                </a:ln>
                <a:solidFill>
                  <a:schemeClr val="tx2"/>
                </a:solidFill>
              </a:rPr>
              <a:t>Performance goal:  28.5%</a:t>
            </a:r>
          </a:p>
          <a:p>
            <a:pPr lvl="1" defTabSz="860425">
              <a:lnSpc>
                <a:spcPct val="100000"/>
              </a:lnSpc>
            </a:pPr>
            <a:r>
              <a:rPr lang="en-US" b="1" dirty="0">
                <a:ln>
                  <a:noFill/>
                </a:ln>
                <a:solidFill>
                  <a:schemeClr val="tx2"/>
                </a:solidFill>
              </a:rPr>
              <a:t>Context Arm: 	  29.5%</a:t>
            </a:r>
          </a:p>
        </p:txBody>
      </p:sp>
    </p:spTree>
    <p:extLst>
      <p:ext uri="{BB962C8B-B14F-4D97-AF65-F5344CB8AC3E}">
        <p14:creationId xmlns:p14="http://schemas.microsoft.com/office/powerpoint/2010/main" val="3980238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C5A2A-F01A-5C41-CBFF-C540BF63C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8110F-A243-6183-6C09-96194823D0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4055"/>
            <a:ext cx="10688782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400" b="1" dirty="0"/>
              <a:t>Not a randomized controlled trial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400" b="1" dirty="0"/>
              <a:t>Despite efforts, cannot guarantee capture of all high-risk PE patients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400" b="1" dirty="0"/>
              <a:t>Treatment type was at the discretion of treating physician, which may have introduced selection bias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400" b="1" dirty="0"/>
              <a:t>Follow-up limited through discharge, however the highest risk of mortality in high-risk PE is during the index hospitalization</a:t>
            </a:r>
          </a:p>
        </p:txBody>
      </p:sp>
    </p:spTree>
    <p:extLst>
      <p:ext uri="{BB962C8B-B14F-4D97-AF65-F5344CB8AC3E}">
        <p14:creationId xmlns:p14="http://schemas.microsoft.com/office/powerpoint/2010/main" val="10370744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C5A2A-F01A-5C41-CBFF-C540BF63C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53801"/>
            <a:ext cx="10972800" cy="868362"/>
          </a:xfrm>
        </p:spPr>
        <p:txBody>
          <a:bodyPr/>
          <a:lstStyle/>
          <a:p>
            <a:r>
              <a:rPr lang="en-US" dirty="0"/>
              <a:t>Implications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8110F-A243-6183-6C09-96194823D0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7752"/>
            <a:ext cx="10688782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400" b="1" dirty="0"/>
              <a:t>Large-bore mechanical thrombectomy with the FlowTriever System likely reduces mortality in high-risk PE patients by rapidly unloading the RV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b="1" dirty="0">
                <a:ln>
                  <a:noFill/>
                </a:ln>
                <a:solidFill>
                  <a:schemeClr val="tx2"/>
                </a:solidFill>
              </a:rPr>
              <a:t>Quickly reverses the obstructive shock death spiral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b="1" dirty="0">
                <a:ln>
                  <a:noFill/>
                </a:ln>
                <a:solidFill>
                  <a:schemeClr val="tx2"/>
                </a:solidFill>
              </a:rPr>
              <a:t>Simultaneously improves oxygenation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400" b="1" dirty="0"/>
              <a:t>A care pathway similar to STEMI and stroke may benefit high-risk PE patients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b="1" dirty="0">
                <a:ln>
                  <a:noFill/>
                </a:ln>
                <a:solidFill>
                  <a:schemeClr val="tx2"/>
                </a:solidFill>
              </a:rPr>
              <a:t>Teams are accustomed to treating critically ill patients with access to hemodynamic assessment and advanced support therapies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722144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C5A2A-F01A-5C41-CBFF-C540BF63C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46892"/>
            <a:ext cx="10972800" cy="868362"/>
          </a:xfrm>
        </p:spPr>
        <p:txBody>
          <a:bodyPr/>
          <a:lstStyle/>
          <a:p>
            <a:r>
              <a:rPr lang="en-US" dirty="0"/>
              <a:t>Acknowledgments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4772E3D7-02BD-C38D-AB9E-80D95576CD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1761454"/>
              </p:ext>
            </p:extLst>
          </p:nvPr>
        </p:nvGraphicFramePr>
        <p:xfrm>
          <a:off x="1130154" y="1208480"/>
          <a:ext cx="9966320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3159">
                  <a:extLst>
                    <a:ext uri="{9D8B030D-6E8A-4147-A177-3AD203B41FA5}">
                      <a16:colId xmlns:a16="http://schemas.microsoft.com/office/drawing/2014/main" val="280125614"/>
                    </a:ext>
                  </a:extLst>
                </a:gridCol>
                <a:gridCol w="6803161">
                  <a:extLst>
                    <a:ext uri="{9D8B030D-6E8A-4147-A177-3AD203B41FA5}">
                      <a16:colId xmlns:a16="http://schemas.microsoft.com/office/drawing/2014/main" val="4118485485"/>
                    </a:ext>
                  </a:extLst>
                </a:gridCol>
              </a:tblGrid>
              <a:tr h="331815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Principal Investigators</a:t>
                      </a:r>
                    </a:p>
                  </a:txBody>
                  <a:tcPr>
                    <a:solidFill>
                      <a:srgbClr val="2F559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Sites/Affiliations</a:t>
                      </a:r>
                    </a:p>
                  </a:txBody>
                  <a:tcPr>
                    <a:solidFill>
                      <a:srgbClr val="2F55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315546"/>
                  </a:ext>
                </a:extLst>
              </a:tr>
              <a:tr h="276512">
                <a:tc>
                  <a:txBody>
                    <a:bodyPr/>
                    <a:lstStyle/>
                    <a:p>
                      <a:r>
                        <a:rPr lang="en-US" sz="1400" b="1" dirty="0"/>
                        <a:t>Mitch Silver (National co-PI)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OhioHealth Heart and Vascular, Columbus, OH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0247420"/>
                  </a:ext>
                </a:extLst>
              </a:tr>
              <a:tr h="276512">
                <a:tc>
                  <a:txBody>
                    <a:bodyPr/>
                    <a:lstStyle/>
                    <a:p>
                      <a:r>
                        <a:rPr lang="en-US" sz="1400" b="1" dirty="0"/>
                        <a:t>Jim Horowitz (National co-PI)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NYU Grossman School of Medicine, New York, 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6053397"/>
                  </a:ext>
                </a:extLst>
              </a:tr>
              <a:tr h="276512">
                <a:tc>
                  <a:txBody>
                    <a:bodyPr/>
                    <a:lstStyle/>
                    <a:p>
                      <a:r>
                        <a:rPr lang="en-US" sz="1400" b="1" dirty="0"/>
                        <a:t>Sameer Khandhar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Perelman School of Medicine at University of Pennsylvania, Philadelphia, PA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140073"/>
                  </a:ext>
                </a:extLst>
              </a:tr>
              <a:tr h="2765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Jay Giri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Perelman School of Medicine at University of Pennsylvania, Philadelphia, PA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9713979"/>
                  </a:ext>
                </a:extLst>
              </a:tr>
              <a:tr h="276512">
                <a:tc>
                  <a:txBody>
                    <a:bodyPr/>
                    <a:lstStyle/>
                    <a:p>
                      <a:r>
                        <a:rPr lang="en-US" sz="1400" b="1" dirty="0"/>
                        <a:t>Wissam Jaber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Emory University Hospital, Atlanta, GA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319384"/>
                  </a:ext>
                </a:extLst>
              </a:tr>
              <a:tr h="276512">
                <a:tc>
                  <a:txBody>
                    <a:bodyPr/>
                    <a:lstStyle/>
                    <a:p>
                      <a:r>
                        <a:rPr lang="en-US" sz="1400" b="1" dirty="0"/>
                        <a:t>Herman Kado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Ascension Providence Hospital, Southfield, MI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5965002"/>
                  </a:ext>
                </a:extLst>
              </a:tr>
              <a:tr h="276512">
                <a:tc>
                  <a:txBody>
                    <a:bodyPr/>
                    <a:lstStyle/>
                    <a:p>
                      <a:r>
                        <a:rPr lang="en-US" sz="1400" b="1" dirty="0"/>
                        <a:t>Catalin Toma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University of Pittsburgh Medical Center, Pittsburgh, PA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3266208"/>
                  </a:ext>
                </a:extLst>
              </a:tr>
              <a:tr h="276512">
                <a:tc>
                  <a:txBody>
                    <a:bodyPr/>
                    <a:lstStyle/>
                    <a:p>
                      <a:r>
                        <a:rPr lang="en-US" sz="1400" b="1" dirty="0"/>
                        <a:t>David </a:t>
                      </a:r>
                      <a:r>
                        <a:rPr lang="en-US" sz="1400" b="1" dirty="0" err="1"/>
                        <a:t>Zlotnick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University at Buffalo, Gates Vascular Institute, Buffalo, 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1847597"/>
                  </a:ext>
                </a:extLst>
              </a:tr>
              <a:tr h="276512">
                <a:tc>
                  <a:txBody>
                    <a:bodyPr/>
                    <a:lstStyle/>
                    <a:p>
                      <a:r>
                        <a:rPr lang="en-US" sz="1400" b="1" dirty="0"/>
                        <a:t>Terry Bowers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/>
                        <a:t>Corewell</a:t>
                      </a:r>
                      <a:r>
                        <a:rPr lang="en-US" sz="1400" b="1" dirty="0"/>
                        <a:t> Health William Beaumont University Hospital, Royal Oak, MI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4988130"/>
                  </a:ext>
                </a:extLst>
              </a:tr>
              <a:tr h="276512">
                <a:tc>
                  <a:txBody>
                    <a:bodyPr/>
                    <a:lstStyle/>
                    <a:p>
                      <a:r>
                        <a:rPr lang="en-US" sz="1400" b="1" dirty="0"/>
                        <a:t>Paul </a:t>
                      </a:r>
                      <a:r>
                        <a:rPr lang="en-US" sz="1400" b="1" dirty="0" err="1"/>
                        <a:t>Butros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Inova Health Systems Heart and Vascular Institute, Fairfax, VA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4715637"/>
                  </a:ext>
                </a:extLst>
              </a:tr>
              <a:tr h="276512">
                <a:tc>
                  <a:txBody>
                    <a:bodyPr/>
                    <a:lstStyle/>
                    <a:p>
                      <a:r>
                        <a:rPr lang="en-US" sz="1400" b="1"/>
                        <a:t>Aaron DuCoffe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Inova Health Systems Heart and Vascular Institute, Fairfax, VA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2795095"/>
                  </a:ext>
                </a:extLst>
              </a:tr>
              <a:tr h="276512">
                <a:tc>
                  <a:txBody>
                    <a:bodyPr/>
                    <a:lstStyle/>
                    <a:p>
                      <a:r>
                        <a:rPr lang="en-US" sz="1400" b="1" dirty="0"/>
                        <a:t>Lee </a:t>
                      </a:r>
                      <a:r>
                        <a:rPr lang="en-US" sz="1400" b="1" dirty="0" err="1"/>
                        <a:t>Greenspon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/>
                        <a:t>Lankenau</a:t>
                      </a:r>
                      <a:r>
                        <a:rPr lang="en-US" sz="1400" b="1" dirty="0"/>
                        <a:t> Medical Center, Wynnewood, PA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0193999"/>
                  </a:ext>
                </a:extLst>
              </a:tr>
              <a:tr h="276512">
                <a:tc>
                  <a:txBody>
                    <a:bodyPr/>
                    <a:lstStyle/>
                    <a:p>
                      <a:r>
                        <a:rPr lang="en-US" sz="1400" b="1" dirty="0"/>
                        <a:t>Bushra Mina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Lenox Hill Hospital, Northwell Health, New York, 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8742095"/>
                  </a:ext>
                </a:extLst>
              </a:tr>
              <a:tr h="276512">
                <a:tc>
                  <a:txBody>
                    <a:bodyPr/>
                    <a:lstStyle/>
                    <a:p>
                      <a:r>
                        <a:rPr lang="en-US" sz="1400" b="1" dirty="0" err="1"/>
                        <a:t>Mithun</a:t>
                      </a:r>
                      <a:r>
                        <a:rPr lang="en-US" sz="1400" b="1" dirty="0"/>
                        <a:t> Chakravarthy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AHN Cardiovascular Institute at Allegheny General Hospital, Pittsburgh, PA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9529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69950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154E6-C4B9-3849-AFCD-75C166CF7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860" y="25033"/>
            <a:ext cx="10972800" cy="868362"/>
          </a:xfrm>
        </p:spPr>
        <p:txBody>
          <a:bodyPr/>
          <a:lstStyle/>
          <a:p>
            <a:r>
              <a:rPr lang="en-US" dirty="0"/>
              <a:t>Take Home Points From the FLAME Trial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B5B73-6518-D14C-AB72-580CFBCB8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860" y="1418145"/>
            <a:ext cx="10922098" cy="4360862"/>
          </a:xfrm>
        </p:spPr>
        <p:txBody>
          <a:bodyPr/>
          <a:lstStyle/>
          <a:p>
            <a:r>
              <a:rPr lang="en-US" sz="2400" b="1" dirty="0"/>
              <a:t>A modern day peer reviewed meta analysis of high-risk PE literature provided the performance goal as a point of reference.</a:t>
            </a:r>
          </a:p>
          <a:p>
            <a:r>
              <a:rPr lang="en-US" sz="2400" b="1" dirty="0"/>
              <a:t>All end points were adjudicated by an independent CEC.</a:t>
            </a:r>
          </a:p>
          <a:p>
            <a:r>
              <a:rPr lang="en-US" sz="2400" b="1" dirty="0"/>
              <a:t>All patients met the modern day definition of high-risk or massive PE.</a:t>
            </a:r>
          </a:p>
          <a:p>
            <a:r>
              <a:rPr lang="en-US" sz="2400" b="1" dirty="0"/>
              <a:t>The context arm provided context and helped capture all high-risk PE patients in the study to assess outcomes.</a:t>
            </a:r>
          </a:p>
          <a:p>
            <a:r>
              <a:rPr lang="en-US" sz="2400" b="1" dirty="0"/>
              <a:t>There was no randomization.</a:t>
            </a:r>
          </a:p>
          <a:p>
            <a:pPr marL="515119" lvl="1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400" b="1" dirty="0"/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2449295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48F792-9F8A-8345-AA93-BC2D7BE6D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6457" y="1878926"/>
            <a:ext cx="10695516" cy="4360862"/>
          </a:xfrm>
        </p:spPr>
        <p:txBody>
          <a:bodyPr/>
          <a:lstStyle/>
          <a:p>
            <a:r>
              <a:rPr lang="en-US" sz="2400" b="1" dirty="0"/>
              <a:t>The </a:t>
            </a:r>
            <a:r>
              <a:rPr lang="en-US" sz="2400" b="1" dirty="0" err="1"/>
              <a:t>FlowTriever</a:t>
            </a:r>
            <a:r>
              <a:rPr lang="en-US" sz="2400" b="1" dirty="0"/>
              <a:t> group had a mortality of </a:t>
            </a:r>
            <a:r>
              <a:rPr lang="en-US" sz="2400" b="1" dirty="0">
                <a:solidFill>
                  <a:srgbClr val="FF0000"/>
                </a:solidFill>
              </a:rPr>
              <a:t>1.9%</a:t>
            </a:r>
            <a:r>
              <a:rPr lang="en-US" sz="2400" b="1" dirty="0"/>
              <a:t> and </a:t>
            </a:r>
            <a:r>
              <a:rPr lang="en-US" sz="2400" b="1" dirty="0">
                <a:solidFill>
                  <a:srgbClr val="FF0000"/>
                </a:solidFill>
              </a:rPr>
              <a:t>17 %</a:t>
            </a:r>
            <a:r>
              <a:rPr lang="en-US" sz="2400" b="1" dirty="0"/>
              <a:t> of patients reached the composite primary endpoint.</a:t>
            </a:r>
          </a:p>
          <a:p>
            <a:r>
              <a:rPr lang="en-US" sz="2400" b="1" dirty="0"/>
              <a:t>The context arm had a mortality of </a:t>
            </a:r>
            <a:r>
              <a:rPr lang="en-US" sz="2400" b="1" dirty="0">
                <a:solidFill>
                  <a:srgbClr val="FF0000"/>
                </a:solidFill>
              </a:rPr>
              <a:t>29.5 %</a:t>
            </a:r>
            <a:r>
              <a:rPr lang="en-US" sz="2400" b="1" dirty="0"/>
              <a:t> and </a:t>
            </a:r>
            <a:r>
              <a:rPr lang="en-US" sz="2400" b="1" dirty="0">
                <a:solidFill>
                  <a:srgbClr val="FF0000"/>
                </a:solidFill>
              </a:rPr>
              <a:t>63.9 %</a:t>
            </a:r>
            <a:r>
              <a:rPr lang="en-US" sz="2400" b="1" dirty="0"/>
              <a:t> reached the composite primary endpoint.</a:t>
            </a:r>
          </a:p>
          <a:p>
            <a:r>
              <a:rPr lang="en-US" sz="2400" b="1" dirty="0"/>
              <a:t>All patients with SCAI shock D/E treated with </a:t>
            </a:r>
            <a:r>
              <a:rPr lang="en-US" sz="2400" b="1" dirty="0" err="1"/>
              <a:t>FlowTriever</a:t>
            </a:r>
            <a:r>
              <a:rPr lang="en-US" sz="2400" b="1" dirty="0"/>
              <a:t> survived.</a:t>
            </a:r>
          </a:p>
          <a:p>
            <a:r>
              <a:rPr lang="en-US" sz="2400" b="1" dirty="0"/>
              <a:t>46 % of patients with SCAI shock D/E in the context arm died.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8998B80-92B7-4244-AB9F-DF56F4E0B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326" y="292157"/>
            <a:ext cx="10972800" cy="868362"/>
          </a:xfrm>
        </p:spPr>
        <p:txBody>
          <a:bodyPr/>
          <a:lstStyle/>
          <a:p>
            <a:r>
              <a:rPr lang="en-US" dirty="0"/>
              <a:t>Take Home Points From the FLAME Trial</a:t>
            </a:r>
          </a:p>
        </p:txBody>
      </p:sp>
    </p:spTree>
    <p:extLst>
      <p:ext uri="{BB962C8B-B14F-4D97-AF65-F5344CB8AC3E}">
        <p14:creationId xmlns:p14="http://schemas.microsoft.com/office/powerpoint/2010/main" val="3440992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5AE4A-8BAC-34EB-D45B-1B5CF1183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7495"/>
            <a:ext cx="10972800" cy="868362"/>
          </a:xfrm>
        </p:spPr>
        <p:txBody>
          <a:bodyPr/>
          <a:lstStyle/>
          <a:p>
            <a:r>
              <a:rPr lang="en-US" dirty="0"/>
              <a:t>FLAME: Trial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2BBFB-A7E4-B690-19F2-0A072EFF1C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400" y="1409065"/>
            <a:ext cx="10515600" cy="4857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/>
              <a:t>Prospective, multicenter, non-randomized, parallel group, observational study of high-risk PE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186B497-F100-BF7B-6EF3-E3C3ED77570E}"/>
              </a:ext>
            </a:extLst>
          </p:cNvPr>
          <p:cNvSpPr/>
          <p:nvPr/>
        </p:nvSpPr>
        <p:spPr>
          <a:xfrm>
            <a:off x="4867095" y="4394454"/>
            <a:ext cx="2194560" cy="111944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algn="ctr"/>
            <a:r>
              <a:rPr lang="en-US" sz="1600" b="1" dirty="0">
                <a:solidFill>
                  <a:schemeClr val="bg2"/>
                </a:solidFill>
              </a:rPr>
              <a:t>FlowTriever Arm</a:t>
            </a:r>
          </a:p>
          <a:p>
            <a:pPr algn="ctr">
              <a:spcBef>
                <a:spcPts val="600"/>
              </a:spcBef>
            </a:pPr>
            <a:r>
              <a:rPr lang="en-US" sz="1200" b="1" dirty="0">
                <a:solidFill>
                  <a:schemeClr val="bg2"/>
                </a:solidFill>
              </a:rPr>
              <a:t>FlowTriever mechanical thrombectomy as primary treatment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22B6B36-EE39-B1F5-6FA9-F49E8DB4A502}"/>
              </a:ext>
            </a:extLst>
          </p:cNvPr>
          <p:cNvSpPr/>
          <p:nvPr/>
        </p:nvSpPr>
        <p:spPr>
          <a:xfrm>
            <a:off x="7252271" y="4392922"/>
            <a:ext cx="2194560" cy="1120979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 anchorCtr="0"/>
          <a:lstStyle/>
          <a:p>
            <a:pPr algn="ctr"/>
            <a:r>
              <a:rPr lang="en-US" sz="1600" b="1" dirty="0">
                <a:solidFill>
                  <a:schemeClr val="bg2"/>
                </a:solidFill>
              </a:rPr>
              <a:t>Context Arm</a:t>
            </a:r>
          </a:p>
          <a:p>
            <a:pPr algn="ctr">
              <a:spcBef>
                <a:spcPts val="600"/>
              </a:spcBef>
            </a:pPr>
            <a:r>
              <a:rPr lang="en-US" sz="1200" b="1" dirty="0">
                <a:solidFill>
                  <a:schemeClr val="bg2"/>
                </a:solidFill>
              </a:rPr>
              <a:t>Other non-FlowTriever therapies as primary treatment </a:t>
            </a:r>
          </a:p>
        </p:txBody>
      </p: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DD9DD105-FA70-D709-0419-7201600C09E9}"/>
              </a:ext>
            </a:extLst>
          </p:cNvPr>
          <p:cNvCxnSpPr>
            <a:cxnSpLocks/>
            <a:endCxn id="13" idx="0"/>
          </p:cNvCxnSpPr>
          <p:nvPr/>
        </p:nvCxnSpPr>
        <p:spPr>
          <a:xfrm>
            <a:off x="8345597" y="3822568"/>
            <a:ext cx="2385575" cy="560173"/>
          </a:xfrm>
          <a:prstGeom prst="bentConnector2">
            <a:avLst/>
          </a:prstGeom>
          <a:ln w="285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4AF1BCAD-C4D3-C923-B01C-96C9C358E0F3}"/>
              </a:ext>
            </a:extLst>
          </p:cNvPr>
          <p:cNvCxnSpPr>
            <a:cxnSpLocks/>
            <a:endCxn id="5" idx="0"/>
          </p:cNvCxnSpPr>
          <p:nvPr/>
        </p:nvCxnSpPr>
        <p:spPr>
          <a:xfrm rot="10800000" flipV="1">
            <a:off x="5964375" y="3822606"/>
            <a:ext cx="2381224" cy="571848"/>
          </a:xfrm>
          <a:prstGeom prst="bentConnector2">
            <a:avLst/>
          </a:prstGeom>
          <a:ln w="285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D92BDB6-BC1F-9243-7F7C-B5EFD04C082F}"/>
              </a:ext>
            </a:extLst>
          </p:cNvPr>
          <p:cNvSpPr/>
          <p:nvPr/>
        </p:nvSpPr>
        <p:spPr>
          <a:xfrm>
            <a:off x="612381" y="2093976"/>
            <a:ext cx="3743243" cy="510335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Trial Details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D1669E6-1F4E-25FD-5124-4E7A41467804}"/>
              </a:ext>
            </a:extLst>
          </p:cNvPr>
          <p:cNvSpPr txBox="1"/>
          <p:nvPr/>
        </p:nvSpPr>
        <p:spPr>
          <a:xfrm>
            <a:off x="9697515" y="5499987"/>
            <a:ext cx="2317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/>
              <a:t>*Not shown due to low enrollment (n=1)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2848403-C6F1-6B93-803A-49E3D380EAA2}"/>
              </a:ext>
            </a:extLst>
          </p:cNvPr>
          <p:cNvSpPr txBox="1"/>
          <p:nvPr/>
        </p:nvSpPr>
        <p:spPr>
          <a:xfrm>
            <a:off x="612381" y="2602002"/>
            <a:ext cx="3743243" cy="302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b="1" dirty="0"/>
              <a:t>Specific treatment not dictated </a:t>
            </a:r>
            <a:br>
              <a:rPr lang="en-US" sz="1400" b="1" dirty="0"/>
            </a:br>
            <a:r>
              <a:rPr lang="en-US" sz="1400" b="1" dirty="0"/>
              <a:t>(physician discretion)</a:t>
            </a:r>
          </a:p>
          <a:p>
            <a:pPr marL="228600" indent="-2286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b="1" dirty="0"/>
              <a:t>Concurrent, non-randomized enrollment</a:t>
            </a:r>
          </a:p>
          <a:p>
            <a:pPr marL="228600" indent="-2286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b="1" dirty="0"/>
              <a:t>Patients followed through discharge or </a:t>
            </a:r>
            <a:br>
              <a:rPr lang="en-US" sz="1400" b="1" dirty="0"/>
            </a:br>
            <a:r>
              <a:rPr lang="en-US" sz="1400" b="1" dirty="0"/>
              <a:t>45 days</a:t>
            </a:r>
          </a:p>
          <a:p>
            <a:pPr marL="228600" indent="-2286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b="1" dirty="0"/>
              <a:t>Designed to capture all high-risk PE patients:</a:t>
            </a:r>
          </a:p>
          <a:p>
            <a:pPr marL="685800" lvl="1" indent="-2286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b="1" dirty="0"/>
              <a:t>Waiver of consent for unbiased enrollment</a:t>
            </a:r>
          </a:p>
          <a:p>
            <a:pPr marL="685800" lvl="1" indent="-2286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400" b="1" dirty="0"/>
              <a:t>Chart review to ensure no high-risk patients were missed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290EE5DB-2AE6-06FD-2410-6117403A198F}"/>
              </a:ext>
            </a:extLst>
          </p:cNvPr>
          <p:cNvSpPr/>
          <p:nvPr/>
        </p:nvSpPr>
        <p:spPr>
          <a:xfrm>
            <a:off x="9635087" y="4382741"/>
            <a:ext cx="2192169" cy="113116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 anchorCtr="0"/>
          <a:lstStyle/>
          <a:p>
            <a:pPr algn="ctr"/>
            <a:r>
              <a:rPr lang="en-US" sz="1600" b="1" dirty="0">
                <a:solidFill>
                  <a:schemeClr val="bg2"/>
                </a:solidFill>
              </a:rPr>
              <a:t>Prior Therapy Arm*</a:t>
            </a:r>
          </a:p>
          <a:p>
            <a:pPr algn="ctr">
              <a:spcBef>
                <a:spcPts val="600"/>
              </a:spcBef>
            </a:pPr>
            <a:r>
              <a:rPr lang="en-US" sz="1200" b="1" dirty="0">
                <a:solidFill>
                  <a:schemeClr val="bg2"/>
                </a:solidFill>
              </a:rPr>
              <a:t>Lower-risk PE treated with advanced therapy but progressed to high-risk PE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7F15D20-1B30-4479-C444-7334ECC09F2D}"/>
              </a:ext>
            </a:extLst>
          </p:cNvPr>
          <p:cNvCxnSpPr>
            <a:cxnSpLocks/>
            <a:stCxn id="9" idx="2"/>
            <a:endCxn id="6" idx="0"/>
          </p:cNvCxnSpPr>
          <p:nvPr/>
        </p:nvCxnSpPr>
        <p:spPr>
          <a:xfrm>
            <a:off x="8345597" y="3126626"/>
            <a:ext cx="3954" cy="1266296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7703AC7-DEDF-6F13-1343-CBF606C5C47A}"/>
              </a:ext>
            </a:extLst>
          </p:cNvPr>
          <p:cNvSpPr/>
          <p:nvPr/>
        </p:nvSpPr>
        <p:spPr>
          <a:xfrm>
            <a:off x="7271990" y="2093354"/>
            <a:ext cx="2147213" cy="1033272"/>
          </a:xfrm>
          <a:prstGeom prst="roundRect">
            <a:avLst/>
          </a:prstGeom>
          <a:solidFill>
            <a:schemeClr val="accent4"/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High-risk PE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</a:rPr>
              <a:t>Patients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E84A147-4B80-CC8C-BAE4-E2E3E547734D}"/>
              </a:ext>
            </a:extLst>
          </p:cNvPr>
          <p:cNvCxnSpPr/>
          <p:nvPr/>
        </p:nvCxnSpPr>
        <p:spPr>
          <a:xfrm>
            <a:off x="4592200" y="2047609"/>
            <a:ext cx="0" cy="3568223"/>
          </a:xfrm>
          <a:prstGeom prst="line">
            <a:avLst/>
          </a:prstGeom>
          <a:ln w="1270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10399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5A605-9D42-AF4B-8C6A-4770199DD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7496"/>
            <a:ext cx="10972800" cy="868362"/>
          </a:xfrm>
        </p:spPr>
        <p:txBody>
          <a:bodyPr/>
          <a:lstStyle/>
          <a:p>
            <a:pPr algn="ctr"/>
            <a:r>
              <a:rPr lang="en-US" dirty="0"/>
              <a:t>Waiver of Informed Consent &gt;&gt; Confusion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69B161-A26B-B14E-B793-776C8282B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3443" y="1428414"/>
            <a:ext cx="10695516" cy="4360862"/>
          </a:xfrm>
        </p:spPr>
        <p:txBody>
          <a:bodyPr/>
          <a:lstStyle/>
          <a:p>
            <a:r>
              <a:rPr lang="en-US" sz="2400" b="1" dirty="0">
                <a:cs typeface="Calibri" panose="020F0502020204030204" pitchFamily="34" charset="0"/>
              </a:rPr>
              <a:t>The FLAME protocol was approved by all institutional IRBs.</a:t>
            </a:r>
          </a:p>
          <a:p>
            <a:r>
              <a:rPr lang="en-US" sz="2400" b="1" dirty="0">
                <a:cs typeface="Calibri" panose="020F0502020204030204" pitchFamily="34" charset="0"/>
              </a:rPr>
              <a:t>ALL PATIENTS consented for any procedure by hospital protocol.</a:t>
            </a:r>
          </a:p>
          <a:p>
            <a:r>
              <a:rPr lang="en-US" sz="2400" b="1" dirty="0">
                <a:cs typeface="Calibri" panose="020F0502020204030204" pitchFamily="34" charset="0"/>
              </a:rPr>
              <a:t>The waiver of informed consent was to participate in the registry only.</a:t>
            </a:r>
          </a:p>
          <a:p>
            <a:r>
              <a:rPr lang="en-US" sz="2400" b="1" dirty="0">
                <a:cs typeface="Calibri" panose="020F0502020204030204" pitchFamily="34" charset="0"/>
              </a:rPr>
              <a:t>FDA guidelines were followed for waiver of informed consent:</a:t>
            </a:r>
          </a:p>
          <a:p>
            <a:pPr lvl="1"/>
            <a:r>
              <a:rPr lang="en-US" b="1" dirty="0">
                <a:cs typeface="Calibri" panose="020F0502020204030204" pitchFamily="34" charset="0"/>
              </a:rPr>
              <a:t>No IC needed for an observational registry</a:t>
            </a:r>
          </a:p>
          <a:p>
            <a:pPr lvl="1"/>
            <a:r>
              <a:rPr lang="en-US" b="1" dirty="0">
                <a:cs typeface="Calibri" panose="020F0502020204030204" pitchFamily="34" charset="0"/>
              </a:rPr>
              <a:t>Data all de-identified</a:t>
            </a:r>
          </a:p>
          <a:p>
            <a:pPr lvl="1"/>
            <a:r>
              <a:rPr lang="en-US" b="1" dirty="0">
                <a:cs typeface="Calibri" panose="020F0502020204030204" pitchFamily="34" charset="0"/>
              </a:rPr>
              <a:t>Physician treatment/management was not prescribed or dictated</a:t>
            </a:r>
          </a:p>
          <a:p>
            <a:pPr lvl="1"/>
            <a:endParaRPr lang="en-US" b="1" dirty="0">
              <a:cs typeface="Calibri" panose="020F0502020204030204" pitchFamily="34" charset="0"/>
            </a:endParaRPr>
          </a:p>
          <a:p>
            <a:pPr marL="116972" indent="0">
              <a:buNone/>
            </a:pPr>
            <a:r>
              <a:rPr lang="en-US" sz="2400" b="1" dirty="0">
                <a:cs typeface="Calibri" panose="020F0502020204030204" pitchFamily="34" charset="0"/>
              </a:rPr>
              <a:t>The AHA scientific statement published in 2019 was followed exactly as recommended…..</a:t>
            </a:r>
          </a:p>
        </p:txBody>
      </p:sp>
    </p:spTree>
    <p:extLst>
      <p:ext uri="{BB962C8B-B14F-4D97-AF65-F5344CB8AC3E}">
        <p14:creationId xmlns:p14="http://schemas.microsoft.com/office/powerpoint/2010/main" val="27863556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CE2DB-0220-F149-AEFB-B031A57E8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59860"/>
            <a:ext cx="10972800" cy="868362"/>
          </a:xfrm>
        </p:spPr>
        <p:txBody>
          <a:bodyPr/>
          <a:lstStyle/>
          <a:p>
            <a:r>
              <a:rPr lang="en-US" dirty="0"/>
              <a:t>Perspective…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B4684-6080-1B42-B05B-11DFE14543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9707" y="1352834"/>
            <a:ext cx="10695516" cy="4360862"/>
          </a:xfrm>
        </p:spPr>
        <p:txBody>
          <a:bodyPr/>
          <a:lstStyle/>
          <a:p>
            <a:r>
              <a:rPr lang="en-US" sz="2400" b="1" dirty="0"/>
              <a:t>“Treatment type was at the discretion of the treating physician”:</a:t>
            </a:r>
          </a:p>
          <a:p>
            <a:pPr lvl="1"/>
            <a:r>
              <a:rPr lang="en-US" b="1" dirty="0"/>
              <a:t>Experienced PE centers and physicians were chosen by design.</a:t>
            </a:r>
          </a:p>
          <a:p>
            <a:pPr lvl="1"/>
            <a:endParaRPr lang="en-US" b="1" dirty="0"/>
          </a:p>
          <a:p>
            <a:pPr lvl="1"/>
            <a:r>
              <a:rPr lang="en-US" b="1" dirty="0"/>
              <a:t>Was the patient stable enough to reach the </a:t>
            </a:r>
            <a:r>
              <a:rPr lang="en-US" b="1" dirty="0" err="1"/>
              <a:t>cath</a:t>
            </a:r>
            <a:r>
              <a:rPr lang="en-US" b="1" dirty="0"/>
              <a:t> lab ? </a:t>
            </a:r>
          </a:p>
          <a:p>
            <a:pPr lvl="1"/>
            <a:r>
              <a:rPr lang="en-US" b="1" dirty="0"/>
              <a:t>Was an experienced operator available or even consulted ? </a:t>
            </a:r>
          </a:p>
          <a:p>
            <a:pPr lvl="2"/>
            <a:r>
              <a:rPr lang="en-US" b="1" dirty="0"/>
              <a:t>More patients with advanced shock presented on nights/weekends.</a:t>
            </a:r>
          </a:p>
          <a:p>
            <a:pPr lvl="1"/>
            <a:r>
              <a:rPr lang="en-US" b="1" dirty="0"/>
              <a:t>Was the clot anatomy suitable for FT ? </a:t>
            </a:r>
          </a:p>
          <a:p>
            <a:pPr lvl="1"/>
            <a:endParaRPr lang="en-US" b="1" dirty="0"/>
          </a:p>
          <a:p>
            <a:pPr lvl="1"/>
            <a:r>
              <a:rPr lang="en-US" b="1" dirty="0"/>
              <a:t>Our conclusion is NOT that FT treated patients did better than context arm patients (not randomized by design).</a:t>
            </a:r>
          </a:p>
          <a:p>
            <a:pPr lvl="1"/>
            <a:r>
              <a:rPr lang="en-US" b="1" dirty="0"/>
              <a:t>But that massive PE patients that can be taken to the </a:t>
            </a:r>
            <a:r>
              <a:rPr lang="en-US" b="1" dirty="0" err="1"/>
              <a:t>cath</a:t>
            </a:r>
            <a:r>
              <a:rPr lang="en-US" b="1" dirty="0"/>
              <a:t> lab treated with FT have very good results.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013617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895D4-C8FB-4444-AB5B-D34F5E9EF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206557"/>
            <a:ext cx="10972800" cy="868362"/>
          </a:xfrm>
        </p:spPr>
        <p:txBody>
          <a:bodyPr/>
          <a:lstStyle/>
          <a:p>
            <a:pPr algn="ctr"/>
            <a:r>
              <a:rPr lang="en-US" sz="4400" dirty="0"/>
              <a:t>THANK YOU</a:t>
            </a:r>
          </a:p>
        </p:txBody>
      </p:sp>
      <p:pic>
        <p:nvPicPr>
          <p:cNvPr id="4" name="Picture 3" descr="bd06210_">
            <a:extLst>
              <a:ext uri="{FF2B5EF4-FFF2-40B4-BE49-F238E27FC236}">
                <a16:creationId xmlns:a16="http://schemas.microsoft.com/office/drawing/2014/main" id="{DB8C5A90-E3C7-A74E-8535-42BCE1FE45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630" y="2567098"/>
            <a:ext cx="3352800" cy="2528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7685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DA9AA-285A-FF4E-7C06-80F68949F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6124"/>
            <a:ext cx="10972800" cy="868362"/>
          </a:xfrm>
        </p:spPr>
        <p:txBody>
          <a:bodyPr/>
          <a:lstStyle/>
          <a:p>
            <a:r>
              <a:rPr lang="en-US" dirty="0"/>
              <a:t>FLAME: Eligibility Criteria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4DA19D2-614E-4189-9FDD-2E151524F742}"/>
              </a:ext>
            </a:extLst>
          </p:cNvPr>
          <p:cNvSpPr txBox="1"/>
          <p:nvPr/>
        </p:nvSpPr>
        <p:spPr>
          <a:xfrm>
            <a:off x="558800" y="1816868"/>
            <a:ext cx="5382406" cy="40074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bg2"/>
              </a:solidFill>
            </a:endParaRPr>
          </a:p>
          <a:p>
            <a:pPr marL="285750" indent="-227013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bg2"/>
                </a:solidFill>
              </a:rPr>
              <a:t>≥18 years of age</a:t>
            </a:r>
          </a:p>
          <a:p>
            <a:pPr marL="285750" indent="-227013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bg2"/>
                </a:solidFill>
              </a:rPr>
              <a:t>Presenting with high-risk PE</a:t>
            </a:r>
          </a:p>
          <a:p>
            <a:pPr marL="285750" indent="-227013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bg2"/>
                </a:solidFill>
              </a:rPr>
              <a:t>PE determined to be cause of shock</a:t>
            </a:r>
          </a:p>
          <a:p>
            <a:pPr marL="285750" indent="-227013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bg2"/>
                </a:solidFill>
              </a:rPr>
              <a:t>One or more of the following:</a:t>
            </a:r>
          </a:p>
          <a:p>
            <a:pPr marL="742950" lvl="1" indent="-227013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bg2"/>
                </a:solidFill>
              </a:rPr>
              <a:t>Systolic BP &lt;90 mmHg or drop of &gt;40 mmHg for at least 15 minutes</a:t>
            </a:r>
          </a:p>
          <a:p>
            <a:pPr marL="742950" lvl="1" indent="-227013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bg2"/>
                </a:solidFill>
              </a:rPr>
              <a:t>Need for vasopressor support</a:t>
            </a:r>
          </a:p>
          <a:p>
            <a:pPr marL="742950" lvl="1" indent="-227013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bg2"/>
                </a:solidFill>
              </a:rPr>
              <a:t>Resuscitation after cardiac arrest with &lt;30 minutes of CPR and Glasgow Coma Scale &gt;8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7CAF784-5B42-EE26-E828-D91FFF1CC378}"/>
              </a:ext>
            </a:extLst>
          </p:cNvPr>
          <p:cNvSpPr/>
          <p:nvPr/>
        </p:nvSpPr>
        <p:spPr>
          <a:xfrm>
            <a:off x="558800" y="1411047"/>
            <a:ext cx="5382405" cy="510335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Inclusion Criteria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5E15D6-148A-68B1-0324-11D68A3A90DD}"/>
              </a:ext>
            </a:extLst>
          </p:cNvPr>
          <p:cNvSpPr txBox="1"/>
          <p:nvPr/>
        </p:nvSpPr>
        <p:spPr>
          <a:xfrm>
            <a:off x="6250795" y="1816868"/>
            <a:ext cx="5382405" cy="40074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noAutofit/>
          </a:bodyPr>
          <a:lstStyle/>
          <a:p>
            <a:endParaRPr lang="en-US" sz="1600" b="1" dirty="0">
              <a:solidFill>
                <a:schemeClr val="bg2"/>
              </a:solidFill>
            </a:endParaRPr>
          </a:p>
          <a:p>
            <a:pPr marL="285750" indent="-227013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bg2"/>
                </a:solidFill>
              </a:rPr>
              <a:t>Out of hospital cardiac arrest with Glasgow Coma Scale ≤8</a:t>
            </a:r>
          </a:p>
          <a:p>
            <a:pPr marL="285750" indent="-227013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bg2"/>
                </a:solidFill>
              </a:rPr>
              <a:t>Cardiac arrest with ongoing CPR &gt;30 minutes</a:t>
            </a:r>
          </a:p>
          <a:p>
            <a:pPr marL="285750" indent="-227013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bg2"/>
                </a:solidFill>
              </a:rPr>
              <a:t>Contraindication to anticoagulants, i.e. heparin or alternative</a:t>
            </a:r>
          </a:p>
          <a:p>
            <a:pPr marL="285750" indent="-227013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bg2"/>
                </a:solidFill>
              </a:rPr>
              <a:t>Hematocrit &lt;28%</a:t>
            </a:r>
          </a:p>
          <a:p>
            <a:pPr marL="285750" indent="-227013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bg2"/>
                </a:solidFill>
              </a:rPr>
              <a:t>Platelets &lt;25,000/µL</a:t>
            </a:r>
          </a:p>
          <a:p>
            <a:pPr marL="285750" indent="-227013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bg2"/>
                </a:solidFill>
              </a:rPr>
              <a:t>INR &gt;8</a:t>
            </a:r>
          </a:p>
          <a:p>
            <a:pPr marL="285750" indent="-227013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bg2"/>
                </a:solidFill>
              </a:rPr>
              <a:t>Intracardiac thrombus or clot in transit</a:t>
            </a:r>
          </a:p>
          <a:p>
            <a:pPr marL="285750" indent="-227013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bg2"/>
                </a:solidFill>
              </a:rPr>
              <a:t>Anaphylactic sensitivity to radiographic agents</a:t>
            </a:r>
          </a:p>
          <a:p>
            <a:pPr marL="285750" indent="-227013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bg2"/>
                </a:solidFill>
              </a:rPr>
              <a:t>History of pulmonary hypertension with systolic PA pressure &gt;70 mmHg</a:t>
            </a:r>
          </a:p>
          <a:p>
            <a:pPr marL="285750" indent="-227013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bg2"/>
                </a:solidFill>
              </a:rPr>
              <a:t>Chronic medical conditions with &lt;90 days of life expectancy</a:t>
            </a:r>
          </a:p>
          <a:p>
            <a:pPr marL="285750" indent="-227013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bg2"/>
                </a:solidFill>
              </a:rPr>
              <a:t>COVID-19 positive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0285581-338D-41D0-2AF1-CCF7B5A6209F}"/>
              </a:ext>
            </a:extLst>
          </p:cNvPr>
          <p:cNvSpPr/>
          <p:nvPr/>
        </p:nvSpPr>
        <p:spPr>
          <a:xfrm>
            <a:off x="6250795" y="1411047"/>
            <a:ext cx="5382405" cy="510335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Exclusion Criteria</a:t>
            </a:r>
          </a:p>
        </p:txBody>
      </p:sp>
    </p:spTree>
    <p:extLst>
      <p:ext uri="{BB962C8B-B14F-4D97-AF65-F5344CB8AC3E}">
        <p14:creationId xmlns:p14="http://schemas.microsoft.com/office/powerpoint/2010/main" val="908632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F0D91-5FFF-BEE4-D2F0-2D15CA185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7495"/>
            <a:ext cx="10972800" cy="868362"/>
          </a:xfrm>
        </p:spPr>
        <p:txBody>
          <a:bodyPr/>
          <a:lstStyle/>
          <a:p>
            <a:r>
              <a:rPr lang="en-US" dirty="0"/>
              <a:t>FLAME: Endpoints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751F1B-3CA4-326E-7D1F-1C9D7D306F3F}"/>
              </a:ext>
            </a:extLst>
          </p:cNvPr>
          <p:cNvSpPr txBox="1"/>
          <p:nvPr/>
        </p:nvSpPr>
        <p:spPr>
          <a:xfrm>
            <a:off x="558800" y="1816868"/>
            <a:ext cx="5257800" cy="16916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noAutofit/>
          </a:bodyPr>
          <a:lstStyle/>
          <a:p>
            <a:endParaRPr lang="en-US" sz="1600" b="1" dirty="0">
              <a:solidFill>
                <a:schemeClr val="bg2"/>
              </a:solidFill>
            </a:endParaRPr>
          </a:p>
          <a:p>
            <a:pPr marL="115888"/>
            <a:r>
              <a:rPr lang="en-US" sz="1600" b="1" dirty="0">
                <a:solidFill>
                  <a:schemeClr val="bg2"/>
                </a:solidFill>
              </a:rPr>
              <a:t>In-hospital composite:</a:t>
            </a:r>
          </a:p>
          <a:p>
            <a:pPr marL="231775" indent="230188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bg2"/>
                </a:solidFill>
              </a:rPr>
              <a:t>All-cause mortality</a:t>
            </a:r>
          </a:p>
          <a:p>
            <a:pPr marL="231775" indent="230188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bg2"/>
                </a:solidFill>
              </a:rPr>
              <a:t>Bailout to alternate thrombus removal strategy</a:t>
            </a:r>
          </a:p>
          <a:p>
            <a:pPr marL="231775" indent="230188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bg2"/>
                </a:solidFill>
              </a:rPr>
              <a:t>Clinical deterioration</a:t>
            </a:r>
          </a:p>
          <a:p>
            <a:pPr marL="231775" indent="230188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bg2"/>
                </a:solidFill>
              </a:rPr>
              <a:t>Major bleeding</a:t>
            </a:r>
          </a:p>
          <a:p>
            <a:pPr marL="115888"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bg2"/>
              </a:solidFill>
            </a:endParaRPr>
          </a:p>
          <a:p>
            <a:pPr marL="115888"/>
            <a:endParaRPr lang="en-US" sz="1600" b="1" dirty="0">
              <a:solidFill>
                <a:schemeClr val="bg2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3AAFD54-E596-C152-94BB-7AC58A8CE4FB}"/>
              </a:ext>
            </a:extLst>
          </p:cNvPr>
          <p:cNvSpPr/>
          <p:nvPr/>
        </p:nvSpPr>
        <p:spPr>
          <a:xfrm>
            <a:off x="558800" y="1411047"/>
            <a:ext cx="5257800" cy="510335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Primary Endpoint</a:t>
            </a:r>
            <a:r>
              <a:rPr lang="en-US" sz="2000" b="1" baseline="30000" dirty="0">
                <a:solidFill>
                  <a:schemeClr val="accent1">
                    <a:lumMod val="75000"/>
                  </a:schemeClr>
                </a:solidFill>
              </a:rPr>
              <a:t>*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5C3235-1970-CE52-984B-B337B50BF49F}"/>
              </a:ext>
            </a:extLst>
          </p:cNvPr>
          <p:cNvSpPr txBox="1"/>
          <p:nvPr/>
        </p:nvSpPr>
        <p:spPr>
          <a:xfrm>
            <a:off x="6630873" y="5451744"/>
            <a:ext cx="577057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5888"/>
            <a:r>
              <a:rPr lang="en-US" sz="1000" b="1" baseline="30000" dirty="0"/>
              <a:t>*</a:t>
            </a:r>
            <a:r>
              <a:rPr lang="en-US" sz="1000" b="1" dirty="0"/>
              <a:t>CEC-adjudicated for FlowTriever and Context Arms (BCRI)  </a:t>
            </a:r>
            <a:br>
              <a:rPr lang="en-US" sz="1000" b="1" dirty="0"/>
            </a:br>
            <a:r>
              <a:rPr lang="en-US" sz="1000" b="1" baseline="30000" dirty="0"/>
              <a:t>†</a:t>
            </a:r>
            <a:r>
              <a:rPr lang="en-US" sz="1000" b="1" dirty="0"/>
              <a:t>Derived from a meta-analysis of high-risk PE outcomes; Silver et al. JSCAI. 2023;2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F41F1D27-66B2-62D4-749E-B846BFAC206C}"/>
              </a:ext>
            </a:extLst>
          </p:cNvPr>
          <p:cNvSpPr/>
          <p:nvPr/>
        </p:nvSpPr>
        <p:spPr>
          <a:xfrm>
            <a:off x="6589167" y="3702076"/>
            <a:ext cx="4830265" cy="1168784"/>
          </a:xfrm>
          <a:prstGeom prst="round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ctr">
              <a:spcBef>
                <a:spcPts val="1200"/>
              </a:spcBef>
            </a:pPr>
            <a:r>
              <a:rPr lang="en-US" b="1" dirty="0">
                <a:solidFill>
                  <a:schemeClr val="bg2"/>
                </a:solidFill>
              </a:rPr>
              <a:t>FLAME was stopped early after meeting the pre-specified interim analysis criterion at 50 FlowTriever patients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0E741C6-B8A0-D7DA-0AC7-848334C26399}"/>
              </a:ext>
            </a:extLst>
          </p:cNvPr>
          <p:cNvSpPr/>
          <p:nvPr/>
        </p:nvSpPr>
        <p:spPr>
          <a:xfrm>
            <a:off x="6375400" y="1406256"/>
            <a:ext cx="5257800" cy="510335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bg2"/>
                </a:solidFill>
              </a:rPr>
              <a:t>Primary Endpoint Analysis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BB1593E-8CDD-E865-88FC-2DC1CDBCF09B}"/>
              </a:ext>
            </a:extLst>
          </p:cNvPr>
          <p:cNvSpPr txBox="1"/>
          <p:nvPr/>
        </p:nvSpPr>
        <p:spPr>
          <a:xfrm>
            <a:off x="6375400" y="1810925"/>
            <a:ext cx="5480978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endParaRPr lang="en-US" sz="1600" b="1" dirty="0"/>
          </a:p>
          <a:p>
            <a:pPr marL="228600" indent="-2286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/>
              <a:t>The FlowTriever Arm primary endpoint was compared to a performance goal of </a:t>
            </a:r>
            <a:r>
              <a:rPr lang="en-US" sz="1600" b="1" dirty="0">
                <a:solidFill>
                  <a:srgbClr val="FF0000"/>
                </a:solidFill>
              </a:rPr>
              <a:t>32% </a:t>
            </a:r>
            <a:r>
              <a:rPr lang="en-US" sz="1600" b="1" dirty="0"/>
              <a:t>which was established from our published meta-analysis</a:t>
            </a:r>
            <a:r>
              <a:rPr lang="en-US" sz="1600" b="1" baseline="30000" dirty="0"/>
              <a:t>†</a:t>
            </a:r>
          </a:p>
          <a:p>
            <a:pPr marL="228600" indent="-2286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/>
              <a:t>A pre-specified interim analysis was planned at 50 FlowTriever patients enrolled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endParaRPr lang="en-US" sz="16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343241C-5E16-65BA-442D-5C4BAB97594F}"/>
              </a:ext>
            </a:extLst>
          </p:cNvPr>
          <p:cNvSpPr txBox="1"/>
          <p:nvPr/>
        </p:nvSpPr>
        <p:spPr>
          <a:xfrm>
            <a:off x="558800" y="4063362"/>
            <a:ext cx="5257800" cy="189055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noAutofit/>
          </a:bodyPr>
          <a:lstStyle/>
          <a:p>
            <a:endParaRPr lang="en-US" sz="1600" b="1" dirty="0">
              <a:solidFill>
                <a:schemeClr val="bg2"/>
              </a:solidFill>
            </a:endParaRPr>
          </a:p>
          <a:p>
            <a:pPr marL="115888"/>
            <a:r>
              <a:rPr lang="en-US" sz="1600" b="1" dirty="0">
                <a:solidFill>
                  <a:schemeClr val="bg2"/>
                </a:solidFill>
              </a:rPr>
              <a:t>Safety</a:t>
            </a:r>
            <a:r>
              <a:rPr lang="en-US" sz="1600" b="1" baseline="30000" dirty="0">
                <a:solidFill>
                  <a:schemeClr val="bg2"/>
                </a:solidFill>
              </a:rPr>
              <a:t>*</a:t>
            </a:r>
            <a:r>
              <a:rPr lang="en-US" sz="1600" b="1" dirty="0">
                <a:solidFill>
                  <a:schemeClr val="bg2"/>
                </a:solidFill>
              </a:rPr>
              <a:t>:</a:t>
            </a:r>
          </a:p>
          <a:p>
            <a:pPr marL="463550" indent="-236538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bg2"/>
                </a:solidFill>
              </a:rPr>
              <a:t>Primary endpoint components, stroke, device-related complications, and access site injury</a:t>
            </a:r>
          </a:p>
          <a:p>
            <a:pPr marL="115888">
              <a:spcBef>
                <a:spcPts val="600"/>
              </a:spcBef>
            </a:pPr>
            <a:r>
              <a:rPr lang="en-US" sz="1600" b="1" dirty="0">
                <a:solidFill>
                  <a:schemeClr val="bg2"/>
                </a:solidFill>
              </a:rPr>
              <a:t>Utility measures:</a:t>
            </a:r>
          </a:p>
          <a:p>
            <a:pPr marL="460375" indent="-233363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bg2"/>
                </a:solidFill>
              </a:rPr>
              <a:t>Hospital and ICU stay, ECMO use, time to extubation, and discharge location</a:t>
            </a:r>
          </a:p>
          <a:p>
            <a:pPr marL="115888"/>
            <a:endParaRPr lang="en-US" sz="1600" b="1" dirty="0">
              <a:solidFill>
                <a:schemeClr val="bg2"/>
              </a:solidFill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FE4F5B80-F041-128A-15B6-39EEF113D79E}"/>
              </a:ext>
            </a:extLst>
          </p:cNvPr>
          <p:cNvSpPr/>
          <p:nvPr/>
        </p:nvSpPr>
        <p:spPr>
          <a:xfrm>
            <a:off x="558800" y="3657541"/>
            <a:ext cx="5257800" cy="510335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Secondary Endpoints</a:t>
            </a:r>
            <a:endParaRPr lang="en-US" b="1" baseline="30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742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F557C-1A75-0BD2-AEC1-BF55271DC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02" y="-508177"/>
            <a:ext cx="10729913" cy="1325563"/>
          </a:xfrm>
        </p:spPr>
        <p:txBody>
          <a:bodyPr/>
          <a:lstStyle/>
          <a:p>
            <a:r>
              <a:rPr lang="en-US" dirty="0"/>
              <a:t>Baseline Characteristics and History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DCE3A59-1F77-9ECB-D5FE-8D835F19CA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557676"/>
              </p:ext>
            </p:extLst>
          </p:nvPr>
        </p:nvGraphicFramePr>
        <p:xfrm>
          <a:off x="1489753" y="1610341"/>
          <a:ext cx="6078116" cy="4123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2625">
                  <a:extLst>
                    <a:ext uri="{9D8B030D-6E8A-4147-A177-3AD203B41FA5}">
                      <a16:colId xmlns:a16="http://schemas.microsoft.com/office/drawing/2014/main" val="3233997880"/>
                    </a:ext>
                  </a:extLst>
                </a:gridCol>
                <a:gridCol w="2845491">
                  <a:extLst>
                    <a:ext uri="{9D8B030D-6E8A-4147-A177-3AD203B41FA5}">
                      <a16:colId xmlns:a16="http://schemas.microsoft.com/office/drawing/2014/main" val="1540953372"/>
                    </a:ext>
                  </a:extLst>
                </a:gridCol>
              </a:tblGrid>
              <a:tr h="438915"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2"/>
                          </a:solidFill>
                        </a:rPr>
                        <a:t>FlowTriever Arm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bg2"/>
                          </a:solidFill>
                        </a:rPr>
                        <a:t>(n = 53)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5887328"/>
                  </a:ext>
                </a:extLst>
              </a:tr>
              <a:tr h="231092">
                <a:tc>
                  <a:txBody>
                    <a:bodyPr/>
                    <a:lstStyle/>
                    <a:p>
                      <a:r>
                        <a:rPr lang="en-US" sz="1220" b="1" dirty="0">
                          <a:solidFill>
                            <a:schemeClr val="tx1"/>
                          </a:solidFill>
                        </a:rPr>
                        <a:t>Age,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2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64.8 ± 15.3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1348165"/>
                  </a:ext>
                </a:extLst>
              </a:tr>
              <a:tr h="231092">
                <a:tc>
                  <a:txBody>
                    <a:bodyPr/>
                    <a:lstStyle/>
                    <a:p>
                      <a:r>
                        <a:rPr lang="en-US" sz="1220" b="1" dirty="0">
                          <a:solidFill>
                            <a:schemeClr val="tx1"/>
                          </a:solidFill>
                        </a:rPr>
                        <a:t>Female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2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26/53 (49.1%)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554465"/>
                  </a:ext>
                </a:extLst>
              </a:tr>
              <a:tr h="231092">
                <a:tc>
                  <a:txBody>
                    <a:bodyPr/>
                    <a:lstStyle/>
                    <a:p>
                      <a:r>
                        <a:rPr lang="en-US" sz="1220" b="1" dirty="0">
                          <a:solidFill>
                            <a:schemeClr val="tx1"/>
                          </a:solidFill>
                        </a:rPr>
                        <a:t>BMI, kg/m</a:t>
                      </a:r>
                      <a:r>
                        <a:rPr lang="en-US" sz="1220" b="1" baseline="30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2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32.2 ± 6.1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6095072"/>
                  </a:ext>
                </a:extLst>
              </a:tr>
              <a:tr h="231092">
                <a:tc>
                  <a:txBody>
                    <a:bodyPr/>
                    <a:lstStyle/>
                    <a:p>
                      <a:r>
                        <a:rPr lang="en-US" sz="1220" b="1" baseline="0" dirty="0">
                          <a:solidFill>
                            <a:schemeClr val="tx1"/>
                          </a:solidFill>
                        </a:rPr>
                        <a:t>History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20" b="1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90893419"/>
                  </a:ext>
                </a:extLst>
              </a:tr>
              <a:tr h="231092">
                <a:tc>
                  <a:txBody>
                    <a:bodyPr/>
                    <a:lstStyle/>
                    <a:p>
                      <a:pPr lvl="1"/>
                      <a:r>
                        <a:rPr lang="en-US" sz="1220" b="1" dirty="0">
                          <a:solidFill>
                            <a:schemeClr val="tx1"/>
                          </a:solidFill>
                        </a:rPr>
                        <a:t>Systemic HTN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2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37/51 (72.5%)</a:t>
                      </a:r>
                      <a:endParaRPr lang="en-US" sz="122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939286"/>
                  </a:ext>
                </a:extLst>
              </a:tr>
              <a:tr h="231092">
                <a:tc>
                  <a:txBody>
                    <a:bodyPr/>
                    <a:lstStyle/>
                    <a:p>
                      <a:pPr lvl="1"/>
                      <a:r>
                        <a:rPr lang="en-US" sz="1220" b="1" dirty="0">
                          <a:solidFill>
                            <a:schemeClr val="tx1"/>
                          </a:solidFill>
                        </a:rPr>
                        <a:t>Pulmonary HTN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20" b="1" dirty="0">
                          <a:solidFill>
                            <a:schemeClr val="tx1"/>
                          </a:solidFill>
                        </a:rPr>
                        <a:t>4/48 (8.3%)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0376977"/>
                  </a:ext>
                </a:extLst>
              </a:tr>
              <a:tr h="231092">
                <a:tc>
                  <a:txBody>
                    <a:bodyPr/>
                    <a:lstStyle/>
                    <a:p>
                      <a:pPr lvl="1"/>
                      <a:r>
                        <a:rPr lang="en-US" sz="1220" b="1" dirty="0">
                          <a:solidFill>
                            <a:schemeClr val="tx1"/>
                          </a:solidFill>
                        </a:rPr>
                        <a:t>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20" b="1" dirty="0">
                          <a:solidFill>
                            <a:schemeClr val="tx1"/>
                          </a:solidFill>
                        </a:rPr>
                        <a:t>7/53 (13.2%)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9882277"/>
                  </a:ext>
                </a:extLst>
              </a:tr>
              <a:tr h="231092">
                <a:tc>
                  <a:txBody>
                    <a:bodyPr/>
                    <a:lstStyle/>
                    <a:p>
                      <a:pPr lvl="1"/>
                      <a:r>
                        <a:rPr lang="en-US" sz="1220" b="1" dirty="0">
                          <a:solidFill>
                            <a:schemeClr val="tx1"/>
                          </a:solidFill>
                        </a:rPr>
                        <a:t>DVT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20" b="1" dirty="0">
                          <a:solidFill>
                            <a:schemeClr val="tx1"/>
                          </a:solidFill>
                        </a:rPr>
                        <a:t>16/52 (30.8%)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23025207"/>
                  </a:ext>
                </a:extLst>
              </a:tr>
              <a:tr h="231092">
                <a:tc>
                  <a:txBody>
                    <a:bodyPr/>
                    <a:lstStyle/>
                    <a:p>
                      <a:pPr lvl="1"/>
                      <a:r>
                        <a:rPr lang="en-US" sz="1220" b="1" dirty="0">
                          <a:solidFill>
                            <a:schemeClr val="tx1"/>
                          </a:solidFill>
                        </a:rPr>
                        <a:t>Cancer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20" b="1" dirty="0">
                          <a:solidFill>
                            <a:schemeClr val="tx1"/>
                          </a:solidFill>
                        </a:rPr>
                        <a:t>12/53 (22.6%)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17075389"/>
                  </a:ext>
                </a:extLst>
              </a:tr>
              <a:tr h="231092">
                <a:tc>
                  <a:txBody>
                    <a:bodyPr/>
                    <a:lstStyle/>
                    <a:p>
                      <a:pPr lvl="1"/>
                      <a:r>
                        <a:rPr lang="en-US" sz="1220" b="1" dirty="0">
                          <a:solidFill>
                            <a:schemeClr val="tx1"/>
                          </a:solidFill>
                        </a:rPr>
                        <a:t>Active Cancer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20" b="1" dirty="0">
                          <a:solidFill>
                            <a:schemeClr val="tx1"/>
                          </a:solidFill>
                        </a:rPr>
                        <a:t>7/52 (13.5%)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2642020"/>
                  </a:ext>
                </a:extLst>
              </a:tr>
              <a:tr h="231092">
                <a:tc>
                  <a:txBody>
                    <a:bodyPr/>
                    <a:lstStyle/>
                    <a:p>
                      <a:pPr lvl="1"/>
                      <a:r>
                        <a:rPr lang="en-US" sz="1220" b="1" dirty="0">
                          <a:solidFill>
                            <a:schemeClr val="tx1"/>
                          </a:solidFill>
                        </a:rPr>
                        <a:t>Contraindication to thrombolytics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20" b="1" dirty="0">
                          <a:solidFill>
                            <a:schemeClr val="tx1"/>
                          </a:solidFill>
                        </a:rPr>
                        <a:t>22/53 (41.5%)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17020577"/>
                  </a:ext>
                </a:extLst>
              </a:tr>
              <a:tr h="231092">
                <a:tc>
                  <a:txBody>
                    <a:bodyPr/>
                    <a:lstStyle/>
                    <a:p>
                      <a:pPr marL="457200" lvl="1" indent="230188"/>
                      <a:r>
                        <a:rPr lang="en-US" sz="1220" b="1" dirty="0">
                          <a:solidFill>
                            <a:schemeClr val="tx1"/>
                          </a:solidFill>
                        </a:rPr>
                        <a:t>Absolute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20" b="1" dirty="0">
                          <a:solidFill>
                            <a:schemeClr val="tx1"/>
                          </a:solidFill>
                        </a:rPr>
                        <a:t>6/53 (11.3%)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34973127"/>
                  </a:ext>
                </a:extLst>
              </a:tr>
              <a:tr h="231092">
                <a:tc>
                  <a:txBody>
                    <a:bodyPr/>
                    <a:lstStyle/>
                    <a:p>
                      <a:pPr marL="457200" lvl="1" indent="230188"/>
                      <a:r>
                        <a:rPr lang="en-US" sz="1220" b="1" dirty="0">
                          <a:solidFill>
                            <a:schemeClr val="tx1"/>
                          </a:solidFill>
                        </a:rPr>
                        <a:t>Relative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20" b="1" dirty="0">
                          <a:solidFill>
                            <a:schemeClr val="tx1"/>
                          </a:solidFill>
                        </a:rPr>
                        <a:t>16/53 (30.2%)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669176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7035711-E772-2B1B-6D13-B1DC0E3D53FF}"/>
              </a:ext>
            </a:extLst>
          </p:cNvPr>
          <p:cNvSpPr txBox="1"/>
          <p:nvPr/>
        </p:nvSpPr>
        <p:spPr>
          <a:xfrm>
            <a:off x="4255751" y="1033637"/>
            <a:ext cx="3680498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2"/>
                </a:solidFill>
              </a:rPr>
              <a:t>115 patients from 11 US sites*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6AF51B-732E-0941-9488-E6E66BC4C01C}"/>
              </a:ext>
            </a:extLst>
          </p:cNvPr>
          <p:cNvSpPr txBox="1"/>
          <p:nvPr/>
        </p:nvSpPr>
        <p:spPr>
          <a:xfrm>
            <a:off x="7818634" y="5898824"/>
            <a:ext cx="358378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/>
              <a:t>*Prior Therapy Arm not shown due to low enrollment (n=1)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33FC3F1-4741-E186-E01D-DB6125DB98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374903"/>
              </p:ext>
            </p:extLst>
          </p:nvPr>
        </p:nvGraphicFramePr>
        <p:xfrm>
          <a:off x="7634032" y="1622846"/>
          <a:ext cx="2600187" cy="41239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00187">
                  <a:extLst>
                    <a:ext uri="{9D8B030D-6E8A-4147-A177-3AD203B41FA5}">
                      <a16:colId xmlns:a16="http://schemas.microsoft.com/office/drawing/2014/main" val="4293411953"/>
                    </a:ext>
                  </a:extLst>
                </a:gridCol>
              </a:tblGrid>
              <a:tr h="43891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2"/>
                          </a:solidFill>
                        </a:rPr>
                        <a:t>Context Arm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bg2"/>
                          </a:solidFill>
                        </a:rPr>
                        <a:t>(n = 61)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274669"/>
                  </a:ext>
                </a:extLst>
              </a:tr>
              <a:tr h="2310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20" b="0" u="none" strike="noStrike" kern="1200" baseline="0" dirty="0">
                          <a:solidFill>
                            <a:schemeClr val="dk1"/>
                          </a:solidFill>
                        </a:rPr>
                        <a:t>61.6 ± 13.9</a:t>
                      </a:r>
                      <a:endParaRPr lang="en-US" sz="122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53267662"/>
                  </a:ext>
                </a:extLst>
              </a:tr>
              <a:tr h="2310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20" b="0" u="none" strike="noStrike" kern="1200" baseline="0" dirty="0">
                          <a:solidFill>
                            <a:schemeClr val="dk1"/>
                          </a:solidFill>
                        </a:rPr>
                        <a:t>35/61 (57.4%)</a:t>
                      </a:r>
                      <a:endParaRPr lang="en-US" sz="122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4429047"/>
                  </a:ext>
                </a:extLst>
              </a:tr>
              <a:tr h="2310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20" b="0" u="none" strike="noStrike" kern="1200" baseline="0" dirty="0">
                          <a:solidFill>
                            <a:schemeClr val="dk1"/>
                          </a:solidFill>
                        </a:rPr>
                        <a:t>33.9 ± 8.5</a:t>
                      </a:r>
                      <a:endParaRPr lang="en-US" sz="122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46716773"/>
                  </a:ext>
                </a:extLst>
              </a:tr>
              <a:tr h="2310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2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89057097"/>
                  </a:ext>
                </a:extLst>
              </a:tr>
              <a:tr h="2310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20" b="0" u="none" strike="noStrike" kern="1200" baseline="0" dirty="0">
                          <a:solidFill>
                            <a:schemeClr val="dk1"/>
                          </a:solidFill>
                        </a:rPr>
                        <a:t>41/61 (67.2%)</a:t>
                      </a:r>
                      <a:endParaRPr lang="en-US" sz="122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1343152"/>
                  </a:ext>
                </a:extLst>
              </a:tr>
              <a:tr h="231092">
                <a:tc>
                  <a:txBody>
                    <a:bodyPr/>
                    <a:lstStyle/>
                    <a:p>
                      <a:pPr algn="ctr"/>
                      <a:r>
                        <a:rPr lang="en-US" sz="1220" dirty="0"/>
                        <a:t>2/59 (3.4%)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7380004"/>
                  </a:ext>
                </a:extLst>
              </a:tr>
              <a:tr h="231092">
                <a:tc>
                  <a:txBody>
                    <a:bodyPr/>
                    <a:lstStyle/>
                    <a:p>
                      <a:pPr algn="ctr"/>
                      <a:r>
                        <a:rPr lang="en-US" sz="1220" dirty="0"/>
                        <a:t>7/60 (11.7%)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11412835"/>
                  </a:ext>
                </a:extLst>
              </a:tr>
              <a:tr h="231092">
                <a:tc>
                  <a:txBody>
                    <a:bodyPr/>
                    <a:lstStyle/>
                    <a:p>
                      <a:pPr algn="ctr"/>
                      <a:r>
                        <a:rPr lang="en-US" sz="1220" dirty="0"/>
                        <a:t>12/60 (20.0%)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29778523"/>
                  </a:ext>
                </a:extLst>
              </a:tr>
              <a:tr h="231092">
                <a:tc>
                  <a:txBody>
                    <a:bodyPr/>
                    <a:lstStyle/>
                    <a:p>
                      <a:pPr algn="ctr"/>
                      <a:r>
                        <a:rPr lang="en-US" sz="1220" dirty="0"/>
                        <a:t>13/59 (22.0%)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7638466"/>
                  </a:ext>
                </a:extLst>
              </a:tr>
              <a:tr h="231092">
                <a:tc>
                  <a:txBody>
                    <a:bodyPr/>
                    <a:lstStyle/>
                    <a:p>
                      <a:pPr algn="ctr"/>
                      <a:r>
                        <a:rPr lang="en-US" sz="1220" dirty="0"/>
                        <a:t>5/59 (8.5%)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4263272"/>
                  </a:ext>
                </a:extLst>
              </a:tr>
              <a:tr h="231092">
                <a:tc>
                  <a:txBody>
                    <a:bodyPr/>
                    <a:lstStyle/>
                    <a:p>
                      <a:pPr algn="ctr"/>
                      <a:r>
                        <a:rPr lang="en-US" sz="1220" dirty="0"/>
                        <a:t>7/60 (11.7%)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5303058"/>
                  </a:ext>
                </a:extLst>
              </a:tr>
              <a:tr h="231092">
                <a:tc>
                  <a:txBody>
                    <a:bodyPr/>
                    <a:lstStyle/>
                    <a:p>
                      <a:pPr algn="ctr"/>
                      <a:r>
                        <a:rPr lang="en-US" sz="1220" dirty="0"/>
                        <a:t>3/60 (5.0%)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6132841"/>
                  </a:ext>
                </a:extLst>
              </a:tr>
              <a:tr h="231092">
                <a:tc>
                  <a:txBody>
                    <a:bodyPr/>
                    <a:lstStyle/>
                    <a:p>
                      <a:pPr algn="ctr"/>
                      <a:r>
                        <a:rPr lang="en-US" sz="1220" dirty="0"/>
                        <a:t>4/60 (6.7%)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347681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D9C8A249-0644-10B0-04B7-7ADE29076073}"/>
              </a:ext>
            </a:extLst>
          </p:cNvPr>
          <p:cNvSpPr txBox="1"/>
          <p:nvPr/>
        </p:nvSpPr>
        <p:spPr>
          <a:xfrm>
            <a:off x="1489753" y="4869567"/>
            <a:ext cx="8734192" cy="877223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txBody>
          <a:bodyPr wrap="square" rtlCol="0">
            <a:noAutofit/>
          </a:bodyPr>
          <a:lstStyle/>
          <a:p>
            <a:pPr algn="ctr"/>
            <a:endParaRPr lang="en-US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085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F557C-1A75-0BD2-AEC1-BF55271DC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-477354"/>
            <a:ext cx="10729913" cy="1325563"/>
          </a:xfrm>
        </p:spPr>
        <p:txBody>
          <a:bodyPr/>
          <a:lstStyle/>
          <a:p>
            <a:r>
              <a:rPr lang="en-US" dirty="0"/>
              <a:t>Clinical Presentation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DCE3A59-1F77-9ECB-D5FE-8D835F19CA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6682344"/>
              </p:ext>
            </p:extLst>
          </p:nvPr>
        </p:nvGraphicFramePr>
        <p:xfrm>
          <a:off x="1165803" y="1446927"/>
          <a:ext cx="7708101" cy="4388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9815">
                  <a:extLst>
                    <a:ext uri="{9D8B030D-6E8A-4147-A177-3AD203B41FA5}">
                      <a16:colId xmlns:a16="http://schemas.microsoft.com/office/drawing/2014/main" val="3233997880"/>
                    </a:ext>
                  </a:extLst>
                </a:gridCol>
                <a:gridCol w="2018286">
                  <a:extLst>
                    <a:ext uri="{9D8B030D-6E8A-4147-A177-3AD203B41FA5}">
                      <a16:colId xmlns:a16="http://schemas.microsoft.com/office/drawing/2014/main" val="1540953372"/>
                    </a:ext>
                  </a:extLst>
                </a:gridCol>
              </a:tblGrid>
              <a:tr h="603342"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/>
                          </a:solidFill>
                        </a:rPr>
                        <a:t>FlowTriever Arm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bg2"/>
                          </a:solidFill>
                        </a:rPr>
                        <a:t>(n = 53)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5887328"/>
                  </a:ext>
                </a:extLst>
              </a:tr>
              <a:tr h="1262244">
                <a:tc>
                  <a:txBody>
                    <a:bodyPr/>
                    <a:lstStyle/>
                    <a:p>
                      <a:r>
                        <a:rPr lang="en-US" sz="1400" b="1" dirty="0"/>
                        <a:t>Reason for high-risk PE:</a:t>
                      </a:r>
                    </a:p>
                    <a:p>
                      <a:pPr marL="401638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1" baseline="0" dirty="0"/>
                        <a:t>Systolic BP &lt;90 mmHg or decrease of &gt;40 mmHg for 15 minutes</a:t>
                      </a:r>
                    </a:p>
                    <a:p>
                      <a:pPr marL="401638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Need for vasopressor support</a:t>
                      </a:r>
                    </a:p>
                    <a:p>
                      <a:pPr marL="401638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Resuscitation after cardiac arrest with &lt;30 minutes of CPR and Glasgow Coma Scale &gt;8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 (64.2%)</a:t>
                      </a:r>
                      <a:endParaRPr lang="en-US" sz="1400" b="1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32 (60.4%)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11 (20.8%)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01596767"/>
                  </a:ext>
                </a:extLst>
              </a:tr>
              <a:tr h="1428969">
                <a:tc>
                  <a:txBody>
                    <a:bodyPr/>
                    <a:lstStyle/>
                    <a:p>
                      <a:r>
                        <a:rPr lang="en-US" sz="1400" b="1" dirty="0"/>
                        <a:t>SCAI shock stage</a:t>
                      </a:r>
                    </a:p>
                    <a:p>
                      <a:pPr marL="0" indent="398463"/>
                      <a:r>
                        <a:rPr lang="en-US" sz="1400" b="1" dirty="0"/>
                        <a:t>A</a:t>
                      </a:r>
                    </a:p>
                    <a:p>
                      <a:pPr marL="0" indent="398463"/>
                      <a:r>
                        <a:rPr lang="en-US" sz="1400" b="1" dirty="0"/>
                        <a:t>B</a:t>
                      </a:r>
                    </a:p>
                    <a:p>
                      <a:pPr marL="0" indent="398463"/>
                      <a:r>
                        <a:rPr lang="en-US" sz="1400" b="1" dirty="0"/>
                        <a:t>C</a:t>
                      </a:r>
                    </a:p>
                    <a:p>
                      <a:pPr marL="0" indent="398463"/>
                      <a:r>
                        <a:rPr lang="en-US" sz="1400" b="1" dirty="0"/>
                        <a:t>D</a:t>
                      </a:r>
                    </a:p>
                    <a:p>
                      <a:pPr marL="0" indent="398463"/>
                      <a:r>
                        <a:rPr lang="en-US" sz="1400" b="1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(3.8%)</a:t>
                      </a:r>
                    </a:p>
                    <a:p>
                      <a:pPr algn="ctr"/>
                      <a:r>
                        <a:rPr lang="en-US" sz="1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 (20.8%)</a:t>
                      </a:r>
                    </a:p>
                    <a:p>
                      <a:pPr algn="ctr"/>
                      <a:r>
                        <a:rPr lang="en-US" sz="1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 (54.7%)</a:t>
                      </a:r>
                    </a:p>
                    <a:p>
                      <a:pPr algn="ctr"/>
                      <a:r>
                        <a:rPr lang="en-US" sz="1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 (9.4%)</a:t>
                      </a:r>
                    </a:p>
                    <a:p>
                      <a:pPr algn="ctr"/>
                      <a:r>
                        <a:rPr lang="en-US" sz="1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6 (11.3%)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1348165"/>
                  </a:ext>
                </a:extLst>
              </a:tr>
              <a:tr h="984401">
                <a:tc>
                  <a:txBody>
                    <a:bodyPr/>
                    <a:lstStyle/>
                    <a:p>
                      <a:r>
                        <a:rPr lang="en-US" sz="1400" b="1" dirty="0"/>
                        <a:t>PE Location</a:t>
                      </a:r>
                    </a:p>
                    <a:p>
                      <a:pPr marL="398463" indent="-168275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Centr</a:t>
                      </a:r>
                      <a:r>
                        <a:rPr lang="en-US" sz="1400" b="1" dirty="0"/>
                        <a:t>al</a:t>
                      </a:r>
                    </a:p>
                    <a:p>
                      <a:pPr marL="398463" indent="-168275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Lobar</a:t>
                      </a:r>
                    </a:p>
                    <a:p>
                      <a:pPr marL="398463" indent="-168275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Segmental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  <a:p>
                      <a:pPr algn="ctr"/>
                      <a:r>
                        <a:rPr lang="en-US" sz="1400" b="1" dirty="0"/>
                        <a:t>49 (92.5%)</a:t>
                      </a:r>
                    </a:p>
                    <a:p>
                      <a:pPr algn="ctr"/>
                      <a:r>
                        <a:rPr lang="en-US" sz="1400" b="1" dirty="0"/>
                        <a:t>36 (67.9%)</a:t>
                      </a:r>
                    </a:p>
                    <a:p>
                      <a:pPr algn="ctr"/>
                      <a:r>
                        <a:rPr lang="en-US" sz="1400" b="1" dirty="0"/>
                        <a:t>27 (50.9%)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17075389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BE39A82-EE63-0E17-3616-EA89A87613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0196479"/>
              </p:ext>
            </p:extLst>
          </p:nvPr>
        </p:nvGraphicFramePr>
        <p:xfrm>
          <a:off x="9008844" y="1416105"/>
          <a:ext cx="2020824" cy="448023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20824">
                  <a:extLst>
                    <a:ext uri="{9D8B030D-6E8A-4147-A177-3AD203B41FA5}">
                      <a16:colId xmlns:a16="http://schemas.microsoft.com/office/drawing/2014/main" val="2974059107"/>
                    </a:ext>
                  </a:extLst>
                </a:gridCol>
              </a:tblGrid>
              <a:tr h="61876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/>
                          </a:solidFill>
                        </a:rPr>
                        <a:t>Context Arm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bg2"/>
                          </a:solidFill>
                        </a:rPr>
                        <a:t>(n = 61)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170624"/>
                  </a:ext>
                </a:extLst>
              </a:tr>
              <a:tr h="138642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u="none" strike="noStrike" kern="1200" baseline="0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baseline="0" dirty="0">
                          <a:solidFill>
                            <a:schemeClr val="dk1"/>
                          </a:solidFill>
                        </a:rPr>
                        <a:t>31 (50.8%)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baseline="0" dirty="0">
                          <a:solidFill>
                            <a:schemeClr val="dk1"/>
                          </a:solidFill>
                        </a:rPr>
                        <a:t>46 (75.4%)</a:t>
                      </a:r>
                      <a:endParaRPr lang="en-US" sz="1400" b="1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20 (32.8%)</a:t>
                      </a:r>
                      <a:endParaRPr lang="en-US" sz="1400" b="1" u="none" strike="noStrike" kern="1200" baseline="0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9788675"/>
                  </a:ext>
                </a:extLst>
              </a:tr>
              <a:tr h="14654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u="none" strike="noStrike" kern="1200" baseline="0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baseline="0" dirty="0">
                          <a:solidFill>
                            <a:schemeClr val="dk1"/>
                          </a:solidFill>
                        </a:rPr>
                        <a:t>1 (1.6%)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baseline="0" dirty="0">
                          <a:solidFill>
                            <a:schemeClr val="dk1"/>
                          </a:solidFill>
                        </a:rPr>
                        <a:t>6 (9.8%)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baseline="0" dirty="0">
                          <a:solidFill>
                            <a:schemeClr val="dk1"/>
                          </a:solidFill>
                        </a:rPr>
                        <a:t>22 (36.1%)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baseline="0" dirty="0">
                          <a:solidFill>
                            <a:schemeClr val="dk1"/>
                          </a:solidFill>
                        </a:rPr>
                        <a:t>12 (19.7%)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baseline="0" dirty="0">
                          <a:solidFill>
                            <a:schemeClr val="dk1"/>
                          </a:solidFill>
                        </a:rPr>
                        <a:t>20 (32.8%)</a:t>
                      </a:r>
                      <a:endParaRPr lang="en-US" sz="1400" b="1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3474718"/>
                  </a:ext>
                </a:extLst>
              </a:tr>
              <a:tr h="1009558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  <a:p>
                      <a:pPr algn="ctr"/>
                      <a:r>
                        <a:rPr lang="en-US" sz="1400" b="1" dirty="0"/>
                        <a:t>40/53 (75.5%)</a:t>
                      </a:r>
                    </a:p>
                    <a:p>
                      <a:pPr algn="ctr"/>
                      <a:r>
                        <a:rPr lang="en-US" sz="1400" b="1" dirty="0"/>
                        <a:t>36/53 (67.9%)</a:t>
                      </a:r>
                    </a:p>
                    <a:p>
                      <a:pPr algn="ctr"/>
                      <a:r>
                        <a:rPr lang="en-US" sz="1400" b="1" dirty="0"/>
                        <a:t>25/53 (47.2%)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154336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5590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C9899-7856-4374-1C48-1C86777FB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Primary Treatment Details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C52DD8E-0E3F-BD6E-4A88-1A700A5B74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4041959"/>
              </p:ext>
            </p:extLst>
          </p:nvPr>
        </p:nvGraphicFramePr>
        <p:xfrm>
          <a:off x="838201" y="1898117"/>
          <a:ext cx="4980610" cy="28260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5283">
                  <a:extLst>
                    <a:ext uri="{9D8B030D-6E8A-4147-A177-3AD203B41FA5}">
                      <a16:colId xmlns:a16="http://schemas.microsoft.com/office/drawing/2014/main" val="3233997880"/>
                    </a:ext>
                  </a:extLst>
                </a:gridCol>
                <a:gridCol w="1845327">
                  <a:extLst>
                    <a:ext uri="{9D8B030D-6E8A-4147-A177-3AD203B41FA5}">
                      <a16:colId xmlns:a16="http://schemas.microsoft.com/office/drawing/2014/main" val="1540953372"/>
                    </a:ext>
                  </a:extLst>
                </a:gridCol>
              </a:tblGrid>
              <a:tr h="572968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/>
                          </a:solidFill>
                        </a:rPr>
                        <a:t>FlowTriever Arm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bg2"/>
                          </a:solidFill>
                        </a:rPr>
                        <a:t>(n = 53)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FlowTriever Arm</a:t>
                      </a:r>
                    </a:p>
                    <a:p>
                      <a:pPr algn="ctr"/>
                      <a:r>
                        <a:rPr lang="en-US" sz="1600" dirty="0"/>
                        <a:t>(n = 53)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5887328"/>
                  </a:ext>
                </a:extLst>
              </a:tr>
              <a:tr h="7994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1" dirty="0"/>
                        <a:t>Primary Treatment: </a:t>
                      </a:r>
                    </a:p>
                    <a:p>
                      <a:pPr marL="227013" indent="0">
                        <a:lnSpc>
                          <a:spcPct val="100000"/>
                        </a:lnSpc>
                      </a:pPr>
                      <a:r>
                        <a:rPr lang="en-US" sz="1600" b="1" dirty="0"/>
                        <a:t>FlowTriever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40000"/>
                        </a:lnSpc>
                      </a:pPr>
                      <a:r>
                        <a:rPr lang="en-US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 (100%)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1348165"/>
                  </a:ext>
                </a:extLst>
              </a:tr>
              <a:tr h="7237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Estimated blood loss, mL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100 [20-240],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n = 46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554465"/>
                  </a:ext>
                </a:extLst>
              </a:tr>
              <a:tr h="723748">
                <a:tc>
                  <a:txBody>
                    <a:bodyPr/>
                    <a:lstStyle/>
                    <a:p>
                      <a:pPr marL="230188" indent="0">
                        <a:lnSpc>
                          <a:spcPct val="100000"/>
                        </a:lnSpc>
                      </a:pPr>
                      <a:r>
                        <a:rPr lang="en-US" sz="16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With FlowSaver, mL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50 [0-200],</a:t>
                      </a:r>
                      <a:br>
                        <a:rPr lang="en-US" sz="1600" b="1" dirty="0"/>
                      </a:br>
                      <a:r>
                        <a:rPr lang="en-US" sz="1600" b="1" dirty="0"/>
                        <a:t>n =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24284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A491C5B-0169-2D48-EA97-8F4DB754C7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891104"/>
              </p:ext>
            </p:extLst>
          </p:nvPr>
        </p:nvGraphicFramePr>
        <p:xfrm>
          <a:off x="6085515" y="1898119"/>
          <a:ext cx="5421543" cy="28199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04887">
                  <a:extLst>
                    <a:ext uri="{9D8B030D-6E8A-4147-A177-3AD203B41FA5}">
                      <a16:colId xmlns:a16="http://schemas.microsoft.com/office/drawing/2014/main" val="3233997880"/>
                    </a:ext>
                  </a:extLst>
                </a:gridCol>
                <a:gridCol w="1816656">
                  <a:extLst>
                    <a:ext uri="{9D8B030D-6E8A-4147-A177-3AD203B41FA5}">
                      <a16:colId xmlns:a16="http://schemas.microsoft.com/office/drawing/2014/main" val="1540953372"/>
                    </a:ext>
                  </a:extLst>
                </a:gridCol>
              </a:tblGrid>
              <a:tr h="565645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/>
                          </a:solidFill>
                        </a:rPr>
                        <a:t>Context Arm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bg2"/>
                          </a:solidFill>
                        </a:rPr>
                        <a:t>(n = 61)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FlowTriever Arm</a:t>
                      </a:r>
                    </a:p>
                    <a:p>
                      <a:pPr algn="ctr"/>
                      <a:r>
                        <a:rPr lang="en-US" sz="1600" dirty="0"/>
                        <a:t>(n = 53)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5887328"/>
                  </a:ext>
                </a:extLst>
              </a:tr>
              <a:tr h="202667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dirty="0"/>
                        <a:t>Primary Treatment: </a:t>
                      </a:r>
                    </a:p>
                    <a:p>
                      <a:pPr marL="0" indent="230188">
                        <a:lnSpc>
                          <a:spcPct val="150000"/>
                        </a:lnSpc>
                      </a:pPr>
                      <a:r>
                        <a:rPr lang="en-US" sz="1600" b="1" dirty="0"/>
                        <a:t>Systemic thrombolytics</a:t>
                      </a:r>
                    </a:p>
                    <a:p>
                      <a:pPr marL="0" indent="230188">
                        <a:lnSpc>
                          <a:spcPct val="150000"/>
                        </a:lnSpc>
                      </a:pPr>
                      <a:r>
                        <a:rPr lang="en-US" sz="1600" b="1" dirty="0"/>
                        <a:t>Anticoagulation alone</a:t>
                      </a:r>
                    </a:p>
                    <a:p>
                      <a:pPr marL="0" indent="230188">
                        <a:lnSpc>
                          <a:spcPct val="150000"/>
                        </a:lnSpc>
                      </a:pPr>
                      <a:r>
                        <a:rPr lang="en-US" sz="1600" b="1" dirty="0"/>
                        <a:t>Catheter-directed thrombolytics</a:t>
                      </a:r>
                    </a:p>
                    <a:p>
                      <a:pPr marL="0" indent="230188">
                        <a:lnSpc>
                          <a:spcPct val="150000"/>
                        </a:lnSpc>
                      </a:pPr>
                      <a:r>
                        <a:rPr lang="en-US" sz="1600" b="1" dirty="0"/>
                        <a:t>Surgical thrombectomy</a:t>
                      </a:r>
                    </a:p>
                    <a:p>
                      <a:pPr marL="0" indent="230188">
                        <a:lnSpc>
                          <a:spcPct val="150000"/>
                        </a:lnSpc>
                      </a:pPr>
                      <a:r>
                        <a:rPr lang="en-US" sz="1600" b="1" dirty="0"/>
                        <a:t>Mechanical thrombectomy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600" b="1" u="none" strike="noStrike" kern="1200" baseline="0" dirty="0">
                        <a:solidFill>
                          <a:schemeClr val="dk1"/>
                        </a:solidFill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600" b="1" u="none" strike="noStrike" kern="1200" baseline="0" dirty="0">
                          <a:solidFill>
                            <a:schemeClr val="dk1"/>
                          </a:solidFill>
                        </a:rPr>
                        <a:t>42 (68.9%)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600" b="1" u="none" strike="noStrike" kern="1200" baseline="0" dirty="0">
                          <a:solidFill>
                            <a:schemeClr val="dk1"/>
                          </a:solidFill>
                        </a:rPr>
                        <a:t>14 (23.0%)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600" b="1" u="none" strike="noStrike" kern="1200" baseline="0" dirty="0">
                          <a:solidFill>
                            <a:schemeClr val="dk1"/>
                          </a:solidFill>
                        </a:rPr>
                        <a:t>4 (6.6%)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600" b="1" u="none" strike="noStrike" kern="1200" baseline="0" dirty="0">
                          <a:solidFill>
                            <a:schemeClr val="dk1"/>
                          </a:solidFill>
                        </a:rPr>
                        <a:t>1 (1.6%)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600" b="1" u="none" strike="noStrike" kern="1200" baseline="0" dirty="0">
                          <a:solidFill>
                            <a:schemeClr val="dk1"/>
                          </a:solidFill>
                        </a:rPr>
                        <a:t>0 (0%)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1348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3683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42E34-00D9-4183-27EF-DF5306C44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09963"/>
            <a:ext cx="10972800" cy="868362"/>
          </a:xfrm>
        </p:spPr>
        <p:txBody>
          <a:bodyPr/>
          <a:lstStyle/>
          <a:p>
            <a:r>
              <a:rPr lang="en-US" dirty="0"/>
              <a:t>Primary Endpoint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226BB64-7B6A-F2B0-F3A9-9E36EEDBDCA7}"/>
              </a:ext>
            </a:extLst>
          </p:cNvPr>
          <p:cNvSpPr/>
          <p:nvPr/>
        </p:nvSpPr>
        <p:spPr>
          <a:xfrm>
            <a:off x="1873249" y="1562265"/>
            <a:ext cx="8801599" cy="148472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r>
              <a:rPr lang="en-US" sz="2400" b="1" dirty="0">
                <a:solidFill>
                  <a:schemeClr val="bg2"/>
                </a:solidFill>
              </a:rPr>
              <a:t>			Composite Primary Endpoint: </a:t>
            </a:r>
            <a:r>
              <a:rPr lang="en-US" sz="2800" b="1" dirty="0">
                <a:solidFill>
                  <a:srgbClr val="FFFF00"/>
                </a:solidFill>
              </a:rPr>
              <a:t>17.0%</a:t>
            </a:r>
            <a:r>
              <a:rPr lang="en-US" sz="2800" b="1" baseline="30000" dirty="0">
                <a:solidFill>
                  <a:srgbClr val="FFFF00"/>
                </a:solidFill>
              </a:rPr>
              <a:t>*</a:t>
            </a:r>
            <a:endParaRPr lang="en-US" sz="2400" b="1" baseline="30000" dirty="0">
              <a:solidFill>
                <a:srgbClr val="FFFF00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7774FA8-AADE-8CE3-A6E1-B13CDE48F01E}"/>
              </a:ext>
            </a:extLst>
          </p:cNvPr>
          <p:cNvSpPr/>
          <p:nvPr/>
        </p:nvSpPr>
        <p:spPr>
          <a:xfrm>
            <a:off x="1873250" y="3538390"/>
            <a:ext cx="8801598" cy="1481328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 anchorCtr="0"/>
          <a:lstStyle/>
          <a:p>
            <a:r>
              <a:rPr lang="en-US" sz="2400" b="1" dirty="0">
                <a:solidFill>
                  <a:schemeClr val="bg2"/>
                </a:solidFill>
              </a:rPr>
              <a:t>			Composite Primary Endpoint: </a:t>
            </a:r>
            <a:r>
              <a:rPr lang="en-US" sz="2800" b="1" dirty="0">
                <a:solidFill>
                  <a:srgbClr val="FFFF00"/>
                </a:solidFill>
              </a:rPr>
              <a:t>63.9%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6" name="Rectangle: Top Corners Rounded 5">
            <a:extLst>
              <a:ext uri="{FF2B5EF4-FFF2-40B4-BE49-F238E27FC236}">
                <a16:creationId xmlns:a16="http://schemas.microsoft.com/office/drawing/2014/main" id="{2EE39F7B-83AF-F17E-629F-F17207E601A3}"/>
              </a:ext>
            </a:extLst>
          </p:cNvPr>
          <p:cNvSpPr/>
          <p:nvPr/>
        </p:nvSpPr>
        <p:spPr>
          <a:xfrm rot="16200000">
            <a:off x="2380069" y="1040977"/>
            <a:ext cx="1484724" cy="2527300"/>
          </a:xfrm>
          <a:prstGeom prst="round2SameRect">
            <a:avLst/>
          </a:prstGeom>
          <a:solidFill>
            <a:schemeClr val="bg2"/>
          </a:solidFill>
          <a:ln w="285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r>
              <a:rPr lang="en-US" b="1" dirty="0">
                <a:solidFill>
                  <a:schemeClr val="bg2"/>
                </a:solidFill>
              </a:rPr>
              <a:t>			</a:t>
            </a:r>
            <a:endParaRPr lang="en-US" sz="2400" dirty="0">
              <a:solidFill>
                <a:schemeClr val="bg2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FD269C-1DB1-B8B9-7C59-BB7B2A16F8A5}"/>
              </a:ext>
            </a:extLst>
          </p:cNvPr>
          <p:cNvSpPr txBox="1"/>
          <p:nvPr/>
        </p:nvSpPr>
        <p:spPr>
          <a:xfrm>
            <a:off x="1837515" y="2073793"/>
            <a:ext cx="256713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FlowTriever Arm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Rectangle: Top Corners Rounded 7">
            <a:extLst>
              <a:ext uri="{FF2B5EF4-FFF2-40B4-BE49-F238E27FC236}">
                <a16:creationId xmlns:a16="http://schemas.microsoft.com/office/drawing/2014/main" id="{83477E42-5B2C-9114-6EA8-3DDDF821F2F3}"/>
              </a:ext>
            </a:extLst>
          </p:cNvPr>
          <p:cNvSpPr/>
          <p:nvPr/>
        </p:nvSpPr>
        <p:spPr>
          <a:xfrm rot="16200000">
            <a:off x="2396236" y="3015404"/>
            <a:ext cx="1481328" cy="2527300"/>
          </a:xfrm>
          <a:prstGeom prst="round2SameRect">
            <a:avLst/>
          </a:prstGeom>
          <a:solidFill>
            <a:schemeClr val="bg2"/>
          </a:solidFill>
          <a:ln w="285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r>
              <a:rPr lang="en-US" b="1" dirty="0">
                <a:solidFill>
                  <a:schemeClr val="bg2"/>
                </a:solidFill>
              </a:rPr>
              <a:t>			</a:t>
            </a:r>
            <a:endParaRPr lang="en-US" sz="2400" dirty="0">
              <a:solidFill>
                <a:schemeClr val="bg2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CFCDDC9-0004-790F-BBCF-847650272758}"/>
              </a:ext>
            </a:extLst>
          </p:cNvPr>
          <p:cNvSpPr txBox="1"/>
          <p:nvPr/>
        </p:nvSpPr>
        <p:spPr>
          <a:xfrm>
            <a:off x="1873250" y="4048221"/>
            <a:ext cx="255266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>
                    <a:lumMod val="50000"/>
                  </a:schemeClr>
                </a:solidFill>
              </a:rPr>
              <a:t>Context Arm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59D5371-27C8-5FAE-D66B-711B2C956377}"/>
              </a:ext>
            </a:extLst>
          </p:cNvPr>
          <p:cNvSpPr txBox="1"/>
          <p:nvPr/>
        </p:nvSpPr>
        <p:spPr>
          <a:xfrm>
            <a:off x="5710844" y="3059712"/>
            <a:ext cx="5056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*Significantly lower than the performance goal of 32.0% (</a:t>
            </a:r>
            <a:r>
              <a:rPr lang="en-US" sz="1200" b="1" i="1" dirty="0"/>
              <a:t>P</a:t>
            </a:r>
            <a:r>
              <a:rPr lang="en-US" sz="1200" b="1" dirty="0"/>
              <a:t>&lt;0.01)</a:t>
            </a:r>
          </a:p>
          <a:p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049065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49237-E12B-267D-C746-E871443B3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768" y="-385382"/>
            <a:ext cx="10790583" cy="1325563"/>
          </a:xfrm>
        </p:spPr>
        <p:txBody>
          <a:bodyPr/>
          <a:lstStyle/>
          <a:p>
            <a:r>
              <a:rPr lang="en-US" dirty="0"/>
              <a:t>Primary Endpoint Components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EC0A408E-9A80-A010-DBAB-EBE237AFC49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04535545"/>
              </p:ext>
            </p:extLst>
          </p:nvPr>
        </p:nvGraphicFramePr>
        <p:xfrm>
          <a:off x="2834728" y="1664413"/>
          <a:ext cx="6011321" cy="3051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E2E00FBC-35E4-B3F9-8241-391B6E4B6BD5}"/>
              </a:ext>
            </a:extLst>
          </p:cNvPr>
          <p:cNvSpPr txBox="1"/>
          <p:nvPr/>
        </p:nvSpPr>
        <p:spPr>
          <a:xfrm>
            <a:off x="3759551" y="1032168"/>
            <a:ext cx="46728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2856"/>
                </a:solidFill>
              </a:rPr>
              <a:t>In-hospital mortality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42EF566-0E09-8A2C-C077-1B2B8DC4FFB2}"/>
              </a:ext>
            </a:extLst>
          </p:cNvPr>
          <p:cNvSpPr txBox="1"/>
          <p:nvPr/>
        </p:nvSpPr>
        <p:spPr>
          <a:xfrm>
            <a:off x="2834728" y="5271855"/>
            <a:ext cx="1902362" cy="477054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r"/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FlowTriever Arm</a:t>
            </a:r>
          </a:p>
          <a:p>
            <a:pPr algn="r"/>
            <a:r>
              <a:rPr lang="en-US" sz="1050" b="1" dirty="0">
                <a:solidFill>
                  <a:schemeClr val="accent1">
                    <a:lumMod val="75000"/>
                  </a:schemeClr>
                </a:solidFill>
              </a:rPr>
              <a:t>n = 53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5F8A663-7D1B-D3C6-A3E0-014119A7BC1D}"/>
              </a:ext>
            </a:extLst>
          </p:cNvPr>
          <p:cNvSpPr txBox="1"/>
          <p:nvPr/>
        </p:nvSpPr>
        <p:spPr>
          <a:xfrm>
            <a:off x="7442779" y="5272275"/>
            <a:ext cx="1586590" cy="477054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r"/>
            <a:r>
              <a:rPr lang="en-US" sz="1400" b="1" dirty="0">
                <a:solidFill>
                  <a:schemeClr val="bg1">
                    <a:lumMod val="50000"/>
                  </a:schemeClr>
                </a:solidFill>
              </a:rPr>
              <a:t>Context Arm</a:t>
            </a:r>
          </a:p>
          <a:p>
            <a:pPr algn="r"/>
            <a:r>
              <a:rPr lang="en-US" sz="1050" b="1" dirty="0">
                <a:solidFill>
                  <a:schemeClr val="bg1">
                    <a:lumMod val="50000"/>
                  </a:schemeClr>
                </a:solidFill>
              </a:rPr>
              <a:t>n = 61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931007F-C203-A3AE-CA89-31127FD1CF6F}"/>
              </a:ext>
            </a:extLst>
          </p:cNvPr>
          <p:cNvSpPr/>
          <p:nvPr/>
        </p:nvSpPr>
        <p:spPr>
          <a:xfrm>
            <a:off x="2834728" y="5272275"/>
            <a:ext cx="348150" cy="47610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439D7E1-2F2A-B5CC-49C3-005F2C08400B}"/>
              </a:ext>
            </a:extLst>
          </p:cNvPr>
          <p:cNvSpPr/>
          <p:nvPr/>
        </p:nvSpPr>
        <p:spPr>
          <a:xfrm>
            <a:off x="7442779" y="5269764"/>
            <a:ext cx="347472" cy="47799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437C7F6-65B9-A3B3-2C56-A57783A39C69}"/>
              </a:ext>
            </a:extLst>
          </p:cNvPr>
          <p:cNvSpPr txBox="1"/>
          <p:nvPr/>
        </p:nvSpPr>
        <p:spPr>
          <a:xfrm>
            <a:off x="5073269" y="5272275"/>
            <a:ext cx="2045463" cy="475488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r"/>
            <a:r>
              <a:rPr lang="en-US" sz="1400" b="1" dirty="0">
                <a:solidFill>
                  <a:schemeClr val="bg1">
                    <a:lumMod val="50000"/>
                  </a:schemeClr>
                </a:solidFill>
              </a:rPr>
              <a:t>Performance Goal</a:t>
            </a:r>
          </a:p>
          <a:p>
            <a:pPr algn="r"/>
            <a:r>
              <a:rPr lang="en-US" sz="1050" b="1" dirty="0">
                <a:solidFill>
                  <a:schemeClr val="bg1">
                    <a:lumMod val="50000"/>
                  </a:schemeClr>
                </a:solidFill>
              </a:rPr>
              <a:t>Literature-based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3D50285-0F19-C99B-0CAF-A18800515D37}"/>
              </a:ext>
            </a:extLst>
          </p:cNvPr>
          <p:cNvSpPr/>
          <p:nvPr/>
        </p:nvSpPr>
        <p:spPr>
          <a:xfrm>
            <a:off x="5068393" y="5272275"/>
            <a:ext cx="347472" cy="47799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556739"/>
      </p:ext>
    </p:extLst>
  </p:cSld>
  <p:clrMapOvr>
    <a:masterClrMapping/>
  </p:clrMapOvr>
</p:sld>
</file>

<file path=ppt/theme/theme1.xml><?xml version="1.0" encoding="utf-8"?>
<a:theme xmlns:a="http://schemas.openxmlformats.org/drawingml/2006/main" name="OHWE_Light_03_v092011">
  <a:themeElements>
    <a:clrScheme name="OHH Light">
      <a:dk1>
        <a:srgbClr val="0073AE"/>
      </a:dk1>
      <a:lt1>
        <a:srgbClr val="0073AE"/>
      </a:lt1>
      <a:dk2>
        <a:srgbClr val="8A7967"/>
      </a:dk2>
      <a:lt2>
        <a:srgbClr val="EEECE1"/>
      </a:lt2>
      <a:accent1>
        <a:srgbClr val="0073AE"/>
      </a:accent1>
      <a:accent2>
        <a:srgbClr val="F8971D"/>
      </a:accent2>
      <a:accent3>
        <a:srgbClr val="8DC63F"/>
      </a:accent3>
      <a:accent4>
        <a:srgbClr val="FFD200"/>
      </a:accent4>
      <a:accent5>
        <a:srgbClr val="00A88F"/>
      </a:accent5>
      <a:accent6>
        <a:srgbClr val="8A7967"/>
      </a:accent6>
      <a:hlink>
        <a:srgbClr val="6095C9"/>
      </a:hlink>
      <a:folHlink>
        <a:srgbClr val="FAA757"/>
      </a:folHlink>
    </a:clrScheme>
    <a:fontScheme name="6_2011 OhioHealth - Whi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6_2011 OhioHealth - White 1">
        <a:dk1>
          <a:srgbClr val="0073AE"/>
        </a:dk1>
        <a:lt1>
          <a:srgbClr val="FFFFFF"/>
        </a:lt1>
        <a:dk2>
          <a:srgbClr val="8A7967"/>
        </a:dk2>
        <a:lt2>
          <a:srgbClr val="EEECE1"/>
        </a:lt2>
        <a:accent1>
          <a:srgbClr val="6095C9"/>
        </a:accent1>
        <a:accent2>
          <a:srgbClr val="CD665F"/>
        </a:accent2>
        <a:accent3>
          <a:srgbClr val="FFFFFF"/>
        </a:accent3>
        <a:accent4>
          <a:srgbClr val="006194"/>
        </a:accent4>
        <a:accent5>
          <a:srgbClr val="B6C8E1"/>
        </a:accent5>
        <a:accent6>
          <a:srgbClr val="BA5C55"/>
        </a:accent6>
        <a:hlink>
          <a:srgbClr val="0073AE"/>
        </a:hlink>
        <a:folHlink>
          <a:srgbClr val="0073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2011 OhioHealth - White 2">
        <a:dk1>
          <a:srgbClr val="0073AE"/>
        </a:dk1>
        <a:lt1>
          <a:srgbClr val="FFFFFF"/>
        </a:lt1>
        <a:dk2>
          <a:srgbClr val="8A7967"/>
        </a:dk2>
        <a:lt2>
          <a:srgbClr val="EEECE1"/>
        </a:lt2>
        <a:accent1>
          <a:srgbClr val="6095C9"/>
        </a:accent1>
        <a:accent2>
          <a:srgbClr val="AAC46C"/>
        </a:accent2>
        <a:accent3>
          <a:srgbClr val="FFFFFF"/>
        </a:accent3>
        <a:accent4>
          <a:srgbClr val="006194"/>
        </a:accent4>
        <a:accent5>
          <a:srgbClr val="B6C8E1"/>
        </a:accent5>
        <a:accent6>
          <a:srgbClr val="9AB161"/>
        </a:accent6>
        <a:hlink>
          <a:srgbClr val="FAA757"/>
        </a:hlink>
        <a:folHlink>
          <a:srgbClr val="937AB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FY16-Aug_OHVI__PPTTemplate1" id="{6063D3C0-7CBD-E14A-A927-E42B7AA6BD1D}" vid="{1FA8647C-0E98-FE42-A856-E8557D07D4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B6B06062324B4DB897EB1B7386C66B" ma:contentTypeVersion="19" ma:contentTypeDescription="Create a new document." ma:contentTypeScope="" ma:versionID="0ebf61636d3d6c01fcc04b0342405c2f">
  <xsd:schema xmlns:xsd="http://www.w3.org/2001/XMLSchema" xmlns:xs="http://www.w3.org/2001/XMLSchema" xmlns:p="http://schemas.microsoft.com/office/2006/metadata/properties" xmlns:ns1="http://schemas.microsoft.com/sharepoint/v3" xmlns:ns2="e8091b40-89fc-4333-8e07-75ac320053ec" xmlns:ns3="6b3b5ca5-9aee-483c-bef8-59583fee43b7" targetNamespace="http://schemas.microsoft.com/office/2006/metadata/properties" ma:root="true" ma:fieldsID="4689ecd345264d9ed916a781bd66eae2" ns1:_="" ns2:_="" ns3:_="">
    <xsd:import namespace="http://schemas.microsoft.com/sharepoint/v3"/>
    <xsd:import namespace="e8091b40-89fc-4333-8e07-75ac320053ec"/>
    <xsd:import namespace="6b3b5ca5-9aee-483c-bef8-59583fee43b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DateTim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091b40-89fc-4333-8e07-75ac320053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ateTime" ma:index="19" nillable="true" ma:displayName="Date &amp; Time" ma:format="DateOnly" ma:internalName="DateTime">
      <xsd:simpleType>
        <xsd:restriction base="dms:DateTime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0bd7ec0-149f-4787-a908-48874864ee7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3b5ca5-9aee-483c-bef8-59583fee43b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64ed73-fefb-4404-892e-1c21f5e4c2e5}" ma:internalName="TaxCatchAll" ma:showField="CatchAllData" ma:web="6b3b5ca5-9aee-483c-bef8-59583fee43b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BA7D853-8A15-421A-8FE2-D81DF3DF32C2}"/>
</file>

<file path=customXml/itemProps2.xml><?xml version="1.0" encoding="utf-8"?>
<ds:datastoreItem xmlns:ds="http://schemas.openxmlformats.org/officeDocument/2006/customXml" ds:itemID="{0BE0B32C-03C5-4818-BC51-B621F5886BC3}"/>
</file>

<file path=docProps/app.xml><?xml version="1.0" encoding="utf-8"?>
<Properties xmlns="http://schemas.openxmlformats.org/officeDocument/2006/extended-properties" xmlns:vt="http://schemas.openxmlformats.org/officeDocument/2006/docPropsVTypes">
  <TotalTime>3639</TotalTime>
  <Words>1872</Words>
  <Application>Microsoft Macintosh PowerPoint</Application>
  <PresentationFormat>Widescreen</PresentationFormat>
  <Paragraphs>389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ＭＳ Ｐゴシック</vt:lpstr>
      <vt:lpstr>Arial</vt:lpstr>
      <vt:lpstr>Calibri</vt:lpstr>
      <vt:lpstr>OHWE_Light_03_v092011</vt:lpstr>
      <vt:lpstr>Rationale for the FLAME Study</vt:lpstr>
      <vt:lpstr>FLAME: Trial Design</vt:lpstr>
      <vt:lpstr>FLAME: Eligibility Criteria</vt:lpstr>
      <vt:lpstr>FLAME: Endpoints</vt:lpstr>
      <vt:lpstr>Baseline Characteristics and History</vt:lpstr>
      <vt:lpstr>Clinical Presentation</vt:lpstr>
      <vt:lpstr>Primary Treatment Details</vt:lpstr>
      <vt:lpstr>Primary Endpoint</vt:lpstr>
      <vt:lpstr>Primary Endpoint Components</vt:lpstr>
      <vt:lpstr>Primary Endpoint Components</vt:lpstr>
      <vt:lpstr>Safety Outcomes</vt:lpstr>
      <vt:lpstr>Safety Outcomes</vt:lpstr>
      <vt:lpstr>Secondary Endpoints</vt:lpstr>
      <vt:lpstr>Conclusion</vt:lpstr>
      <vt:lpstr>Limitations</vt:lpstr>
      <vt:lpstr>Implications</vt:lpstr>
      <vt:lpstr>Acknowledgments</vt:lpstr>
      <vt:lpstr>Take Home Points From the FLAME Trial</vt:lpstr>
      <vt:lpstr>Take Home Points From the FLAME Trial</vt:lpstr>
      <vt:lpstr>Waiver of Informed Consent &gt;&gt; Confusion</vt:lpstr>
      <vt:lpstr>Perspective…</vt:lpstr>
      <vt:lpstr>THANK YOU</vt:lpstr>
    </vt:vector>
  </TitlesOfParts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CLOUT Registry Overview </dc:title>
  <dc:creator>Brent Bartlett</dc:creator>
  <cp:lastModifiedBy>mitchell silver</cp:lastModifiedBy>
  <cp:revision>97</cp:revision>
  <dcterms:created xsi:type="dcterms:W3CDTF">2022-01-09T19:15:53Z</dcterms:created>
  <dcterms:modified xsi:type="dcterms:W3CDTF">2023-06-11T15:32:34Z</dcterms:modified>
</cp:coreProperties>
</file>