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76" r:id="rId1"/>
    <p:sldMasterId id="2147483878" r:id="rId2"/>
  </p:sldMasterIdLst>
  <p:notesMasterIdLst>
    <p:notesMasterId r:id="rId16"/>
  </p:notesMasterIdLst>
  <p:handoutMasterIdLst>
    <p:handoutMasterId r:id="rId17"/>
  </p:handoutMasterIdLst>
  <p:sldIdLst>
    <p:sldId id="1210" r:id="rId3"/>
    <p:sldId id="1316" r:id="rId4"/>
    <p:sldId id="2141411520" r:id="rId5"/>
    <p:sldId id="2141411550" r:id="rId6"/>
    <p:sldId id="1274" r:id="rId7"/>
    <p:sldId id="1325" r:id="rId8"/>
    <p:sldId id="2141411551" r:id="rId9"/>
    <p:sldId id="2141411552" r:id="rId10"/>
    <p:sldId id="2141411553" r:id="rId11"/>
    <p:sldId id="1301" r:id="rId12"/>
    <p:sldId id="1320" r:id="rId13"/>
    <p:sldId id="1321" r:id="rId14"/>
    <p:sldId id="1324" r:id="rId15"/>
  </p:sldIdLst>
  <p:sldSz cx="9144000" cy="5143500" type="screen16x9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1pPr>
    <a:lvl2pPr marL="380276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2pPr>
    <a:lvl3pPr marL="760547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3pPr>
    <a:lvl4pPr marL="1140818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4pPr>
    <a:lvl5pPr marL="1521092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5pPr>
    <a:lvl6pPr marL="1901363" algn="l" defTabSz="380276" rtl="0" eaLnBrk="1" latinLnBrk="0" hangingPunct="1"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6pPr>
    <a:lvl7pPr marL="2281635" algn="l" defTabSz="380276" rtl="0" eaLnBrk="1" latinLnBrk="0" hangingPunct="1"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7pPr>
    <a:lvl8pPr marL="2661905" algn="l" defTabSz="380276" rtl="0" eaLnBrk="1" latinLnBrk="0" hangingPunct="1"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8pPr>
    <a:lvl9pPr marL="3042181" algn="l" defTabSz="380276" rtl="0" eaLnBrk="1" latinLnBrk="0" hangingPunct="1">
      <a:defRPr sz="3000" kern="1200">
        <a:solidFill>
          <a:schemeClr val="tx1"/>
        </a:solidFill>
        <a:latin typeface="Helvetica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809">
          <p15:clr>
            <a:srgbClr val="A4A3A4"/>
          </p15:clr>
        </p15:guide>
        <p15:guide id="4" pos="3331">
          <p15:clr>
            <a:srgbClr val="A4A3A4"/>
          </p15:clr>
        </p15:guide>
        <p15:guide id="5" pos="2875">
          <p15:clr>
            <a:srgbClr val="A4A3A4"/>
          </p15:clr>
        </p15:guide>
        <p15:guide id="6" pos="2722">
          <p15:clr>
            <a:srgbClr val="A4A3A4"/>
          </p15:clr>
        </p15:guide>
        <p15:guide id="7" orient="horz" pos="5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CA4A05-5140-1B58-6EC2-5ADA95249E90}" name="Michael Louie" initials="ML" userId="S::mlouie@esperion.com::ed872d88-4cd6-4bc8-8f43-bdc084f8a14c" providerId="AD"/>
  <p188:author id="{05406E0B-E42F-471F-64D7-12B277C218F5}" name="Michael Louie" initials="MJL" userId="Michael Louie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ski, Kathy" initials="WK" lastIdx="2" clrIdx="0"/>
  <p:cmAuthor id="1" name="Panico, Eleanor" initials="PE" lastIdx="1" clrIdx="1"/>
  <p:cmAuthor id="2" name="Steven E. Nissen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4F"/>
    <a:srgbClr val="0034AA"/>
    <a:srgbClr val="0000B4"/>
    <a:srgbClr val="000080"/>
    <a:srgbClr val="C8C9FF"/>
    <a:srgbClr val="000090"/>
    <a:srgbClr val="000064"/>
    <a:srgbClr val="0C08F0"/>
    <a:srgbClr val="BFC0FF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AB9D62-10CC-AE42-8972-6876A732AA16}" v="2" dt="2023-06-20T11:56:38.1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349" autoAdjust="0"/>
    <p:restoredTop sz="96190" autoAdjust="0"/>
  </p:normalViewPr>
  <p:slideViewPr>
    <p:cSldViewPr snapToGrid="0">
      <p:cViewPr varScale="1">
        <p:scale>
          <a:sx n="158" d="100"/>
          <a:sy n="158" d="100"/>
        </p:scale>
        <p:origin x="560" y="184"/>
      </p:cViewPr>
      <p:guideLst>
        <p:guide orient="horz" pos="1620"/>
        <p:guide pos="2880"/>
        <p:guide orient="horz" pos="2809"/>
        <p:guide pos="3331"/>
        <p:guide pos="2875"/>
        <p:guide pos="2722"/>
        <p:guide orient="horz" pos="5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388"/>
    </p:cViewPr>
  </p:sorterViewPr>
  <p:notesViewPr>
    <p:cSldViewPr snapToGrid="0">
      <p:cViewPr>
        <p:scale>
          <a:sx n="150" d="100"/>
          <a:sy n="150" d="100"/>
        </p:scale>
        <p:origin x="7472" y="-4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sen, M.D., Steven" userId="cb4b5e9b-ad7a-41a6-bb81-3c7df59fbe3a" providerId="ADAL" clId="{48AB9D62-10CC-AE42-8972-6876A732AA16}"/>
    <pc:docChg chg="custSel modSld">
      <pc:chgData name="Nissen, M.D., Steven" userId="cb4b5e9b-ad7a-41a6-bb81-3c7df59fbe3a" providerId="ADAL" clId="{48AB9D62-10CC-AE42-8972-6876A732AA16}" dt="2023-06-20T11:56:50.082" v="21" actId="14100"/>
      <pc:docMkLst>
        <pc:docMk/>
      </pc:docMkLst>
      <pc:sldChg chg="addSp delSp modSp mod">
        <pc:chgData name="Nissen, M.D., Steven" userId="cb4b5e9b-ad7a-41a6-bb81-3c7df59fbe3a" providerId="ADAL" clId="{48AB9D62-10CC-AE42-8972-6876A732AA16}" dt="2023-06-20T11:56:50.082" v="21" actId="14100"/>
        <pc:sldMkLst>
          <pc:docMk/>
          <pc:sldMk cId="2548278615" sldId="1324"/>
        </pc:sldMkLst>
        <pc:picChg chg="add del mod modCrop">
          <ac:chgData name="Nissen, M.D., Steven" userId="cb4b5e9b-ad7a-41a6-bb81-3c7df59fbe3a" providerId="ADAL" clId="{48AB9D62-10CC-AE42-8972-6876A732AA16}" dt="2023-06-20T11:56:26.203" v="16" actId="478"/>
          <ac:picMkLst>
            <pc:docMk/>
            <pc:sldMk cId="2548278615" sldId="1324"/>
            <ac:picMk id="3" creationId="{45F53977-F706-53E5-48AF-1B99B3C9469F}"/>
          </ac:picMkLst>
        </pc:picChg>
        <pc:picChg chg="add mod">
          <ac:chgData name="Nissen, M.D., Steven" userId="cb4b5e9b-ad7a-41a6-bb81-3c7df59fbe3a" providerId="ADAL" clId="{48AB9D62-10CC-AE42-8972-6876A732AA16}" dt="2023-06-20T11:56:50.082" v="21" actId="14100"/>
          <ac:picMkLst>
            <pc:docMk/>
            <pc:sldMk cId="2548278615" sldId="1324"/>
            <ac:picMk id="4" creationId="{60650899-9CD6-262A-9700-3F337B1ED31A}"/>
          </ac:picMkLst>
        </pc:picChg>
        <pc:picChg chg="del mod">
          <ac:chgData name="Nissen, M.D., Steven" userId="cb4b5e9b-ad7a-41a6-bb81-3c7df59fbe3a" providerId="ADAL" clId="{48AB9D62-10CC-AE42-8972-6876A732AA16}" dt="2023-06-19T11:40:11.941" v="1" actId="478"/>
          <ac:picMkLst>
            <pc:docMk/>
            <pc:sldMk cId="2548278615" sldId="1324"/>
            <ac:picMk id="6" creationId="{33757BE6-72B7-35D7-3747-70CC886A19BF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bg1"/>
                </a:solidFill>
              </a:rPr>
              <a:t>Percent Change in </a:t>
            </a:r>
            <a:r>
              <a:rPr lang="en-US" sz="1800" err="1">
                <a:solidFill>
                  <a:schemeClr val="bg1"/>
                </a:solidFill>
              </a:rPr>
              <a:t>hsCRP</a:t>
            </a:r>
            <a:endParaRPr lang="en-US" sz="180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3572748968444548"/>
          <c:y val="2.84098090346324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258735456759226"/>
          <c:y val="0.12081301164341463"/>
          <c:w val="0.75854204011228732"/>
          <c:h val="0.67758954147647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C8C9FF"/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Month 6</c:v>
                </c:pt>
                <c:pt idx="1">
                  <c:v>Month 12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-6.0000000000000001E-3</c:v>
                </c:pt>
                <c:pt idx="1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6-AB47-A2AD-045F562277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Bempedoic Acid</c:v>
                </c:pt>
              </c:strCache>
            </c:strRef>
          </c:tx>
          <c:spPr>
            <a:solidFill>
              <a:srgbClr val="FFC94F"/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Month 6</c:v>
                </c:pt>
                <c:pt idx="1">
                  <c:v>Month 12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-0.251</c:v>
                </c:pt>
                <c:pt idx="1">
                  <c:v>-0.22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26-AB47-A2AD-045F562277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0"/>
        <c:axId val="626673951"/>
        <c:axId val="626637119"/>
      </c:barChart>
      <c:catAx>
        <c:axId val="626673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637119"/>
        <c:crosses val="autoZero"/>
        <c:auto val="1"/>
        <c:lblAlgn val="ctr"/>
        <c:lblOffset val="100"/>
        <c:noMultiLvlLbl val="0"/>
      </c:catAx>
      <c:valAx>
        <c:axId val="626637119"/>
        <c:scaling>
          <c:orientation val="minMax"/>
          <c:max val="6.0000000000000012E-2"/>
          <c:min val="-0.3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300" dirty="0">
                    <a:solidFill>
                      <a:schemeClr val="bg1"/>
                    </a:solidFill>
                  </a:rPr>
                  <a:t>Median Percent Change (%)</a:t>
                </a:r>
              </a:p>
            </c:rich>
          </c:tx>
          <c:layout>
            <c:manualLayout>
              <c:xMode val="edge"/>
              <c:yMode val="edge"/>
              <c:x val="1.6778629891433017E-2"/>
              <c:y val="0.246399392253785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673951"/>
        <c:crosses val="autoZero"/>
        <c:crossBetween val="between"/>
      </c:valAx>
      <c:spPr>
        <a:solidFill>
          <a:srgbClr val="000090"/>
        </a:solidFill>
        <a:ln w="15875">
          <a:solidFill>
            <a:schemeClr val="bg1"/>
          </a:solidFill>
        </a:ln>
        <a:effectLst/>
      </c:spPr>
    </c:plotArea>
    <c:legend>
      <c:legendPos val="b"/>
      <c:layout>
        <c:manualLayout>
          <c:xMode val="edge"/>
          <c:yMode val="edge"/>
          <c:x val="0.17647085380839714"/>
          <c:y val="0.91900510084614484"/>
          <c:w val="0.6613926006188019"/>
          <c:h val="5.7204687608296979E-2"/>
        </c:manualLayout>
      </c:layout>
      <c:overlay val="0"/>
      <c:spPr>
        <a:solidFill>
          <a:srgbClr val="000090"/>
        </a:solidFill>
        <a:ln w="12700"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7493717630555"/>
          <c:y val="3.4605558894835207E-2"/>
          <c:w val="0.78889052413570981"/>
          <c:h val="0.818066325168164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Bempedoic acid</c:v>
                </c:pt>
              </c:strCache>
            </c:strRef>
          </c:tx>
          <c:spPr>
            <a:ln w="25400" cap="rnd">
              <a:solidFill>
                <a:srgbClr val="FFC94F"/>
              </a:solidFill>
              <a:prstDash val="solid"/>
              <a:round/>
            </a:ln>
            <a:effectLst/>
          </c:spPr>
          <c:marker>
            <c:symbol val="diamond"/>
            <c:size val="8"/>
            <c:spPr>
              <a:solidFill>
                <a:srgbClr val="FFC94F"/>
              </a:solidFill>
              <a:ln w="9525">
                <a:solidFill>
                  <a:schemeClr val="bg1"/>
                </a:solidFill>
              </a:ln>
              <a:effectLst/>
            </c:spPr>
          </c:marker>
          <c:dPt>
            <c:idx val="4"/>
            <c:marker>
              <c:symbol val="diamond"/>
              <c:size val="8"/>
              <c:spPr>
                <a:solidFill>
                  <a:srgbClr val="FFC94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135-154D-83FC-48BCF9C0E526}"/>
              </c:ext>
            </c:extLst>
          </c:dPt>
          <c:dPt>
            <c:idx val="6"/>
            <c:marker>
              <c:symbol val="diamond"/>
              <c:size val="8"/>
              <c:spPr>
                <a:solidFill>
                  <a:srgbClr val="FFC94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135-154D-83FC-48BCF9C0E526}"/>
              </c:ext>
            </c:extLst>
          </c:dPt>
          <c:dPt>
            <c:idx val="7"/>
            <c:marker>
              <c:symbol val="diamond"/>
              <c:size val="8"/>
              <c:spPr>
                <a:solidFill>
                  <a:srgbClr val="FFC94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135-154D-83FC-48BCF9C0E526}"/>
              </c:ext>
            </c:extLst>
          </c:dPt>
          <c:dPt>
            <c:idx val="8"/>
            <c:marker>
              <c:symbol val="diamond"/>
              <c:size val="8"/>
              <c:spPr>
                <a:solidFill>
                  <a:srgbClr val="FFC94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135-154D-83FC-48BCF9C0E526}"/>
              </c:ext>
            </c:extLst>
          </c:dPt>
          <c:dPt>
            <c:idx val="9"/>
            <c:marker>
              <c:symbol val="diamond"/>
              <c:size val="8"/>
              <c:spPr>
                <a:solidFill>
                  <a:srgbClr val="FFC94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135-154D-83FC-48BCF9C0E526}"/>
              </c:ext>
            </c:extLst>
          </c:dPt>
          <c:cat>
            <c:numRef>
              <c:f>Sheet1!$A$2:$A$13</c:f>
              <c:numCache>
                <c:formatCode>0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12</c:v>
                </c:pt>
                <c:pt idx="4">
                  <c:v>18</c:v>
                </c:pt>
                <c:pt idx="5">
                  <c:v>24</c:v>
                </c:pt>
                <c:pt idx="6">
                  <c:v>30</c:v>
                </c:pt>
                <c:pt idx="7">
                  <c:v>36</c:v>
                </c:pt>
                <c:pt idx="8">
                  <c:v>42</c:v>
                </c:pt>
                <c:pt idx="9">
                  <c:v>48</c:v>
                </c:pt>
                <c:pt idx="10">
                  <c:v>54</c:v>
                </c:pt>
              </c:numCache>
            </c:numRef>
          </c:cat>
          <c:val>
            <c:numRef>
              <c:f>Sheet1!$B$2:$B$13</c:f>
              <c:numCache>
                <c:formatCode>0.0%</c:formatCode>
                <c:ptCount val="12"/>
                <c:pt idx="0">
                  <c:v>0</c:v>
                </c:pt>
                <c:pt idx="1">
                  <c:v>-0.2273</c:v>
                </c:pt>
                <c:pt idx="2">
                  <c:v>-0.22700000000000001</c:v>
                </c:pt>
                <c:pt idx="3">
                  <c:v>-0.2228</c:v>
                </c:pt>
                <c:pt idx="4">
                  <c:v>-0.21879999999999999</c:v>
                </c:pt>
                <c:pt idx="5">
                  <c:v>-0.2195</c:v>
                </c:pt>
                <c:pt idx="6">
                  <c:v>-0.2079</c:v>
                </c:pt>
                <c:pt idx="7">
                  <c:v>-0.20710000000000001</c:v>
                </c:pt>
                <c:pt idx="8">
                  <c:v>-0.2132</c:v>
                </c:pt>
                <c:pt idx="9">
                  <c:v>-0.2077</c:v>
                </c:pt>
                <c:pt idx="10">
                  <c:v>-0.22239999999999999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135-154D-83FC-48BCF9C0E5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ln w="28575" cap="rnd">
              <a:solidFill>
                <a:srgbClr val="C8C9FF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rgbClr val="C8C9FF"/>
              </a:solidFill>
              <a:ln w="9525">
                <a:solidFill>
                  <a:schemeClr val="bg1"/>
                </a:solidFill>
              </a:ln>
              <a:effectLst/>
            </c:spPr>
          </c:marker>
          <c:dPt>
            <c:idx val="4"/>
            <c:marker>
              <c:symbol val="circle"/>
              <c:size val="8"/>
              <c:spPr>
                <a:solidFill>
                  <a:srgbClr val="C8C9F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A135-154D-83FC-48BCF9C0E526}"/>
              </c:ext>
            </c:extLst>
          </c:dPt>
          <c:dPt>
            <c:idx val="6"/>
            <c:marker>
              <c:symbol val="circle"/>
              <c:size val="8"/>
              <c:spPr>
                <a:solidFill>
                  <a:srgbClr val="C8C9F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A135-154D-83FC-48BCF9C0E526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rgbClr val="C8C9F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A135-154D-83FC-48BCF9C0E526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rgbClr val="C8C9F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A135-154D-83FC-48BCF9C0E526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rgbClr val="C8C9FF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A135-154D-83FC-48BCF9C0E526}"/>
              </c:ext>
            </c:extLst>
          </c:dPt>
          <c:cat>
            <c:numRef>
              <c:f>Sheet1!$A$2:$A$13</c:f>
              <c:numCache>
                <c:formatCode>0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12</c:v>
                </c:pt>
                <c:pt idx="4">
                  <c:v>18</c:v>
                </c:pt>
                <c:pt idx="5">
                  <c:v>24</c:v>
                </c:pt>
                <c:pt idx="6">
                  <c:v>30</c:v>
                </c:pt>
                <c:pt idx="7">
                  <c:v>36</c:v>
                </c:pt>
                <c:pt idx="8">
                  <c:v>42</c:v>
                </c:pt>
                <c:pt idx="9">
                  <c:v>48</c:v>
                </c:pt>
                <c:pt idx="10">
                  <c:v>54</c:v>
                </c:pt>
              </c:numCache>
            </c:numRef>
          </c:cat>
          <c:val>
            <c:numRef>
              <c:f>Sheet1!$C$2:$C$13</c:f>
              <c:numCache>
                <c:formatCode>0.0%</c:formatCode>
                <c:ptCount val="12"/>
                <c:pt idx="0">
                  <c:v>0</c:v>
                </c:pt>
                <c:pt idx="1">
                  <c:v>-4.5999999999999999E-3</c:v>
                </c:pt>
                <c:pt idx="2">
                  <c:v>-1.4E-2</c:v>
                </c:pt>
                <c:pt idx="3">
                  <c:v>-3.5999999999999997E-2</c:v>
                </c:pt>
                <c:pt idx="4">
                  <c:v>-4.1399999999999999E-2</c:v>
                </c:pt>
                <c:pt idx="5">
                  <c:v>-5.1299999999999998E-2</c:v>
                </c:pt>
                <c:pt idx="6">
                  <c:v>-5.0299999999999997E-2</c:v>
                </c:pt>
                <c:pt idx="7">
                  <c:v>-7.0699999999999999E-2</c:v>
                </c:pt>
                <c:pt idx="8">
                  <c:v>-8.3199999999999996E-2</c:v>
                </c:pt>
                <c:pt idx="9">
                  <c:v>-9.1399999999999995E-2</c:v>
                </c:pt>
                <c:pt idx="10">
                  <c:v>-9.9699999999999997E-2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135-154D-83FC-48BCF9C0E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3068320"/>
        <c:axId val="2038866576"/>
      </c:lineChart>
      <c:catAx>
        <c:axId val="1973068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>
                    <a:solidFill>
                      <a:schemeClr val="bg1"/>
                    </a:solidFill>
                  </a:rPr>
                  <a:t>Months since randomization</a:t>
                </a:r>
              </a:p>
            </c:rich>
          </c:tx>
          <c:layout>
            <c:manualLayout>
              <c:xMode val="edge"/>
              <c:yMode val="edge"/>
              <c:x val="0.29262749974112978"/>
              <c:y val="0.92926850567568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1587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866576"/>
        <c:crossesAt val="-0.4"/>
        <c:auto val="1"/>
        <c:lblAlgn val="ctr"/>
        <c:lblOffset val="100"/>
        <c:noMultiLvlLbl val="0"/>
      </c:catAx>
      <c:valAx>
        <c:axId val="2038866576"/>
        <c:scaling>
          <c:orientation val="minMax"/>
          <c:max val="0"/>
          <c:min val="-0.3"/>
        </c:scaling>
        <c:delete val="0"/>
        <c:axPos val="l"/>
        <c:majorGridlines>
          <c:spPr>
            <a:ln w="12700" cap="flat" cmpd="sng" algn="ctr">
              <a:noFill/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>
                    <a:solidFill>
                      <a:schemeClr val="bg1"/>
                    </a:solidFill>
                  </a:rPr>
                  <a:t>Mean Reduction in LDL</a:t>
                </a:r>
                <a:r>
                  <a:rPr lang="en-US" sz="1400" b="0" baseline="0" dirty="0">
                    <a:solidFill>
                      <a:schemeClr val="bg1"/>
                    </a:solidFill>
                  </a:rPr>
                  <a:t> Cholesterol (%)</a:t>
                </a:r>
                <a:endParaRPr lang="en-US" sz="14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8.6703630354589075E-4"/>
              <c:y val="7.00587359355276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15875"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3068320"/>
        <c:crossesAt val="1"/>
        <c:crossBetween val="midCat"/>
        <c:majorUnit val="5.000000000000001E-2"/>
      </c:valAx>
      <c:spPr>
        <a:solidFill>
          <a:srgbClr val="000090"/>
        </a:solidFill>
        <a:ln w="15875">
          <a:solidFill>
            <a:schemeClr val="bg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0.5454</cdr:x>
      <cdr:y>0.65004</cdr:y>
    </cdr:from>
    <cdr:to>
      <cdr:x>0.86683</cdr:x>
      <cdr:y>0.72497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84F0E9C-F975-8047-2859-B0FCF4EEFE23}"/>
            </a:ext>
          </a:extLst>
        </cdr:cNvPr>
        <cdr:cNvSpPr txBox="1"/>
      </cdr:nvSpPr>
      <cdr:spPr>
        <a:xfrm xmlns:a="http://schemas.openxmlformats.org/drawingml/2006/main">
          <a:off x="2654649" y="2865827"/>
          <a:ext cx="1564498" cy="3303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0" dirty="0" err="1">
              <a:solidFill>
                <a:schemeClr val="bg1"/>
              </a:solidFill>
            </a:rPr>
            <a:t>Bempedoic</a:t>
          </a:r>
          <a:r>
            <a:rPr lang="en-US" sz="1400" b="0" dirty="0">
              <a:solidFill>
                <a:schemeClr val="bg1"/>
              </a:solidFill>
            </a:rPr>
            <a:t> acid</a:t>
          </a:r>
        </a:p>
      </cdr:txBody>
    </cdr:sp>
  </cdr:relSizeAnchor>
  <cdr:relSizeAnchor xmlns:cdr="http://schemas.openxmlformats.org/drawingml/2006/chartDrawing">
    <cdr:from>
      <cdr:x>0.65274</cdr:x>
      <cdr:y>0.1348</cdr:y>
    </cdr:from>
    <cdr:to>
      <cdr:x>0.82001</cdr:x>
      <cdr:y>0.20253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C64BBAB0-1B02-3220-D903-2F820E1729CA}"/>
            </a:ext>
          </a:extLst>
        </cdr:cNvPr>
        <cdr:cNvSpPr txBox="1"/>
      </cdr:nvSpPr>
      <cdr:spPr>
        <a:xfrm xmlns:a="http://schemas.openxmlformats.org/drawingml/2006/main">
          <a:off x="3177108" y="594308"/>
          <a:ext cx="814154" cy="2986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0" dirty="0">
              <a:solidFill>
                <a:schemeClr val="bg1"/>
              </a:solidFill>
            </a:rPr>
            <a:t>Placebo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448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3549651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2825" y="495300"/>
            <a:ext cx="501015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81878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38027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76054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14081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52109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1901363" algn="l" defTabSz="3802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1635" algn="l" defTabSz="3802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1905" algn="l" defTabSz="3802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2181" algn="l" defTabSz="3802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495300"/>
            <a:ext cx="501015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6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2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85863"/>
            <a:ext cx="5681663" cy="3197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44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AB0CDB-3892-4FB5-A77C-B0356052E92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44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23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495300"/>
            <a:ext cx="501015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1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1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495300"/>
            <a:ext cx="501015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98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495300"/>
            <a:ext cx="501015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67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495300"/>
            <a:ext cx="501015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6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495300"/>
            <a:ext cx="501015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57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7"/>
            <a:ext cx="6400800" cy="461457"/>
          </a:xfrm>
        </p:spPr>
        <p:txBody>
          <a:bodyPr/>
          <a:lstStyle>
            <a:lvl1pPr marL="0" indent="0" algn="ctr">
              <a:buNone/>
              <a:defRPr/>
            </a:lvl1pPr>
            <a:lvl2pPr marL="342140" indent="0" algn="ctr">
              <a:buNone/>
              <a:defRPr/>
            </a:lvl2pPr>
            <a:lvl3pPr marL="684278" indent="0" algn="ctr">
              <a:buNone/>
              <a:defRPr/>
            </a:lvl3pPr>
            <a:lvl4pPr marL="1026417" indent="0" algn="ctr">
              <a:buNone/>
              <a:defRPr/>
            </a:lvl4pPr>
            <a:lvl5pPr marL="1368557" indent="0" algn="ctr">
              <a:buNone/>
              <a:defRPr/>
            </a:lvl5pPr>
            <a:lvl6pPr marL="1710696" indent="0" algn="ctr">
              <a:buNone/>
              <a:defRPr/>
            </a:lvl6pPr>
            <a:lvl7pPr marL="2052834" indent="0" algn="ctr">
              <a:buNone/>
              <a:defRPr/>
            </a:lvl7pPr>
            <a:lvl8pPr marL="2394973" indent="0" algn="ctr">
              <a:buNone/>
              <a:defRPr/>
            </a:lvl8pPr>
            <a:lvl9pPr marL="273711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ADEAC-3141-4F44-BCE4-0814C73E0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4055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3126" y="1441848"/>
            <a:ext cx="6075099" cy="1712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8284-B56E-3845-84C4-5C463532F1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451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6753"/>
            <a:ext cx="1943100" cy="2670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6263" y="466753"/>
            <a:ext cx="2566447" cy="2670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22AED-5862-0640-A61D-7A58B0A99E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142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446" y="263129"/>
            <a:ext cx="778033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6446" y="1073950"/>
            <a:ext cx="7780337" cy="461457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579921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3B25C7-6490-CF4F-B002-663B930DED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© 2019 Esperion. All Rights Reserved – Do Not Copy or Distribute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DE13E4-3095-C447-AE3D-6FCEAC6FF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A50592-68B3-474E-96BA-04A252C6669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7EA626-1082-BC43-AC95-92231F01C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E5877A1B-7C3F-1346-B8CF-1F55A71A763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900" y="1165860"/>
            <a:ext cx="6286500" cy="1735652"/>
          </a:xfrm>
        </p:spPr>
        <p:txBody>
          <a:bodyPr/>
          <a:lstStyle>
            <a:lvl1pPr marL="137160" indent="-137160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9346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cision_point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2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370" y="2498080"/>
            <a:ext cx="7773293" cy="11025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824" y="3657547"/>
            <a:ext cx="6400354" cy="13143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3305103"/>
            <a:ext cx="7772176" cy="102133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179960"/>
            <a:ext cx="7772176" cy="1125141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827" indent="0">
              <a:buNone/>
              <a:defRPr sz="1050"/>
            </a:lvl2pPr>
            <a:lvl3pPr marL="515648" indent="0">
              <a:buNone/>
              <a:defRPr sz="900"/>
            </a:lvl3pPr>
            <a:lvl4pPr marL="773480" indent="0">
              <a:buNone/>
              <a:defRPr sz="900"/>
            </a:lvl4pPr>
            <a:lvl5pPr marL="1031296" indent="0">
              <a:buNone/>
              <a:defRPr sz="900"/>
            </a:lvl5pPr>
            <a:lvl6pPr marL="1289117" indent="0">
              <a:buNone/>
              <a:defRPr sz="900"/>
            </a:lvl6pPr>
            <a:lvl7pPr marL="1546943" indent="0">
              <a:buNone/>
              <a:defRPr sz="900"/>
            </a:lvl7pPr>
            <a:lvl8pPr marL="1804766" indent="0">
              <a:buNone/>
              <a:defRPr sz="900"/>
            </a:lvl8pPr>
            <a:lvl9pPr marL="20625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34971"/>
            <a:ext cx="4060775" cy="339384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81" y="1634971"/>
            <a:ext cx="4060775" cy="339384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63" y="205941"/>
            <a:ext cx="8228707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151108"/>
            <a:ext cx="4039568" cy="47969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827" indent="0">
              <a:buNone/>
              <a:defRPr sz="1125" b="1"/>
            </a:lvl2pPr>
            <a:lvl3pPr marL="515648" indent="0">
              <a:buNone/>
              <a:defRPr sz="1050" b="1"/>
            </a:lvl3pPr>
            <a:lvl4pPr marL="773480" indent="0">
              <a:buNone/>
              <a:defRPr sz="900" b="1"/>
            </a:lvl4pPr>
            <a:lvl5pPr marL="1031296" indent="0">
              <a:buNone/>
              <a:defRPr sz="900" b="1"/>
            </a:lvl5pPr>
            <a:lvl6pPr marL="1289117" indent="0">
              <a:buNone/>
              <a:defRPr sz="900" b="1"/>
            </a:lvl6pPr>
            <a:lvl7pPr marL="1546943" indent="0">
              <a:buNone/>
              <a:defRPr sz="900" b="1"/>
            </a:lvl7pPr>
            <a:lvl8pPr marL="1804766" indent="0">
              <a:buNone/>
              <a:defRPr sz="900" b="1"/>
            </a:lvl8pPr>
            <a:lvl9pPr marL="206258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1630786"/>
            <a:ext cx="4039568" cy="2963541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7" y="1151108"/>
            <a:ext cx="4041799" cy="47969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827" indent="0">
              <a:buNone/>
              <a:defRPr sz="1125" b="1"/>
            </a:lvl2pPr>
            <a:lvl3pPr marL="515648" indent="0">
              <a:buNone/>
              <a:defRPr sz="1050" b="1"/>
            </a:lvl3pPr>
            <a:lvl4pPr marL="773480" indent="0">
              <a:buNone/>
              <a:defRPr sz="900" b="1"/>
            </a:lvl4pPr>
            <a:lvl5pPr marL="1031296" indent="0">
              <a:buNone/>
              <a:defRPr sz="900" b="1"/>
            </a:lvl5pPr>
            <a:lvl6pPr marL="1289117" indent="0">
              <a:buNone/>
              <a:defRPr sz="900" b="1"/>
            </a:lvl6pPr>
            <a:lvl7pPr marL="1546943" indent="0">
              <a:buNone/>
              <a:defRPr sz="900" b="1"/>
            </a:lvl7pPr>
            <a:lvl8pPr marL="1804766" indent="0">
              <a:buNone/>
              <a:defRPr sz="900" b="1"/>
            </a:lvl8pPr>
            <a:lvl9pPr marL="206258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7" y="1630786"/>
            <a:ext cx="4041799" cy="2963541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5139-7C6C-194D-BFB2-92BDB37890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6502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05105"/>
            <a:ext cx="3008188" cy="8714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05104"/>
            <a:ext cx="5111130" cy="438922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076586"/>
            <a:ext cx="3008188" cy="3517739"/>
          </a:xfrm>
        </p:spPr>
        <p:txBody>
          <a:bodyPr/>
          <a:lstStyle>
            <a:lvl1pPr marL="0" indent="0">
              <a:buNone/>
              <a:defRPr sz="900"/>
            </a:lvl1pPr>
            <a:lvl2pPr marL="257827" indent="0">
              <a:buNone/>
              <a:defRPr sz="675"/>
            </a:lvl2pPr>
            <a:lvl3pPr marL="515648" indent="0">
              <a:buNone/>
              <a:defRPr sz="600"/>
            </a:lvl3pPr>
            <a:lvl4pPr marL="773480" indent="0">
              <a:buNone/>
              <a:defRPr sz="525"/>
            </a:lvl4pPr>
            <a:lvl5pPr marL="1031296" indent="0">
              <a:buNone/>
              <a:defRPr sz="525"/>
            </a:lvl5pPr>
            <a:lvl6pPr marL="1289117" indent="0">
              <a:buNone/>
              <a:defRPr sz="525"/>
            </a:lvl6pPr>
            <a:lvl7pPr marL="1546943" indent="0">
              <a:buNone/>
              <a:defRPr sz="525"/>
            </a:lvl7pPr>
            <a:lvl8pPr marL="1804766" indent="0">
              <a:buNone/>
              <a:defRPr sz="525"/>
            </a:lvl8pPr>
            <a:lvl9pPr marL="2062589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2" y="3600633"/>
            <a:ext cx="5486177" cy="425276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2" y="459600"/>
            <a:ext cx="5486177" cy="3085766"/>
          </a:xfrm>
        </p:spPr>
        <p:txBody>
          <a:bodyPr/>
          <a:lstStyle>
            <a:lvl1pPr marL="0" indent="0">
              <a:buNone/>
              <a:defRPr sz="1800"/>
            </a:lvl1pPr>
            <a:lvl2pPr marL="257827" indent="0">
              <a:buNone/>
              <a:defRPr sz="1575"/>
            </a:lvl2pPr>
            <a:lvl3pPr marL="515648" indent="0">
              <a:buNone/>
              <a:defRPr sz="1350"/>
            </a:lvl3pPr>
            <a:lvl4pPr marL="773480" indent="0">
              <a:buNone/>
              <a:defRPr sz="1125"/>
            </a:lvl4pPr>
            <a:lvl5pPr marL="1031296" indent="0">
              <a:buNone/>
              <a:defRPr sz="1125"/>
            </a:lvl5pPr>
            <a:lvl6pPr marL="1289117" indent="0">
              <a:buNone/>
              <a:defRPr sz="1125"/>
            </a:lvl6pPr>
            <a:lvl7pPr marL="1546943" indent="0">
              <a:buNone/>
              <a:defRPr sz="1125"/>
            </a:lvl7pPr>
            <a:lvl8pPr marL="1804766" indent="0">
              <a:buNone/>
              <a:defRPr sz="1125"/>
            </a:lvl8pPr>
            <a:lvl9pPr marL="2062589" indent="0">
              <a:buNone/>
              <a:defRPr sz="1125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2" y="4025896"/>
            <a:ext cx="5486177" cy="603591"/>
          </a:xfrm>
        </p:spPr>
        <p:txBody>
          <a:bodyPr/>
          <a:lstStyle>
            <a:lvl1pPr marL="0" indent="0">
              <a:buNone/>
              <a:defRPr sz="900"/>
            </a:lvl1pPr>
            <a:lvl2pPr marL="257827" indent="0">
              <a:buNone/>
              <a:defRPr sz="675"/>
            </a:lvl2pPr>
            <a:lvl3pPr marL="515648" indent="0">
              <a:buNone/>
              <a:defRPr sz="600"/>
            </a:lvl3pPr>
            <a:lvl4pPr marL="773480" indent="0">
              <a:buNone/>
              <a:defRPr sz="525"/>
            </a:lvl4pPr>
            <a:lvl5pPr marL="1031296" indent="0">
              <a:buNone/>
              <a:defRPr sz="525"/>
            </a:lvl5pPr>
            <a:lvl6pPr marL="1289117" indent="0">
              <a:buNone/>
              <a:defRPr sz="525"/>
            </a:lvl6pPr>
            <a:lvl7pPr marL="1546943" indent="0">
              <a:buNone/>
              <a:defRPr sz="525"/>
            </a:lvl7pPr>
            <a:lvl8pPr marL="1804766" indent="0">
              <a:buNone/>
              <a:defRPr sz="525"/>
            </a:lvl8pPr>
            <a:lvl9pPr marL="2062589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7" y="514015"/>
            <a:ext cx="2057176" cy="45147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9" y="514015"/>
            <a:ext cx="6064374" cy="45147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201"/>
            <a:ext cx="7772400" cy="1021557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7161"/>
            <a:ext cx="7772400" cy="32295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140" indent="0">
              <a:buNone/>
              <a:defRPr sz="1350"/>
            </a:lvl2pPr>
            <a:lvl3pPr marL="684278" indent="0">
              <a:buNone/>
              <a:defRPr sz="1200"/>
            </a:lvl3pPr>
            <a:lvl4pPr marL="1026417" indent="0">
              <a:buNone/>
              <a:defRPr sz="1050"/>
            </a:lvl4pPr>
            <a:lvl5pPr marL="1368557" indent="0">
              <a:buNone/>
              <a:defRPr sz="1050"/>
            </a:lvl5pPr>
            <a:lvl6pPr marL="1710696" indent="0">
              <a:buNone/>
              <a:defRPr sz="1050"/>
            </a:lvl6pPr>
            <a:lvl7pPr marL="2052834" indent="0">
              <a:buNone/>
              <a:defRPr sz="1050"/>
            </a:lvl7pPr>
            <a:lvl8pPr marL="2394973" indent="0">
              <a:buNone/>
              <a:defRPr sz="1050"/>
            </a:lvl8pPr>
            <a:lvl9pPr marL="273711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F6D7-5EB0-014F-A3C6-A8485303A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678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1879"/>
            <a:ext cx="3810000" cy="18464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879"/>
            <a:ext cx="3810000" cy="18464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FB334-C4B0-9E4C-9029-000AA0739E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538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405471"/>
            <a:ext cx="4040188" cy="3691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140" indent="0">
              <a:buNone/>
              <a:defRPr sz="1500" b="1"/>
            </a:lvl2pPr>
            <a:lvl3pPr marL="684278" indent="0">
              <a:buNone/>
              <a:defRPr sz="1350" b="1"/>
            </a:lvl3pPr>
            <a:lvl4pPr marL="1026417" indent="0">
              <a:buNone/>
              <a:defRPr sz="1200" b="1"/>
            </a:lvl4pPr>
            <a:lvl5pPr marL="1368557" indent="0">
              <a:buNone/>
              <a:defRPr sz="1200" b="1"/>
            </a:lvl5pPr>
            <a:lvl6pPr marL="1710696" indent="0">
              <a:buNone/>
              <a:defRPr sz="1200" b="1"/>
            </a:lvl6pPr>
            <a:lvl7pPr marL="2052834" indent="0">
              <a:buNone/>
              <a:defRPr sz="1200" b="1"/>
            </a:lvl7pPr>
            <a:lvl8pPr marL="2394973" indent="0">
              <a:buNone/>
              <a:defRPr sz="1200" b="1"/>
            </a:lvl8pPr>
            <a:lvl9pPr marL="273711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64"/>
            <a:ext cx="4040188" cy="13386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0" y="1405484"/>
            <a:ext cx="4041775" cy="3691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140" indent="0">
              <a:buNone/>
              <a:defRPr sz="1500" b="1"/>
            </a:lvl2pPr>
            <a:lvl3pPr marL="684278" indent="0">
              <a:buNone/>
              <a:defRPr sz="1350" b="1"/>
            </a:lvl3pPr>
            <a:lvl4pPr marL="1026417" indent="0">
              <a:buNone/>
              <a:defRPr sz="1200" b="1"/>
            </a:lvl4pPr>
            <a:lvl5pPr marL="1368557" indent="0">
              <a:buNone/>
              <a:defRPr sz="1200" b="1"/>
            </a:lvl5pPr>
            <a:lvl6pPr marL="1710696" indent="0">
              <a:buNone/>
              <a:defRPr sz="1200" b="1"/>
            </a:lvl6pPr>
            <a:lvl7pPr marL="2052834" indent="0">
              <a:buNone/>
              <a:defRPr sz="1200" b="1"/>
            </a:lvl7pPr>
            <a:lvl8pPr marL="2394973" indent="0">
              <a:buNone/>
              <a:defRPr sz="1200" b="1"/>
            </a:lvl8pPr>
            <a:lvl9pPr marL="273711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0" y="1631164"/>
            <a:ext cx="4041775" cy="13386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CFCD-FB4F-574A-96EB-CF3AA2FB02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34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1F75-EF8E-5347-9AA0-0D292A8B04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758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4C565-BC12-E740-8F92-967521D65B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621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9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13"/>
            <a:ext cx="5111750" cy="173565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52"/>
            <a:ext cx="3008313" cy="253708"/>
          </a:xfrm>
        </p:spPr>
        <p:txBody>
          <a:bodyPr/>
          <a:lstStyle>
            <a:lvl1pPr marL="0" indent="0">
              <a:buNone/>
              <a:defRPr sz="1050"/>
            </a:lvl1pPr>
            <a:lvl2pPr marL="342140" indent="0">
              <a:buNone/>
              <a:defRPr sz="900"/>
            </a:lvl2pPr>
            <a:lvl3pPr marL="684278" indent="0">
              <a:buNone/>
              <a:defRPr sz="750"/>
            </a:lvl3pPr>
            <a:lvl4pPr marL="1026417" indent="0">
              <a:buNone/>
              <a:defRPr sz="675"/>
            </a:lvl4pPr>
            <a:lvl5pPr marL="1368557" indent="0">
              <a:buNone/>
              <a:defRPr sz="675"/>
            </a:lvl5pPr>
            <a:lvl6pPr marL="1710696" indent="0">
              <a:buNone/>
              <a:defRPr sz="675"/>
            </a:lvl6pPr>
            <a:lvl7pPr marL="2052834" indent="0">
              <a:buNone/>
              <a:defRPr sz="675"/>
            </a:lvl7pPr>
            <a:lvl8pPr marL="2394973" indent="0">
              <a:buNone/>
              <a:defRPr sz="675"/>
            </a:lvl8pPr>
            <a:lvl9pPr marL="273711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2BECF-F2B6-0D49-B39E-506876815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995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7"/>
            <a:ext cx="5486400" cy="461457"/>
          </a:xfrm>
        </p:spPr>
        <p:txBody>
          <a:bodyPr/>
          <a:lstStyle>
            <a:lvl1pPr marL="0" indent="0">
              <a:buNone/>
              <a:defRPr sz="2400"/>
            </a:lvl1pPr>
            <a:lvl2pPr marL="342140" indent="0">
              <a:buNone/>
              <a:defRPr sz="2100"/>
            </a:lvl2pPr>
            <a:lvl3pPr marL="684278" indent="0">
              <a:buNone/>
              <a:defRPr sz="1800"/>
            </a:lvl3pPr>
            <a:lvl4pPr marL="1026417" indent="0">
              <a:buNone/>
              <a:defRPr sz="1500"/>
            </a:lvl4pPr>
            <a:lvl5pPr marL="1368557" indent="0">
              <a:buNone/>
              <a:defRPr sz="1500"/>
            </a:lvl5pPr>
            <a:lvl6pPr marL="1710696" indent="0">
              <a:buNone/>
              <a:defRPr sz="1500"/>
            </a:lvl6pPr>
            <a:lvl7pPr marL="2052834" indent="0">
              <a:buNone/>
              <a:defRPr sz="1500"/>
            </a:lvl7pPr>
            <a:lvl8pPr marL="2394973" indent="0">
              <a:buNone/>
              <a:defRPr sz="1500"/>
            </a:lvl8pPr>
            <a:lvl9pPr marL="2737112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6"/>
            <a:ext cx="5486400" cy="253708"/>
          </a:xfrm>
        </p:spPr>
        <p:txBody>
          <a:bodyPr/>
          <a:lstStyle>
            <a:lvl1pPr marL="0" indent="0">
              <a:buNone/>
              <a:defRPr sz="1050"/>
            </a:lvl1pPr>
            <a:lvl2pPr marL="342140" indent="0">
              <a:buNone/>
              <a:defRPr sz="900"/>
            </a:lvl2pPr>
            <a:lvl3pPr marL="684278" indent="0">
              <a:buNone/>
              <a:defRPr sz="750"/>
            </a:lvl3pPr>
            <a:lvl4pPr marL="1026417" indent="0">
              <a:buNone/>
              <a:defRPr sz="675"/>
            </a:lvl4pPr>
            <a:lvl5pPr marL="1368557" indent="0">
              <a:buNone/>
              <a:defRPr sz="675"/>
            </a:lvl5pPr>
            <a:lvl6pPr marL="1710696" indent="0">
              <a:buNone/>
              <a:defRPr sz="675"/>
            </a:lvl6pPr>
            <a:lvl7pPr marL="2052834" indent="0">
              <a:buNone/>
              <a:defRPr sz="675"/>
            </a:lvl7pPr>
            <a:lvl8pPr marL="2394973" indent="0">
              <a:buNone/>
              <a:defRPr sz="675"/>
            </a:lvl8pPr>
            <a:lvl9pPr marL="273711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76E27-34B5-A14B-A2CD-DEBE274FDB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510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6725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237" tIns="45617" rIns="91237" bIns="456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1850"/>
            <a:ext cx="7772400" cy="177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7" rIns="91237" bIns="4561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7" rIns="91237" bIns="456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7" rIns="91237" bIns="456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7" rIns="91237" bIns="456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9590477-C12D-7A42-B05E-EF0987E345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9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890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342140" algn="ctr" rtl="0" fontAlgn="base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84278" algn="ctr" rtl="0" fontAlgn="base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026417" algn="ctr" rtl="0" fontAlgn="base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368557" algn="ctr" rtl="0" fontAlgn="base">
        <a:spcBef>
          <a:spcPct val="0"/>
        </a:spcBef>
        <a:spcAft>
          <a:spcPct val="0"/>
        </a:spcAft>
        <a:defRPr sz="3300">
          <a:solidFill>
            <a:srgbClr val="FFC85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56604" indent="-256604" algn="l" rtl="0" eaLnBrk="0" fontAlgn="base" hangingPunct="0">
        <a:spcBef>
          <a:spcPct val="20000"/>
        </a:spcBef>
        <a:spcAft>
          <a:spcPct val="0"/>
        </a:spcAft>
        <a:buClr>
          <a:srgbClr val="FFC850"/>
        </a:buClr>
        <a:buSzPct val="120000"/>
        <a:buFont typeface="Times" pitchFamily="-112" charset="0"/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555977" indent="-213837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855346" indent="-17107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197486" indent="-171071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1539626" indent="-171071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1881767" indent="-171071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223903" indent="-171071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2566042" indent="-171071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2908182" indent="-171071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140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4278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6417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68557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0696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2834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4973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37112" algn="l" defTabSz="34214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cision_point_interio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663" y="514016"/>
            <a:ext cx="822870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773" tIns="48888" rIns="97773" bIns="488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663" y="1634971"/>
            <a:ext cx="8228707" cy="339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773" tIns="48888" rIns="97773" bIns="48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 dt="0"/>
  <p:txStyles>
    <p:titleStyle>
      <a:lvl1pPr algn="l" defTabSz="733187" rtl="0" eaLnBrk="0" fontAlgn="base" hangingPunct="0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+mj-lt"/>
          <a:ea typeface="+mj-ea"/>
          <a:cs typeface="+mj-cs"/>
        </a:defRPr>
      </a:lvl1pPr>
      <a:lvl2pPr algn="l" defTabSz="733187" rtl="0" eaLnBrk="0" fontAlgn="base" hangingPunct="0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2pPr>
      <a:lvl3pPr algn="l" defTabSz="733187" rtl="0" eaLnBrk="0" fontAlgn="base" hangingPunct="0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3pPr>
      <a:lvl4pPr algn="l" defTabSz="733187" rtl="0" eaLnBrk="0" fontAlgn="base" hangingPunct="0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4pPr>
      <a:lvl5pPr algn="l" defTabSz="733187" rtl="0" eaLnBrk="0" fontAlgn="base" hangingPunct="0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5pPr>
      <a:lvl6pPr marL="257827" algn="l" defTabSz="733187" rtl="0" fontAlgn="base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6pPr>
      <a:lvl7pPr marL="515648" algn="l" defTabSz="733187" rtl="0" fontAlgn="base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7pPr>
      <a:lvl8pPr marL="773480" algn="l" defTabSz="733187" rtl="0" fontAlgn="base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8pPr>
      <a:lvl9pPr marL="1031296" algn="l" defTabSz="733187" rtl="0" fontAlgn="base">
        <a:spcBef>
          <a:spcPct val="0"/>
        </a:spcBef>
        <a:spcAft>
          <a:spcPct val="0"/>
        </a:spcAft>
        <a:defRPr sz="3525">
          <a:solidFill>
            <a:srgbClr val="51E0FD"/>
          </a:solidFill>
          <a:latin typeface="Arial Black" pitchFamily="34" charset="0"/>
        </a:defRPr>
      </a:lvl9pPr>
    </p:titleStyle>
    <p:bodyStyle>
      <a:lvl1pPr marL="274834" indent="-274834" algn="l" defTabSz="733187" rtl="0" eaLnBrk="0" fontAlgn="base" hangingPunct="0">
        <a:spcBef>
          <a:spcPct val="20000"/>
        </a:spcBef>
        <a:spcAft>
          <a:spcPct val="0"/>
        </a:spcAft>
        <a:buClr>
          <a:srgbClr val="F5CD4E"/>
        </a:buClr>
        <a:buChar char="•"/>
        <a:defRPr sz="2625">
          <a:solidFill>
            <a:schemeClr val="bg1"/>
          </a:solidFill>
          <a:latin typeface="+mn-lt"/>
          <a:ea typeface="+mn-ea"/>
          <a:cs typeface="+mn-cs"/>
        </a:defRPr>
      </a:lvl1pPr>
      <a:lvl2pPr marL="596217" indent="-229177" algn="l" defTabSz="733187" rtl="0" eaLnBrk="0" fontAlgn="base" hangingPunct="0">
        <a:spcBef>
          <a:spcPct val="20000"/>
        </a:spcBef>
        <a:spcAft>
          <a:spcPct val="0"/>
        </a:spcAft>
        <a:buClr>
          <a:srgbClr val="F5CD4E"/>
        </a:buClr>
        <a:buChar char="–"/>
        <a:defRPr sz="2250">
          <a:solidFill>
            <a:schemeClr val="bg1"/>
          </a:solidFill>
          <a:latin typeface="+mn-lt"/>
          <a:ea typeface="ＭＳ Ｐゴシック" charset="-128"/>
        </a:defRPr>
      </a:lvl2pPr>
      <a:lvl3pPr marL="916706" indent="-183520" algn="l" defTabSz="733187" rtl="0" eaLnBrk="0" fontAlgn="base" hangingPunct="0">
        <a:spcBef>
          <a:spcPct val="20000"/>
        </a:spcBef>
        <a:spcAft>
          <a:spcPct val="0"/>
        </a:spcAft>
        <a:buClr>
          <a:srgbClr val="F5CD4E"/>
        </a:buClr>
        <a:buChar char="•"/>
        <a:defRPr sz="2025">
          <a:solidFill>
            <a:schemeClr val="bg1"/>
          </a:solidFill>
          <a:latin typeface="+mn-lt"/>
          <a:ea typeface="ＭＳ Ｐゴシック" charset="-128"/>
        </a:defRPr>
      </a:lvl3pPr>
      <a:lvl4pPr marL="1283747" indent="-183520" algn="l" defTabSz="733187" rtl="0" eaLnBrk="0" fontAlgn="base" hangingPunct="0">
        <a:spcBef>
          <a:spcPct val="20000"/>
        </a:spcBef>
        <a:spcAft>
          <a:spcPct val="0"/>
        </a:spcAft>
        <a:buClr>
          <a:srgbClr val="F5CD4E"/>
        </a:buClr>
        <a:buChar char="–"/>
        <a:defRPr sz="1575">
          <a:solidFill>
            <a:schemeClr val="bg1"/>
          </a:solidFill>
          <a:latin typeface="+mn-lt"/>
          <a:ea typeface="ＭＳ Ｐゴシック" charset="-128"/>
        </a:defRPr>
      </a:lvl4pPr>
      <a:lvl5pPr marL="1649893" indent="-183520" algn="l" defTabSz="733187" rtl="0" eaLnBrk="0" fontAlgn="base" hangingPunct="0">
        <a:spcBef>
          <a:spcPct val="20000"/>
        </a:spcBef>
        <a:spcAft>
          <a:spcPct val="0"/>
        </a:spcAft>
        <a:buClr>
          <a:srgbClr val="F5CD4E"/>
        </a:buClr>
        <a:buChar char="»"/>
        <a:defRPr sz="1575">
          <a:solidFill>
            <a:schemeClr val="bg1"/>
          </a:solidFill>
          <a:latin typeface="+mn-lt"/>
          <a:ea typeface="ＭＳ Ｐゴシック" charset="-128"/>
        </a:defRPr>
      </a:lvl5pPr>
      <a:lvl6pPr marL="1907718" indent="-183520" algn="l" defTabSz="733187" rtl="0" fontAlgn="base">
        <a:spcBef>
          <a:spcPct val="20000"/>
        </a:spcBef>
        <a:spcAft>
          <a:spcPct val="0"/>
        </a:spcAft>
        <a:buClr>
          <a:srgbClr val="F5CD4E"/>
        </a:buClr>
        <a:buChar char="»"/>
        <a:defRPr sz="1575">
          <a:solidFill>
            <a:schemeClr val="bg1"/>
          </a:solidFill>
          <a:latin typeface="+mn-lt"/>
        </a:defRPr>
      </a:lvl6pPr>
      <a:lvl7pPr marL="2165540" indent="-183520" algn="l" defTabSz="733187" rtl="0" fontAlgn="base">
        <a:spcBef>
          <a:spcPct val="20000"/>
        </a:spcBef>
        <a:spcAft>
          <a:spcPct val="0"/>
        </a:spcAft>
        <a:buClr>
          <a:srgbClr val="F5CD4E"/>
        </a:buClr>
        <a:buChar char="»"/>
        <a:defRPr sz="1575">
          <a:solidFill>
            <a:schemeClr val="bg1"/>
          </a:solidFill>
          <a:latin typeface="+mn-lt"/>
        </a:defRPr>
      </a:lvl7pPr>
      <a:lvl8pPr marL="2423364" indent="-183520" algn="l" defTabSz="733187" rtl="0" fontAlgn="base">
        <a:spcBef>
          <a:spcPct val="20000"/>
        </a:spcBef>
        <a:spcAft>
          <a:spcPct val="0"/>
        </a:spcAft>
        <a:buClr>
          <a:srgbClr val="F5CD4E"/>
        </a:buClr>
        <a:buChar char="»"/>
        <a:defRPr sz="1575">
          <a:solidFill>
            <a:schemeClr val="bg1"/>
          </a:solidFill>
          <a:latin typeface="+mn-lt"/>
        </a:defRPr>
      </a:lvl8pPr>
      <a:lvl9pPr marL="2681186" indent="-183520" algn="l" defTabSz="733187" rtl="0" fontAlgn="base">
        <a:spcBef>
          <a:spcPct val="20000"/>
        </a:spcBef>
        <a:spcAft>
          <a:spcPct val="0"/>
        </a:spcAft>
        <a:buClr>
          <a:srgbClr val="F5CD4E"/>
        </a:buClr>
        <a:buChar char="»"/>
        <a:defRPr sz="1575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827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5648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3480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31296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9117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6943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4766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62589" algn="l" defTabSz="515648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2194193"/>
            <a:ext cx="9144000" cy="42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7F">
                <a:alpha val="74998"/>
              </a:srgbClr>
            </a:outerShdw>
          </a:effectLst>
        </p:spPr>
        <p:txBody>
          <a:bodyPr wrap="square" lIns="68428" tIns="34213" rIns="68428" bIns="3421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FFFFFF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Steven E. Nissen MD MACC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35229" y="4267126"/>
            <a:ext cx="2614410" cy="56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428" tIns="34213" rIns="68428" bIns="34213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FFC850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Study Sponsor: </a:t>
            </a:r>
          </a:p>
          <a:p>
            <a:pPr algn="ctr" eaLnBrk="0" hangingPunct="0"/>
            <a:r>
              <a:rPr lang="en-US" sz="1600" dirty="0">
                <a:solidFill>
                  <a:srgbClr val="FFC850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Esperion Therapeutics, Inc.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4D793F-9C34-3339-7A51-22EB0CDABDA9}"/>
              </a:ext>
            </a:extLst>
          </p:cNvPr>
          <p:cNvSpPr txBox="1"/>
          <p:nvPr/>
        </p:nvSpPr>
        <p:spPr>
          <a:xfrm>
            <a:off x="0" y="111906"/>
            <a:ext cx="9144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rgbClr val="FFC94F"/>
                </a:solidFill>
                <a:effectLst/>
                <a:latin typeface="+mj-lt"/>
              </a:rPr>
              <a:t>Outcomes for Primary Prevention Patients</a:t>
            </a:r>
            <a:br>
              <a:rPr lang="en-US" sz="3400" dirty="0">
                <a:solidFill>
                  <a:srgbClr val="FFC94F"/>
                </a:solidFill>
                <a:effectLst/>
                <a:latin typeface="+mj-lt"/>
              </a:rPr>
            </a:br>
            <a:r>
              <a:rPr lang="en-US" sz="3400" dirty="0">
                <a:solidFill>
                  <a:srgbClr val="FFC94F"/>
                </a:solidFill>
                <a:effectLst/>
                <a:latin typeface="+mj-lt"/>
              </a:rPr>
              <a:t>in the  CLEAR Outcomes Trial</a:t>
            </a:r>
            <a:endParaRPr lang="en-US" sz="3400" dirty="0">
              <a:solidFill>
                <a:srgbClr val="FFC94F"/>
              </a:solidFill>
              <a:latin typeface="+mj-lt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0D5A3D6-FF25-36E9-F4CD-C1C778048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450" y="4193663"/>
            <a:ext cx="2051050" cy="63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9639D4-1EBF-8AC3-0E55-0ECB9BF62CB8}"/>
              </a:ext>
            </a:extLst>
          </p:cNvPr>
          <p:cNvSpPr txBox="1"/>
          <p:nvPr/>
        </p:nvSpPr>
        <p:spPr>
          <a:xfrm>
            <a:off x="0" y="2680174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  <a:latin typeface="+mj-lt"/>
              </a:rPr>
              <a:t>On behalf of the CLEAR investigators and our extraordinary patients</a:t>
            </a:r>
          </a:p>
        </p:txBody>
      </p:sp>
    </p:spTree>
    <p:extLst>
      <p:ext uri="{BB962C8B-B14F-4D97-AF65-F5344CB8AC3E}">
        <p14:creationId xmlns:p14="http://schemas.microsoft.com/office/powerpoint/2010/main" val="26831996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" y="0"/>
            <a:ext cx="9144000" cy="596901"/>
          </a:xfrm>
        </p:spPr>
        <p:txBody>
          <a:bodyPr/>
          <a:lstStyle/>
          <a:p>
            <a:r>
              <a:rPr lang="en-US" sz="2900" dirty="0">
                <a:effectLst>
                  <a:outerShdw sx="1000" sy="1000" algn="ctr" rotWithShape="0">
                    <a:schemeClr val="bg1"/>
                  </a:outerShdw>
                </a:effectLst>
              </a:rPr>
              <a:t>Investigator-Reported Adverse Effects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622737"/>
              </p:ext>
            </p:extLst>
          </p:nvPr>
        </p:nvGraphicFramePr>
        <p:xfrm>
          <a:off x="169333" y="681569"/>
          <a:ext cx="8763000" cy="431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98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FF"/>
                          </a:solidFill>
                          <a:latin typeface="+mn-lt"/>
                          <a:cs typeface="Arial Narrow"/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solidFill>
                            <a:srgbClr val="FFFFFF"/>
                          </a:solidFill>
                          <a:latin typeface="+mn-lt"/>
                          <a:cs typeface="Arial Narrow"/>
                        </a:rPr>
                        <a:t>Bempedoic Acid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solidFill>
                            <a:srgbClr val="FFFFFF"/>
                          </a:solidFill>
                          <a:latin typeface="+mn-lt"/>
                          <a:cs typeface="Arial Narrow"/>
                        </a:rPr>
                        <a:t>N=7001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solidFill>
                            <a:srgbClr val="FFFFFF"/>
                          </a:solidFill>
                          <a:latin typeface="+mn-lt"/>
                          <a:cs typeface="Arial Narrow"/>
                        </a:rPr>
                        <a:t>Placebo 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solidFill>
                            <a:srgbClr val="FFFFFF"/>
                          </a:solidFill>
                          <a:latin typeface="+mn-lt"/>
                          <a:cs typeface="Arial Narrow"/>
                        </a:rPr>
                        <a:t>N=6964</a:t>
                      </a:r>
                    </a:p>
                  </a:txBody>
                  <a:tcPr marL="68580" marR="68580" marT="34290" marB="34290" anchor="ctr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0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Serious Treatment Emergent Adverse event</a:t>
                      </a:r>
                    </a:p>
                  </a:txBody>
                  <a:tcPr marL="68580" marR="68580" marT="34290" marB="34290"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19.9%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4290" marR="34290" marT="0" marB="0"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20.8%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4290" marR="34290" marT="0" marB="0"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0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C94F"/>
                          </a:solidFill>
                        </a:rPr>
                        <a:t>Adverse event leading to drug discontinuation 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C94F"/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9.9%</a:t>
                      </a:r>
                      <a:endParaRPr lang="en-US" sz="1800" dirty="0">
                        <a:solidFill>
                          <a:srgbClr val="FFC94F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4290" marR="3429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C94F"/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9.9%</a:t>
                      </a:r>
                      <a:endParaRPr lang="en-US" sz="1800" dirty="0">
                        <a:solidFill>
                          <a:srgbClr val="FFC94F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4290" marR="3429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949">
                <a:tc>
                  <a:txBody>
                    <a:bodyPr/>
                    <a:lstStyle/>
                    <a:p>
                      <a:pPr marL="0" marR="0" indent="0" algn="l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Any muscle disorder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12.8%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13.9%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02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FFC94F"/>
                          </a:solidFill>
                        </a:rPr>
                        <a:t>New onset diabetes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C94F"/>
                          </a:solidFill>
                        </a:rPr>
                        <a:t>6.4%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C94F"/>
                          </a:solidFill>
                        </a:rPr>
                        <a:t>6.9%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0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Elevated hepatic enzymes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4.5%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2.6%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0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Prespecified renal events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10.3%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8.1%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0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C94F"/>
                          </a:solidFill>
                        </a:rPr>
                        <a:t>Gout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C94F"/>
                          </a:solidFill>
                        </a:rPr>
                        <a:t>2.6%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C94F"/>
                          </a:solidFill>
                        </a:rPr>
                        <a:t>2.0%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50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C94F"/>
                          </a:solidFill>
                        </a:rPr>
                        <a:t>Cholelithiasis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C94F"/>
                          </a:solidFill>
                        </a:rPr>
                        <a:t>2.5%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C94F"/>
                          </a:solidFill>
                        </a:rPr>
                        <a:t>1.1%</a:t>
                      </a:r>
                    </a:p>
                  </a:txBody>
                  <a:tcPr marL="68580" marR="68580" marT="34290" marB="3429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42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1818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1294-C44A-B175-CD88-8C9136AE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8" cy="721453"/>
          </a:xfrm>
        </p:spPr>
        <p:txBody>
          <a:bodyPr/>
          <a:lstStyle/>
          <a:p>
            <a:r>
              <a:rPr lang="en-US" dirty="0">
                <a:effectLst>
                  <a:outerShdw dist="38100" sx="1000" sy="1000" algn="tl">
                    <a:srgbClr val="000000"/>
                  </a:outerShdw>
                </a:effectLst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E7DA1-5B6B-972B-27BE-4BBCCB24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45" y="883738"/>
            <a:ext cx="8825510" cy="400088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800"/>
              </a:spcAft>
            </a:pPr>
            <a:r>
              <a:rPr lang="en-US" sz="2300" dirty="0"/>
              <a:t>This was a secondary analysis of a subpopulation in a larger randomized trial.</a:t>
            </a:r>
          </a:p>
          <a:p>
            <a:pPr>
              <a:spcBef>
                <a:spcPts val="0"/>
              </a:spcBef>
              <a:spcAft>
                <a:spcPts val="2800"/>
              </a:spcAft>
            </a:pPr>
            <a:r>
              <a:rPr lang="en-US" sz="2300" dirty="0"/>
              <a:t>Such analyses can result in false positive findings due to testing of multiple subgroups.</a:t>
            </a:r>
          </a:p>
          <a:p>
            <a:pPr>
              <a:spcBef>
                <a:spcPts val="0"/>
              </a:spcBef>
              <a:spcAft>
                <a:spcPts val="2800"/>
              </a:spcAft>
            </a:pPr>
            <a:r>
              <a:rPr lang="en-US" sz="2300" dirty="0"/>
              <a:t>The inclusion of statin intolerant patients resulted in a relatively high LDL cholesterol.</a:t>
            </a:r>
          </a:p>
          <a:p>
            <a:pPr>
              <a:spcBef>
                <a:spcPts val="0"/>
              </a:spcBef>
              <a:spcAft>
                <a:spcPts val="2800"/>
              </a:spcAft>
            </a:pPr>
            <a:r>
              <a:rPr lang="en-US" sz="2300" dirty="0"/>
              <a:t>These were patients at high risk of a first cardiovascular event. Results may not apply to lower risk populations.</a:t>
            </a:r>
          </a:p>
        </p:txBody>
      </p:sp>
    </p:spTree>
    <p:extLst>
      <p:ext uri="{BB962C8B-B14F-4D97-AF65-F5344CB8AC3E}">
        <p14:creationId xmlns:p14="http://schemas.microsoft.com/office/powerpoint/2010/main" val="205651043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1294-C44A-B175-CD88-8C9136AE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6147"/>
            <a:ext cx="9144000" cy="614905"/>
          </a:xfrm>
        </p:spPr>
        <p:txBody>
          <a:bodyPr/>
          <a:lstStyle/>
          <a:p>
            <a:r>
              <a:rPr lang="en-US" sz="3000" dirty="0">
                <a:effectLst>
                  <a:outerShdw sx="1000" sy="1000" algn="tl">
                    <a:srgbClr val="000000"/>
                  </a:outerShdw>
                </a:effectLst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E7DA1-5B6B-972B-27BE-4BBCCB24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3" y="753026"/>
            <a:ext cx="8983014" cy="413938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600"/>
              </a:spcAft>
            </a:pPr>
            <a:r>
              <a:rPr lang="en-US" sz="2200" dirty="0"/>
              <a:t>Bempedoic acid was well-tolerated in primary prevention patients (66% with diabetes) unable or unwilling to take statins</a:t>
            </a:r>
          </a:p>
          <a:p>
            <a:pPr>
              <a:spcBef>
                <a:spcPts val="0"/>
              </a:spcBef>
              <a:spcAft>
                <a:spcPts val="2600"/>
              </a:spcAft>
            </a:pPr>
            <a:r>
              <a:rPr lang="en-US" sz="2200" dirty="0"/>
              <a:t>Bempedoic acid lowered LDL-C by 21.3%</a:t>
            </a:r>
            <a:r>
              <a:rPr lang="en-US" sz="2200" dirty="0">
                <a:solidFill>
                  <a:srgbClr val="FFFF00"/>
                </a:solidFill>
              </a:rPr>
              <a:t> </a:t>
            </a:r>
            <a:r>
              <a:rPr lang="en-US" sz="2200" dirty="0"/>
              <a:t>and hsCRP by 21.5%</a:t>
            </a:r>
            <a:br>
              <a:rPr lang="en-US" sz="2200" dirty="0"/>
            </a:br>
            <a:r>
              <a:rPr lang="en-US" sz="2200" dirty="0"/>
              <a:t>with small increases in the incidence of gout and cholelithiasis.</a:t>
            </a:r>
          </a:p>
          <a:p>
            <a:pPr>
              <a:spcBef>
                <a:spcPts val="0"/>
              </a:spcBef>
              <a:spcAft>
                <a:spcPts val="2600"/>
              </a:spcAft>
            </a:pPr>
            <a:r>
              <a:rPr lang="en-US" sz="2200" dirty="0">
                <a:solidFill>
                  <a:srgbClr val="FFC94F"/>
                </a:solidFill>
              </a:rPr>
              <a:t>4-component MACE was reduced 30%, 3-component MACE 36%, myocardial infarction 39%, CV death 39%, and all cause mortality 27%.</a:t>
            </a:r>
          </a:p>
          <a:p>
            <a:pPr>
              <a:spcBef>
                <a:spcPts val="0"/>
              </a:spcBef>
              <a:spcAft>
                <a:spcPts val="2600"/>
              </a:spcAft>
            </a:pPr>
            <a:r>
              <a:rPr lang="en-US" sz="2200" dirty="0"/>
              <a:t>These findings suggest large benefits from lowering LDL-C and hsCRP with bempedoic acid in high-risk primary prevention patients.</a:t>
            </a:r>
          </a:p>
        </p:txBody>
      </p:sp>
    </p:spTree>
    <p:extLst>
      <p:ext uri="{BB962C8B-B14F-4D97-AF65-F5344CB8AC3E}">
        <p14:creationId xmlns:p14="http://schemas.microsoft.com/office/powerpoint/2010/main" val="169627184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medical document&#10;&#10;Description automatically generated with low confidence">
            <a:extLst>
              <a:ext uri="{FF2B5EF4-FFF2-40B4-BE49-F238E27FC236}">
                <a16:creationId xmlns:a16="http://schemas.microsoft.com/office/drawing/2014/main" id="{60650899-9CD6-262A-9700-3F337B1ED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786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1DB22-26C5-A9EC-EF4F-71C35312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/>
          <a:lstStyle/>
          <a:p>
            <a:r>
              <a:rPr lang="en-US">
                <a:effectLst>
                  <a:outerShdw sx="1000" sy="1000" algn="tl">
                    <a:srgbClr val="000000"/>
                  </a:outerShdw>
                </a:effectLst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6E8A5-3DE7-15A5-490D-008A8D0A2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44" y="789156"/>
            <a:ext cx="8897112" cy="420094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2700"/>
              </a:spcAft>
            </a:pPr>
            <a:r>
              <a:rPr lang="en-US" sz="2100" dirty="0">
                <a:effectLst>
                  <a:outerShdw sx="1000" sy="1000" algn="ctr" rotWithShape="0">
                    <a:srgbClr val="000000"/>
                  </a:outerShdw>
                </a:effectLst>
              </a:rPr>
              <a:t>Bempedoic acid, an ATP citrate lyase inhibitor, inhibits hepatic cholesterol synthesis upstream of HMG-Co-A reductase, the enzyme inhibited by statins.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2700"/>
              </a:spcAft>
            </a:pPr>
            <a:r>
              <a:rPr lang="en-US" sz="2100" dirty="0">
                <a:effectLst>
                  <a:outerShdw sx="1000" sy="1000" algn="ctr" rotWithShape="0">
                    <a:srgbClr val="000000"/>
                  </a:outerShdw>
                </a:effectLst>
              </a:rPr>
              <a:t>Bempedoic acid is a pro-drug activated in the liver, but not peripheral tissues, resulting in a low incidence of muscle-related adverse events.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2700"/>
              </a:spcAft>
            </a:pPr>
            <a:r>
              <a:rPr lang="en-US" sz="2100" dirty="0">
                <a:effectLst>
                  <a:outerShdw sx="1000" sy="1000" algn="ctr" rotWithShape="0">
                    <a:srgbClr val="000000"/>
                  </a:outerShdw>
                </a:effectLst>
              </a:rPr>
              <a:t>The CLEAR outcomes trial demonstrated cardiovascular event reduction with bempedoic acid administration in patients unable or unwilling to tolerate guideline recommended statin doses.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2700"/>
              </a:spcAft>
            </a:pPr>
            <a:r>
              <a:rPr lang="en-US" sz="2100" dirty="0">
                <a:effectLst>
                  <a:outerShdw sx="1000" sy="1000" algn="ctr" rotWithShape="0">
                    <a:srgbClr val="000000"/>
                  </a:outerShdw>
                </a:effectLst>
              </a:rPr>
              <a:t>Effects of bempedoic acid on cardiovascular outcomes in the 30% (4200) primary prevention patients have not been fully described.</a:t>
            </a:r>
          </a:p>
        </p:txBody>
      </p:sp>
    </p:spTree>
    <p:extLst>
      <p:ext uri="{BB962C8B-B14F-4D97-AF65-F5344CB8AC3E}">
        <p14:creationId xmlns:p14="http://schemas.microsoft.com/office/powerpoint/2010/main" val="12300752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>
            <a:extLst>
              <a:ext uri="{FF2B5EF4-FFF2-40B4-BE49-F238E27FC236}">
                <a16:creationId xmlns:a16="http://schemas.microsoft.com/office/drawing/2014/main" id="{9BE19D8F-8509-4ED0-89A6-24A7CF4F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27" y="242860"/>
            <a:ext cx="8690746" cy="5202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000" dirty="0">
                <a:effectLst>
                  <a:outerShdw sx="1000" sy="1000" algn="tl">
                    <a:srgbClr val="000000"/>
                  </a:outerShdw>
                </a:effectLst>
              </a:rPr>
              <a:t>CLEAR Outcomes Trial Design</a:t>
            </a:r>
            <a:endParaRPr lang="en-US" dirty="0">
              <a:solidFill>
                <a:schemeClr val="bg1"/>
              </a:solidFill>
              <a:effectLst>
                <a:outerShdw sx="1000" sy="1000" algn="tl">
                  <a:srgbClr val="000000"/>
                </a:outerShdw>
              </a:effectLst>
            </a:endParaRPr>
          </a:p>
        </p:txBody>
      </p:sp>
      <p:sp>
        <p:nvSpPr>
          <p:cNvPr id="65" name="Pentagon 64"/>
          <p:cNvSpPr/>
          <p:nvPr/>
        </p:nvSpPr>
        <p:spPr>
          <a:xfrm>
            <a:off x="3631462" y="3170690"/>
            <a:ext cx="2935462" cy="459357"/>
          </a:xfrm>
          <a:prstGeom prst="homePlate">
            <a:avLst/>
          </a:prstGeom>
          <a:solidFill>
            <a:srgbClr val="000090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870" tIns="102870" rIns="102870" bIns="12344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err="1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rPr>
              <a:t>Bempedoic</a:t>
            </a:r>
            <a:r>
              <a:rPr lang="en-US" sz="1500" dirty="0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rPr>
              <a:t> Acid 180 mg/day</a:t>
            </a:r>
          </a:p>
        </p:txBody>
      </p:sp>
      <p:sp>
        <p:nvSpPr>
          <p:cNvPr id="67" name="Pentagon 66"/>
          <p:cNvSpPr/>
          <p:nvPr/>
        </p:nvSpPr>
        <p:spPr>
          <a:xfrm>
            <a:off x="3631042" y="4171498"/>
            <a:ext cx="2883322" cy="474745"/>
          </a:xfrm>
          <a:prstGeom prst="homePlate">
            <a:avLst/>
          </a:prstGeom>
          <a:solidFill>
            <a:srgbClr val="000090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870" tIns="102870" rIns="102870" bIns="12344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rPr>
              <a:t>Matching Placebo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15155" y="3269777"/>
            <a:ext cx="2321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685800" fontAlgn="auto">
              <a:spcBef>
                <a:spcPts val="0"/>
              </a:spcBef>
              <a:spcAft>
                <a:spcPts val="0"/>
              </a:spcAft>
              <a:buSzPct val="115000"/>
              <a:tabLst>
                <a:tab pos="682625" algn="l"/>
              </a:tabLst>
              <a:defRPr/>
            </a:pPr>
            <a:r>
              <a:rPr lang="en-US" sz="1800" dirty="0">
                <a:solidFill>
                  <a:schemeClr val="bg1"/>
                </a:solidFill>
                <a:latin typeface="Arial" panose="020B0604020202020204"/>
                <a:ea typeface="+mn-ea"/>
                <a:cs typeface="+mn-cs"/>
              </a:rPr>
              <a:t>Cardiovascular outcomes assessed after 40.6 months median follow up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6627" y="3367082"/>
            <a:ext cx="2595878" cy="1013354"/>
          </a:xfrm>
          <a:prstGeom prst="rect">
            <a:avLst/>
          </a:prstGeom>
          <a:solidFill>
            <a:srgbClr val="000090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870" tIns="102870" rIns="102870" bIns="12344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5000"/>
              <a:defRPr/>
            </a:pPr>
            <a:r>
              <a:rPr lang="en-US" sz="1700" dirty="0">
                <a:solidFill>
                  <a:srgbClr val="FFC94F"/>
                </a:solidFill>
                <a:latin typeface="Arial" panose="020B0604020202020204"/>
              </a:rPr>
              <a:t>Primary or secondary </a:t>
            </a:r>
            <a:r>
              <a:rPr lang="en-US" sz="1700" dirty="0">
                <a:solidFill>
                  <a:srgbClr val="FFFFFF"/>
                </a:solidFill>
                <a:latin typeface="Arial" panose="020B0604020202020204"/>
              </a:rPr>
              <a:t>prevention patients</a:t>
            </a:r>
            <a:br>
              <a:rPr lang="en-US" sz="1700" dirty="0">
                <a:solidFill>
                  <a:srgbClr val="FFFFFF"/>
                </a:solidFill>
                <a:latin typeface="Arial" panose="020B0604020202020204"/>
              </a:rPr>
            </a:br>
            <a:r>
              <a:rPr lang="en-US" sz="1700" dirty="0">
                <a:solidFill>
                  <a:srgbClr val="FFFFFF"/>
                </a:solidFill>
                <a:latin typeface="Arial" panose="020B0604020202020204"/>
              </a:rPr>
              <a:t>with LDL-C ≥ 100 mg/dL </a:t>
            </a:r>
            <a:endParaRPr lang="en-US" sz="1600" baseline="30000" dirty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38" name="Slide Number Placeholder 4">
            <a:extLst>
              <a:ext uri="{FF2B5EF4-FFF2-40B4-BE49-F238E27FC236}">
                <a16:creationId xmlns:a16="http://schemas.microsoft.com/office/drawing/2014/main" id="{EF271790-D3FF-4817-8BB1-469959B03FBF}"/>
              </a:ext>
            </a:extLst>
          </p:cNvPr>
          <p:cNvSpPr txBox="1">
            <a:spLocks/>
          </p:cNvSpPr>
          <p:nvPr/>
        </p:nvSpPr>
        <p:spPr>
          <a:xfrm>
            <a:off x="482749" y="3784217"/>
            <a:ext cx="226314" cy="1714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fld id="{069CD98D-AB71-42BA-A8EB-40CE99FCCE00}" type="slidenum">
              <a:rPr lang="en-US" sz="600">
                <a:solidFill>
                  <a:srgbClr val="343F49"/>
                </a:solidFill>
                <a:latin typeface="Arial" panose="020B060402020202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600">
              <a:solidFill>
                <a:srgbClr val="343F49"/>
              </a:solidFill>
              <a:latin typeface="Arial" panose="020B0604020202020204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14C7D5F-F24C-1EAF-78A5-091D05033F7A}"/>
              </a:ext>
            </a:extLst>
          </p:cNvPr>
          <p:cNvSpPr/>
          <p:nvPr/>
        </p:nvSpPr>
        <p:spPr bwMode="auto">
          <a:xfrm>
            <a:off x="2949091" y="3692393"/>
            <a:ext cx="636202" cy="362732"/>
          </a:xfrm>
          <a:prstGeom prst="rightArrow">
            <a:avLst/>
          </a:prstGeom>
          <a:solidFill>
            <a:srgbClr val="FFC94F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67AF8A-1D0D-82CD-8776-D4A71D2D787F}"/>
              </a:ext>
            </a:extLst>
          </p:cNvPr>
          <p:cNvSpPr txBox="1"/>
          <p:nvPr/>
        </p:nvSpPr>
        <p:spPr>
          <a:xfrm>
            <a:off x="145894" y="871049"/>
            <a:ext cx="8852212" cy="1874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8925" indent="-225425">
              <a:spcBef>
                <a:spcPts val="0"/>
              </a:spcBef>
              <a:spcAft>
                <a:spcPts val="1900"/>
              </a:spcAft>
              <a:buClr>
                <a:srgbClr val="FFC94F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/>
              </a:rPr>
              <a:t>Statin intolerance: An adverse effect that started or increased</a:t>
            </a:r>
            <a:br>
              <a:rPr lang="en-US" sz="2000" dirty="0">
                <a:solidFill>
                  <a:schemeClr val="bg1"/>
                </a:solidFill>
                <a:effectLst/>
              </a:rPr>
            </a:br>
            <a:r>
              <a:rPr lang="en-US" sz="2000" dirty="0">
                <a:solidFill>
                  <a:schemeClr val="bg1"/>
                </a:solidFill>
                <a:effectLst/>
              </a:rPr>
              <a:t>during statin therapy and resolved or improved after therapy discontinued. </a:t>
            </a:r>
          </a:p>
          <a:p>
            <a:pPr marL="288925" indent="-225425">
              <a:spcBef>
                <a:spcPts val="0"/>
              </a:spcBef>
              <a:spcAft>
                <a:spcPts val="1900"/>
              </a:spcAft>
              <a:buClr>
                <a:srgbClr val="FFC94F"/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dist="273762" sx="1000" sy="1000" algn="tl">
                    <a:srgbClr val="000000"/>
                  </a:outerShdw>
                </a:effectLst>
              </a:rPr>
              <a:t>Intolerance to 2 or more statins or 1 statin if unwilling to attempt</a:t>
            </a:r>
            <a:br>
              <a:rPr lang="en-US" sz="2000" dirty="0">
                <a:solidFill>
                  <a:schemeClr val="bg1"/>
                </a:solidFill>
                <a:effectLst>
                  <a:outerShdw dist="273762" sx="1000" sy="1000" algn="tl">
                    <a:srgbClr val="000000"/>
                  </a:outerShdw>
                </a:effectLst>
              </a:rPr>
            </a:br>
            <a:r>
              <a:rPr lang="en-US" sz="2000" dirty="0">
                <a:solidFill>
                  <a:schemeClr val="bg1"/>
                </a:solidFill>
                <a:effectLst>
                  <a:outerShdw dist="273762" sx="1000" sy="1000" algn="tl">
                    <a:srgbClr val="000000"/>
                  </a:outerShdw>
                </a:effectLst>
              </a:rPr>
              <a:t>a second statin or advised by physician to not attempt second statin.</a:t>
            </a:r>
            <a:br>
              <a:rPr lang="en-US" sz="2000" dirty="0">
                <a:solidFill>
                  <a:schemeClr val="bg1"/>
                </a:solidFill>
                <a:effectLst>
                  <a:outerShdw dist="273762" sx="1000" sy="1000" algn="tl">
                    <a:srgbClr val="000000"/>
                  </a:outerShdw>
                </a:effectLst>
              </a:rPr>
            </a:br>
            <a:r>
              <a:rPr lang="en-US" sz="2000" dirty="0">
                <a:solidFill>
                  <a:schemeClr val="bg1"/>
                </a:solidFill>
                <a:effectLst>
                  <a:outerShdw dist="273762" sx="1000" sy="1000" algn="tl">
                    <a:srgbClr val="000000"/>
                  </a:outerShdw>
                </a:effectLst>
              </a:rPr>
              <a:t>Very low dose statin therapy permitted (&lt; lowest approved dose).</a:t>
            </a:r>
          </a:p>
        </p:txBody>
      </p:sp>
    </p:spTree>
    <p:extLst>
      <p:ext uri="{BB962C8B-B14F-4D97-AF65-F5344CB8AC3E}">
        <p14:creationId xmlns:p14="http://schemas.microsoft.com/office/powerpoint/2010/main" val="248331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AF16-4242-03EA-E789-519C1FCB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857250"/>
          </a:xfrm>
        </p:spPr>
        <p:txBody>
          <a:bodyPr/>
          <a:lstStyle/>
          <a:p>
            <a:r>
              <a:rPr lang="en-US" sz="3000" dirty="0">
                <a:effectLst>
                  <a:outerShdw sx="1000" sy="1000" algn="tl">
                    <a:srgbClr val="000000"/>
                  </a:outerShdw>
                </a:effectLst>
              </a:rPr>
              <a:t>Definition of High Risk for Cardiovascular Event (Primary Prevention)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74F3-2A0C-C9EA-AC82-DCEE511CE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92" y="1293905"/>
            <a:ext cx="7772400" cy="3563845"/>
          </a:xfrm>
        </p:spPr>
        <p:txBody>
          <a:bodyPr/>
          <a:lstStyle/>
          <a:p>
            <a:pPr lvl="0">
              <a:spcAft>
                <a:spcPts val="3200"/>
              </a:spcAft>
            </a:pPr>
            <a:r>
              <a:rPr kumimoji="0" lang="en-US" sz="2600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Reynolds Risk score &gt;30%, or</a:t>
            </a:r>
          </a:p>
          <a:p>
            <a:pPr>
              <a:spcAft>
                <a:spcPts val="3200"/>
              </a:spcAft>
            </a:pPr>
            <a:r>
              <a:rPr kumimoji="0" lang="en-US" sz="2600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SCORE risk &gt;7.5% over 10-years, or</a:t>
            </a:r>
            <a:endParaRPr lang="en-US" sz="2600" noProof="0" dirty="0">
              <a:ln/>
              <a:effectLst/>
              <a:latin typeface="+mj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spcAft>
                <a:spcPts val="3200"/>
              </a:spcAft>
            </a:pPr>
            <a:r>
              <a:rPr kumimoji="0" lang="en-US" sz="2600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Patients with Type 1 or 2 diabetes, aged &gt;65 years (women) or &gt;60 years (men), or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  <a:p>
            <a:pPr lvl="0">
              <a:spcAft>
                <a:spcPts val="32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sz="2600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CAC score of &gt;400 AU at any time in the past</a:t>
            </a:r>
            <a:endParaRPr lang="en-US" sz="2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BE2BC-3BF2-7B45-95DE-DD0B5486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45139-7C6C-194D-BFB2-92BDB37890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505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928499"/>
              </p:ext>
            </p:extLst>
          </p:nvPr>
        </p:nvGraphicFramePr>
        <p:xfrm>
          <a:off x="186266" y="567061"/>
          <a:ext cx="8680838" cy="439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739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FFFFFF"/>
                          </a:solidFill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rgbClr val="FFFFFF"/>
                          </a:solidFill>
                        </a:rPr>
                        <a:t>Bempedoic Acid</a:t>
                      </a:r>
                    </a:p>
                    <a:p>
                      <a:pPr algn="ctr"/>
                      <a:r>
                        <a:rPr lang="en-US" sz="1900" dirty="0">
                          <a:solidFill>
                            <a:srgbClr val="FFFFFF"/>
                          </a:solidFill>
                        </a:rPr>
                        <a:t>N=2100	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900" dirty="0">
                          <a:solidFill>
                            <a:srgbClr val="FFFFFF"/>
                          </a:solidFill>
                        </a:rPr>
                        <a:t>Placebo </a:t>
                      </a:r>
                    </a:p>
                    <a:p>
                      <a:pPr marL="0" indent="0" algn="ctr"/>
                      <a:r>
                        <a:rPr lang="en-US" sz="1900" dirty="0">
                          <a:solidFill>
                            <a:srgbClr val="FFFFFF"/>
                          </a:solidFill>
                        </a:rPr>
                        <a:t>N=2106</a:t>
                      </a:r>
                    </a:p>
                  </a:txBody>
                  <a:tcPr marL="68580" marR="68580" marT="34290" marB="34290" anchor="ctr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Mean Age (years)</a:t>
                      </a:r>
                    </a:p>
                  </a:txBody>
                  <a:tcPr marL="68580" marR="68580" marT="34290" marB="34290"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67.9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4290" marR="34290" marT="0" marB="0"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68.0</a:t>
                      </a:r>
                      <a:endParaRPr lang="en-US" sz="1800" dirty="0">
                        <a:solidFill>
                          <a:srgbClr val="FFFFFF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34290" marR="34290" marT="0" marB="0"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C950"/>
                          </a:solidFill>
                        </a:rPr>
                        <a:t>Female sex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C950"/>
                          </a:solidFill>
                        </a:rPr>
                        <a:t>58.8%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C950"/>
                          </a:solidFill>
                        </a:rPr>
                        <a:t>59.2%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pPr marL="0" marR="0" indent="0" algn="l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rgbClr val="FFC94F"/>
                          </a:solidFill>
                        </a:rPr>
                        <a:t>Diabetes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C94F"/>
                          </a:solidFill>
                        </a:rPr>
                        <a:t>65.2%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C94F"/>
                          </a:solidFill>
                        </a:rPr>
                        <a:t>67.0%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318895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FFFF"/>
                          </a:solidFill>
                        </a:rPr>
                        <a:t>White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92.2%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90.8%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LDL cholesterol (mg/dL)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142.2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142.7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pPr marL="0" marR="0" lvl="0" indent="0" algn="l" defTabSz="342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HDL cholesterol (mg/dL)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51.1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50.9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00204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pPr marL="0" marR="0" lvl="0" indent="0" algn="l" defTabSz="342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Triglycerides (mg/dL)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162.0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161.5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074889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pPr marL="0" marR="0" lvl="0" indent="0" algn="l" defTabSz="3421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Hemoglobin A1c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6.2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FFFF"/>
                          </a:solidFill>
                        </a:rPr>
                        <a:t>6.2</a:t>
                      </a:r>
                    </a:p>
                  </a:txBody>
                  <a:tcPr marL="68580" marR="68580" marT="34290" marB="34290" anchor="ctr"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69621"/>
                  </a:ext>
                </a:extLst>
              </a:tr>
              <a:tr h="39239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hsCRP (mg/L)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2.4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2.4</a:t>
                      </a:r>
                    </a:p>
                  </a:txBody>
                  <a:tcPr marL="68580" marR="68580" marT="34290" marB="34290" anchor="ctr">
                    <a:solidFill>
                      <a:srgbClr val="000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E9803C-1168-7121-2036-F5E3E9DFB76C}"/>
              </a:ext>
            </a:extLst>
          </p:cNvPr>
          <p:cNvSpPr txBox="1"/>
          <p:nvPr/>
        </p:nvSpPr>
        <p:spPr>
          <a:xfrm>
            <a:off x="0" y="43841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741363" algn="l"/>
              </a:tabLst>
            </a:pPr>
            <a:r>
              <a:rPr lang="en-US" sz="2800" dirty="0">
                <a:solidFill>
                  <a:srgbClr val="FFC94F"/>
                </a:solidFill>
                <a:effectLst/>
              </a:rPr>
              <a:t>Primary Prevention Patients: Baseline Characteristics</a:t>
            </a:r>
            <a:endParaRPr lang="en-US" sz="2800" dirty="0">
              <a:solidFill>
                <a:srgbClr val="FFC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83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F67B8B8-0A74-E03E-B4DC-4BEE4BB0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110"/>
            <a:ext cx="9143999" cy="558800"/>
          </a:xfrm>
          <a:effectLst/>
        </p:spPr>
        <p:txBody>
          <a:bodyPr/>
          <a:lstStyle/>
          <a:p>
            <a:r>
              <a:rPr lang="en-US" sz="2800" dirty="0">
                <a:effectLst/>
              </a:rPr>
              <a:t>Effect of Trial Regimens on LDL-C and hsCRP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AAA629-13B0-A62F-ADD0-28C2E80A4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6495271"/>
              </p:ext>
            </p:extLst>
          </p:nvPr>
        </p:nvGraphicFramePr>
        <p:xfrm>
          <a:off x="5258647" y="638495"/>
          <a:ext cx="3784576" cy="447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0731AF0-42DA-DEC6-EF98-F4AC59E8FB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1911763"/>
              </p:ext>
            </p:extLst>
          </p:nvPr>
        </p:nvGraphicFramePr>
        <p:xfrm>
          <a:off x="244581" y="654792"/>
          <a:ext cx="4867304" cy="440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9DD4FE1-E889-D7DD-1352-9F7C068F2A20}"/>
              </a:ext>
            </a:extLst>
          </p:cNvPr>
          <p:cNvSpPr txBox="1"/>
          <p:nvPr/>
        </p:nvSpPr>
        <p:spPr>
          <a:xfrm>
            <a:off x="1467277" y="1049497"/>
            <a:ext cx="62068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>-1.4%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ECDD21-3194-1505-B907-E849F7CDE678}"/>
              </a:ext>
            </a:extLst>
          </p:cNvPr>
          <p:cNvSpPr txBox="1"/>
          <p:nvPr/>
        </p:nvSpPr>
        <p:spPr>
          <a:xfrm>
            <a:off x="1495939" y="3648514"/>
            <a:ext cx="7136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+mj-lt"/>
              </a:rPr>
              <a:t>-22.7%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2E39B3-CCC6-7275-2244-9693D654A60F}"/>
              </a:ext>
            </a:extLst>
          </p:cNvPr>
          <p:cNvSpPr txBox="1"/>
          <p:nvPr/>
        </p:nvSpPr>
        <p:spPr>
          <a:xfrm>
            <a:off x="1622113" y="2218132"/>
            <a:ext cx="295510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+mn-lt"/>
              </a:rPr>
              <a:t>Time averaged difference 23.2 mg/dL</a:t>
            </a:r>
          </a:p>
        </p:txBody>
      </p:sp>
    </p:spTree>
    <p:extLst>
      <p:ext uri="{BB962C8B-B14F-4D97-AF65-F5344CB8AC3E}">
        <p14:creationId xmlns:p14="http://schemas.microsoft.com/office/powerpoint/2010/main" val="40008515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creenshot, text, map, line&#10;&#10;Description automatically generated">
            <a:extLst>
              <a:ext uri="{FF2B5EF4-FFF2-40B4-BE49-F238E27FC236}">
                <a16:creationId xmlns:a16="http://schemas.microsoft.com/office/drawing/2014/main" id="{A2A00C8F-81AC-221A-079C-2CC144E76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11" y="1018304"/>
            <a:ext cx="4000500" cy="3771900"/>
          </a:xfrm>
          <a:prstGeom prst="rect">
            <a:avLst/>
          </a:prstGeom>
        </p:spPr>
      </p:pic>
      <p:pic>
        <p:nvPicPr>
          <p:cNvPr id="7" name="Picture 6" descr="A picture containing screenshot, text, map, line&#10;&#10;Description automatically generated">
            <a:extLst>
              <a:ext uri="{FF2B5EF4-FFF2-40B4-BE49-F238E27FC236}">
                <a16:creationId xmlns:a16="http://schemas.microsoft.com/office/drawing/2014/main" id="{00DDD5ED-ED5B-91AF-2249-C730BC92F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603" y="1018304"/>
            <a:ext cx="4000500" cy="3771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222"/>
            <a:ext cx="9144000" cy="334735"/>
          </a:xfrm>
          <a:effectLst/>
        </p:spPr>
        <p:txBody>
          <a:bodyPr/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Effects on Major Adverse Cardiovascular Events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59C74-D257-98B5-E9CC-998183BEB722}"/>
              </a:ext>
            </a:extLst>
          </p:cNvPr>
          <p:cNvSpPr txBox="1"/>
          <p:nvPr/>
        </p:nvSpPr>
        <p:spPr>
          <a:xfrm rot="16200000">
            <a:off x="3146745" y="2640014"/>
            <a:ext cx="3289371" cy="284564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Patients with an Event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5E037C-E381-8759-6594-7C329A697881}"/>
              </a:ext>
            </a:extLst>
          </p:cNvPr>
          <p:cNvSpPr txBox="1"/>
          <p:nvPr/>
        </p:nvSpPr>
        <p:spPr>
          <a:xfrm>
            <a:off x="5295770" y="678433"/>
            <a:ext cx="3351162" cy="34611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lIns="68451" tIns="34226" rIns="68451" bIns="34226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solidFill>
                  <a:srgbClr val="FFFFFF"/>
                </a:solidFill>
                <a:latin typeface="Arial" pitchFamily="-111" charset="0"/>
                <a:ea typeface="Arial" pitchFamily="-111" charset="0"/>
                <a:cs typeface="Arial" pitchFamily="-111" charset="0"/>
              </a:rPr>
              <a:t>3-component MACE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87167F-1AEA-4293-C780-D196ED4E912C}"/>
              </a:ext>
            </a:extLst>
          </p:cNvPr>
          <p:cNvSpPr txBox="1"/>
          <p:nvPr/>
        </p:nvSpPr>
        <p:spPr>
          <a:xfrm>
            <a:off x="5315815" y="4722436"/>
            <a:ext cx="3361153" cy="276870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350" dirty="0">
                <a:solidFill>
                  <a:srgbClr val="FFFFFF"/>
                </a:solidFill>
              </a:rPr>
              <a:t>Months Since Randomization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E11DCE-6CFD-BAB6-E204-78777915274F}"/>
              </a:ext>
            </a:extLst>
          </p:cNvPr>
          <p:cNvSpPr txBox="1"/>
          <p:nvPr/>
        </p:nvSpPr>
        <p:spPr>
          <a:xfrm>
            <a:off x="5333331" y="2033864"/>
            <a:ext cx="2206594" cy="642739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HR 0.64 (95% CI 0.48-0.84)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575" i="1" dirty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&lt;0.001</a:t>
            </a:r>
            <a:endParaRPr lang="en-US" sz="1575" dirty="0">
              <a:solidFill>
                <a:srgbClr val="FFC950"/>
              </a:solidFill>
              <a:latin typeface="Arial Narrow"/>
              <a:cs typeface="Arial Narrow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4D0A36-743A-09CC-BC65-852A7BEFE246}"/>
              </a:ext>
            </a:extLst>
          </p:cNvPr>
          <p:cNvSpPr/>
          <p:nvPr/>
        </p:nvSpPr>
        <p:spPr bwMode="auto">
          <a:xfrm>
            <a:off x="5404204" y="1219316"/>
            <a:ext cx="1552297" cy="590852"/>
          </a:xfrm>
          <a:prstGeom prst="rect">
            <a:avLst/>
          </a:prstGeom>
          <a:solidFill>
            <a:srgbClr val="0C08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2BE3FE-855B-FE25-B4BE-F55F256A1116}"/>
              </a:ext>
            </a:extLst>
          </p:cNvPr>
          <p:cNvCxnSpPr/>
          <p:nvPr/>
        </p:nvCxnSpPr>
        <p:spPr bwMode="auto">
          <a:xfrm flipH="1">
            <a:off x="5473897" y="1400815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1D1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F5B0EE4-A58F-6F65-B826-A6526E714242}"/>
              </a:ext>
            </a:extLst>
          </p:cNvPr>
          <p:cNvCxnSpPr/>
          <p:nvPr/>
        </p:nvCxnSpPr>
        <p:spPr bwMode="auto">
          <a:xfrm flipH="1">
            <a:off x="5473897" y="1635011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C93D571-1E5A-DFE4-47A9-B85A3F63CFC8}"/>
              </a:ext>
            </a:extLst>
          </p:cNvPr>
          <p:cNvSpPr txBox="1"/>
          <p:nvPr/>
        </p:nvSpPr>
        <p:spPr>
          <a:xfrm>
            <a:off x="5756999" y="1241391"/>
            <a:ext cx="1278881" cy="525656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Placebo</a:t>
            </a:r>
          </a:p>
          <a:p>
            <a:pPr>
              <a:spcAft>
                <a:spcPts val="200"/>
              </a:spcAft>
            </a:pPr>
            <a:r>
              <a:rPr lang="en-US" sz="1400" dirty="0" err="1">
                <a:solidFill>
                  <a:srgbClr val="FFFFFF"/>
                </a:solidFill>
                <a:latin typeface="Arial Narrow"/>
                <a:cs typeface="Arial Narrow"/>
              </a:rPr>
              <a:t>Bempedoic</a:t>
            </a: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 Acid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CE10E-62A9-F250-1107-5D1D4CD8FE37}"/>
              </a:ext>
            </a:extLst>
          </p:cNvPr>
          <p:cNvSpPr txBox="1"/>
          <p:nvPr/>
        </p:nvSpPr>
        <p:spPr>
          <a:xfrm rot="16200000">
            <a:off x="-1188555" y="2640014"/>
            <a:ext cx="3289371" cy="284564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Patients with an Event (%)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01D6E8-3E71-ED25-DB2F-1FB753A361D2}"/>
              </a:ext>
            </a:extLst>
          </p:cNvPr>
          <p:cNvSpPr txBox="1"/>
          <p:nvPr/>
        </p:nvSpPr>
        <p:spPr>
          <a:xfrm>
            <a:off x="924958" y="678433"/>
            <a:ext cx="3351162" cy="34611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lIns="68451" tIns="34226" rIns="68451" bIns="34226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solidFill>
                  <a:srgbClr val="FFFFFF"/>
                </a:solidFill>
                <a:latin typeface="Arial" pitchFamily="-111" charset="0"/>
                <a:ea typeface="Arial" pitchFamily="-111" charset="0"/>
                <a:cs typeface="Arial" pitchFamily="-111" charset="0"/>
              </a:rPr>
              <a:t>4-component MACE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864CD1-AE17-9077-5943-08EBCD27D36C}"/>
              </a:ext>
            </a:extLst>
          </p:cNvPr>
          <p:cNvSpPr txBox="1"/>
          <p:nvPr/>
        </p:nvSpPr>
        <p:spPr>
          <a:xfrm>
            <a:off x="952501" y="4722436"/>
            <a:ext cx="3389168" cy="276870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350" dirty="0">
                <a:solidFill>
                  <a:srgbClr val="FFFFFF"/>
                </a:solidFill>
              </a:rPr>
              <a:t>Months Since Randomization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EBC0DB-FD36-A80E-1C13-F9E910D9D94D}"/>
              </a:ext>
            </a:extLst>
          </p:cNvPr>
          <p:cNvSpPr txBox="1"/>
          <p:nvPr/>
        </p:nvSpPr>
        <p:spPr>
          <a:xfrm>
            <a:off x="998031" y="2033864"/>
            <a:ext cx="2202369" cy="623375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HR 0.70 (95% CI 0.55-0.89)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575" i="1" dirty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=0.002</a:t>
            </a:r>
            <a:endParaRPr lang="en-US" sz="1575" dirty="0">
              <a:solidFill>
                <a:srgbClr val="FFC950"/>
              </a:solidFill>
              <a:latin typeface="Arial Narrow"/>
              <a:cs typeface="Arial Narrow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A00A66-5EC3-9A2B-F9F4-BED7CAE83CB3}"/>
              </a:ext>
            </a:extLst>
          </p:cNvPr>
          <p:cNvSpPr/>
          <p:nvPr/>
        </p:nvSpPr>
        <p:spPr bwMode="auto">
          <a:xfrm>
            <a:off x="1068904" y="1219316"/>
            <a:ext cx="1552297" cy="590852"/>
          </a:xfrm>
          <a:prstGeom prst="rect">
            <a:avLst/>
          </a:prstGeom>
          <a:solidFill>
            <a:srgbClr val="0C08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E88226-D0CE-2C7C-7595-B8C1F4E2FB95}"/>
              </a:ext>
            </a:extLst>
          </p:cNvPr>
          <p:cNvCxnSpPr/>
          <p:nvPr/>
        </p:nvCxnSpPr>
        <p:spPr bwMode="auto">
          <a:xfrm flipH="1">
            <a:off x="1138597" y="1400815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1D1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8C22FE3-E9BC-8BAD-FA64-1D73EB824150}"/>
              </a:ext>
            </a:extLst>
          </p:cNvPr>
          <p:cNvCxnSpPr/>
          <p:nvPr/>
        </p:nvCxnSpPr>
        <p:spPr bwMode="auto">
          <a:xfrm flipH="1">
            <a:off x="1138597" y="1635011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A891E99-BCF8-C599-84A5-1D978DDF9B32}"/>
              </a:ext>
            </a:extLst>
          </p:cNvPr>
          <p:cNvSpPr txBox="1"/>
          <p:nvPr/>
        </p:nvSpPr>
        <p:spPr>
          <a:xfrm>
            <a:off x="1421699" y="1241391"/>
            <a:ext cx="1278881" cy="525656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Placebo</a:t>
            </a:r>
          </a:p>
          <a:p>
            <a:pPr>
              <a:spcAft>
                <a:spcPts val="200"/>
              </a:spcAft>
            </a:pPr>
            <a:r>
              <a:rPr lang="en-US" sz="1400" dirty="0" err="1">
                <a:solidFill>
                  <a:srgbClr val="FFFFFF"/>
                </a:solidFill>
                <a:latin typeface="Arial Narrow"/>
                <a:cs typeface="Arial Narrow"/>
              </a:rPr>
              <a:t>Bempedoic</a:t>
            </a: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11729281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, text, line, diagram&#10;&#10;Description automatically generated">
            <a:extLst>
              <a:ext uri="{FF2B5EF4-FFF2-40B4-BE49-F238E27FC236}">
                <a16:creationId xmlns:a16="http://schemas.microsoft.com/office/drawing/2014/main" id="{2B6E9BCE-ABD4-4A0C-EEE9-522655A25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13" y="1018309"/>
            <a:ext cx="4000500" cy="3771900"/>
          </a:xfrm>
          <a:prstGeom prst="rect">
            <a:avLst/>
          </a:prstGeom>
        </p:spPr>
      </p:pic>
      <p:pic>
        <p:nvPicPr>
          <p:cNvPr id="18" name="Picture 17" descr="A picture containing screenshot, diagram, text, line&#10;&#10;Description automatically generated">
            <a:extLst>
              <a:ext uri="{FF2B5EF4-FFF2-40B4-BE49-F238E27FC236}">
                <a16:creationId xmlns:a16="http://schemas.microsoft.com/office/drawing/2014/main" id="{B8409307-8A13-61A0-A50E-56B113CD3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4623" y="1018309"/>
            <a:ext cx="4102100" cy="37719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8E4797-6164-C623-3478-9E6B4A4A7936}"/>
              </a:ext>
            </a:extLst>
          </p:cNvPr>
          <p:cNvSpPr txBox="1"/>
          <p:nvPr/>
        </p:nvSpPr>
        <p:spPr>
          <a:xfrm rot="16200000">
            <a:off x="3146745" y="2640014"/>
            <a:ext cx="3289371" cy="284564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Patients with an Event (%)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747171-BF74-27B0-A7A3-24ED3ACABFE2}"/>
              </a:ext>
            </a:extLst>
          </p:cNvPr>
          <p:cNvSpPr txBox="1"/>
          <p:nvPr/>
        </p:nvSpPr>
        <p:spPr>
          <a:xfrm>
            <a:off x="5295770" y="678433"/>
            <a:ext cx="3351162" cy="34611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lIns="68451" tIns="34226" rIns="68451" bIns="34226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solidFill>
                  <a:srgbClr val="FFFFFF"/>
                </a:solidFill>
                <a:latin typeface="Arial" pitchFamily="-111" charset="0"/>
                <a:ea typeface="Arial" pitchFamily="-111" charset="0"/>
                <a:cs typeface="Arial" pitchFamily="-111" charset="0"/>
              </a:rPr>
              <a:t>Stroke</a:t>
            </a:r>
            <a:endParaRPr lang="en-US" sz="2025" dirty="0">
              <a:solidFill>
                <a:srgbClr val="FFFFFF"/>
              </a:solidFill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8C4488-831D-BD0D-9AEE-69C902D5EE73}"/>
              </a:ext>
            </a:extLst>
          </p:cNvPr>
          <p:cNvSpPr txBox="1"/>
          <p:nvPr/>
        </p:nvSpPr>
        <p:spPr>
          <a:xfrm>
            <a:off x="5315815" y="4722436"/>
            <a:ext cx="3361153" cy="276870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350" dirty="0">
                <a:solidFill>
                  <a:srgbClr val="FFFFFF"/>
                </a:solidFill>
              </a:rPr>
              <a:t>Months Since Randomization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6B4E19-E55E-80C6-AD5D-16EFE3836693}"/>
              </a:ext>
            </a:extLst>
          </p:cNvPr>
          <p:cNvSpPr txBox="1"/>
          <p:nvPr/>
        </p:nvSpPr>
        <p:spPr>
          <a:xfrm rot="16200000">
            <a:off x="-1188555" y="2640014"/>
            <a:ext cx="3289371" cy="284564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Patients with an Event (%)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831DEA-5F5F-C48D-F1FF-A711038134A8}"/>
              </a:ext>
            </a:extLst>
          </p:cNvPr>
          <p:cNvSpPr txBox="1"/>
          <p:nvPr/>
        </p:nvSpPr>
        <p:spPr>
          <a:xfrm>
            <a:off x="317695" y="678433"/>
            <a:ext cx="4449614" cy="34611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lIns="68451" tIns="34226" rIns="68451" bIns="34226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solidFill>
                  <a:srgbClr val="FFFFFF"/>
                </a:solidFill>
                <a:latin typeface="Arial" pitchFamily="-111" charset="0"/>
                <a:ea typeface="Arial" pitchFamily="-111" charset="0"/>
                <a:cs typeface="Arial" pitchFamily="-111" charset="0"/>
              </a:rPr>
              <a:t>Myocardial Infarction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704AF2-F023-14FE-AFB9-20E27AABFBEF}"/>
              </a:ext>
            </a:extLst>
          </p:cNvPr>
          <p:cNvSpPr txBox="1"/>
          <p:nvPr/>
        </p:nvSpPr>
        <p:spPr>
          <a:xfrm>
            <a:off x="980515" y="4722436"/>
            <a:ext cx="3361153" cy="276870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350" dirty="0">
                <a:solidFill>
                  <a:srgbClr val="FFFFFF"/>
                </a:solidFill>
              </a:rPr>
              <a:t>Months Since Randomization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87D5E1-36E8-129B-75F5-290671EDC062}"/>
              </a:ext>
            </a:extLst>
          </p:cNvPr>
          <p:cNvSpPr txBox="1"/>
          <p:nvPr/>
        </p:nvSpPr>
        <p:spPr>
          <a:xfrm>
            <a:off x="5333331" y="1874388"/>
            <a:ext cx="2978148" cy="553869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HR 0.76</a:t>
            </a:r>
            <a:b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</a:b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(95% CI 0.46-1.26)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D01629-2B38-07CD-ADB9-E46781476B44}"/>
              </a:ext>
            </a:extLst>
          </p:cNvPr>
          <p:cNvSpPr/>
          <p:nvPr/>
        </p:nvSpPr>
        <p:spPr bwMode="auto">
          <a:xfrm>
            <a:off x="5404204" y="1219316"/>
            <a:ext cx="1552297" cy="590852"/>
          </a:xfrm>
          <a:prstGeom prst="rect">
            <a:avLst/>
          </a:prstGeom>
          <a:solidFill>
            <a:srgbClr val="0C08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D8F24B-B133-EF06-D87F-F1EC64E98609}"/>
              </a:ext>
            </a:extLst>
          </p:cNvPr>
          <p:cNvCxnSpPr/>
          <p:nvPr/>
        </p:nvCxnSpPr>
        <p:spPr bwMode="auto">
          <a:xfrm flipH="1">
            <a:off x="5473897" y="1400815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1D1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864CED-6F94-D0C3-89B4-9EA47D4991C1}"/>
              </a:ext>
            </a:extLst>
          </p:cNvPr>
          <p:cNvCxnSpPr/>
          <p:nvPr/>
        </p:nvCxnSpPr>
        <p:spPr bwMode="auto">
          <a:xfrm flipH="1">
            <a:off x="5473897" y="1635011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8D7CD21-0F48-627A-1875-1EB7808940F9}"/>
              </a:ext>
            </a:extLst>
          </p:cNvPr>
          <p:cNvSpPr txBox="1"/>
          <p:nvPr/>
        </p:nvSpPr>
        <p:spPr>
          <a:xfrm>
            <a:off x="5756999" y="1241391"/>
            <a:ext cx="1278881" cy="525656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Placebo</a:t>
            </a:r>
          </a:p>
          <a:p>
            <a:pPr>
              <a:spcAft>
                <a:spcPts val="200"/>
              </a:spcAft>
            </a:pPr>
            <a:r>
              <a:rPr lang="en-US" sz="1400" dirty="0" err="1">
                <a:solidFill>
                  <a:srgbClr val="FFFFFF"/>
                </a:solidFill>
                <a:latin typeface="Arial Narrow"/>
                <a:cs typeface="Arial Narrow"/>
              </a:rPr>
              <a:t>Bempedoic</a:t>
            </a: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 Acid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EFE0E4-9EBD-7560-3ADC-B469DBA21201}"/>
              </a:ext>
            </a:extLst>
          </p:cNvPr>
          <p:cNvSpPr txBox="1"/>
          <p:nvPr/>
        </p:nvSpPr>
        <p:spPr>
          <a:xfrm>
            <a:off x="1081156" y="1874388"/>
            <a:ext cx="2978148" cy="553869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HR 0.61</a:t>
            </a:r>
            <a:b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</a:b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(95% CI 0.39-0.98)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DE0027-BDFA-3086-1061-4F45E93E6C86}"/>
              </a:ext>
            </a:extLst>
          </p:cNvPr>
          <p:cNvSpPr/>
          <p:nvPr/>
        </p:nvSpPr>
        <p:spPr bwMode="auto">
          <a:xfrm>
            <a:off x="1068904" y="1219316"/>
            <a:ext cx="1552297" cy="590852"/>
          </a:xfrm>
          <a:prstGeom prst="rect">
            <a:avLst/>
          </a:prstGeom>
          <a:solidFill>
            <a:srgbClr val="0C08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57A829-E9D7-C40F-4826-9FB2FDFA4FB2}"/>
              </a:ext>
            </a:extLst>
          </p:cNvPr>
          <p:cNvCxnSpPr/>
          <p:nvPr/>
        </p:nvCxnSpPr>
        <p:spPr bwMode="auto">
          <a:xfrm flipH="1">
            <a:off x="1138597" y="1400815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1D1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4E0957-9BBF-8143-6852-BFE995900B00}"/>
              </a:ext>
            </a:extLst>
          </p:cNvPr>
          <p:cNvCxnSpPr/>
          <p:nvPr/>
        </p:nvCxnSpPr>
        <p:spPr bwMode="auto">
          <a:xfrm flipH="1">
            <a:off x="1138597" y="1635011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80D7584-12FE-AF9B-93E9-407A5406D631}"/>
              </a:ext>
            </a:extLst>
          </p:cNvPr>
          <p:cNvSpPr txBox="1"/>
          <p:nvPr/>
        </p:nvSpPr>
        <p:spPr>
          <a:xfrm>
            <a:off x="1421699" y="1241391"/>
            <a:ext cx="1278881" cy="525656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Placebo</a:t>
            </a:r>
          </a:p>
          <a:p>
            <a:pPr>
              <a:spcAft>
                <a:spcPts val="200"/>
              </a:spcAft>
            </a:pPr>
            <a:r>
              <a:rPr lang="en-US" sz="1400" dirty="0" err="1">
                <a:solidFill>
                  <a:srgbClr val="FFFFFF"/>
                </a:solidFill>
                <a:latin typeface="Arial Narrow"/>
                <a:cs typeface="Arial Narrow"/>
              </a:rPr>
              <a:t>Bempedoic</a:t>
            </a: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 Acid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39F57D-F419-DE7C-DF86-020067F9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5222"/>
            <a:ext cx="9144000" cy="334735"/>
          </a:xfrm>
          <a:effectLst/>
        </p:spPr>
        <p:txBody>
          <a:bodyPr/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Effects on Myocardial Infarction and Stroke</a:t>
            </a:r>
          </a:p>
        </p:txBody>
      </p:sp>
    </p:spTree>
    <p:extLst>
      <p:ext uri="{BB962C8B-B14F-4D97-AF65-F5344CB8AC3E}">
        <p14:creationId xmlns:p14="http://schemas.microsoft.com/office/powerpoint/2010/main" val="8921701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screenshot, map, text, line&#10;&#10;Description automatically generated">
            <a:extLst>
              <a:ext uri="{FF2B5EF4-FFF2-40B4-BE49-F238E27FC236}">
                <a16:creationId xmlns:a16="http://schemas.microsoft.com/office/drawing/2014/main" id="{89CF82E5-3466-EE22-3F29-BD53BB72F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77" y="1018309"/>
            <a:ext cx="4000500" cy="3771900"/>
          </a:xfrm>
          <a:prstGeom prst="rect">
            <a:avLst/>
          </a:prstGeom>
        </p:spPr>
      </p:pic>
      <p:pic>
        <p:nvPicPr>
          <p:cNvPr id="19" name="Picture 18" descr="A picture containing screenshot, text, map, line&#10;&#10;Description automatically generated">
            <a:extLst>
              <a:ext uri="{FF2B5EF4-FFF2-40B4-BE49-F238E27FC236}">
                <a16:creationId xmlns:a16="http://schemas.microsoft.com/office/drawing/2014/main" id="{FEE319BB-6830-39F1-8113-6AD1C5191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841" y="1018309"/>
            <a:ext cx="4000500" cy="3771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DF69A47-8BF7-68B3-AD40-77799286ECC3}"/>
              </a:ext>
            </a:extLst>
          </p:cNvPr>
          <p:cNvSpPr txBox="1"/>
          <p:nvPr/>
        </p:nvSpPr>
        <p:spPr>
          <a:xfrm rot="16200000">
            <a:off x="3146745" y="2640014"/>
            <a:ext cx="3289371" cy="284564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Patients with an Event (%)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6CFA3F-8019-65ED-5DB6-E63CBBF66A4C}"/>
              </a:ext>
            </a:extLst>
          </p:cNvPr>
          <p:cNvSpPr txBox="1"/>
          <p:nvPr/>
        </p:nvSpPr>
        <p:spPr>
          <a:xfrm>
            <a:off x="5059553" y="678433"/>
            <a:ext cx="3791571" cy="34611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lIns="68451" tIns="34226" rIns="68451" bIns="34226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solidFill>
                  <a:srgbClr val="FFFFFF"/>
                </a:solidFill>
                <a:latin typeface="Arial" pitchFamily="-111" charset="0"/>
                <a:ea typeface="Arial" pitchFamily="-111" charset="0"/>
                <a:cs typeface="Arial" pitchFamily="-111" charset="0"/>
              </a:rPr>
              <a:t>All-cause Mortality</a:t>
            </a:r>
            <a:endParaRPr lang="en-US" sz="2025" dirty="0">
              <a:solidFill>
                <a:srgbClr val="FFFFFF"/>
              </a:solidFill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85B2D2-44B0-06C6-7F56-43F45F476D2C}"/>
              </a:ext>
            </a:extLst>
          </p:cNvPr>
          <p:cNvSpPr txBox="1"/>
          <p:nvPr/>
        </p:nvSpPr>
        <p:spPr>
          <a:xfrm>
            <a:off x="5315815" y="4722436"/>
            <a:ext cx="3361153" cy="276870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350" dirty="0">
                <a:solidFill>
                  <a:srgbClr val="FFFFFF"/>
                </a:solidFill>
              </a:rPr>
              <a:t>Months Since Randomization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CAA426-0C86-EFF0-7261-841DA23BDA56}"/>
              </a:ext>
            </a:extLst>
          </p:cNvPr>
          <p:cNvSpPr txBox="1"/>
          <p:nvPr/>
        </p:nvSpPr>
        <p:spPr>
          <a:xfrm rot="16200000">
            <a:off x="-1188555" y="2640014"/>
            <a:ext cx="3289371" cy="284564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Patients with an Event (%)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EA84B4-83D9-BF02-1ED4-B2747FBDD7BE}"/>
              </a:ext>
            </a:extLst>
          </p:cNvPr>
          <p:cNvSpPr txBox="1"/>
          <p:nvPr/>
        </p:nvSpPr>
        <p:spPr>
          <a:xfrm>
            <a:off x="317695" y="678433"/>
            <a:ext cx="4449614" cy="346119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lIns="68451" tIns="34226" rIns="68451" bIns="34226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solidFill>
                  <a:srgbClr val="FFFFFF"/>
                </a:solidFill>
                <a:latin typeface="Arial" pitchFamily="-111" charset="0"/>
                <a:ea typeface="Arial" pitchFamily="-111" charset="0"/>
                <a:cs typeface="Arial" pitchFamily="-111" charset="0"/>
              </a:rPr>
              <a:t>Cardiovascular Death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986629-994F-1D32-38D2-55C94990756E}"/>
              </a:ext>
            </a:extLst>
          </p:cNvPr>
          <p:cNvSpPr txBox="1"/>
          <p:nvPr/>
        </p:nvSpPr>
        <p:spPr>
          <a:xfrm>
            <a:off x="980515" y="4722436"/>
            <a:ext cx="3361153" cy="276870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 algn="ctr"/>
            <a:r>
              <a:rPr lang="en-US" sz="1350" dirty="0">
                <a:solidFill>
                  <a:srgbClr val="FFFFFF"/>
                </a:solidFill>
              </a:rPr>
              <a:t>Months Since Randomization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E65EEF-F150-DEC6-D0B2-B414D980B682}"/>
              </a:ext>
            </a:extLst>
          </p:cNvPr>
          <p:cNvSpPr txBox="1"/>
          <p:nvPr/>
        </p:nvSpPr>
        <p:spPr>
          <a:xfrm>
            <a:off x="5453909" y="1966323"/>
            <a:ext cx="2978148" cy="553869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575" dirty="0">
                <a:solidFill>
                  <a:schemeClr val="bg1"/>
                </a:solidFill>
                <a:latin typeface="Arial Narrow"/>
                <a:cs typeface="Arial Narrow"/>
              </a:rPr>
              <a:t>HR 0.73</a:t>
            </a:r>
            <a:br>
              <a:rPr lang="en-US" sz="1575" dirty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1575" dirty="0">
                <a:solidFill>
                  <a:schemeClr val="bg1"/>
                </a:solidFill>
                <a:latin typeface="Arial Narrow"/>
                <a:cs typeface="Arial Narrow"/>
              </a:rPr>
              <a:t>(95% CI 0.54-0.98)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51ADF0-8EC2-3904-C231-25116C1E5A4D}"/>
              </a:ext>
            </a:extLst>
          </p:cNvPr>
          <p:cNvSpPr/>
          <p:nvPr/>
        </p:nvSpPr>
        <p:spPr bwMode="auto">
          <a:xfrm>
            <a:off x="5404204" y="1219316"/>
            <a:ext cx="1552297" cy="590852"/>
          </a:xfrm>
          <a:prstGeom prst="rect">
            <a:avLst/>
          </a:prstGeom>
          <a:solidFill>
            <a:srgbClr val="0C08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5E0B28-B1D5-08EE-70D3-E3CD7F6B0D49}"/>
              </a:ext>
            </a:extLst>
          </p:cNvPr>
          <p:cNvCxnSpPr/>
          <p:nvPr/>
        </p:nvCxnSpPr>
        <p:spPr bwMode="auto">
          <a:xfrm flipH="1">
            <a:off x="5473897" y="1400815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1D1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6E2A59-4F73-CE29-2D42-CFA2952B3AFA}"/>
              </a:ext>
            </a:extLst>
          </p:cNvPr>
          <p:cNvCxnSpPr/>
          <p:nvPr/>
        </p:nvCxnSpPr>
        <p:spPr bwMode="auto">
          <a:xfrm flipH="1">
            <a:off x="5473897" y="1635011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BF63E6A-A2B7-CA7A-5D67-F6266E3A40EA}"/>
              </a:ext>
            </a:extLst>
          </p:cNvPr>
          <p:cNvSpPr txBox="1"/>
          <p:nvPr/>
        </p:nvSpPr>
        <p:spPr>
          <a:xfrm>
            <a:off x="5756999" y="1241391"/>
            <a:ext cx="1278881" cy="525656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Placebo</a:t>
            </a:r>
          </a:p>
          <a:p>
            <a:pPr>
              <a:spcAft>
                <a:spcPts val="200"/>
              </a:spcAft>
            </a:pPr>
            <a:r>
              <a:rPr lang="en-US" sz="1400" dirty="0" err="1">
                <a:solidFill>
                  <a:srgbClr val="FFFFFF"/>
                </a:solidFill>
                <a:latin typeface="Arial Narrow"/>
                <a:cs typeface="Arial Narrow"/>
              </a:rPr>
              <a:t>Bempedoic</a:t>
            </a: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 Acid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379F78-8D14-399C-BB27-A31DD1624D8E}"/>
              </a:ext>
            </a:extLst>
          </p:cNvPr>
          <p:cNvSpPr txBox="1"/>
          <p:nvPr/>
        </p:nvSpPr>
        <p:spPr>
          <a:xfrm>
            <a:off x="1086350" y="1966323"/>
            <a:ext cx="2978148" cy="553869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HR 0.61</a:t>
            </a:r>
            <a:b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</a:br>
            <a:r>
              <a:rPr lang="en-US" sz="1575" dirty="0">
                <a:solidFill>
                  <a:srgbClr val="FFFFFF"/>
                </a:solidFill>
                <a:latin typeface="Arial Narrow"/>
                <a:cs typeface="Arial Narrow"/>
              </a:rPr>
              <a:t>(95% CI 0.41-0.92)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62EB90-26B4-8A68-3286-761BDE5662E4}"/>
              </a:ext>
            </a:extLst>
          </p:cNvPr>
          <p:cNvSpPr/>
          <p:nvPr/>
        </p:nvSpPr>
        <p:spPr bwMode="auto">
          <a:xfrm>
            <a:off x="1068904" y="1219316"/>
            <a:ext cx="1552297" cy="590852"/>
          </a:xfrm>
          <a:prstGeom prst="rect">
            <a:avLst/>
          </a:prstGeom>
          <a:solidFill>
            <a:srgbClr val="0C08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F20E10-99BF-2021-5E0E-2BC6015F5189}"/>
              </a:ext>
            </a:extLst>
          </p:cNvPr>
          <p:cNvCxnSpPr/>
          <p:nvPr/>
        </p:nvCxnSpPr>
        <p:spPr bwMode="auto">
          <a:xfrm flipH="1">
            <a:off x="1138597" y="1400815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D1D1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08CE10-5568-0935-A27C-6D14CBB0E99B}"/>
              </a:ext>
            </a:extLst>
          </p:cNvPr>
          <p:cNvCxnSpPr/>
          <p:nvPr/>
        </p:nvCxnSpPr>
        <p:spPr bwMode="auto">
          <a:xfrm flipH="1">
            <a:off x="1138597" y="1635011"/>
            <a:ext cx="28786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C955776-206D-9015-3CD8-2182588C6D7B}"/>
              </a:ext>
            </a:extLst>
          </p:cNvPr>
          <p:cNvSpPr txBox="1"/>
          <p:nvPr/>
        </p:nvSpPr>
        <p:spPr>
          <a:xfrm>
            <a:off x="1421699" y="1241391"/>
            <a:ext cx="1278881" cy="525656"/>
          </a:xfrm>
          <a:prstGeom prst="rect">
            <a:avLst/>
          </a:prstGeom>
          <a:noFill/>
        </p:spPr>
        <p:txBody>
          <a:bodyPr wrap="square" lIns="68451" tIns="34226" rIns="68451" bIns="34226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Placebo</a:t>
            </a:r>
          </a:p>
          <a:p>
            <a:pPr>
              <a:spcAft>
                <a:spcPts val="200"/>
              </a:spcAft>
            </a:pPr>
            <a:r>
              <a:rPr lang="en-US" sz="1400" dirty="0" err="1">
                <a:solidFill>
                  <a:srgbClr val="FFFFFF"/>
                </a:solidFill>
                <a:latin typeface="Arial Narrow"/>
                <a:cs typeface="Arial Narrow"/>
              </a:rPr>
              <a:t>Bempedoic</a:t>
            </a:r>
            <a:r>
              <a:rPr lang="en-US" sz="1400" dirty="0">
                <a:solidFill>
                  <a:srgbClr val="FFFFFF"/>
                </a:solidFill>
                <a:latin typeface="Arial Narrow"/>
                <a:cs typeface="Arial Narrow"/>
              </a:rPr>
              <a:t> Acid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240DB59A-B3A4-E109-500E-7DDD37BAC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5222"/>
            <a:ext cx="9144000" cy="334735"/>
          </a:xfrm>
          <a:effectLst/>
        </p:spPr>
        <p:txBody>
          <a:bodyPr/>
          <a:lstStyle/>
          <a:p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Effects on Cardiovascular Death and All-Cause Mortality</a:t>
            </a:r>
          </a:p>
        </p:txBody>
      </p:sp>
    </p:spTree>
    <p:extLst>
      <p:ext uri="{BB962C8B-B14F-4D97-AF65-F5344CB8AC3E}">
        <p14:creationId xmlns:p14="http://schemas.microsoft.com/office/powerpoint/2010/main" val="3918798841"/>
      </p:ext>
    </p:extLst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CISION_REVISED_TEMPLATE">
  <a:themeElements>
    <a:clrScheme name="PRECISION_REVISED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CISION_REVISED_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RECISION_REVISE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CISION_REVISE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CISION_REVISE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CISION_REVISE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CISION_REVISE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CISION_REVISE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CISION_REVISE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CISION_REVISE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CISION_REVISE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CISION_REVISE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CISION_REVISE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CISION_REVISE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2 GB:Apps:Microsoft Office 98:Templates:Presentation Designs:•FIN Template (best)</Template>
  <TotalTime>41989</TotalTime>
  <Pages>1</Pages>
  <Words>788</Words>
  <Application>Microsoft Macintosh PowerPoint</Application>
  <PresentationFormat>On-screen Show (16:9)</PresentationFormat>
  <Paragraphs>149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Arial Narrow</vt:lpstr>
      <vt:lpstr>Calibri</vt:lpstr>
      <vt:lpstr>Helvetica</vt:lpstr>
      <vt:lpstr>Times</vt:lpstr>
      <vt:lpstr>8_Blank Presentation</vt:lpstr>
      <vt:lpstr>1_PRECISION_REVISED_TEMPLATE</vt:lpstr>
      <vt:lpstr>PowerPoint Presentation</vt:lpstr>
      <vt:lpstr>Background</vt:lpstr>
      <vt:lpstr>CLEAR Outcomes Trial Design</vt:lpstr>
      <vt:lpstr>Definition of High Risk for Cardiovascular Event (Primary Prevention)</vt:lpstr>
      <vt:lpstr>PowerPoint Presentation</vt:lpstr>
      <vt:lpstr>Effect of Trial Regimens on LDL-C and hsCRP</vt:lpstr>
      <vt:lpstr>Effects on Major Adverse Cardiovascular Events</vt:lpstr>
      <vt:lpstr>Effects on Myocardial Infarction and Stroke</vt:lpstr>
      <vt:lpstr>Effects on Cardiovascular Death and All-Cause Mortality</vt:lpstr>
      <vt:lpstr>Investigator-Reported Adverse Effects</vt:lpstr>
      <vt:lpstr>Limitations</vt:lpstr>
      <vt:lpstr>Conclusions</vt:lpstr>
      <vt:lpstr>PowerPoint Presentation</vt:lpstr>
    </vt:vector>
  </TitlesOfParts>
  <Manager/>
  <Company>Cleveland Clinic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Steven E. Nissen MD</dc:creator>
  <cp:keywords/>
  <dc:description/>
  <cp:lastModifiedBy>Nissen, M.D., Steven</cp:lastModifiedBy>
  <cp:revision>2096</cp:revision>
  <cp:lastPrinted>2023-03-02T12:41:38Z</cp:lastPrinted>
  <dcterms:created xsi:type="dcterms:W3CDTF">2010-05-14T19:32:20Z</dcterms:created>
  <dcterms:modified xsi:type="dcterms:W3CDTF">2023-06-20T11:56:55Z</dcterms:modified>
  <cp:category/>
</cp:coreProperties>
</file>